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836" r:id="rId60"/>
  </p:sldMasterIdLst>
  <p:notesMasterIdLst>
    <p:notesMasterId r:id="rId75"/>
  </p:notesMasterIdLst>
  <p:handoutMasterIdLst>
    <p:handoutMasterId r:id="rId76"/>
  </p:handoutMasterIdLst>
  <p:sldIdLst>
    <p:sldId id="813" r:id="rId61"/>
    <p:sldId id="848" r:id="rId62"/>
    <p:sldId id="1004" r:id="rId63"/>
    <p:sldId id="1005" r:id="rId64"/>
    <p:sldId id="1010" r:id="rId65"/>
    <p:sldId id="1009" r:id="rId66"/>
    <p:sldId id="1007" r:id="rId67"/>
    <p:sldId id="1011" r:id="rId68"/>
    <p:sldId id="1012" r:id="rId69"/>
    <p:sldId id="867" r:id="rId70"/>
    <p:sldId id="1008" r:id="rId71"/>
    <p:sldId id="638" r:id="rId72"/>
    <p:sldId id="1002" r:id="rId73"/>
    <p:sldId id="1003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3"/>
            <p14:sldId id="848"/>
            <p14:sldId id="1004"/>
            <p14:sldId id="1005"/>
            <p14:sldId id="1010"/>
            <p14:sldId id="1009"/>
            <p14:sldId id="1007"/>
            <p14:sldId id="1011"/>
            <p14:sldId id="1012"/>
            <p14:sldId id="867"/>
            <p14:sldId id="1008"/>
            <p14:sldId id="638"/>
            <p14:sldId id="1002"/>
            <p14:sldId id="10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2" autoAdjust="0"/>
    <p:restoredTop sz="84299" autoAdjust="0"/>
  </p:normalViewPr>
  <p:slideViewPr>
    <p:cSldViewPr snapToGrid="0">
      <p:cViewPr varScale="1">
        <p:scale>
          <a:sx n="80" d="100"/>
          <a:sy n="80" d="100"/>
        </p:scale>
        <p:origin x="730" y="67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openxmlformats.org/officeDocument/2006/relationships/slide" Target="slides/slide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77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viewProps" Target="viewProps.xml"/><Relationship Id="rId8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3/5/2026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3/5/2026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190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A17D8-F7F8-3EDC-FFE4-FEAD407D0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8B540F-9826-4395-3F09-BCD1F1CE0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47A255-89D4-D019-E2A3-850CFE8F6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D2171-95EE-B8B6-1C62-CA1EAF3DDCA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11CFB-627A-16B6-DAF8-6BFABB106F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01945-9AB2-7083-0049-B6FC9A12E1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B997846-2486-6DDF-2044-D4D03C7B0AB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41923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77107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409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83470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3/5/2026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0912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3/5/2026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586267783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troduction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Speaker introduction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3/5/2026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42A6635-1BDA-7F18-64CF-268402419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81065641-03ED-6245-7D15-8EB31853C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92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A35DA2AB-4E8F-3B82-A89C-AB5D9A3141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40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CC09B7C-0FF6-8B17-F3E2-65AFCCE1F7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488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FB9539-23FF-4482-B16A-2C73AB59E4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74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A85F6CCC-8EE0-BCA5-4B6E-E5F11BB23D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63806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03974D8-667C-95CD-CEC2-9A35DE5A9B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72C4AFD-DA46-EDD7-2BA7-0AE269627C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422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</p:spTree>
    <p:extLst>
      <p:ext uri="{BB962C8B-B14F-4D97-AF65-F5344CB8AC3E}">
        <p14:creationId xmlns:p14="http://schemas.microsoft.com/office/powerpoint/2010/main" val="3503052670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6965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07500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1614078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380932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7237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63184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27903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3/5/2026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1500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14502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lumn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B7F8C5B-A16D-A4AD-FDFE-1EC911BD717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77082163"/>
              </p:ext>
            </p:extLst>
          </p:nvPr>
        </p:nvGraphicFramePr>
        <p:xfrm>
          <a:off x="975360" y="2042439"/>
          <a:ext cx="10241280" cy="404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0640">
                  <a:extLst>
                    <a:ext uri="{9D8B030D-6E8A-4147-A177-3AD203B41FA5}">
                      <a16:colId xmlns:a16="http://schemas.microsoft.com/office/drawing/2014/main" val="3482902080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24768694"/>
                    </a:ext>
                  </a:extLst>
                </a:gridCol>
              </a:tblGrid>
              <a:tr h="43202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55881"/>
                  </a:ext>
                </a:extLst>
              </a:tr>
              <a:tr h="360909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054912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86968"/>
            <a:ext cx="10369296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FAF6CC-0905-8E1B-B96C-F5D396E03D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7873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5D1C0B0-0423-6926-BFA5-54DA4A4B0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9247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C4DA941-6E88-27E7-1DF2-D6908C73B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48794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Currently available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32045F3-C0EA-C959-C438-1F2AAE8AF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0170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Changes coming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37519B2F-14CF-745A-8AF7-89BDBC28CF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48794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9BB5EE8C-89A2-B91E-E4DB-BC7EEA8467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0170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D799DF65-DC39-30E9-A239-78E15D54A9D4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BE075F-E8EB-82E7-635A-05155AD9056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BB8E-4B8A-12DA-76D2-28D5D92D3E0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9079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5355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9962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599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7" r:id="rId1"/>
    <p:sldLayoutId id="2147486838" r:id="rId2"/>
    <p:sldLayoutId id="2147486839" r:id="rId3"/>
    <p:sldLayoutId id="2147486840" r:id="rId4"/>
    <p:sldLayoutId id="2147486841" r:id="rId5"/>
    <p:sldLayoutId id="2147486842" r:id="rId6"/>
    <p:sldLayoutId id="2147486843" r:id="rId7"/>
    <p:sldLayoutId id="2147486844" r:id="rId8"/>
    <p:sldLayoutId id="2147486845" r:id="rId9"/>
    <p:sldLayoutId id="2147486846" r:id="rId10"/>
    <p:sldLayoutId id="2147486847" r:id="rId11"/>
    <p:sldLayoutId id="2147486848" r:id="rId12"/>
    <p:sldLayoutId id="2147486849" r:id="rId13"/>
    <p:sldLayoutId id="2147486850" r:id="rId14"/>
    <p:sldLayoutId id="2147486851" r:id="rId15"/>
    <p:sldLayoutId id="2147486852" r:id="rId16"/>
    <p:sldLayoutId id="2147486853" r:id="rId17"/>
    <p:sldLayoutId id="2147486854" r:id="rId1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2026 ESRI DEVELOPER &amp; TECHNOLOGY SUMMIT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ctrTitle"/>
          </p:nvPr>
        </p:nvSpPr>
        <p:spPr bwMode="white"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.NET: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800" b="1" dirty="0">
                <a:solidFill>
                  <a:srgbClr val="FFFFFF"/>
                </a:solidFill>
                <a:latin typeface="+mj-lt"/>
              </a:rPr>
              <a:t>Using ArcGIS Pro Python Tools from Your ArcGIS Pro Add-in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endParaRPr lang="en-US" sz="2800" b="1" dirty="0">
              <a:solidFill>
                <a:srgbClr val="FFFFFF"/>
              </a:solidFill>
              <a:latin typeface="+mj-lt"/>
              <a:ea typeface="ＭＳ Ｐゴシック"/>
            </a:endParaRPr>
          </a:p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+mj-lt"/>
                <a:ea typeface="ＭＳ Ｐゴシック"/>
              </a:rPr>
              <a:t>Wolf Kaiser</a:t>
            </a:r>
          </a:p>
        </p:txBody>
      </p:sp>
    </p:spTree>
    <p:extLst>
      <p:ext uri="{BB962C8B-B14F-4D97-AF65-F5344CB8AC3E}">
        <p14:creationId xmlns:p14="http://schemas.microsoft.com/office/powerpoint/2010/main" val="1603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81C14D-F27B-D6B5-3445-1C7841205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203132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Setup Parameters and Geoprocessing call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Using History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Using </a:t>
            </a:r>
            <a:r>
              <a:rPr lang="en-US" dirty="0" err="1"/>
              <a:t>GpToolInspector</a:t>
            </a:r>
            <a:r>
              <a:rPr lang="en-US" dirty="0"/>
              <a:t> sample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With the </a:t>
            </a:r>
            <a:r>
              <a:rPr lang="en-US" dirty="0" err="1"/>
              <a:t>c#</a:t>
            </a:r>
            <a:r>
              <a:rPr lang="en-US" dirty="0"/>
              <a:t> code in place call the embedded python script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DF3D0E-B1D6-5736-C26A-D12495431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30"/>
            <a:ext cx="4427728" cy="2215991"/>
          </a:xfrm>
        </p:spPr>
        <p:txBody>
          <a:bodyPr/>
          <a:lstStyle/>
          <a:p>
            <a:r>
              <a:rPr lang="en-US" dirty="0"/>
              <a:t>Implemented the embedded Python call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23EB682-CFA2-28BD-08AE-8A7F2CF58F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FBA330-26CE-4F0D-707C-050DFD0A5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1777257"/>
            <a:ext cx="4617750" cy="332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16333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784F9-90B9-F376-150C-3D3A7C46F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39CE5-4DBB-1DFC-4D7E-830DC5EAC76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Embedding a Python script in Add-in is a clean way to disseminate Python scripts throughout your organization</a:t>
            </a:r>
          </a:p>
          <a:p>
            <a:r>
              <a:rPr lang="en-US" dirty="0"/>
              <a:t>Embedding a Python script allows Python to run under ArcGIS Pro’s context, meaning:</a:t>
            </a:r>
          </a:p>
          <a:p>
            <a:pPr lvl="1"/>
            <a:r>
              <a:rPr lang="en-US" dirty="0"/>
              <a:t>No need to re-authenticate connections to database, ArcGIS Online, etc. from within your Python script</a:t>
            </a:r>
          </a:p>
          <a:p>
            <a:pPr lvl="1"/>
            <a:r>
              <a:rPr lang="en-US" dirty="0"/>
              <a:t>Example:   </a:t>
            </a:r>
            <a:r>
              <a:rPr lang="en-US" dirty="0" err="1"/>
              <a:t>arcpy.GetActivePortalURL</a:t>
            </a:r>
            <a:r>
              <a:rPr lang="en-US" dirty="0"/>
              <a:t>() is the active portal from your ArcGIS Pro session</a:t>
            </a:r>
          </a:p>
          <a:p>
            <a:r>
              <a:rPr lang="en-US" dirty="0"/>
              <a:t>Embedding allows ‘seamless’ integration of custom Python with ArcGIS Pro Add-ins</a:t>
            </a:r>
          </a:p>
          <a:p>
            <a:pPr lvl="1"/>
            <a:r>
              <a:rPr lang="en-US" dirty="0"/>
              <a:t>The add-in can setup Python script parameters programmatically or through a user interface </a:t>
            </a:r>
          </a:p>
        </p:txBody>
      </p:sp>
    </p:spTree>
    <p:extLst>
      <p:ext uri="{BB962C8B-B14F-4D97-AF65-F5344CB8AC3E}">
        <p14:creationId xmlns:p14="http://schemas.microsoft.com/office/powerpoint/2010/main" val="3170632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/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Patterns of Extensibility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Editing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Intermediate Editing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0382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D3E3C4-9FCA-5B92-BAA6-9F05B69E3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 wrap="square" anchor="ctr">
            <a:normAutofit/>
          </a:bodyPr>
          <a:lstStyle/>
          <a:p>
            <a:r>
              <a:rPr lang="en-US"/>
              <a:t>Session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E16FA0-DA61-34B4-F4C4-AB37388DF5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400"/>
            <a:ext cx="10369296" cy="3429000"/>
          </a:xfrm>
        </p:spPr>
        <p:txBody>
          <a:bodyPr>
            <a:noAutofit/>
          </a:bodyPr>
          <a:lstStyle/>
          <a:p>
            <a:r>
              <a:rPr lang="en-US" sz="2400" dirty="0"/>
              <a:t>Create an ArcGIS Pro SDK Add-in that has Python scripts embedded</a:t>
            </a:r>
          </a:p>
          <a:p>
            <a:pPr lvl="1"/>
            <a:r>
              <a:rPr lang="en-US" sz="2200" dirty="0"/>
              <a:t>This adds your Add-in’s Python script toolbox to Pro’s GP toolboxes.</a:t>
            </a:r>
          </a:p>
          <a:p>
            <a:r>
              <a:rPr lang="en-US" sz="2400" dirty="0"/>
              <a:t>Register the Add-in in ArcGIS Pro and now you can run the Add-in’s Python scripts through ArcGIS Pro’s ‘GP Toolboxes’</a:t>
            </a:r>
          </a:p>
          <a:p>
            <a:r>
              <a:rPr lang="en-US" sz="2400" dirty="0"/>
              <a:t>Enhance the Add-in to call the embedded Python script with parameters</a:t>
            </a:r>
          </a:p>
          <a:p>
            <a:r>
              <a:rPr lang="en-US" sz="2400" dirty="0"/>
              <a:t>Conclusion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62466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98349-8C7D-43D3-2DDE-CA9973085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91478"/>
            <a:ext cx="10369550" cy="984885"/>
          </a:xfrm>
        </p:spPr>
        <p:txBody>
          <a:bodyPr/>
          <a:lstStyle/>
          <a:p>
            <a:r>
              <a:rPr lang="en-US" dirty="0"/>
              <a:t>Create an ArcGIS Pro SDK Add-in with </a:t>
            </a:r>
            <a:br>
              <a:rPr lang="en-US" dirty="0"/>
            </a:br>
            <a:r>
              <a:rPr lang="en-US" dirty="0"/>
              <a:t>embedded Python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7CCE9F-A026-EDF8-38CD-67447BB115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400"/>
            <a:ext cx="7772400" cy="3429000"/>
          </a:xfrm>
        </p:spPr>
        <p:txBody>
          <a:bodyPr/>
          <a:lstStyle/>
          <a:p>
            <a:r>
              <a:rPr lang="en-US" dirty="0"/>
              <a:t>Create a new Python Toolbox to debug and test your Python scripts in ArcGIS Pro</a:t>
            </a:r>
          </a:p>
          <a:p>
            <a:pPr lvl="1"/>
            <a:r>
              <a:rPr lang="en-US" dirty="0"/>
              <a:t>Example: Publish a Feature Layer to ArcGIS Online</a:t>
            </a:r>
          </a:p>
          <a:p>
            <a:pPr lvl="1"/>
            <a:r>
              <a:rPr lang="en-US" dirty="0"/>
              <a:t>Python script toolboxes are usually comprised of 3 files (.pyt,.xml)</a:t>
            </a:r>
          </a:p>
          <a:p>
            <a:r>
              <a:rPr lang="en-US" dirty="0"/>
              <a:t>Create a new ArcGIS Pro SDK Add-in</a:t>
            </a:r>
          </a:p>
          <a:p>
            <a:pPr lvl="1"/>
            <a:r>
              <a:rPr lang="en-US" dirty="0"/>
              <a:t>Create a new Folder in the root of the project called ‘Toolboxes’</a:t>
            </a:r>
          </a:p>
          <a:p>
            <a:pPr lvl="1"/>
            <a:r>
              <a:rPr lang="en-US" dirty="0"/>
              <a:t>Add a subfolder for your custom Python scripts i.e. ‘toolboxes’</a:t>
            </a:r>
          </a:p>
          <a:p>
            <a:pPr lvl="1"/>
            <a:r>
              <a:rPr lang="en-US" dirty="0"/>
              <a:t>Copy all Python files (tested in Pro) into the ‘toolboxes’ folder</a:t>
            </a:r>
          </a:p>
          <a:p>
            <a:pPr lvl="1"/>
            <a:r>
              <a:rPr lang="en-US" dirty="0"/>
              <a:t>For all Python script files in the ‘toolboxes’ folder</a:t>
            </a:r>
            <a:br>
              <a:rPr lang="en-US" dirty="0"/>
            </a:br>
            <a:r>
              <a:rPr lang="en-US" dirty="0"/>
              <a:t>change the ‘Build Action’ to ‘Content’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6905DC-4FCB-69F0-F22E-513A40895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931" y="922495"/>
            <a:ext cx="2705455" cy="15887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D77722-8587-E217-0AFF-7D0E9725D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2307" y="2016647"/>
            <a:ext cx="3226657" cy="33008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59B9DA3-D37C-B8A2-AA3F-7015D8A17D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1418" y="2555027"/>
            <a:ext cx="2573162" cy="21788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BD815E-0D99-08E4-BD2A-294F80AB10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01418" y="2555027"/>
            <a:ext cx="2705455" cy="29313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CE83BD-AC29-288D-3241-8E4D3F1A061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101418" y="2555027"/>
            <a:ext cx="3421403" cy="374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591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BA706-2800-9668-56E9-94147D5AD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How to deliver your Python script with your add-in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66113-C6E1-B746-3DA9-7B6737CACE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400"/>
            <a:ext cx="4583899" cy="3429000"/>
          </a:xfrm>
        </p:spPr>
        <p:txBody>
          <a:bodyPr/>
          <a:lstStyle/>
          <a:p>
            <a:r>
              <a:rPr lang="en-US" dirty="0"/>
              <a:t>Python Script tools under the </a:t>
            </a:r>
            <a:br>
              <a:rPr lang="en-US" dirty="0"/>
            </a:br>
            <a:r>
              <a:rPr lang="en-US" dirty="0"/>
              <a:t>Toolboxes\toolboxes folder are packaged in the AddIn package.</a:t>
            </a:r>
          </a:p>
          <a:p>
            <a:r>
              <a:rPr lang="en-US" dirty="0"/>
              <a:t>Toolbox name and Script name are defined in the respective Toolbox</a:t>
            </a:r>
            <a:br>
              <a:rPr lang="en-US" dirty="0"/>
            </a:br>
            <a:r>
              <a:rPr lang="en-US" dirty="0"/>
              <a:t>and Tool class (class Toolbox</a:t>
            </a:r>
            <a:r>
              <a:rPr lang="en-US" dirty="0">
                <a:sym typeface="Wingdings" panose="05000000000000000000" pitchFamily="2" charset="2"/>
              </a:rPr>
              <a:t>).</a:t>
            </a:r>
            <a:endParaRPr lang="en-US" dirty="0"/>
          </a:p>
          <a:p>
            <a:r>
              <a:rPr lang="en-US" dirty="0"/>
              <a:t>Tool parameters are also defined in</a:t>
            </a:r>
            <a:br>
              <a:rPr lang="en-US" dirty="0"/>
            </a:br>
            <a:r>
              <a:rPr lang="en-US" dirty="0"/>
              <a:t>Tool class (</a:t>
            </a:r>
            <a:r>
              <a:rPr lang="en-US" dirty="0" err="1"/>
              <a:t>getParameterInfo</a:t>
            </a:r>
            <a:r>
              <a:rPr lang="en-US" dirty="0"/>
              <a:t>(self)).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1FE8AB-4467-1B29-02CA-274DEDC91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541" y="1463192"/>
            <a:ext cx="6592272" cy="2502725"/>
          </a:xfrm>
          <a:prstGeom prst="rect">
            <a:avLst/>
          </a:prstGeom>
        </p:spPr>
      </p:pic>
      <p:pic>
        <p:nvPicPr>
          <p:cNvPr id="12" name="Picture Placeholder 2">
            <a:extLst>
              <a:ext uri="{FF2B5EF4-FFF2-40B4-BE49-F238E27FC236}">
                <a16:creationId xmlns:a16="http://schemas.microsoft.com/office/drawing/2014/main" id="{9850C2C3-1C9E-012E-0738-DB6E2CBDBD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20" r="57366" b="16982"/>
          <a:stretch>
            <a:fillRect/>
          </a:stretch>
        </p:blipFill>
        <p:spPr>
          <a:xfrm>
            <a:off x="9333081" y="2891245"/>
            <a:ext cx="2534022" cy="294690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B48ED0-997D-AD1F-7E12-1F8053B3E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3061" y="1463192"/>
            <a:ext cx="6603752" cy="26137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54B08-6485-CD39-6EF4-A5815FCDDF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-1904"/>
          <a:stretch>
            <a:fillRect/>
          </a:stretch>
        </p:blipFill>
        <p:spPr>
          <a:xfrm>
            <a:off x="7440968" y="4139322"/>
            <a:ext cx="4099563" cy="26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202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0047-1A28-81FD-1213-B7FBF70A3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B1930-FFAC-7C8B-284E-5A19FA08A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91181"/>
            <a:ext cx="10369296" cy="984885"/>
          </a:xfrm>
        </p:spPr>
        <p:txBody>
          <a:bodyPr/>
          <a:lstStyle/>
          <a:p>
            <a:r>
              <a:rPr lang="en-US" dirty="0"/>
              <a:t>Running ArcGIS Pro and using the Add-in’s Python scripts via ‘Toolboxes’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00E1F-1418-12EE-5C3E-54B1F14360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400"/>
            <a:ext cx="4583899" cy="3429000"/>
          </a:xfrm>
        </p:spPr>
        <p:txBody>
          <a:bodyPr/>
          <a:lstStyle/>
          <a:p>
            <a:r>
              <a:rPr lang="en-US" dirty="0"/>
              <a:t>You can run the tool from the Toolboxes list manually.</a:t>
            </a:r>
          </a:p>
        </p:txBody>
      </p:sp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A55BF72D-902E-57DC-F252-ECBF05F5CA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720" b="16982"/>
          <a:stretch>
            <a:fillRect/>
          </a:stretch>
        </p:blipFill>
        <p:spPr>
          <a:xfrm>
            <a:off x="4565138" y="2690278"/>
            <a:ext cx="5943600" cy="294690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89B4EE-EF0A-29FD-76FC-345E94A057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47"/>
          <a:stretch>
            <a:fillRect/>
          </a:stretch>
        </p:blipFill>
        <p:spPr>
          <a:xfrm>
            <a:off x="6693703" y="2385287"/>
            <a:ext cx="4099563" cy="261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990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32672-1BF6-C2BF-8C02-4CDEC44DE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90910C-D5CA-875C-B68D-F912C8DD8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169277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Show Toolbox folder with ‘toolboxes’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Toolbar Title: Custom Sharing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Python Script: </a:t>
            </a:r>
            <a:r>
              <a:rPr lang="en-US" dirty="0" err="1"/>
              <a:t>PublishFeatureLyr</a:t>
            </a:r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B59812-C452-A224-AD20-279364DCE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29"/>
            <a:ext cx="4427728" cy="2215991"/>
          </a:xfrm>
        </p:spPr>
        <p:txBody>
          <a:bodyPr/>
          <a:lstStyle/>
          <a:p>
            <a:r>
              <a:rPr lang="en-US" dirty="0"/>
              <a:t>Add-in with </a:t>
            </a:r>
            <a:br>
              <a:rPr lang="en-US" dirty="0"/>
            </a:br>
            <a:r>
              <a:rPr lang="en-US" dirty="0"/>
              <a:t>embedded Python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41E087B-FF6D-CA17-7993-2CEF251C847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6720" b="6720"/>
          <a:stretch/>
        </p:blipFill>
        <p:spPr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20C62-61FD-7982-C26E-6CF0EB96D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784" y="3429001"/>
            <a:ext cx="4099563" cy="26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6586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35F83-2C50-C47D-3924-88CD216DC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Changing the Add-in to call an embedded Python script with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F1CCC-12D4-BF90-0E28-21246853CF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647825"/>
            <a:ext cx="10369296" cy="3429000"/>
          </a:xfrm>
        </p:spPr>
        <p:txBody>
          <a:bodyPr/>
          <a:lstStyle/>
          <a:p>
            <a:r>
              <a:rPr lang="en-US" sz="2400" dirty="0"/>
              <a:t>From the Add-in we call the Python script using:  </a:t>
            </a:r>
            <a:r>
              <a:rPr lang="en-US" sz="2400" b="1" dirty="0" err="1"/>
              <a:t>Geoprocessing.ExecuteToolAsync</a:t>
            </a:r>
            <a:r>
              <a:rPr lang="en-US" sz="2400" b="1" dirty="0"/>
              <a:t> </a:t>
            </a:r>
            <a:r>
              <a:rPr lang="en-US" sz="2400" dirty="0"/>
              <a:t>with all input parameters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FE0422-4DC9-CFB7-1CB1-4EB673DAB762}"/>
              </a:ext>
            </a:extLst>
          </p:cNvPr>
          <p:cNvSpPr txBox="1"/>
          <p:nvPr/>
        </p:nvSpPr>
        <p:spPr>
          <a:xfrm>
            <a:off x="778933" y="2585156"/>
            <a:ext cx="11051823" cy="381564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txBody>
          <a:bodyPr wrap="none" lIns="109728" tIns="109728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parameters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Geoprocessing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MakeValueArray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in_feature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serviceSummary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serviceDescription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serviceCredits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serviceUseLimits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servicePortalFolder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serviceTags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out_result</a:t>
            </a:r>
            <a:endParaRPr lang="en-US" sz="1600" dirty="0">
              <a:solidFill>
                <a:srgbClr val="1F377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FFFF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toolName</a:t>
            </a:r>
            <a:r>
              <a:rPr lang="en-US" sz="1600" dirty="0">
                <a:solidFill>
                  <a:srgbClr val="FFFF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</a:t>
            </a:r>
            <a:r>
              <a:rPr lang="en-US" sz="1600" dirty="0">
                <a:solidFill>
                  <a:srgbClr val="FFFF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CustomSharing.PublishFeatureLyr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IGPResult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gpResult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8F08C4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Geoprocessing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ExecuteToolAsync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toolName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parameters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8F08C4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(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gpResult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{</a:t>
            </a:r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Check the result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…</a:t>
            </a:r>
          </a:p>
          <a:p>
            <a:r>
              <a:rPr lang="en-US" sz="1600" dirty="0">
                <a:ea typeface="+mn-ea"/>
                <a:cs typeface="+mn-cs"/>
              </a:rPr>
              <a:t>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  <a:endParaRPr lang="en-US" sz="16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29008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7C3F1-35A1-9C4D-F8FE-5AD08C914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BA532-D7FE-E865-5379-6C7CCF51E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492" y="286455"/>
            <a:ext cx="7858125" cy="984885"/>
          </a:xfrm>
        </p:spPr>
        <p:txBody>
          <a:bodyPr/>
          <a:lstStyle/>
          <a:p>
            <a:r>
              <a:rPr lang="en-US" dirty="0"/>
              <a:t>Find the required parameters to call the</a:t>
            </a:r>
            <a:br>
              <a:rPr lang="en-US" dirty="0"/>
            </a:br>
            <a:r>
              <a:rPr lang="en-US" dirty="0"/>
              <a:t>Python script from C#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632DE-0A79-CB73-472A-1601C46553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62100"/>
            <a:ext cx="7710311" cy="3924300"/>
          </a:xfrm>
        </p:spPr>
        <p:txBody>
          <a:bodyPr/>
          <a:lstStyle/>
          <a:p>
            <a:r>
              <a:rPr lang="en-US" sz="2400" dirty="0"/>
              <a:t>How to find parameters for </a:t>
            </a:r>
            <a:r>
              <a:rPr lang="en-US" sz="2400" b="1" dirty="0" err="1"/>
              <a:t>ExecuteToolAsync</a:t>
            </a:r>
            <a:r>
              <a:rPr lang="en-US" sz="2400" b="1" dirty="0"/>
              <a:t>()</a:t>
            </a:r>
            <a:r>
              <a:rPr lang="en-US" sz="2400" dirty="0"/>
              <a:t>?</a:t>
            </a:r>
          </a:p>
          <a:p>
            <a:r>
              <a:rPr lang="en-US" sz="2400" dirty="0"/>
              <a:t>Defining the parameters:</a:t>
            </a:r>
          </a:p>
          <a:p>
            <a:pPr lvl="1"/>
            <a:r>
              <a:rPr lang="en-US" sz="2000" dirty="0"/>
              <a:t>In the Python source code look at </a:t>
            </a:r>
            <a:r>
              <a:rPr lang="en-US" sz="2000" dirty="0" err="1"/>
              <a:t>getParameterInfo</a:t>
            </a:r>
            <a:r>
              <a:rPr lang="en-US" sz="2000" dirty="0"/>
              <a:t>(self)</a:t>
            </a:r>
          </a:p>
          <a:p>
            <a:pPr lvl="1"/>
            <a:r>
              <a:rPr lang="en-US" sz="2000" dirty="0"/>
              <a:t>Run the Python script manually from the </a:t>
            </a:r>
            <a:r>
              <a:rPr lang="en-US" sz="2000" dirty="0" err="1"/>
              <a:t>GeoProcessing</a:t>
            </a:r>
            <a:r>
              <a:rPr lang="en-US" sz="2000" dirty="0"/>
              <a:t> toolbox and get the parameters from the ‘Python Command’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1EF807-323F-8A23-153A-335A5BA9D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1699" y="82735"/>
            <a:ext cx="3048157" cy="65344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5B9FC1E-20EC-AD22-2537-8CAE070780BA}"/>
              </a:ext>
            </a:extLst>
          </p:cNvPr>
          <p:cNvSpPr txBox="1"/>
          <p:nvPr/>
        </p:nvSpPr>
        <p:spPr>
          <a:xfrm>
            <a:off x="778933" y="3510845"/>
            <a:ext cx="7845778" cy="32512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none" lIns="109728" tIns="109728" rIns="0" bIns="0" rtlCol="0">
            <a:noAutofit/>
          </a:bodyPr>
          <a:lstStyle/>
          <a:p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arcpy.CustomSharing.PublishFeatureLyr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(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in_feature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="Police Stations",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serviceName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="My Feature Service2",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serviceSummary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="This is a summary of the web layer service.",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serviceDescription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="This is a description of the web layer.",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serviceCredits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="Your credits here.",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serviceUseLimits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="Your use limitations here.",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servicePortalFolder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="MyFolder2",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    </a:t>
            </a:r>
            <a:r>
              <a:rPr lang="en-US" sz="2000" dirty="0" err="1">
                <a:solidFill>
                  <a:schemeClr val="bg1"/>
                </a:solidFill>
                <a:ea typeface="+mn-ea"/>
                <a:cs typeface="+mn-cs"/>
              </a:rPr>
              <a:t>serviceTags</a:t>
            </a: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="Tag1, Tag2"</a:t>
            </a:r>
          </a:p>
          <a:p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050744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C0A51-23CB-B8FC-3489-F242CAAC0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BEC5D-88E2-EA9C-D584-3D143D68CF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1" y="2057400"/>
            <a:ext cx="3781778" cy="3429000"/>
          </a:xfrm>
        </p:spPr>
        <p:txBody>
          <a:bodyPr/>
          <a:lstStyle/>
          <a:p>
            <a:r>
              <a:rPr lang="en-US" sz="2400" dirty="0"/>
              <a:t>Another way to define the required parameters to call the Python script:</a:t>
            </a:r>
          </a:p>
          <a:p>
            <a:pPr lvl="1"/>
            <a:r>
              <a:rPr lang="en-US" sz="2000" dirty="0"/>
              <a:t>Use the “</a:t>
            </a:r>
            <a:r>
              <a:rPr lang="en-US" sz="2000" dirty="0" err="1"/>
              <a:t>GPToolInspector</a:t>
            </a:r>
            <a:r>
              <a:rPr lang="en-US" sz="2000" dirty="0"/>
              <a:t>” Add-in from the Community Samples Repo (Geoprocessing folder)</a:t>
            </a:r>
          </a:p>
          <a:p>
            <a:pPr lvl="1"/>
            <a:r>
              <a:rPr lang="en-US" sz="2000" dirty="0"/>
              <a:t>Run the “</a:t>
            </a:r>
            <a:r>
              <a:rPr lang="en-US" sz="2000" dirty="0" err="1"/>
              <a:t>GPToolInspector</a:t>
            </a:r>
            <a:r>
              <a:rPr lang="en-US" sz="2000" dirty="0"/>
              <a:t>” with your Add-in installed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86C040-A45D-1727-A487-FAB978C64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50" y="1371600"/>
            <a:ext cx="7214287" cy="515985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58A02D0-533C-FA35-048C-537AF77D6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91478"/>
            <a:ext cx="10982325" cy="984885"/>
          </a:xfrm>
        </p:spPr>
        <p:txBody>
          <a:bodyPr/>
          <a:lstStyle/>
          <a:p>
            <a:r>
              <a:rPr lang="en-US" dirty="0"/>
              <a:t>Find the required parameters to call the Python script from C#</a:t>
            </a:r>
          </a:p>
        </p:txBody>
      </p:sp>
    </p:spTree>
    <p:extLst>
      <p:ext uri="{BB962C8B-B14F-4D97-AF65-F5344CB8AC3E}">
        <p14:creationId xmlns:p14="http://schemas.microsoft.com/office/powerpoint/2010/main" val="94703967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schemas.microsoft.com/office/infopath/2007/PartnerControls"/>
    <ds:schemaRef ds:uri="2cca2253-b4b3-493a-b13d-4e35805225a7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28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44100</TotalTime>
  <Words>1135</Words>
  <Application>Microsoft Office PowerPoint</Application>
  <PresentationFormat>Widescreen</PresentationFormat>
  <Paragraphs>167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Aptos</vt:lpstr>
      <vt:lpstr>Arial</vt:lpstr>
      <vt:lpstr>Cascadia Mono</vt:lpstr>
      <vt:lpstr>Lucida Grande</vt:lpstr>
      <vt:lpstr>Wingdings</vt:lpstr>
      <vt:lpstr>Esri_Dev-Tech_2026</vt:lpstr>
      <vt:lpstr>ArcGIS Pro SDK for .NET: </vt:lpstr>
      <vt:lpstr>Session overview</vt:lpstr>
      <vt:lpstr>Create an ArcGIS Pro SDK Add-in with  embedded Python</vt:lpstr>
      <vt:lpstr>How to deliver your Python script with your add-in</vt:lpstr>
      <vt:lpstr>Running ArcGIS Pro and using the Add-in’s Python scripts via ‘Toolboxes’</vt:lpstr>
      <vt:lpstr>Add-in with  embedded Python</vt:lpstr>
      <vt:lpstr>Changing the Add-in to call an embedded Python script with parameters</vt:lpstr>
      <vt:lpstr>Find the required parameters to call the Python script from C#</vt:lpstr>
      <vt:lpstr>Find the required parameters to call the Python script from C#</vt:lpstr>
      <vt:lpstr>Implemented the embedded Python call</vt:lpstr>
      <vt:lpstr>Conclusion</vt:lpstr>
      <vt:lpstr>ArcGIS Pro SDK for .NET Sessions</vt:lpstr>
      <vt:lpstr>Questions &amp; Resources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Wolf Kaiser</cp:lastModifiedBy>
  <cp:revision>137</cp:revision>
  <cp:lastPrinted>2021-08-10T23:54:02Z</cp:lastPrinted>
  <dcterms:created xsi:type="dcterms:W3CDTF">2023-12-13T15:33:34Z</dcterms:created>
  <dcterms:modified xsi:type="dcterms:W3CDTF">2026-03-05T21:34:43Z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