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6"/>
  </p:sldMasterIdLst>
  <p:notesMasterIdLst>
    <p:notesMasterId r:id="rId116"/>
  </p:notesMasterIdLst>
  <p:handoutMasterIdLst>
    <p:handoutMasterId r:id="rId117"/>
  </p:handoutMasterIdLst>
  <p:sldIdLst>
    <p:sldId id="837" r:id="rId67"/>
    <p:sldId id="817" r:id="rId68"/>
    <p:sldId id="724" r:id="rId69"/>
    <p:sldId id="840" r:id="rId70"/>
    <p:sldId id="841" r:id="rId71"/>
    <p:sldId id="701" r:id="rId72"/>
    <p:sldId id="712" r:id="rId73"/>
    <p:sldId id="1019" r:id="rId74"/>
    <p:sldId id="864" r:id="rId75"/>
    <p:sldId id="655" r:id="rId76"/>
    <p:sldId id="657" r:id="rId77"/>
    <p:sldId id="868" r:id="rId78"/>
    <p:sldId id="869" r:id="rId79"/>
    <p:sldId id="874" r:id="rId80"/>
    <p:sldId id="2147473740" r:id="rId81"/>
    <p:sldId id="1022" r:id="rId82"/>
    <p:sldId id="875" r:id="rId83"/>
    <p:sldId id="845" r:id="rId84"/>
    <p:sldId id="846" r:id="rId85"/>
    <p:sldId id="876" r:id="rId86"/>
    <p:sldId id="848" r:id="rId87"/>
    <p:sldId id="849" r:id="rId88"/>
    <p:sldId id="877" r:id="rId89"/>
    <p:sldId id="851" r:id="rId90"/>
    <p:sldId id="852" r:id="rId91"/>
    <p:sldId id="878" r:id="rId92"/>
    <p:sldId id="854" r:id="rId93"/>
    <p:sldId id="2147473741" r:id="rId94"/>
    <p:sldId id="831" r:id="rId95"/>
    <p:sldId id="2147473744" r:id="rId96"/>
    <p:sldId id="2147473745" r:id="rId97"/>
    <p:sldId id="1001" r:id="rId98"/>
    <p:sldId id="1005" r:id="rId99"/>
    <p:sldId id="2147473746" r:id="rId100"/>
    <p:sldId id="2147473747" r:id="rId101"/>
    <p:sldId id="2147473748" r:id="rId102"/>
    <p:sldId id="847" r:id="rId103"/>
    <p:sldId id="1039" r:id="rId104"/>
    <p:sldId id="2147473749" r:id="rId105"/>
    <p:sldId id="850" r:id="rId106"/>
    <p:sldId id="2147473750" r:id="rId107"/>
    <p:sldId id="2147473751" r:id="rId108"/>
    <p:sldId id="859" r:id="rId109"/>
    <p:sldId id="860" r:id="rId110"/>
    <p:sldId id="2147473743" r:id="rId111"/>
    <p:sldId id="695" r:id="rId112"/>
    <p:sldId id="638" r:id="rId113"/>
    <p:sldId id="1002" r:id="rId114"/>
    <p:sldId id="836" r:id="rId1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alk-In" id="{BF12A51C-FFE7-C245-B85C-172F7C0E1CEF}">
          <p14:sldIdLst>
            <p14:sldId id="837"/>
            <p14:sldId id="817"/>
          </p14:sldIdLst>
        </p14:section>
        <p14:section name="Your Presentation" id="{6BD35540-BE9B-E54F-AC12-2B91C2337FC1}">
          <p14:sldIdLst>
            <p14:sldId id="724"/>
            <p14:sldId id="840"/>
            <p14:sldId id="841"/>
            <p14:sldId id="701"/>
            <p14:sldId id="712"/>
            <p14:sldId id="1019"/>
            <p14:sldId id="864"/>
            <p14:sldId id="655"/>
            <p14:sldId id="657"/>
            <p14:sldId id="868"/>
            <p14:sldId id="869"/>
            <p14:sldId id="874"/>
            <p14:sldId id="2147473740"/>
            <p14:sldId id="1022"/>
            <p14:sldId id="875"/>
            <p14:sldId id="845"/>
            <p14:sldId id="846"/>
            <p14:sldId id="876"/>
            <p14:sldId id="848"/>
            <p14:sldId id="849"/>
            <p14:sldId id="877"/>
            <p14:sldId id="851"/>
            <p14:sldId id="852"/>
            <p14:sldId id="878"/>
            <p14:sldId id="854"/>
            <p14:sldId id="2147473741"/>
            <p14:sldId id="831"/>
            <p14:sldId id="2147473744"/>
            <p14:sldId id="2147473745"/>
            <p14:sldId id="1001"/>
            <p14:sldId id="1005"/>
            <p14:sldId id="2147473746"/>
            <p14:sldId id="2147473747"/>
            <p14:sldId id="2147473748"/>
            <p14:sldId id="847"/>
            <p14:sldId id="1039"/>
            <p14:sldId id="2147473749"/>
            <p14:sldId id="850"/>
            <p14:sldId id="2147473750"/>
            <p14:sldId id="2147473751"/>
            <p14:sldId id="859"/>
            <p14:sldId id="860"/>
            <p14:sldId id="2147473743"/>
            <p14:sldId id="695"/>
          </p14:sldIdLst>
        </p14:section>
        <p14:section name="Walk-Out" id="{66159054-46D6-1641-8AB1-82A52E9E8223}">
          <p14:sldIdLst>
            <p14:sldId id="638"/>
            <p14:sldId id="1002"/>
            <p14:sldId id="83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E8941E-5BE4-B929-6BB6-0822C451BA75}" name="Stephanie Preston" initials="SP" userId="S::step6754@esri.com::ae2e26b0-be6b-453e-9ec5-8392f3207641" providerId="AD"/>
  <p188:author id="{1C814927-122C-E611-8B7E-6446048DF98B}" name="Rebecca Torres" initials="RT" userId="S::reb10066@esri.com::2994af65-1ea0-44c8-a2c5-1b7acc66cec9" providerId="AD"/>
  <p188:author id="{305C5178-4606-CD22-3F67-F8C03E0915FF}" name="Kitty Hurley" initials="KH" userId="S::kit12303@esri.com::e053c73e-06eb-4c62-868c-e85b9274d561" providerId="AD"/>
  <p188:author id="{BD629388-47BB-3578-523C-8B242AA89AED}" name="Kyle Heinemann" initials="KH" userId="S::kyle0000@esri.com::da775492-65fc-4dd1-a89e-23411025bdb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99F"/>
    <a:srgbClr val="FFFFFF"/>
    <a:srgbClr val="DBDCE5"/>
    <a:srgbClr val="002C66"/>
    <a:srgbClr val="0261AA"/>
    <a:srgbClr val="828219"/>
    <a:srgbClr val="828218"/>
    <a:srgbClr val="FFE095"/>
    <a:srgbClr val="C3E3F7"/>
    <a:srgbClr val="027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978" autoAdjust="0"/>
  </p:normalViewPr>
  <p:slideViewPr>
    <p:cSldViewPr snapToGrid="0">
      <p:cViewPr varScale="1">
        <p:scale>
          <a:sx n="64" d="100"/>
          <a:sy n="64" d="100"/>
        </p:scale>
        <p:origin x="966" y="60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-102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140" d="100"/>
          <a:sy n="140" d="100"/>
        </p:scale>
        <p:origin x="416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handoutMaster" Target="handoutMasters/handoutMaster1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openxmlformats.org/officeDocument/2006/relationships/slide" Target="slides/slide18.xml"/><Relationship Id="rId89" Type="http://schemas.openxmlformats.org/officeDocument/2006/relationships/slide" Target="slides/slide23.xml"/><Relationship Id="rId112" Type="http://schemas.openxmlformats.org/officeDocument/2006/relationships/slide" Target="slides/slide46.xml"/><Relationship Id="rId16" Type="http://schemas.openxmlformats.org/officeDocument/2006/relationships/customXml" Target="../customXml/item16.xml"/><Relationship Id="rId107" Type="http://schemas.openxmlformats.org/officeDocument/2006/relationships/slide" Target="slides/slide41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8.xml"/><Relationship Id="rId79" Type="http://schemas.openxmlformats.org/officeDocument/2006/relationships/slide" Target="slides/slide13.xml"/><Relationship Id="rId102" Type="http://schemas.openxmlformats.org/officeDocument/2006/relationships/slide" Target="slides/slide36.xml"/><Relationship Id="rId5" Type="http://schemas.openxmlformats.org/officeDocument/2006/relationships/customXml" Target="../customXml/item5.xml"/><Relationship Id="rId90" Type="http://schemas.openxmlformats.org/officeDocument/2006/relationships/slide" Target="slides/slide24.xml"/><Relationship Id="rId95" Type="http://schemas.openxmlformats.org/officeDocument/2006/relationships/slide" Target="slides/slide29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113" Type="http://schemas.openxmlformats.org/officeDocument/2006/relationships/slide" Target="slides/slide47.xml"/><Relationship Id="rId118" Type="http://schemas.openxmlformats.org/officeDocument/2006/relationships/presProps" Target="presProps.xml"/><Relationship Id="rId80" Type="http://schemas.openxmlformats.org/officeDocument/2006/relationships/slide" Target="slides/slide14.xml"/><Relationship Id="rId85" Type="http://schemas.openxmlformats.org/officeDocument/2006/relationships/slide" Target="slides/slide19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37.xml"/><Relationship Id="rId108" Type="http://schemas.openxmlformats.org/officeDocument/2006/relationships/slide" Target="slides/slide42.xml"/><Relationship Id="rId54" Type="http://schemas.openxmlformats.org/officeDocument/2006/relationships/customXml" Target="../customXml/item54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91" Type="http://schemas.openxmlformats.org/officeDocument/2006/relationships/slide" Target="slides/slide25.xml"/><Relationship Id="rId96" Type="http://schemas.openxmlformats.org/officeDocument/2006/relationships/slide" Target="slides/slide30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slide" Target="slides/slide48.xml"/><Relationship Id="rId119" Type="http://schemas.openxmlformats.org/officeDocument/2006/relationships/viewProps" Target="viewProps.xml"/><Relationship Id="rId44" Type="http://schemas.openxmlformats.org/officeDocument/2006/relationships/customXml" Target="../customXml/item44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43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97" Type="http://schemas.openxmlformats.org/officeDocument/2006/relationships/slide" Target="slides/slide31.xml"/><Relationship Id="rId104" Type="http://schemas.openxmlformats.org/officeDocument/2006/relationships/slide" Target="slides/slide38.xml"/><Relationship Id="rId120" Type="http://schemas.openxmlformats.org/officeDocument/2006/relationships/theme" Target="theme/theme1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slide" Target="slides/slide26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Master" Target="slideMasters/slideMaster1.xml"/><Relationship Id="rId87" Type="http://schemas.openxmlformats.org/officeDocument/2006/relationships/slide" Target="slides/slide21.xml"/><Relationship Id="rId110" Type="http://schemas.openxmlformats.org/officeDocument/2006/relationships/slide" Target="slides/slide44.xml"/><Relationship Id="rId115" Type="http://schemas.openxmlformats.org/officeDocument/2006/relationships/slide" Target="slides/slide49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1.xml"/><Relationship Id="rId100" Type="http://schemas.openxmlformats.org/officeDocument/2006/relationships/slide" Target="slides/slide34.xml"/><Relationship Id="rId105" Type="http://schemas.openxmlformats.org/officeDocument/2006/relationships/slide" Target="slides/slide39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93" Type="http://schemas.openxmlformats.org/officeDocument/2006/relationships/slide" Target="slides/slide27.xml"/><Relationship Id="rId98" Type="http://schemas.openxmlformats.org/officeDocument/2006/relationships/slide" Target="slides/slide32.xml"/><Relationship Id="rId121" Type="http://schemas.openxmlformats.org/officeDocument/2006/relationships/tableStyles" Target="tableStyles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slide" Target="slides/slide1.xml"/><Relationship Id="rId116" Type="http://schemas.openxmlformats.org/officeDocument/2006/relationships/notesMaster" Target="notesMasters/notesMaster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slide" Target="slides/slide17.xml"/><Relationship Id="rId88" Type="http://schemas.openxmlformats.org/officeDocument/2006/relationships/slide" Target="slides/slide22.xml"/><Relationship Id="rId111" Type="http://schemas.openxmlformats.org/officeDocument/2006/relationships/slide" Target="slides/slide45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slide" Target="slides/slide40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52" Type="http://schemas.openxmlformats.org/officeDocument/2006/relationships/customXml" Target="../customXml/item52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94" Type="http://schemas.openxmlformats.org/officeDocument/2006/relationships/slide" Target="slides/slide28.xml"/><Relationship Id="rId99" Type="http://schemas.openxmlformats.org/officeDocument/2006/relationships/slide" Target="slides/slide33.xml"/><Relationship Id="rId101" Type="http://schemas.openxmlformats.org/officeDocument/2006/relationships/slide" Target="slides/slide35.xml"/><Relationship Id="rId1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114CE374-76A7-7848-8737-36E4F1791B43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3/4/2026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2026 Esri. All rights reserved.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 dirty="0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3EBFF12D-7F20-4C48-8400-3E451C6E557C}" type="datetime1">
              <a:rPr lang="en-US" smtClean="0"/>
              <a:t>3/4/2026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2026 Esri.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 dirty="0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8A171-F0A4-5529-F29A-575F1B05C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9A9C96-0113-CF5A-9DF4-1F3E513486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8084F0-90F8-CF9C-49BF-644C1790F6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v5.0</a:t>
            </a:r>
          </a:p>
          <a:p>
            <a:r>
              <a:rPr lang="en-US" baseline="0" dirty="0"/>
              <a:t>Dec 8, 2025</a:t>
            </a:r>
          </a:p>
          <a:p>
            <a:endParaRPr lang="en-US" baseline="0" dirty="0"/>
          </a:p>
          <a:p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2026 Esri. All rights reserved.</a:t>
            </a:r>
            <a:endParaRPr lang="en-US" baseline="0" dirty="0"/>
          </a:p>
          <a:p>
            <a:endParaRPr lang="en-US" baseline="0" dirty="0"/>
          </a:p>
          <a:p>
            <a:r>
              <a:rPr lang="en-US" b="1" baseline="0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While the audience waits for your presentation to begin, use this slide as a visual introduction.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your approved session title, located in the detailed agenda on the Esri Developer &amp; Technology Summit site.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If the session title does not match what you think it should be, please reach out to your topic lead.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the names of each speaker using the following format: Name 1, Name 2 &amp; Name 3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here.</a:t>
            </a:r>
          </a:p>
          <a:p>
            <a:endParaRPr lang="en-US" b="0" baseline="0" dirty="0"/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E097E94-90DF-CB28-8756-FFB246858C1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CED2BEDD-BAB1-334C-9E81-0AA3AE8A0CD6}" type="datetime1">
              <a:rPr lang="en-US" smtClean="0"/>
              <a:t>3/4/2026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EF957F9-07EB-C3BF-C79E-9C660A79461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169A076-65D1-F21B-0A67-77AF282025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8801863E-BAEC-C559-30B0-BE44979C882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472081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5710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5F18D5-BB30-A6FA-C3D6-2A09A2375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CF17DD-8BF7-837F-454F-79025EC670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B74D82-F9B0-F8C6-7C59-BA95B0225D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C200F2-29B7-CD85-0123-B41F131C688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DD04D1-A6B8-7960-070D-1106D10955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48347-B941-EAB4-28BD-71DAA94BE3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3BC88C9A-A66B-BEA5-CF97-C6C83660F52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7379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82189-DB69-1E19-F773-C5E7DB87B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ADD33E-E445-E850-2E9C-76B0AA126A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98C842-61A4-372E-14BF-6C3B214BDB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06E576-6A9E-3050-A529-41D7B39B9F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DA32D5-53C1-7804-DDB1-5C390B44B69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4E27B-D6AE-E5E9-7536-56C5350A65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3EE1AE2F-7AD6-AF36-C90F-12E59C5AA21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5932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49993-92BD-BD9A-3370-73E59F7EF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02999E-368B-7BED-A324-F823F43707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0D0527-C183-E38E-77C1-518ED5056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801E5-0EE2-5547-B5B2-3B09F4A261D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E5723-9A5E-5505-3489-E6A3C95AE88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E6816E-69E5-1AB6-676A-7873D3778F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C9112887-9F33-5819-E34B-D911FC133D0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9474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E8848-FCC3-8371-4003-1B609A48A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D71528-B0B5-E984-1B93-96D02DC41A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8BE539-086D-8919-7538-2136AEBDEB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9645D-5266-0F2E-7A48-00D7EA11234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12D7-7BEC-D32C-E76F-38D90FF4B1B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98371F-FB26-0E3F-508E-8A7ED7329B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C90260DD-F6ED-5EC4-151F-82BDF409F94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2059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0DFD1C-BA1F-6E91-8AB3-AB05F0484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F84965-44D2-E4AF-D6B2-5B62BAC8BC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6C59A3-86CD-99C0-351C-8E8171793D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F543D1-99DE-96D6-B4D6-A3AE125FD7B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544E06-ECE4-418A-067B-28B645086CC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CC592-BDCA-FAC4-7E23-5898FD856C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1B209E75-E51F-6668-D9B7-14C1AB60C17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0506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5B1-0555-2A9D-9E3E-1C4932502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681BEC-D157-6112-AAE6-CB71D037A8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2E27C7-7176-C5E1-7407-B30141584E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254D0E-F711-DA17-F77A-FA4C7D07D9A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DB2F1-11BE-B409-4748-A0256127D5B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BED213-0733-DCF4-E713-4226624A79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A82B50E-114C-EFC0-A2C0-53C5BF3BDA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4654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54050-4F5A-5D2D-8AB2-06F357544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6F3B8E-9158-3090-4819-CEEE3490EB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0A7334-6074-2DFD-B8E2-4D0103364E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233D7-C81D-F242-A056-2B977A5769D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DA494-94FA-5E21-CE35-3619CD1664B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4320B7-CB44-EDD8-815B-9C81EAC05A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BF21A09-2417-135D-69DA-3912A5BC211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902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AEF36-B170-912F-F85D-98F2BA62A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DB836A-DF21-425F-4705-C0029AD551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38B462-BF45-B239-0ACD-EF3E3C9A77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438DF-0452-CADB-5B37-0BCA0FC9963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9615F9-E4F3-2767-D920-01568931C4E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C040C4-A121-49C6-5889-80D3F51A67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A0C1E3AB-50A3-1E9A-366B-5DDD559A9BF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9281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FEF50-7AD9-D976-2FE6-305912418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BD9058-E360-7A92-E982-7CFE836DE2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499E7B-54D8-A3D5-15CF-DD9E937484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1503D-991F-FEE3-498D-2C9E7E12285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418937-A30B-9CDC-7F43-63B1D055D7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2270A-98A6-9396-2D62-9572EE48ED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82FD1065-7398-1C20-3833-78904BCD5D1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145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12E5D-AFFE-832E-C383-E9A78F6D7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9FD00-FF8A-2317-851D-F88FF2A2B6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0DA3D7-0813-6A03-E92F-A2ECB1C831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Encourage the audience to share feedback by completing the survey, which is available in the event app.</a:t>
            </a:r>
            <a:endParaRPr lang="en-US" sz="1200" u="none" baseline="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9471AD-3A22-2630-FCBF-204A623307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22651-7CFD-AB6E-231B-7242FD39F6C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493558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F4265D-F459-396F-CF7B-C06D869DF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B18D6D-5244-E6AF-F7A3-5E7A47D713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BC14CA-2A8B-7049-2054-FF4D276B9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42F97-04A2-948E-7BB3-54936E699FB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3CB73-6F74-704D-144D-311ED090D28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531B0-93EE-047C-DA30-3EFF5F0F57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E5A2484-4C6D-9315-9229-E843C9BEFFC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9594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6ADC9-D0A6-91EB-6249-30620667B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A29C0A-581D-887F-2174-7FAF478DF1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04315E-13F4-01E0-102B-982826AB40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2D5A98-D0C7-D903-254B-140FD56F65D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178DE-0717-CA21-8657-964D38E2456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F5C99B-7345-95E7-C8F7-E6AAC11DDF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FE81BD3E-E4D6-1CD0-83C5-59BA9CA23BE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0159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B99D2E-430E-08BE-8352-784122442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73CCA4-B1E5-98B8-A9A7-08A1FD2393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6066A7-822A-A9DC-163F-9A5376C2AE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the step-by-step functionality of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 (for example, “</a:t>
            </a:r>
            <a:r>
              <a:rPr lang="en-US" dirty="0"/>
              <a:t>Create a focused web experience”)</a:t>
            </a:r>
            <a:r>
              <a:rPr lang="en-US" sz="1200" b="0" baseline="0" dirty="0"/>
              <a:t>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speakers are changing, add speaker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Insert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Adobe Stock photos (https://esriis.sharepoint.com/sites/CreativeLab#stock-photos) may be used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Esri Logo/Copyright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 stock photos from third-party sites or personal photos.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use a photo from the public domain, consult first with Esri Legal/IP team (copyright@esri.com).</a:t>
            </a:r>
            <a:endParaRPr lang="en-US" sz="1200" b="1" baseline="0" dirty="0"/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>
              <a:cs typeface="Arial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aseline="0" dirty="0"/>
          </a:p>
          <a:p>
            <a:endParaRPr lang="en-US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5D6DD-D9D1-93F5-B73E-5DC65D229AD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24F803-3D9C-A044-841D-34116184BF1E}" type="datetime1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A9F29-3BAA-D80E-4BA6-CA507A34C64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183885-0153-00DF-2967-247716DEED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AC751F31-2CE9-94CA-B9A1-57158FBF5A3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169888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77D05-B840-F9DE-07F4-635CE743D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EF1F49-D932-6A67-1088-A159CEB390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C40FE6-60A7-DE95-3BA8-D46422E90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470D1-B99C-931B-485A-623E49CEF1A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1140F-61E5-2077-ECC7-298ADDF9112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761A8-E1CA-326D-EECA-B8ECB3FD43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459117A-E7A0-4916-304C-6EF1AA7AB9F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2162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794A6-721D-6170-1446-BF4DC9ECC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DDB7B1-AE90-0B68-1D8B-8A89ADED9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0E3843-DF1E-4880-4BD0-895929B8BB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0832F-6300-92BA-FDF2-F7800B1409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73ACE-F39F-687A-4C50-1FA2199258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FCA96D-7A02-C940-8940-954B4528A1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B7F2718B-C03D-B9D8-51B7-C5D0604257A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7211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DE238-7B45-012C-9400-7EBFC7DD5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49DAF9-FED8-2E83-2019-E6F75558EF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4595D9-FE7F-52DB-E318-D170DFAB5A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DC5F1-5A51-F2B4-3897-3E326FEF083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FE8B84-1FEF-8CFC-594D-34A3E9F39EA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FF8A43-E1ED-0403-15E4-4DE0D56214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A2F787AA-1D7B-FBB7-20E4-A44EF972A10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0869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1683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7921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28E27C-AE06-27FA-89C9-D4E1187D0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39F2FF-9801-8AF2-E457-D946FBF202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503B67-71F2-F3AF-6A16-7955DC12FE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F2853-73CB-9091-9F09-EB2EB7F59F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84B49-42E4-3C6D-E729-5CEA81DC12C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7B3B0-A9BC-B1D0-319C-194BEB7350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7E590EB6-2F14-85F9-947F-5B3797D0B57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884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A7406-CE37-AD8F-AA27-AEA61FF37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F3DA69-BEA6-26EA-6B66-C74846B859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3E0AB5-1555-DCDF-32FF-D51CFB74B2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7EA70-D15A-5A8B-CABD-D6F07319419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C499DC-DCE5-87C6-94E4-1C43C26E4DC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6C873-159B-F651-2ECC-AC7AC332F4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CDB4A4FA-BF1C-A8B1-4934-5C4F4B60C8C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177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 the audience know what to expect during your presentation.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Your agenda sets up the structure for your presentation by outlining the major sections.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List 3–5 major sections that you will discuss and potentially demonstrate during your presentation.</a:t>
            </a:r>
            <a:r>
              <a:rPr lang="en-US" dirty="0"/>
              <a:t> (For example, for a presentation on </a:t>
            </a:r>
            <a:r>
              <a:rPr lang="en-US" sz="1200" baseline="0" dirty="0"/>
              <a:t>ArcGIS Experience Builder, you may have a section on creating focused experiences that includes a discussion of several topics and a demo of one topic [like creating a single-page web app].)</a:t>
            </a:r>
          </a:p>
          <a:p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3/4/2026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79414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E5549-2432-57A4-4542-AD65CD084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1F62FE-ED97-01F0-9EEF-4F056B995A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C340C9-1458-6B09-EA6F-E8F310262D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43E548-3DD8-4539-0830-7853181D852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A8DCD7-9D80-CBC6-77C3-477BEE43509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50C76-5D90-9AE4-83DC-6772879A44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8729112D-57FA-2C19-CC07-3CB0F3BAC1C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2030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BA69C-03C9-1508-55AB-2EA691818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6AF2BE-B67A-462B-F7D6-7553E00D04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46E9BE-2026-A51A-0175-A30B681C6D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95D97-4ED2-54CE-917B-1282A0A1AE9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174087-0CA4-59B6-AB5E-95D6C4E7E11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B0D63-B84B-1B30-0D9E-1BEADEC1A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BBF36B3F-4D7B-2AA9-457F-C251E80DB31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4089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9881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51EC7-B1E9-9A0E-09D5-54ADED9CA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F5537D-AF73-4399-C633-99C3BF4396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1CDDEC-3EF1-2B5D-F461-56F874A6BB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1B0EB-4687-FC25-9AB2-F3D74EED033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122A89-2693-0643-2589-3A497607402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538FE-4259-F66B-70AA-3B386A9FAB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864386AF-9810-5A32-4961-90C0A15E1FF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20919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3D0713-6239-3CBF-2BC9-D9B9C24B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6E34E3-BD76-9AF4-373B-B46CF68ECB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ABDE57-73D0-F1DC-AE0E-6F8A1AC996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EA1DBB-0C56-FBBF-40F2-AC8BB141C05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AF98A-B75B-0383-BA66-61504EA7A1B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2DA240-2E1E-7D45-EB34-E5F4D85936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7EFEAD6A-A34C-EB08-BCCE-31B8392FD1B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17946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61B2A-234F-5624-D67D-C1834642B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D6F9B4-C1AE-9A86-F7E5-B93131542D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74E82C-A0F5-A708-7C87-51C8C49D64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61772D-A5E1-C245-E17C-9551178DBED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A0E979-CF86-A85D-061E-E81730F5FE1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8553B-6834-FD2F-B5CE-ED89234580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FF63917-0278-A3B7-3A13-1B335EB1D70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658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3B861-FE59-EA4E-E880-E8F67674A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BD7F86-146E-5AF2-8ECF-7723107F61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B56115-99B0-BE00-A33E-A4C38B089E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ABBB18-6B9A-D26B-92B3-0B1902CDBEB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EB8B2-792F-2CEE-A2A5-98366FFEE52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B0F6BA-2568-F5F8-DEB7-D469F2A5E9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1F2E8A41-3F17-6502-FD3A-779A38A726A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38707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6F9F0-67B4-6BDC-0DF8-068E0B728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42A752-615D-4F01-89F2-4568D19F63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E43BC2-F112-FF9B-4AD9-3853658261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7C97C2-6377-5E2D-CA82-D40B9FDEE07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0792ED-7CA2-33F3-6E2C-C461121737A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766C76-8846-B35A-1E23-E4578A9F7C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12798643-35C2-313C-8C5B-8354A4E140E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34230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B94C0-93A6-8D7D-3F56-072961531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1483C8-63F6-6CFC-946A-1BD74B917F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1D51DA-9951-8043-F3B7-55655912CE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1E3C6-4F98-D495-F14A-33EF73C1048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CD86B-3060-183A-14A3-1AF2321EC30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C1C1A3-9ABA-C2D9-07B4-68DD7F0E14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A0A8BB5C-55D3-D409-79DF-757DAA98455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88971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28AB8-AAD2-F0BF-3A36-F0A76CDAF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A09437-599B-EB80-3272-4EFD168730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C1E2E1-D018-F27C-8666-830BDF6F90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the step-by-step functionality of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 (for example, “</a:t>
            </a:r>
            <a:r>
              <a:rPr lang="en-US" dirty="0"/>
              <a:t>Create a focused web experience”)</a:t>
            </a:r>
            <a:r>
              <a:rPr lang="en-US" sz="1200" b="0" baseline="0" dirty="0"/>
              <a:t>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speakers are changing, add speaker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Insert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Adobe Stock photos (https://esriis.sharepoint.com/sites/CreativeLab#stock-photos) may be used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Esri Logo/Copyright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 stock photos from third-party sites or personal photos.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use a photo from the public domain, consult first with Esri Legal/IP team (copyright@esri.com).</a:t>
            </a:r>
            <a:endParaRPr lang="en-US" sz="1200" b="1" baseline="0" dirty="0"/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>
              <a:cs typeface="Arial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aseline="0" dirty="0"/>
          </a:p>
          <a:p>
            <a:endParaRPr lang="en-US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72E45-20DF-7423-3F3D-752123B3C2D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24F803-3D9C-A044-841D-34116184BF1E}" type="datetime1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25382-17CC-784D-488E-731DC6D1E52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E5CDD8-497B-6884-0E48-0E36E32C73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3B974C5A-4673-7A9E-95DB-573F18DED7D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19969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0CA4ED-0F47-56A8-6E2D-0AF9CC993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ACCFAC-C774-5318-1642-76F5C1FE1B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7E923F-84E7-CD07-41A0-BD76B26737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6C7D4-1361-642A-08D0-EDC87AB5409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10734A-D1E2-5C70-8D61-1C647C9F040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EA2BBE-9583-CFCF-2ADF-024CF7FAEF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F52796D-809F-4110-3F11-4FDA589DD6D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35058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19521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7C0A-4511-8BB2-3F80-2E8E6CAE0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E92E7C-6310-58FD-47B2-0BF35D5E5E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B63FC3-3A40-78A4-8931-65AF839871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rgbClr val="D2AF5E">
                    <a:alpha val="60000"/>
                  </a:srgbClr>
                </a:solidFill>
              </a:rPr>
              <a:t>Copyright © 2026 Esri. All rights reserved.</a:t>
            </a:r>
          </a:p>
          <a:p>
            <a:endParaRPr lang="en-US" sz="1200" dirty="0">
              <a:solidFill>
                <a:srgbClr val="D2AF5E">
                  <a:alpha val="60000"/>
                </a:srgbClr>
              </a:solidFill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to customize this slide: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Adobe stock photos are used in your presentation, move the Adobe copyright text box above into the slide, just below the Esri copyright line.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Adobe stock photos are 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delete the Adobe copyright text box.</a:t>
            </a:r>
            <a:endParaRPr lang="en-US" b="0" dirty="0"/>
          </a:p>
          <a:p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D60606B-C6F0-BECA-291E-A739B150914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77394FD-81DA-934A-88D9-484EFFA2D5ED}" type="datetime1">
              <a:rPr lang="en-US" smtClean="0"/>
              <a:t>3/4/2026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3B41D30-B9DD-7016-091B-79D11E2F404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F0F27F9-641C-A06D-3B91-5286F13F85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50D5EFCA-353F-6CD5-CCF7-59B544EA61E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254680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630D2A-DC09-D3F0-3E6A-7649A66FA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3A9AE9-C592-1244-DE6E-A6E89C988C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992FCC-B8E1-37C9-C28F-2FA728BC44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AFBCDA-CA75-861A-0B04-9892120EF0F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12A29-D7D8-E6AD-340C-E7A32D6F493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59B02A-7E7C-6F9D-964D-9113ABD572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D0015B84-9ADD-0EA7-A5A5-08A691C1DDD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035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403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r>
              <a:rPr lang="en-US" dirty="0"/>
              <a:t>Does </a:t>
            </a:r>
            <a:r>
              <a:rPr lang="en-US" u="sng" dirty="0"/>
              <a:t>NOT</a:t>
            </a:r>
            <a:r>
              <a:rPr lang="en-US" dirty="0"/>
              <a:t> need to be run on the </a:t>
            </a:r>
            <a:r>
              <a:rPr lang="en-US" dirty="0" err="1"/>
              <a:t>QueuedTask</a:t>
            </a:r>
            <a:r>
              <a:rPr lang="en-US" dirty="0"/>
              <a:t>…..but….many of the API methods you likely will use (to perform an edit) </a:t>
            </a:r>
            <a:r>
              <a:rPr lang="en-US" u="sng" dirty="0"/>
              <a:t>do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661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r>
              <a:rPr lang="en-US" dirty="0"/>
              <a:t>Does </a:t>
            </a:r>
            <a:r>
              <a:rPr lang="en-US" u="sng" dirty="0"/>
              <a:t>NOT</a:t>
            </a:r>
            <a:r>
              <a:rPr lang="en-US" dirty="0"/>
              <a:t> need to be run on the </a:t>
            </a:r>
            <a:r>
              <a:rPr lang="en-US" dirty="0" err="1"/>
              <a:t>QueuedTask</a:t>
            </a:r>
            <a:r>
              <a:rPr lang="en-US" dirty="0"/>
              <a:t>…..but….many of the API methods you likely will use (to perform an edit) </a:t>
            </a:r>
            <a:r>
              <a:rPr lang="en-US" u="sng" dirty="0"/>
              <a:t>do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87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6DFDE-61F0-A63C-8215-6D2653CE1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E528A6-27D5-81A3-1691-FA0EE0602D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CB78C4-C5B1-B427-35DC-66F65D868D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the step-by-step functionality of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 (for example, “</a:t>
            </a:r>
            <a:r>
              <a:rPr lang="en-US" dirty="0"/>
              <a:t>Create a focused web experience”)</a:t>
            </a:r>
            <a:r>
              <a:rPr lang="en-US" sz="1200" b="0" baseline="0" dirty="0"/>
              <a:t>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speakers are changing, add speaker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Insert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Adobe Stock photos (https://esriis.sharepoint.com/sites/CreativeLab#stock-photos) may be used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Esri Logo/Copyright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 stock photos from third-party sites or personal photos.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use a photo from the public domain, consult first with Esri Legal/IP team (copyright@esri.com).</a:t>
            </a:r>
            <a:endParaRPr lang="en-US" sz="1200" b="1" baseline="0" dirty="0"/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>
              <a:cs typeface="Arial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aseline="0" dirty="0"/>
          </a:p>
          <a:p>
            <a:endParaRPr lang="en-US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1C2646-4221-8DBE-348B-C779409BF2C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24F803-3D9C-A044-841D-34116184BF1E}" type="datetime1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0161A-0D83-3702-F2DD-306EF29D8E6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4EDF0-F5CE-DF33-B874-BFD7E6A5ED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DFCFCA33-3F48-C8FB-4814-0BEAB1AEEBB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14740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DD494E-AD93-00EA-2995-1DA442D305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hadow overlay">
            <a:extLst>
              <a:ext uri="{FF2B5EF4-FFF2-40B4-BE49-F238E27FC236}">
                <a16:creationId xmlns:a16="http://schemas.microsoft.com/office/drawing/2014/main" id="{D68212A5-2B6B-14DE-E088-424FAC5DE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3000">
                <a:srgbClr val="361455">
                  <a:alpha val="11983"/>
                </a:srgbClr>
              </a:gs>
              <a:gs pos="26000">
                <a:srgbClr val="481E6F">
                  <a:alpha val="0"/>
                </a:srgbClr>
              </a:gs>
              <a:gs pos="0">
                <a:srgbClr val="1F0736">
                  <a:alpha val="72348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725900-86F8-7F1F-778C-BD108CFB4D81}"/>
              </a:ext>
            </a:extLst>
          </p:cNvPr>
          <p:cNvSpPr txBox="1">
            <a:spLocks/>
          </p:cNvSpPr>
          <p:nvPr userDrawn="1"/>
        </p:nvSpPr>
        <p:spPr>
          <a:xfrm>
            <a:off x="10665638" y="6075951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Copyright © 2026 Esri. </a:t>
            </a:r>
          </a:p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All rights reserved.</a:t>
            </a:r>
          </a:p>
        </p:txBody>
      </p:sp>
      <p:pic>
        <p:nvPicPr>
          <p:cNvPr id="7" name="Esri logo with tagline" descr="Esri logo with The Science of Where tagline">
            <a:extLst>
              <a:ext uri="{FF2B5EF4-FFF2-40B4-BE49-F238E27FC236}">
                <a16:creationId xmlns:a16="http://schemas.microsoft.com/office/drawing/2014/main" id="{490E988E-5C88-B292-8D4B-56573DF61D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17" y="551494"/>
            <a:ext cx="2392198" cy="739642"/>
          </a:xfrm>
          <a:prstGeom prst="rect">
            <a:avLst/>
          </a:prstGeom>
        </p:spPr>
      </p:pic>
      <p:sp>
        <p:nvSpPr>
          <p:cNvPr id="10" name="User Conf Text" descr="ESRI USER CONFERENCE 2024">
            <a:extLst>
              <a:ext uri="{FF2B5EF4-FFF2-40B4-BE49-F238E27FC236}">
                <a16:creationId xmlns:a16="http://schemas.microsoft.com/office/drawing/2014/main" id="{E8534E3B-A294-F1DE-DA4D-51D7EE006CE3}"/>
              </a:ext>
            </a:extLst>
          </p:cNvPr>
          <p:cNvSpPr txBox="1">
            <a:spLocks/>
          </p:cNvSpPr>
          <p:nvPr userDrawn="1"/>
        </p:nvSpPr>
        <p:spPr>
          <a:xfrm>
            <a:off x="591535" y="5847499"/>
            <a:ext cx="4687314" cy="74465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ESRI DEVELOPER &amp;</a:t>
            </a:r>
          </a:p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TECHNOLOGY SUMMIT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015962" y="2428193"/>
            <a:ext cx="8525773" cy="914400"/>
          </a:xfrm>
        </p:spPr>
        <p:txBody>
          <a:bodyPr rIns="0" anchor="b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E854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sym typeface="Wingdings" pitchFamily="2" charset="2"/>
              </a:rPr>
              <a:t>– Must match title published in detailed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011642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l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speaker(s)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2C2E4-C73D-1C49-B65B-1F09C4165E2F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49EAE58-B4F5-5216-505B-8B3AA92D640C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42973A-A756-4C23-96B4-B4141794FDC2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/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CDE57CC-7AA1-D277-14B6-739B2C70E213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282D8B"/>
                </a:gs>
                <a:gs pos="69000">
                  <a:srgbClr val="036E7B">
                    <a:alpha val="29086"/>
                  </a:srgbClr>
                </a:gs>
                <a:gs pos="100000">
                  <a:srgbClr val="03C3AD">
                    <a:alpha val="4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8" name="shadow overlay">
              <a:extLst>
                <a:ext uri="{FF2B5EF4-FFF2-40B4-BE49-F238E27FC236}">
                  <a16:creationId xmlns:a16="http://schemas.microsoft.com/office/drawing/2014/main" id="{37E5A35F-8170-480E-2A34-738E05F0A1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29000">
                  <a:srgbClr val="361455">
                    <a:alpha val="5000"/>
                  </a:srgbClr>
                </a:gs>
                <a:gs pos="58000">
                  <a:srgbClr val="481E6F">
                    <a:alpha val="0"/>
                  </a:srgbClr>
                </a:gs>
                <a:gs pos="0">
                  <a:srgbClr val="151740">
                    <a:alpha val="55864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920E0-7597-CB48-8EC7-F67541093A75}" type="datetime1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3000">
              <a:srgbClr val="0261AA"/>
            </a:gs>
            <a:gs pos="47000">
              <a:srgbClr val="0261AA"/>
            </a:gs>
            <a:gs pos="100000">
              <a:srgbClr val="002C66"/>
            </a:gs>
            <a:gs pos="0">
              <a:srgbClr val="002C6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98502D-20F6-B4DB-58C1-3D8355190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E9285-2CFF-8E4E-9F75-AE930F9C40EE}" type="datetime1">
              <a:rPr lang="en-US" smtClean="0"/>
              <a:t>3/4/2026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29DFD5-B83C-B16B-12D6-BFD8FFA0D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9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00835E7-FCFC-7A93-E48E-973BEA35B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036E7B">
                  <a:alpha val="0"/>
                </a:srgbClr>
              </a:gs>
              <a:gs pos="100000">
                <a:srgbClr val="282D8B">
                  <a:alpha val="71975"/>
                </a:srgbClr>
              </a:gs>
            </a:gsLst>
            <a:lin ang="7200000" scaled="0"/>
          </a:gra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24B85-3E2C-5042-A775-065E98E33D48}" type="datetime1">
              <a:rPr lang="en-US" smtClean="0"/>
              <a:t>3/4/2026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screenshot or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4BA9B-C13C-1348-96FF-2428F4559CC6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F7F42-1376-8B42-AE14-03F9EF55D5E9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E92C3D-F930-BF39-C757-B9C779D89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logov2">
            <a:extLst>
              <a:ext uri="{FF2B5EF4-FFF2-40B4-BE49-F238E27FC236}">
                <a16:creationId xmlns:a16="http://schemas.microsoft.com/office/drawing/2014/main" id="{52F5E0EE-CFB9-09B4-424F-E6651D80C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769772"/>
            <a:ext cx="4172517" cy="11965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1E6534-D349-D650-B88C-F91F350671B5}"/>
              </a:ext>
            </a:extLst>
          </p:cNvPr>
          <p:cNvSpPr txBox="1"/>
          <p:nvPr userDrawn="1"/>
        </p:nvSpPr>
        <p:spPr>
          <a:xfrm>
            <a:off x="8444793" y="6544646"/>
            <a:ext cx="3515710" cy="25224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r" eaLnBrk="0" hangingPunct="0"/>
            <a:r>
              <a:rPr lang="en-US" sz="1050" dirty="0">
                <a:solidFill>
                  <a:schemeClr val="tx1">
                    <a:alpha val="40000"/>
                  </a:schemeClr>
                </a:solidFill>
                <a:ea typeface="+mn-ea"/>
                <a:cs typeface="+mn-cs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946AD-CF50-CA41-AAFB-74FADA06ECB2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5A213-E627-2849-B381-80D650B33B87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F22E8-9EE8-974F-A005-958E5A075A6F}" type="datetime1">
              <a:rPr lang="en-US" smtClean="0"/>
              <a:t>3/4/2026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F1A84F6-2D30-446A-9D91-44FBCB8256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02096" y="0"/>
            <a:ext cx="6089904" cy="6858000"/>
          </a:xfrm>
          <a:solidFill>
            <a:schemeClr val="tx1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114300" lvl="0" indent="-1143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DF38AA-F9A3-3140-3F97-8308582246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1" y="879157"/>
            <a:ext cx="4572000" cy="492443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6B8073-225C-075C-417D-87B76F4E98E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14401" y="2057400"/>
            <a:ext cx="4572000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04F771E6-C17F-95BE-A110-398BB65C74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1435100" cy="365125"/>
          </a:xfrm>
        </p:spPr>
        <p:txBody>
          <a:bodyPr/>
          <a:lstStyle/>
          <a:p>
            <a:fld id="{949FA3CA-07BE-F746-8742-10B091EB31E0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595E64D-33D9-4C6D-70EB-F45F65463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37300" y="6356350"/>
            <a:ext cx="5067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B5A65-B683-E80E-7309-90AC98A2D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2296" y="6356350"/>
            <a:ext cx="463804" cy="365125"/>
          </a:xfrm>
        </p:spPr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94688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90C0C-0624-E101-7017-0F02511CB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3DEB66-B01A-CA26-8ABE-56ED0A0FA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FA3CA-07BE-F746-8742-10B091EB31E0}" type="datetime1">
              <a:rPr lang="en-US" smtClean="0"/>
              <a:t>3/4/2026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5FB3CC-D803-FB71-D0CA-5A4310DE5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0FCFF5-1020-786B-0865-B0B716198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66285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6017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F6A99-211C-584F-8DF0-35FA4C216ACB}" type="datetime1">
              <a:rPr lang="en-US" smtClean="0"/>
              <a:t>3/4/2026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3000">
              <a:srgbClr val="00599F"/>
            </a:gs>
            <a:gs pos="0">
              <a:srgbClr val="002C6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C575F04-BE92-C5EF-3D33-75086083A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EBC5038-6841-DF4A-6CB0-5F9A1F7266AA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>
                    <a:lumMod val="90000"/>
                  </a:srgbClr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14" name="Picture 13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AD96A10D-CA67-214E-9C08-C8B39302D7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>
              <a:alphaModFix amt="35000"/>
            </a:blip>
            <a:stretch>
              <a:fillRect/>
            </a:stretch>
          </p:blipFill>
          <p:spPr>
            <a:xfrm>
              <a:off x="0" y="0"/>
              <a:ext cx="12180230" cy="6857999"/>
            </a:xfrm>
            <a:prstGeom prst="rect">
              <a:avLst/>
            </a:prstGeom>
          </p:spPr>
        </p:pic>
        <p:sp>
          <p:nvSpPr>
            <p:cNvPr id="15" name="shadow overlay">
              <a:extLst>
                <a:ext uri="{FF2B5EF4-FFF2-40B4-BE49-F238E27FC236}">
                  <a16:creationId xmlns:a16="http://schemas.microsoft.com/office/drawing/2014/main" id="{26343829-B293-D1E6-F87E-0E7241C50D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45000">
                  <a:srgbClr val="361455">
                    <a:alpha val="5000"/>
                  </a:srgbClr>
                </a:gs>
                <a:gs pos="68000">
                  <a:srgbClr val="481E6F">
                    <a:alpha val="0"/>
                  </a:srgbClr>
                </a:gs>
                <a:gs pos="0">
                  <a:srgbClr val="080A47">
                    <a:alpha val="4379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69525-781E-1A43-8810-D46589494F36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28" r:id="rId6"/>
    <p:sldLayoutId id="2147486824" r:id="rId7"/>
    <p:sldLayoutId id="2147486829" r:id="rId8"/>
    <p:sldLayoutId id="2147486806" r:id="rId9"/>
    <p:sldLayoutId id="2147486807" r:id="rId10"/>
    <p:sldLayoutId id="2147486822" r:id="rId11"/>
    <p:sldLayoutId id="2147486823" r:id="rId12"/>
    <p:sldLayoutId id="2147486811" r:id="rId13"/>
    <p:sldLayoutId id="2147486812" r:id="rId14"/>
    <p:sldLayoutId id="2147486816" r:id="rId15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github.com/Esri/arcgis-pro-sdk/wiki/tech-sessions#2026-palm-spring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08133-611C-4D91-6289-042BF3195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BDCEF-349B-0BA8-FE72-C0B94BD86D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ArcGIS Pro SDK for .NET – Introduction to the Editing API</a:t>
            </a:r>
            <a:endParaRPr lang="en-US" i="1" dirty="0">
              <a:solidFill>
                <a:schemeClr val="tx2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7A5CB9D0-6293-E5F6-4CDF-00567D9366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Narelle Chedzey</a:t>
            </a:r>
          </a:p>
          <a:p>
            <a:r>
              <a:rPr lang="en-US" dirty="0"/>
              <a:t>Lisa Stanners</a:t>
            </a:r>
          </a:p>
        </p:txBody>
      </p:sp>
    </p:spTree>
    <p:extLst>
      <p:ext uri="{BB962C8B-B14F-4D97-AF65-F5344CB8AC3E}">
        <p14:creationId xmlns:p14="http://schemas.microsoft.com/office/powerpoint/2010/main" val="2749828995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8F443-1ED3-4626-A2F7-B0EC130C2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Basic Usage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E34B7-ED9F-40C3-B2F2-3C0E059C6A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1352" y="1438069"/>
            <a:ext cx="10369296" cy="3429000"/>
          </a:xfrm>
        </p:spPr>
        <p:txBody>
          <a:bodyPr/>
          <a:lstStyle/>
          <a:p>
            <a:r>
              <a:rPr lang="en-US" dirty="0"/>
              <a:t>Access and update existing feature attributes: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Instantiate an inspector: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>
                <a:solidFill>
                  <a:schemeClr val="tx1"/>
                </a:solidFill>
              </a:rPr>
              <a:t>Load the feature attributes:</a:t>
            </a:r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>
                <a:solidFill>
                  <a:schemeClr val="tx1"/>
                </a:solidFill>
              </a:rPr>
              <a:t>Make the change(s) and Apply: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>
                <a:solidFill>
                  <a:schemeClr val="tx1"/>
                </a:solidFill>
              </a:rPr>
              <a:t>Undo stack updated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380E9A-D262-4A85-9A6D-1438AD7220EF}"/>
              </a:ext>
            </a:extLst>
          </p:cNvPr>
          <p:cNvSpPr/>
          <p:nvPr/>
        </p:nvSpPr>
        <p:spPr bwMode="auto">
          <a:xfrm>
            <a:off x="1312409" y="2207762"/>
            <a:ext cx="9085038" cy="81165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 dirty="0">
              <a:solidFill>
                <a:schemeClr val="tx1"/>
              </a:solidFill>
              <a:cs typeface="Arial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ArcGIS.Desktop.Editing.Attributes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48DC52-7805-4B34-B0D8-CC7F752E12C5}"/>
              </a:ext>
            </a:extLst>
          </p:cNvPr>
          <p:cNvSpPr/>
          <p:nvPr/>
        </p:nvSpPr>
        <p:spPr bwMode="auto">
          <a:xfrm>
            <a:off x="1312409" y="3538883"/>
            <a:ext cx="9085038" cy="49901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//or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LoadAsync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2B0E4A-8D2E-4C20-AD24-14939EED8035}"/>
              </a:ext>
            </a:extLst>
          </p:cNvPr>
          <p:cNvSpPr/>
          <p:nvPr/>
        </p:nvSpPr>
        <p:spPr bwMode="auto">
          <a:xfrm>
            <a:off x="1312408" y="4704222"/>
            <a:ext cx="9085039" cy="93253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"FACILITYID"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“99999.00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dictionary-style setters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"NAME"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"BLDG 99"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"DESCRIPT"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"NOTES"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85F336-0895-40FD-ABF1-D013F66AB216}"/>
              </a:ext>
            </a:extLst>
          </p:cNvPr>
          <p:cNvSpPr/>
          <p:nvPr/>
        </p:nvSpPr>
        <p:spPr bwMode="auto">
          <a:xfrm>
            <a:off x="1312409" y="6035343"/>
            <a:ext cx="9085038" cy="49901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inspector.Apply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//or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ApplyAsync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332611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8F443-1ED3-4626-A2F7-B0EC130C2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Basic Usage</a:t>
            </a:r>
            <a:endParaRPr lang="en-US" u="sng" baseline="30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E34B7-ED9F-40C3-B2F2-3C0E059C6A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9828" y="1213939"/>
            <a:ext cx="10369296" cy="34290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Integrate with </a:t>
            </a:r>
            <a:r>
              <a:rPr lang="en-US" dirty="0" err="1"/>
              <a:t>EditOperation</a:t>
            </a:r>
            <a:r>
              <a:rPr lang="en-US" dirty="0"/>
              <a:t> to combine with other edits: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Use the Modify overload that takes an Inspector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Use </a:t>
            </a:r>
            <a:r>
              <a:rPr lang="en-US" dirty="0" err="1">
                <a:solidFill>
                  <a:schemeClr val="tx1"/>
                </a:solidFill>
              </a:rPr>
              <a:t>EditOperation.Execute</a:t>
            </a:r>
            <a:r>
              <a:rPr lang="en-US" dirty="0">
                <a:solidFill>
                  <a:schemeClr val="tx1"/>
                </a:solidFill>
              </a:rPr>
              <a:t>() (not </a:t>
            </a:r>
            <a:r>
              <a:rPr lang="en-US" dirty="0" err="1">
                <a:solidFill>
                  <a:schemeClr val="tx1"/>
                </a:solidFill>
              </a:rPr>
              <a:t>Inspector.Apply</a:t>
            </a:r>
            <a:r>
              <a:rPr lang="en-US" dirty="0">
                <a:solidFill>
                  <a:schemeClr val="tx1"/>
                </a:solidFill>
              </a:rPr>
              <a:t>())</a:t>
            </a:r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929E7D6-4EE8-42DE-A2D2-EA887C46E758}"/>
              </a:ext>
            </a:extLst>
          </p:cNvPr>
          <p:cNvSpPr/>
          <p:nvPr/>
        </p:nvSpPr>
        <p:spPr bwMode="auto">
          <a:xfrm>
            <a:off x="976544" y="2804071"/>
            <a:ext cx="10235863" cy="391757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"FACILITYID"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“99999.00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"NAME"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"BLDG 99"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“SHAPE”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mapPoint1;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shape field to apply geometry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"Modify Facility Points"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"Modify Facility Points canceled"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editOp.Clip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(….);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editOp.Delete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(….);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(inspector);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...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//applies changes from the inspector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640480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C7992-8EB5-367B-6246-5248C32BE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Multiple features</a:t>
            </a:r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BAC6296D-C1B6-0E82-44E1-C42B8AE154A7}"/>
              </a:ext>
            </a:extLst>
          </p:cNvPr>
          <p:cNvSpPr txBox="1">
            <a:spLocks/>
          </p:cNvSpPr>
          <p:nvPr/>
        </p:nvSpPr>
        <p:spPr>
          <a:xfrm>
            <a:off x="908304" y="1595535"/>
            <a:ext cx="10369296" cy="3429000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Use </a:t>
            </a:r>
            <a:r>
              <a:rPr lang="en-US" dirty="0">
                <a:latin typeface="Consolas" panose="020B0609020204030204" pitchFamily="49" charset="0"/>
              </a:rPr>
              <a:t>Load(</a:t>
            </a:r>
            <a:r>
              <a:rPr lang="en-US" dirty="0" err="1">
                <a:latin typeface="Consolas" panose="020B0609020204030204" pitchFamily="49" charset="0"/>
              </a:rPr>
              <a:t>MapMember</a:t>
            </a:r>
            <a:r>
              <a:rPr lang="en-US" dirty="0">
                <a:latin typeface="Consolas" panose="020B0609020204030204" pitchFamily="49" charset="0"/>
              </a:rPr>
              <a:t>, </a:t>
            </a:r>
            <a:r>
              <a:rPr lang="en-US" dirty="0" err="1">
                <a:latin typeface="Consolas" panose="020B0609020204030204" pitchFamily="49" charset="0"/>
              </a:rPr>
              <a:t>IEnumerable</a:t>
            </a:r>
            <a:r>
              <a:rPr lang="en-US" dirty="0">
                <a:latin typeface="Consolas" panose="020B0609020204030204" pitchFamily="49" charset="0"/>
              </a:rPr>
              <a:t>&lt;long&gt;) </a:t>
            </a:r>
            <a:r>
              <a:rPr lang="en-US" dirty="0"/>
              <a:t>to load more than one feature:</a:t>
            </a:r>
          </a:p>
          <a:p>
            <a:pPr lvl="1"/>
            <a:r>
              <a:rPr lang="en-US" dirty="0"/>
              <a:t>Attribute values that are different across features </a:t>
            </a:r>
            <a:r>
              <a:rPr lang="en-US" u="sng" dirty="0"/>
              <a:t>are set to </a:t>
            </a:r>
            <a:r>
              <a:rPr lang="en-US" u="sng" dirty="0" err="1"/>
              <a:t>System.DBNull</a:t>
            </a:r>
            <a:r>
              <a:rPr lang="en-US" u="sng" dirty="0"/>
              <a:t> in the dictionary</a:t>
            </a:r>
          </a:p>
          <a:p>
            <a:pPr lvl="2"/>
            <a:r>
              <a:rPr lang="en-US" sz="1800" dirty="0"/>
              <a:t>*Geometry, Blob, Raster values will be null (not </a:t>
            </a:r>
            <a:r>
              <a:rPr lang="en-US" sz="1800" dirty="0" err="1"/>
              <a:t>DBNull</a:t>
            </a:r>
            <a:r>
              <a:rPr lang="en-US" sz="1800" dirty="0"/>
              <a:t>)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Setting attribute values applies the change to all (loaded) feature records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173156A-FE27-3334-FE2A-0571F5EC5163}"/>
              </a:ext>
            </a:extLst>
          </p:cNvPr>
          <p:cNvSpPr/>
          <p:nvPr/>
        </p:nvSpPr>
        <p:spPr bwMode="auto">
          <a:xfrm>
            <a:off x="920833" y="3840858"/>
            <a:ext cx="10302579" cy="186032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//select and load all the ”pointsLayer1” features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pointsLayer1.Select().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GetObjectIDs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"FACILITYID"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"22077.00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//Change FACILITYID for ~all~ selected features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inspector.Apply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359343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CD0CD-DE0A-78D5-0F2A-D6573087B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Schema Information</a:t>
            </a:r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BE00A82D-4EC0-C31B-FBA8-D553458C4AF4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914400" y="1595438"/>
            <a:ext cx="10369550" cy="4740275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b="0" dirty="0"/>
              <a:t>Use </a:t>
            </a:r>
            <a:r>
              <a:rPr lang="en-US" b="0" dirty="0" err="1">
                <a:latin typeface="Consolas" panose="020B0609020204030204" pitchFamily="49" charset="0"/>
              </a:rPr>
              <a:t>LoadSchema</a:t>
            </a:r>
            <a:endParaRPr lang="en-US" b="0" dirty="0"/>
          </a:p>
          <a:p>
            <a:r>
              <a:rPr lang="en-US" b="0" dirty="0"/>
              <a:t>Enumerate the attributes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6C7E61-B603-08A3-A833-F065D196C5A1}"/>
              </a:ext>
            </a:extLst>
          </p:cNvPr>
          <p:cNvSpPr/>
          <p:nvPr/>
        </p:nvSpPr>
        <p:spPr bwMode="auto">
          <a:xfrm>
            <a:off x="858578" y="2669173"/>
            <a:ext cx="10412589" cy="384866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Retrieve the first feature layer from the selected layers in the TOC</a:t>
            </a:r>
            <a:endParaRPr lang="en-US" sz="1400" dirty="0">
              <a:solidFill>
                <a:srgbClr val="2B91A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MapView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.Active.GetSelectedLayers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().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OfType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&gt;().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FirstOrDefault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Create the inspector object and load the layer schema information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theInspector.LoadSchema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IEnumerable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ArcGIS.Desktop.Editing.Attributes.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Attribute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attributes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theInspector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sv-SE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sv-SE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sv-SE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sv-SE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att </a:t>
            </a:r>
            <a:r>
              <a:rPr lang="sv-SE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sv-SE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attributes</a:t>
            </a:r>
            <a:r>
              <a:rPr lang="sv-SE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ignore blob, raster, geometry fields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if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ArcGIS.Core.Data.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FieldType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.Blob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&amp;&amp; 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ArcGIS.Core.Data.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FieldType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.Raster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&amp;&amp;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ArcGIS.Core.Data.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FieldType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// 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att.FieldName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// 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att.FieldAlias</a:t>
            </a:r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// 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att.IsDirty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00267202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B4BAB-254E-31BE-2CC2-1D0BEEAB4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B6CB3-4584-780B-E1B6-05920CD43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– Copy attributes</a:t>
            </a:r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3C2BC016-9584-728E-2254-DA028256CC0D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914400" y="1595438"/>
            <a:ext cx="10369550" cy="4740275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b="0" dirty="0"/>
              <a:t>Using </a:t>
            </a:r>
            <a:r>
              <a:rPr lang="en-US" b="0" dirty="0">
                <a:latin typeface="Consolas" panose="020B0609020204030204" pitchFamily="49" charset="0"/>
              </a:rPr>
              <a:t>Create</a:t>
            </a:r>
          </a:p>
          <a:p>
            <a:endParaRPr lang="en-US" b="0" dirty="0">
              <a:latin typeface="Consolas" panose="020B0609020204030204" pitchFamily="49" charset="0"/>
            </a:endParaRPr>
          </a:p>
          <a:p>
            <a:endParaRPr lang="en-US" b="0" dirty="0">
              <a:latin typeface="Consolas" panose="020B0609020204030204" pitchFamily="49" charset="0"/>
            </a:endParaRPr>
          </a:p>
          <a:p>
            <a:endParaRPr lang="en-US" b="0" dirty="0">
              <a:latin typeface="Consolas" panose="020B0609020204030204" pitchFamily="49" charset="0"/>
            </a:endParaRPr>
          </a:p>
          <a:p>
            <a:endParaRPr lang="en-US" b="0" dirty="0">
              <a:latin typeface="Consolas" panose="020B0609020204030204" pitchFamily="49" charset="0"/>
            </a:endParaRPr>
          </a:p>
          <a:p>
            <a:r>
              <a:rPr lang="en-US" b="0" dirty="0"/>
              <a:t>Build Dictionary from attributes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/>
              <a:t>Use LINQ</a:t>
            </a:r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0A468D7-6DF8-4E06-95A5-D1A643635DB2}"/>
              </a:ext>
            </a:extLst>
          </p:cNvPr>
          <p:cNvSpPr/>
          <p:nvPr/>
        </p:nvSpPr>
        <p:spPr bwMode="auto">
          <a:xfrm>
            <a:off x="1003066" y="2012988"/>
            <a:ext cx="10754828" cy="154301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//load feature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28);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Inspector["FIELD1"] = "ABC";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inspector.Shape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pt1;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//change geometry if needed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inspector);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686CCD-59E1-494D-8EC5-D4EA7E1B15C9}"/>
              </a:ext>
            </a:extLst>
          </p:cNvPr>
          <p:cNvSpPr/>
          <p:nvPr/>
        </p:nvSpPr>
        <p:spPr bwMode="auto">
          <a:xfrm>
            <a:off x="1003066" y="4059489"/>
            <a:ext cx="10754828" cy="12850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28);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Dictionary&lt;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a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a.FieldName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a.IsGeometryField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?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a.CurrentValue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63A0A5-456E-4264-8669-02801828C324}"/>
              </a:ext>
            </a:extLst>
          </p:cNvPr>
          <p:cNvSpPr/>
          <p:nvPr/>
        </p:nvSpPr>
        <p:spPr bwMode="auto">
          <a:xfrm>
            <a:off x="1003066" y="6104228"/>
            <a:ext cx="10754828" cy="64903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28);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24,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inspector.ToDictionary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(a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a.FieldName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a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a.CurrentValue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));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8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471633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B142D-190C-06C4-CCC1-D73592093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8E0A082-CFF5-05A1-7F24-6C7DA51BBB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115817-CC28-57D6-A282-09D156996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2092"/>
            <a:ext cx="4427728" cy="1477328"/>
          </a:xfrm>
        </p:spPr>
        <p:txBody>
          <a:bodyPr/>
          <a:lstStyle/>
          <a:p>
            <a:r>
              <a:rPr lang="en-US" dirty="0"/>
              <a:t>Demo: Basic Editing Patterns</a:t>
            </a:r>
          </a:p>
        </p:txBody>
      </p:sp>
    </p:spTree>
    <p:extLst>
      <p:ext uri="{BB962C8B-B14F-4D97-AF65-F5344CB8AC3E}">
        <p14:creationId xmlns:p14="http://schemas.microsoft.com/office/powerpoint/2010/main" val="373838117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559514"/>
            <a:ext cx="10826496" cy="492443"/>
          </a:xfrm>
        </p:spPr>
        <p:txBody>
          <a:bodyPr/>
          <a:lstStyle/>
          <a:p>
            <a:r>
              <a:rPr lang="en-US" dirty="0"/>
              <a:t>Dependent edits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Sequential vs Default edit order via </a:t>
            </a:r>
            <a:r>
              <a:rPr lang="en-US" dirty="0" err="1">
                <a:latin typeface="Consolas" panose="020B0609020204030204" pitchFamily="49" charset="0"/>
              </a:rPr>
              <a:t>EditOperation.ExecuteMode</a:t>
            </a:r>
            <a:r>
              <a:rPr lang="en-US" dirty="0"/>
              <a:t>:</a:t>
            </a:r>
          </a:p>
          <a:p>
            <a:pPr marL="283464" lvl="1" indent="0">
              <a:buNone/>
            </a:pPr>
            <a:endParaRPr lang="en-US" dirty="0"/>
          </a:p>
          <a:p>
            <a:r>
              <a:rPr lang="en-US" dirty="0"/>
              <a:t>Use of </a:t>
            </a:r>
            <a:r>
              <a:rPr lang="en-US" dirty="0" err="1">
                <a:latin typeface="Consolas" panose="020B0609020204030204" pitchFamily="49" charset="0"/>
              </a:rPr>
              <a:t>RowToken</a:t>
            </a:r>
            <a:r>
              <a:rPr lang="en-US" dirty="0"/>
              <a:t> in conjunction with </a:t>
            </a:r>
            <a:r>
              <a:rPr lang="en-US" dirty="0" err="1">
                <a:latin typeface="Consolas" panose="020B0609020204030204" pitchFamily="49" charset="0"/>
              </a:rPr>
              <a:t>EditOperation.Create</a:t>
            </a:r>
            <a:r>
              <a:rPr lang="en-US" dirty="0">
                <a:latin typeface="Consolas" panose="020B0609020204030204" pitchFamily="49" charset="0"/>
              </a:rPr>
              <a:t>(…)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Provides </a:t>
            </a:r>
            <a:r>
              <a:rPr lang="en-US" dirty="0" err="1">
                <a:solidFill>
                  <a:schemeClr val="tx1"/>
                </a:solidFill>
              </a:rPr>
              <a:t>ObjectID</a:t>
            </a:r>
            <a:r>
              <a:rPr lang="en-US" dirty="0">
                <a:solidFill>
                  <a:schemeClr val="tx1"/>
                </a:solidFill>
              </a:rPr>
              <a:t> placeholder for use in dependent edits (modify, add attachment)</a:t>
            </a:r>
          </a:p>
          <a:p>
            <a:pPr lvl="2"/>
            <a:endParaRPr lang="en-US" dirty="0"/>
          </a:p>
          <a:p>
            <a:r>
              <a:rPr lang="en-US" dirty="0"/>
              <a:t>Chain edits via </a:t>
            </a:r>
            <a:r>
              <a:rPr lang="en-US" dirty="0" err="1">
                <a:latin typeface="Consolas" panose="020B0609020204030204" pitchFamily="49" charset="0"/>
              </a:rPr>
              <a:t>editOperation.CreateChainedOperation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Can be used to consolidate any number of edit operations into a single Undo</a:t>
            </a:r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161468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05CA1-63D5-A942-9562-826AF69F9C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7C118DA-E4DF-49E6-81E3-283B59158D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742610"/>
            <a:ext cx="10369296" cy="3429000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>
                <a:solidFill>
                  <a:schemeClr val="tx1"/>
                </a:solidFill>
              </a:rPr>
              <a:t>Creates, then Modify, then Delete, then others – Split, Reshape, Clip, Planarize, etc.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However: There may be cases where an explicit ordering of edits </a:t>
            </a:r>
            <a:r>
              <a:rPr lang="en-US" i="1" dirty="0">
                <a:solidFill>
                  <a:schemeClr val="tx1"/>
                </a:solidFill>
              </a:rPr>
              <a:t>within</a:t>
            </a:r>
            <a:r>
              <a:rPr lang="en-US" dirty="0">
                <a:solidFill>
                  <a:schemeClr val="tx1"/>
                </a:solidFill>
              </a:rPr>
              <a:t> an </a:t>
            </a:r>
            <a:r>
              <a:rPr lang="en-US" dirty="0" err="1">
                <a:solidFill>
                  <a:schemeClr val="tx1"/>
                </a:solidFill>
              </a:rPr>
              <a:t>EditOperation</a:t>
            </a:r>
            <a:r>
              <a:rPr lang="en-US" dirty="0">
                <a:solidFill>
                  <a:schemeClr val="tx1"/>
                </a:solidFill>
              </a:rPr>
              <a:t> is desired</a:t>
            </a: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>
                <a:solidFill>
                  <a:schemeClr val="tx1"/>
                </a:solidFill>
              </a:rPr>
              <a:t>EditOperation.ExecuteMode</a:t>
            </a:r>
            <a:r>
              <a:rPr lang="en-US" dirty="0">
                <a:solidFill>
                  <a:schemeClr val="tx1"/>
                </a:solidFill>
              </a:rPr>
              <a:t> = Sequential “edit ordering” will follow ordering in the </a:t>
            </a:r>
            <a:r>
              <a:rPr lang="en-US" dirty="0" err="1">
                <a:solidFill>
                  <a:schemeClr val="tx1"/>
                </a:solidFill>
              </a:rPr>
              <a:t>addin</a:t>
            </a:r>
            <a:r>
              <a:rPr lang="en-US" dirty="0">
                <a:solidFill>
                  <a:schemeClr val="tx1"/>
                </a:solidFill>
              </a:rPr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3FEA4AF-66AE-D85E-B85C-A23CF94BC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283074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F5DB4-19EC-33CC-53AF-44552CFAC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B711F27-8CD1-E105-B4F0-447F6FEA8F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742610"/>
            <a:ext cx="10369296" cy="3429000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>
                <a:solidFill>
                  <a:schemeClr val="tx1"/>
                </a:solidFill>
              </a:rPr>
              <a:t>Creates, then Modify, then Delete, then others – Split, Reshape, Clip, Planarize, etc.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However: There may be cases where an explicit ordering of edits </a:t>
            </a:r>
            <a:r>
              <a:rPr lang="en-US" i="1" dirty="0">
                <a:solidFill>
                  <a:schemeClr val="tx1"/>
                </a:solidFill>
              </a:rPr>
              <a:t>within</a:t>
            </a:r>
            <a:r>
              <a:rPr lang="en-US" dirty="0">
                <a:solidFill>
                  <a:schemeClr val="tx1"/>
                </a:solidFill>
              </a:rPr>
              <a:t> an </a:t>
            </a:r>
            <a:r>
              <a:rPr lang="en-US" dirty="0" err="1">
                <a:solidFill>
                  <a:schemeClr val="tx1"/>
                </a:solidFill>
              </a:rPr>
              <a:t>EditOperation</a:t>
            </a:r>
            <a:r>
              <a:rPr lang="en-US" dirty="0">
                <a:solidFill>
                  <a:schemeClr val="tx1"/>
                </a:solidFill>
              </a:rPr>
              <a:t> is desired</a:t>
            </a: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>
                <a:solidFill>
                  <a:schemeClr val="tx1"/>
                </a:solidFill>
              </a:rPr>
              <a:t>EditOperation.ExecuteMode</a:t>
            </a:r>
            <a:r>
              <a:rPr lang="en-US" dirty="0">
                <a:solidFill>
                  <a:schemeClr val="tx1"/>
                </a:solidFill>
              </a:rPr>
              <a:t> = Sequential “edit ordering” will follow ordering in the </a:t>
            </a:r>
            <a:r>
              <a:rPr lang="en-US" dirty="0" err="1">
                <a:solidFill>
                  <a:schemeClr val="tx1"/>
                </a:solidFill>
              </a:rPr>
              <a:t>addin</a:t>
            </a:r>
            <a:r>
              <a:rPr lang="en-US" dirty="0">
                <a:solidFill>
                  <a:schemeClr val="tx1"/>
                </a:solidFill>
              </a:rPr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72FD58A-B01E-4AA6-324A-9FA988514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EAFCA3-CCA0-F347-81DB-687010081BA7}"/>
              </a:ext>
            </a:extLst>
          </p:cNvPr>
          <p:cNvGrpSpPr/>
          <p:nvPr/>
        </p:nvGrpSpPr>
        <p:grpSpPr>
          <a:xfrm>
            <a:off x="877745" y="3825765"/>
            <a:ext cx="10369296" cy="2870462"/>
            <a:chOff x="567785" y="3825765"/>
            <a:chExt cx="10369296" cy="287046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1CD359D-A3C1-4B5A-EC7F-7A054C2E70AF}"/>
                </a:ext>
              </a:extLst>
            </p:cNvPr>
            <p:cNvSpPr/>
            <p:nvPr/>
          </p:nvSpPr>
          <p:spPr bwMode="auto">
            <a:xfrm>
              <a:off x="567785" y="3825765"/>
              <a:ext cx="10369296" cy="2868081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</a:t>
              </a:r>
            </a:p>
            <a:p>
              <a:r>
                <a:rPr lang="en-US" sz="1600" dirty="0">
                  <a:solidFill>
                    <a:srgbClr val="008000"/>
                  </a:solidFill>
                  <a:latin typeface="Consolas" panose="020B0609020204030204" pitchFamily="49" charset="0"/>
                </a:rPr>
                <a:t>//Set the new attribute value</a:t>
              </a: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var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attrib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= 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new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>
                  <a:solidFill>
                    <a:srgbClr val="2B91AF"/>
                  </a:solidFill>
                  <a:latin typeface="Consolas" panose="020B0609020204030204" pitchFamily="49" charset="0"/>
                </a:rPr>
                <a:t>Dictionary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&lt;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string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object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&gt;();</a:t>
              </a: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attrib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[</a:t>
              </a:r>
              <a:r>
                <a:rPr lang="en-US" sz="1600" dirty="0">
                  <a:solidFill>
                    <a:srgbClr val="C00000"/>
                  </a:solidFill>
                  <a:latin typeface="Consolas" panose="020B0609020204030204" pitchFamily="49" charset="0"/>
                </a:rPr>
                <a:t>"LABEL_FIELD"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] = </a:t>
              </a:r>
              <a:r>
                <a:rPr lang="en-US" sz="1600" dirty="0">
                  <a:solidFill>
                    <a:srgbClr val="C00000"/>
                  </a:solidFill>
                  <a:latin typeface="Consolas" panose="020B0609020204030204" pitchFamily="49" charset="0"/>
                </a:rPr>
                <a:t>"Bar"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;</a:t>
              </a:r>
            </a:p>
            <a:p>
              <a:endParaRPr lang="en-US" sz="1600" dirty="0">
                <a:solidFill>
                  <a:srgbClr val="0000FF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var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= 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new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2B91AF"/>
                  </a:solidFill>
                  <a:latin typeface="Consolas" panose="020B0609020204030204" pitchFamily="49" charset="0"/>
                </a:rPr>
                <a:t>EditOperation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();</a:t>
              </a: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</a:p>
            <a:p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editOp.Split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fac_poly_lyr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poly_oid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split_geom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);</a:t>
              </a: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editOp.Modify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fac_poly_lyr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poly_oid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attrib_changes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);</a:t>
              </a:r>
            </a:p>
            <a:p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editOp.Execute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();</a:t>
              </a:r>
            </a:p>
            <a:p>
              <a:endPara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  <a:p>
              <a:endPara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CF839CF-09AD-F54F-6EFE-9790B13471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29521" y="3828140"/>
              <a:ext cx="2304762" cy="121904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530D993-D676-FC71-F191-F6104BFCC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93617" y="4951506"/>
              <a:ext cx="1714687" cy="1744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0938776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49CFD2-337B-6B0D-4857-699E72709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7945CCC-0F98-FEEF-C204-4998A687A0B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742610"/>
            <a:ext cx="10369296" cy="3429000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>
                <a:solidFill>
                  <a:schemeClr val="tx1"/>
                </a:solidFill>
              </a:rPr>
              <a:t>Creates, then Modify, then Delete, then others – Split, Reshape, Clip, Planarize, etc.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However: There may be cases where an explicit ordering of edits </a:t>
            </a:r>
            <a:r>
              <a:rPr lang="en-US" i="1" dirty="0">
                <a:solidFill>
                  <a:schemeClr val="tx1"/>
                </a:solidFill>
              </a:rPr>
              <a:t>within</a:t>
            </a:r>
            <a:r>
              <a:rPr lang="en-US" dirty="0">
                <a:solidFill>
                  <a:schemeClr val="tx1"/>
                </a:solidFill>
              </a:rPr>
              <a:t> an </a:t>
            </a:r>
            <a:r>
              <a:rPr lang="en-US" dirty="0" err="1">
                <a:solidFill>
                  <a:schemeClr val="tx1"/>
                </a:solidFill>
              </a:rPr>
              <a:t>EditOperation</a:t>
            </a:r>
            <a:r>
              <a:rPr lang="en-US" dirty="0">
                <a:solidFill>
                  <a:schemeClr val="tx1"/>
                </a:solidFill>
              </a:rPr>
              <a:t> is desired</a:t>
            </a: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>
                <a:solidFill>
                  <a:schemeClr val="tx1"/>
                </a:solidFill>
              </a:rPr>
              <a:t>EditOperation.ExecuteMode</a:t>
            </a:r>
            <a:r>
              <a:rPr lang="en-US" dirty="0">
                <a:solidFill>
                  <a:schemeClr val="tx1"/>
                </a:solidFill>
              </a:rPr>
              <a:t> = Sequential “edit ordering” will follow ordering in the </a:t>
            </a:r>
            <a:r>
              <a:rPr lang="en-US" dirty="0" err="1">
                <a:solidFill>
                  <a:schemeClr val="tx1"/>
                </a:solidFill>
              </a:rPr>
              <a:t>addin</a:t>
            </a:r>
            <a:r>
              <a:rPr lang="en-US" dirty="0">
                <a:solidFill>
                  <a:schemeClr val="tx1"/>
                </a:solidFill>
              </a:rPr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A8C370E-CDDF-47E2-41D3-16EF5797C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24E8046-2A07-2389-4F88-69836E5D2FA6}"/>
              </a:ext>
            </a:extLst>
          </p:cNvPr>
          <p:cNvGrpSpPr/>
          <p:nvPr/>
        </p:nvGrpSpPr>
        <p:grpSpPr>
          <a:xfrm>
            <a:off x="877824" y="3822192"/>
            <a:ext cx="10369296" cy="2874035"/>
            <a:chOff x="877824" y="3822192"/>
            <a:chExt cx="10369296" cy="287403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37FC3E-3ECB-0200-C319-A9FA2FF9133C}"/>
                </a:ext>
              </a:extLst>
            </p:cNvPr>
            <p:cNvSpPr/>
            <p:nvPr/>
          </p:nvSpPr>
          <p:spPr bwMode="auto">
            <a:xfrm>
              <a:off x="877824" y="3822192"/>
              <a:ext cx="10369296" cy="2871216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</a:t>
              </a:r>
            </a:p>
            <a:p>
              <a:r>
                <a:rPr lang="en-US" sz="1600" dirty="0">
                  <a:solidFill>
                    <a:srgbClr val="008000"/>
                  </a:solidFill>
                  <a:latin typeface="Consolas" panose="020B0609020204030204" pitchFamily="49" charset="0"/>
                </a:rPr>
                <a:t>//Set the new attribute value</a:t>
              </a: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var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attrib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= 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new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>
                  <a:solidFill>
                    <a:srgbClr val="2B91AF"/>
                  </a:solidFill>
                  <a:latin typeface="Consolas" panose="020B0609020204030204" pitchFamily="49" charset="0"/>
                </a:rPr>
                <a:t>Dictionary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&lt;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string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object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&gt;();</a:t>
              </a: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attrib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[</a:t>
              </a:r>
              <a:r>
                <a:rPr lang="en-US" sz="1600" dirty="0">
                  <a:solidFill>
                    <a:srgbClr val="C00000"/>
                  </a:solidFill>
                  <a:latin typeface="Consolas" panose="020B0609020204030204" pitchFamily="49" charset="0"/>
                </a:rPr>
                <a:t>"LABEL_FIELD"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] = </a:t>
              </a:r>
              <a:r>
                <a:rPr lang="en-US" sz="1600" dirty="0">
                  <a:solidFill>
                    <a:srgbClr val="C00000"/>
                  </a:solidFill>
                  <a:latin typeface="Consolas" panose="020B0609020204030204" pitchFamily="49" charset="0"/>
                </a:rPr>
                <a:t>"Bar"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;</a:t>
              </a:r>
            </a:p>
            <a:p>
              <a:endParaRPr lang="en-US" sz="1600" dirty="0">
                <a:solidFill>
                  <a:srgbClr val="0000FF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var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= 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new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2B91AF"/>
                  </a:solidFill>
                  <a:latin typeface="Consolas" panose="020B0609020204030204" pitchFamily="49" charset="0"/>
                </a:rPr>
                <a:t>EditOperation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();</a:t>
              </a: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editOp.ExecuteMode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= </a:t>
              </a:r>
              <a:r>
                <a:rPr lang="en-US" sz="1600" dirty="0" err="1">
                  <a:solidFill>
                    <a:srgbClr val="2B91AF"/>
                  </a:solidFill>
                  <a:latin typeface="Consolas" panose="020B0609020204030204" pitchFamily="49" charset="0"/>
                </a:rPr>
                <a:t>ExecuteModeType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.</a:t>
              </a:r>
              <a:r>
                <a:rPr lang="en-US" b="1" dirty="0" err="1">
                  <a:solidFill>
                    <a:srgbClr val="FF0000"/>
                  </a:solidFill>
                  <a:latin typeface="Consolas" panose="020B0609020204030204" pitchFamily="49" charset="0"/>
                </a:rPr>
                <a:t>Default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; </a:t>
              </a:r>
              <a:r>
                <a:rPr lang="en-US" sz="1600" dirty="0">
                  <a:solidFill>
                    <a:srgbClr val="008000"/>
                  </a:solidFill>
                  <a:latin typeface="Consolas" panose="020B0609020204030204" pitchFamily="49" charset="0"/>
                </a:rPr>
                <a:t>//Implicit if not specified</a:t>
              </a:r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editOp.Split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fac_poly_lyr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poly_oid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split_geom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);</a:t>
              </a: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editOp.Modify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fac_poly_lyr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poly_oid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,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attrib_changes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);</a:t>
              </a:r>
            </a:p>
            <a:p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editOp.Execute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();</a:t>
              </a:r>
            </a:p>
            <a:p>
              <a:endPara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  <a:p>
              <a:endPara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88B8BC7-CD9E-B9EA-3B46-9D8EA2811B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23983" y="3828140"/>
              <a:ext cx="2304762" cy="121904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09C9147-4970-771D-4BA7-D1AD978FC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03577" y="4951506"/>
              <a:ext cx="1714687" cy="1744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2702582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26564-1D81-3E05-E440-81FACBC59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69B1C-1AAB-02A3-B416-C44BE4C0F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695246"/>
            <a:ext cx="10369296" cy="461665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A986550B-1B05-7414-99CB-72793E722C1C}"/>
              </a:ext>
            </a:extLst>
          </p:cNvPr>
          <p:cNvSpPr txBox="1"/>
          <p:nvPr/>
        </p:nvSpPr>
        <p:spPr>
          <a:xfrm>
            <a:off x="1313473" y="1441080"/>
            <a:ext cx="2211519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Event” in the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event app main menu</a:t>
            </a:r>
          </a:p>
        </p:txBody>
      </p:sp>
      <p:grpSp>
        <p:nvGrpSpPr>
          <p:cNvPr id="3" name="Group 2" descr="Step 1. Esri Events app showing the main menu. The menu item My Event is highlighted.">
            <a:extLst>
              <a:ext uri="{FF2B5EF4-FFF2-40B4-BE49-F238E27FC236}">
                <a16:creationId xmlns:a16="http://schemas.microsoft.com/office/drawing/2014/main" id="{7DDD02C6-75E7-CFE2-36FF-0339902561C8}"/>
              </a:ext>
            </a:extLst>
          </p:cNvPr>
          <p:cNvGrpSpPr/>
          <p:nvPr/>
        </p:nvGrpSpPr>
        <p:grpSpPr>
          <a:xfrm>
            <a:off x="1512834" y="2262274"/>
            <a:ext cx="1813764" cy="3516069"/>
            <a:chOff x="1512834" y="2262274"/>
            <a:chExt cx="1813764" cy="351606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CCF6185-68AC-3A65-B681-B09E4976E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87783" y="2425603"/>
              <a:ext cx="1662900" cy="3190651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52C66D8-1CFE-1F58-3BE7-F2DCE1569AF3}"/>
                </a:ext>
              </a:extLst>
            </p:cNvPr>
            <p:cNvGrpSpPr/>
            <p:nvPr/>
          </p:nvGrpSpPr>
          <p:grpSpPr>
            <a:xfrm>
              <a:off x="1512834" y="2262274"/>
              <a:ext cx="1813764" cy="3516069"/>
              <a:chOff x="1512834" y="2262274"/>
              <a:chExt cx="1813764" cy="3516069"/>
            </a:xfrm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274DCD6F-EE05-E41B-2E96-3DA96430A53B}"/>
                  </a:ext>
                </a:extLst>
              </p:cNvPr>
              <p:cNvSpPr/>
              <p:nvPr/>
            </p:nvSpPr>
            <p:spPr bwMode="auto">
              <a:xfrm>
                <a:off x="1587782" y="2425603"/>
                <a:ext cx="1663251" cy="3190651"/>
              </a:xfrm>
              <a:custGeom>
                <a:avLst/>
                <a:gdLst>
                  <a:gd name="connsiteX0" fmla="*/ 0 w 1663251"/>
                  <a:gd name="connsiteY0" fmla="*/ 0 h 3190651"/>
                  <a:gd name="connsiteX1" fmla="*/ 1663251 w 1663251"/>
                  <a:gd name="connsiteY1" fmla="*/ 0 h 3190651"/>
                  <a:gd name="connsiteX2" fmla="*/ 1663251 w 1663251"/>
                  <a:gd name="connsiteY2" fmla="*/ 3190651 h 3190651"/>
                  <a:gd name="connsiteX3" fmla="*/ 0 w 1663251"/>
                  <a:gd name="connsiteY3" fmla="*/ 3190651 h 3190651"/>
                  <a:gd name="connsiteX4" fmla="*/ 0 w 1663251"/>
                  <a:gd name="connsiteY4" fmla="*/ 1104997 h 3190651"/>
                  <a:gd name="connsiteX5" fmla="*/ 1091459 w 1663251"/>
                  <a:gd name="connsiteY5" fmla="*/ 1104997 h 3190651"/>
                  <a:gd name="connsiteX6" fmla="*/ 1091459 w 1663251"/>
                  <a:gd name="connsiteY6" fmla="*/ 898622 h 3190651"/>
                  <a:gd name="connsiteX7" fmla="*/ 0 w 1663251"/>
                  <a:gd name="connsiteY7" fmla="*/ 898622 h 3190651"/>
                  <a:gd name="connsiteX8" fmla="*/ 0 w 1663251"/>
                  <a:gd name="connsiteY8" fmla="*/ 0 h 319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251" h="3190651">
                    <a:moveTo>
                      <a:pt x="0" y="0"/>
                    </a:moveTo>
                    <a:lnTo>
                      <a:pt x="1663251" y="0"/>
                    </a:lnTo>
                    <a:lnTo>
                      <a:pt x="1663251" y="3190651"/>
                    </a:lnTo>
                    <a:lnTo>
                      <a:pt x="0" y="3190651"/>
                    </a:lnTo>
                    <a:lnTo>
                      <a:pt x="0" y="1104997"/>
                    </a:lnTo>
                    <a:lnTo>
                      <a:pt x="1091459" y="1104997"/>
                    </a:lnTo>
                    <a:lnTo>
                      <a:pt x="1091459" y="898622"/>
                    </a:lnTo>
                    <a:lnTo>
                      <a:pt x="0" y="8986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45360"/>
                </a:schemeClr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5" name="Picture 8">
                <a:extLst>
                  <a:ext uri="{FF2B5EF4-FFF2-40B4-BE49-F238E27FC236}">
                    <a16:creationId xmlns:a16="http://schemas.microsoft.com/office/drawing/2014/main" id="{461F0B61-4000-932A-091A-B0C4773E17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1512834" y="2262274"/>
                <a:ext cx="1813764" cy="3516069"/>
              </a:xfrm>
              <a:prstGeom prst="rect">
                <a:avLst/>
              </a:prstGeom>
            </p:spPr>
          </p:pic>
        </p:grpSp>
      </p:grpSp>
      <p:sp>
        <p:nvSpPr>
          <p:cNvPr id="7" name="Step2">
            <a:extLst>
              <a:ext uri="{FF2B5EF4-FFF2-40B4-BE49-F238E27FC236}">
                <a16:creationId xmlns:a16="http://schemas.microsoft.com/office/drawing/2014/main" id="{AAB949EC-C27D-A3AB-7C81-68ACF4F5EBCF}"/>
              </a:ext>
            </a:extLst>
          </p:cNvPr>
          <p:cNvSpPr txBox="1"/>
          <p:nvPr/>
        </p:nvSpPr>
        <p:spPr>
          <a:xfrm>
            <a:off x="3961911" y="1441080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Surveys”</a:t>
            </a:r>
          </a:p>
        </p:txBody>
      </p:sp>
      <p:grpSp>
        <p:nvGrpSpPr>
          <p:cNvPr id="22" name="Group 21" descr="Step 2. Esri Events app with the My Event page displayed. The item “My Surveys” is highlighted.">
            <a:extLst>
              <a:ext uri="{FF2B5EF4-FFF2-40B4-BE49-F238E27FC236}">
                <a16:creationId xmlns:a16="http://schemas.microsoft.com/office/drawing/2014/main" id="{85EB2AF8-AB91-0710-95A7-CDC83A27C6B8}"/>
              </a:ext>
            </a:extLst>
          </p:cNvPr>
          <p:cNvGrpSpPr/>
          <p:nvPr/>
        </p:nvGrpSpPr>
        <p:grpSpPr>
          <a:xfrm>
            <a:off x="3921678" y="2262274"/>
            <a:ext cx="1813764" cy="3516069"/>
            <a:chOff x="3921678" y="2262274"/>
            <a:chExt cx="1813764" cy="351606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0F99A04-0F51-93A0-A9EE-CBB2E44566DD}"/>
                </a:ext>
              </a:extLst>
            </p:cNvPr>
            <p:cNvSpPr/>
            <p:nvPr/>
          </p:nvSpPr>
          <p:spPr bwMode="auto">
            <a:xfrm>
              <a:off x="3996456" y="5065589"/>
              <a:ext cx="1664208" cy="550665"/>
            </a:xfrm>
            <a:prstGeom prst="rect">
              <a:avLst/>
            </a:prstGeom>
            <a:solidFill>
              <a:srgbClr val="F2F3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15" name="Picture 14" descr="Screens screenshots of a mobile phone&#10;&#10;AI-generated content may be incorrect.">
              <a:extLst>
                <a:ext uri="{FF2B5EF4-FFF2-40B4-BE49-F238E27FC236}">
                  <a16:creationId xmlns:a16="http://schemas.microsoft.com/office/drawing/2014/main" id="{AD93FA23-A84E-BFA2-9BC8-9D114D091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96456" y="2425603"/>
              <a:ext cx="1664208" cy="3126114"/>
            </a:xfrm>
            <a:prstGeom prst="rect">
              <a:avLst/>
            </a:prstGeom>
          </p:spPr>
        </p:pic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C25FF54-B44C-F8AB-583F-5686462513E1}"/>
                </a:ext>
              </a:extLst>
            </p:cNvPr>
            <p:cNvSpPr/>
            <p:nvPr/>
          </p:nvSpPr>
          <p:spPr bwMode="auto">
            <a:xfrm>
              <a:off x="3996455" y="2425603"/>
              <a:ext cx="1664208" cy="3190651"/>
            </a:xfrm>
            <a:custGeom>
              <a:avLst/>
              <a:gdLst>
                <a:gd name="connsiteX0" fmla="*/ 0 w 1664208"/>
                <a:gd name="connsiteY0" fmla="*/ 0 h 3190651"/>
                <a:gd name="connsiteX1" fmla="*/ 1664208 w 1664208"/>
                <a:gd name="connsiteY1" fmla="*/ 0 h 3190651"/>
                <a:gd name="connsiteX2" fmla="*/ 1664208 w 1664208"/>
                <a:gd name="connsiteY2" fmla="*/ 3190651 h 3190651"/>
                <a:gd name="connsiteX3" fmla="*/ 0 w 1664208"/>
                <a:gd name="connsiteY3" fmla="*/ 3190651 h 3190651"/>
                <a:gd name="connsiteX4" fmla="*/ 0 w 1664208"/>
                <a:gd name="connsiteY4" fmla="*/ 0 h 3190651"/>
                <a:gd name="connsiteX5" fmla="*/ 917386 w 1664208"/>
                <a:gd name="connsiteY5" fmla="*/ 1387573 h 3190651"/>
                <a:gd name="connsiteX6" fmla="*/ 839068 w 1664208"/>
                <a:gd name="connsiteY6" fmla="*/ 1465891 h 3190651"/>
                <a:gd name="connsiteX7" fmla="*/ 839068 w 1664208"/>
                <a:gd name="connsiteY7" fmla="*/ 1779155 h 3190651"/>
                <a:gd name="connsiteX8" fmla="*/ 917386 w 1664208"/>
                <a:gd name="connsiteY8" fmla="*/ 1857473 h 3190651"/>
                <a:gd name="connsiteX9" fmla="*/ 1576725 w 1664208"/>
                <a:gd name="connsiteY9" fmla="*/ 1857473 h 3190651"/>
                <a:gd name="connsiteX10" fmla="*/ 1655043 w 1664208"/>
                <a:gd name="connsiteY10" fmla="*/ 1779155 h 3190651"/>
                <a:gd name="connsiteX11" fmla="*/ 1655043 w 1664208"/>
                <a:gd name="connsiteY11" fmla="*/ 1465891 h 3190651"/>
                <a:gd name="connsiteX12" fmla="*/ 1576725 w 1664208"/>
                <a:gd name="connsiteY12" fmla="*/ 1387573 h 3190651"/>
                <a:gd name="connsiteX13" fmla="*/ 917386 w 1664208"/>
                <a:gd name="connsiteY13" fmla="*/ 1387573 h 319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64208" h="3190651">
                  <a:moveTo>
                    <a:pt x="0" y="0"/>
                  </a:moveTo>
                  <a:lnTo>
                    <a:pt x="1664208" y="0"/>
                  </a:lnTo>
                  <a:lnTo>
                    <a:pt x="1664208" y="3190651"/>
                  </a:lnTo>
                  <a:lnTo>
                    <a:pt x="0" y="3190651"/>
                  </a:lnTo>
                  <a:lnTo>
                    <a:pt x="0" y="0"/>
                  </a:lnTo>
                  <a:close/>
                  <a:moveTo>
                    <a:pt x="917386" y="1387573"/>
                  </a:moveTo>
                  <a:cubicBezTo>
                    <a:pt x="874132" y="1387573"/>
                    <a:pt x="839068" y="1422637"/>
                    <a:pt x="839068" y="1465891"/>
                  </a:cubicBezTo>
                  <a:lnTo>
                    <a:pt x="839068" y="1779155"/>
                  </a:lnTo>
                  <a:cubicBezTo>
                    <a:pt x="839068" y="1822409"/>
                    <a:pt x="874132" y="1857473"/>
                    <a:pt x="917386" y="1857473"/>
                  </a:cubicBezTo>
                  <a:lnTo>
                    <a:pt x="1576725" y="1857473"/>
                  </a:lnTo>
                  <a:cubicBezTo>
                    <a:pt x="1619979" y="1857473"/>
                    <a:pt x="1655043" y="1822409"/>
                    <a:pt x="1655043" y="1779155"/>
                  </a:cubicBezTo>
                  <a:lnTo>
                    <a:pt x="1655043" y="1465891"/>
                  </a:lnTo>
                  <a:cubicBezTo>
                    <a:pt x="1655043" y="1422637"/>
                    <a:pt x="1619979" y="1387573"/>
                    <a:pt x="1576725" y="1387573"/>
                  </a:cubicBezTo>
                  <a:lnTo>
                    <a:pt x="917386" y="1387573"/>
                  </a:ln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2" name="Picture 8">
              <a:extLst>
                <a:ext uri="{FF2B5EF4-FFF2-40B4-BE49-F238E27FC236}">
                  <a16:creationId xmlns:a16="http://schemas.microsoft.com/office/drawing/2014/main" id="{299A3F35-2184-DF1E-479F-EC40E35E8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921678" y="2262274"/>
              <a:ext cx="1813764" cy="3516069"/>
            </a:xfrm>
            <a:prstGeom prst="rect">
              <a:avLst/>
            </a:prstGeom>
          </p:spPr>
        </p:pic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CA86E82F-0943-0506-647A-F45C4FDCE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057525" y="3184944"/>
            <a:ext cx="833718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5" name="Right Arrow 38">
            <a:extLst>
              <a:ext uri="{FF2B5EF4-FFF2-40B4-BE49-F238E27FC236}">
                <a16:creationId xmlns:a16="http://schemas.microsoft.com/office/drawing/2014/main" id="{0BF3E5A4-B822-AB28-34BE-1C462CAB2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559662" y="3851290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6" name="Right Arrow 38">
            <a:extLst>
              <a:ext uri="{FF2B5EF4-FFF2-40B4-BE49-F238E27FC236}">
                <a16:creationId xmlns:a16="http://schemas.microsoft.com/office/drawing/2014/main" id="{7232C34E-41B1-E0E0-3B40-5E33D9148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58473" y="2796070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AF23F9F6-5589-FFC3-93AA-983F8164D418}"/>
              </a:ext>
            </a:extLst>
          </p:cNvPr>
          <p:cNvSpPr txBox="1"/>
          <p:nvPr/>
        </p:nvSpPr>
        <p:spPr>
          <a:xfrm>
            <a:off x="6248172" y="1441080"/>
            <a:ext cx="2046982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the desired survey</a:t>
            </a:r>
          </a:p>
        </p:txBody>
      </p:sp>
      <p:grpSp>
        <p:nvGrpSpPr>
          <p:cNvPr id="56" name="Group 55" descr="Step 3. Esri Events app with a list of available surveys.">
            <a:extLst>
              <a:ext uri="{FF2B5EF4-FFF2-40B4-BE49-F238E27FC236}">
                <a16:creationId xmlns:a16="http://schemas.microsoft.com/office/drawing/2014/main" id="{C9C87723-DB55-35EA-E6C5-5F77A2290A47}"/>
              </a:ext>
            </a:extLst>
          </p:cNvPr>
          <p:cNvGrpSpPr/>
          <p:nvPr/>
        </p:nvGrpSpPr>
        <p:grpSpPr>
          <a:xfrm>
            <a:off x="6364781" y="2262274"/>
            <a:ext cx="1813764" cy="3516069"/>
            <a:chOff x="6376202" y="2481428"/>
            <a:chExt cx="1813764" cy="3516069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62E5A34-538F-DFD4-EAEE-4891B836E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50980" y="2644757"/>
              <a:ext cx="1664208" cy="3190651"/>
            </a:xfrm>
            <a:prstGeom prst="rect">
              <a:avLst/>
            </a:prstGeom>
          </p:spPr>
        </p:pic>
        <p:pic>
          <p:nvPicPr>
            <p:cNvPr id="53" name="Picture 8">
              <a:extLst>
                <a:ext uri="{FF2B5EF4-FFF2-40B4-BE49-F238E27FC236}">
                  <a16:creationId xmlns:a16="http://schemas.microsoft.com/office/drawing/2014/main" id="{B40E77D6-1439-BA78-674E-939A7F007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376202" y="2481428"/>
              <a:ext cx="1813764" cy="3516069"/>
            </a:xfrm>
            <a:prstGeom prst="rect">
              <a:avLst/>
            </a:prstGeom>
          </p:spPr>
        </p:pic>
      </p:grpSp>
      <p:sp>
        <p:nvSpPr>
          <p:cNvPr id="9" name="Step4">
            <a:extLst>
              <a:ext uri="{FF2B5EF4-FFF2-40B4-BE49-F238E27FC236}">
                <a16:creationId xmlns:a16="http://schemas.microsoft.com/office/drawing/2014/main" id="{31D7DA00-A75E-D69B-CC7B-081C97A0FC42}"/>
              </a:ext>
            </a:extLst>
          </p:cNvPr>
          <p:cNvSpPr txBox="1"/>
          <p:nvPr/>
        </p:nvSpPr>
        <p:spPr>
          <a:xfrm>
            <a:off x="8848118" y="1441080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Complete the survey</a:t>
            </a:r>
          </a:p>
        </p:txBody>
      </p:sp>
      <p:grpSp>
        <p:nvGrpSpPr>
          <p:cNvPr id="55" name="Group 54" descr="Step 4. Esri Events app showing the selected survey that is ready to be completed.">
            <a:extLst>
              <a:ext uri="{FF2B5EF4-FFF2-40B4-BE49-F238E27FC236}">
                <a16:creationId xmlns:a16="http://schemas.microsoft.com/office/drawing/2014/main" id="{E0279BFF-9622-75B4-0C3A-4FB417882F88}"/>
              </a:ext>
            </a:extLst>
          </p:cNvPr>
          <p:cNvGrpSpPr/>
          <p:nvPr/>
        </p:nvGrpSpPr>
        <p:grpSpPr>
          <a:xfrm>
            <a:off x="8807885" y="2262274"/>
            <a:ext cx="1813764" cy="3516069"/>
            <a:chOff x="8807885" y="2481428"/>
            <a:chExt cx="1813764" cy="3516069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F5AB89A-B9D9-2CE2-4EC7-34AE14B31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86564" y="2644757"/>
              <a:ext cx="1664208" cy="3190651"/>
            </a:xfrm>
            <a:prstGeom prst="rect">
              <a:avLst/>
            </a:prstGeom>
          </p:spPr>
        </p:pic>
        <p:pic>
          <p:nvPicPr>
            <p:cNvPr id="54" name="Picture 8">
              <a:extLst>
                <a:ext uri="{FF2B5EF4-FFF2-40B4-BE49-F238E27FC236}">
                  <a16:creationId xmlns:a16="http://schemas.microsoft.com/office/drawing/2014/main" id="{7B501E45-AB7D-1260-30FB-8A17F1EDB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07885" y="2481428"/>
              <a:ext cx="1813764" cy="35160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7673978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BC419-F0F1-52BD-6544-48C7FD84E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818F83E-A998-4381-2E54-9CE4ECBE09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742610"/>
            <a:ext cx="10369296" cy="3429000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>
                <a:solidFill>
                  <a:schemeClr val="tx1"/>
                </a:solidFill>
              </a:rPr>
              <a:t>Creates, then Modify, then Delete, then others – Split, Reshape, Clip, Planarize, etc.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However: There may be cases where an explicit ordering of edits </a:t>
            </a:r>
            <a:r>
              <a:rPr lang="en-US" i="1" dirty="0">
                <a:solidFill>
                  <a:schemeClr val="tx1"/>
                </a:solidFill>
              </a:rPr>
              <a:t>within</a:t>
            </a:r>
            <a:r>
              <a:rPr lang="en-US" dirty="0">
                <a:solidFill>
                  <a:schemeClr val="tx1"/>
                </a:solidFill>
              </a:rPr>
              <a:t> an </a:t>
            </a:r>
            <a:r>
              <a:rPr lang="en-US" dirty="0" err="1">
                <a:solidFill>
                  <a:schemeClr val="tx1"/>
                </a:solidFill>
              </a:rPr>
              <a:t>EditOperation</a:t>
            </a:r>
            <a:r>
              <a:rPr lang="en-US" dirty="0">
                <a:solidFill>
                  <a:schemeClr val="tx1"/>
                </a:solidFill>
              </a:rPr>
              <a:t> is desired</a:t>
            </a: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>
                <a:solidFill>
                  <a:schemeClr val="tx1"/>
                </a:solidFill>
              </a:rPr>
              <a:t>EditOperation.ExecuteMode</a:t>
            </a:r>
            <a:r>
              <a:rPr lang="en-US" dirty="0">
                <a:solidFill>
                  <a:schemeClr val="tx1"/>
                </a:solidFill>
              </a:rPr>
              <a:t> = Sequential “edit ordering” will follow ordering in the </a:t>
            </a:r>
            <a:r>
              <a:rPr lang="en-US" dirty="0" err="1">
                <a:solidFill>
                  <a:schemeClr val="tx1"/>
                </a:solidFill>
              </a:rPr>
              <a:t>addin</a:t>
            </a:r>
            <a:r>
              <a:rPr lang="en-US" dirty="0">
                <a:solidFill>
                  <a:schemeClr val="tx1"/>
                </a:solidFill>
              </a:rPr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F7E9215-A305-3E1B-36EE-EF4192368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B2638D0-2370-742C-3FFE-AF523583190B}"/>
              </a:ext>
            </a:extLst>
          </p:cNvPr>
          <p:cNvSpPr/>
          <p:nvPr/>
        </p:nvSpPr>
        <p:spPr bwMode="auto">
          <a:xfrm>
            <a:off x="877824" y="3822192"/>
            <a:ext cx="10369296" cy="28712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//Implicit if not specified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588E61C-9C38-306B-FB8A-32AF74C0DDAB}"/>
              </a:ext>
            </a:extLst>
          </p:cNvPr>
          <p:cNvCxnSpPr>
            <a:cxnSpLocks/>
          </p:cNvCxnSpPr>
          <p:nvPr/>
        </p:nvCxnSpPr>
        <p:spPr bwMode="auto">
          <a:xfrm flipH="1">
            <a:off x="6976636" y="5560060"/>
            <a:ext cx="1291590" cy="145694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1480423-FD8C-C555-C219-B397FD4F4039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976636" y="5997146"/>
            <a:ext cx="1291590" cy="43019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84947AC-103D-C0E6-088C-B0161E6C6434}"/>
              </a:ext>
            </a:extLst>
          </p:cNvPr>
          <p:cNvGrpSpPr/>
          <p:nvPr/>
        </p:nvGrpSpPr>
        <p:grpSpPr>
          <a:xfrm>
            <a:off x="8291669" y="5789531"/>
            <a:ext cx="380429" cy="381000"/>
            <a:chOff x="9039796" y="2787015"/>
            <a:chExt cx="380429" cy="38100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BD51F17-CA7D-9ACD-7064-384139FA1518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1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FC7BFD9-49EE-857E-69CE-F94161D92547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927B298-12BD-E356-80EE-E0A6B18224D5}"/>
              </a:ext>
            </a:extLst>
          </p:cNvPr>
          <p:cNvGrpSpPr/>
          <p:nvPr/>
        </p:nvGrpSpPr>
        <p:grpSpPr>
          <a:xfrm>
            <a:off x="8268226" y="5352445"/>
            <a:ext cx="390537" cy="381000"/>
            <a:chOff x="9639288" y="2745105"/>
            <a:chExt cx="390537" cy="38100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8CFDF5A-FF6A-1D7D-1A85-C7C13E41BF1A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2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9924E5C-6218-15AD-40F3-D2C0FFEF773C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7037E525-C8C8-FD18-41AB-AF6ADE4EC4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3112" y="3814884"/>
            <a:ext cx="2304488" cy="286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244960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62FD0-F957-95E9-6FB3-A15AEF125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5239F8-CF3C-A885-109D-893C9490C3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742610"/>
            <a:ext cx="10369296" cy="3429000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>
                <a:solidFill>
                  <a:schemeClr val="tx1"/>
                </a:solidFill>
              </a:rPr>
              <a:t>Creates, then Modify, then Delete, then others – Split, Reshape, Clip, Planarize, etc.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However: There may be cases where an explicit ordering of edits </a:t>
            </a:r>
            <a:r>
              <a:rPr lang="en-US" i="1" dirty="0">
                <a:solidFill>
                  <a:schemeClr val="tx1"/>
                </a:solidFill>
              </a:rPr>
              <a:t>within</a:t>
            </a:r>
            <a:r>
              <a:rPr lang="en-US" dirty="0">
                <a:solidFill>
                  <a:schemeClr val="tx1"/>
                </a:solidFill>
              </a:rPr>
              <a:t> an </a:t>
            </a:r>
            <a:r>
              <a:rPr lang="en-US" dirty="0" err="1">
                <a:solidFill>
                  <a:schemeClr val="tx1"/>
                </a:solidFill>
              </a:rPr>
              <a:t>EditOperation</a:t>
            </a:r>
            <a:r>
              <a:rPr lang="en-US" dirty="0">
                <a:solidFill>
                  <a:schemeClr val="tx1"/>
                </a:solidFill>
              </a:rPr>
              <a:t> is desired</a:t>
            </a: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>
                <a:solidFill>
                  <a:schemeClr val="tx1"/>
                </a:solidFill>
              </a:rPr>
              <a:t>EditOperation.ExecuteMode</a:t>
            </a:r>
            <a:r>
              <a:rPr lang="en-US" dirty="0">
                <a:solidFill>
                  <a:schemeClr val="tx1"/>
                </a:solidFill>
              </a:rPr>
              <a:t> = Sequential “edit ordering” will follow ordering in the </a:t>
            </a:r>
            <a:r>
              <a:rPr lang="en-US" dirty="0" err="1">
                <a:solidFill>
                  <a:schemeClr val="tx1"/>
                </a:solidFill>
              </a:rPr>
              <a:t>addin</a:t>
            </a:r>
            <a:r>
              <a:rPr lang="en-US" dirty="0">
                <a:solidFill>
                  <a:schemeClr val="tx1"/>
                </a:solidFill>
              </a:rPr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6592AE9-2CBD-03E2-1069-CB0945235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3A5D958-2521-3D9A-EC91-A9B9C9071E8D}"/>
              </a:ext>
            </a:extLst>
          </p:cNvPr>
          <p:cNvSpPr/>
          <p:nvPr/>
        </p:nvSpPr>
        <p:spPr bwMode="auto">
          <a:xfrm>
            <a:off x="877824" y="3822192"/>
            <a:ext cx="10369296" cy="28712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//Implicit if not specified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DFE6E15-F045-C1D6-A412-2728E53211D6}"/>
              </a:ext>
            </a:extLst>
          </p:cNvPr>
          <p:cNvCxnSpPr>
            <a:cxnSpLocks/>
          </p:cNvCxnSpPr>
          <p:nvPr/>
        </p:nvCxnSpPr>
        <p:spPr bwMode="auto">
          <a:xfrm flipH="1">
            <a:off x="6976636" y="5560060"/>
            <a:ext cx="1291590" cy="145694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9C7D8BC-8A0D-CD46-AF02-CBD9D84D22E3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976636" y="5997146"/>
            <a:ext cx="1291590" cy="43019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B322173-8790-2A6D-5212-4EE7C1DBB037}"/>
              </a:ext>
            </a:extLst>
          </p:cNvPr>
          <p:cNvGrpSpPr/>
          <p:nvPr/>
        </p:nvGrpSpPr>
        <p:grpSpPr>
          <a:xfrm>
            <a:off x="8291669" y="5789531"/>
            <a:ext cx="380429" cy="381000"/>
            <a:chOff x="9039796" y="2787015"/>
            <a:chExt cx="380429" cy="38100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3C438F-64A7-2656-C739-8045B6A32C8B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1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D5DC11F-692F-312F-C760-E9E04AFAB0F8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D36EB4E-033F-C89E-6C5B-9343A3BCA230}"/>
              </a:ext>
            </a:extLst>
          </p:cNvPr>
          <p:cNvGrpSpPr/>
          <p:nvPr/>
        </p:nvGrpSpPr>
        <p:grpSpPr>
          <a:xfrm>
            <a:off x="8268226" y="5352445"/>
            <a:ext cx="390537" cy="381000"/>
            <a:chOff x="9639288" y="2745105"/>
            <a:chExt cx="390537" cy="38100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4F8C659-DB3F-7335-932E-117C59A131E1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2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F5006CF-7B6D-57AF-6CB2-4FFF7F3A2722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D6943554-F3B5-3789-E610-6181203876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3112" y="3814884"/>
            <a:ext cx="2304488" cy="28653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BC5CF25-E1D3-DF15-0148-35AF3AA9F7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6777" y="3799961"/>
            <a:ext cx="2288443" cy="12190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93EBC60-E6D4-A898-3679-55D55DF5F2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4974" y="5007832"/>
            <a:ext cx="1678039" cy="177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63371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A89F2-CE1C-A599-E90A-7FEA110EE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1D6CB68-BB2E-2AC9-D506-97AAABE3FD7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742610"/>
            <a:ext cx="10369296" cy="3429000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>
                <a:solidFill>
                  <a:schemeClr val="tx1"/>
                </a:solidFill>
              </a:rPr>
              <a:t>Creates, then Modify, then Delete, then others – Split, Reshape, Clip, Planarize, etc.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However: There may be cases where an explicit ordering of edits </a:t>
            </a:r>
            <a:r>
              <a:rPr lang="en-US" i="1" dirty="0">
                <a:solidFill>
                  <a:schemeClr val="tx1"/>
                </a:solidFill>
              </a:rPr>
              <a:t>within</a:t>
            </a:r>
            <a:r>
              <a:rPr lang="en-US" dirty="0">
                <a:solidFill>
                  <a:schemeClr val="tx1"/>
                </a:solidFill>
              </a:rPr>
              <a:t> an </a:t>
            </a:r>
            <a:r>
              <a:rPr lang="en-US" dirty="0" err="1">
                <a:solidFill>
                  <a:schemeClr val="tx1"/>
                </a:solidFill>
              </a:rPr>
              <a:t>EditOperation</a:t>
            </a:r>
            <a:r>
              <a:rPr lang="en-US" dirty="0">
                <a:solidFill>
                  <a:schemeClr val="tx1"/>
                </a:solidFill>
              </a:rPr>
              <a:t> is desired</a:t>
            </a: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>
                <a:solidFill>
                  <a:schemeClr val="tx1"/>
                </a:solidFill>
              </a:rPr>
              <a:t>EditOperation.ExecuteMode</a:t>
            </a:r>
            <a:r>
              <a:rPr lang="en-US" dirty="0">
                <a:solidFill>
                  <a:schemeClr val="tx1"/>
                </a:solidFill>
              </a:rPr>
              <a:t> = Sequential “edit ordering” will follow ordering in the </a:t>
            </a:r>
            <a:r>
              <a:rPr lang="en-US" dirty="0" err="1">
                <a:solidFill>
                  <a:schemeClr val="tx1"/>
                </a:solidFill>
              </a:rPr>
              <a:t>addin</a:t>
            </a:r>
            <a:r>
              <a:rPr lang="en-US" dirty="0">
                <a:solidFill>
                  <a:schemeClr val="tx1"/>
                </a:solidFill>
              </a:rPr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317139B-B005-ABD4-487D-AA624CA43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9C0FADA-4E87-F3D0-79CD-22F3AE1B4565}"/>
              </a:ext>
            </a:extLst>
          </p:cNvPr>
          <p:cNvSpPr/>
          <p:nvPr/>
        </p:nvSpPr>
        <p:spPr bwMode="auto">
          <a:xfrm>
            <a:off x="877824" y="3822192"/>
            <a:ext cx="10369295" cy="28712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Sequential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//follow order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addin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code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820365-4C62-2A7D-1AFA-CD4D21450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0340" y="3810121"/>
            <a:ext cx="2304762" cy="12190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E599C74-F1E7-CB71-BEED-158EAD1651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7825" y="5029169"/>
            <a:ext cx="1678039" cy="170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09189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86A09-6FAB-0C2F-DF60-24EC4EFD5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F841299-4B1A-0380-C694-2D25E6DBD59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742610"/>
            <a:ext cx="10369296" cy="3429000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>
                <a:solidFill>
                  <a:schemeClr val="tx1"/>
                </a:solidFill>
              </a:rPr>
              <a:t>Creates, then Modify, then Delete, then others – Split, Reshape, Clip, Planarize, etc.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However: There may be cases where an explicit ordering of edits </a:t>
            </a:r>
            <a:r>
              <a:rPr lang="en-US" i="1" dirty="0">
                <a:solidFill>
                  <a:schemeClr val="tx1"/>
                </a:solidFill>
              </a:rPr>
              <a:t>within</a:t>
            </a:r>
            <a:r>
              <a:rPr lang="en-US" dirty="0">
                <a:solidFill>
                  <a:schemeClr val="tx1"/>
                </a:solidFill>
              </a:rPr>
              <a:t> an </a:t>
            </a:r>
            <a:r>
              <a:rPr lang="en-US" dirty="0" err="1">
                <a:solidFill>
                  <a:schemeClr val="tx1"/>
                </a:solidFill>
              </a:rPr>
              <a:t>EditOperation</a:t>
            </a:r>
            <a:r>
              <a:rPr lang="en-US" dirty="0">
                <a:solidFill>
                  <a:schemeClr val="tx1"/>
                </a:solidFill>
              </a:rPr>
              <a:t> is desired</a:t>
            </a: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>
                <a:solidFill>
                  <a:schemeClr val="tx1"/>
                </a:solidFill>
              </a:rPr>
              <a:t>EditOperation.ExecuteMode</a:t>
            </a:r>
            <a:r>
              <a:rPr lang="en-US" dirty="0">
                <a:solidFill>
                  <a:schemeClr val="tx1"/>
                </a:solidFill>
              </a:rPr>
              <a:t> = Sequential “edit ordering” will follow ordering in the </a:t>
            </a:r>
            <a:r>
              <a:rPr lang="en-US" dirty="0" err="1">
                <a:solidFill>
                  <a:schemeClr val="tx1"/>
                </a:solidFill>
              </a:rPr>
              <a:t>addin</a:t>
            </a:r>
            <a:r>
              <a:rPr lang="en-US" dirty="0">
                <a:solidFill>
                  <a:schemeClr val="tx1"/>
                </a:solidFill>
              </a:rPr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B6F6091-A6BF-2D3D-8620-1B39688CD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4B5D5EF-45D4-616F-9606-0FB41C67324C}"/>
              </a:ext>
            </a:extLst>
          </p:cNvPr>
          <p:cNvSpPr/>
          <p:nvPr/>
        </p:nvSpPr>
        <p:spPr bwMode="auto">
          <a:xfrm>
            <a:off x="877824" y="3822192"/>
            <a:ext cx="10369295" cy="28712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Sequential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//follow order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addin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code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B1791D-9F56-E0D8-3A2A-C4F2557A1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0340" y="3810121"/>
            <a:ext cx="2304762" cy="12190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3878AE-1FF1-846A-8489-EA9867D2AE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7825" y="5029169"/>
            <a:ext cx="1678039" cy="1707431"/>
          </a:xfrm>
          <a:prstGeom prst="rect">
            <a:avLst/>
          </a:prstGeom>
        </p:spPr>
      </p:pic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AE6A3013-0986-EDFB-5E93-08E50A45DB2B}"/>
              </a:ext>
            </a:extLst>
          </p:cNvPr>
          <p:cNvCxnSpPr>
            <a:cxnSpLocks/>
          </p:cNvCxnSpPr>
          <p:nvPr/>
        </p:nvCxnSpPr>
        <p:spPr bwMode="auto">
          <a:xfrm flipH="1">
            <a:off x="6976636" y="5560060"/>
            <a:ext cx="1291590" cy="145694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B96299C-6D2B-3CDE-5EFB-0E77D154EC7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976636" y="5997146"/>
            <a:ext cx="1291590" cy="43019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F12DB65F-39B8-E085-FFE7-FE705FE41C7A}"/>
              </a:ext>
            </a:extLst>
          </p:cNvPr>
          <p:cNvGrpSpPr/>
          <p:nvPr/>
        </p:nvGrpSpPr>
        <p:grpSpPr>
          <a:xfrm>
            <a:off x="8291669" y="5789531"/>
            <a:ext cx="380429" cy="381000"/>
            <a:chOff x="9039796" y="2787015"/>
            <a:chExt cx="380429" cy="38100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21229D3-EB4B-357F-F848-9329944F3AF5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2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3EF9402-EF66-FEF5-CC5E-E9320D14BDD1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2D5B770-4B0E-E3D2-BB00-17A2DA92F49A}"/>
              </a:ext>
            </a:extLst>
          </p:cNvPr>
          <p:cNvGrpSpPr/>
          <p:nvPr/>
        </p:nvGrpSpPr>
        <p:grpSpPr>
          <a:xfrm>
            <a:off x="8268226" y="5352445"/>
            <a:ext cx="390537" cy="381000"/>
            <a:chOff x="9639288" y="2745105"/>
            <a:chExt cx="390537" cy="38100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B08FBA2-E143-87DA-645C-0E6F99FE82CD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1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4A6E917-DFAE-8327-D27B-3E8D764D5679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1990593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CB348-C3CA-EE65-10C2-90FC3538E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D5A95C-2C7F-091E-BE8C-8393BC83EB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742610"/>
            <a:ext cx="10369296" cy="3429000"/>
          </a:xfrm>
        </p:spPr>
        <p:txBody>
          <a:bodyPr/>
          <a:lstStyle/>
          <a:p>
            <a:r>
              <a:rPr lang="en-US" dirty="0"/>
              <a:t>Recall: By default order of execution is independent of ordering within the </a:t>
            </a:r>
            <a:r>
              <a:rPr lang="en-US" dirty="0" err="1"/>
              <a:t>addin</a:t>
            </a:r>
            <a:endParaRPr lang="en-US" dirty="0"/>
          </a:p>
          <a:p>
            <a:pPr lvl="2"/>
            <a:r>
              <a:rPr lang="en-US" dirty="0">
                <a:solidFill>
                  <a:schemeClr val="tx1"/>
                </a:solidFill>
              </a:rPr>
              <a:t>Creates, then Modify, then Delete, then others – Split, Reshape, Clip, Planarize, etc.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However: There may be cases where an explicit ordering of edits </a:t>
            </a:r>
            <a:r>
              <a:rPr lang="en-US" i="1" dirty="0">
                <a:solidFill>
                  <a:schemeClr val="tx1"/>
                </a:solidFill>
              </a:rPr>
              <a:t>within</a:t>
            </a:r>
            <a:r>
              <a:rPr lang="en-US" dirty="0">
                <a:solidFill>
                  <a:schemeClr val="tx1"/>
                </a:solidFill>
              </a:rPr>
              <a:t> an </a:t>
            </a:r>
            <a:r>
              <a:rPr lang="en-US" dirty="0" err="1">
                <a:solidFill>
                  <a:schemeClr val="tx1"/>
                </a:solidFill>
              </a:rPr>
              <a:t>EditOperation</a:t>
            </a:r>
            <a:r>
              <a:rPr lang="en-US" dirty="0">
                <a:solidFill>
                  <a:schemeClr val="tx1"/>
                </a:solidFill>
              </a:rPr>
              <a:t> is desired</a:t>
            </a: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r>
              <a:rPr lang="en-US" dirty="0" err="1"/>
              <a:t>EditOperation.ExecuteMode</a:t>
            </a:r>
            <a:r>
              <a:rPr lang="en-US" dirty="0"/>
              <a:t> (Default or Sequential)</a:t>
            </a:r>
          </a:p>
          <a:p>
            <a:pPr lvl="2"/>
            <a:r>
              <a:rPr lang="en-US" dirty="0" err="1">
                <a:solidFill>
                  <a:schemeClr val="tx1"/>
                </a:solidFill>
              </a:rPr>
              <a:t>EditOperation.ExecuteMode</a:t>
            </a:r>
            <a:r>
              <a:rPr lang="en-US" dirty="0">
                <a:solidFill>
                  <a:schemeClr val="tx1"/>
                </a:solidFill>
              </a:rPr>
              <a:t> = Sequential “edit ordering” will follow ordering in the </a:t>
            </a:r>
            <a:r>
              <a:rPr lang="en-US" dirty="0" err="1">
                <a:solidFill>
                  <a:schemeClr val="tx1"/>
                </a:solidFill>
              </a:rPr>
              <a:t>addin</a:t>
            </a:r>
            <a:r>
              <a:rPr lang="en-US" dirty="0">
                <a:solidFill>
                  <a:schemeClr val="tx1"/>
                </a:solidFill>
              </a:rPr>
              <a:t> code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0844D35-56C3-4F97-76FD-C1C13CA68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Execution order with </a:t>
            </a:r>
            <a:r>
              <a:rPr lang="en-US" dirty="0" err="1"/>
              <a:t>EditOperation.ExecuteMode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B3D4-AD6E-5FBF-C74D-AA584A93252D}"/>
              </a:ext>
            </a:extLst>
          </p:cNvPr>
          <p:cNvSpPr/>
          <p:nvPr/>
        </p:nvSpPr>
        <p:spPr bwMode="auto">
          <a:xfrm>
            <a:off x="877824" y="3822192"/>
            <a:ext cx="10369295" cy="28712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the new attribute value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"LABEL_FIELD"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"Bar"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editOp.ExecuteMode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ExecuteModeType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Sequential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//follow order in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addin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code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split_geom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attrib_changes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32B7886-DA7C-659E-89EB-F4B9BBAE404D}"/>
              </a:ext>
            </a:extLst>
          </p:cNvPr>
          <p:cNvCxnSpPr>
            <a:cxnSpLocks/>
          </p:cNvCxnSpPr>
          <p:nvPr/>
        </p:nvCxnSpPr>
        <p:spPr bwMode="auto">
          <a:xfrm flipH="1">
            <a:off x="6976636" y="5560060"/>
            <a:ext cx="1291590" cy="145694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E576C1F-A949-75DF-2E85-DA5CB7A42E1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976636" y="5997146"/>
            <a:ext cx="1291590" cy="43019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headEnd type="none" w="med" len="me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5DDC29F4-EBAA-C711-6247-6B346566D7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3506" y="3801834"/>
            <a:ext cx="2288443" cy="12190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ACFDDE4-C006-D227-ADE5-C310D0B2F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8055" y="5022857"/>
            <a:ext cx="1678039" cy="1774006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220227C7-FBCF-6216-41FF-B1CC2D21C0EC}"/>
              </a:ext>
            </a:extLst>
          </p:cNvPr>
          <p:cNvGrpSpPr/>
          <p:nvPr/>
        </p:nvGrpSpPr>
        <p:grpSpPr>
          <a:xfrm>
            <a:off x="8291669" y="5789531"/>
            <a:ext cx="380429" cy="381000"/>
            <a:chOff x="9039796" y="2787015"/>
            <a:chExt cx="380429" cy="38100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8F6BB5-8218-5953-F167-178BEF297B4C}"/>
                </a:ext>
              </a:extLst>
            </p:cNvPr>
            <p:cNvSpPr txBox="1"/>
            <p:nvPr/>
          </p:nvSpPr>
          <p:spPr>
            <a:xfrm>
              <a:off x="9039796" y="290734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2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B9FB0BF-8139-1547-571D-40C7FCED6FE9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042C8D-4EF8-913D-2135-3CEA7AA82F32}"/>
              </a:ext>
            </a:extLst>
          </p:cNvPr>
          <p:cNvGrpSpPr/>
          <p:nvPr/>
        </p:nvGrpSpPr>
        <p:grpSpPr>
          <a:xfrm>
            <a:off x="8268226" y="5352445"/>
            <a:ext cx="390537" cy="381000"/>
            <a:chOff x="9639288" y="2745105"/>
            <a:chExt cx="390537" cy="38100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CCBE7DC-67B5-B05F-52EF-CAFFB3639844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1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B9D8B2F-9514-78E5-E719-1F96B6B4B43B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482624F-EE43-471A-95C5-5E5E78405C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68674" y="3786911"/>
            <a:ext cx="1914286" cy="1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579522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DAAB8-2E42-9F38-F8A3-3BF743A19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0A304A0-A30E-184B-7741-05FD9B34B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922490"/>
            <a:ext cx="10369296" cy="3429000"/>
          </a:xfrm>
        </p:spPr>
        <p:txBody>
          <a:bodyPr/>
          <a:lstStyle/>
          <a:p>
            <a:r>
              <a:rPr lang="en-US" dirty="0"/>
              <a:t>Use of </a:t>
            </a:r>
            <a:r>
              <a:rPr lang="en-US" dirty="0" err="1"/>
              <a:t>RowToken</a:t>
            </a:r>
            <a:r>
              <a:rPr lang="en-US" dirty="0"/>
              <a:t> returned from </a:t>
            </a:r>
            <a:r>
              <a:rPr lang="en-US" dirty="0" err="1"/>
              <a:t>EditOperation.Create</a:t>
            </a:r>
            <a:r>
              <a:rPr lang="en-US" dirty="0"/>
              <a:t>(…)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Use Case –code needs to refer to a feature </a:t>
            </a:r>
            <a:r>
              <a:rPr lang="en-US" dirty="0" err="1">
                <a:solidFill>
                  <a:schemeClr val="tx1"/>
                </a:solidFill>
              </a:rPr>
              <a:t>oid</a:t>
            </a:r>
            <a:r>
              <a:rPr lang="en-US" dirty="0">
                <a:solidFill>
                  <a:schemeClr val="tx1"/>
                </a:solidFill>
              </a:rPr>
              <a:t> _before_ it has been created</a:t>
            </a:r>
          </a:p>
          <a:p>
            <a:pPr lvl="2"/>
            <a:r>
              <a:rPr lang="en-US" sz="1800" dirty="0">
                <a:solidFill>
                  <a:schemeClr val="tx1"/>
                </a:solidFill>
              </a:rPr>
              <a:t>Example - </a:t>
            </a:r>
            <a:r>
              <a:rPr lang="en-US" dirty="0">
                <a:solidFill>
                  <a:schemeClr val="tx1"/>
                </a:solidFill>
              </a:rPr>
              <a:t>Create a new feature AND add an attachment in the same edit operation</a:t>
            </a:r>
          </a:p>
          <a:p>
            <a:pPr lvl="3"/>
            <a:r>
              <a:rPr lang="en-US" sz="1600" dirty="0"/>
              <a:t>Attachments are stored in a separate table  related via an </a:t>
            </a:r>
            <a:r>
              <a:rPr lang="en-US" sz="1600" dirty="0" err="1"/>
              <a:t>ObjectID</a:t>
            </a:r>
            <a:endParaRPr lang="en-US" sz="1600" dirty="0"/>
          </a:p>
          <a:p>
            <a:pPr lvl="2"/>
            <a:r>
              <a:rPr lang="en-US" sz="1800" dirty="0" err="1">
                <a:solidFill>
                  <a:schemeClr val="tx1"/>
                </a:solidFill>
              </a:rPr>
              <a:t>RowToken</a:t>
            </a:r>
            <a:r>
              <a:rPr lang="en-US" sz="1800" dirty="0">
                <a:solidFill>
                  <a:schemeClr val="tx1"/>
                </a:solidFill>
              </a:rPr>
              <a:t> can be used as a “placeholder” in </a:t>
            </a:r>
            <a:r>
              <a:rPr lang="en-US" sz="1800" dirty="0" err="1">
                <a:solidFill>
                  <a:schemeClr val="tx1"/>
                </a:solidFill>
                <a:latin typeface="Consolas" panose="020B0609020204030204" pitchFamily="49" charset="0"/>
              </a:rPr>
              <a:t>EditOperation.AddAttachment</a:t>
            </a: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</a:p>
          <a:p>
            <a:pPr lvl="2"/>
            <a:r>
              <a:rPr lang="en-US" sz="1800" dirty="0" err="1">
                <a:solidFill>
                  <a:schemeClr val="tx1"/>
                </a:solidFill>
                <a:latin typeface="Consolas" panose="020B0609020204030204" pitchFamily="49" charset="0"/>
              </a:rPr>
              <a:t>RowToken</a:t>
            </a: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?.</a:t>
            </a:r>
            <a:r>
              <a:rPr lang="en-US" sz="1800" dirty="0" err="1">
                <a:solidFill>
                  <a:schemeClr val="tx1"/>
                </a:solidFill>
                <a:latin typeface="Consolas" panose="020B0609020204030204" pitchFamily="49" charset="0"/>
              </a:rPr>
              <a:t>ObjectID</a:t>
            </a: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/>
                </a:solidFill>
              </a:rPr>
              <a:t>(and </a:t>
            </a:r>
            <a:r>
              <a:rPr lang="en-US" sz="1800" dirty="0" err="1">
                <a:solidFill>
                  <a:schemeClr val="tx1"/>
                </a:solidFill>
                <a:latin typeface="Consolas" panose="020B0609020204030204" pitchFamily="49" charset="0"/>
              </a:rPr>
              <a:t>GlobalID</a:t>
            </a:r>
            <a:r>
              <a:rPr lang="en-US" sz="1800" dirty="0">
                <a:solidFill>
                  <a:schemeClr val="tx1"/>
                </a:solidFill>
              </a:rPr>
              <a:t>) properties provisioned </a:t>
            </a:r>
            <a:r>
              <a:rPr lang="en-US" sz="1800" i="1" u="sng" dirty="0">
                <a:solidFill>
                  <a:schemeClr val="tx1"/>
                </a:solidFill>
              </a:rPr>
              <a:t>after</a:t>
            </a:r>
            <a:r>
              <a:rPr lang="en-US" sz="1800" u="sng" dirty="0">
                <a:solidFill>
                  <a:schemeClr val="tx1"/>
                </a:solidFill>
              </a:rPr>
              <a:t> the create</a:t>
            </a:r>
            <a:r>
              <a:rPr lang="en-US" sz="1800" dirty="0"/>
              <a:t>.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16C79E-A462-3E4C-71FD-B3D93262E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 err="1"/>
              <a:t>RowToken</a:t>
            </a:r>
            <a:r>
              <a:rPr lang="en-US" dirty="0"/>
              <a:t> with Create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48282D-9BE8-F741-F73C-6112C757955B}"/>
              </a:ext>
            </a:extLst>
          </p:cNvPr>
          <p:cNvSpPr/>
          <p:nvPr/>
        </p:nvSpPr>
        <p:spPr bwMode="auto">
          <a:xfrm>
            <a:off x="765329" y="4226338"/>
            <a:ext cx="10661341" cy="193133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Name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“Add Attachment example”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has the OID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editOp.AddAttachment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@”E:\Attachments\Hydrant_1.jpg”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(long)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ObjectID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//Object id is provisioned after execute completes</a:t>
            </a:r>
          </a:p>
        </p:txBody>
      </p:sp>
    </p:spTree>
    <p:extLst>
      <p:ext uri="{BB962C8B-B14F-4D97-AF65-F5344CB8AC3E}">
        <p14:creationId xmlns:p14="http://schemas.microsoft.com/office/powerpoint/2010/main" val="2095457472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E7D90C-9AAB-BFBE-81F5-9C3F934436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79E60-2C1C-1374-70C8-72EA5437C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Chained </a:t>
            </a:r>
            <a:r>
              <a:rPr lang="en-US" dirty="0" err="1"/>
              <a:t>EditOperation</a:t>
            </a:r>
            <a:r>
              <a:rPr lang="en-US" dirty="0"/>
              <a:t> - Basic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91EEF0-3A44-57EF-B496-295FBAD219F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 chained operation is an edit operation that is linked to a previous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>
                <a:solidFill>
                  <a:schemeClr val="tx1"/>
                </a:solidFill>
              </a:rPr>
              <a:t>Both operations become part of the </a:t>
            </a:r>
            <a:r>
              <a:rPr lang="en-US" u="sng" dirty="0">
                <a:solidFill>
                  <a:schemeClr val="tx1"/>
                </a:solidFill>
              </a:rPr>
              <a:t>same undo/redo item</a:t>
            </a:r>
            <a:endParaRPr lang="en-US" sz="1800" dirty="0">
              <a:solidFill>
                <a:schemeClr val="tx1"/>
              </a:solidFill>
            </a:endParaRP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Create and configure the “initiating“ </a:t>
            </a:r>
            <a:r>
              <a:rPr lang="en-US" dirty="0" err="1"/>
              <a:t>EditOperation</a:t>
            </a:r>
            <a:endParaRPr lang="en-US" dirty="0"/>
          </a:p>
          <a:p>
            <a:pPr lvl="1"/>
            <a:r>
              <a:rPr lang="en-US" dirty="0">
                <a:solidFill>
                  <a:schemeClr val="tx1"/>
                </a:solidFill>
              </a:rPr>
              <a:t>(this is the one that shows up in the undo/redo stack)</a:t>
            </a:r>
          </a:p>
          <a:p>
            <a:r>
              <a:rPr lang="en-US" dirty="0"/>
              <a:t>Execute it</a:t>
            </a:r>
          </a:p>
          <a:p>
            <a:r>
              <a:rPr lang="en-US" dirty="0"/>
              <a:t>If it succeeds, call </a:t>
            </a:r>
            <a:r>
              <a:rPr lang="en-US" dirty="0" err="1">
                <a:latin typeface="Consolas" panose="020B0609020204030204" pitchFamily="49" charset="0"/>
                <a:cs typeface="Segoe UI" panose="020B0502040204020203" pitchFamily="34" charset="0"/>
              </a:rPr>
              <a:t>editOp.CreateChainedOperation</a:t>
            </a:r>
            <a:r>
              <a:rPr lang="en-US" dirty="0">
                <a:latin typeface="Consolas" panose="020B0609020204030204" pitchFamily="49" charset="0"/>
                <a:cs typeface="Segoe UI" panose="020B0502040204020203" pitchFamily="34" charset="0"/>
              </a:rPr>
              <a:t> </a:t>
            </a:r>
            <a:r>
              <a:rPr lang="en-US" dirty="0"/>
              <a:t>to create the dependent operation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Configure the dependent operation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Execute the dependent operation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401128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B8D9B-242D-D6C6-681A-2C7359383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2B37DB3-B557-CA35-7F46-8DC409BA1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1152414" cy="461665"/>
          </a:xfrm>
        </p:spPr>
        <p:txBody>
          <a:bodyPr/>
          <a:lstStyle/>
          <a:p>
            <a:r>
              <a:rPr lang="en-US" dirty="0"/>
              <a:t>Chained Edit Operation Add Attachment Example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7718A3E-1CF2-BDF4-DC65-64640C96F7FF}"/>
              </a:ext>
            </a:extLst>
          </p:cNvPr>
          <p:cNvSpPr/>
          <p:nvPr/>
        </p:nvSpPr>
        <p:spPr bwMode="auto">
          <a:xfrm>
            <a:off x="765329" y="1867366"/>
            <a:ext cx="10661341" cy="334471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"Create new facility"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rowtoken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//Execute the create and check status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CreateChainedOperation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//chain an operation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chained_op.AddAttachment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(long)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rowtoken.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ObjectID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@"E:\Attachments\Hydrant.jpg"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dirty="0">
              <a:solidFill>
                <a:srgbClr val="C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chained_op.Execute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3B4BCA8-E6F5-8E73-96DE-B191BC52E8D5}"/>
              </a:ext>
            </a:extLst>
          </p:cNvPr>
          <p:cNvGrpSpPr/>
          <p:nvPr/>
        </p:nvGrpSpPr>
        <p:grpSpPr>
          <a:xfrm>
            <a:off x="6490607" y="3505724"/>
            <a:ext cx="381953" cy="381000"/>
            <a:chOff x="9038272" y="2787015"/>
            <a:chExt cx="381953" cy="38100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3F2A520-0F83-2157-AEC0-D77D3F4DAEFC}"/>
                </a:ext>
              </a:extLst>
            </p:cNvPr>
            <p:cNvSpPr txBox="1"/>
            <p:nvPr/>
          </p:nvSpPr>
          <p:spPr>
            <a:xfrm>
              <a:off x="9038272" y="2889957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2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4600216-28D4-B9CF-170E-B9DEC71F1661}"/>
                </a:ext>
              </a:extLst>
            </p:cNvPr>
            <p:cNvSpPr/>
            <p:nvPr/>
          </p:nvSpPr>
          <p:spPr bwMode="auto">
            <a:xfrm>
              <a:off x="9039796" y="278701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64AF1A5-3F3F-704E-4A48-548B85E795F6}"/>
              </a:ext>
            </a:extLst>
          </p:cNvPr>
          <p:cNvGrpSpPr/>
          <p:nvPr/>
        </p:nvGrpSpPr>
        <p:grpSpPr>
          <a:xfrm>
            <a:off x="7065843" y="2865148"/>
            <a:ext cx="390537" cy="381000"/>
            <a:chOff x="9639288" y="2745105"/>
            <a:chExt cx="390537" cy="38100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B970FB6-1D6F-73B4-B5AF-DD2870AC490D}"/>
                </a:ext>
              </a:extLst>
            </p:cNvPr>
            <p:cNvSpPr txBox="1"/>
            <p:nvPr/>
          </p:nvSpPr>
          <p:spPr>
            <a:xfrm>
              <a:off x="9639288" y="2854918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1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CED235D-A1CE-DE4A-62A2-ACF28A587FDF}"/>
                </a:ext>
              </a:extLst>
            </p:cNvPr>
            <p:cNvSpPr/>
            <p:nvPr/>
          </p:nvSpPr>
          <p:spPr bwMode="auto">
            <a:xfrm>
              <a:off x="9649396" y="274510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65BDA75-ED38-A0BE-FB75-66AAC474FE2D}"/>
              </a:ext>
            </a:extLst>
          </p:cNvPr>
          <p:cNvSpPr txBox="1"/>
          <p:nvPr/>
        </p:nvSpPr>
        <p:spPr>
          <a:xfrm>
            <a:off x="9339902" y="4050920"/>
            <a:ext cx="380429" cy="22638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ctr" defTabSz="914400" eaLnBrk="0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dirty="0">
                <a:solidFill>
                  <a:prstClr val="black"/>
                </a:solidFill>
              </a:rPr>
              <a:t>3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FA23C12-2131-B2DB-BE6B-579AE0CEF72F}"/>
              </a:ext>
            </a:extLst>
          </p:cNvPr>
          <p:cNvGrpSpPr/>
          <p:nvPr/>
        </p:nvGrpSpPr>
        <p:grpSpPr>
          <a:xfrm>
            <a:off x="9327549" y="3943131"/>
            <a:ext cx="1326833" cy="684690"/>
            <a:chOff x="9036748" y="2776505"/>
            <a:chExt cx="1326833" cy="68469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A021596-F2EE-7826-D564-1DAC9CE6C500}"/>
                </a:ext>
              </a:extLst>
            </p:cNvPr>
            <p:cNvSpPr txBox="1"/>
            <p:nvPr/>
          </p:nvSpPr>
          <p:spPr>
            <a:xfrm>
              <a:off x="9983152" y="3234814"/>
              <a:ext cx="380429" cy="22638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eaLnBrk="0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7C401ED-BF1A-1743-B404-E5D234B34AEB}"/>
                </a:ext>
              </a:extLst>
            </p:cNvPr>
            <p:cNvSpPr/>
            <p:nvPr/>
          </p:nvSpPr>
          <p:spPr bwMode="auto">
            <a:xfrm>
              <a:off x="9036748" y="2776505"/>
              <a:ext cx="380429" cy="381000"/>
            </a:xfrm>
            <a:prstGeom prst="ellipse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0066551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49FB3-CDBB-6C0B-58E9-F6EAFA0DC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633F436-6BC6-0DD5-E750-5E122FA551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C48DF8-5942-938D-C554-9D7A3E9CD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723429"/>
            <a:ext cx="4427728" cy="2215991"/>
          </a:xfrm>
        </p:spPr>
        <p:txBody>
          <a:bodyPr/>
          <a:lstStyle/>
          <a:p>
            <a:r>
              <a:rPr lang="en-US" dirty="0"/>
              <a:t>Demo: Dependent Edits</a:t>
            </a:r>
          </a:p>
        </p:txBody>
      </p:sp>
    </p:spTree>
    <p:extLst>
      <p:ext uri="{BB962C8B-B14F-4D97-AF65-F5344CB8AC3E}">
        <p14:creationId xmlns:p14="http://schemas.microsoft.com/office/powerpoint/2010/main" val="2927134716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13F50F-41A7-FAFD-C5B6-71D713277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BF89-B76D-AA9A-7606-5A09908E6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Tools – The Basics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7EEB5-98C3-C760-3562-F4C8BED8658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Typically appear on the ribbon, Modify Features pane, Create Features pane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Use the sketch to 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Select features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Determine feature intersections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Provide a geometry to an </a:t>
            </a:r>
            <a:r>
              <a:rPr lang="en-US" dirty="0" err="1">
                <a:solidFill>
                  <a:schemeClr val="tx1"/>
                </a:solidFill>
              </a:rPr>
              <a:t>EditOperation</a:t>
            </a:r>
            <a:r>
              <a:rPr lang="en-US" dirty="0">
                <a:solidFill>
                  <a:schemeClr val="tx1"/>
                </a:solidFill>
              </a:rPr>
              <a:t>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D34F25-5F07-4EEB-5C63-86D216D56D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271" y="4325998"/>
            <a:ext cx="3603786" cy="11588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D4DC1E-4D5D-5FC5-94CD-80A53A5D98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426" y="4102952"/>
            <a:ext cx="5499592" cy="196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85606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6F92E1-269B-746D-DE60-8AC7783508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03278FD-0D93-B79F-D4BA-242A191E9C7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r>
              <a:rPr lang="en-US" dirty="0"/>
              <a:t>Edit Operations + Inspector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Basic workflows and usage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Integrate Inspector with </a:t>
            </a:r>
            <a:r>
              <a:rPr lang="en-US" dirty="0" err="1">
                <a:solidFill>
                  <a:schemeClr val="tx1"/>
                </a:solidFill>
              </a:rPr>
              <a:t>EditOperation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>
                <a:solidFill>
                  <a:schemeClr val="tx1"/>
                </a:solidFill>
              </a:rPr>
              <a:t>Dependent edits + edit “ordering”</a:t>
            </a:r>
          </a:p>
          <a:p>
            <a:r>
              <a:rPr lang="en-US" dirty="0"/>
              <a:t>Sketch Tools</a:t>
            </a:r>
          </a:p>
          <a:p>
            <a:r>
              <a:rPr lang="en-US" dirty="0"/>
              <a:t>Construction Tools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725597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158ED5-6BEC-32D3-A968-CC9938BD2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2C082-4791-2904-6318-65770253A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Tools – The Basics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984B9-0093-7C1E-FC1C-241E744396F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Inherits from </a:t>
            </a:r>
            <a:r>
              <a:rPr lang="en-US" dirty="0" err="1"/>
              <a:t>MapTool</a:t>
            </a:r>
            <a:endParaRPr lang="en-US" dirty="0"/>
          </a:p>
          <a:p>
            <a:r>
              <a:rPr lang="en-US" dirty="0"/>
              <a:t>Properties</a:t>
            </a: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IsSketchTool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SketchType</a:t>
            </a:r>
            <a:endParaRPr lang="en-US" dirty="0">
              <a:solidFill>
                <a:schemeClr val="tx1"/>
              </a:solidFill>
            </a:endParaRPr>
          </a:p>
          <a:p>
            <a:pPr lvl="2"/>
            <a:r>
              <a:rPr lang="en-US" dirty="0">
                <a:solidFill>
                  <a:schemeClr val="tx1"/>
                </a:solidFill>
              </a:rPr>
              <a:t>Point, Rectangle, Circle, </a:t>
            </a:r>
            <a:r>
              <a:rPr lang="en-US" dirty="0" err="1">
                <a:solidFill>
                  <a:schemeClr val="tx1"/>
                </a:solidFill>
              </a:rPr>
              <a:t>RegularPolygon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SketchOutputMode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UseSnapping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SketchTip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598168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29DA8-1401-20F8-6B60-8A88467A94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1B88F-CEC6-3C88-854A-0B2D56F01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Tools – The Basics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858B0-1A29-F362-4FA9-A5E70AC9D4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Callbacks</a:t>
            </a: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OnToolActivateAsync</a:t>
            </a:r>
            <a:r>
              <a:rPr lang="en-US" dirty="0">
                <a:solidFill>
                  <a:schemeClr val="tx1"/>
                </a:solidFill>
              </a:rPr>
              <a:t> / </a:t>
            </a:r>
            <a:r>
              <a:rPr lang="en-US" dirty="0" err="1">
                <a:solidFill>
                  <a:schemeClr val="tx1"/>
                </a:solidFill>
              </a:rPr>
              <a:t>OnToolDeactivateAsync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OnSketchModifiedAsync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OnSketchCompleteAsync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OnSketchCancelledAsync</a:t>
            </a:r>
            <a:endParaRPr lang="en-US" dirty="0">
              <a:solidFill>
                <a:schemeClr val="tx1"/>
              </a:solidFill>
            </a:endParaRP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OnToolMouseDown</a:t>
            </a:r>
            <a:r>
              <a:rPr lang="en-US" dirty="0">
                <a:solidFill>
                  <a:schemeClr val="tx1"/>
                </a:solidFill>
              </a:rPr>
              <a:t> / </a:t>
            </a:r>
            <a:r>
              <a:rPr lang="en-US" dirty="0" err="1">
                <a:solidFill>
                  <a:schemeClr val="tx1"/>
                </a:solidFill>
              </a:rPr>
              <a:t>HandleMouseDownAsync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OnToolKeyDown</a:t>
            </a:r>
            <a:r>
              <a:rPr lang="en-US" dirty="0">
                <a:solidFill>
                  <a:schemeClr val="tx1"/>
                </a:solidFill>
              </a:rPr>
              <a:t> / </a:t>
            </a:r>
            <a:r>
              <a:rPr lang="en-US" dirty="0" err="1">
                <a:solidFill>
                  <a:schemeClr val="tx1"/>
                </a:solidFill>
              </a:rPr>
              <a:t>HandleKeyDownAsync</a:t>
            </a:r>
            <a:endParaRPr lang="en-US" dirty="0">
              <a:solidFill>
                <a:schemeClr val="tx1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831635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22067"/>
            <a:ext cx="10369296" cy="492443"/>
          </a:xfrm>
        </p:spPr>
        <p:txBody>
          <a:bodyPr/>
          <a:lstStyle/>
          <a:p>
            <a:r>
              <a:rPr lang="en-US" dirty="0"/>
              <a:t>Sketch Tools – The Basics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305274-F080-4963-84C8-65FA9BB2E8D1}"/>
              </a:ext>
            </a:extLst>
          </p:cNvPr>
          <p:cNvSpPr/>
          <p:nvPr/>
        </p:nvSpPr>
        <p:spPr bwMode="auto">
          <a:xfrm>
            <a:off x="914400" y="1625600"/>
            <a:ext cx="8534139" cy="455034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MapTool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SketchGeometryType.Rectangle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SketchOutputMode.Map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UseSnapping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SketchTip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= "click to create a rectangle";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OnToolActivateAsync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active)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.OnToolActivateAsync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(active);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 geometry)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.OnSketchCompleteAsync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068799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8202D082-A9B5-F04D-A9BD-E84E58DE5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22067"/>
            <a:ext cx="10369296" cy="492443"/>
          </a:xfrm>
        </p:spPr>
        <p:txBody>
          <a:bodyPr/>
          <a:lstStyle/>
          <a:p>
            <a:r>
              <a:rPr lang="en-US" dirty="0"/>
              <a:t>Sketch Tools – The Basics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305274-F080-4963-84C8-65FA9BB2E8D1}"/>
              </a:ext>
            </a:extLst>
          </p:cNvPr>
          <p:cNvSpPr/>
          <p:nvPr/>
        </p:nvSpPr>
        <p:spPr bwMode="auto">
          <a:xfrm>
            <a:off x="914400" y="1985817"/>
            <a:ext cx="9892145" cy="219980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SketchTools_SimpleSketchTool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Sketch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Sketch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Sketch on the map.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612109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1751CB-3718-69DE-4ADF-98344294E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2CE2CB5C-8371-B410-51A6-1500D1C692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D7735216-E228-5C4A-0DC6-BD7AF8566A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E24D408F-2E99-E7EA-6E5F-B923DAD4B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89DC5C9-1749-69AB-6227-B09AB99D9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Tools – UI Customizations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549F09-4E31-D8E0-9381-281A0BC8715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to the Modify Features pane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Set </a:t>
            </a:r>
            <a:r>
              <a:rPr lang="en-US" dirty="0" err="1">
                <a:solidFill>
                  <a:schemeClr val="tx1"/>
                </a:solidFill>
              </a:rPr>
              <a:t>CategoryRefID</a:t>
            </a:r>
            <a:r>
              <a:rPr lang="en-US" dirty="0">
                <a:solidFill>
                  <a:schemeClr val="tx1"/>
                </a:solidFill>
              </a:rPr>
              <a:t> attribute to “</a:t>
            </a:r>
            <a:r>
              <a:rPr lang="en-US" dirty="0" err="1">
                <a:solidFill>
                  <a:schemeClr val="tx1"/>
                </a:solidFill>
              </a:rPr>
              <a:t>esri_editing_CommandList</a:t>
            </a:r>
            <a:r>
              <a:rPr lang="en-US" dirty="0">
                <a:solidFill>
                  <a:schemeClr val="tx1"/>
                </a:solidFill>
              </a:rPr>
              <a:t>”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Set group attribute in content element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3248EC-0563-14F4-CD49-B36ADE06F357}"/>
              </a:ext>
            </a:extLst>
          </p:cNvPr>
          <p:cNvSpPr/>
          <p:nvPr/>
        </p:nvSpPr>
        <p:spPr bwMode="auto">
          <a:xfrm>
            <a:off x="897250" y="3919308"/>
            <a:ext cx="7918474" cy="260705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Cut shapes from features.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My SDK Group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DA3468-A103-63E2-D342-CAAFDBF6DABD}"/>
              </a:ext>
            </a:extLst>
          </p:cNvPr>
          <p:cNvSpPr/>
          <p:nvPr/>
        </p:nvSpPr>
        <p:spPr bwMode="auto">
          <a:xfrm>
            <a:off x="1458359" y="5044606"/>
            <a:ext cx="4295896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B974F95-E11B-871F-61B9-EB212E4CC6AF}"/>
              </a:ext>
            </a:extLst>
          </p:cNvPr>
          <p:cNvSpPr/>
          <p:nvPr/>
        </p:nvSpPr>
        <p:spPr bwMode="auto">
          <a:xfrm>
            <a:off x="1458359" y="5636715"/>
            <a:ext cx="3686296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5D8C2D-03AA-D31F-6C29-5C6DE9E175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4464" y="2969070"/>
            <a:ext cx="3185021" cy="355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011109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C5390-9A2D-3317-B379-D09F58AF7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75B82547-A7C4-1607-8398-19A14EDDF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DBACF0BC-2836-1E72-4327-36C812574A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3F61E8F4-BE31-0B29-2209-B9D3E62261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274495D-0592-11AB-AF9E-1E3707247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Tools – UI Customizations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3A3326-D3C1-B648-FEF9-E328700F037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to the Modify Features pane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Set </a:t>
            </a:r>
            <a:r>
              <a:rPr lang="en-US" dirty="0" err="1">
                <a:solidFill>
                  <a:schemeClr val="tx1"/>
                </a:solidFill>
              </a:rPr>
              <a:t>CategoryRefID</a:t>
            </a:r>
            <a:r>
              <a:rPr lang="en-US" dirty="0">
                <a:solidFill>
                  <a:schemeClr val="tx1"/>
                </a:solidFill>
              </a:rPr>
              <a:t> attribute to “</a:t>
            </a:r>
            <a:r>
              <a:rPr lang="en-US" dirty="0" err="1">
                <a:solidFill>
                  <a:schemeClr val="tx1"/>
                </a:solidFill>
              </a:rPr>
              <a:t>esri_editing_CommandList</a:t>
            </a:r>
            <a:r>
              <a:rPr lang="en-US" dirty="0">
                <a:solidFill>
                  <a:schemeClr val="tx1"/>
                </a:solidFill>
              </a:rPr>
              <a:t>”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Set group attribute in content element</a:t>
            </a:r>
          </a:p>
          <a:p>
            <a:r>
              <a:rPr lang="en-US" dirty="0"/>
              <a:t>To set order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Use “insert” and “</a:t>
            </a:r>
            <a:r>
              <a:rPr lang="en-US" dirty="0" err="1">
                <a:solidFill>
                  <a:schemeClr val="tx1"/>
                </a:solidFill>
              </a:rPr>
              <a:t>placeWith</a:t>
            </a:r>
            <a:r>
              <a:rPr lang="en-US" dirty="0">
                <a:solidFill>
                  <a:schemeClr val="tx1"/>
                </a:solidFill>
              </a:rPr>
              <a:t>” attributes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FED39F-3183-A187-ECC2-59D25DC045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7800" y="2875663"/>
            <a:ext cx="3185021" cy="373643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49B2CDE-1400-2403-15EF-3F32CF0E2B57}"/>
              </a:ext>
            </a:extLst>
          </p:cNvPr>
          <p:cNvSpPr/>
          <p:nvPr/>
        </p:nvSpPr>
        <p:spPr bwMode="auto">
          <a:xfrm>
            <a:off x="897250" y="3919308"/>
            <a:ext cx="7918474" cy="260705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Cut shapes from features.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My SDK Group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esri_editing_EditVerticesMove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01509D-2527-57A0-809C-01D37FC10812}"/>
              </a:ext>
            </a:extLst>
          </p:cNvPr>
          <p:cNvSpPr/>
          <p:nvPr/>
        </p:nvSpPr>
        <p:spPr bwMode="auto">
          <a:xfrm>
            <a:off x="1371543" y="5562695"/>
            <a:ext cx="5781962" cy="59308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7115368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50B4A-E884-9AD8-EFA2-5F0BA9FB5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522C8-671E-B775-C70B-00430FDDC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Tools – Manipulating the Sketch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AD07F-4F63-2A87-C0C5-DC2A5236205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Finish the sketch via code due to some condition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Force sketch to have a maximum of 4 vertices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Change the sketch geometry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Clear the sketch, change the </a:t>
            </a:r>
            <a:r>
              <a:rPr lang="en-US" dirty="0" err="1">
                <a:solidFill>
                  <a:schemeClr val="tx1"/>
                </a:solidFill>
              </a:rPr>
              <a:t>sketchType</a:t>
            </a:r>
            <a:r>
              <a:rPr lang="en-US" dirty="0">
                <a:solidFill>
                  <a:schemeClr val="tx1"/>
                </a:solidFill>
              </a:rPr>
              <a:t>, start a new sketch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r>
              <a:rPr lang="en-US" dirty="0"/>
              <a:t>Use </a:t>
            </a:r>
            <a:r>
              <a:rPr lang="en-US" dirty="0" err="1"/>
              <a:t>OnSketchModified</a:t>
            </a:r>
            <a:r>
              <a:rPr lang="en-US" dirty="0"/>
              <a:t> callback and the following </a:t>
            </a:r>
            <a:r>
              <a:rPr lang="en-US" dirty="0" err="1"/>
              <a:t>MapTool</a:t>
            </a:r>
            <a:r>
              <a:rPr lang="en-US" dirty="0"/>
              <a:t> methods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GetCurrentSketchAsync</a:t>
            </a: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SetCurrentSketchAsync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StartSketchAsync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FinishSketchAsync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ClearSketchAsync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052918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481B4-4D18-0C68-6BFC-4A83FBEAB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radient teal">
            <a:extLst>
              <a:ext uri="{FF2B5EF4-FFF2-40B4-BE49-F238E27FC236}">
                <a16:creationId xmlns:a16="http://schemas.microsoft.com/office/drawing/2014/main" id="{72AA2CDF-0AE8-D0F4-EB64-CDB4F27E0E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0" y="-7480"/>
            <a:ext cx="12192000" cy="6872960"/>
          </a:xfrm>
          <a:prstGeom prst="rect">
            <a:avLst/>
          </a:prstGeom>
          <a:gradFill flip="none" rotWithShape="1">
            <a:gsLst>
              <a:gs pos="100000">
                <a:srgbClr val="03A998"/>
              </a:gs>
              <a:gs pos="83000">
                <a:srgbClr val="0D7A93"/>
              </a:gs>
              <a:gs pos="65000">
                <a:srgbClr val="00629D"/>
              </a:gs>
              <a:gs pos="6000">
                <a:srgbClr val="00205E"/>
              </a:gs>
              <a:gs pos="33000">
                <a:srgbClr val="003A93"/>
              </a:gs>
            </a:gsLst>
            <a:lin ang="18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6CFAD1-AA9A-9F45-7FD0-ECF630F5B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Tools – Manipulating the Sketch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CF007-F4CD-9B56-95AA-A06E7B68341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Example - Force sketch to have a maximum of 4 vertices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30FA560-AF11-67A5-EFAE-FC4D6BAFBE26}"/>
              </a:ext>
            </a:extLst>
          </p:cNvPr>
          <p:cNvSpPr/>
          <p:nvPr/>
        </p:nvSpPr>
        <p:spPr bwMode="auto">
          <a:xfrm>
            <a:off x="914400" y="2647898"/>
            <a:ext cx="8311144" cy="358664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OnSketchModifiedAsync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sketch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GetCurrentSketchAsync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(sketch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Polyline polyline)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count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polyline.PointCount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(count &gt; 4)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FinishSketchAsync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721579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Tools – </a:t>
            </a:r>
            <a:r>
              <a:rPr lang="en-US" dirty="0" err="1"/>
              <a:t>OnSketchCompleteAsync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0524CF-12D7-4978-9656-09A2556B65F5}"/>
              </a:ext>
            </a:extLst>
          </p:cNvPr>
          <p:cNvSpPr/>
          <p:nvPr/>
        </p:nvSpPr>
        <p:spPr bwMode="auto">
          <a:xfrm>
            <a:off x="483839" y="1734583"/>
            <a:ext cx="11412239" cy="489712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protected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sketch</a:t>
            </a:r>
            <a:r>
              <a:rPr lang="en-US" sz="1400" b="1" dirty="0" err="1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poly_layers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...;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//select polygon features</a:t>
            </a:r>
          </a:p>
          <a:p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(() =&gt; {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var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new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... };</a:t>
            </a:r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(var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kvp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poly_layers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//”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poly_layers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is a Dictionary&lt;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BasicFeatureLayer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List&lt;long&gt;&gt;</a:t>
            </a:r>
          </a:p>
          <a:p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var layer =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kvp.Key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var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oids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kvp.Value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foreach(var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//get the feature shape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Inspector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insp.Load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(layer,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//do the difference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GeometryEngine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.Instance.Difference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"SHAPE"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sketchGeometry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"SHAPE“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//do the update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569497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43D8F-9580-0F58-4A77-CC2398C15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D3DE8-2348-7D9C-EE9B-CC2AE72EA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286A6-49C6-76C8-E887-5146F64F6F8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Specialized type of Sketch Tool</a:t>
            </a:r>
          </a:p>
          <a:p>
            <a:r>
              <a:rPr lang="en-US" dirty="0"/>
              <a:t>Construction tools create features / rows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Appear under templates in the Create Features pane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Use the sketch geometry to create a feature</a:t>
            </a:r>
          </a:p>
          <a:p>
            <a:pPr lvl="2"/>
            <a:endParaRPr lang="en-US" dirty="0"/>
          </a:p>
          <a:p>
            <a:r>
              <a:rPr lang="en-US" dirty="0"/>
              <a:t>Implement using the “Pro SDK Construction Tool” Item template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2977F9-107C-DF06-F387-184AA588FE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6790" y="4535055"/>
            <a:ext cx="6515828" cy="216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0242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36EB1-D8B1-F6D7-6CA0-FC7F008C4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59D5A-DBAA-CCC9-D155-F9140CC99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CAFC6-3F79-166A-B0EB-769336FEA79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primary pattern for editing in Pro</a:t>
            </a:r>
          </a:p>
          <a:p>
            <a:r>
              <a:rPr lang="en-US" dirty="0"/>
              <a:t>Provides 3 key functions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Coarse grained API for editing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Consolidate multiple edits into a single operation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Invalidates underlying caches for </a:t>
            </a:r>
            <a:r>
              <a:rPr lang="en-US" dirty="0" err="1">
                <a:solidFill>
                  <a:schemeClr val="tx1"/>
                </a:solidFill>
              </a:rPr>
              <a:t>MapMembers</a:t>
            </a:r>
            <a:r>
              <a:rPr lang="en-US" dirty="0">
                <a:solidFill>
                  <a:schemeClr val="tx1"/>
                </a:solidFill>
              </a:rPr>
              <a:t> edited by the operation</a:t>
            </a:r>
          </a:p>
          <a:p>
            <a:r>
              <a:rPr lang="en-US" dirty="0"/>
              <a:t>Edit multiple datasets from the same datastore or different datastores.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07955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0C15B-FF45-1CF7-C091-EBAC2EA10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F067A-47C9-A847-590E-0E785FA8F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- Code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7414FD-0969-8985-2B60-510B1DAF1B61}"/>
              </a:ext>
            </a:extLst>
          </p:cNvPr>
          <p:cNvSpPr/>
          <p:nvPr/>
        </p:nvSpPr>
        <p:spPr bwMode="auto">
          <a:xfrm>
            <a:off x="679704" y="1443893"/>
            <a:ext cx="11028457" cy="534899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()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UseSnapping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UsesCurrentTemplate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true;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FireSketchEvents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true;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Called when the sketch finishes. This is where we will create the sketch operation and then execute it.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protected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geometry) {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if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(CurrentTemplate ==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|| geometry ==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.FromResult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Create an edit operation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"Create {0}"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CurrentTemplate.Layer.Name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createOperation.SelectNewFeatures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createOperation.Create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(CurrentTemplate, geometry);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createOperation.ExecuteAsync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50451769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FAFC2-CF32-6580-4665-F67AFFECC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2C2EC-280C-F698-4865-0D957EC26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Construction Tool - Daml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C66EB-8629-8B10-0F30-6D8BAB573B7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622690"/>
            <a:ext cx="10369296" cy="34290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Change construction tool type by modifying </a:t>
            </a:r>
            <a:r>
              <a:rPr lang="en-US" dirty="0" err="1"/>
              <a:t>categoryRefID</a:t>
            </a:r>
            <a:r>
              <a:rPr lang="en-US" dirty="0"/>
              <a:t>  (geometry type of destination feature class).</a:t>
            </a:r>
          </a:p>
          <a:p>
            <a:endParaRPr lang="en-US" dirty="0"/>
          </a:p>
          <a:p>
            <a:r>
              <a:rPr lang="en-US" dirty="0"/>
              <a:t>Categories</a:t>
            </a: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esri_editing_construction_point</a:t>
            </a:r>
            <a:r>
              <a:rPr lang="en-US" dirty="0">
                <a:solidFill>
                  <a:schemeClr val="tx1"/>
                </a:solidFill>
              </a:rPr>
              <a:t>						</a:t>
            </a:r>
            <a:r>
              <a:rPr lang="en-US" dirty="0" err="1">
                <a:solidFill>
                  <a:schemeClr val="tx1"/>
                </a:solidFill>
              </a:rPr>
              <a:t>esri_editing_construction_annotation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esri_editing_construction_polyline</a:t>
            </a:r>
            <a:r>
              <a:rPr lang="en-US" dirty="0">
                <a:solidFill>
                  <a:schemeClr val="tx1"/>
                </a:solidFill>
              </a:rPr>
              <a:t>					</a:t>
            </a:r>
            <a:r>
              <a:rPr lang="en-US" dirty="0" err="1">
                <a:solidFill>
                  <a:schemeClr val="tx1"/>
                </a:solidFill>
              </a:rPr>
              <a:t>esri_editing_construction_dimension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esri_editing_construction_polygon</a:t>
            </a:r>
            <a:r>
              <a:rPr lang="en-US" dirty="0">
                <a:solidFill>
                  <a:schemeClr val="tx1"/>
                </a:solidFill>
              </a:rPr>
              <a:t>					</a:t>
            </a:r>
            <a:r>
              <a:rPr lang="en-US" dirty="0" err="1">
                <a:solidFill>
                  <a:schemeClr val="tx1"/>
                </a:solidFill>
              </a:rPr>
              <a:t>esri_editing_construction_table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esri_editing_construction_multipoint</a:t>
            </a:r>
            <a:endParaRPr lang="en-US" dirty="0">
              <a:solidFill>
                <a:schemeClr val="tx1"/>
              </a:solidFill>
            </a:endParaRPr>
          </a:p>
          <a:p>
            <a:pPr lvl="1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BA190DE-A7B9-B16D-A240-099DEE10073B}"/>
              </a:ext>
            </a:extLst>
          </p:cNvPr>
          <p:cNvSpPr/>
          <p:nvPr/>
        </p:nvSpPr>
        <p:spPr bwMode="auto">
          <a:xfrm>
            <a:off x="908304" y="1527862"/>
            <a:ext cx="10161712" cy="181875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 Pro SDK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Default construction tool.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2BC8AB-F115-38C2-0ED6-FEECA6FA3659}"/>
              </a:ext>
            </a:extLst>
          </p:cNvPr>
          <p:cNvSpPr/>
          <p:nvPr/>
        </p:nvSpPr>
        <p:spPr bwMode="auto">
          <a:xfrm>
            <a:off x="4534068" y="1745161"/>
            <a:ext cx="4802520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47537-AEE1-29D1-8E54-428B8ACDC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9486" y="4103539"/>
            <a:ext cx="365760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896525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2F805-C156-1978-5EB2-934E429DA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D9994-628C-99A8-8EDC-C3F0918FE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Construction Tool – Palette Placement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3376D-7113-F97E-1F0D-C71235EC2F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Control placement on the palette with a &lt;content …/&gt; child element in the </a:t>
            </a:r>
            <a:r>
              <a:rPr lang="en-US" dirty="0" err="1"/>
              <a:t>config.daml</a:t>
            </a:r>
            <a:r>
              <a:rPr lang="en-US" dirty="0"/>
              <a:t> file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Add a </a:t>
            </a:r>
            <a:r>
              <a:rPr lang="en-US" dirty="0" err="1">
                <a:solidFill>
                  <a:schemeClr val="tx1"/>
                </a:solidFill>
              </a:rPr>
              <a:t>placeWith</a:t>
            </a:r>
            <a:r>
              <a:rPr lang="en-US" dirty="0">
                <a:solidFill>
                  <a:schemeClr val="tx1"/>
                </a:solidFill>
              </a:rPr>
              <a:t>=</a:t>
            </a:r>
            <a:r>
              <a:rPr lang="en-US" dirty="0" err="1">
                <a:solidFill>
                  <a:schemeClr val="tx1"/>
                </a:solidFill>
              </a:rPr>
              <a:t>daml_id</a:t>
            </a:r>
            <a:r>
              <a:rPr lang="en-US" dirty="0">
                <a:solidFill>
                  <a:schemeClr val="tx1"/>
                </a:solidFill>
              </a:rPr>
              <a:t>, insert=before | after attribute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Default placement is “after” if no insert attribute is </a:t>
            </a:r>
            <a:r>
              <a:rPr lang="en-US" dirty="0" err="1">
                <a:solidFill>
                  <a:schemeClr val="tx1"/>
                </a:solidFill>
              </a:rPr>
              <a:t>specfieid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981460-9207-EDB5-E895-1841550484F6}"/>
              </a:ext>
            </a:extLst>
          </p:cNvPr>
          <p:cNvSpPr/>
          <p:nvPr/>
        </p:nvSpPr>
        <p:spPr bwMode="auto">
          <a:xfrm>
            <a:off x="948012" y="3314287"/>
            <a:ext cx="9272287" cy="15058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C4202B-E799-EAB5-8278-0E6224288C90}"/>
              </a:ext>
            </a:extLst>
          </p:cNvPr>
          <p:cNvSpPr/>
          <p:nvPr/>
        </p:nvSpPr>
        <p:spPr bwMode="auto">
          <a:xfrm>
            <a:off x="1607823" y="3966041"/>
            <a:ext cx="6733372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050D01-5813-2AC0-E66D-D9F9DB848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0299" y="5243445"/>
            <a:ext cx="4000000" cy="1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522056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F0371-3BAC-6583-73DF-D6B27B9B1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2B39E-8924-7245-D8C3-CCBDBC710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Construction Tool – Palette Placement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5F01C-2BA1-3DC0-3855-09D1C72BC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Control placement on the palette with a &lt;content …/&gt; child element in the </a:t>
            </a:r>
            <a:r>
              <a:rPr lang="en-US" dirty="0" err="1"/>
              <a:t>config.daml</a:t>
            </a:r>
            <a:r>
              <a:rPr lang="en-US" dirty="0"/>
              <a:t> file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Add a </a:t>
            </a:r>
            <a:r>
              <a:rPr lang="en-US" dirty="0" err="1">
                <a:solidFill>
                  <a:schemeClr val="tx1"/>
                </a:solidFill>
              </a:rPr>
              <a:t>placeWith</a:t>
            </a:r>
            <a:r>
              <a:rPr lang="en-US" dirty="0">
                <a:solidFill>
                  <a:schemeClr val="tx1"/>
                </a:solidFill>
              </a:rPr>
              <a:t>=</a:t>
            </a:r>
            <a:r>
              <a:rPr lang="en-US" dirty="0" err="1">
                <a:solidFill>
                  <a:schemeClr val="tx1"/>
                </a:solidFill>
              </a:rPr>
              <a:t>daml_id</a:t>
            </a:r>
            <a:r>
              <a:rPr lang="en-US" dirty="0">
                <a:solidFill>
                  <a:schemeClr val="tx1"/>
                </a:solidFill>
              </a:rPr>
              <a:t>, insert=before | after attribute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Default placement is “after” if no insert attribute is </a:t>
            </a:r>
            <a:r>
              <a:rPr lang="en-US" dirty="0" err="1">
                <a:solidFill>
                  <a:schemeClr val="tx1"/>
                </a:solidFill>
              </a:rPr>
              <a:t>specfieid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00514F-0D8C-3E66-438B-4B4769DA3896}"/>
              </a:ext>
            </a:extLst>
          </p:cNvPr>
          <p:cNvSpPr/>
          <p:nvPr/>
        </p:nvSpPr>
        <p:spPr bwMode="auto">
          <a:xfrm>
            <a:off x="948012" y="3314287"/>
            <a:ext cx="9272287" cy="15058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F2F5FF-4ED6-C855-D65C-68B24934E9F3}"/>
              </a:ext>
            </a:extLst>
          </p:cNvPr>
          <p:cNvSpPr/>
          <p:nvPr/>
        </p:nvSpPr>
        <p:spPr bwMode="auto">
          <a:xfrm>
            <a:off x="1607823" y="3966041"/>
            <a:ext cx="6733372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95445E-B917-3EAD-5318-1CA4CE8D89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0299" y="5243445"/>
            <a:ext cx="4000000" cy="1266667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7F8E81E-A526-2CDB-EB59-A0A03CA514E4}"/>
              </a:ext>
            </a:extLst>
          </p:cNvPr>
          <p:cNvCxnSpPr>
            <a:cxnSpLocks/>
          </p:cNvCxnSpPr>
          <p:nvPr/>
        </p:nvCxnSpPr>
        <p:spPr bwMode="auto">
          <a:xfrm>
            <a:off x="6695440" y="4403085"/>
            <a:ext cx="216023" cy="1473693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581182766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8D3B1C-7B70-82CA-18FD-2D8B02BD1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4DE92762-5EFB-7B57-4ED5-48EA570F4B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C5A8E3C1-6142-38A3-4655-65F7C47F9C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45F9A49A-05EA-8F95-ED17-595E785104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CB61B60-5148-281E-567B-F4EFB8F64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Construction Tool – Palette Placement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38AA0A-1CCF-DE8E-6665-9068057536E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Control placement on the palette with a &lt;content …/&gt; child element in the </a:t>
            </a:r>
            <a:r>
              <a:rPr lang="en-US" dirty="0" err="1"/>
              <a:t>config.daml</a:t>
            </a:r>
            <a:r>
              <a:rPr lang="en-US" dirty="0"/>
              <a:t> file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Add a </a:t>
            </a:r>
            <a:r>
              <a:rPr lang="en-US" dirty="0" err="1">
                <a:solidFill>
                  <a:schemeClr val="tx1"/>
                </a:solidFill>
              </a:rPr>
              <a:t>placeWith</a:t>
            </a:r>
            <a:r>
              <a:rPr lang="en-US" dirty="0">
                <a:solidFill>
                  <a:schemeClr val="tx1"/>
                </a:solidFill>
              </a:rPr>
              <a:t>=</a:t>
            </a:r>
            <a:r>
              <a:rPr lang="en-US" dirty="0" err="1">
                <a:solidFill>
                  <a:schemeClr val="tx1"/>
                </a:solidFill>
              </a:rPr>
              <a:t>daml_id</a:t>
            </a:r>
            <a:r>
              <a:rPr lang="en-US" dirty="0">
                <a:solidFill>
                  <a:schemeClr val="tx1"/>
                </a:solidFill>
              </a:rPr>
              <a:t>, insert=before | after attribute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Default placement is “after” if no insert attribute is </a:t>
            </a:r>
            <a:r>
              <a:rPr lang="en-US" dirty="0" err="1">
                <a:solidFill>
                  <a:schemeClr val="tx1"/>
                </a:solidFill>
              </a:rPr>
              <a:t>specfieid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770D2E6-D929-43B1-4790-F7CAA4FD1AF0}"/>
              </a:ext>
            </a:extLst>
          </p:cNvPr>
          <p:cNvSpPr/>
          <p:nvPr/>
        </p:nvSpPr>
        <p:spPr bwMode="auto">
          <a:xfrm>
            <a:off x="948012" y="3314287"/>
            <a:ext cx="9272287" cy="15058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7EF347-265C-486C-EF41-F80377DDC286}"/>
              </a:ext>
            </a:extLst>
          </p:cNvPr>
          <p:cNvSpPr/>
          <p:nvPr/>
        </p:nvSpPr>
        <p:spPr bwMode="auto">
          <a:xfrm>
            <a:off x="1607823" y="3966041"/>
            <a:ext cx="6733372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033A42-69CB-7EA1-18C5-8FFA44A6DD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299" y="5243445"/>
            <a:ext cx="4000000" cy="1266667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5246C92-7B3D-D922-28BC-AE12F0A9B0CA}"/>
              </a:ext>
            </a:extLst>
          </p:cNvPr>
          <p:cNvCxnSpPr>
            <a:cxnSpLocks/>
          </p:cNvCxnSpPr>
          <p:nvPr/>
        </p:nvCxnSpPr>
        <p:spPr bwMode="auto">
          <a:xfrm>
            <a:off x="3789680" y="4430603"/>
            <a:ext cx="2625204" cy="1694559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60108344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B41BD-8789-DC8B-7D38-19E66C7E4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81A2CA-C260-F06A-A754-5C263310E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83730B-96F3-367A-F3BB-1028914E6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2093"/>
            <a:ext cx="4427728" cy="1477328"/>
          </a:xfrm>
        </p:spPr>
        <p:txBody>
          <a:bodyPr/>
          <a:lstStyle/>
          <a:p>
            <a:r>
              <a:rPr lang="en-US" dirty="0"/>
              <a:t>Demo: Sketch Tools</a:t>
            </a:r>
          </a:p>
        </p:txBody>
      </p:sp>
    </p:spTree>
    <p:extLst>
      <p:ext uri="{BB962C8B-B14F-4D97-AF65-F5344CB8AC3E}">
        <p14:creationId xmlns:p14="http://schemas.microsoft.com/office/powerpoint/2010/main" val="888455382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EditOperations</a:t>
            </a:r>
            <a:r>
              <a:rPr lang="en-US" dirty="0"/>
              <a:t> are the preferred editing API for Pro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Coarse-grained methods that can be combined into a single transaction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Control execution order with </a:t>
            </a:r>
            <a:r>
              <a:rPr lang="en-US" dirty="0" err="1">
                <a:solidFill>
                  <a:schemeClr val="tx1"/>
                </a:solidFill>
              </a:rPr>
              <a:t>ExecuteMode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>
                <a:solidFill>
                  <a:schemeClr val="tx1"/>
                </a:solidFill>
              </a:rPr>
              <a:t>Manage dependencies with </a:t>
            </a:r>
            <a:r>
              <a:rPr lang="en-US" dirty="0" err="1">
                <a:solidFill>
                  <a:schemeClr val="tx1"/>
                </a:solidFill>
              </a:rPr>
              <a:t>RowTokens</a:t>
            </a:r>
            <a:r>
              <a:rPr lang="en-US" dirty="0">
                <a:solidFill>
                  <a:schemeClr val="tx1"/>
                </a:solidFill>
              </a:rPr>
              <a:t> or chained operations</a:t>
            </a:r>
          </a:p>
          <a:p>
            <a:r>
              <a:rPr lang="en-US" dirty="0"/>
              <a:t>Inspector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Convenient class for attribute access and editing</a:t>
            </a:r>
          </a:p>
          <a:p>
            <a:r>
              <a:rPr lang="en-US" sz="1800" dirty="0"/>
              <a:t>Sketch Tools</a:t>
            </a:r>
          </a:p>
          <a:p>
            <a:r>
              <a:rPr lang="en-US" sz="1800" dirty="0"/>
              <a:t>Construction Tools</a:t>
            </a:r>
          </a:p>
          <a:p>
            <a:endParaRPr lang="en-US" dirty="0"/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945979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743272-71D8-0DB8-A28F-A6E686C1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389" y="193508"/>
            <a:ext cx="10369296" cy="492443"/>
          </a:xfrm>
        </p:spPr>
        <p:txBody>
          <a:bodyPr/>
          <a:lstStyle/>
          <a:p>
            <a:r>
              <a:rPr lang="en-US"/>
              <a:t>ArcGIS Pro SDK for .NET Sessions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922149-2DF7-A1FC-1C60-D5C14A252F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205606"/>
              </p:ext>
            </p:extLst>
          </p:nvPr>
        </p:nvGraphicFramePr>
        <p:xfrm>
          <a:off x="540328" y="816878"/>
          <a:ext cx="11172306" cy="578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0319">
                  <a:extLst>
                    <a:ext uri="{9D8B030D-6E8A-4147-A177-3AD203B41FA5}">
                      <a16:colId xmlns:a16="http://schemas.microsoft.com/office/drawing/2014/main" val="3409491474"/>
                    </a:ext>
                  </a:extLst>
                </a:gridCol>
                <a:gridCol w="863954">
                  <a:extLst>
                    <a:ext uri="{9D8B030D-6E8A-4147-A177-3AD203B41FA5}">
                      <a16:colId xmlns:a16="http://schemas.microsoft.com/office/drawing/2014/main" val="3626944493"/>
                    </a:ext>
                  </a:extLst>
                </a:gridCol>
                <a:gridCol w="6093229">
                  <a:extLst>
                    <a:ext uri="{9D8B030D-6E8A-4147-A177-3AD203B41FA5}">
                      <a16:colId xmlns:a16="http://schemas.microsoft.com/office/drawing/2014/main" val="4204278566"/>
                    </a:ext>
                  </a:extLst>
                </a:gridCol>
                <a:gridCol w="847316">
                  <a:extLst>
                    <a:ext uri="{9D8B030D-6E8A-4147-A177-3AD203B41FA5}">
                      <a16:colId xmlns:a16="http://schemas.microsoft.com/office/drawing/2014/main" val="3922075747"/>
                    </a:ext>
                  </a:extLst>
                </a:gridCol>
                <a:gridCol w="2257488">
                  <a:extLst>
                    <a:ext uri="{9D8B030D-6E8A-4147-A177-3AD203B41FA5}">
                      <a16:colId xmlns:a16="http://schemas.microsoft.com/office/drawing/2014/main" val="1684961239"/>
                    </a:ext>
                  </a:extLst>
                </a:gridCol>
              </a:tblGrid>
              <a:tr h="2314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 dirty="0">
                          <a:effectLst/>
                        </a:rPr>
                        <a:t>Date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Time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Session Title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Code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Room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extLst>
                  <a:ext uri="{0D108BD9-81ED-4DB2-BD59-A6C34878D82A}">
                    <a16:rowId xmlns:a16="http://schemas.microsoft.com/office/drawing/2014/main" val="4054633999"/>
                  </a:ext>
                </a:extLst>
              </a:tr>
              <a:tr h="348205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Tue, Mar. 10,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effectLst/>
                        </a:rPr>
                        <a:t>1:00 PM</a:t>
                      </a:r>
                      <a:endParaRPr lang="en-US" sz="1400" strike="sngStrik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effectLst/>
                        </a:rPr>
                        <a:t>ArcGIS Pro SDK for .NET: Patterns of Extensibility</a:t>
                      </a:r>
                      <a:endParaRPr lang="en-US" sz="1400" strike="sngStrik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452053841"/>
                  </a:ext>
                </a:extLst>
              </a:tr>
              <a:tr h="348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effectLst/>
                        </a:rPr>
                        <a:t>2:30 PM</a:t>
                      </a:r>
                      <a:endParaRPr lang="en-US" sz="1400" strike="sngStrik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effectLst/>
                        </a:rPr>
                        <a:t>ArcGIS Pro SDK for .NET: Introduction to Editing</a:t>
                      </a:r>
                      <a:endParaRPr lang="en-US" sz="1400" strike="sngStrik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4799566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Design Patterns for Add-ins and Managed Configurations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951137807"/>
                  </a:ext>
                </a:extLst>
              </a:tr>
              <a:tr h="1983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ArcGIS Pro SDK for .NET: Intermediate Editing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949248353"/>
                  </a:ext>
                </a:extLst>
              </a:tr>
              <a:tr h="40877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Wed, Mar. 11,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11:00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Getting Started with Copilot-Assisted Development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AGP-1135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140133667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Copilot-Supported UI Development with MVVM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AGP-1136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276741408"/>
                  </a:ext>
                </a:extLst>
              </a:tr>
              <a:tr h="527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Extending the ArcGIS Pro Assistant (Beta) with Custom  Extensions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AGP-1134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589707466"/>
                  </a:ext>
                </a:extLst>
              </a:tr>
              <a:tr h="364177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Thur, Mar. 12,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Working with DAML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8386314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Enhancing Data Exploration with Spatial Clauses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79518896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2:30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ArcGIS Pro SDK for .NET: Using ArcGIS Pro Python Tools from Your ArcGIS Pro Add-in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AGP-1143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342214584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 Introducing the COGO Traverse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DE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160739624"/>
                  </a:ext>
                </a:extLst>
              </a:tr>
              <a:tr h="4427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AGP-1138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Pasadena | Renaissance Hotel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370242172"/>
                  </a:ext>
                </a:extLst>
              </a:tr>
              <a:tr h="54893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Fri, Mar. 13,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8:30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Introduction to the Knowledge Graph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AGP-1133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Mohave Learning Center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010075830"/>
                  </a:ext>
                </a:extLst>
              </a:tr>
              <a:tr h="548931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10:00 AM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What's New in the Geodatabase and Utility Network APIs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GDB-1147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A | PSCC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854676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&amp; 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For questions see us at the “</a:t>
            </a:r>
            <a:r>
              <a:rPr lang="en-US" sz="2400" b="0" dirty="0"/>
              <a:t>ArcGIS Pro SDK</a:t>
            </a:r>
            <a:r>
              <a:rPr lang="en-US" sz="2400" dirty="0"/>
              <a:t>“ showcase</a:t>
            </a:r>
          </a:p>
          <a:p>
            <a:pPr lvl="1"/>
            <a:endParaRPr lang="en-US" sz="2200" dirty="0"/>
          </a:p>
          <a:p>
            <a:r>
              <a:rPr lang="en-US" sz="2400" dirty="0"/>
              <a:t>Session resources (code &amp; slides) can be found here:</a:t>
            </a:r>
          </a:p>
          <a:p>
            <a:pPr marL="0" indent="0" algn="ctr">
              <a:buNone/>
            </a:pPr>
            <a:r>
              <a:rPr lang="en-US" sz="2400" dirty="0">
                <a:hlinkClick r:id="rId2"/>
              </a:rPr>
              <a:t>https://github.com/Esri/arcgis-pro-sdk/wiki/tech-sessions#2026-palm-springs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Share your feedback using the Esri Events App</a:t>
            </a:r>
          </a:p>
          <a:p>
            <a:pPr lvl="1"/>
            <a:r>
              <a:rPr lang="en-US" sz="2200" dirty="0"/>
              <a:t>Select this session in the Events App</a:t>
            </a:r>
          </a:p>
          <a:p>
            <a:pPr lvl="1"/>
            <a:r>
              <a:rPr lang="en-US" sz="2200" dirty="0"/>
              <a:t>Scroll down to “Survey”</a:t>
            </a:r>
          </a:p>
          <a:p>
            <a:pPr lvl="1"/>
            <a:r>
              <a:rPr lang="en-US" sz="2200" dirty="0"/>
              <a:t>Log in to access the Survey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endParaRPr lang="en-US" dirty="0"/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D652A37E-1967-9D86-1F94-0D18D69D6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1808" y="4028319"/>
            <a:ext cx="2143448" cy="21861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DBFDE32-DA7D-6818-1CFA-CFFC68081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8037" y="298219"/>
            <a:ext cx="2691592" cy="269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FEBAF-5CEB-4F80-4728-28BFF8AC8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CE0F8-B20E-783E-2AC3-B53846E7B497}"/>
              </a:ext>
            </a:extLst>
          </p:cNvPr>
          <p:cNvSpPr txBox="1"/>
          <p:nvPr/>
        </p:nvSpPr>
        <p:spPr>
          <a:xfrm>
            <a:off x="7576329" y="6907228"/>
            <a:ext cx="4388629" cy="20343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r" eaLnBrk="0" hangingPunct="0"/>
            <a:r>
              <a:rPr lang="en-US" sz="1050" dirty="0">
                <a:solidFill>
                  <a:schemeClr val="tx1">
                    <a:alpha val="40000"/>
                  </a:schemeClr>
                </a:solidFill>
                <a:ea typeface="+mn-ea"/>
                <a:cs typeface="+mn-cs"/>
              </a:rPr>
              <a:t>All Adobe Stock images are © 2026 Adobe Stock.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99650002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F393B-2DE5-D56F-28F5-388EA45F6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5D0AC-CEA4-9D62-69A4-608288373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- Basic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DD1CA3-8C92-A1BE-F6FE-55C7001D965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Instantiate a new </a:t>
            </a:r>
            <a:r>
              <a:rPr lang="en-US" dirty="0" err="1"/>
              <a:t>EditOperation</a:t>
            </a:r>
            <a:endParaRPr lang="en-US" dirty="0"/>
          </a:p>
          <a:p>
            <a:r>
              <a:rPr lang="en-US" dirty="0"/>
              <a:t>Configure properties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Name, </a:t>
            </a:r>
            <a:r>
              <a:rPr lang="en-US" dirty="0" err="1">
                <a:solidFill>
                  <a:schemeClr val="tx1"/>
                </a:solidFill>
              </a:rPr>
              <a:t>ErrorMessage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ProgressMessage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etc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/>
              <a:t>Specify the </a:t>
            </a:r>
            <a:r>
              <a:rPr lang="en-US" sz="1800" dirty="0"/>
              <a:t>edits</a:t>
            </a:r>
            <a:r>
              <a:rPr lang="en-US" dirty="0"/>
              <a:t> to be performed via Edit Operation (instance) methods/macros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Creates, Updates, Deletes (in any combination)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Many overloads, variety of methods – clip, reshape, planarize, split, etc.</a:t>
            </a:r>
          </a:p>
          <a:p>
            <a:r>
              <a:rPr lang="en-US" dirty="0"/>
              <a:t>Execute the operation</a:t>
            </a:r>
          </a:p>
          <a:p>
            <a:r>
              <a:rPr lang="en-US" dirty="0"/>
              <a:t>Check status (as needed)</a:t>
            </a:r>
          </a:p>
          <a:p>
            <a:pPr lvl="1"/>
            <a:r>
              <a:rPr lang="en-US" sz="1600" dirty="0">
                <a:solidFill>
                  <a:schemeClr val="tx1"/>
                </a:solidFill>
                <a:latin typeface="Consolas" panose="020B0609020204030204" pitchFamily="49" charset="0"/>
              </a:rPr>
              <a:t>If (</a:t>
            </a:r>
            <a:r>
              <a:rPr lang="en-US" sz="1600" dirty="0" err="1">
                <a:solidFill>
                  <a:schemeClr val="tx1"/>
                </a:solidFill>
                <a:latin typeface="Consolas" panose="020B0609020204030204" pitchFamily="49" charset="0"/>
              </a:rPr>
              <a:t>editOp.Succeeded</a:t>
            </a:r>
            <a:r>
              <a:rPr lang="en-US" sz="1600" dirty="0">
                <a:solidFill>
                  <a:schemeClr val="tx1"/>
                </a:solidFill>
                <a:latin typeface="Consolas" panose="020B0609020204030204" pitchFamily="49" charset="0"/>
              </a:rPr>
              <a:t>) {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648653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Basic Workflow Example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3429000"/>
          </a:xfrm>
        </p:spPr>
        <p:txBody>
          <a:bodyPr/>
          <a:lstStyle/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474C2-396D-4310-9550-2983CF8B182F}"/>
              </a:ext>
            </a:extLst>
          </p:cNvPr>
          <p:cNvSpPr/>
          <p:nvPr/>
        </p:nvSpPr>
        <p:spPr bwMode="auto">
          <a:xfrm>
            <a:off x="873136" y="1559169"/>
            <a:ext cx="10661341" cy="487044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“Basic Workflow"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ErrorMessage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“Basic Workflow' failed"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SelectModifiedFeatures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SelectNewFeatures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//Edits are consolidated into a single operation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fac_point_lyr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GeometryEngine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.Instance.Move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label_pt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dist_x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0.0));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fac_poly_lyr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GeometryEngine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.Instance.Buffer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(boundary,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bufferDistance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//Execute performs the edits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editOp.IsSucceeded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 ...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032383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Basic Workflow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“On” </a:t>
            </a:r>
            <a:r>
              <a:rPr lang="en-US" dirty="0" err="1"/>
              <a:t>EditOperation.Execute</a:t>
            </a:r>
            <a:r>
              <a:rPr lang="en-US" dirty="0"/>
              <a:t>()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Executes edits against all underlying datastores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Datasets can be in the same or </a:t>
            </a:r>
            <a:r>
              <a:rPr lang="en-US" u="sng" dirty="0">
                <a:solidFill>
                  <a:schemeClr val="tx1"/>
                </a:solidFill>
              </a:rPr>
              <a:t>different</a:t>
            </a:r>
            <a:r>
              <a:rPr lang="en-US" dirty="0">
                <a:solidFill>
                  <a:schemeClr val="tx1"/>
                </a:solidFill>
              </a:rPr>
              <a:t> datastores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An edit session is started on each datastore involved in the edit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Order of execution </a:t>
            </a:r>
            <a:r>
              <a:rPr lang="en-US" u="sng" dirty="0">
                <a:solidFill>
                  <a:schemeClr val="tx2">
                    <a:lumMod val="75000"/>
                  </a:schemeClr>
                </a:solidFill>
              </a:rPr>
              <a:t>is independent of sequential ordering of edits in the code</a:t>
            </a:r>
            <a:r>
              <a:rPr lang="en-US" dirty="0">
                <a:solidFill>
                  <a:schemeClr val="tx1"/>
                </a:solidFill>
              </a:rPr>
              <a:t>*.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Adds undo on the Operation Manager**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Invalidates affected layer (and table) caches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If any edit fails, all preceding edits for that </a:t>
            </a:r>
            <a:r>
              <a:rPr lang="en-US" dirty="0" err="1">
                <a:solidFill>
                  <a:schemeClr val="tx1"/>
                </a:solidFill>
              </a:rPr>
              <a:t>editOperation</a:t>
            </a:r>
            <a:r>
              <a:rPr lang="en-US" dirty="0">
                <a:solidFill>
                  <a:schemeClr val="tx1"/>
                </a:solidFill>
              </a:rPr>
              <a:t> are rolled back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  <a:p>
            <a:r>
              <a:rPr lang="en-US" dirty="0"/>
              <a:t>*</a:t>
            </a:r>
            <a:r>
              <a:rPr lang="en-US" sz="1800" dirty="0" err="1"/>
              <a:t>ExecutionMode</a:t>
            </a:r>
            <a:r>
              <a:rPr lang="en-US" sz="1800" dirty="0"/>
              <a:t> property </a:t>
            </a:r>
          </a:p>
          <a:p>
            <a:r>
              <a:rPr lang="en-US" sz="1800" dirty="0"/>
              <a:t>**Non-versioned edits cannot be undone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956825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– Basic Workflow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11352" y="1543984"/>
            <a:ext cx="10369296" cy="3770032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On a Save or Cancel: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All edits are saved or discarded together</a:t>
            </a:r>
          </a:p>
          <a:p>
            <a:pPr lvl="2"/>
            <a:r>
              <a:rPr lang="en-US" dirty="0" err="1">
                <a:solidFill>
                  <a:schemeClr val="tx1"/>
                </a:solidFill>
                <a:latin typeface="Consolas" panose="020B0609020204030204" pitchFamily="49" charset="0"/>
              </a:rPr>
              <a:t>Project.Current.SaveEditsAsync</a:t>
            </a:r>
            <a:r>
              <a:rPr lang="en-US" dirty="0">
                <a:solidFill>
                  <a:schemeClr val="tx1"/>
                </a:solidFill>
                <a:latin typeface="Consolas" panose="020B0609020204030204" pitchFamily="49" charset="0"/>
              </a:rPr>
              <a:t>()</a:t>
            </a:r>
          </a:p>
          <a:p>
            <a:pPr lvl="2"/>
            <a:r>
              <a:rPr lang="en-US" dirty="0" err="1">
                <a:solidFill>
                  <a:schemeClr val="tx1"/>
                </a:solidFill>
                <a:latin typeface="Consolas" panose="020B0609020204030204" pitchFamily="49" charset="0"/>
              </a:rPr>
              <a:t>Project.Current.DiscardEditsAsync</a:t>
            </a:r>
            <a:r>
              <a:rPr lang="en-US" dirty="0">
                <a:solidFill>
                  <a:schemeClr val="tx1"/>
                </a:solidFill>
                <a:latin typeface="Consolas" panose="020B0609020204030204" pitchFamily="49" charset="0"/>
              </a:rPr>
              <a:t>()</a:t>
            </a:r>
          </a:p>
          <a:p>
            <a:pPr lvl="2"/>
            <a:endParaRPr lang="en-US" sz="2000" dirty="0">
              <a:solidFill>
                <a:schemeClr val="tx1"/>
              </a:solidFill>
            </a:endParaRP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All edit sessions, across all datastores, are closed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Undo/Redo stack is cleared (of edits)</a:t>
            </a:r>
          </a:p>
          <a:p>
            <a:pPr lvl="2"/>
            <a:r>
              <a:rPr lang="en-US" sz="1800" dirty="0">
                <a:solidFill>
                  <a:schemeClr val="tx1"/>
                </a:solidFill>
              </a:rPr>
              <a:t>Non-edit operations are unchanged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>
                <a:solidFill>
                  <a:schemeClr val="tx1"/>
                </a:solidFill>
              </a:rPr>
              <a:t>Use </a:t>
            </a:r>
            <a:r>
              <a:rPr lang="en-US" sz="1600" dirty="0" err="1">
                <a:solidFill>
                  <a:schemeClr val="tx1"/>
                </a:solidFill>
                <a:latin typeface="Consolas" panose="020B0609020204030204" pitchFamily="49" charset="0"/>
              </a:rPr>
              <a:t>Project.Current.HasEdits</a:t>
            </a:r>
            <a:r>
              <a:rPr lang="en-US" sz="160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to determine if edits exist</a:t>
            </a:r>
          </a:p>
          <a:p>
            <a:pPr lvl="2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843696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16B7B-127D-BFCE-37BD-58A569BA6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512DC1-5E3F-ABA2-84D3-F62E2F9C8D1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637680"/>
            <a:ext cx="10369296" cy="3429000"/>
          </a:xfrm>
        </p:spPr>
        <p:txBody>
          <a:bodyPr/>
          <a:lstStyle/>
          <a:p>
            <a:r>
              <a:rPr lang="en-US" dirty="0"/>
              <a:t>Convenient utility class for attribute access and editing 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“</a:t>
            </a: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using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onsolas" panose="020B0609020204030204" pitchFamily="49" charset="0"/>
              </a:rPr>
              <a:t>ArcGIS.Desktop.Editing.Attributes</a:t>
            </a: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;"</a:t>
            </a:r>
            <a:endParaRPr lang="en-US" sz="1800" dirty="0">
              <a:solidFill>
                <a:schemeClr val="tx1"/>
              </a:solidFill>
            </a:endParaRPr>
          </a:p>
          <a:p>
            <a:pPr marL="283464" lvl="1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r>
              <a:rPr lang="en-US" dirty="0"/>
              <a:t>Access and update attributes for a row (including geometry field)</a:t>
            </a:r>
          </a:p>
          <a:p>
            <a:r>
              <a:rPr lang="en-US" dirty="0"/>
              <a:t>Get schema information about a layer or table</a:t>
            </a:r>
          </a:p>
          <a:p>
            <a:r>
              <a:rPr lang="en-US" dirty="0"/>
              <a:t>Copy attributes to new or edited features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Use an existing feature as a substitute for a template</a:t>
            </a:r>
          </a:p>
          <a:p>
            <a:endParaRPr lang="en-US" dirty="0"/>
          </a:p>
          <a:p>
            <a:r>
              <a:rPr lang="en-US" dirty="0"/>
              <a:t>Two ways to commit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Integrate with </a:t>
            </a:r>
            <a:r>
              <a:rPr lang="en-US" dirty="0" err="1">
                <a:solidFill>
                  <a:schemeClr val="tx1"/>
                </a:solidFill>
              </a:rPr>
              <a:t>EditOperation.Modify</a:t>
            </a:r>
            <a:r>
              <a:rPr lang="en-US" dirty="0">
                <a:solidFill>
                  <a:schemeClr val="tx1"/>
                </a:solidFill>
              </a:rPr>
              <a:t>(Inspector)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Apply/</a:t>
            </a:r>
            <a:r>
              <a:rPr lang="en-US" dirty="0" err="1">
                <a:solidFill>
                  <a:schemeClr val="tx1"/>
                </a:solidFill>
              </a:rPr>
              <a:t>ApplyAsync</a:t>
            </a:r>
            <a:endParaRPr lang="en-US" dirty="0">
              <a:solidFill>
                <a:schemeClr val="tx1"/>
              </a:solidFill>
            </a:endParaRPr>
          </a:p>
          <a:p>
            <a:pPr lvl="2"/>
            <a:r>
              <a:rPr lang="en-US" dirty="0">
                <a:solidFill>
                  <a:schemeClr val="tx1"/>
                </a:solidFill>
              </a:rPr>
              <a:t>Alternative method for committing the inspector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Internally creates and executes an </a:t>
            </a:r>
            <a:r>
              <a:rPr lang="en-US" dirty="0" err="1">
                <a:solidFill>
                  <a:schemeClr val="tx1"/>
                </a:solidFill>
              </a:rPr>
              <a:t>EditOperation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804698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Dev-Tech_2026">
  <a:themeElements>
    <a:clrScheme name="Esri_2026">
      <a:dk1>
        <a:srgbClr val="000000"/>
      </a:dk1>
      <a:lt1>
        <a:srgbClr val="FFFFFF"/>
      </a:lt1>
      <a:dk2>
        <a:srgbClr val="0069B8"/>
      </a:dk2>
      <a:lt2>
        <a:srgbClr val="FFE854"/>
      </a:lt2>
      <a:accent1>
        <a:srgbClr val="25942A"/>
      </a:accent1>
      <a:accent2>
        <a:srgbClr val="20A391"/>
      </a:accent2>
      <a:accent3>
        <a:srgbClr val="E87412"/>
      </a:accent3>
      <a:accent4>
        <a:srgbClr val="009CDF"/>
      </a:accent4>
      <a:accent5>
        <a:srgbClr val="A079FF"/>
      </a:accent5>
      <a:accent6>
        <a:srgbClr val="C75EBD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Tech-Summit_2026_Technical-Presentation_v9.pptx" id="{43E5CA95-2D0F-3046-A903-2C8D215E089E}" vid="{75ED7B9C-3431-CB43-9A6B-BD800CB9152D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cca2253-b4b3-493a-b13d-4e35805225a7" xsi:nil="true"/>
    <lcf76f155ced4ddcb4097134ff3c332f xmlns="2f451dda-87f0-44fe-8155-a7a8ce8ced40">
      <Terms xmlns="http://schemas.microsoft.com/office/infopath/2007/PartnerControls"/>
    </lcf76f155ced4ddcb4097134ff3c332f>
  </documentManagement>
</p:properties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6" ma:contentTypeDescription="Create a new document." ma:contentTypeScope="" ma:versionID="0708c53679894d448ec353d7ead16af7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64f7ebbfc0986c4909545fb0b2e00a0b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81E133DB-697E-4C10-B192-8899027B1EC6}">
  <ds:schemaRefs>
    <ds:schemaRef ds:uri="http://schemas.openxmlformats.org/package/2006/metadata/core-properties"/>
    <ds:schemaRef ds:uri="44d2318c-200c-4824-bfa7-97e5d62cd884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  <ds:schemaRef ds:uri="2cca2253-b4b3-493a-b13d-4e35805225a7"/>
    <ds:schemaRef ds:uri="2f451dda-87f0-44fe-8155-a7a8ce8ced40"/>
  </ds:schemaRefs>
</ds:datastoreItem>
</file>

<file path=customXml/itemProps33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A9C3B066-A28B-44F5-A0F7-B85537F97A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4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ArcGIS Pro SDK for .NET Introduction to the Editing API</Template>
  <TotalTime>329</TotalTime>
  <Words>11058</Words>
  <Application>Microsoft Office PowerPoint</Application>
  <PresentationFormat>Widescreen</PresentationFormat>
  <Paragraphs>1314</Paragraphs>
  <Slides>49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ＭＳ Ｐゴシック</vt:lpstr>
      <vt:lpstr>Aptos</vt:lpstr>
      <vt:lpstr>Arial</vt:lpstr>
      <vt:lpstr>Consolas</vt:lpstr>
      <vt:lpstr>Courier New</vt:lpstr>
      <vt:lpstr>Lucida Grande</vt:lpstr>
      <vt:lpstr>Esri_Dev-Tech_2026</vt:lpstr>
      <vt:lpstr>ArcGIS Pro SDK for .NET – Introduction to the Editing API</vt:lpstr>
      <vt:lpstr>Please share your feedback in the app</vt:lpstr>
      <vt:lpstr>Agenda</vt:lpstr>
      <vt:lpstr>Edit Operations</vt:lpstr>
      <vt:lpstr>EditOperation - Basic Workflow</vt:lpstr>
      <vt:lpstr>EditOperation – Basic Workflow Example</vt:lpstr>
      <vt:lpstr>EditOperation – Basic Workflow</vt:lpstr>
      <vt:lpstr>EditOperation – Basic Workflow</vt:lpstr>
      <vt:lpstr>Inspector</vt:lpstr>
      <vt:lpstr>Inspector – Basic Usage</vt:lpstr>
      <vt:lpstr>Inspector – Basic Usage</vt:lpstr>
      <vt:lpstr>Inspector – Multiple features</vt:lpstr>
      <vt:lpstr>Inspector – Schema Information</vt:lpstr>
      <vt:lpstr>Inspector – Copy attributes</vt:lpstr>
      <vt:lpstr>Demo: Basic Editing Patterns</vt:lpstr>
      <vt:lpstr>Dependent edits</vt:lpstr>
      <vt:lpstr>Execution order with EditOperation.ExecuteMode</vt:lpstr>
      <vt:lpstr>Execution order with EditOperation.ExecuteMode</vt:lpstr>
      <vt:lpstr>Execution order with EditOperation.ExecuteMode</vt:lpstr>
      <vt:lpstr>Execution order with EditOperation.ExecuteMode</vt:lpstr>
      <vt:lpstr>Execution order with EditOperation.ExecuteMode</vt:lpstr>
      <vt:lpstr>Execution order with EditOperation.ExecuteMode</vt:lpstr>
      <vt:lpstr>Execution order with EditOperation.ExecuteMode</vt:lpstr>
      <vt:lpstr>Execution order with EditOperation.ExecuteMode</vt:lpstr>
      <vt:lpstr>RowToken with Create</vt:lpstr>
      <vt:lpstr>Chained EditOperation - Basic Workflow</vt:lpstr>
      <vt:lpstr>Chained Edit Operation Add Attachment Example </vt:lpstr>
      <vt:lpstr>Demo: Dependent Edits</vt:lpstr>
      <vt:lpstr>Sketch Tools – The Basics</vt:lpstr>
      <vt:lpstr>Sketch Tools – The Basics</vt:lpstr>
      <vt:lpstr>Sketch Tools – The Basics</vt:lpstr>
      <vt:lpstr>Sketch Tools – The Basics</vt:lpstr>
      <vt:lpstr>Sketch Tools – The Basics</vt:lpstr>
      <vt:lpstr>Sketch Tools – UI Customizations</vt:lpstr>
      <vt:lpstr>Sketch Tools – UI Customizations</vt:lpstr>
      <vt:lpstr>Sketch Tools – Manipulating the Sketch</vt:lpstr>
      <vt:lpstr>Sketch Tools – Manipulating the Sketch</vt:lpstr>
      <vt:lpstr>Sketch Tools – OnSketchCompleteAsync</vt:lpstr>
      <vt:lpstr>Construction Tool</vt:lpstr>
      <vt:lpstr>Construction Tool - Code</vt:lpstr>
      <vt:lpstr>Construction Tool - Daml</vt:lpstr>
      <vt:lpstr>Construction Tool – Palette Placement</vt:lpstr>
      <vt:lpstr>Construction Tool – Palette Placement</vt:lpstr>
      <vt:lpstr>Construction Tool – Palette Placement</vt:lpstr>
      <vt:lpstr>Demo: Sketch Tools</vt:lpstr>
      <vt:lpstr>Summary</vt:lpstr>
      <vt:lpstr>ArcGIS Pro SDK for .NET Sessions</vt:lpstr>
      <vt:lpstr>Questions &amp; Resources</vt:lpstr>
      <vt:lpstr>PowerPoint Presentation</vt:lpstr>
    </vt:vector>
  </TitlesOfParts>
  <Manager/>
  <Company>Esri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Narelle Chedzey</dc:creator>
  <cp:lastModifiedBy>Narelle Chedzey</cp:lastModifiedBy>
  <cp:revision>30</cp:revision>
  <cp:lastPrinted>2021-08-10T23:54:02Z</cp:lastPrinted>
  <dcterms:created xsi:type="dcterms:W3CDTF">2026-01-31T22:21:35Z</dcterms:created>
  <dcterms:modified xsi:type="dcterms:W3CDTF">2026-03-04T00:16:58Z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</Properties>
</file>