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6"/>
  </p:sldMasterIdLst>
  <p:notesMasterIdLst>
    <p:notesMasterId r:id="rId112"/>
  </p:notesMasterIdLst>
  <p:handoutMasterIdLst>
    <p:handoutMasterId r:id="rId113"/>
  </p:handoutMasterIdLst>
  <p:sldIdLst>
    <p:sldId id="837" r:id="rId67"/>
    <p:sldId id="817" r:id="rId68"/>
    <p:sldId id="724" r:id="rId69"/>
    <p:sldId id="705" r:id="rId70"/>
    <p:sldId id="2147473756" r:id="rId71"/>
    <p:sldId id="829" r:id="rId72"/>
    <p:sldId id="832" r:id="rId73"/>
    <p:sldId id="833" r:id="rId74"/>
    <p:sldId id="835" r:id="rId75"/>
    <p:sldId id="2147473757" r:id="rId76"/>
    <p:sldId id="2147473754" r:id="rId77"/>
    <p:sldId id="848" r:id="rId78"/>
    <p:sldId id="831" r:id="rId79"/>
    <p:sldId id="850" r:id="rId80"/>
    <p:sldId id="851" r:id="rId81"/>
    <p:sldId id="2147473755" r:id="rId82"/>
    <p:sldId id="855" r:id="rId83"/>
    <p:sldId id="2147473740" r:id="rId84"/>
    <p:sldId id="779" r:id="rId85"/>
    <p:sldId id="729" r:id="rId86"/>
    <p:sldId id="772" r:id="rId87"/>
    <p:sldId id="725" r:id="rId88"/>
    <p:sldId id="793" r:id="rId89"/>
    <p:sldId id="796" r:id="rId90"/>
    <p:sldId id="2147473743" r:id="rId91"/>
    <p:sldId id="853" r:id="rId92"/>
    <p:sldId id="862" r:id="rId93"/>
    <p:sldId id="863" r:id="rId94"/>
    <p:sldId id="2147473753" r:id="rId95"/>
    <p:sldId id="739" r:id="rId96"/>
    <p:sldId id="870" r:id="rId97"/>
    <p:sldId id="871" r:id="rId98"/>
    <p:sldId id="2142534644" r:id="rId99"/>
    <p:sldId id="872" r:id="rId100"/>
    <p:sldId id="873" r:id="rId101"/>
    <p:sldId id="2142534643" r:id="rId102"/>
    <p:sldId id="2142534645" r:id="rId103"/>
    <p:sldId id="2142534646" r:id="rId104"/>
    <p:sldId id="2142534647" r:id="rId105"/>
    <p:sldId id="694" r:id="rId106"/>
    <p:sldId id="2147473752" r:id="rId107"/>
    <p:sldId id="695" r:id="rId108"/>
    <p:sldId id="638" r:id="rId109"/>
    <p:sldId id="1002" r:id="rId110"/>
    <p:sldId id="836" r:id="rId1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ps &amp; Links" id="{EA6E954F-E4B5-7345-AEEE-44461E377328}">
          <p14:sldIdLst/>
        </p14:section>
        <p14:section name="Walk-In" id="{BF12A51C-FFE7-C245-B85C-172F7C0E1CEF}">
          <p14:sldIdLst>
            <p14:sldId id="837"/>
            <p14:sldId id="817"/>
          </p14:sldIdLst>
        </p14:section>
        <p14:section name="Your Presentation" id="{6BD35540-BE9B-E54F-AC12-2B91C2337FC1}">
          <p14:sldIdLst>
            <p14:sldId id="724"/>
            <p14:sldId id="705"/>
            <p14:sldId id="2147473756"/>
            <p14:sldId id="829"/>
            <p14:sldId id="832"/>
            <p14:sldId id="833"/>
            <p14:sldId id="835"/>
            <p14:sldId id="2147473757"/>
            <p14:sldId id="2147473754"/>
            <p14:sldId id="848"/>
            <p14:sldId id="831"/>
            <p14:sldId id="850"/>
            <p14:sldId id="851"/>
            <p14:sldId id="2147473755"/>
            <p14:sldId id="855"/>
            <p14:sldId id="2147473740"/>
            <p14:sldId id="779"/>
            <p14:sldId id="729"/>
            <p14:sldId id="772"/>
            <p14:sldId id="725"/>
            <p14:sldId id="793"/>
            <p14:sldId id="796"/>
            <p14:sldId id="2147473743"/>
            <p14:sldId id="853"/>
            <p14:sldId id="862"/>
            <p14:sldId id="863"/>
            <p14:sldId id="2147473753"/>
            <p14:sldId id="739"/>
            <p14:sldId id="870"/>
            <p14:sldId id="871"/>
            <p14:sldId id="2142534644"/>
            <p14:sldId id="872"/>
            <p14:sldId id="873"/>
            <p14:sldId id="2142534643"/>
            <p14:sldId id="2142534645"/>
            <p14:sldId id="2142534646"/>
            <p14:sldId id="2142534647"/>
            <p14:sldId id="694"/>
            <p14:sldId id="2147473752"/>
            <p14:sldId id="695"/>
          </p14:sldIdLst>
        </p14:section>
        <p14:section name="Walk-Out" id="{66159054-46D6-1641-8AB1-82A52E9E8223}">
          <p14:sldIdLst>
            <p14:sldId id="638"/>
            <p14:sldId id="1002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1C814927-122C-E611-8B7E-6446048DF98B}" name="Rebecca Torres" initials="RT" userId="S::reb10066@esri.com::2994af65-1ea0-44c8-a2c5-1b7acc66cec9" providerId="AD"/>
  <p188:author id="{305C5178-4606-CD22-3F67-F8C03E0915FF}" name="Kitty Hurley" initials="KH" userId="S::kit12303@esri.com::e053c73e-06eb-4c62-868c-e85b9274d561" providerId="AD"/>
  <p188:author id="{BD629388-47BB-3578-523C-8B242AA89AED}" name="Kyle Heinemann" initials="KH" userId="S::kyle0000@esri.com::da775492-65fc-4dd1-a89e-23411025b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BDCE5"/>
    <a:srgbClr val="00599F"/>
    <a:srgbClr val="002C66"/>
    <a:srgbClr val="0261AA"/>
    <a:srgbClr val="828219"/>
    <a:srgbClr val="828218"/>
    <a:srgbClr val="FFE095"/>
    <a:srgbClr val="C3E3F7"/>
    <a:srgbClr val="027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978" autoAdjust="0"/>
  </p:normalViewPr>
  <p:slideViewPr>
    <p:cSldViewPr snapToGrid="0">
      <p:cViewPr varScale="1">
        <p:scale>
          <a:sx n="64" d="100"/>
          <a:sy n="64" d="100"/>
        </p:scale>
        <p:origin x="966" y="6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10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40" d="100"/>
          <a:sy n="140" d="100"/>
        </p:scale>
        <p:origin x="416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tableStyles" Target="tableStyles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12" Type="http://schemas.openxmlformats.org/officeDocument/2006/relationships/notesMaster" Target="notesMasters/notesMaster1.xml"/><Relationship Id="rId16" Type="http://schemas.openxmlformats.org/officeDocument/2006/relationships/customXml" Target="../customXml/item16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113" Type="http://schemas.openxmlformats.org/officeDocument/2006/relationships/handoutMaster" Target="handoutMasters/handoutMaster1.xml"/><Relationship Id="rId118" Type="http://schemas.microsoft.com/office/2018/10/relationships/authors" Target="authors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7.xml"/><Relationship Id="rId108" Type="http://schemas.openxmlformats.org/officeDocument/2006/relationships/slide" Target="slides/slide42.xml"/><Relationship Id="rId54" Type="http://schemas.openxmlformats.org/officeDocument/2006/relationships/customXml" Target="../customXml/item54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presProps" Target="pres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viewProps" Target="view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1.xml"/><Relationship Id="rId116" Type="http://schemas.openxmlformats.org/officeDocument/2006/relationships/theme" Target="theme/them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111" Type="http://schemas.openxmlformats.org/officeDocument/2006/relationships/slide" Target="slides/slide45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114CE374-76A7-7848-8737-36E4F1791B43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3/4/2026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2026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3EBFF12D-7F20-4C48-8400-3E451C6E557C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2026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8A171-F0A4-5529-F29A-575F1B05C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A9C96-0113-CF5A-9DF4-1F3E51348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8084F0-90F8-CF9C-49BF-644C1790F6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v5.0</a:t>
            </a:r>
          </a:p>
          <a:p>
            <a:r>
              <a:rPr lang="en-US" baseline="0" dirty="0"/>
              <a:t>Dec 8, 2025</a:t>
            </a:r>
          </a:p>
          <a:p>
            <a:endParaRPr lang="en-US" baseline="0" dirty="0"/>
          </a:p>
          <a:p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2026 Esri. All rights reserved.</a:t>
            </a:r>
            <a:endParaRPr lang="en-US" baseline="0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Esri Developer &amp; Technology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speaker using the following format: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If desired, add more speaker notes here.</a:t>
            </a:r>
          </a:p>
          <a:p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E097E94-90DF-CB28-8756-FFB246858C1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CED2BEDD-BAB1-334C-9E81-0AA3AE8A0CD6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EF957F9-07EB-C3BF-C79E-9C660A7946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169A076-65D1-F21B-0A67-77AF282025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801863E-BAEC-C559-30B0-BE44979C88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47208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72C5B-4210-F990-9583-B1259A7A8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7390E1-D11E-FEA7-4F6B-9A157ED28A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E48E45-B60C-8F60-691F-F05A3B289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8F88B-6E06-7A5D-7924-BDBA99A30D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14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136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83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5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21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5983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80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39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6DFDE-61F0-A63C-8215-6D2653CE1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E528A6-27D5-81A3-1691-FA0EE0602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CB78C4-C5B1-B427-35DC-66F65D868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C2646-4221-8DBE-348B-C779409BF2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0161A-0D83-3702-F2DD-306EF29D8E6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4EDF0-F5CE-DF33-B874-BFD7E6A5ED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FCFCA33-3F48-C8FB-4814-0BEAB1AEEB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147403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12E5D-AFFE-832E-C383-E9A78F6D7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9FD00-FF8A-2317-851D-F88FF2A2B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0DA3D7-0813-6A03-E92F-A2ECB1C83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the audience to share feedback by completing the survey, which is available in the event app.</a:t>
            </a:r>
            <a:endParaRPr lang="en-US" sz="1200" u="none" baseline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471AD-3A22-2630-FCBF-204A623307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22651-7CFD-AB6E-231B-7242FD39F6C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58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5697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6075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28AB8-AAD2-F0BF-3A36-F0A76CDAF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A09437-599B-EB80-3272-4EFD168730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C1E2E1-D018-F27C-8666-830BDF6F9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72E45-20DF-7423-3F3D-752123B3C2D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25382-17CC-784D-488E-731DC6D1E5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5CDD8-497B-6884-0E48-0E36E32C7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B974C5A-4673-7A9E-95DB-573F18DED7D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199692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F88C8-ABC7-8119-4A67-4D8B01EC2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ED77FF-7FD7-8DB7-AB7C-6FE88CCC29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E25DC9-8819-A4D2-C02A-A0CFB23A9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6C3C0-7059-03B7-D341-AE30D4950CA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63FFE-C448-5D9D-317B-8F9CB83A4E6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5A3C3-6005-2A09-9C6B-297D53CE03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DD32611-558F-604E-03A5-13C9FA37AB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772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640AA-B3E9-B5D0-35B2-0EC046F3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4F358C-B186-958D-5B85-7638E069D7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F2142-3BD0-4C35-F7DF-4367BACFF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D6F11-5ACF-50A8-A1AA-9099AEB478E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C38C2-F7A5-4E76-4DAB-0C60639773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B01A1-51B2-9CB5-B913-991501376E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BA962A6-9B97-B97B-AFC3-94ABACE2F02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567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BBA82-D875-3698-BCED-A410C0A01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A8C700-8822-7F96-A22D-69F032F0A8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B44A65-89E1-F7DA-318D-837D43FC08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4B504-0746-14C2-6032-066F5A0BF6F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D01B4-5265-68A6-A611-64E8A272E2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CAFF5-D6ED-F1E3-0595-07BF39313C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D91A87D-A42F-6131-7E16-EF25CB20026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08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227F5-EC34-BAE5-EDC1-075C9254D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436BA2-6417-75A8-EE88-BD0B79BBF5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522BC-3B40-F347-6216-18D32B253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2710C-85F9-61A7-F487-7E9EDD6C6D8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9E9F9-B0E0-86F3-DA89-89B0C57CDF4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AF531-D6EB-5823-16C7-BAF3EA5311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8CC1165-EC47-AF3E-0867-CEABFDFB6D7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0797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Your agenda sets up the structure for your presentation by outlining the major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creating focused experiences that includes a discussion of several topics and a demo of one topic [like creating a single-page web app].)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9153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231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D481E-F60E-F5E6-26BD-E62FCB70F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10754-866B-B52E-2635-F884FB141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5C607-3940-BF09-0431-32CBAEC80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915A6-0940-666F-EA86-3B132B443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033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7F521-A011-EC30-E418-5E6DDC3BD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C89B4D-3C3E-B05F-2FFA-280E246A2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45BE35-51B3-A1B3-FBBC-DA3260B2C9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ED8A5-C33E-8391-A575-1D93D019AA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370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035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7315E-55AA-5BF0-B645-C1D65DBA6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D486A7-E853-F23C-408F-3EB0AEEBA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530401-F79B-A689-79EC-803C981AE4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the step-by-step functionality of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 (for example, “</a:t>
            </a:r>
            <a:r>
              <a:rPr lang="en-US" dirty="0"/>
              <a:t>Create a focused web experience”)</a:t>
            </a:r>
            <a:r>
              <a:rPr lang="en-US" sz="1200" b="0" baseline="0" dirty="0"/>
              <a:t>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speakers are changing, add speaker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Insert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Adobe Stock photos (https://esriis.sharepoint.com/sites/CreativeLab#stock-photos) may be used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Esri Logo/Copyright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stock photos from third-party sites or personal photos.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use a photo from the public domain, consult first with Esri Legal/IP team (copyright@esri.com).</a:t>
            </a:r>
            <a:endParaRPr lang="en-US" sz="1200" b="1" baseline="0" dirty="0"/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Third-party data or content sources/organizations may be referenced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proper citation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(see directions in the Acknowledgments slide notes)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baseline="0" dirty="0">
              <a:cs typeface="Arial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If desired, add more speaker notes here to elaborate on the concise main points and visuals on the slide.</a:t>
            </a:r>
            <a:endParaRPr lang="en-US" baseline="0" dirty="0"/>
          </a:p>
          <a:p>
            <a:endParaRPr lang="en-US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18E4B-A498-686F-C6C1-12938ABFE98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424F803-3D9C-A044-841D-34116184BF1E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B1323-8487-C173-8896-991AB482CA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F9C9E-0201-5B8D-9CD9-B5E932F668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6C063F0-BCB2-553F-A313-AB3BE621AA5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092038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952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7C0A-4511-8BB2-3F80-2E8E6CAE0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E92E7C-6310-58FD-47B2-0BF35D5E5E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B63FC3-3A40-78A4-8931-65AF83987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2026 Esri. All rights reserved.</a:t>
            </a:r>
          </a:p>
          <a:p>
            <a:endParaRPr lang="en-US" sz="1200" dirty="0">
              <a:solidFill>
                <a:srgbClr val="D2AF5E">
                  <a:alpha val="60000"/>
                </a:srgbClr>
              </a:solidFill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customize this slide: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used in your presentation, move the Adobe copyright text box above into the slide, just below the Esri copyright line.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Adobe stock photos are 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used, delete the Adobe copyright text box.</a:t>
            </a:r>
            <a:endParaRPr lang="en-US" b="0" dirty="0"/>
          </a:p>
          <a:p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D60606B-C6F0-BECA-291E-A739B150914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77394FD-81DA-934A-88D9-484EFFA2D5ED}" type="datetime1">
              <a:rPr lang="en-US" smtClean="0"/>
              <a:t>3/4/2026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3B41D30-B9DD-7016-091B-79D11E2F40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/>
              <a:t>Copyright © 2026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0F27F9-641C-A06D-3B91-5286F13F8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0D5EFCA-353F-6CD5-CCF7-59B544EA61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54680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21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CEEF8-8B85-380A-508F-16135A30F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858F7E-30E1-F04B-13DE-C3A92D514E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B8BBA5-8642-162B-A2B6-B02C82CD8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25B9F-F78E-5068-3CD9-E071B59645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68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19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78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7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25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D494E-AD93-00EA-2995-1DA442D30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hadow overlay">
            <a:extLst>
              <a:ext uri="{FF2B5EF4-FFF2-40B4-BE49-F238E27FC236}">
                <a16:creationId xmlns:a16="http://schemas.microsoft.com/office/drawing/2014/main" id="{D68212A5-2B6B-14DE-E088-424FAC5DE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000">
                <a:srgbClr val="361455">
                  <a:alpha val="11983"/>
                </a:srgbClr>
              </a:gs>
              <a:gs pos="26000">
                <a:srgbClr val="481E6F">
                  <a:alpha val="0"/>
                </a:srgbClr>
              </a:gs>
              <a:gs pos="0">
                <a:srgbClr val="1F0736">
                  <a:alpha val="72348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725900-86F8-7F1F-778C-BD108CFB4D81}"/>
              </a:ext>
            </a:extLst>
          </p:cNvPr>
          <p:cNvSpPr txBox="1">
            <a:spLocks/>
          </p:cNvSpPr>
          <p:nvPr userDrawn="1"/>
        </p:nvSpPr>
        <p:spPr>
          <a:xfrm>
            <a:off x="10665638" y="6075951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Copyright © 2026 Esri. </a:t>
            </a:r>
          </a:p>
          <a:p>
            <a:pPr algn="r"/>
            <a:r>
              <a:rPr lang="en-US" sz="900" b="0" dirty="0">
                <a:solidFill>
                  <a:schemeClr val="tx1">
                    <a:lumMod val="85000"/>
                    <a:alpha val="81760"/>
                  </a:schemeClr>
                </a:solidFill>
              </a:rPr>
              <a:t>All rights reserved.</a:t>
            </a:r>
          </a:p>
        </p:txBody>
      </p:sp>
      <p:pic>
        <p:nvPicPr>
          <p:cNvPr id="7" name="Esri logo with tagline" descr="Esri logo with The Science of Where tagline">
            <a:extLst>
              <a:ext uri="{FF2B5EF4-FFF2-40B4-BE49-F238E27FC236}">
                <a16:creationId xmlns:a16="http://schemas.microsoft.com/office/drawing/2014/main" id="{490E988E-5C88-B292-8D4B-56573DF61D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2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617" y="551494"/>
            <a:ext cx="2392198" cy="739642"/>
          </a:xfrm>
          <a:prstGeom prst="rect">
            <a:avLst/>
          </a:prstGeom>
        </p:spPr>
      </p:pic>
      <p:sp>
        <p:nvSpPr>
          <p:cNvPr id="10" name="User Conf Text" descr="ESRI USER CONFERENCE 2024">
            <a:extLst>
              <a:ext uri="{FF2B5EF4-FFF2-40B4-BE49-F238E27FC236}">
                <a16:creationId xmlns:a16="http://schemas.microsoft.com/office/drawing/2014/main" id="{E8534E3B-A294-F1DE-DA4D-51D7EE006CE3}"/>
              </a:ext>
            </a:extLst>
          </p:cNvPr>
          <p:cNvSpPr txBox="1">
            <a:spLocks/>
          </p:cNvSpPr>
          <p:nvPr userDrawn="1"/>
        </p:nvSpPr>
        <p:spPr>
          <a:xfrm>
            <a:off x="591535" y="5847499"/>
            <a:ext cx="4687314" cy="74465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ESRI DEVELOPER &amp;</a:t>
            </a:r>
          </a:p>
          <a:p>
            <a:pPr eaLnBrk="0" hangingPunct="0">
              <a:defRPr/>
            </a:pPr>
            <a:r>
              <a:rPr lang="en-US" sz="1400" b="1" i="1" dirty="0">
                <a:solidFill>
                  <a:srgbClr val="FFE072"/>
                </a:solidFill>
                <a:ea typeface="ＭＳ Ｐゴシック"/>
              </a:rPr>
              <a:t>TECHNOLOGY SUMMIT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015962" y="2428193"/>
            <a:ext cx="8525773" cy="914400"/>
          </a:xfrm>
        </p:spPr>
        <p:txBody>
          <a:bodyPr rIns="0" anchor="b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E854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sym typeface="Wingdings" pitchFamily="2" charset="2"/>
              </a:rPr>
              <a:t>– Must match title published in detailed agenda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011642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l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C2E4-C73D-1C49-B65B-1F09C4165E2F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9EAE58-B4F5-5216-505B-8B3AA92D6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42973A-A756-4C23-96B4-B4141794FDC2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/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CDE57CC-7AA1-D277-14B6-739B2C70E213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rgbClr val="282D8B"/>
                </a:gs>
                <a:gs pos="69000">
                  <a:srgbClr val="036E7B">
                    <a:alpha val="29086"/>
                  </a:srgbClr>
                </a:gs>
                <a:gs pos="100000">
                  <a:srgbClr val="03C3AD">
                    <a:alpha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" name="shadow overlay">
              <a:extLst>
                <a:ext uri="{FF2B5EF4-FFF2-40B4-BE49-F238E27FC236}">
                  <a16:creationId xmlns:a16="http://schemas.microsoft.com/office/drawing/2014/main" id="{37E5A35F-8170-480E-2A34-738E05F0A1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29000">
                  <a:srgbClr val="361455">
                    <a:alpha val="5000"/>
                  </a:srgbClr>
                </a:gs>
                <a:gs pos="58000">
                  <a:srgbClr val="481E6F">
                    <a:alpha val="0"/>
                  </a:srgbClr>
                </a:gs>
                <a:gs pos="0">
                  <a:srgbClr val="151740">
                    <a:alpha val="55864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920E0-7597-CB48-8EC7-F67541093A75}" type="datetime1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3000">
              <a:srgbClr val="0261AA"/>
            </a:gs>
            <a:gs pos="47000">
              <a:srgbClr val="0261AA"/>
            </a:gs>
            <a:gs pos="100000">
              <a:srgbClr val="002C66"/>
            </a:gs>
            <a:gs pos="0">
              <a:srgbClr val="002C66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98502D-20F6-B4DB-58C1-3D83551906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9285-2CFF-8E4E-9F75-AE930F9C40EE}" type="datetime1">
              <a:rPr lang="en-US" smtClean="0"/>
              <a:t>3/4/2026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9DFD5-B83C-B16B-12D6-BFD8FFA0D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9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0835E7-FCFC-7A93-E48E-973BEA35B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36E7B">
                  <a:alpha val="0"/>
                </a:srgbClr>
              </a:gs>
              <a:gs pos="100000">
                <a:srgbClr val="282D8B">
                  <a:alpha val="71975"/>
                </a:srgbClr>
              </a:gs>
            </a:gsLst>
            <a:lin ang="7200000" scaled="0"/>
          </a:gra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4B85-3E2C-5042-A775-065E98E33D48}" type="datetime1">
              <a:rPr lang="en-US" smtClean="0"/>
              <a:t>3/4/2026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screenshot or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4BA9B-C13C-1348-96FF-2428F4559CC6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F7F42-1376-8B42-AE14-03F9EF55D5E9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E92C3D-F930-BF39-C757-B9C779D89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logov2">
            <a:extLst>
              <a:ext uri="{FF2B5EF4-FFF2-40B4-BE49-F238E27FC236}">
                <a16:creationId xmlns:a16="http://schemas.microsoft.com/office/drawing/2014/main" id="{52F5E0EE-CFB9-09B4-424F-E6651D80C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769772"/>
            <a:ext cx="4172517" cy="11965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1E6534-D349-D650-B88C-F91F350671B5}"/>
              </a:ext>
            </a:extLst>
          </p:cNvPr>
          <p:cNvSpPr txBox="1"/>
          <p:nvPr userDrawn="1"/>
        </p:nvSpPr>
        <p:spPr>
          <a:xfrm>
            <a:off x="8444793" y="6544646"/>
            <a:ext cx="3515710" cy="25224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Copyright © 2026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46AD-CF50-CA41-AAFB-74FADA06ECB2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5A213-E627-2849-B381-80D650B33B87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F22E8-9EE8-974F-A005-958E5A075A6F}" type="datetime1">
              <a:rPr lang="en-US" smtClean="0"/>
              <a:t>3/4/2026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02096" y="0"/>
            <a:ext cx="6089904" cy="6858000"/>
          </a:xfrm>
          <a:solidFill>
            <a:schemeClr val="tx1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1600" dirty="0"/>
            </a:lvl1pPr>
          </a:lstStyle>
          <a:p>
            <a:pPr marL="114300" lvl="0" indent="-114300" algn="ctr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DF38AA-F9A3-3140-3F97-8308582246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1" y="879157"/>
            <a:ext cx="4572000" cy="492443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B8073-225C-075C-417D-87B76F4E98E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14401" y="2057400"/>
            <a:ext cx="4572000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04F771E6-C17F-95BE-A110-398BB65C7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1435100" cy="365125"/>
          </a:xfrm>
        </p:spPr>
        <p:txBody>
          <a:bodyPr/>
          <a:lstStyle/>
          <a:p>
            <a:fld id="{949FA3CA-07BE-F746-8742-10B091EB31E0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0595E64D-33D9-4C6D-70EB-F45F65463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37300" y="6356350"/>
            <a:ext cx="50673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B5A65-B683-E80E-7309-90AC98A2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2296" y="6356350"/>
            <a:ext cx="463804" cy="365125"/>
          </a:xfrm>
        </p:spPr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94688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90C0C-0624-E101-7017-0F02511CB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DEB66-B01A-CA26-8ABE-56ED0A0F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FA3CA-07BE-F746-8742-10B091EB31E0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5FB3CC-D803-FB71-D0CA-5A4310DE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FCFF5-1020-786B-0865-B0B716198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66285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83622"/>
            <a:ext cx="10369296" cy="492443"/>
          </a:xfrm>
        </p:spPr>
        <p:txBody>
          <a:bodyPr/>
          <a:lstStyle>
            <a:lvl1pPr>
              <a:defRPr lang="en-US" sz="32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C8244-0503-F545-83A9-E66C0989589B}" type="datetime1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6017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6A99-211C-584F-8DF0-35FA4C216ACB}" type="datetime1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3000">
              <a:srgbClr val="00599F"/>
            </a:gs>
            <a:gs pos="0">
              <a:srgbClr val="002C6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C575F04-BE92-C5EF-3D33-75086083A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BC5038-6841-DF4A-6CB0-5F9A1F7266AA}"/>
                </a:ext>
              </a:extLst>
            </p:cNvPr>
            <p:cNvSpPr/>
            <p:nvPr userDrawn="1"/>
          </p:nvSpPr>
          <p:spPr bwMode="auto"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89000">
                  <a:srgbClr val="036E7B"/>
                </a:gs>
                <a:gs pos="47000">
                  <a:srgbClr val="282D8B">
                    <a:lumMod val="90000"/>
                  </a:srgbClr>
                </a:gs>
              </a:gsLst>
              <a:lin ang="14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14" name="Picture 13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D96A10D-CA67-214E-9C08-C8B39302D7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alphaModFix amt="35000"/>
            </a:blip>
            <a:stretch>
              <a:fillRect/>
            </a:stretch>
          </p:blipFill>
          <p:spPr>
            <a:xfrm>
              <a:off x="0" y="0"/>
              <a:ext cx="12180230" cy="6857999"/>
            </a:xfrm>
            <a:prstGeom prst="rect">
              <a:avLst/>
            </a:prstGeom>
          </p:spPr>
        </p:pic>
        <p:sp>
          <p:nvSpPr>
            <p:cNvPr id="15" name="shadow overlay">
              <a:extLst>
                <a:ext uri="{FF2B5EF4-FFF2-40B4-BE49-F238E27FC236}">
                  <a16:creationId xmlns:a16="http://schemas.microsoft.com/office/drawing/2014/main" id="{26343829-B293-D1E6-F87E-0E7241C50D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0"/>
              <a:ext cx="12180230" cy="6857999"/>
            </a:xfrm>
            <a:prstGeom prst="rect">
              <a:avLst/>
            </a:prstGeom>
            <a:gradFill flip="none" rotWithShape="1">
              <a:gsLst>
                <a:gs pos="45000">
                  <a:srgbClr val="361455">
                    <a:alpha val="5000"/>
                  </a:srgbClr>
                </a:gs>
                <a:gs pos="68000">
                  <a:srgbClr val="481E6F">
                    <a:alpha val="0"/>
                  </a:srgbClr>
                </a:gs>
                <a:gs pos="0">
                  <a:srgbClr val="080A47">
                    <a:alpha val="4379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1400" b="1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69525-781E-1A43-8810-D46589494F36}" type="datetime1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28" r:id="rId6"/>
    <p:sldLayoutId id="2147486824" r:id="rId7"/>
    <p:sldLayoutId id="2147486829" r:id="rId8"/>
    <p:sldLayoutId id="2147486806" r:id="rId9"/>
    <p:sldLayoutId id="2147486807" r:id="rId10"/>
    <p:sldLayoutId id="2147486822" r:id="rId11"/>
    <p:sldLayoutId id="2147486823" r:id="rId12"/>
    <p:sldLayoutId id="2147486811" r:id="rId13"/>
    <p:sldLayoutId id="2147486812" r:id="rId14"/>
    <p:sldLayoutId id="2147486816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github.com/Esri/arcgis-pro-sdk/wiki/tech-sessions#2026-palm-spring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08133-611C-4D91-6289-042BF3195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BDCEF-349B-0BA8-FE72-C0B94BD86D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ArcGIS Pro SDK for .NET – Intermediate Editing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7A5CB9D0-6293-E5F6-4CDF-00567D936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Narelle Chedzey</a:t>
            </a:r>
          </a:p>
          <a:p>
            <a:r>
              <a:rPr lang="en-US" dirty="0"/>
              <a:t>Lisa Stanners</a:t>
            </a:r>
          </a:p>
        </p:txBody>
      </p:sp>
    </p:spTree>
    <p:extLst>
      <p:ext uri="{BB962C8B-B14F-4D97-AF65-F5344CB8AC3E}">
        <p14:creationId xmlns:p14="http://schemas.microsoft.com/office/powerpoint/2010/main" val="274982899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C9288-C981-1C2D-84D0-C35DAF930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08509F4-175E-F799-787C-359E24313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Activation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CCAB6-2E86-B240-5E80-EB5E7884A6C1}"/>
              </a:ext>
            </a:extLst>
          </p:cNvPr>
          <p:cNvSpPr/>
          <p:nvPr/>
        </p:nvSpPr>
        <p:spPr bwMode="auto">
          <a:xfrm>
            <a:off x="791418" y="1868289"/>
            <a:ext cx="10369296" cy="334828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activate template and the templates Default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template.ActivateDefaultToolAsync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 activate template and a specific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template.ActivateToolAsync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esri_editing_SketchTwoPointLineTool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 activate template and the tool identified by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LastSelectedToolId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template.ActivateLastSelectedToolAsync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 activate template without changing the current tool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template.ActivateAsync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4644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</a:t>
            </a:r>
            <a:r>
              <a:rPr lang="en-US" dirty="0" err="1"/>
              <a:t>Autogeneration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1005424" cy="4573078"/>
          </a:xfrm>
        </p:spPr>
        <p:txBody>
          <a:bodyPr/>
          <a:lstStyle/>
          <a:p>
            <a:r>
              <a:rPr lang="en-US" dirty="0"/>
              <a:t>By default, templates are auto-generated “on demand”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Auto-Generation is controlled via the CIM by:</a:t>
            </a:r>
          </a:p>
          <a:p>
            <a:pPr lvl="2"/>
            <a:r>
              <a:rPr lang="en-US" sz="1800" dirty="0" err="1">
                <a:solidFill>
                  <a:srgbClr val="FFFFFF"/>
                </a:solidFill>
                <a:latin typeface="Consolas" panose="020B0609020204030204" pitchFamily="49" charset="0"/>
              </a:rPr>
              <a:t>CIMBasicFeatureLayer.AutoGenerateFeatureTemplates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 == true</a:t>
            </a:r>
          </a:p>
          <a:p>
            <a:pPr lvl="2"/>
            <a:r>
              <a:rPr lang="en-US" sz="1800" dirty="0" err="1">
                <a:solidFill>
                  <a:srgbClr val="FFFFFF"/>
                </a:solidFill>
                <a:latin typeface="Consolas" panose="020B0609020204030204" pitchFamily="49" charset="0"/>
              </a:rPr>
              <a:t>CIMStandaloneTable.AutoGenerateRowTemplates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 ==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true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r>
              <a:rPr lang="en-US" dirty="0"/>
              <a:t>Generation is triggered by: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The start of an Edit Session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Opening the Editor Create Features </a:t>
            </a:r>
            <a:r>
              <a:rPr lang="en-US" dirty="0" err="1">
                <a:solidFill>
                  <a:srgbClr val="FFFFFF"/>
                </a:solidFill>
              </a:rPr>
              <a:t>dockpane</a:t>
            </a:r>
            <a:endParaRPr lang="en-US" dirty="0">
              <a:solidFill>
                <a:srgbClr val="FFFFFF"/>
              </a:solidFill>
            </a:endParaRP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Also checks for visibility + editable on layers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Call to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GetTemplates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() </a:t>
            </a:r>
            <a:r>
              <a:rPr lang="en-US" dirty="0">
                <a:solidFill>
                  <a:srgbClr val="FFFFFF"/>
                </a:solidFill>
              </a:rPr>
              <a:t>or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AutoGenerateTemplates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(…)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/>
              <a:t>Templates are generated based off the current renderer (for layers)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Re-generated when  the renderer changes (for layers)   (if </a:t>
            </a:r>
            <a:r>
              <a:rPr lang="en-US" dirty="0" err="1">
                <a:solidFill>
                  <a:srgbClr val="FFFFFF"/>
                </a:solidFill>
              </a:rPr>
              <a:t>AutoGenerate</a:t>
            </a:r>
            <a:r>
              <a:rPr lang="en-US" dirty="0">
                <a:solidFill>
                  <a:srgbClr val="FFFFFF"/>
                </a:solidFill>
              </a:rPr>
              <a:t> is true)</a:t>
            </a:r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48409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</a:t>
            </a:r>
            <a:r>
              <a:rPr lang="en-US" dirty="0" err="1"/>
              <a:t>Autogeneration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586204"/>
            <a:ext cx="11005424" cy="4347124"/>
          </a:xfrm>
        </p:spPr>
        <p:txBody>
          <a:bodyPr/>
          <a:lstStyle/>
          <a:p>
            <a:r>
              <a:rPr lang="en-US" dirty="0"/>
              <a:t>To _</a:t>
            </a:r>
            <a:r>
              <a:rPr lang="en-US" i="1" dirty="0"/>
              <a:t>persist</a:t>
            </a:r>
            <a:r>
              <a:rPr lang="en-US" dirty="0"/>
              <a:t>_ changes to templates; a</a:t>
            </a:r>
            <a:r>
              <a:rPr lang="en-US" dirty="0">
                <a:solidFill>
                  <a:srgbClr val="FFFFFF"/>
                </a:solidFill>
              </a:rPr>
              <a:t>uto-generation must be turned off</a:t>
            </a:r>
          </a:p>
          <a:p>
            <a:pPr lvl="2"/>
            <a:endParaRPr lang="en-US" sz="1800" dirty="0">
              <a:solidFill>
                <a:srgbClr val="FFFFFF"/>
              </a:solidFill>
            </a:endParaRP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Manually turn flag OFF</a:t>
            </a:r>
          </a:p>
          <a:p>
            <a:pPr lvl="2"/>
            <a:r>
              <a:rPr lang="en-US" sz="1800" dirty="0" err="1">
                <a:solidFill>
                  <a:srgbClr val="FFFFFF"/>
                </a:solidFill>
                <a:latin typeface="Consolas" panose="020B0609020204030204" pitchFamily="49" charset="0"/>
              </a:rPr>
              <a:t>CIMBasicFeatureLayer.AutoGenerateFeatureTemplates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 = false</a:t>
            </a:r>
          </a:p>
          <a:p>
            <a:pPr lvl="2"/>
            <a:r>
              <a:rPr lang="en-US" sz="1800" dirty="0" err="1">
                <a:solidFill>
                  <a:srgbClr val="FFFFFF"/>
                </a:solidFill>
                <a:latin typeface="Consolas" panose="020B0609020204030204" pitchFamily="49" charset="0"/>
              </a:rPr>
              <a:t>CIMStandaloneTable.AutoGenerateRowTemplates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 =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false</a:t>
            </a:r>
          </a:p>
          <a:p>
            <a:pPr lvl="1"/>
            <a:r>
              <a:rPr lang="en-US" sz="2000" dirty="0" err="1">
                <a:solidFill>
                  <a:schemeClr val="tx1"/>
                </a:solidFill>
                <a:latin typeface="Consolas" panose="020B0609020204030204" pitchFamily="49" charset="0"/>
              </a:rPr>
              <a:t>CreateTemplate</a:t>
            </a:r>
            <a:r>
              <a:rPr lang="en-US" sz="2000" dirty="0">
                <a:solidFill>
                  <a:schemeClr val="tx1"/>
                </a:solidFill>
              </a:rPr>
              <a:t>(…) will automatically turn flag OFF</a:t>
            </a:r>
          </a:p>
          <a:p>
            <a:pPr lvl="1"/>
            <a:endParaRPr lang="en-US" sz="2000" dirty="0">
              <a:solidFill>
                <a:srgbClr val="FFFFFF"/>
              </a:solidFill>
            </a:endParaRPr>
          </a:p>
          <a:p>
            <a:pPr lvl="1"/>
            <a:endParaRPr lang="en-US" sz="2000" dirty="0">
              <a:solidFill>
                <a:srgbClr val="FFFFFF"/>
              </a:solidFill>
            </a:endParaRP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Can force regeneration with </a:t>
            </a:r>
            <a:r>
              <a:rPr lang="en-US" sz="2000" dirty="0" err="1">
                <a:solidFill>
                  <a:srgbClr val="FFFFFF"/>
                </a:solidFill>
                <a:latin typeface="Consolas" panose="020B0609020204030204" pitchFamily="49" charset="0"/>
              </a:rPr>
              <a:t>AutoGenerateTemplates</a:t>
            </a:r>
            <a:r>
              <a:rPr lang="en-US" sz="2000" dirty="0">
                <a:solidFill>
                  <a:srgbClr val="FFFFFF"/>
                </a:solidFill>
                <a:latin typeface="Consolas" panose="020B0609020204030204" pitchFamily="49" charset="0"/>
              </a:rPr>
              <a:t>(true)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Any changes will be lost</a:t>
            </a:r>
          </a:p>
          <a:p>
            <a:pPr lvl="2"/>
            <a:endParaRPr lang="en-US" sz="2000" dirty="0"/>
          </a:p>
          <a:p>
            <a:pPr marL="283464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pPr marL="283464" lvl="1" indent="0">
              <a:buNone/>
            </a:pPr>
            <a:endParaRPr lang="en-US" sz="1600" dirty="0"/>
          </a:p>
          <a:p>
            <a:pPr marL="283464" lvl="1" indent="0">
              <a:buNone/>
            </a:pPr>
            <a:endParaRPr lang="en-US" sz="1600" dirty="0"/>
          </a:p>
          <a:p>
            <a:pPr marL="283464" lvl="1" indent="0">
              <a:spcAft>
                <a:spcPts val="0"/>
              </a:spcAft>
              <a:buNone/>
            </a:pPr>
            <a:endParaRPr lang="en-US" sz="1050" dirty="0"/>
          </a:p>
          <a:p>
            <a:pPr marL="283464" lvl="1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*The UI and </a:t>
            </a:r>
            <a:r>
              <a:rPr lang="en-US" sz="1600" dirty="0" err="1">
                <a:solidFill>
                  <a:srgbClr val="FFFFFF"/>
                </a:solidFill>
              </a:rPr>
              <a:t>CreateTemplate</a:t>
            </a:r>
            <a:r>
              <a:rPr lang="en-US" sz="1600" dirty="0">
                <a:solidFill>
                  <a:srgbClr val="FFFFFF"/>
                </a:solidFill>
              </a:rPr>
              <a:t>(…) turn off </a:t>
            </a:r>
            <a:r>
              <a:rPr lang="en-US" sz="1600" dirty="0" err="1">
                <a:solidFill>
                  <a:srgbClr val="FFFFFF"/>
                </a:solidFill>
              </a:rPr>
              <a:t>autogeneration</a:t>
            </a:r>
            <a:r>
              <a:rPr lang="en-US" sz="1600" dirty="0">
                <a:solidFill>
                  <a:srgbClr val="FFFFFF"/>
                </a:solidFill>
              </a:rPr>
              <a:t> automatically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E772F1-277A-41EB-9966-FB8279A03C7B}"/>
              </a:ext>
            </a:extLst>
          </p:cNvPr>
          <p:cNvSpPr/>
          <p:nvPr/>
        </p:nvSpPr>
        <p:spPr bwMode="auto">
          <a:xfrm>
            <a:off x="1317189" y="5209428"/>
            <a:ext cx="8363518" cy="14478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//Force template regeneration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layer.AutoGenerateTemplates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standAloneTable.AutoGenerateTemplates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forceCreate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3906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1127344" cy="4573078"/>
          </a:xfrm>
        </p:spPr>
        <p:txBody>
          <a:bodyPr/>
          <a:lstStyle/>
          <a:p>
            <a:r>
              <a:rPr lang="en-US" dirty="0"/>
              <a:t>To Create templates use </a:t>
            </a:r>
            <a:r>
              <a:rPr lang="en-US" dirty="0" err="1">
                <a:latin typeface="Consolas" panose="020B0609020204030204" pitchFamily="49" charset="0"/>
              </a:rPr>
              <a:t>CreateTemplate</a:t>
            </a:r>
            <a:r>
              <a:rPr lang="en-US" dirty="0">
                <a:latin typeface="Consolas" panose="020B0609020204030204" pitchFamily="49" charset="0"/>
              </a:rPr>
              <a:t>(…)</a:t>
            </a:r>
            <a:r>
              <a:rPr lang="en-US" dirty="0"/>
              <a:t> </a:t>
            </a:r>
          </a:p>
          <a:p>
            <a:pPr lvl="1"/>
            <a:r>
              <a:rPr lang="en-US" sz="2000" dirty="0">
                <a:solidFill>
                  <a:srgbClr val="FFFFFF"/>
                </a:solidFill>
              </a:rPr>
              <a:t>2 overloads:</a:t>
            </a:r>
            <a:endParaRPr lang="en-US" dirty="0">
              <a:solidFill>
                <a:srgbClr val="FFFFFF"/>
              </a:solidFill>
            </a:endParaRP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Overload 1 takes a </a:t>
            </a:r>
            <a:r>
              <a:rPr lang="en-US" sz="1800" dirty="0" err="1">
                <a:solidFill>
                  <a:srgbClr val="FFFFFF"/>
                </a:solidFill>
                <a:latin typeface="Consolas" panose="020B0609020204030204" pitchFamily="49" charset="0"/>
              </a:rPr>
              <a:t>CIMEditingTemplate</a:t>
            </a:r>
            <a:endParaRPr lang="en-US" sz="1800" dirty="0">
              <a:solidFill>
                <a:srgbClr val="FFFFFF"/>
              </a:solidFill>
            </a:endParaRP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Overload 2 takes an </a:t>
            </a:r>
            <a:r>
              <a:rPr lang="en-US" sz="1800" dirty="0">
                <a:solidFill>
                  <a:srgbClr val="FFFFFF"/>
                </a:solidFill>
                <a:latin typeface="Consolas" panose="020B0609020204030204" pitchFamily="49" charset="0"/>
              </a:rPr>
              <a:t>Inspector</a:t>
            </a:r>
          </a:p>
          <a:p>
            <a:pPr lvl="2"/>
            <a:endParaRPr lang="en-US" sz="1800" dirty="0">
              <a:solidFill>
                <a:srgbClr val="FFFFFF"/>
              </a:solidFill>
            </a:endParaRPr>
          </a:p>
          <a:p>
            <a:pPr lvl="2"/>
            <a:endParaRPr lang="en-US" sz="1800" dirty="0">
              <a:solidFill>
                <a:srgbClr val="FFFFFF"/>
              </a:solidFill>
            </a:endParaRPr>
          </a:p>
          <a:p>
            <a:r>
              <a:rPr lang="en-US" sz="1800" dirty="0">
                <a:solidFill>
                  <a:srgbClr val="FFFFFF"/>
                </a:solidFill>
              </a:rPr>
              <a:t>Auto-generation will automatically be turned off in both cases</a:t>
            </a:r>
            <a:endParaRPr lang="en-US" sz="1800" dirty="0"/>
          </a:p>
          <a:p>
            <a:r>
              <a:rPr lang="en-US" sz="1800" dirty="0"/>
              <a:t>Same when creating templates with Pro UI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5680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626406" y="1358457"/>
            <a:ext cx="11127344" cy="4573078"/>
          </a:xfrm>
        </p:spPr>
        <p:txBody>
          <a:bodyPr/>
          <a:lstStyle/>
          <a:p>
            <a:pPr lvl="1"/>
            <a:r>
              <a:rPr lang="en-US" sz="2000" dirty="0">
                <a:solidFill>
                  <a:srgbClr val="FFFFFF"/>
                </a:solidFill>
              </a:rPr>
              <a:t>Overload 1 using </a:t>
            </a:r>
            <a:r>
              <a:rPr lang="en-US" sz="2000" dirty="0" err="1">
                <a:solidFill>
                  <a:srgbClr val="FFFFFF"/>
                </a:solidFill>
                <a:latin typeface="Consolas" panose="020B0609020204030204" pitchFamily="49" charset="0"/>
              </a:rPr>
              <a:t>CIMEditingTemplate</a:t>
            </a:r>
            <a:endParaRPr lang="en-US" sz="2000" dirty="0">
              <a:solidFill>
                <a:srgbClr val="FFFFFF"/>
              </a:solidFill>
              <a:latin typeface="Consolas" panose="020B0609020204030204" pitchFamily="49" charset="0"/>
            </a:endParaRP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DA94F-1300-4726-808E-3C65C3228854}"/>
              </a:ext>
            </a:extLst>
          </p:cNvPr>
          <p:cNvSpPr/>
          <p:nvPr/>
        </p:nvSpPr>
        <p:spPr bwMode="auto">
          <a:xfrm>
            <a:off x="675343" y="2021888"/>
            <a:ext cx="10841314" cy="40864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a template definition to use as the starting point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().First();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 Pine1"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//Set any defaults (note –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can be NULL)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if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"subtype"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overload “1”. Auto generate will be turned off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trees.CreateTemplate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486980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Create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626406" y="1358457"/>
            <a:ext cx="11127344" cy="4573078"/>
          </a:xfrm>
        </p:spPr>
        <p:txBody>
          <a:bodyPr/>
          <a:lstStyle/>
          <a:p>
            <a:pPr lvl="1"/>
            <a:r>
              <a:rPr lang="en-US" sz="2000" dirty="0">
                <a:solidFill>
                  <a:srgbClr val="FFFFFF"/>
                </a:solidFill>
              </a:rPr>
              <a:t>Overload 2 using </a:t>
            </a:r>
            <a:r>
              <a:rPr lang="en-US" sz="2000" dirty="0">
                <a:solidFill>
                  <a:srgbClr val="FFFFFF"/>
                </a:solidFill>
                <a:latin typeface="Consolas" panose="020B0609020204030204" pitchFamily="49" charset="0"/>
              </a:rPr>
              <a:t>Inspector</a:t>
            </a:r>
          </a:p>
          <a:p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DA94F-1300-4726-808E-3C65C3228854}"/>
              </a:ext>
            </a:extLst>
          </p:cNvPr>
          <p:cNvSpPr/>
          <p:nvPr/>
        </p:nvSpPr>
        <p:spPr bwMode="auto">
          <a:xfrm>
            <a:off x="655980" y="1993897"/>
            <a:ext cx="10909614" cy="408641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//Use an existing feature as the starting point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(trees,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//"blank out" any unwanted defaults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["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TreeFID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"";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"height"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0.0;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"diameter"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0.0;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overload “2”. Auto generate will be turned off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trees.CreateTemplate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"Ponderosa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Pine2"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"From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CreateTemplate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(name, desc, inspector)"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445871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5" y="1602297"/>
            <a:ext cx="10963589" cy="4573078"/>
          </a:xfrm>
        </p:spPr>
        <p:txBody>
          <a:bodyPr/>
          <a:lstStyle/>
          <a:p>
            <a:r>
              <a:rPr lang="en-US" dirty="0"/>
              <a:t>Use the CIM to make changes to the Row template instance directly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Access and apply changes to the CIM via 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Get +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SetDefinition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()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The “Familiar” CIM access and update pattern</a:t>
            </a:r>
          </a:p>
          <a:p>
            <a:pPr lvl="2"/>
            <a:endParaRPr lang="en-US" sz="1800" dirty="0">
              <a:solidFill>
                <a:srgbClr val="FFFFFF"/>
              </a:solidFill>
            </a:endParaRP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Note: </a:t>
            </a:r>
            <a:r>
              <a:rPr lang="en-US" sz="1800" dirty="0" err="1">
                <a:solidFill>
                  <a:srgbClr val="FFFFFF"/>
                </a:solidFill>
              </a:rPr>
              <a:t>Autogeneration</a:t>
            </a:r>
            <a:r>
              <a:rPr lang="en-US" sz="1800" dirty="0">
                <a:solidFill>
                  <a:srgbClr val="FFFFFF"/>
                </a:solidFill>
              </a:rPr>
              <a:t> must be turned off </a:t>
            </a:r>
            <a:r>
              <a:rPr lang="en-US" sz="1800" u="sng" dirty="0">
                <a:solidFill>
                  <a:srgbClr val="FFFFFF"/>
                </a:solidFill>
              </a:rPr>
              <a:t>manually</a:t>
            </a:r>
            <a:r>
              <a:rPr lang="en-US" sz="1800" dirty="0">
                <a:solidFill>
                  <a:srgbClr val="FFFFFF"/>
                </a:solidFill>
              </a:rPr>
              <a:t> to persist the changes</a:t>
            </a:r>
          </a:p>
          <a:p>
            <a:pPr lvl="3"/>
            <a:r>
              <a:rPr lang="en-US" sz="1800" dirty="0"/>
              <a:t>Recall: </a:t>
            </a:r>
            <a:r>
              <a:rPr lang="en-US" sz="1800" dirty="0" err="1">
                <a:latin typeface="Consolas" panose="020B0609020204030204" pitchFamily="49" charset="0"/>
              </a:rPr>
              <a:t>AutoGenerateFeatureTemplates</a:t>
            </a:r>
            <a:r>
              <a:rPr lang="en-US" sz="1800" dirty="0">
                <a:latin typeface="Consolas" panose="020B0609020204030204" pitchFamily="49" charset="0"/>
              </a:rPr>
              <a:t> and </a:t>
            </a:r>
            <a:r>
              <a:rPr lang="en-US" sz="1800" dirty="0" err="1">
                <a:latin typeface="Consolas" panose="020B0609020204030204" pitchFamily="49" charset="0"/>
              </a:rPr>
              <a:t>AutoGenerateRowTemplates</a:t>
            </a:r>
            <a:endParaRPr lang="en-US" sz="18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031130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Update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38515" y="1452808"/>
            <a:ext cx="10732120" cy="4573078"/>
          </a:xfrm>
        </p:spPr>
        <p:txBody>
          <a:bodyPr/>
          <a:lstStyle/>
          <a:p>
            <a:r>
              <a:rPr lang="en-US" dirty="0"/>
              <a:t>Update – via the CIM</a:t>
            </a:r>
            <a:endParaRPr lang="en-US" sz="18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9EC2AA-5BAD-4402-AC00-5C28DC00E3DE}"/>
              </a:ext>
            </a:extLst>
          </p:cNvPr>
          <p:cNvSpPr/>
          <p:nvPr/>
        </p:nvSpPr>
        <p:spPr bwMode="auto">
          <a:xfrm>
            <a:off x="445944" y="2041080"/>
            <a:ext cx="11400583" cy="457307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get the template definition to be modified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().Last();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GetDefinition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"Updated template"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//Change defaults as/if needed…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template_def.DefaultValues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"Editing2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Demo"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//we must manually turn off autogenerate on the layer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CIMFeatureLayer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layer_def.AutoGenerateFeatureTemplates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trees.SetDefinition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layer_def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//apply the change back to the layer</a:t>
            </a: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//apply the changes back to the template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SetDefinition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template_def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B4FD18-3C13-40C0-9CE9-4935EAD393AB}"/>
              </a:ext>
            </a:extLst>
          </p:cNvPr>
          <p:cNvSpPr/>
          <p:nvPr/>
        </p:nvSpPr>
        <p:spPr bwMode="auto">
          <a:xfrm>
            <a:off x="564776" y="4464424"/>
            <a:ext cx="9762565" cy="129091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596002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B142D-190C-06C4-CCC1-D73592093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E0A082-CFF5-05A1-7F24-6C7DA51BB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115817-CC28-57D6-A282-09D156996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</p:spPr>
        <p:txBody>
          <a:bodyPr/>
          <a:lstStyle/>
          <a:p>
            <a:r>
              <a:rPr lang="en-US" dirty="0"/>
              <a:t>Demo: Row Templates</a:t>
            </a:r>
          </a:p>
        </p:txBody>
      </p:sp>
    </p:spTree>
    <p:extLst>
      <p:ext uri="{BB962C8B-B14F-4D97-AF65-F5344CB8AC3E}">
        <p14:creationId xmlns:p14="http://schemas.microsoft.com/office/powerpoint/2010/main" val="373838117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04072" y="1455319"/>
            <a:ext cx="10369296" cy="3429000"/>
          </a:xfrm>
        </p:spPr>
        <p:txBody>
          <a:bodyPr/>
          <a:lstStyle/>
          <a:p>
            <a:r>
              <a:rPr lang="en-US" dirty="0"/>
              <a:t>Use for creating rows or features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Specialized type of Sketch Tool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Hosted on the Create Features </a:t>
            </a:r>
            <a:r>
              <a:rPr lang="en-US" dirty="0" err="1">
                <a:solidFill>
                  <a:srgbClr val="FFFFFF"/>
                </a:solidFill>
              </a:rPr>
              <a:t>dockpane</a:t>
            </a:r>
            <a:r>
              <a:rPr lang="en-US" dirty="0">
                <a:solidFill>
                  <a:srgbClr val="FFFFFF"/>
                </a:solidFill>
              </a:rPr>
              <a:t> tool palette(s)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Associated with a “</a:t>
            </a:r>
            <a:r>
              <a:rPr lang="en-US" dirty="0" err="1">
                <a:solidFill>
                  <a:srgbClr val="FFFFFF"/>
                </a:solidFill>
              </a:rPr>
              <a:t>CurrentTemplate</a:t>
            </a:r>
            <a:r>
              <a:rPr lang="en-US" dirty="0">
                <a:solidFill>
                  <a:srgbClr val="FFFFFF"/>
                </a:solidFill>
              </a:rPr>
              <a:t>” for assigning default attributes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Uses the sketch to obtain geometry</a:t>
            </a:r>
          </a:p>
          <a:p>
            <a:pPr lvl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711A5D-AEB8-4C67-B8BE-A35DE5710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489" y="4363912"/>
            <a:ext cx="3355244" cy="115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4734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26564-1D81-3E05-E440-81FACBC5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9B1C-1AAB-02A3-B416-C44BE4C0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5246"/>
            <a:ext cx="10369296" cy="461665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A986550B-1B05-7414-99CB-72793E722C1C}"/>
              </a:ext>
            </a:extLst>
          </p:cNvPr>
          <p:cNvSpPr txBox="1"/>
          <p:nvPr/>
        </p:nvSpPr>
        <p:spPr>
          <a:xfrm>
            <a:off x="1313473" y="1441080"/>
            <a:ext cx="2211519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Event” in the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event app main menu</a:t>
            </a:r>
          </a:p>
        </p:txBody>
      </p:sp>
      <p:grpSp>
        <p:nvGrpSpPr>
          <p:cNvPr id="3" name="Group 2" descr="Step 1. Esri Events app showing the main menu. The menu item My Event is highlighted.">
            <a:extLst>
              <a:ext uri="{FF2B5EF4-FFF2-40B4-BE49-F238E27FC236}">
                <a16:creationId xmlns:a16="http://schemas.microsoft.com/office/drawing/2014/main" id="{7DDD02C6-75E7-CFE2-36FF-0339902561C8}"/>
              </a:ext>
            </a:extLst>
          </p:cNvPr>
          <p:cNvGrpSpPr/>
          <p:nvPr/>
        </p:nvGrpSpPr>
        <p:grpSpPr>
          <a:xfrm>
            <a:off x="1512834" y="2262274"/>
            <a:ext cx="1813764" cy="3516069"/>
            <a:chOff x="1512834" y="2262274"/>
            <a:chExt cx="1813764" cy="351606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CCF6185-68AC-3A65-B681-B09E4976E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87783" y="2425603"/>
              <a:ext cx="1662900" cy="3190651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52C66D8-1CFE-1F58-3BE7-F2DCE1569AF3}"/>
                </a:ext>
              </a:extLst>
            </p:cNvPr>
            <p:cNvGrpSpPr/>
            <p:nvPr/>
          </p:nvGrpSpPr>
          <p:grpSpPr>
            <a:xfrm>
              <a:off x="1512834" y="2262274"/>
              <a:ext cx="1813764" cy="3516069"/>
              <a:chOff x="1512834" y="2262274"/>
              <a:chExt cx="1813764" cy="3516069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274DCD6F-EE05-E41B-2E96-3DA96430A53B}"/>
                  </a:ext>
                </a:extLst>
              </p:cNvPr>
              <p:cNvSpPr/>
              <p:nvPr/>
            </p:nvSpPr>
            <p:spPr bwMode="auto">
              <a:xfrm>
                <a:off x="1587782" y="2425603"/>
                <a:ext cx="1663251" cy="3190651"/>
              </a:xfrm>
              <a:custGeom>
                <a:avLst/>
                <a:gdLst>
                  <a:gd name="connsiteX0" fmla="*/ 0 w 1663251"/>
                  <a:gd name="connsiteY0" fmla="*/ 0 h 3190651"/>
                  <a:gd name="connsiteX1" fmla="*/ 1663251 w 1663251"/>
                  <a:gd name="connsiteY1" fmla="*/ 0 h 3190651"/>
                  <a:gd name="connsiteX2" fmla="*/ 1663251 w 1663251"/>
                  <a:gd name="connsiteY2" fmla="*/ 3190651 h 3190651"/>
                  <a:gd name="connsiteX3" fmla="*/ 0 w 1663251"/>
                  <a:gd name="connsiteY3" fmla="*/ 3190651 h 3190651"/>
                  <a:gd name="connsiteX4" fmla="*/ 0 w 1663251"/>
                  <a:gd name="connsiteY4" fmla="*/ 1104997 h 3190651"/>
                  <a:gd name="connsiteX5" fmla="*/ 1091459 w 1663251"/>
                  <a:gd name="connsiteY5" fmla="*/ 1104997 h 3190651"/>
                  <a:gd name="connsiteX6" fmla="*/ 1091459 w 1663251"/>
                  <a:gd name="connsiteY6" fmla="*/ 898622 h 3190651"/>
                  <a:gd name="connsiteX7" fmla="*/ 0 w 1663251"/>
                  <a:gd name="connsiteY7" fmla="*/ 898622 h 3190651"/>
                  <a:gd name="connsiteX8" fmla="*/ 0 w 1663251"/>
                  <a:gd name="connsiteY8" fmla="*/ 0 h 319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63251" h="3190651">
                    <a:moveTo>
                      <a:pt x="0" y="0"/>
                    </a:moveTo>
                    <a:lnTo>
                      <a:pt x="1663251" y="0"/>
                    </a:lnTo>
                    <a:lnTo>
                      <a:pt x="1663251" y="3190651"/>
                    </a:lnTo>
                    <a:lnTo>
                      <a:pt x="0" y="3190651"/>
                    </a:lnTo>
                    <a:lnTo>
                      <a:pt x="0" y="1104997"/>
                    </a:lnTo>
                    <a:lnTo>
                      <a:pt x="1091459" y="1104997"/>
                    </a:lnTo>
                    <a:lnTo>
                      <a:pt x="1091459" y="898622"/>
                    </a:lnTo>
                    <a:lnTo>
                      <a:pt x="0" y="8986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45360"/>
                </a:schemeClr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8">
                <a:extLst>
                  <a:ext uri="{FF2B5EF4-FFF2-40B4-BE49-F238E27FC236}">
                    <a16:creationId xmlns:a16="http://schemas.microsoft.com/office/drawing/2014/main" id="{461F0B61-4000-932A-091A-B0C4773E1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2834" y="2262274"/>
                <a:ext cx="1813764" cy="3516069"/>
              </a:xfrm>
              <a:prstGeom prst="rect">
                <a:avLst/>
              </a:prstGeom>
            </p:spPr>
          </p:pic>
        </p:grpSp>
      </p:grpSp>
      <p:sp>
        <p:nvSpPr>
          <p:cNvPr id="7" name="Step2">
            <a:extLst>
              <a:ext uri="{FF2B5EF4-FFF2-40B4-BE49-F238E27FC236}">
                <a16:creationId xmlns:a16="http://schemas.microsoft.com/office/drawing/2014/main" id="{AAB949EC-C27D-A3AB-7C81-68ACF4F5EBCF}"/>
              </a:ext>
            </a:extLst>
          </p:cNvPr>
          <p:cNvSpPr txBox="1"/>
          <p:nvPr/>
        </p:nvSpPr>
        <p:spPr>
          <a:xfrm>
            <a:off x="3961911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“My Surveys”</a:t>
            </a:r>
          </a:p>
        </p:txBody>
      </p:sp>
      <p:grpSp>
        <p:nvGrpSpPr>
          <p:cNvPr id="22" name="Group 21" descr="Step 2. Esri Events app with the My Event page displayed. The item “My Surveys” is highlighted.">
            <a:extLst>
              <a:ext uri="{FF2B5EF4-FFF2-40B4-BE49-F238E27FC236}">
                <a16:creationId xmlns:a16="http://schemas.microsoft.com/office/drawing/2014/main" id="{85EB2AF8-AB91-0710-95A7-CDC83A27C6B8}"/>
              </a:ext>
            </a:extLst>
          </p:cNvPr>
          <p:cNvGrpSpPr/>
          <p:nvPr/>
        </p:nvGrpSpPr>
        <p:grpSpPr>
          <a:xfrm>
            <a:off x="3921678" y="2262274"/>
            <a:ext cx="1813764" cy="3516069"/>
            <a:chOff x="3921678" y="2262274"/>
            <a:chExt cx="1813764" cy="351606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F99A04-0F51-93A0-A9EE-CBB2E44566DD}"/>
                </a:ext>
              </a:extLst>
            </p:cNvPr>
            <p:cNvSpPr/>
            <p:nvPr/>
          </p:nvSpPr>
          <p:spPr bwMode="auto">
            <a:xfrm>
              <a:off x="3996456" y="5065589"/>
              <a:ext cx="1664208" cy="550665"/>
            </a:xfrm>
            <a:prstGeom prst="rect">
              <a:avLst/>
            </a:prstGeom>
            <a:solidFill>
              <a:srgbClr val="F2F3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15" name="Picture 14" descr="Screens screenshots of a mobile phone&#10;&#10;AI-generated content may be incorrect.">
              <a:extLst>
                <a:ext uri="{FF2B5EF4-FFF2-40B4-BE49-F238E27FC236}">
                  <a16:creationId xmlns:a16="http://schemas.microsoft.com/office/drawing/2014/main" id="{AD93FA23-A84E-BFA2-9BC8-9D114D091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96456" y="2425603"/>
              <a:ext cx="1664208" cy="3126114"/>
            </a:xfrm>
            <a:prstGeom prst="rect">
              <a:avLst/>
            </a:prstGeom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C25FF54-B44C-F8AB-583F-5686462513E1}"/>
                </a:ext>
              </a:extLst>
            </p:cNvPr>
            <p:cNvSpPr/>
            <p:nvPr/>
          </p:nvSpPr>
          <p:spPr bwMode="auto">
            <a:xfrm>
              <a:off x="3996455" y="2425603"/>
              <a:ext cx="1664208" cy="3190651"/>
            </a:xfrm>
            <a:custGeom>
              <a:avLst/>
              <a:gdLst>
                <a:gd name="connsiteX0" fmla="*/ 0 w 1664208"/>
                <a:gd name="connsiteY0" fmla="*/ 0 h 3190651"/>
                <a:gd name="connsiteX1" fmla="*/ 1664208 w 1664208"/>
                <a:gd name="connsiteY1" fmla="*/ 0 h 3190651"/>
                <a:gd name="connsiteX2" fmla="*/ 1664208 w 1664208"/>
                <a:gd name="connsiteY2" fmla="*/ 3190651 h 3190651"/>
                <a:gd name="connsiteX3" fmla="*/ 0 w 1664208"/>
                <a:gd name="connsiteY3" fmla="*/ 3190651 h 3190651"/>
                <a:gd name="connsiteX4" fmla="*/ 0 w 1664208"/>
                <a:gd name="connsiteY4" fmla="*/ 0 h 3190651"/>
                <a:gd name="connsiteX5" fmla="*/ 917386 w 1664208"/>
                <a:gd name="connsiteY5" fmla="*/ 1387573 h 3190651"/>
                <a:gd name="connsiteX6" fmla="*/ 839068 w 1664208"/>
                <a:gd name="connsiteY6" fmla="*/ 1465891 h 3190651"/>
                <a:gd name="connsiteX7" fmla="*/ 839068 w 1664208"/>
                <a:gd name="connsiteY7" fmla="*/ 1779155 h 3190651"/>
                <a:gd name="connsiteX8" fmla="*/ 917386 w 1664208"/>
                <a:gd name="connsiteY8" fmla="*/ 1857473 h 3190651"/>
                <a:gd name="connsiteX9" fmla="*/ 1576725 w 1664208"/>
                <a:gd name="connsiteY9" fmla="*/ 1857473 h 3190651"/>
                <a:gd name="connsiteX10" fmla="*/ 1655043 w 1664208"/>
                <a:gd name="connsiteY10" fmla="*/ 1779155 h 3190651"/>
                <a:gd name="connsiteX11" fmla="*/ 1655043 w 1664208"/>
                <a:gd name="connsiteY11" fmla="*/ 1465891 h 3190651"/>
                <a:gd name="connsiteX12" fmla="*/ 1576725 w 1664208"/>
                <a:gd name="connsiteY12" fmla="*/ 1387573 h 3190651"/>
                <a:gd name="connsiteX13" fmla="*/ 917386 w 1664208"/>
                <a:gd name="connsiteY13" fmla="*/ 1387573 h 319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4208" h="3190651">
                  <a:moveTo>
                    <a:pt x="0" y="0"/>
                  </a:moveTo>
                  <a:lnTo>
                    <a:pt x="1664208" y="0"/>
                  </a:lnTo>
                  <a:lnTo>
                    <a:pt x="1664208" y="3190651"/>
                  </a:lnTo>
                  <a:lnTo>
                    <a:pt x="0" y="3190651"/>
                  </a:lnTo>
                  <a:lnTo>
                    <a:pt x="0" y="0"/>
                  </a:lnTo>
                  <a:close/>
                  <a:moveTo>
                    <a:pt x="917386" y="1387573"/>
                  </a:moveTo>
                  <a:cubicBezTo>
                    <a:pt x="874132" y="1387573"/>
                    <a:pt x="839068" y="1422637"/>
                    <a:pt x="839068" y="1465891"/>
                  </a:cubicBezTo>
                  <a:lnTo>
                    <a:pt x="839068" y="1779155"/>
                  </a:lnTo>
                  <a:cubicBezTo>
                    <a:pt x="839068" y="1822409"/>
                    <a:pt x="874132" y="1857473"/>
                    <a:pt x="917386" y="1857473"/>
                  </a:cubicBezTo>
                  <a:lnTo>
                    <a:pt x="1576725" y="1857473"/>
                  </a:lnTo>
                  <a:cubicBezTo>
                    <a:pt x="1619979" y="1857473"/>
                    <a:pt x="1655043" y="1822409"/>
                    <a:pt x="1655043" y="1779155"/>
                  </a:cubicBezTo>
                  <a:lnTo>
                    <a:pt x="1655043" y="1465891"/>
                  </a:lnTo>
                  <a:cubicBezTo>
                    <a:pt x="1655043" y="1422637"/>
                    <a:pt x="1619979" y="1387573"/>
                    <a:pt x="1576725" y="1387573"/>
                  </a:cubicBezTo>
                  <a:lnTo>
                    <a:pt x="917386" y="1387573"/>
                  </a:ln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2" name="Picture 8">
              <a:extLst>
                <a:ext uri="{FF2B5EF4-FFF2-40B4-BE49-F238E27FC236}">
                  <a16:creationId xmlns:a16="http://schemas.microsoft.com/office/drawing/2014/main" id="{299A3F35-2184-DF1E-479F-EC40E35E8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921678" y="2262274"/>
              <a:ext cx="1813764" cy="3516069"/>
            </a:xfrm>
            <a:prstGeom prst="rect">
              <a:avLst/>
            </a:prstGeom>
          </p:spPr>
        </p:pic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CA86E82F-0943-0506-647A-F45C4FDCE4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057525" y="3184944"/>
            <a:ext cx="833718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5" name="Right Arrow 38">
            <a:extLst>
              <a:ext uri="{FF2B5EF4-FFF2-40B4-BE49-F238E27FC236}">
                <a16:creationId xmlns:a16="http://schemas.microsoft.com/office/drawing/2014/main" id="{0BF3E5A4-B822-AB28-34BE-1C462CAB2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559662" y="385129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6" name="Right Arrow 38">
            <a:extLst>
              <a:ext uri="{FF2B5EF4-FFF2-40B4-BE49-F238E27FC236}">
                <a16:creationId xmlns:a16="http://schemas.microsoft.com/office/drawing/2014/main" id="{7232C34E-41B1-E0E0-3B40-5E33D9148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58473" y="2796070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65ABE4"/>
              </a:gs>
              <a:gs pos="0">
                <a:srgbClr val="65ABE4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AF23F9F6-5589-FFC3-93AA-983F8164D418}"/>
              </a:ext>
            </a:extLst>
          </p:cNvPr>
          <p:cNvSpPr txBox="1"/>
          <p:nvPr/>
        </p:nvSpPr>
        <p:spPr>
          <a:xfrm>
            <a:off x="6248172" y="1441080"/>
            <a:ext cx="2046982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Select the desired survey</a:t>
            </a:r>
          </a:p>
        </p:txBody>
      </p:sp>
      <p:grpSp>
        <p:nvGrpSpPr>
          <p:cNvPr id="56" name="Group 55" descr="Step 3. Esri Events app with a list of available surveys.">
            <a:extLst>
              <a:ext uri="{FF2B5EF4-FFF2-40B4-BE49-F238E27FC236}">
                <a16:creationId xmlns:a16="http://schemas.microsoft.com/office/drawing/2014/main" id="{C9C87723-DB55-35EA-E6C5-5F77A2290A47}"/>
              </a:ext>
            </a:extLst>
          </p:cNvPr>
          <p:cNvGrpSpPr/>
          <p:nvPr/>
        </p:nvGrpSpPr>
        <p:grpSpPr>
          <a:xfrm>
            <a:off x="6364781" y="2262274"/>
            <a:ext cx="1813764" cy="3516069"/>
            <a:chOff x="6376202" y="2481428"/>
            <a:chExt cx="1813764" cy="351606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62E5A34-538F-DFD4-EAEE-4891B836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50980" y="2644757"/>
              <a:ext cx="1664208" cy="3190651"/>
            </a:xfrm>
            <a:prstGeom prst="rect">
              <a:avLst/>
            </a:prstGeom>
          </p:spPr>
        </p:pic>
        <p:pic>
          <p:nvPicPr>
            <p:cNvPr id="53" name="Picture 8">
              <a:extLst>
                <a:ext uri="{FF2B5EF4-FFF2-40B4-BE49-F238E27FC236}">
                  <a16:creationId xmlns:a16="http://schemas.microsoft.com/office/drawing/2014/main" id="{B40E77D6-1439-BA78-674E-939A7F007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376202" y="2481428"/>
              <a:ext cx="1813764" cy="3516069"/>
            </a:xfrm>
            <a:prstGeom prst="rect">
              <a:avLst/>
            </a:prstGeom>
          </p:spPr>
        </p:pic>
      </p:grpSp>
      <p:sp>
        <p:nvSpPr>
          <p:cNvPr id="9" name="Step4">
            <a:extLst>
              <a:ext uri="{FF2B5EF4-FFF2-40B4-BE49-F238E27FC236}">
                <a16:creationId xmlns:a16="http://schemas.microsoft.com/office/drawing/2014/main" id="{31D7DA00-A75E-D69B-CC7B-081C97A0FC42}"/>
              </a:ext>
            </a:extLst>
          </p:cNvPr>
          <p:cNvSpPr txBox="1"/>
          <p:nvPr/>
        </p:nvSpPr>
        <p:spPr>
          <a:xfrm>
            <a:off x="8848118" y="1441080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ea typeface="ＭＳ Ｐゴシック"/>
              </a:rPr>
              <a:t>Complete the survey</a:t>
            </a:r>
          </a:p>
        </p:txBody>
      </p:sp>
      <p:grpSp>
        <p:nvGrpSpPr>
          <p:cNvPr id="55" name="Group 54" descr="Step 4. Esri Events app showing the selected survey that is ready to be completed.">
            <a:extLst>
              <a:ext uri="{FF2B5EF4-FFF2-40B4-BE49-F238E27FC236}">
                <a16:creationId xmlns:a16="http://schemas.microsoft.com/office/drawing/2014/main" id="{E0279BFF-9622-75B4-0C3A-4FB417882F88}"/>
              </a:ext>
            </a:extLst>
          </p:cNvPr>
          <p:cNvGrpSpPr/>
          <p:nvPr/>
        </p:nvGrpSpPr>
        <p:grpSpPr>
          <a:xfrm>
            <a:off x="8807885" y="2262274"/>
            <a:ext cx="1813764" cy="3516069"/>
            <a:chOff x="8807885" y="2481428"/>
            <a:chExt cx="1813764" cy="351606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F5AB89A-B9D9-2CE2-4EC7-34AE14B31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86564" y="2644757"/>
              <a:ext cx="1664208" cy="3190651"/>
            </a:xfrm>
            <a:prstGeom prst="rect">
              <a:avLst/>
            </a:prstGeom>
          </p:spPr>
        </p:pic>
        <p:pic>
          <p:nvPicPr>
            <p:cNvPr id="54" name="Picture 8">
              <a:extLst>
                <a:ext uri="{FF2B5EF4-FFF2-40B4-BE49-F238E27FC236}">
                  <a16:creationId xmlns:a16="http://schemas.microsoft.com/office/drawing/2014/main" id="{7B501E45-AB7D-1260-30FB-8A17F1ED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807885" y="2481428"/>
              <a:ext cx="1813764" cy="35160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767397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4400" y="1608348"/>
            <a:ext cx="10369296" cy="5249652"/>
          </a:xfrm>
        </p:spPr>
        <p:txBody>
          <a:bodyPr/>
          <a:lstStyle/>
          <a:p>
            <a:r>
              <a:rPr lang="en-US" dirty="0"/>
              <a:t>Implement using the Pro SDK “Construction Tool” or “Table Construction Tool” Item Templates: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Stubs out a complete tool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07924-71A6-4624-B324-6D2026F4E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963" y="3140002"/>
            <a:ext cx="5076190" cy="13333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67671A-2146-4622-8C44-F3CAEA36E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6160" y="4781483"/>
            <a:ext cx="3177815" cy="8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26977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dirty="0" err="1"/>
              <a:t>Config.daml</a:t>
            </a:r>
            <a:r>
              <a:rPr lang="en-US" dirty="0"/>
              <a:t> - tool is registered in the relevant  construction tool category via </a:t>
            </a:r>
            <a:r>
              <a:rPr lang="en-US" i="1" dirty="0" err="1"/>
              <a:t>categoryRefID</a:t>
            </a:r>
            <a:endParaRPr lang="en-US" dirty="0"/>
          </a:p>
          <a:p>
            <a:pPr lvl="1"/>
            <a:r>
              <a:rPr lang="en-US" dirty="0">
                <a:solidFill>
                  <a:srgbClr val="FFFFFF"/>
                </a:solidFill>
              </a:rPr>
              <a:t>Adds your tool to a Create Pane construction tool palette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Set Category to match your destination data source.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dirty="0"/>
              <a:t>Supported categories are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esri_editing_construction_point</a:t>
            </a:r>
            <a:r>
              <a:rPr lang="en-US" dirty="0">
                <a:solidFill>
                  <a:srgbClr val="FFFFFF"/>
                </a:solidFill>
              </a:rPr>
              <a:t>			</a:t>
            </a:r>
            <a:r>
              <a:rPr lang="en-US" dirty="0" err="1">
                <a:solidFill>
                  <a:srgbClr val="FFFFFF"/>
                </a:solidFill>
              </a:rPr>
              <a:t>esri_editing_construction_multipoint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esri_editing_construction_polyline</a:t>
            </a:r>
            <a:r>
              <a:rPr lang="en-US" dirty="0">
                <a:solidFill>
                  <a:srgbClr val="FFFFFF"/>
                </a:solidFill>
              </a:rPr>
              <a:t> 		</a:t>
            </a:r>
            <a:r>
              <a:rPr lang="en-US" dirty="0" err="1">
                <a:solidFill>
                  <a:srgbClr val="FFFFFF"/>
                </a:solidFill>
              </a:rPr>
              <a:t>esri_editing_construction_annotation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esri_editing_construction_polygon</a:t>
            </a:r>
            <a:r>
              <a:rPr lang="en-US" dirty="0">
                <a:solidFill>
                  <a:srgbClr val="FFFFFF"/>
                </a:solidFill>
              </a:rPr>
              <a:t> 		</a:t>
            </a:r>
            <a:r>
              <a:rPr lang="en-US" dirty="0" err="1">
                <a:solidFill>
                  <a:srgbClr val="FFFFFF"/>
                </a:solidFill>
              </a:rPr>
              <a:t>esri_editing_construction_dimension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esri_editing_construction_table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B1817-1D88-45C7-A2D3-592C32E60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270" y="3779643"/>
            <a:ext cx="3523809" cy="9428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32E0B96-CC1A-47B8-8472-DCFD4B616630}"/>
              </a:ext>
            </a:extLst>
          </p:cNvPr>
          <p:cNvSpPr/>
          <p:nvPr/>
        </p:nvSpPr>
        <p:spPr bwMode="auto">
          <a:xfrm>
            <a:off x="5045267" y="3072119"/>
            <a:ext cx="4856115" cy="32431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960EFB7-4C24-43FC-99A0-B28D28F0FA02}"/>
              </a:ext>
            </a:extLst>
          </p:cNvPr>
          <p:cNvCxnSpPr>
            <a:cxnSpLocks/>
          </p:cNvCxnSpPr>
          <p:nvPr/>
        </p:nvCxnSpPr>
        <p:spPr bwMode="auto">
          <a:xfrm flipH="1">
            <a:off x="7324078" y="3410727"/>
            <a:ext cx="637668" cy="761778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39966302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ding (lower right)">
            <a:extLst>
              <a:ext uri="{FF2B5EF4-FFF2-40B4-BE49-F238E27FC236}">
                <a16:creationId xmlns:a16="http://schemas.microsoft.com/office/drawing/2014/main" id="{C0783C77-C7D8-1647-BFDB-8532B647668C}"/>
              </a:ext>
            </a:extLst>
          </p:cNvPr>
          <p:cNvSpPr/>
          <p:nvPr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90235" y="1403924"/>
            <a:ext cx="10369296" cy="3429000"/>
          </a:xfrm>
        </p:spPr>
        <p:txBody>
          <a:bodyPr/>
          <a:lstStyle/>
          <a:p>
            <a:pPr lvl="1"/>
            <a:r>
              <a:rPr lang="en-US" sz="2000" dirty="0">
                <a:solidFill>
                  <a:srgbClr val="FFFFFF"/>
                </a:solidFill>
              </a:rPr>
              <a:t>Code file</a:t>
            </a:r>
          </a:p>
          <a:p>
            <a:pPr lvl="2"/>
            <a:r>
              <a:rPr lang="en-US" sz="1800" dirty="0" err="1">
                <a:solidFill>
                  <a:srgbClr val="FFFFFF"/>
                </a:solidFill>
              </a:rPr>
              <a:t>SketchType</a:t>
            </a:r>
            <a:r>
              <a:rPr lang="en-US" sz="1800" dirty="0">
                <a:solidFill>
                  <a:srgbClr val="FFFFFF"/>
                </a:solidFill>
              </a:rPr>
              <a:t> – what type of geometry will be sketched</a:t>
            </a:r>
          </a:p>
          <a:p>
            <a:pPr lvl="1"/>
            <a:r>
              <a:rPr lang="en-US" sz="2000" dirty="0" err="1">
                <a:solidFill>
                  <a:srgbClr val="FFFFFF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2000" dirty="0">
                <a:solidFill>
                  <a:srgbClr val="FFFFFF"/>
                </a:solidFill>
                <a:latin typeface="Consolas" panose="020B0609020204030204" pitchFamily="49" charset="0"/>
              </a:rPr>
              <a:t>(Geometry geometry)</a:t>
            </a:r>
            <a:r>
              <a:rPr lang="en-US" sz="2000" dirty="0">
                <a:solidFill>
                  <a:srgbClr val="FFFFFF"/>
                </a:solidFill>
              </a:rPr>
              <a:t> callback for the sketch geometry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Default creation logic to create a new feature/row 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Uses </a:t>
            </a:r>
            <a:r>
              <a:rPr lang="en-US" sz="1800" dirty="0" err="1">
                <a:solidFill>
                  <a:srgbClr val="FFFFFF"/>
                </a:solidFill>
              </a:rPr>
              <a:t>EditOperation.Create</a:t>
            </a:r>
            <a:r>
              <a:rPr lang="en-US" sz="1800" dirty="0">
                <a:solidFill>
                  <a:srgbClr val="FFFFFF"/>
                </a:solidFill>
              </a:rPr>
              <a:t>(</a:t>
            </a:r>
            <a:r>
              <a:rPr lang="en-US" sz="1800" dirty="0" err="1">
                <a:solidFill>
                  <a:srgbClr val="FFFFFF"/>
                </a:solidFill>
              </a:rPr>
              <a:t>EditingTemplate</a:t>
            </a:r>
            <a:r>
              <a:rPr lang="en-US" sz="1800" dirty="0">
                <a:solidFill>
                  <a:srgbClr val="FFFFFF"/>
                </a:solidFill>
              </a:rPr>
              <a:t>, Geometry)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8738E5-F497-47AF-BB4E-793BBC9858CB}"/>
              </a:ext>
            </a:extLst>
          </p:cNvPr>
          <p:cNvSpPr/>
          <p:nvPr/>
        </p:nvSpPr>
        <p:spPr bwMode="auto">
          <a:xfrm>
            <a:off x="1002273" y="3429000"/>
            <a:ext cx="10499492" cy="325559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739993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1352" y="1813497"/>
            <a:ext cx="10369296" cy="3429000"/>
          </a:xfrm>
        </p:spPr>
        <p:txBody>
          <a:bodyPr/>
          <a:lstStyle/>
          <a:p>
            <a:r>
              <a:rPr lang="en-US" dirty="0"/>
              <a:t>A construction tool has access to the currently activated template via </a:t>
            </a:r>
            <a:r>
              <a:rPr lang="en-US" dirty="0" err="1">
                <a:latin typeface="Consolas" panose="020B0609020204030204" pitchFamily="49" charset="0"/>
              </a:rPr>
              <a:t>this.CurrentTemplate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Default values are stored </a:t>
            </a:r>
            <a:r>
              <a:rPr lang="en-US" i="1" dirty="0">
                <a:solidFill>
                  <a:srgbClr val="FFFFFF"/>
                </a:solidFill>
              </a:rPr>
              <a:t>within</a:t>
            </a:r>
            <a:r>
              <a:rPr lang="en-US" dirty="0">
                <a:solidFill>
                  <a:srgbClr val="FFFFFF"/>
                </a:solidFill>
              </a:rPr>
              <a:t> the template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Default values applied “implicitly” via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EditOperation.Create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EditingTemplate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,…)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CDA8D9-4E4A-4367-A5D9-BCB1764BBD2C}"/>
              </a:ext>
            </a:extLst>
          </p:cNvPr>
          <p:cNvSpPr/>
          <p:nvPr/>
        </p:nvSpPr>
        <p:spPr bwMode="auto">
          <a:xfrm>
            <a:off x="1322186" y="3527997"/>
            <a:ext cx="6545562" cy="9841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5520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Override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1352" y="1729985"/>
            <a:ext cx="10369296" cy="3429000"/>
          </a:xfrm>
        </p:spPr>
        <p:txBody>
          <a:bodyPr/>
          <a:lstStyle/>
          <a:p>
            <a:r>
              <a:rPr lang="en-US" dirty="0"/>
              <a:t>Default values can be overridden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Use the Inspector property on the template 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Overrides are initialized to the same values as the defaults </a:t>
            </a:r>
            <a:r>
              <a:rPr lang="en-US" u="sng" dirty="0">
                <a:solidFill>
                  <a:srgbClr val="FFFFFF"/>
                </a:solidFill>
              </a:rPr>
              <a:t>each time the template is activated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Changes to the overrides are temporary – not persisted.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Lost when the template is deactivated</a:t>
            </a:r>
          </a:p>
          <a:p>
            <a:pPr lvl="2"/>
            <a:endParaRPr lang="en-US" sz="900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Note: Call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Inspector.Cancel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() </a:t>
            </a:r>
            <a:r>
              <a:rPr lang="en-US" dirty="0">
                <a:solidFill>
                  <a:srgbClr val="FFFFFF"/>
                </a:solidFill>
              </a:rPr>
              <a:t>to manually reset overrides back to their original defaults.</a:t>
            </a:r>
          </a:p>
          <a:p>
            <a:pPr lvl="1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C8420F-72FB-5C30-E2D6-B068A219DC35}"/>
              </a:ext>
            </a:extLst>
          </p:cNvPr>
          <p:cNvSpPr/>
          <p:nvPr/>
        </p:nvSpPr>
        <p:spPr bwMode="auto">
          <a:xfrm>
            <a:off x="983768" y="3544561"/>
            <a:ext cx="10661341" cy="32288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 Set overrides on the template Inspector “manually”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SUBTYPEFIELD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730;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FEATURECODE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“Building General”;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or Transfer from an existing feature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CurrentTemplate.Inspector.Load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CurrentTemplate.Layer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11);//Use Load function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//Applied via Create with Template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to reset Manually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20905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B41BD-8789-DC8B-7D38-19E66C7E4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81A2CA-C260-F06A-A754-5C263310E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83730B-96F3-367A-F3BB-1028914E6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23430"/>
            <a:ext cx="4427728" cy="2215991"/>
          </a:xfrm>
        </p:spPr>
        <p:txBody>
          <a:bodyPr/>
          <a:lstStyle/>
          <a:p>
            <a:r>
              <a:rPr lang="en-US" dirty="0"/>
              <a:t>Demo: Construction Tools</a:t>
            </a:r>
          </a:p>
        </p:txBody>
      </p:sp>
    </p:spTree>
    <p:extLst>
      <p:ext uri="{BB962C8B-B14F-4D97-AF65-F5344CB8AC3E}">
        <p14:creationId xmlns:p14="http://schemas.microsoft.com/office/powerpoint/2010/main" val="88845538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3EB77-76E7-3425-64CD-1EC3C835D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2903-B96E-EE5C-EC2E-757FF31F3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716B1-5181-550A-997D-243A8E1D47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MapTool</a:t>
            </a:r>
            <a:r>
              <a:rPr lang="en-US" dirty="0"/>
              <a:t> class has properties for specifying WPF user controls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ControlID</a:t>
            </a:r>
            <a:r>
              <a:rPr lang="en-US" dirty="0">
                <a:solidFill>
                  <a:srgbClr val="FFFFFF"/>
                </a:solidFill>
              </a:rPr>
              <a:t> – sets the </a:t>
            </a:r>
            <a:r>
              <a:rPr lang="en-US" dirty="0" err="1">
                <a:solidFill>
                  <a:srgbClr val="FFFFFF"/>
                </a:solidFill>
              </a:rPr>
              <a:t>Daml_id</a:t>
            </a:r>
            <a:r>
              <a:rPr lang="en-US" dirty="0">
                <a:solidFill>
                  <a:srgbClr val="FFFFFF"/>
                </a:solidFill>
              </a:rPr>
              <a:t> for an embedded control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EmbeddableControl</a:t>
            </a:r>
            <a:r>
              <a:rPr lang="en-US" dirty="0">
                <a:solidFill>
                  <a:srgbClr val="FFFFFF"/>
                </a:solidFill>
              </a:rPr>
              <a:t> – retrieves the </a:t>
            </a:r>
            <a:r>
              <a:rPr lang="en-US" dirty="0" err="1">
                <a:solidFill>
                  <a:srgbClr val="FFFFFF"/>
                </a:solidFill>
              </a:rPr>
              <a:t>ViewModel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Also an option for displaying WPF control on the map overlay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Example is the measure tool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OverlayControlId</a:t>
            </a:r>
            <a:r>
              <a:rPr lang="en-US" dirty="0">
                <a:solidFill>
                  <a:srgbClr val="FFFFFF"/>
                </a:solidFill>
              </a:rPr>
              <a:t> / </a:t>
            </a:r>
            <a:r>
              <a:rPr lang="en-US" dirty="0" err="1">
                <a:solidFill>
                  <a:srgbClr val="FFFFFF"/>
                </a:solidFill>
              </a:rPr>
              <a:t>OverlayEmbeddableControl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OverlayControlCanResize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 err="1">
                <a:solidFill>
                  <a:srgbClr val="FFFFFF"/>
                </a:solidFill>
              </a:rPr>
              <a:t>OverlayControlLocation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 err="1">
                <a:solidFill>
                  <a:srgbClr val="FFFFFF"/>
                </a:solidFill>
              </a:rPr>
              <a:t>OverlayControlPositionRatio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0C88F-793A-925D-B241-ACE2CF30A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453" y="2011026"/>
            <a:ext cx="2949196" cy="15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220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A66CB-8D6A-77D7-F272-2290D0433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EC209-5912-3E84-5461-2F87FCC0D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1A8CD-B174-1B0F-4A56-0E38A75F56E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982752"/>
            <a:ext cx="10369296" cy="3429000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Add an ArcGIS Embeddable Control template in your add-in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Updates the “</a:t>
            </a:r>
            <a:r>
              <a:rPr lang="en-US" dirty="0" err="1">
                <a:solidFill>
                  <a:srgbClr val="FFFFFF"/>
                </a:solidFill>
              </a:rPr>
              <a:t>esri_embeddableControls</a:t>
            </a:r>
            <a:r>
              <a:rPr lang="en-US" dirty="0">
                <a:solidFill>
                  <a:srgbClr val="FFFFFF"/>
                </a:solidFill>
              </a:rPr>
              <a:t>” category in </a:t>
            </a:r>
            <a:r>
              <a:rPr lang="en-US" dirty="0" err="1">
                <a:solidFill>
                  <a:srgbClr val="FFFFFF"/>
                </a:solidFill>
              </a:rPr>
              <a:t>config.daml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DAML follows Pro MVVM pattern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Set the </a:t>
            </a:r>
            <a:r>
              <a:rPr lang="en-US" dirty="0" err="1"/>
              <a:t>ControlID</a:t>
            </a:r>
            <a:r>
              <a:rPr lang="en-US" dirty="0"/>
              <a:t> property to the id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1C95A0-56C4-2238-0A1E-DD37BB8290A4}"/>
              </a:ext>
            </a:extLst>
          </p:cNvPr>
          <p:cNvSpPr/>
          <p:nvPr/>
        </p:nvSpPr>
        <p:spPr bwMode="auto">
          <a:xfrm>
            <a:off x="1062181" y="3207585"/>
            <a:ext cx="9818659" cy="175000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esri_embeddableControls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ViewModel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BABF8-D455-3B9F-D9D3-9667D3D407ED}"/>
              </a:ext>
            </a:extLst>
          </p:cNvPr>
          <p:cNvSpPr/>
          <p:nvPr/>
        </p:nvSpPr>
        <p:spPr bwMode="auto">
          <a:xfrm>
            <a:off x="1062182" y="5133218"/>
            <a:ext cx="9818659" cy="1577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: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563821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5B012-0B67-6CD7-B1A0-B0C676A3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32E05-7412-2BB3-63C9-16D4BC74E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6AACC-7CF7-DFB8-18D0-1DBF9E431B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Build the UI for the tool including </a:t>
            </a:r>
            <a:r>
              <a:rPr lang="en-US" dirty="0" err="1"/>
              <a:t>ViewModel</a:t>
            </a:r>
            <a:r>
              <a:rPr lang="en-US" dirty="0"/>
              <a:t> properties</a:t>
            </a:r>
          </a:p>
          <a:p>
            <a:r>
              <a:rPr lang="en-US" dirty="0"/>
              <a:t>Access the </a:t>
            </a:r>
            <a:r>
              <a:rPr lang="en-US" dirty="0" err="1"/>
              <a:t>ViewModel</a:t>
            </a:r>
            <a:r>
              <a:rPr lang="en-US" dirty="0"/>
              <a:t> in the Tool and set or retrieve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349F6A-EB3D-F843-28DC-28720F139E66}"/>
              </a:ext>
            </a:extLst>
          </p:cNvPr>
          <p:cNvSpPr/>
          <p:nvPr/>
        </p:nvSpPr>
        <p:spPr bwMode="auto">
          <a:xfrm>
            <a:off x="908304" y="3037421"/>
            <a:ext cx="7676896" cy="14689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DifferenceToolViewModel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buffer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GeometryEngine.Intance.Buffer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(geometry, buffer);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use the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geomBuffer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as the geometry for the create</a:t>
            </a: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3290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B131F-B52A-80A9-72EB-9897EE687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4C6135D-5ACF-6094-AC9D-A20440091B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CC40FF-E504-E818-7C6F-5207B32F2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3"/>
            <a:ext cx="4427728" cy="1477328"/>
          </a:xfrm>
        </p:spPr>
        <p:txBody>
          <a:bodyPr/>
          <a:lstStyle/>
          <a:p>
            <a:r>
              <a:rPr lang="en-US" dirty="0"/>
              <a:t>Demo: Sketch Tools UI</a:t>
            </a:r>
          </a:p>
        </p:txBody>
      </p:sp>
    </p:spTree>
    <p:extLst>
      <p:ext uri="{BB962C8B-B14F-4D97-AF65-F5344CB8AC3E}">
        <p14:creationId xmlns:p14="http://schemas.microsoft.com/office/powerpoint/2010/main" val="138618810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622"/>
            <a:ext cx="10369296" cy="492443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6F92E1-269B-746D-DE60-8AC778350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dirty="0"/>
              <a:t>Row Templates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Definition and purpose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Default values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Creation and update</a:t>
            </a:r>
          </a:p>
          <a:p>
            <a:r>
              <a:rPr lang="en-US" dirty="0"/>
              <a:t>Construction Tool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Basic workflow / usage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Template overrides</a:t>
            </a:r>
          </a:p>
          <a:p>
            <a:r>
              <a:rPr lang="en-US" dirty="0"/>
              <a:t>Embedded tool UI</a:t>
            </a:r>
          </a:p>
          <a:p>
            <a:r>
              <a:rPr lang="en-US" dirty="0"/>
              <a:t>Editing Events</a:t>
            </a:r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F82A1B-CB18-BA4B-8E55-5B17306979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Creates				- </a:t>
            </a:r>
            <a:r>
              <a:rPr lang="en-US" dirty="0" err="1">
                <a:solidFill>
                  <a:srgbClr val="FFFFFF"/>
                </a:solidFill>
              </a:rPr>
              <a:t>RowCreatedEvent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Changes (updates)	- </a:t>
            </a:r>
            <a:r>
              <a:rPr lang="en-US" dirty="0" err="1">
                <a:solidFill>
                  <a:srgbClr val="FFFFFF"/>
                </a:solidFill>
              </a:rPr>
              <a:t>RowChangedEvent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Deletes				- </a:t>
            </a:r>
            <a:r>
              <a:rPr lang="en-US" dirty="0" err="1">
                <a:solidFill>
                  <a:srgbClr val="FFFFFF"/>
                </a:solidFill>
              </a:rPr>
              <a:t>RowDeletedEvent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/>
          </a:p>
          <a:p>
            <a:r>
              <a:rPr lang="en-US" dirty="0"/>
              <a:t>Edit Operation Events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EditStartedEvent</a:t>
            </a:r>
            <a:r>
              <a:rPr lang="en-US" dirty="0">
                <a:solidFill>
                  <a:srgbClr val="FFFFFF"/>
                </a:solidFill>
              </a:rPr>
              <a:t> 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EditCompletingEvent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EditCompletedEvent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496C37-C735-FE47-B447-0D3C20322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86315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EC61-AB91-963A-84F7-F1732C79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4BFFA-00C4-F4D8-22CB-ACBE0C9C76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Events are on a per-dataset basis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Broadcast only for those datasets for which you registered for the given event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Use Subscribe and Unsubscribe to register/unregister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Fired </a:t>
            </a:r>
            <a:r>
              <a:rPr lang="en-US" i="1" dirty="0"/>
              <a:t>during</a:t>
            </a:r>
            <a:r>
              <a:rPr lang="en-US" dirty="0"/>
              <a:t> the transaction </a:t>
            </a:r>
          </a:p>
          <a:p>
            <a:r>
              <a:rPr lang="en-US" dirty="0"/>
              <a:t>The </a:t>
            </a:r>
            <a:r>
              <a:rPr lang="en-US" dirty="0" err="1"/>
              <a:t>EditOperation</a:t>
            </a:r>
            <a:r>
              <a:rPr lang="en-US" dirty="0"/>
              <a:t> is passed to the event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B8C455E-078D-1ABB-7EA9-EF35A8D965C3}"/>
              </a:ext>
            </a:extLst>
          </p:cNvPr>
          <p:cNvSpPr/>
          <p:nvPr/>
        </p:nvSpPr>
        <p:spPr bwMode="auto">
          <a:xfrm>
            <a:off x="1058545" y="3255243"/>
            <a:ext cx="10661341" cy="122054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fc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featureLayer.GetFeatureClass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SubscriptionToken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token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RowCreatedEvent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rowEventHandler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fc);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RowCreatedEvent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.Unsubscribe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(token);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30847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FB00C-87FB-D2B9-1491-F57983F67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3E959-CDE4-EC44-0065-4A363C91F3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to: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Make changes to </a:t>
            </a:r>
            <a:r>
              <a:rPr lang="en-US" i="1" dirty="0">
                <a:solidFill>
                  <a:srgbClr val="FFFFFF"/>
                </a:solidFill>
              </a:rPr>
              <a:t>the </a:t>
            </a:r>
            <a:r>
              <a:rPr lang="en-US" dirty="0">
                <a:solidFill>
                  <a:srgbClr val="FFFFFF"/>
                </a:solidFill>
              </a:rPr>
              <a:t>row being edited (passed in the event argument)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Changes to the row become part of the ongoing transaction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Validate row attributes that have been changed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Cancel the transaction (e.g. row may fail validation)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Log edits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Create or modify rows in other datasets  (using the current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r>
              <a:rPr lang="en-US" dirty="0">
                <a:solidFill>
                  <a:srgbClr val="FFFFFF"/>
                </a:solidFill>
              </a:rPr>
              <a:t>)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Changes become part of the ongoing transaction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06997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CD2B265-1839-015D-B45E-A2C992E7F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69251-1FEC-3DC4-E99C-90561231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584FD-5D71-44CC-B29A-83EA85AA1C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Row event callbacks are called on the </a:t>
            </a:r>
            <a:r>
              <a:rPr lang="en-US" dirty="0" err="1"/>
              <a:t>QueuedTask</a:t>
            </a:r>
            <a:r>
              <a:rPr lang="en-US" dirty="0"/>
              <a:t> thread. 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You do NOT need to wrap code in a </a:t>
            </a:r>
            <a:r>
              <a:rPr lang="en-US" dirty="0" err="1">
                <a:solidFill>
                  <a:srgbClr val="FFFFFF"/>
                </a:solidFill>
              </a:rPr>
              <a:t>QueuedTask</a:t>
            </a:r>
            <a:r>
              <a:rPr lang="en-US" dirty="0">
                <a:solidFill>
                  <a:srgbClr val="FFFFFF"/>
                </a:solidFill>
              </a:rPr>
              <a:t> within your row event handler</a:t>
            </a:r>
          </a:p>
          <a:p>
            <a:pPr lvl="1"/>
            <a:endParaRPr lang="en-US" dirty="0"/>
          </a:p>
          <a:p>
            <a:r>
              <a:rPr lang="en-US" dirty="0"/>
              <a:t>You do NOT need to store row changes</a:t>
            </a:r>
          </a:p>
          <a:p>
            <a:endParaRPr lang="en-US" u="sng" dirty="0"/>
          </a:p>
          <a:p>
            <a:r>
              <a:rPr lang="en-US" u="sng" dirty="0"/>
              <a:t>Do NOT </a:t>
            </a:r>
            <a:r>
              <a:rPr lang="en-US" dirty="0"/>
              <a:t>create new </a:t>
            </a:r>
            <a:r>
              <a:rPr lang="en-US" dirty="0" err="1"/>
              <a:t>EditOperations</a:t>
            </a:r>
            <a:r>
              <a:rPr lang="en-US" dirty="0"/>
              <a:t> inside row events</a:t>
            </a:r>
          </a:p>
          <a:p>
            <a:r>
              <a:rPr lang="en-US" u="sng" dirty="0"/>
              <a:t>Do NOT </a:t>
            </a:r>
            <a:r>
              <a:rPr lang="en-US" dirty="0"/>
              <a:t>execute the current </a:t>
            </a:r>
            <a:r>
              <a:rPr lang="en-US" dirty="0" err="1"/>
              <a:t>EditOperation</a:t>
            </a:r>
            <a:r>
              <a:rPr lang="en-US" dirty="0"/>
              <a:t> inside row events</a:t>
            </a:r>
          </a:p>
          <a:p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269371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592C-CCA2-9F57-9093-147107B34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21FAE-2F64-309E-E8CB-CB16EA9425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 err="1">
                <a:latin typeface="Consolas" panose="020B0609020204030204" pitchFamily="49" charset="0"/>
              </a:rPr>
              <a:t>RowChangedEventArgs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parameter to: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Access the Row being edited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Determine the </a:t>
            </a:r>
            <a:r>
              <a:rPr lang="en-US" dirty="0" err="1">
                <a:solidFill>
                  <a:srgbClr val="FFFFFF"/>
                </a:solidFill>
              </a:rPr>
              <a:t>EditType</a:t>
            </a:r>
            <a:r>
              <a:rPr lang="en-US" dirty="0">
                <a:solidFill>
                  <a:srgbClr val="FFFFFF"/>
                </a:solidFill>
              </a:rPr>
              <a:t> (Create, Change, Delete)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Get the current Operation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Call </a:t>
            </a:r>
            <a:r>
              <a:rPr lang="en-US" sz="2000" dirty="0" err="1">
                <a:solidFill>
                  <a:srgbClr val="FF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CancelEdit</a:t>
            </a:r>
            <a:r>
              <a:rPr lang="en-US" sz="2000" dirty="0">
                <a:solidFill>
                  <a:srgbClr val="FFFF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on the </a:t>
            </a:r>
            <a:r>
              <a:rPr lang="en-US" dirty="0" err="1">
                <a:solidFill>
                  <a:srgbClr val="FFFFFF"/>
                </a:solidFill>
              </a:rPr>
              <a:t>RowChangedEventsArgs</a:t>
            </a:r>
            <a:r>
              <a:rPr lang="en-US" dirty="0">
                <a:solidFill>
                  <a:srgbClr val="FFFFFF"/>
                </a:solidFill>
              </a:rPr>
              <a:t> to abort the transaction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3839CA5-ED38-BFF0-80BE-0CD88E333DCA}"/>
              </a:ext>
            </a:extLst>
          </p:cNvPr>
          <p:cNvSpPr/>
          <p:nvPr/>
        </p:nvSpPr>
        <p:spPr bwMode="auto">
          <a:xfrm>
            <a:off x="1200785" y="3952418"/>
            <a:ext cx="8708756" cy="26025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sealed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RowChangedEventArgs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get;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Operation { get; 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+ overloads …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CancelEdit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51499743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4DDB4-818F-D806-73EA-76A004B1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A6B892-DC1A-9305-97E6-2455500E0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05012"/>
            <a:ext cx="104775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91548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E5537-0A19-48D0-5E8C-3102F202D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EC3E9-1018-C1E7-CCA7-1ABA8D21E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Events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F8C83-336A-43FD-9F89-AC74551D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70" y="1376065"/>
            <a:ext cx="9174330" cy="537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291190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Global events – once you subscribe, you receive it for all transactions on all datasets in the Pro session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EditCompletedEvent.Subscribe</a:t>
            </a:r>
            <a:r>
              <a:rPr lang="en-US" dirty="0">
                <a:solidFill>
                  <a:srgbClr val="FFFFFF"/>
                </a:solidFill>
              </a:rPr>
              <a:t>(</a:t>
            </a:r>
            <a:r>
              <a:rPr lang="en-US" i="1" dirty="0">
                <a:solidFill>
                  <a:srgbClr val="FFFFFF"/>
                </a:solidFill>
              </a:rPr>
              <a:t>delegate</a:t>
            </a:r>
            <a:r>
              <a:rPr lang="en-US" dirty="0">
                <a:solidFill>
                  <a:srgbClr val="FFFFFF"/>
                </a:solidFill>
              </a:rPr>
              <a:t>)</a:t>
            </a:r>
          </a:p>
          <a:p>
            <a:endParaRPr lang="en-US" dirty="0"/>
          </a:p>
          <a:p>
            <a:r>
              <a:rPr lang="en-US" dirty="0" err="1"/>
              <a:t>EditStartedEvent</a:t>
            </a:r>
            <a:r>
              <a:rPr lang="en-US" dirty="0"/>
              <a:t> – Fired when an </a:t>
            </a:r>
            <a:r>
              <a:rPr lang="en-US" dirty="0" err="1"/>
              <a:t>EditOperation</a:t>
            </a:r>
            <a:r>
              <a:rPr lang="en-US" dirty="0"/>
              <a:t> starts execution</a:t>
            </a:r>
          </a:p>
          <a:p>
            <a:r>
              <a:rPr lang="en-US" dirty="0" err="1"/>
              <a:t>EditCompletingEvent</a:t>
            </a:r>
            <a:r>
              <a:rPr lang="en-US" dirty="0"/>
              <a:t> – Fired just before an </a:t>
            </a:r>
            <a:r>
              <a:rPr lang="en-US" dirty="0" err="1"/>
              <a:t>EditOperation</a:t>
            </a:r>
            <a:r>
              <a:rPr lang="en-US" dirty="0"/>
              <a:t> returns</a:t>
            </a:r>
          </a:p>
          <a:p>
            <a:r>
              <a:rPr lang="en-US" dirty="0" err="1">
                <a:solidFill>
                  <a:srgbClr val="FFFFFF"/>
                </a:solidFill>
              </a:rPr>
              <a:t>EditCompletedEvent</a:t>
            </a:r>
            <a:r>
              <a:rPr lang="en-US" dirty="0">
                <a:solidFill>
                  <a:srgbClr val="FFFFFF"/>
                </a:solidFill>
              </a:rPr>
              <a:t> – Fired after an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r>
              <a:rPr lang="en-US" dirty="0">
                <a:solidFill>
                  <a:srgbClr val="FFFFFF"/>
                </a:solidFill>
              </a:rPr>
              <a:t> is executed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Also fired after Save, Discard, Undo, Redo, Reconcile/Post</a:t>
            </a:r>
          </a:p>
        </p:txBody>
      </p:sp>
    </p:spTree>
    <p:extLst>
      <p:ext uri="{BB962C8B-B14F-4D97-AF65-F5344CB8AC3E}">
        <p14:creationId xmlns:p14="http://schemas.microsoft.com/office/powerpoint/2010/main" val="2289053769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3DDED-78FF-D38E-B1B8-46A131896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595EA7-B4A9-B347-FC8D-CF5409717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ACD4E5C-51E7-CB07-0688-40EB65908F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EditStartedEvent</a:t>
            </a:r>
            <a:endParaRPr lang="en-US" dirty="0"/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EditStartedEventArgs</a:t>
            </a:r>
            <a:r>
              <a:rPr lang="en-US" dirty="0">
                <a:solidFill>
                  <a:srgbClr val="FFFFFF"/>
                </a:solidFill>
              </a:rPr>
              <a:t> contains the currently executing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Cannot cancel the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Cannot queued additional edits for execution</a:t>
            </a:r>
          </a:p>
          <a:p>
            <a:endParaRPr lang="en-US" dirty="0"/>
          </a:p>
          <a:p>
            <a:r>
              <a:rPr lang="en-US" dirty="0" err="1"/>
              <a:t>EditCompletingEvent</a:t>
            </a:r>
            <a:endParaRPr lang="en-US" dirty="0"/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EditCompletingEventArgs</a:t>
            </a:r>
            <a:r>
              <a:rPr lang="en-US" dirty="0">
                <a:solidFill>
                  <a:srgbClr val="FFFFFF"/>
                </a:solidFill>
              </a:rPr>
              <a:t> contains the currently executing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Can cancel the </a:t>
            </a:r>
            <a:r>
              <a:rPr lang="en-US" dirty="0" err="1">
                <a:solidFill>
                  <a:srgbClr val="FFFFFF"/>
                </a:solidFill>
              </a:rPr>
              <a:t>EditOperation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Can queue additional edits for execution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716659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6AD91-6529-C26A-888D-2D14D5FA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C0CE5B0-D069-BF40-4163-721415AEB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EditOperation</a:t>
            </a:r>
            <a:r>
              <a:rPr lang="en-US" dirty="0"/>
              <a:t> Events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B91799F2-0D43-62CC-BFF3-D159E0CCFFA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EditCompletedEvent</a:t>
            </a:r>
            <a:endParaRPr lang="en-US" dirty="0"/>
          </a:p>
          <a:p>
            <a:pPr lvl="1"/>
            <a:r>
              <a:rPr lang="en-US" dirty="0">
                <a:solidFill>
                  <a:srgbClr val="FFFFFF"/>
                </a:solidFill>
              </a:rPr>
              <a:t>Edit  transaction is already complete.   No cancelation or additional edits possible.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EditCompletedEventArgs</a:t>
            </a:r>
            <a:r>
              <a:rPr lang="en-US" dirty="0">
                <a:solidFill>
                  <a:srgbClr val="FFFFFF"/>
                </a:solidFill>
              </a:rPr>
              <a:t> contains 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Lists of Creates, Modifies and Deletes to determine the editing activity for the given operation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The editing operation that triggered the event  (i.e.  Save, Discard, Undo, Redo, Post, Reconcile)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38549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14400" y="920946"/>
            <a:ext cx="10369296" cy="492443"/>
          </a:xfrm>
        </p:spPr>
        <p:txBody>
          <a:bodyPr/>
          <a:lstStyle/>
          <a:p>
            <a:r>
              <a:rPr lang="en-US" dirty="0"/>
              <a:t>Row Templates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28437"/>
            <a:ext cx="10369296" cy="5108281"/>
          </a:xfrm>
        </p:spPr>
        <p:txBody>
          <a:bodyPr/>
          <a:lstStyle/>
          <a:p>
            <a:r>
              <a:rPr lang="en-US" dirty="0"/>
              <a:t>Associated with feature layers and standalone tables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Used for creating rows and features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Provide default attribute values and associated construction tools</a:t>
            </a:r>
          </a:p>
          <a:p>
            <a:endParaRPr lang="en-US" sz="2200" dirty="0">
              <a:solidFill>
                <a:srgbClr val="FFFFFF"/>
              </a:solidFill>
              <a:latin typeface="Consolas" panose="020B0609020204030204" pitchFamily="49" charset="0"/>
            </a:endParaRPr>
          </a:p>
          <a:p>
            <a:r>
              <a:rPr lang="en-US" sz="2200" dirty="0" err="1">
                <a:solidFill>
                  <a:srgbClr val="FFFFFF"/>
                </a:solidFill>
                <a:latin typeface="Consolas" panose="020B0609020204030204" pitchFamily="49" charset="0"/>
              </a:rPr>
              <a:t>EditingRowTemplate</a:t>
            </a:r>
            <a:r>
              <a:rPr lang="en-US" sz="2200" dirty="0">
                <a:solidFill>
                  <a:srgbClr val="FFFFFF"/>
                </a:solidFill>
              </a:rPr>
              <a:t> class; </a:t>
            </a:r>
            <a:r>
              <a:rPr lang="en-US" dirty="0">
                <a:solidFill>
                  <a:srgbClr val="FFFFFF"/>
                </a:solidFill>
              </a:rPr>
              <a:t>derives from </a:t>
            </a:r>
            <a:r>
              <a:rPr lang="en-US" sz="2200" dirty="0" err="1">
                <a:solidFill>
                  <a:srgbClr val="FFFFFF"/>
                </a:solidFill>
                <a:latin typeface="Consolas" panose="020B0609020204030204" pitchFamily="49" charset="0"/>
              </a:rPr>
              <a:t>EditingTemplate</a:t>
            </a:r>
            <a:r>
              <a:rPr lang="en-US" dirty="0">
                <a:solidFill>
                  <a:srgbClr val="FFFFFF"/>
                </a:solidFill>
              </a:rPr>
              <a:t> (abstract base class)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Name, Description, Tags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RegisteredToolIDs</a:t>
            </a:r>
            <a:r>
              <a:rPr lang="en-US" dirty="0"/>
              <a:t>  - </a:t>
            </a:r>
            <a:r>
              <a:rPr lang="en-US" dirty="0">
                <a:solidFill>
                  <a:srgbClr val="FFFFFF"/>
                </a:solidFill>
              </a:rPr>
              <a:t>set of tool </a:t>
            </a:r>
            <a:r>
              <a:rPr lang="en-US" dirty="0" err="1">
                <a:solidFill>
                  <a:srgbClr val="FFFFFF"/>
                </a:solidFill>
              </a:rPr>
              <a:t>daml</a:t>
            </a:r>
            <a:r>
              <a:rPr lang="en-US" dirty="0">
                <a:solidFill>
                  <a:srgbClr val="FFFFFF"/>
                </a:solidFill>
              </a:rPr>
              <a:t> IDs registered with the template geometry type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ToolIDs</a:t>
            </a:r>
            <a:r>
              <a:rPr lang="en-US" dirty="0">
                <a:solidFill>
                  <a:srgbClr val="FFFFFF"/>
                </a:solidFill>
              </a:rPr>
              <a:t> – set of tool </a:t>
            </a:r>
            <a:r>
              <a:rPr lang="en-US" dirty="0" err="1">
                <a:solidFill>
                  <a:srgbClr val="FFFFFF"/>
                </a:solidFill>
              </a:rPr>
              <a:t>daml</a:t>
            </a:r>
            <a:r>
              <a:rPr lang="en-US" dirty="0">
                <a:solidFill>
                  <a:srgbClr val="FFFFFF"/>
                </a:solidFill>
              </a:rPr>
              <a:t> IDs available for use 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0 or more registered tools may be </a:t>
            </a:r>
            <a:r>
              <a:rPr lang="en-US" dirty="0" err="1">
                <a:solidFill>
                  <a:srgbClr val="FFFFFF"/>
                </a:solidFill>
              </a:rPr>
              <a:t>exluded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DefaultToolID</a:t>
            </a:r>
            <a:r>
              <a:rPr lang="en-US" dirty="0">
                <a:solidFill>
                  <a:srgbClr val="FFFFFF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Inspector</a:t>
            </a:r>
            <a:r>
              <a:rPr lang="en-US" sz="1600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– set of attributes associated with the template</a:t>
            </a:r>
          </a:p>
          <a:p>
            <a:pPr lvl="1"/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Also </a:t>
            </a:r>
            <a:r>
              <a:rPr lang="en-US" dirty="0" err="1">
                <a:solidFill>
                  <a:srgbClr val="FFFFFF"/>
                </a:solidFill>
              </a:rPr>
              <a:t>GetDefinition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 err="1">
                <a:solidFill>
                  <a:srgbClr val="FFFFFF"/>
                </a:solidFill>
              </a:rPr>
              <a:t>SetDefinition</a:t>
            </a:r>
            <a:r>
              <a:rPr lang="en-US" dirty="0">
                <a:solidFill>
                  <a:srgbClr val="FFFFFF"/>
                </a:solidFill>
              </a:rPr>
              <a:t> for CIM object</a:t>
            </a:r>
          </a:p>
          <a:p>
            <a:pPr lvl="1"/>
            <a:endParaRPr lang="en-US" sz="1600" dirty="0">
              <a:solidFill>
                <a:srgbClr val="FFFFFF"/>
              </a:solidFill>
            </a:endParaRPr>
          </a:p>
          <a:p>
            <a:pPr lvl="1"/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75687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Events – </a:t>
            </a:r>
            <a:r>
              <a:rPr lang="en-US" dirty="0" err="1"/>
              <a:t>EditCompletedEvent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159" y="1584747"/>
            <a:ext cx="11095682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57072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60598-B29A-BC15-9239-3B687BE59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0550C1-4D8A-E662-6E24-1AD46B3D1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7F1020-3708-AD3D-3F78-1B62F592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3200757"/>
            <a:ext cx="4427728" cy="738664"/>
          </a:xfrm>
        </p:spPr>
        <p:txBody>
          <a:bodyPr/>
          <a:lstStyle/>
          <a:p>
            <a:r>
              <a:rPr lang="en-US" dirty="0"/>
              <a:t>Demo: Events</a:t>
            </a:r>
          </a:p>
        </p:txBody>
      </p:sp>
    </p:spTree>
    <p:extLst>
      <p:ext uri="{BB962C8B-B14F-4D97-AF65-F5344CB8AC3E}">
        <p14:creationId xmlns:p14="http://schemas.microsoft.com/office/powerpoint/2010/main" val="4174795931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RowTemplates</a:t>
            </a:r>
            <a:endParaRPr lang="en-US" dirty="0"/>
          </a:p>
          <a:p>
            <a:pPr lvl="1"/>
            <a:r>
              <a:rPr lang="en-US" dirty="0">
                <a:solidFill>
                  <a:schemeClr val="tx1"/>
                </a:solidFill>
              </a:rPr>
              <a:t>Creation and modification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Usage of Default values </a:t>
            </a:r>
          </a:p>
          <a:p>
            <a:r>
              <a:rPr lang="en-US" dirty="0"/>
              <a:t>Construction Tools + Templates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rgbClr val="FFFFFF"/>
                </a:solidFill>
              </a:rPr>
              <a:t>Usage of Override values</a:t>
            </a:r>
          </a:p>
          <a:p>
            <a:r>
              <a:rPr lang="en-US" sz="1800" dirty="0" err="1"/>
              <a:t>SketchTool</a:t>
            </a:r>
            <a:r>
              <a:rPr lang="en-US" sz="1800" dirty="0"/>
              <a:t> UI</a:t>
            </a:r>
          </a:p>
          <a:p>
            <a:r>
              <a:rPr lang="en-US" sz="1800" dirty="0"/>
              <a:t>Events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Row events – use for validation, cancel edit, logging, etc.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Edit events – obtain information about the transaction</a:t>
            </a:r>
          </a:p>
          <a:p>
            <a:endParaRPr lang="en-US" sz="1800" dirty="0"/>
          </a:p>
          <a:p>
            <a:endParaRPr lang="en-US" dirty="0"/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945979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193508"/>
            <a:ext cx="10369296" cy="492443"/>
          </a:xfrm>
        </p:spPr>
        <p:txBody>
          <a:bodyPr/>
          <a:lstStyle/>
          <a:p>
            <a:r>
              <a:rPr lang="en-US"/>
              <a:t>ArcGIS Pro SDK for .NET Sessions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922149-2DF7-A1FC-1C60-D5C14A252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958465"/>
              </p:ext>
            </p:extLst>
          </p:nvPr>
        </p:nvGraphicFramePr>
        <p:xfrm>
          <a:off x="540328" y="816878"/>
          <a:ext cx="11172306" cy="578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0319">
                  <a:extLst>
                    <a:ext uri="{9D8B030D-6E8A-4147-A177-3AD203B41FA5}">
                      <a16:colId xmlns:a16="http://schemas.microsoft.com/office/drawing/2014/main" val="3409491474"/>
                    </a:ext>
                  </a:extLst>
                </a:gridCol>
                <a:gridCol w="863954">
                  <a:extLst>
                    <a:ext uri="{9D8B030D-6E8A-4147-A177-3AD203B41FA5}">
                      <a16:colId xmlns:a16="http://schemas.microsoft.com/office/drawing/2014/main" val="3626944493"/>
                    </a:ext>
                  </a:extLst>
                </a:gridCol>
                <a:gridCol w="6093229">
                  <a:extLst>
                    <a:ext uri="{9D8B030D-6E8A-4147-A177-3AD203B41FA5}">
                      <a16:colId xmlns:a16="http://schemas.microsoft.com/office/drawing/2014/main" val="4204278566"/>
                    </a:ext>
                  </a:extLst>
                </a:gridCol>
                <a:gridCol w="847316">
                  <a:extLst>
                    <a:ext uri="{9D8B030D-6E8A-4147-A177-3AD203B41FA5}">
                      <a16:colId xmlns:a16="http://schemas.microsoft.com/office/drawing/2014/main" val="3922075747"/>
                    </a:ext>
                  </a:extLst>
                </a:gridCol>
                <a:gridCol w="2257488">
                  <a:extLst>
                    <a:ext uri="{9D8B030D-6E8A-4147-A177-3AD203B41FA5}">
                      <a16:colId xmlns:a16="http://schemas.microsoft.com/office/drawing/2014/main" val="1684961239"/>
                    </a:ext>
                  </a:extLst>
                </a:gridCol>
              </a:tblGrid>
              <a:tr h="2314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 dirty="0">
                          <a:effectLst/>
                        </a:rPr>
                        <a:t>Date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Time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Session Title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Code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Room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/>
                </a:tc>
                <a:extLst>
                  <a:ext uri="{0D108BD9-81ED-4DB2-BD59-A6C34878D82A}">
                    <a16:rowId xmlns:a16="http://schemas.microsoft.com/office/drawing/2014/main" val="4054633999"/>
                  </a:ext>
                </a:extLst>
              </a:tr>
              <a:tr h="348205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Tue, Mar. 10,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1:00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Patterns of Extensibility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452053841"/>
                  </a:ext>
                </a:extLst>
              </a:tr>
              <a:tr h="3482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2:30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Introduction to Editing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4799566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4:00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Design Patterns for Add-ins and Managed Configurations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951137807"/>
                  </a:ext>
                </a:extLst>
              </a:tr>
              <a:tr h="1983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5:30 PM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effectLst/>
                        </a:rPr>
                        <a:t>ArcGIS Pro SDK for .NET: Intermediate Editing</a:t>
                      </a:r>
                      <a:endParaRPr lang="en-US" sz="1400" strike="sngStrike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strike="sngStrike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GH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2949248353"/>
                  </a:ext>
                </a:extLst>
              </a:tr>
              <a:tr h="408775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Wed, Mar. 11,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11:00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Getting Started with Copilot-Assisted Development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AGP-1135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140133667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Copilot-Supported UI Development with MVVM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AGP-1136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276741408"/>
                  </a:ext>
                </a:extLst>
              </a:tr>
              <a:tr h="527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5:30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Extending the ArcGIS Pro Assistant (Beta) with Custom  Extensions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AGP-1134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589707466"/>
                  </a:ext>
                </a:extLst>
              </a:tr>
              <a:tr h="364177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Thur, Mar. 12, 2026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1:00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Working with DAML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AGP-1140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83863148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1:45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Enhancing Data Exploration with Spatial Clauses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AGP-1141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279518896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2:30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>
                          <a:effectLst/>
                        </a:rPr>
                        <a:t>ArcGIS Pro SDK for .NET: Using ArcGIS Pro Python Tools from Your ArcGIS Pro Add-in</a:t>
                      </a:r>
                      <a:endParaRPr lang="en-US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AGP-1143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2: Oasis 1-2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342214584"/>
                  </a:ext>
                </a:extLst>
              </a:tr>
              <a:tr h="3641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4:45 PM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 Introducing the COGO Traverse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AGP-1142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DE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160739624"/>
                  </a:ext>
                </a:extLst>
              </a:tr>
              <a:tr h="4427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AGP-1138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Pasadena | Renaissance Hotel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1370242172"/>
                  </a:ext>
                </a:extLst>
              </a:tr>
              <a:tr h="54893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Fri, Mar. 13, 2026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8:30 AM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ArcGIS Pro SDK for .NET: Introduction to the Knowledge Graph API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effectLst/>
                        </a:rPr>
                        <a:t>AGP-1133</a:t>
                      </a: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Mohave Learning Center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4010075830"/>
                  </a:ext>
                </a:extLst>
              </a:tr>
              <a:tr h="54893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US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AM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What's New in the Geodatabase and Utility Network APIs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GDB-1147</a:t>
                      </a:r>
                    </a:p>
                  </a:txBody>
                  <a:tcPr marL="51947" marR="51947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 | PSCC</a:t>
                      </a:r>
                    </a:p>
                  </a:txBody>
                  <a:tcPr marL="51947" marR="51947" marT="0" marB="0" anchor="ctr"/>
                </a:tc>
                <a:extLst>
                  <a:ext uri="{0D108BD9-81ED-4DB2-BD59-A6C34878D82A}">
                    <a16:rowId xmlns:a16="http://schemas.microsoft.com/office/drawing/2014/main" val="3854676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pPr lvl="1"/>
            <a:endParaRPr lang="en-US" sz="2200" dirty="0"/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https://github.com/Esri/arcgis-pro-sdk/wiki/tech-sessions#2026-palm-springs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Share 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1808" y="4028319"/>
            <a:ext cx="2143448" cy="21861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BFDE32-DA7D-6818-1CFA-CFFC68081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8037" y="298219"/>
            <a:ext cx="2691592" cy="26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FEBAF-5CEB-4F80-4728-28BFF8AC8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CE0F8-B20E-783E-2AC3-B53846E7B497}"/>
              </a:ext>
            </a:extLst>
          </p:cNvPr>
          <p:cNvSpPr txBox="1"/>
          <p:nvPr/>
        </p:nvSpPr>
        <p:spPr>
          <a:xfrm>
            <a:off x="7576329" y="6907228"/>
            <a:ext cx="4388629" cy="203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r" eaLnBrk="0" hangingPunct="0"/>
            <a:r>
              <a:rPr lang="en-US" sz="1050" dirty="0">
                <a:solidFill>
                  <a:schemeClr val="tx1">
                    <a:alpha val="40000"/>
                  </a:schemeClr>
                </a:solidFill>
                <a:ea typeface="+mn-ea"/>
                <a:cs typeface="+mn-cs"/>
              </a:rPr>
              <a:t>All Adobe Stock images are © 2026 Adobe Stock.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9965000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9C0EB-9206-0C70-2180-90D96FBF4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22664C6-3E81-1C30-8C23-73660E4E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20946"/>
            <a:ext cx="10369296" cy="492443"/>
          </a:xfrm>
        </p:spPr>
        <p:txBody>
          <a:bodyPr/>
          <a:lstStyle/>
          <a:p>
            <a:r>
              <a:rPr lang="en-US" dirty="0"/>
              <a:t>Row Templates - CIM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F0C43A0B-11E3-6C49-EDBF-73F661D51F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0176" y="1628437"/>
            <a:ext cx="10369296" cy="5108281"/>
          </a:xfrm>
        </p:spPr>
        <p:txBody>
          <a:bodyPr/>
          <a:lstStyle/>
          <a:p>
            <a:r>
              <a:rPr lang="en-US" sz="2200" dirty="0" err="1">
                <a:solidFill>
                  <a:srgbClr val="FFFFFF"/>
                </a:solidFill>
                <a:latin typeface="Consolas" panose="020B0609020204030204" pitchFamily="49" charset="0"/>
              </a:rPr>
              <a:t>CIMBasicRowTemplate</a:t>
            </a:r>
            <a:r>
              <a:rPr lang="en-US" sz="2200" dirty="0">
                <a:solidFill>
                  <a:srgbClr val="FFFFFF"/>
                </a:solidFill>
              </a:rPr>
              <a:t> class; </a:t>
            </a:r>
            <a:r>
              <a:rPr lang="en-US" dirty="0">
                <a:solidFill>
                  <a:srgbClr val="FFFFFF"/>
                </a:solidFill>
              </a:rPr>
              <a:t>derives from </a:t>
            </a:r>
            <a:r>
              <a:rPr lang="en-US" dirty="0" err="1">
                <a:solidFill>
                  <a:srgbClr val="FFFFFF"/>
                </a:solidFill>
              </a:rPr>
              <a:t>CIM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EditingTemplate</a:t>
            </a:r>
            <a:r>
              <a:rPr lang="en-US" dirty="0">
                <a:solidFill>
                  <a:srgbClr val="FFFFFF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Name, Description, Tags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DefaultTooIGUID</a:t>
            </a:r>
            <a:r>
              <a:rPr lang="en-US" dirty="0">
                <a:solidFill>
                  <a:srgbClr val="FFFFFF"/>
                </a:solidFill>
              </a:rPr>
              <a:t>   **</a:t>
            </a:r>
          </a:p>
          <a:p>
            <a:pPr lvl="1"/>
            <a:r>
              <a:rPr lang="en-US" dirty="0" err="1">
                <a:solidFill>
                  <a:srgbClr val="FFFFFF"/>
                </a:solidFill>
              </a:rPr>
              <a:t>ExcludedToolGUIDs</a:t>
            </a:r>
            <a:r>
              <a:rPr lang="en-US" dirty="0">
                <a:solidFill>
                  <a:srgbClr val="FFFFFF"/>
                </a:solidFill>
              </a:rPr>
              <a:t>  **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Dictionary of </a:t>
            </a:r>
            <a:r>
              <a:rPr lang="en-US" dirty="0" err="1">
                <a:solidFill>
                  <a:srgbClr val="FFFFFF"/>
                </a:solidFill>
              </a:rPr>
              <a:t>DefaultValues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endParaRPr lang="en-US" sz="1600" dirty="0">
              <a:solidFill>
                <a:srgbClr val="FFFFFF"/>
              </a:solidFill>
            </a:endParaRPr>
          </a:p>
          <a:p>
            <a:pPr marL="622300" lvl="2" indent="0">
              <a:buNone/>
            </a:pPr>
            <a:r>
              <a:rPr lang="en-US" dirty="0">
                <a:solidFill>
                  <a:srgbClr val="FFFFFF"/>
                </a:solidFill>
              </a:rPr>
              <a:t>**  CIM uses GUID;  C# class uses </a:t>
            </a:r>
            <a:r>
              <a:rPr lang="en-US" dirty="0" err="1">
                <a:solidFill>
                  <a:srgbClr val="FFFFFF"/>
                </a:solidFill>
              </a:rPr>
              <a:t>daml</a:t>
            </a:r>
            <a:r>
              <a:rPr lang="en-US" dirty="0">
                <a:solidFill>
                  <a:srgbClr val="FFFFFF"/>
                </a:solidFill>
              </a:rPr>
              <a:t> IDs. </a:t>
            </a:r>
            <a:endParaRPr lang="en-US" sz="1100" dirty="0">
              <a:solidFill>
                <a:srgbClr val="FFFFFF"/>
              </a:solidFill>
            </a:endParaRPr>
          </a:p>
          <a:p>
            <a:pPr marL="621792" lvl="2" indent="0">
              <a:buNone/>
            </a:pPr>
            <a:endParaRPr lang="en-US" sz="1100" dirty="0">
              <a:solidFill>
                <a:srgbClr val="FFFFFF"/>
              </a:solidFill>
            </a:endParaRPr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16320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Templates Retrieval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2171B0-F5C2-46C9-BFF4-B9C53B5D3550}"/>
              </a:ext>
            </a:extLst>
          </p:cNvPr>
          <p:cNvSpPr/>
          <p:nvPr/>
        </p:nvSpPr>
        <p:spPr bwMode="auto">
          <a:xfrm>
            <a:off x="615492" y="2449485"/>
            <a:ext cx="11120967" cy="411926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.Active.Map.GetLayersAsFlattenedList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FeatureLayer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&gt;().First(l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“Trees"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templates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in templates) {</a:t>
            </a:r>
            <a:b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name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desc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defaultToolDamlID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template.DefaultToolID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//context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template.Layer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template.StandaloneTable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template.Map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template.IsActive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//Access just specific template by name w/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GetTemplate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or use LINQ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“americana"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template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fl.GetTemplates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 t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“americana"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76D822-6053-A279-131D-6CD099004635}"/>
              </a:ext>
            </a:extLst>
          </p:cNvPr>
          <p:cNvSpPr txBox="1"/>
          <p:nvPr/>
        </p:nvSpPr>
        <p:spPr>
          <a:xfrm>
            <a:off x="721893" y="1672491"/>
            <a:ext cx="10279781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Retrieve using </a:t>
            </a:r>
            <a:r>
              <a:rPr lang="en-US" dirty="0" err="1">
                <a:solidFill>
                  <a:schemeClr val="tx1"/>
                </a:solidFill>
                <a:latin typeface="Consolas" panose="020B0609020204030204" pitchFamily="49" charset="0"/>
              </a:rPr>
              <a:t>GetTemplates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() </a:t>
            </a:r>
            <a:r>
              <a:rPr lang="en-US" dirty="0">
                <a:solidFill>
                  <a:schemeClr val="tx1"/>
                </a:solidFill>
              </a:rPr>
              <a:t>or</a:t>
            </a:r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 u</a:t>
            </a:r>
            <a:r>
              <a:rPr lang="en-US" dirty="0">
                <a:solidFill>
                  <a:srgbClr val="FFFFFF"/>
                </a:solidFill>
              </a:rPr>
              <a:t>se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GetTemplate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("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template_name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") </a:t>
            </a:r>
            <a:r>
              <a:rPr lang="en-US" dirty="0">
                <a:solidFill>
                  <a:srgbClr val="FFFFFF"/>
                </a:solidFill>
              </a:rPr>
              <a:t>to retrieve a specific template from </a:t>
            </a:r>
            <a:r>
              <a:rPr lang="en-US" dirty="0" err="1">
                <a:solidFill>
                  <a:srgbClr val="FFFFFF"/>
                </a:solidFill>
              </a:rPr>
              <a:t>MapMember</a:t>
            </a:r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17853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4573078"/>
          </a:xfrm>
        </p:spPr>
        <p:txBody>
          <a:bodyPr/>
          <a:lstStyle/>
          <a:p>
            <a:r>
              <a:rPr lang="en-US" dirty="0"/>
              <a:t>Default values are applied to new features/rows on create</a:t>
            </a:r>
          </a:p>
          <a:p>
            <a:r>
              <a:rPr lang="en-US" dirty="0"/>
              <a:t>Access default values via:</a:t>
            </a:r>
          </a:p>
          <a:p>
            <a:pPr lvl="1"/>
            <a:r>
              <a:rPr lang="en-US" dirty="0"/>
              <a:t>1. </a:t>
            </a:r>
            <a:r>
              <a:rPr lang="en-US" dirty="0">
                <a:solidFill>
                  <a:srgbClr val="FFFFFF"/>
                </a:solidFill>
              </a:rPr>
              <a:t>Either template "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Inspector"</a:t>
            </a:r>
            <a:r>
              <a:rPr lang="en-US" dirty="0">
                <a:solidFill>
                  <a:srgbClr val="FFFFFF"/>
                </a:solidFill>
              </a:rPr>
              <a:t> property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2. Or CIM definition “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FFFFFF"/>
                </a:solidFill>
              </a:rPr>
              <a:t>” </a:t>
            </a:r>
            <a:r>
              <a:rPr lang="en-US" dirty="0" err="1">
                <a:solidFill>
                  <a:srgbClr val="FFFFFF"/>
                </a:solidFill>
              </a:rPr>
              <a:t>IDictionary</a:t>
            </a:r>
            <a:r>
              <a:rPr lang="en-US" dirty="0">
                <a:solidFill>
                  <a:srgbClr val="FFFFFF"/>
                </a:solidFill>
              </a:rPr>
              <a:t> property</a:t>
            </a:r>
          </a:p>
          <a:p>
            <a:pPr lvl="2"/>
            <a:endParaRPr lang="en-US" sz="2000" dirty="0">
              <a:solidFill>
                <a:srgbClr val="FFFFFF"/>
              </a:solidFill>
            </a:endParaRP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Note: Both can be null!!</a:t>
            </a:r>
          </a:p>
          <a:p>
            <a:pPr lvl="3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82010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14400" y="1688841"/>
            <a:ext cx="11205620" cy="4701176"/>
          </a:xfrm>
        </p:spPr>
        <p:txBody>
          <a:bodyPr/>
          <a:lstStyle/>
          <a:p>
            <a:r>
              <a:rPr lang="en-US" dirty="0"/>
              <a:t>1. Template Inspector Property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Access Default values via Inspector Attribute </a:t>
            </a:r>
            <a:r>
              <a:rPr lang="en-US" dirty="0">
                <a:solidFill>
                  <a:srgbClr val="FFFFFF"/>
                </a:solidFill>
              </a:rPr>
              <a:t>Dictionary</a:t>
            </a:r>
          </a:p>
          <a:p>
            <a:pPr lvl="2"/>
            <a:r>
              <a:rPr lang="en-US" sz="1800" dirty="0">
                <a:solidFill>
                  <a:srgbClr val="FFFFFF"/>
                </a:solidFill>
              </a:rPr>
              <a:t>Template Inspector property </a:t>
            </a:r>
            <a:r>
              <a:rPr lang="en-US" sz="1800" dirty="0" err="1">
                <a:solidFill>
                  <a:srgbClr val="FFFFFF"/>
                </a:solidFill>
              </a:rPr>
              <a:t>is_null</a:t>
            </a:r>
            <a:r>
              <a:rPr lang="en-US" sz="1800" dirty="0">
                <a:solidFill>
                  <a:srgbClr val="FFFFFF"/>
                </a:solidFill>
              </a:rPr>
              <a:t>_ unless the template has been previously activated on the Create pane</a:t>
            </a:r>
          </a:p>
          <a:p>
            <a:pPr lvl="3"/>
            <a:r>
              <a:rPr lang="en-US" sz="1600" dirty="0"/>
              <a:t>Optimization consideration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sz="2000" dirty="0"/>
          </a:p>
          <a:p>
            <a:pPr lvl="3"/>
            <a:endParaRPr lang="en-US" sz="18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B93E83-833C-4C8D-9FDD-1750F73157F3}"/>
              </a:ext>
            </a:extLst>
          </p:cNvPr>
          <p:cNvSpPr/>
          <p:nvPr/>
        </p:nvSpPr>
        <p:spPr bwMode="auto">
          <a:xfrm>
            <a:off x="935938" y="3531554"/>
            <a:ext cx="8164966" cy="250737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//Template has been activated so we can use inspector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 </a:t>
            </a:r>
            <a:r>
              <a:rPr lang="en-US" sz="1600" dirty="0">
                <a:solidFill>
                  <a:schemeClr val="accent5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(!(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attrib.DefaultValue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DBNull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use default value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use Dictionary[] to access specific fields by name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“GENUS”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?? “”;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E66BD6-9242-4814-A1B1-BBB99EC29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401" y="3434702"/>
            <a:ext cx="3897995" cy="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191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Template Default Values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1" y="1621732"/>
            <a:ext cx="10826496" cy="3436706"/>
          </a:xfrm>
        </p:spPr>
        <p:txBody>
          <a:bodyPr/>
          <a:lstStyle/>
          <a:p>
            <a:r>
              <a:rPr lang="en-US" dirty="0"/>
              <a:t>2. CIM Definition default value “</a:t>
            </a:r>
            <a:r>
              <a:rPr lang="en-US" dirty="0" err="1">
                <a:latin typeface="Consolas" panose="020B0609020204030204" pitchFamily="49" charset="0"/>
              </a:rPr>
              <a:t>DefaultValues</a:t>
            </a:r>
            <a:r>
              <a:rPr lang="en-US" dirty="0"/>
              <a:t>” </a:t>
            </a:r>
            <a:r>
              <a:rPr lang="en-US" dirty="0" err="1"/>
              <a:t>IDictionary</a:t>
            </a:r>
            <a:r>
              <a:rPr lang="en-US" dirty="0"/>
              <a:t> property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Definition is retrieved using </a:t>
            </a:r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FFFFFF"/>
                </a:solidFill>
                <a:latin typeface="Consolas" panose="020B0609020204030204" pitchFamily="49" charset="0"/>
              </a:rPr>
              <a:t>()</a:t>
            </a:r>
            <a:endParaRPr lang="en-US" dirty="0">
              <a:solidFill>
                <a:srgbClr val="FFFFFF"/>
              </a:solidFill>
            </a:endParaRPr>
          </a:p>
          <a:p>
            <a:pPr lvl="1"/>
            <a:r>
              <a:rPr lang="en-US" dirty="0" err="1">
                <a:solidFill>
                  <a:srgbClr val="FFFFFF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FFFFFF"/>
                </a:solidFill>
              </a:rPr>
              <a:t> will be null if no default values are stored and…</a:t>
            </a:r>
          </a:p>
          <a:p>
            <a:pPr lvl="1"/>
            <a:r>
              <a:rPr lang="en-US" dirty="0">
                <a:solidFill>
                  <a:srgbClr val="FFFFFF"/>
                </a:solidFill>
              </a:rPr>
              <a:t>Only those fields which have </a:t>
            </a:r>
            <a:r>
              <a:rPr lang="en-US" i="1" dirty="0">
                <a:solidFill>
                  <a:srgbClr val="FFFFFF"/>
                </a:solidFill>
              </a:rPr>
              <a:t>non-null</a:t>
            </a:r>
            <a:r>
              <a:rPr lang="en-US" dirty="0">
                <a:solidFill>
                  <a:srgbClr val="FFFFFF"/>
                </a:solidFill>
              </a:rPr>
              <a:t> defaults will have an entry</a:t>
            </a:r>
          </a:p>
          <a:p>
            <a:pPr lvl="2"/>
            <a:r>
              <a:rPr lang="en-US" dirty="0">
                <a:solidFill>
                  <a:srgbClr val="FFFFFF"/>
                </a:solidFill>
              </a:rPr>
              <a:t>If a default value is missing it is assumed to be null.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BBFDA4-C109-416A-89FC-80BA42AF3FEE}"/>
              </a:ext>
            </a:extLst>
          </p:cNvPr>
          <p:cNvSpPr/>
          <p:nvPr/>
        </p:nvSpPr>
        <p:spPr bwMode="auto">
          <a:xfrm>
            <a:off x="374082" y="3429000"/>
            <a:ext cx="11400583" cy="3121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the template definition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CIMRowTemplate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*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//Get Defaults (note –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can be NULL)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(templateDef.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“genus"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??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//use lower-case when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def_val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“genus"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];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//when getting default values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* use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CIMFeatureTemplate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at 2.x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134718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Dev-Tech_2026">
  <a:themeElements>
    <a:clrScheme name="Esri_2026">
      <a:dk1>
        <a:srgbClr val="000000"/>
      </a:dk1>
      <a:lt1>
        <a:srgbClr val="FFFFFF"/>
      </a:lt1>
      <a:dk2>
        <a:srgbClr val="0069B8"/>
      </a:dk2>
      <a:lt2>
        <a:srgbClr val="FFE854"/>
      </a:lt2>
      <a:accent1>
        <a:srgbClr val="25942A"/>
      </a:accent1>
      <a:accent2>
        <a:srgbClr val="20A391"/>
      </a:accent2>
      <a:accent3>
        <a:srgbClr val="E87412"/>
      </a:accent3>
      <a:accent4>
        <a:srgbClr val="009CDF"/>
      </a:accent4>
      <a:accent5>
        <a:srgbClr val="A079FF"/>
      </a:accent5>
      <a:accent6>
        <a:srgbClr val="C75EBD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Tech-Summit_2026_Technical-Presentation_v9.pptx" id="{43E5CA95-2D0F-3046-A903-2C8D215E089E}" vid="{75ED7B9C-3431-CB43-9A6B-BD800CB9152D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6" ma:contentTypeDescription="Create a new document." ma:contentTypeScope="" ma:versionID="0708c53679894d448ec353d7ead16af7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64f7ebbfc0986c4909545fb0b2e00a0b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cca2253-b4b3-493a-b13d-4e35805225a7" xsi:nil="true"/>
    <lcf76f155ced4ddcb4097134ff3c332f xmlns="2f451dda-87f0-44fe-8155-a7a8ce8ced4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9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A9C3B066-A28B-44F5-A0F7-B85537F97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5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81E133DB-697E-4C10-B192-8899027B1EC6}">
  <ds:schemaRefs>
    <ds:schemaRef ds:uri="http://schemas.openxmlformats.org/package/2006/metadata/core-properties"/>
    <ds:schemaRef ds:uri="2f451dda-87f0-44fe-8155-a7a8ce8ced40"/>
    <ds:schemaRef ds:uri="http://schemas.microsoft.com/office/2006/metadata/properties"/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2cca2253-b4b3-493a-b13d-4e35805225a7"/>
    <ds:schemaRef ds:uri="http://purl.org/dc/elements/1.1/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ArcGIS Pro SDK for .NET Introduction to the Editing API</Template>
  <TotalTime>581</TotalTime>
  <Words>5127</Words>
  <Application>Microsoft Office PowerPoint</Application>
  <PresentationFormat>Widescreen</PresentationFormat>
  <Paragraphs>812</Paragraphs>
  <Slides>45</Slides>
  <Notes>37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ＭＳ Ｐゴシック</vt:lpstr>
      <vt:lpstr>Aptos</vt:lpstr>
      <vt:lpstr>Arial</vt:lpstr>
      <vt:lpstr>Consolas</vt:lpstr>
      <vt:lpstr>Courier New</vt:lpstr>
      <vt:lpstr>Lucida Grande</vt:lpstr>
      <vt:lpstr>Esri_Dev-Tech_2026</vt:lpstr>
      <vt:lpstr>ArcGIS Pro SDK for .NET – Intermediate Editing</vt:lpstr>
      <vt:lpstr>Please share your feedback in the app</vt:lpstr>
      <vt:lpstr>Agenda</vt:lpstr>
      <vt:lpstr>Row Templates</vt:lpstr>
      <vt:lpstr>Row Templates - CIM</vt:lpstr>
      <vt:lpstr>Row Templates Retrieval</vt:lpstr>
      <vt:lpstr>Row Template Default Values</vt:lpstr>
      <vt:lpstr>Row Template Default Values</vt:lpstr>
      <vt:lpstr>Row Template Default Values</vt:lpstr>
      <vt:lpstr>Row Templates Activation</vt:lpstr>
      <vt:lpstr>Row Templates Autogeneration</vt:lpstr>
      <vt:lpstr>Row Templates Autogeneration</vt:lpstr>
      <vt:lpstr>Row Templates Create</vt:lpstr>
      <vt:lpstr>Row Templates Create</vt:lpstr>
      <vt:lpstr>Row Templates Create</vt:lpstr>
      <vt:lpstr>Row Templates Update</vt:lpstr>
      <vt:lpstr>Row Templates Update</vt:lpstr>
      <vt:lpstr>Demo: Row Templates</vt:lpstr>
      <vt:lpstr>Construction Tools</vt:lpstr>
      <vt:lpstr>Construction Tool - Implementation</vt:lpstr>
      <vt:lpstr>Construction Tool - Implementation</vt:lpstr>
      <vt:lpstr>Construction Tool - Implementation</vt:lpstr>
      <vt:lpstr>Construction Tool – CurrentTemplate, Default Values</vt:lpstr>
      <vt:lpstr>Construction Tool – CurrentTemplate, Override Values</vt:lpstr>
      <vt:lpstr>Demo: Construction Tools</vt:lpstr>
      <vt:lpstr>Sketch Tool – Embedding UI</vt:lpstr>
      <vt:lpstr>Sketch Tool – Embedding UI</vt:lpstr>
      <vt:lpstr>Sketch Tool – Embedding UI</vt:lpstr>
      <vt:lpstr>Demo: Sketch Tools UI</vt:lpstr>
      <vt:lpstr>Editing Events</vt:lpstr>
      <vt:lpstr>Row Events </vt:lpstr>
      <vt:lpstr>Row Events</vt:lpstr>
      <vt:lpstr>Row Events</vt:lpstr>
      <vt:lpstr>Row Events</vt:lpstr>
      <vt:lpstr>Row Events</vt:lpstr>
      <vt:lpstr>Row Events</vt:lpstr>
      <vt:lpstr>Editing Events – EditOperation Events</vt:lpstr>
      <vt:lpstr>Editing Events – EditOperation Events</vt:lpstr>
      <vt:lpstr>Editing Events – EditOperation Events</vt:lpstr>
      <vt:lpstr>Editing Events – EditCompletedEvent</vt:lpstr>
      <vt:lpstr>Demo: Events</vt:lpstr>
      <vt:lpstr>Summary</vt:lpstr>
      <vt:lpstr>ArcGIS Pro SDK for .NET Sessions</vt:lpstr>
      <vt:lpstr>Questions &amp; Resources</vt:lpstr>
      <vt:lpstr>PowerPoint Presentation</vt:lpstr>
    </vt:vector>
  </TitlesOfParts>
  <Manager/>
  <Company>Esri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Narelle Chedzey</dc:creator>
  <cp:lastModifiedBy>Narelle Chedzey</cp:lastModifiedBy>
  <cp:revision>57</cp:revision>
  <cp:lastPrinted>2021-08-10T23:54:02Z</cp:lastPrinted>
  <dcterms:created xsi:type="dcterms:W3CDTF">2026-01-31T22:21:35Z</dcterms:created>
  <dcterms:modified xsi:type="dcterms:W3CDTF">2026-03-04T00:14:02Z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