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836" r:id="rId60"/>
  </p:sldMasterIdLst>
  <p:notesMasterIdLst>
    <p:notesMasterId r:id="rId83"/>
  </p:notesMasterIdLst>
  <p:handoutMasterIdLst>
    <p:handoutMasterId r:id="rId84"/>
  </p:handoutMasterIdLst>
  <p:sldIdLst>
    <p:sldId id="813" r:id="rId61"/>
    <p:sldId id="848" r:id="rId62"/>
    <p:sldId id="864" r:id="rId63"/>
    <p:sldId id="1006" r:id="rId64"/>
    <p:sldId id="844" r:id="rId65"/>
    <p:sldId id="866" r:id="rId66"/>
    <p:sldId id="863" r:id="rId67"/>
    <p:sldId id="867" r:id="rId68"/>
    <p:sldId id="846" r:id="rId69"/>
    <p:sldId id="868" r:id="rId70"/>
    <p:sldId id="856" r:id="rId71"/>
    <p:sldId id="869" r:id="rId72"/>
    <p:sldId id="870" r:id="rId73"/>
    <p:sldId id="871" r:id="rId74"/>
    <p:sldId id="1007" r:id="rId75"/>
    <p:sldId id="1004" r:id="rId76"/>
    <p:sldId id="1005" r:id="rId77"/>
    <p:sldId id="872" r:id="rId78"/>
    <p:sldId id="873" r:id="rId79"/>
    <p:sldId id="638" r:id="rId80"/>
    <p:sldId id="1002" r:id="rId81"/>
    <p:sldId id="1003" r:id="rId8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alk In" id="{EF220678-0533-3444-AD11-0664E123FDDA}">
          <p14:sldIdLst>
            <p14:sldId id="813"/>
            <p14:sldId id="848"/>
            <p14:sldId id="864"/>
            <p14:sldId id="1006"/>
            <p14:sldId id="844"/>
            <p14:sldId id="866"/>
            <p14:sldId id="863"/>
            <p14:sldId id="867"/>
            <p14:sldId id="846"/>
            <p14:sldId id="868"/>
            <p14:sldId id="856"/>
            <p14:sldId id="869"/>
            <p14:sldId id="870"/>
            <p14:sldId id="871"/>
            <p14:sldId id="1007"/>
            <p14:sldId id="1004"/>
            <p14:sldId id="1005"/>
            <p14:sldId id="872"/>
            <p14:sldId id="873"/>
            <p14:sldId id="638"/>
            <p14:sldId id="1002"/>
            <p14:sldId id="10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305C5178-4606-CD22-3F67-F8C03E0915FF}" name="Kitty Hurley" initials="KH" userId="S::kit12303@esri.com::e053c73e-06eb-4c62-868c-e85b9274d561" providerId="AD"/>
  <p188:author id="{069AA3E1-CC7F-A7A7-D698-B66DFC18FCED}" name="Margaret Brand" initials="MB" userId="S::mar11132@esri.com::9b1aa3ad-64aa-4c88-b4bd-a3c57680731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D29"/>
    <a:srgbClr val="C3933F"/>
    <a:srgbClr val="0A0A0A"/>
    <a:srgbClr val="31340A"/>
    <a:srgbClr val="828219"/>
    <a:srgbClr val="828218"/>
    <a:srgbClr val="C3E3F7"/>
    <a:srgbClr val="027ECF"/>
    <a:srgbClr val="C9F2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2" autoAdjust="0"/>
    <p:restoredTop sz="84299" autoAdjust="0"/>
  </p:normalViewPr>
  <p:slideViewPr>
    <p:cSldViewPr snapToGrid="0">
      <p:cViewPr varScale="1">
        <p:scale>
          <a:sx n="80" d="100"/>
          <a:sy n="80" d="100"/>
        </p:scale>
        <p:origin x="730" y="67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3.xml"/><Relationship Id="rId68" Type="http://schemas.openxmlformats.org/officeDocument/2006/relationships/slide" Target="slides/slide8.xml"/><Relationship Id="rId84" Type="http://schemas.openxmlformats.org/officeDocument/2006/relationships/handoutMaster" Target="handoutMasters/handoutMaster1.xml"/><Relationship Id="rId89" Type="http://schemas.microsoft.com/office/2018/10/relationships/authors" Target="authors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14.xml"/><Relationship Id="rId79" Type="http://schemas.openxmlformats.org/officeDocument/2006/relationships/slide" Target="slides/slide19.xml"/><Relationship Id="rId5" Type="http://schemas.openxmlformats.org/officeDocument/2006/relationships/customXml" Target="../customXml/item5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slide" Target="slides/slide4.xml"/><Relationship Id="rId69" Type="http://schemas.openxmlformats.org/officeDocument/2006/relationships/slide" Target="slides/slide9.xml"/><Relationship Id="rId77" Type="http://schemas.openxmlformats.org/officeDocument/2006/relationships/slide" Target="slides/slide17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2.xml"/><Relationship Id="rId80" Type="http://schemas.openxmlformats.org/officeDocument/2006/relationships/slide" Target="slides/slide20.xml"/><Relationship Id="rId85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slide" Target="slides/slide2.xml"/><Relationship Id="rId70" Type="http://schemas.openxmlformats.org/officeDocument/2006/relationships/slide" Target="slides/slide10.xml"/><Relationship Id="rId75" Type="http://schemas.openxmlformats.org/officeDocument/2006/relationships/slide" Target="slides/slide15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slideMaster" Target="slideMasters/slideMaster1.xml"/><Relationship Id="rId65" Type="http://schemas.openxmlformats.org/officeDocument/2006/relationships/slide" Target="slides/slide5.xml"/><Relationship Id="rId73" Type="http://schemas.openxmlformats.org/officeDocument/2006/relationships/slide" Target="slides/slide13.xml"/><Relationship Id="rId78" Type="http://schemas.openxmlformats.org/officeDocument/2006/relationships/slide" Target="slides/slide18.xml"/><Relationship Id="rId81" Type="http://schemas.openxmlformats.org/officeDocument/2006/relationships/slide" Target="slides/slide21.xml"/><Relationship Id="rId86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6.xml"/><Relationship Id="rId7" Type="http://schemas.openxmlformats.org/officeDocument/2006/relationships/customXml" Target="../customXml/item7.xml"/><Relationship Id="rId71" Type="http://schemas.openxmlformats.org/officeDocument/2006/relationships/slide" Target="slides/slide11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" Target="slides/slide6.xml"/><Relationship Id="rId87" Type="http://schemas.openxmlformats.org/officeDocument/2006/relationships/theme" Target="theme/theme1.xml"/><Relationship Id="rId61" Type="http://schemas.openxmlformats.org/officeDocument/2006/relationships/slide" Target="slides/slide1.xml"/><Relationship Id="rId82" Type="http://schemas.openxmlformats.org/officeDocument/2006/relationships/slide" Target="slides/slide22.xml"/><Relationship Id="rId19" Type="http://schemas.openxmlformats.org/officeDocument/2006/relationships/customXml" Target="../customXml/item19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69706D6A-91F3-104F-8F55-4EB7B12ED817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3/9/2026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2024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40D1DBE8-FA8D-EB42-89EC-916489257848}" type="datetime1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2024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545AB-EADC-E3B6-8454-554563998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8008F-48F8-A29A-E9FE-63714BCA1D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8FBCF8-EE4A-D378-A384-1F74B88B7F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2E02E4C-83C6-C711-6DB1-F093935088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83E910D-5C10-6F14-4138-962B952C26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AF446B7-867B-CF19-80C9-AF3AAC156C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6E3C6322-202E-B7B6-C7E7-DAA5E97CD4D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36394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Open the github.com / community samples rep and show the .</a:t>
            </a:r>
            <a:r>
              <a:rPr lang="en-US" dirty="0" err="1"/>
              <a:t>github</a:t>
            </a:r>
            <a:r>
              <a:rPr lang="en-US" dirty="0"/>
              <a:t> folder with the custom-instructions.md</a:t>
            </a:r>
          </a:p>
          <a:p>
            <a:r>
              <a:rPr lang="en-US" dirty="0"/>
              <a:t>Copy the custom instructions into your .</a:t>
            </a:r>
            <a:r>
              <a:rPr lang="en-US" dirty="0" err="1"/>
              <a:t>github</a:t>
            </a:r>
            <a:r>
              <a:rPr lang="en-US" dirty="0"/>
              <a:t> folder </a:t>
            </a:r>
          </a:p>
          <a:p>
            <a:r>
              <a:rPr lang="en-US" dirty="0"/>
              <a:t>Open Visual Studio options “Enable Custom Instructions to be loaded ….” </a:t>
            </a:r>
          </a:p>
          <a:p>
            <a:r>
              <a:rPr lang="en-US" dirty="0"/>
              <a:t>Validate custom instructions:</a:t>
            </a:r>
          </a:p>
          <a:p>
            <a:pPr lvl="1"/>
            <a:r>
              <a:rPr lang="en-US" sz="2200" dirty="0"/>
              <a:t>Which custom instructions are you using?</a:t>
            </a:r>
          </a:p>
          <a:p>
            <a:pPr lvl="1"/>
            <a:r>
              <a:rPr lang="en-US" sz="2200" dirty="0"/>
              <a:t>Can you find ArcGIS.Desktop.Framework.xsd</a:t>
            </a:r>
          </a:p>
          <a:p>
            <a:r>
              <a:rPr lang="en-US" dirty="0"/>
              <a:t>Rerun the prevision chat – hopefully now errors now …. </a:t>
            </a:r>
          </a:p>
          <a:p>
            <a:r>
              <a:rPr lang="en-US" dirty="0"/>
              <a:t>Compile / build and run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72085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Selim:  </a:t>
            </a:r>
            <a:br>
              <a:rPr lang="en-US" dirty="0"/>
            </a:br>
            <a:r>
              <a:rPr lang="en-US" dirty="0"/>
              <a:t>Cleanup add-ins:  </a:t>
            </a:r>
            <a:br>
              <a:rPr lang="en-US" dirty="0"/>
            </a:br>
            <a:r>
              <a:rPr lang="en-US" dirty="0"/>
              <a:t>del /s C:\Users\wolf2125\Documents\ArcGIS\AddIns\*.*x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Have project “</a:t>
            </a:r>
            <a:r>
              <a:rPr lang="en-US" dirty="0" err="1"/>
              <a:t>TestCopilot.slnx</a:t>
            </a:r>
            <a:r>
              <a:rPr lang="en-US" dirty="0"/>
              <a:t>” open in Visual Studio 2026</a:t>
            </a:r>
            <a:br>
              <a:rPr lang="en-US" dirty="0"/>
            </a:br>
            <a:r>
              <a:rPr lang="en-US" dirty="0"/>
              <a:t>Open the “</a:t>
            </a:r>
            <a:r>
              <a:rPr lang="en-US" dirty="0" err="1"/>
              <a:t>WhatIsCopliot</a:t>
            </a:r>
            <a:r>
              <a:rPr lang="en-US" dirty="0"/>
              <a:t>” class</a:t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09709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https://www.youtube.com/watch?v=qYNweeDHiyU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18141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679A4-467B-8DA5-A847-00774BC9A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D7CD87-7C81-F6CC-8A97-5FE92FDCDC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6E7915-EFF7-D32F-1D5B-16AFD77154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https://www.youtube.com/watch?v=qYNweeDHiyU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E09405-CCB6-78E6-1218-340FED8A003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C26F4-AE14-D8D3-5EFF-E7D6CDB454B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10052B-4361-7D36-4665-4673896244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6B364422-A5E0-B05E-CD57-1DF361E6719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984205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Selim:</a:t>
            </a:r>
            <a:br>
              <a:rPr lang="en-US" dirty="0"/>
            </a:br>
            <a:r>
              <a:rPr lang="en-US" dirty="0"/>
              <a:t>Still have VS 2026 open from previous demo.</a:t>
            </a:r>
          </a:p>
          <a:p>
            <a:r>
              <a:rPr lang="en-US" dirty="0"/>
              <a:t>Open Github.com and show Account page with Copilot options.   </a:t>
            </a:r>
            <a:br>
              <a:rPr lang="en-US" dirty="0"/>
            </a:br>
            <a:r>
              <a:rPr lang="en-US" dirty="0"/>
              <a:t>Important scroll to the bottom of the options and show the ‘Duplicate on Internet’ permission set to allowed</a:t>
            </a:r>
          </a:p>
          <a:p>
            <a:r>
              <a:rPr lang="en-US" dirty="0"/>
              <a:t>In visual Studio show that ‘Signed in / Active’ </a:t>
            </a:r>
            <a:r>
              <a:rPr lang="en-US" dirty="0" err="1"/>
              <a:t>github</a:t>
            </a:r>
            <a:r>
              <a:rPr lang="en-US" dirty="0"/>
              <a:t> copilot account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49588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Selim:</a:t>
            </a:r>
            <a:br>
              <a:rPr lang="en-US" dirty="0"/>
            </a:br>
            <a:r>
              <a:rPr lang="en-US" dirty="0"/>
              <a:t>Still have VS 2026 open from previous demo.</a:t>
            </a:r>
          </a:p>
          <a:p>
            <a:r>
              <a:rPr lang="en-US" dirty="0"/>
              <a:t>Open the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Interacting class and  interact both inline and also in the Chat (mention that it’s in Agent mode)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876604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Selim:</a:t>
            </a:r>
            <a:br>
              <a:rPr lang="en-US" dirty="0"/>
            </a:br>
            <a:r>
              <a:rPr lang="en-US" dirty="0"/>
              <a:t>Still have VS 2026 open from previous demo.</a:t>
            </a:r>
          </a:p>
          <a:p>
            <a:r>
              <a:rPr lang="en-US" dirty="0"/>
              <a:t>Open the </a:t>
            </a:r>
            <a:r>
              <a:rPr lang="en-US" dirty="0" err="1"/>
              <a:t>OutOfBox</a:t>
            </a:r>
            <a:r>
              <a:rPr lang="en-US" dirty="0"/>
              <a:t> class and show the generated code … (hopefully it has errors) … </a:t>
            </a:r>
          </a:p>
          <a:p>
            <a:r>
              <a:rPr lang="en-US" dirty="0"/>
              <a:t>Compile with errors … make sure to ‘undo’ before going back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3018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Create the .</a:t>
            </a:r>
            <a:r>
              <a:rPr lang="en-US" dirty="0" err="1"/>
              <a:t>mcp.json</a:t>
            </a:r>
            <a:r>
              <a:rPr lang="en-US" dirty="0"/>
              <a:t> file in Visual Studio … show CodeLens and authenticate </a:t>
            </a:r>
          </a:p>
          <a:p>
            <a:r>
              <a:rPr lang="en-US" dirty="0"/>
              <a:t>Show ‘Chat tools’ options with the checkboxes checked.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83535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768555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DD494E-AD93-00EA-2995-1DA442D30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hadow overlay">
            <a:extLst>
              <a:ext uri="{FF2B5EF4-FFF2-40B4-BE49-F238E27FC236}">
                <a16:creationId xmlns:a16="http://schemas.microsoft.com/office/drawing/2014/main" id="{D68212A5-2B6B-14DE-E088-424FAC5DE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3000">
                <a:srgbClr val="361455">
                  <a:alpha val="11983"/>
                </a:srgbClr>
              </a:gs>
              <a:gs pos="26000">
                <a:srgbClr val="481E6F">
                  <a:alpha val="0"/>
                </a:srgbClr>
              </a:gs>
              <a:gs pos="0">
                <a:srgbClr val="1F0736">
                  <a:alpha val="72348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725900-86F8-7F1F-778C-BD108CFB4D81}"/>
              </a:ext>
            </a:extLst>
          </p:cNvPr>
          <p:cNvSpPr txBox="1">
            <a:spLocks/>
          </p:cNvSpPr>
          <p:nvPr userDrawn="1"/>
        </p:nvSpPr>
        <p:spPr>
          <a:xfrm>
            <a:off x="10665638" y="6075951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Copyright © 2026 Esri. </a:t>
            </a:r>
          </a:p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All rights reserved.</a:t>
            </a:r>
          </a:p>
        </p:txBody>
      </p:sp>
      <p:pic>
        <p:nvPicPr>
          <p:cNvPr id="7" name="Esri logo with tagline" descr="Esri logo with The Science of Where tagline">
            <a:extLst>
              <a:ext uri="{FF2B5EF4-FFF2-40B4-BE49-F238E27FC236}">
                <a16:creationId xmlns:a16="http://schemas.microsoft.com/office/drawing/2014/main" id="{490E988E-5C88-B292-8D4B-56573DF61D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17" y="551494"/>
            <a:ext cx="2392198" cy="739642"/>
          </a:xfrm>
          <a:prstGeom prst="rect">
            <a:avLst/>
          </a:prstGeom>
        </p:spPr>
      </p:pic>
      <p:sp>
        <p:nvSpPr>
          <p:cNvPr id="10" name="User Conf Text" descr="ESRI USER CONFERENCE 2024">
            <a:extLst>
              <a:ext uri="{FF2B5EF4-FFF2-40B4-BE49-F238E27FC236}">
                <a16:creationId xmlns:a16="http://schemas.microsoft.com/office/drawing/2014/main" id="{E8534E3B-A294-F1DE-DA4D-51D7EE006CE3}"/>
              </a:ext>
            </a:extLst>
          </p:cNvPr>
          <p:cNvSpPr txBox="1">
            <a:spLocks/>
          </p:cNvSpPr>
          <p:nvPr userDrawn="1"/>
        </p:nvSpPr>
        <p:spPr>
          <a:xfrm>
            <a:off x="591535" y="5847499"/>
            <a:ext cx="4687314" cy="74465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ESRI DEVELOPER &amp;</a:t>
            </a:r>
          </a:p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TECHNOLOGY SUMMIT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015962" y="2428193"/>
            <a:ext cx="8525773" cy="914400"/>
          </a:xfrm>
        </p:spPr>
        <p:txBody>
          <a:bodyPr rIns="0" anchor="b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E854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sym typeface="Wingdings" pitchFamily="2" charset="2"/>
              </a:rPr>
              <a:t>– Must match title published in detailed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011642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l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speaker(s)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C2E4-C73D-1C49-B65B-1F09C4165E2F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577107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6A99-211C-584F-8DF0-35FA4C216ACB}" type="datetime1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84090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49EAE58-B4F5-5216-505B-8B3AA92D640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42973A-A756-4C23-96B4-B4141794FDC2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/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CDE57CC-7AA1-D277-14B6-739B2C70E213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282D8B"/>
                </a:gs>
                <a:gs pos="69000">
                  <a:srgbClr val="036E7B">
                    <a:alpha val="29086"/>
                  </a:srgbClr>
                </a:gs>
                <a:gs pos="100000">
                  <a:srgbClr val="03C3AD">
                    <a:alpha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" name="shadow overlay">
              <a:extLst>
                <a:ext uri="{FF2B5EF4-FFF2-40B4-BE49-F238E27FC236}">
                  <a16:creationId xmlns:a16="http://schemas.microsoft.com/office/drawing/2014/main" id="{37E5A35F-8170-480E-2A34-738E05F0A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29000">
                  <a:srgbClr val="361455">
                    <a:alpha val="5000"/>
                  </a:srgbClr>
                </a:gs>
                <a:gs pos="58000">
                  <a:srgbClr val="481E6F">
                    <a:alpha val="0"/>
                  </a:srgbClr>
                </a:gs>
                <a:gs pos="0">
                  <a:srgbClr val="151740">
                    <a:alpha val="55864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20E0-7597-CB48-8EC7-F67541093A75}" type="datetime1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83470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3000">
              <a:srgbClr val="0261AA"/>
            </a:gs>
            <a:gs pos="47000">
              <a:srgbClr val="0261AA"/>
            </a:gs>
            <a:gs pos="100000">
              <a:srgbClr val="002C66"/>
            </a:gs>
            <a:gs pos="0">
              <a:srgbClr val="002C6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98502D-20F6-B4DB-58C1-3D8355190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9285-2CFF-8E4E-9F75-AE930F9C40EE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50912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29DFD5-B83C-B16B-12D6-BFD8FFA0D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9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00835E7-FCFC-7A93-E48E-973BEA35B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036E7B">
                  <a:alpha val="0"/>
                </a:srgbClr>
              </a:gs>
              <a:gs pos="100000">
                <a:srgbClr val="282D8B">
                  <a:alpha val="71975"/>
                </a:srgbClr>
              </a:gs>
            </a:gsLst>
            <a:lin ang="7200000" scaled="0"/>
          </a:gra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4B85-3E2C-5042-A775-065E98E33D48}" type="datetime1">
              <a:rPr lang="en-US" smtClean="0"/>
              <a:t>3/9/2026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screenshot or picture</a:t>
            </a:r>
          </a:p>
        </p:txBody>
      </p:sp>
    </p:spTree>
    <p:extLst>
      <p:ext uri="{BB962C8B-B14F-4D97-AF65-F5344CB8AC3E}">
        <p14:creationId xmlns:p14="http://schemas.microsoft.com/office/powerpoint/2010/main" val="2586267783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Introduction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Speaker introduction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3/9/2026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42A6635-1BDA-7F18-64CF-268402419E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44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81065641-03ED-6245-7D15-8EB31853C3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592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A35DA2AB-4E8F-3B82-A89C-AB5D9A31418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040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16">
            <a:extLst>
              <a:ext uri="{FF2B5EF4-FFF2-40B4-BE49-F238E27FC236}">
                <a16:creationId xmlns:a16="http://schemas.microsoft.com/office/drawing/2014/main" id="{5CC09B7C-0FF6-8B17-F3E2-65AFCCE1F7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488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5FB9539-23FF-4482-B16A-2C73AB59E4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74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A85F6CCC-8EE0-BCA5-4B6E-E5F11BB23D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63806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03974D8-667C-95CD-CEC2-9A35DE5A9B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78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A72C4AFD-DA46-EDD7-2BA7-0AE269627C7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422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</p:spTree>
    <p:extLst>
      <p:ext uri="{BB962C8B-B14F-4D97-AF65-F5344CB8AC3E}">
        <p14:creationId xmlns:p14="http://schemas.microsoft.com/office/powerpoint/2010/main" val="3503052670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4BA9B-C13C-1348-96FF-2428F4559CC6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369659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F7F42-1376-8B42-AE14-03F9EF55D5E9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07500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E92C3D-F930-BF39-C757-B9C779D89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logov2">
            <a:extLst>
              <a:ext uri="{FF2B5EF4-FFF2-40B4-BE49-F238E27FC236}">
                <a16:creationId xmlns:a16="http://schemas.microsoft.com/office/drawing/2014/main" id="{52F5E0EE-CFB9-09B4-424F-E6651D80C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769772"/>
            <a:ext cx="4172517" cy="11965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1E6534-D349-D650-B88C-F91F350671B5}"/>
              </a:ext>
            </a:extLst>
          </p:cNvPr>
          <p:cNvSpPr txBox="1"/>
          <p:nvPr userDrawn="1"/>
        </p:nvSpPr>
        <p:spPr>
          <a:xfrm>
            <a:off x="8444793" y="6544646"/>
            <a:ext cx="3515710" cy="25224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11614078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(Walk-in)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bg">
            <a:extLst>
              <a:ext uri="{FF2B5EF4-FFF2-40B4-BE49-F238E27FC236}">
                <a16:creationId xmlns:a16="http://schemas.microsoft.com/office/drawing/2014/main" id="{3E351CC8-C8E6-D158-D59C-94A76E047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24" name="gradient tealv2">
              <a:extLst>
                <a:ext uri="{FF2B5EF4-FFF2-40B4-BE49-F238E27FC236}">
                  <a16:creationId xmlns:a16="http://schemas.microsoft.com/office/drawing/2014/main" id="{F79000EA-7F1F-3411-3D36-F617417B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bg3">
              <a:extLst>
                <a:ext uri="{FF2B5EF4-FFF2-40B4-BE49-F238E27FC236}">
                  <a16:creationId xmlns:a16="http://schemas.microsoft.com/office/drawing/2014/main" id="{43A82912-C5DB-4264-07B2-91B05B35F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33C0636-9DF8-F487-3264-7EE7737785DB}"/>
              </a:ext>
            </a:extLst>
          </p:cNvPr>
          <p:cNvSpPr txBox="1">
            <a:spLocks/>
          </p:cNvSpPr>
          <p:nvPr userDrawn="1"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7" name="esri logo">
            <a:extLst>
              <a:ext uri="{FF2B5EF4-FFF2-40B4-BE49-F238E27FC236}">
                <a16:creationId xmlns:a16="http://schemas.microsoft.com/office/drawing/2014/main" id="{9DFDB393-8401-8099-D9F9-7D11246B6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8" name="Event Name">
            <a:extLst>
              <a:ext uri="{FF2B5EF4-FFF2-40B4-BE49-F238E27FC236}">
                <a16:creationId xmlns:a16="http://schemas.microsoft.com/office/drawing/2014/main" id="{0C9ADE17-3A7C-070F-6910-7BB19A0E3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718B4D2D-8FD2-9786-CC76-18C6B114B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07AD431-D916-8550-B2AD-E7470C75385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5791199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  <a:sym typeface="Wingdings" pitchFamily="2" charset="2"/>
              </a:rPr>
              <a:t>Must match title published in detailed agenda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380932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946AD-CF50-CA41-AAFB-74FADA06ECB2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7237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631843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5A213-E627-2849-B381-80D650B33B87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627903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F22E8-9EE8-974F-A005-958E5A075A6F}" type="datetime1">
              <a:rPr lang="en-US" smtClean="0"/>
              <a:t>3/9/2026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515007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02096" y="0"/>
            <a:ext cx="6089904" cy="6858000"/>
          </a:xfr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114300" lvl="0" indent="-1143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1" y="879157"/>
            <a:ext cx="4572000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6B8073-225C-075C-417D-87B76F4E98E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14401" y="2057400"/>
            <a:ext cx="4572000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04F771E6-C17F-95BE-A110-398BB65C7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595E64D-33D9-4C6D-70EB-F45F65463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B5A65-B683-E80E-7309-90AC98A2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614502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lumn Conten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9">
            <a:extLst>
              <a:ext uri="{FF2B5EF4-FFF2-40B4-BE49-F238E27FC236}">
                <a16:creationId xmlns:a16="http://schemas.microsoft.com/office/drawing/2014/main" id="{2B7F8C5B-A16D-A4AD-FDFE-1EC911BD717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477082163"/>
              </p:ext>
            </p:extLst>
          </p:nvPr>
        </p:nvGraphicFramePr>
        <p:xfrm>
          <a:off x="975360" y="2042439"/>
          <a:ext cx="10241280" cy="40411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0640">
                  <a:extLst>
                    <a:ext uri="{9D8B030D-6E8A-4147-A177-3AD203B41FA5}">
                      <a16:colId xmlns:a16="http://schemas.microsoft.com/office/drawing/2014/main" val="3482902080"/>
                    </a:ext>
                  </a:extLst>
                </a:gridCol>
                <a:gridCol w="5120640">
                  <a:extLst>
                    <a:ext uri="{9D8B030D-6E8A-4147-A177-3AD203B41FA5}">
                      <a16:colId xmlns:a16="http://schemas.microsoft.com/office/drawing/2014/main" val="224768694"/>
                    </a:ext>
                  </a:extLst>
                </a:gridCol>
              </a:tblGrid>
              <a:tr h="43202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23955881"/>
                  </a:ext>
                </a:extLst>
              </a:tr>
              <a:tr h="3609092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054912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399" y="886968"/>
            <a:ext cx="10369296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9FAF6CC-0905-8E1B-B96C-F5D396E03D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7873" y="2852178"/>
            <a:ext cx="4754880" cy="2470150"/>
          </a:xfrm>
          <a:solidFill>
            <a:schemeClr val="tx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5D1C0B0-0423-6926-BFA5-54DA4A4B0A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9247" y="2852178"/>
            <a:ext cx="4754880" cy="2470150"/>
          </a:xfrm>
          <a:solidFill>
            <a:schemeClr val="tx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C4DA941-6E88-27E7-1DF2-D6908C73BF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48794" y="2105823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Currently available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532045F3-C0EA-C959-C438-1F2AAE8AFB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30170" y="2105823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Changes coming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37519B2F-14CF-745A-8AF7-89BDBC28CF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48794" y="5570808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/>
              <a:t>[Add optional caption]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9BB5EE8C-89A2-B91E-E4DB-BC7EEA8467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0170" y="5570808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/>
              <a:t>[Add optional caption]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D799DF65-DC39-30E9-A239-78E15D54A9D4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BE075F-E8EB-82E7-635A-05155AD9056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B5BB8E-4B8A-12DA-76D2-28D5D92D3E0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390798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90C0C-0624-E101-7017-0F02511CB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3DEB66-B01A-CA26-8ABE-56ED0A0FA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FA3CA-07BE-F746-8742-10B091EB31E0}" type="datetime1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5FB3CC-D803-FB71-D0CA-5A4310DE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0FCFF5-1020-786B-0865-B0B716198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53557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19962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3000">
              <a:srgbClr val="00599F"/>
            </a:gs>
            <a:gs pos="0">
              <a:srgbClr val="002C6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C575F04-BE92-C5EF-3D33-75086083A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BC5038-6841-DF4A-6CB0-5F9A1F7266AA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>
                    <a:lumMod val="90000"/>
                  </a:srgbClr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14" name="Picture 13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AD96A10D-CA67-214E-9C08-C8B39302D7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>
              <a:alphaModFix amt="35000"/>
            </a:blip>
            <a:stretch>
              <a:fillRect/>
            </a:stretch>
          </p:blipFill>
          <p:spPr>
            <a:xfrm>
              <a:off x="0" y="0"/>
              <a:ext cx="12180230" cy="6857999"/>
            </a:xfrm>
            <a:prstGeom prst="rect">
              <a:avLst/>
            </a:prstGeom>
          </p:spPr>
        </p:pic>
        <p:sp>
          <p:nvSpPr>
            <p:cNvPr id="15" name="shadow overlay">
              <a:extLst>
                <a:ext uri="{FF2B5EF4-FFF2-40B4-BE49-F238E27FC236}">
                  <a16:creationId xmlns:a16="http://schemas.microsoft.com/office/drawing/2014/main" id="{26343829-B293-D1E6-F87E-0E7241C50D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45000">
                  <a:srgbClr val="361455">
                    <a:alpha val="5000"/>
                  </a:srgbClr>
                </a:gs>
                <a:gs pos="68000">
                  <a:srgbClr val="481E6F">
                    <a:alpha val="0"/>
                  </a:srgbClr>
                </a:gs>
                <a:gs pos="0">
                  <a:srgbClr val="080A47">
                    <a:alpha val="4379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69525-781E-1A43-8810-D46589494F36}" type="datetime1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3599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37" r:id="rId1"/>
    <p:sldLayoutId id="2147486838" r:id="rId2"/>
    <p:sldLayoutId id="2147486839" r:id="rId3"/>
    <p:sldLayoutId id="2147486840" r:id="rId4"/>
    <p:sldLayoutId id="2147486841" r:id="rId5"/>
    <p:sldLayoutId id="2147486842" r:id="rId6"/>
    <p:sldLayoutId id="2147486843" r:id="rId7"/>
    <p:sldLayoutId id="2147486844" r:id="rId8"/>
    <p:sldLayoutId id="2147486845" r:id="rId9"/>
    <p:sldLayoutId id="2147486846" r:id="rId10"/>
    <p:sldLayoutId id="2147486847" r:id="rId11"/>
    <p:sldLayoutId id="2147486848" r:id="rId12"/>
    <p:sldLayoutId id="2147486849" r:id="rId13"/>
    <p:sldLayoutId id="2147486850" r:id="rId14"/>
    <p:sldLayoutId id="2147486851" r:id="rId15"/>
    <p:sldLayoutId id="2147486852" r:id="rId16"/>
    <p:sldLayoutId id="2147486853" r:id="rId17"/>
    <p:sldLayoutId id="2147486854" r:id="rId18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-snippets" TargetMode="External"/><Relationship Id="rId2" Type="http://schemas.openxmlformats.org/officeDocument/2006/relationships/hyperlink" Target="https://github.com/Esri/arcgis-pro-sdk/tree/master/References/ArcGIS%20Pro%20API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Esri/arcgis-pro-sdk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sri/arcgis-pro-sdk-community-samples/tree/master/.github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github.com/Esri/arcgis-pro-sdk/wiki/tech-sessions#2026-palm-spring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github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AFD0C-2913-E32B-61ED-AE70F546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bg">
            <a:extLst>
              <a:ext uri="{FF2B5EF4-FFF2-40B4-BE49-F238E27FC236}">
                <a16:creationId xmlns:a16="http://schemas.microsoft.com/office/drawing/2014/main" id="{37EC62EE-81AC-AF73-7970-FCF2263BDB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C06C220B-0B74-0ACB-04CF-C45354F48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0" name="bg3">
              <a:extLst>
                <a:ext uri="{FF2B5EF4-FFF2-40B4-BE49-F238E27FC236}">
                  <a16:creationId xmlns:a16="http://schemas.microsoft.com/office/drawing/2014/main" id="{AC429FFA-1C2D-62EF-B1C1-AB72B69AED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ECA2841-B7B6-C43C-9FC7-9524130F252A}"/>
              </a:ext>
            </a:extLst>
          </p:cNvPr>
          <p:cNvSpPr txBox="1">
            <a:spLocks/>
          </p:cNvSpPr>
          <p:nvPr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1" name="esri logo">
            <a:extLst>
              <a:ext uri="{FF2B5EF4-FFF2-40B4-BE49-F238E27FC236}">
                <a16:creationId xmlns:a16="http://schemas.microsoft.com/office/drawing/2014/main" id="{81C76613-8E65-A5A6-099C-EF7D02185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2" name="Event Name">
            <a:extLst>
              <a:ext uri="{FF2B5EF4-FFF2-40B4-BE49-F238E27FC236}">
                <a16:creationId xmlns:a16="http://schemas.microsoft.com/office/drawing/2014/main" id="{971378D8-AEC8-D587-E6D2-93C75A5F1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2026 ESRI DEVELOPER &amp; TECHNOLOGY SUMMIT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6C0A78E-7A05-BDD4-9050-A93ACB8177D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ctrTitle"/>
          </p:nvPr>
        </p:nvSpPr>
        <p:spPr bwMode="white"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ArcGIS Pro SDK for .NET: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080166CD-67EE-F7F1-B87F-482E7F9AD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l">
              <a:buNone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Getting Started with Copilot-Assisted Development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endParaRPr lang="en-US" sz="2800" b="1" dirty="0">
              <a:solidFill>
                <a:srgbClr val="FFFFFF"/>
              </a:solidFill>
              <a:latin typeface="+mj-lt"/>
              <a:ea typeface="ＭＳ Ｐゴシック"/>
            </a:endParaRPr>
          </a:p>
          <a:p>
            <a:pPr marL="0" indent="0" algn="l">
              <a:buNone/>
            </a:pPr>
            <a:r>
              <a:rPr lang="en-US" sz="2800" b="1" dirty="0">
                <a:solidFill>
                  <a:srgbClr val="FFFFFF"/>
                </a:solidFill>
                <a:latin typeface="+mj-lt"/>
                <a:ea typeface="ＭＳ Ｐゴシック"/>
              </a:rPr>
              <a:t>Wolf Kaiser and Selim Dissem</a:t>
            </a:r>
          </a:p>
        </p:txBody>
      </p:sp>
    </p:spTree>
    <p:extLst>
      <p:ext uri="{BB962C8B-B14F-4D97-AF65-F5344CB8AC3E}">
        <p14:creationId xmlns:p14="http://schemas.microsoft.com/office/powerpoint/2010/main" val="16032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13454E-8612-5493-9541-14FB86BD0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C2B45A-78DA-B4D3-FD7B-99FE3E96E8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67710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Code Completion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Copilot Chat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22E4B64-AC03-A755-84A1-DD97273D7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723429"/>
            <a:ext cx="4427728" cy="2215991"/>
          </a:xfrm>
        </p:spPr>
        <p:txBody>
          <a:bodyPr/>
          <a:lstStyle/>
          <a:p>
            <a:r>
              <a:rPr lang="en-US" dirty="0"/>
              <a:t>Interacting with Copilot in Visual Studio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56EB9F-0AC3-9BBF-1FD6-D50D9FC39F0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E1CA69-7D81-76A0-0192-C997E4F4B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504" y="1940801"/>
            <a:ext cx="4906060" cy="6954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522A34-A631-7152-CFBE-B10F60B4205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1670"/>
          <a:stretch>
            <a:fillRect/>
          </a:stretch>
        </p:blipFill>
        <p:spPr>
          <a:xfrm>
            <a:off x="684213" y="2699327"/>
            <a:ext cx="5892433" cy="7296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06BDB7-5839-76D3-79EB-6CB86AF69A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4921" y="3389488"/>
            <a:ext cx="3487795" cy="344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63361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BB834-61CB-7B6D-6538-906AB5751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921"/>
            <a:ext cx="10369550" cy="492443"/>
          </a:xfrm>
        </p:spPr>
        <p:txBody>
          <a:bodyPr/>
          <a:lstStyle/>
          <a:p>
            <a:r>
              <a:rPr lang="en-US" dirty="0"/>
              <a:t>What to expect from Copilot when developing Add-ins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01F42-5A9F-3675-6FA7-4B4DD91E50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r>
              <a:rPr lang="en-US" sz="2800" dirty="0"/>
              <a:t>Copilot leverages advanced AI models trained on a large quantity of public code and suggestions are based on</a:t>
            </a:r>
          </a:p>
          <a:p>
            <a:pPr lvl="1"/>
            <a:r>
              <a:rPr lang="en-US" sz="2400" dirty="0"/>
              <a:t>Patterns Copilot has seen during training</a:t>
            </a:r>
          </a:p>
          <a:p>
            <a:pPr lvl="1"/>
            <a:r>
              <a:rPr lang="en-US" sz="2400" dirty="0"/>
              <a:t>The context we can provide to Copilot</a:t>
            </a:r>
          </a:p>
          <a:p>
            <a:r>
              <a:rPr lang="en-US" sz="2800" dirty="0"/>
              <a:t>Out-of-Box GitHub Copilot suggestions are not always accurate</a:t>
            </a:r>
          </a:p>
          <a:p>
            <a:r>
              <a:rPr lang="en-US" sz="2800" dirty="0"/>
              <a:t>To improve Copilot suggestions, we can only improve Context not the ‘training data’</a:t>
            </a:r>
          </a:p>
        </p:txBody>
      </p:sp>
    </p:spTree>
    <p:extLst>
      <p:ext uri="{BB962C8B-B14F-4D97-AF65-F5344CB8AC3E}">
        <p14:creationId xmlns:p14="http://schemas.microsoft.com/office/powerpoint/2010/main" val="2739699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2E6BA-72F9-BA2B-7DB8-124A4F736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2241D4-CDCD-E29B-019E-9D6922578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80059" y="2172125"/>
            <a:ext cx="4427728" cy="4062651"/>
          </a:xfrm>
        </p:spPr>
        <p:txBody>
          <a:bodyPr/>
          <a:lstStyle/>
          <a:p>
            <a:r>
              <a:rPr lang="en-US" dirty="0"/>
              <a:t>Find the "Fire Stations" feature layer on the current active map, then query the feature layer for the record where the </a:t>
            </a:r>
            <a:r>
              <a:rPr lang="en-US" dirty="0" err="1"/>
              <a:t>ObjectId</a:t>
            </a:r>
            <a:r>
              <a:rPr lang="en-US" dirty="0"/>
              <a:t> is 1, and get the Shape for the found record.</a:t>
            </a:r>
            <a:br>
              <a:rPr lang="en-US" dirty="0"/>
            </a:br>
            <a:r>
              <a:rPr lang="en-US" dirty="0"/>
              <a:t>Use the found geometry, create a buffer of 1000 ft around the geometry, and then add the geometry as an overlay to the current map view. Also zoom the active map to the buffered geometry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BC60B37-C427-0615-43F2-F2C69718C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059" y="776500"/>
            <a:ext cx="4427728" cy="1354217"/>
          </a:xfrm>
        </p:spPr>
        <p:txBody>
          <a:bodyPr/>
          <a:lstStyle/>
          <a:p>
            <a:r>
              <a:rPr lang="en-US" sz="4400" dirty="0"/>
              <a:t>Copilot out-of-box Suggestions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2A54E8E-43AE-F07C-DF9F-AA820AC58BA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14089" r="14089"/>
          <a:stretch/>
        </p:blipFill>
        <p:spPr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1606704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60919D8-B36D-4B37-9B95-27AF006D8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lang="en-US" dirty="0"/>
              <a:t>Tuning Copilot with MCP Server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BF06B7-C33B-364F-2B00-C0921EF734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1352" y="1714500"/>
            <a:ext cx="10369296" cy="3429000"/>
          </a:xfrm>
        </p:spPr>
        <p:txBody>
          <a:bodyPr/>
          <a:lstStyle/>
          <a:p>
            <a:r>
              <a:rPr lang="en-US" sz="2400" dirty="0"/>
              <a:t>What is GitHub MCP (Model Context Protocol) server?</a:t>
            </a:r>
          </a:p>
          <a:p>
            <a:pPr lvl="1"/>
            <a:r>
              <a:rPr lang="en-US" sz="2000" dirty="0"/>
              <a:t>O</a:t>
            </a:r>
            <a:r>
              <a:rPr lang="en-US" dirty="0"/>
              <a:t>fficial, open-source implementation of the </a:t>
            </a:r>
            <a:r>
              <a:rPr lang="en-US" b="1" dirty="0"/>
              <a:t>Model Context Protocol (MCP)</a:t>
            </a:r>
          </a:p>
          <a:p>
            <a:pPr lvl="1"/>
            <a:r>
              <a:rPr lang="en-US" sz="2000" dirty="0"/>
              <a:t>Seamless integration of AI capabilities with GitHub.</a:t>
            </a:r>
          </a:p>
          <a:p>
            <a:pPr lvl="1"/>
            <a:r>
              <a:rPr lang="en-US" sz="2000" dirty="0"/>
              <a:t>Allows Copilot to access specific repositories on GitHub such as the Esri/arcgis-pro-sdk-community-samples repository.</a:t>
            </a:r>
          </a:p>
          <a:p>
            <a:r>
              <a:rPr lang="en-US" sz="2400" dirty="0"/>
              <a:t>With MCP server, Copilot can leverage the specific code patterns, libraries, and best practices found in ArcGIS Pro SDK authoritative repositories on GitHub:</a:t>
            </a:r>
          </a:p>
          <a:p>
            <a:pPr lvl="1"/>
            <a:r>
              <a:rPr lang="en-US" dirty="0">
                <a:hlinkClick r:id="rId2"/>
              </a:rPr>
              <a:t>https://github.com/Esri/arcgis-pro-sdk/tree/master/References/ArcGIS Pro API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https://github.com/Esri/arcgis-pro-sdk-snippets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https://github.com/Esri/arcgis-pro-sdk</a:t>
            </a:r>
            <a:endParaRPr lang="en-US" dirty="0"/>
          </a:p>
          <a:p>
            <a:pPr lvl="1"/>
            <a:r>
              <a:rPr lang="en-US" dirty="0"/>
              <a:t>https://github.com/Esri/arcgis-pro-sdk/blob/master/References/ArcGIS.Desktop.Framework.xsd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362661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1D1D7-0B2E-9C3A-B516-2506B0213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Tuning Copilot with MCP Server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69530-9CE0-A256-7ABC-69CB5185F5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58055"/>
            <a:ext cx="5998866" cy="3429000"/>
          </a:xfrm>
        </p:spPr>
        <p:txBody>
          <a:bodyPr/>
          <a:lstStyle/>
          <a:p>
            <a:r>
              <a:rPr lang="en-US" sz="2400" dirty="0"/>
              <a:t>Create a new file with the file name .</a:t>
            </a:r>
            <a:r>
              <a:rPr lang="en-US" sz="2400" dirty="0" err="1"/>
              <a:t>mcp.json</a:t>
            </a:r>
            <a:r>
              <a:rPr lang="en-US" sz="2400" dirty="0"/>
              <a:t> in your solution or %USERPROFILE% directory.</a:t>
            </a:r>
          </a:p>
          <a:p>
            <a:r>
              <a:rPr lang="en-US" sz="2400" dirty="0"/>
              <a:t>Add the </a:t>
            </a:r>
            <a:r>
              <a:rPr lang="en-US" sz="2400" dirty="0" err="1"/>
              <a:t>json</a:t>
            </a:r>
            <a:r>
              <a:rPr lang="en-US" sz="2400" dirty="0"/>
              <a:t> configuration on the right to the .</a:t>
            </a:r>
            <a:r>
              <a:rPr lang="en-US" sz="2400" dirty="0" err="1"/>
              <a:t>mcp.json</a:t>
            </a:r>
            <a:r>
              <a:rPr lang="en-US" sz="2400" dirty="0"/>
              <a:t> file.</a:t>
            </a:r>
          </a:p>
          <a:p>
            <a:r>
              <a:rPr lang="en-US" sz="2400" dirty="0"/>
              <a:t>Open the '.</a:t>
            </a:r>
            <a:r>
              <a:rPr lang="en-US" sz="2400" dirty="0" err="1"/>
              <a:t>mcp.json</a:t>
            </a:r>
            <a:r>
              <a:rPr lang="en-US" sz="2400" dirty="0"/>
              <a:t>' file in Visual Studio and use the CodeLens control to connect to and configure the MCP server</a:t>
            </a:r>
          </a:p>
          <a:p>
            <a:r>
              <a:rPr lang="en-US" sz="2400" dirty="0"/>
              <a:t>Use the Tool button in the Copilot Chat window to check all ‘MCP Server Options”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CBFB6E-EE17-A33F-FE2F-F3912D8546D0}"/>
              </a:ext>
            </a:extLst>
          </p:cNvPr>
          <p:cNvSpPr txBox="1"/>
          <p:nvPr/>
        </p:nvSpPr>
        <p:spPr>
          <a:xfrm>
            <a:off x="7610788" y="883622"/>
            <a:ext cx="3666812" cy="1700684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txBody>
          <a:bodyPr wrap="square" lIns="91440" tIns="91440" rIns="0" bIns="0" rtlCol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{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"servers": {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</a:t>
            </a:r>
            <a:r>
              <a:rPr lang="en-US" sz="1400" dirty="0" err="1">
                <a:solidFill>
                  <a:schemeClr val="bg1"/>
                </a:solidFill>
              </a:rPr>
              <a:t>github</a:t>
            </a:r>
            <a:r>
              <a:rPr lang="en-US" sz="1400" dirty="0">
                <a:solidFill>
                  <a:schemeClr val="bg1"/>
                </a:solidFill>
              </a:rPr>
              <a:t>": {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  "</a:t>
            </a:r>
            <a:r>
              <a:rPr lang="en-US" sz="1400" dirty="0" err="1">
                <a:solidFill>
                  <a:schemeClr val="bg1"/>
                </a:solidFill>
              </a:rPr>
              <a:t>url</a:t>
            </a:r>
            <a:r>
              <a:rPr lang="en-US" sz="1400" dirty="0">
                <a:solidFill>
                  <a:schemeClr val="bg1"/>
                </a:solidFill>
              </a:rPr>
              <a:t>": "https://api.githubcopilot.com/</a:t>
            </a:r>
            <a:r>
              <a:rPr lang="en-US" sz="1400" dirty="0" err="1">
                <a:solidFill>
                  <a:schemeClr val="bg1"/>
                </a:solidFill>
              </a:rPr>
              <a:t>mcp</a:t>
            </a:r>
            <a:r>
              <a:rPr lang="en-US" sz="1400" dirty="0">
                <a:solidFill>
                  <a:schemeClr val="bg1"/>
                </a:solidFill>
              </a:rPr>
              <a:t>/"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}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}</a:t>
            </a:r>
          </a:p>
          <a:p>
            <a:r>
              <a:rPr lang="en-US" sz="1400" dirty="0">
                <a:solidFill>
                  <a:schemeClr val="bg1"/>
                </a:solidFill>
              </a:rPr>
              <a:t>}</a:t>
            </a:r>
          </a:p>
          <a:p>
            <a:pPr algn="l" eaLnBrk="0" hangingPunct="0"/>
            <a:endParaRPr lang="en-US" sz="1200" dirty="0" err="1"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342C4C-109C-C65A-7C05-5519E1E06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0504" y="2520184"/>
            <a:ext cx="4701382" cy="16127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9E3803B-8AC2-8B0D-6221-23D95B187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2319" y="3637742"/>
            <a:ext cx="4805848" cy="26986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A843A2-3667-D2BF-F359-BC3866DBCF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466" y="4249059"/>
            <a:ext cx="3328643" cy="238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6107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DE308B-7104-D24C-9885-D060938DF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5B989D-C2AE-3C45-4B76-D035C9A3D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135421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Create the MCP </a:t>
            </a:r>
            <a:r>
              <a:rPr lang="en-US" dirty="0" err="1"/>
              <a:t>json</a:t>
            </a:r>
            <a:r>
              <a:rPr lang="en-US" dirty="0"/>
              <a:t> file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Show CodeLens and VS chat tool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081FDB9-AA5C-4364-C0A1-AADD3259B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3"/>
            <a:ext cx="4427728" cy="1477328"/>
          </a:xfrm>
        </p:spPr>
        <p:txBody>
          <a:bodyPr/>
          <a:lstStyle/>
          <a:p>
            <a:r>
              <a:rPr lang="en-US" dirty="0"/>
              <a:t>Setup MCP Server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5BD8EC6-BDED-F2FD-DA1E-6FF6A57CF38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6750" b="6750"/>
          <a:stretch/>
        </p:blipFill>
        <p:spPr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0796336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26B85-CC93-33F3-8754-512F55748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5F13B-26FE-B60D-0A9F-9DA106144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Tuning Copilot with custom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C2C096-4B6B-4307-1EDD-81ACC6A186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399" y="1558055"/>
            <a:ext cx="10786906" cy="4718920"/>
          </a:xfrm>
        </p:spPr>
        <p:txBody>
          <a:bodyPr/>
          <a:lstStyle/>
          <a:p>
            <a:r>
              <a:rPr lang="en-US" sz="2400" dirty="0"/>
              <a:t>Create/add a custom instructions file named ‘copilot-instructions.md’:</a:t>
            </a:r>
          </a:p>
          <a:p>
            <a:pPr lvl="1"/>
            <a:r>
              <a:rPr lang="en-US" sz="2200" dirty="0"/>
              <a:t>The instruction md file needs to be in the .</a:t>
            </a:r>
            <a:r>
              <a:rPr lang="en-US" sz="2200" dirty="0" err="1"/>
              <a:t>github</a:t>
            </a:r>
            <a:r>
              <a:rPr lang="en-US" sz="2200" dirty="0"/>
              <a:t> folder under the repo or solution root.</a:t>
            </a:r>
          </a:p>
          <a:p>
            <a:pPr lvl="1"/>
            <a:r>
              <a:rPr lang="en-US" sz="2200" dirty="0"/>
              <a:t>Download the latest custom instructions file from the Community Samples repository, copilot-instructions.md is located in the .</a:t>
            </a:r>
            <a:r>
              <a:rPr lang="en-US" sz="2200" dirty="0" err="1"/>
              <a:t>github</a:t>
            </a:r>
            <a:r>
              <a:rPr lang="en-US" sz="2200" dirty="0"/>
              <a:t> folder.</a:t>
            </a:r>
          </a:p>
          <a:p>
            <a:pPr lvl="1"/>
            <a:r>
              <a:rPr lang="en-US" sz="2200" dirty="0"/>
              <a:t>Enable the custom instructions feature in Visual Studio via Tools &gt; Options &gt; GitHub &gt; Copilot &gt; </a:t>
            </a:r>
          </a:p>
          <a:p>
            <a:pPr lvl="2"/>
            <a:r>
              <a:rPr lang="en-US" sz="2000" dirty="0"/>
              <a:t>Check the 'Copilot Chat' option: Enable custom instructions to be loaded from .</a:t>
            </a:r>
            <a:r>
              <a:rPr lang="en-US" sz="2000" dirty="0" err="1"/>
              <a:t>github</a:t>
            </a:r>
            <a:r>
              <a:rPr lang="en-US" sz="2000" dirty="0"/>
              <a:t>/copilot-instructions.md files and added to requests.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3041F4-8D04-E2F4-9067-F83579036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99" y="5037427"/>
            <a:ext cx="10508958" cy="115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061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ED909-04AC-153F-E97E-0CA8D1F8D0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827D2-9A09-1C97-C475-D8EF8B843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Tuning Copilot with custom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E741E-A95E-5800-E616-0FC02D64DDA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399" y="1558055"/>
            <a:ext cx="11158696" cy="3429000"/>
          </a:xfrm>
        </p:spPr>
        <p:txBody>
          <a:bodyPr/>
          <a:lstStyle/>
          <a:p>
            <a:r>
              <a:rPr lang="en-US" sz="2400" dirty="0"/>
              <a:t>‘Copilot-instructions.md’ file content:</a:t>
            </a:r>
          </a:p>
          <a:p>
            <a:pPr lvl="1"/>
            <a:r>
              <a:rPr lang="en-US" sz="2200" dirty="0"/>
              <a:t>Download the instruction file from the community samples repo:</a:t>
            </a:r>
            <a:br>
              <a:rPr lang="en-US" sz="2200" dirty="0"/>
            </a:br>
            <a:br>
              <a:rPr lang="en-US" sz="2200" dirty="0"/>
            </a:br>
            <a:r>
              <a:rPr lang="en-US" sz="2400" dirty="0">
                <a:hlinkClick r:id="rId2"/>
              </a:rPr>
              <a:t>https://github.com/Esri/arcgis-pro-sdk-community-samples/tree/master/.github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To validate the Tuning configuration, ask Copilot: </a:t>
            </a:r>
          </a:p>
          <a:p>
            <a:pPr lvl="1"/>
            <a:r>
              <a:rPr lang="en-US" sz="2200" dirty="0"/>
              <a:t>Which custom instructions are you using?</a:t>
            </a:r>
          </a:p>
          <a:p>
            <a:pPr lvl="1"/>
            <a:r>
              <a:rPr lang="en-US" sz="2200" dirty="0"/>
              <a:t>Can you find ArcGIS.Desktop.Framework.xsd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004292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4C1D0-D48E-691E-B289-EF1D81DD8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5EA88B-DE22-F56D-AB63-4EAC79A6B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203132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Setup custom instructions in your solution or repo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Download the latest custom instructions .md file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Validate the Tuning configuration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C161AAC-4F8A-8519-AB60-E6A1D83E8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723430"/>
            <a:ext cx="4427728" cy="2215991"/>
          </a:xfrm>
        </p:spPr>
        <p:txBody>
          <a:bodyPr/>
          <a:lstStyle/>
          <a:p>
            <a:r>
              <a:rPr lang="en-US" dirty="0"/>
              <a:t>Suggestions after Context</a:t>
            </a:r>
            <a:br>
              <a:rPr lang="en-US" dirty="0"/>
            </a:br>
            <a:r>
              <a:rPr lang="en-US" dirty="0"/>
              <a:t>Tuning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1A039D63-5953-D9FC-1C23-B376095C6F7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6750" b="6750"/>
          <a:stretch/>
        </p:blipFill>
        <p:spPr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5322246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D4602B-065F-370D-189D-A4E3A3D4C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26447"/>
            <a:ext cx="10369296" cy="492443"/>
          </a:xfrm>
        </p:spPr>
        <p:txBody>
          <a:bodyPr/>
          <a:lstStyle/>
          <a:p>
            <a:r>
              <a:rPr lang="en-US" dirty="0"/>
              <a:t>Leverage Copilot for ArcGIS Pro Add-in development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1A7AC6A-0B42-95E2-2C69-0BDA5DCA24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24000"/>
            <a:ext cx="10369296" cy="3810000"/>
          </a:xfrm>
        </p:spPr>
        <p:txBody>
          <a:bodyPr/>
          <a:lstStyle/>
          <a:p>
            <a:r>
              <a:rPr lang="en-US" sz="2400" dirty="0"/>
              <a:t>GitHub Copilot can significantly enhance your productivity when developing ArcGIS Pro Add-ins</a:t>
            </a:r>
          </a:p>
          <a:p>
            <a:r>
              <a:rPr lang="en-US" sz="2400" dirty="0"/>
              <a:t>The results you can get from Copilot will vary based on the context you provide, the specific queries you make, and the current state of the AI model</a:t>
            </a:r>
          </a:p>
          <a:p>
            <a:r>
              <a:rPr lang="en-US" sz="2400" dirty="0"/>
              <a:t>Copilot will improve over time if you help to correct suggestion errors and provide the appropriate feedback</a:t>
            </a:r>
          </a:p>
          <a:p>
            <a:r>
              <a:rPr lang="en-US" sz="2400" dirty="0"/>
              <a:t>Use Copilot to document your code</a:t>
            </a:r>
          </a:p>
          <a:p>
            <a:r>
              <a:rPr lang="en-US" sz="2400" dirty="0"/>
              <a:t>Help for ‘Using Copilot’ can be found on the ArcGIS Pro SDK wiki:</a:t>
            </a:r>
          </a:p>
          <a:p>
            <a:pPr lvl="1"/>
            <a:r>
              <a:rPr lang="en-US" dirty="0" err="1"/>
              <a:t>ProConcepts</a:t>
            </a:r>
            <a:r>
              <a:rPr lang="en-US" dirty="0"/>
              <a:t> develop </a:t>
            </a:r>
            <a:r>
              <a:rPr lang="en-US" dirty="0" err="1"/>
              <a:t>addins</a:t>
            </a:r>
            <a:r>
              <a:rPr lang="en-US" dirty="0"/>
              <a:t> with copilot</a:t>
            </a:r>
          </a:p>
          <a:p>
            <a:pPr lvl="1"/>
            <a:r>
              <a:rPr lang="en-US" dirty="0" err="1"/>
              <a:t>ProGuide</a:t>
            </a:r>
            <a:r>
              <a:rPr lang="en-US" dirty="0"/>
              <a:t> writing an </a:t>
            </a:r>
            <a:r>
              <a:rPr lang="en-US" dirty="0" err="1"/>
              <a:t>addin</a:t>
            </a:r>
            <a:r>
              <a:rPr lang="en-US" dirty="0"/>
              <a:t> with copilot</a:t>
            </a:r>
          </a:p>
          <a:p>
            <a:pPr marL="284163" lvl="1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86214060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D3E3C4-9FCA-5B92-BAA6-9F05B69E3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88347"/>
            <a:ext cx="10369296" cy="492443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Session overview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E16FA0-DA61-34B4-F4C4-AB37388DF5D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619250"/>
            <a:ext cx="7077076" cy="3429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What is GitHub Copilot for Visual Studi</a:t>
            </a:r>
            <a:r>
              <a:rPr lang="en-US" sz="2400" b="1" dirty="0"/>
              <a:t>o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Simplified Overview of AI and Related Terms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GitHub Copilot requirements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How to interact with Copilot in Visual Studio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Tips to improve your Copilot experience for ArcGIS Pro SDK Add-in development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chemeClr val="tx1"/>
                </a:solidFill>
              </a:rPr>
              <a:t>Out-of-Box Copilot experience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chemeClr val="tx1"/>
                </a:solidFill>
              </a:rPr>
              <a:t>Tuning Copilot with MCP Server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chemeClr val="tx1"/>
                </a:solidFill>
              </a:rPr>
              <a:t>Tuning Copilot with custom instructions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Leverage Copilot for ArcGIS Pro Add-in development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B14C7C-3DEC-1178-6897-CAFBFA41F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931" b="2"/>
          <a:stretch>
            <a:fillRect/>
          </a:stretch>
        </p:blipFill>
        <p:spPr>
          <a:xfrm>
            <a:off x="6537198" y="1943100"/>
            <a:ext cx="5089398" cy="342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862466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9" y="193508"/>
            <a:ext cx="10369296" cy="492443"/>
          </a:xfrm>
        </p:spPr>
        <p:txBody>
          <a:bodyPr/>
          <a:lstStyle/>
          <a:p>
            <a:r>
              <a:rPr lang="en-US"/>
              <a:t>ArcGIS Pro SDK for .NET Sessions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922149-2DF7-A1FC-1C60-D5C14A252F01}"/>
              </a:ext>
            </a:extLst>
          </p:cNvPr>
          <p:cNvGraphicFramePr>
            <a:graphicFrameLocks noGrp="1"/>
          </p:cNvGraphicFramePr>
          <p:nvPr/>
        </p:nvGraphicFramePr>
        <p:xfrm>
          <a:off x="540328" y="816878"/>
          <a:ext cx="11172306" cy="578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0319">
                  <a:extLst>
                    <a:ext uri="{9D8B030D-6E8A-4147-A177-3AD203B41FA5}">
                      <a16:colId xmlns:a16="http://schemas.microsoft.com/office/drawing/2014/main" val="3409491474"/>
                    </a:ext>
                  </a:extLst>
                </a:gridCol>
                <a:gridCol w="863954">
                  <a:extLst>
                    <a:ext uri="{9D8B030D-6E8A-4147-A177-3AD203B41FA5}">
                      <a16:colId xmlns:a16="http://schemas.microsoft.com/office/drawing/2014/main" val="3626944493"/>
                    </a:ext>
                  </a:extLst>
                </a:gridCol>
                <a:gridCol w="6093229">
                  <a:extLst>
                    <a:ext uri="{9D8B030D-6E8A-4147-A177-3AD203B41FA5}">
                      <a16:colId xmlns:a16="http://schemas.microsoft.com/office/drawing/2014/main" val="4204278566"/>
                    </a:ext>
                  </a:extLst>
                </a:gridCol>
                <a:gridCol w="847316">
                  <a:extLst>
                    <a:ext uri="{9D8B030D-6E8A-4147-A177-3AD203B41FA5}">
                      <a16:colId xmlns:a16="http://schemas.microsoft.com/office/drawing/2014/main" val="3922075747"/>
                    </a:ext>
                  </a:extLst>
                </a:gridCol>
                <a:gridCol w="2257488">
                  <a:extLst>
                    <a:ext uri="{9D8B030D-6E8A-4147-A177-3AD203B41FA5}">
                      <a16:colId xmlns:a16="http://schemas.microsoft.com/office/drawing/2014/main" val="1684961239"/>
                    </a:ext>
                  </a:extLst>
                </a:gridCol>
              </a:tblGrid>
              <a:tr h="2314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 dirty="0">
                          <a:effectLst/>
                        </a:rPr>
                        <a:t>Date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Time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Session Title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Code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Room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extLst>
                  <a:ext uri="{0D108BD9-81ED-4DB2-BD59-A6C34878D82A}">
                    <a16:rowId xmlns:a16="http://schemas.microsoft.com/office/drawing/2014/main" val="4054633999"/>
                  </a:ext>
                </a:extLst>
              </a:tr>
              <a:tr h="34820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Tue, Mar. 10,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Patterns of Extensibility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452053841"/>
                  </a:ext>
                </a:extLst>
              </a:tr>
              <a:tr h="348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Editing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4799566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Design Patterns for Add-ins and Managed Configurations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951137807"/>
                  </a:ext>
                </a:extLst>
              </a:tr>
              <a:tr h="198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Intermediate Editing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949248353"/>
                  </a:ext>
                </a:extLst>
              </a:tr>
              <a:tr h="40877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Wed, Mar. 11,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11:00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Getting Started with Copilot-Assisted Development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AGP-1135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140133667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Copilot-Supported UI Development with MVVM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AGP-1136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276741408"/>
                  </a:ext>
                </a:extLst>
              </a:tr>
              <a:tr h="527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Extending the ArcGIS Pro Assistant (Beta) with Custom  Extensions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AGP-1134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589707466"/>
                  </a:ext>
                </a:extLst>
              </a:tr>
              <a:tr h="364177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Thur, Mar. 12,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Working with DAML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8386314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Enhancing Data Exploration with Spatial Clauses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79518896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Using ArcGIS Pro Python Tools from Your ArcGIS Pro Add-in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AGP-1143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342214584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 Introducing the COGO Traverse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DE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160739624"/>
                  </a:ext>
                </a:extLst>
              </a:tr>
              <a:tr h="4427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AGP-1138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Pasadena | Renaissance Hotel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370242172"/>
                  </a:ext>
                </a:extLst>
              </a:tr>
              <a:tr h="54893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Fri, Mar. 13,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8:30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the Knowledge Graph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AGP-1133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Mohave Learning Center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010075830"/>
                  </a:ext>
                </a:extLst>
              </a:tr>
              <a:tr h="548931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AM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What's New in the Geodatabase and Utility Network APIs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GDB-1147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 | PSCC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854676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For questions see us at the “</a:t>
            </a:r>
            <a:r>
              <a:rPr lang="en-US" sz="2400" b="0" dirty="0"/>
              <a:t>ArcGIS Pro SDK</a:t>
            </a:r>
            <a:r>
              <a:rPr lang="en-US" sz="2400" dirty="0"/>
              <a:t>“ showcase</a:t>
            </a:r>
          </a:p>
          <a:p>
            <a:pPr lvl="1"/>
            <a:endParaRPr lang="en-US" sz="2200" dirty="0"/>
          </a:p>
          <a:p>
            <a:r>
              <a:rPr lang="en-US" sz="2400" dirty="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 dirty="0">
                <a:hlinkClick r:id="rId2"/>
              </a:rPr>
              <a:t>https://github.com/Esri/arcgis-pro-sdk/wiki/tech-sessions#2026-palm-springs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Share your feedback using the Esri Events App</a:t>
            </a:r>
          </a:p>
          <a:p>
            <a:pPr lvl="1"/>
            <a:r>
              <a:rPr lang="en-US" sz="2200" dirty="0"/>
              <a:t>Select this session in the Events App</a:t>
            </a:r>
          </a:p>
          <a:p>
            <a:pPr lvl="1"/>
            <a:r>
              <a:rPr lang="en-US" sz="2200" dirty="0"/>
              <a:t>Scroll down to “Survey”</a:t>
            </a:r>
          </a:p>
          <a:p>
            <a:pPr lvl="1"/>
            <a:r>
              <a:rPr lang="en-US" sz="2200" dirty="0"/>
              <a:t>Log in to access the Survey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endParaRPr lang="en-US" dirty="0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652A37E-1967-9D86-1F94-0D18D69D6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1808" y="4028319"/>
            <a:ext cx="2143448" cy="21861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BFDE32-DA7D-6818-1CFA-CFFC68081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8037" y="298219"/>
            <a:ext cx="2691592" cy="269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70382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D0B9A2-DAC6-456F-90F9-82E9D50F2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79EBC9-DE90-1605-C6D0-0B2F8FB83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 wrap="square" anchor="ctr">
            <a:normAutofit/>
          </a:bodyPr>
          <a:lstStyle/>
          <a:p>
            <a:r>
              <a:rPr lang="en-US"/>
              <a:t>What is GitHub Copilot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C25A609-67C9-F354-C432-1271BAFFC1C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399" y="2057400"/>
            <a:ext cx="6505575" cy="3429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GitHub Copilot for Visual Studio is a </a:t>
            </a:r>
            <a:r>
              <a:rPr lang="en-US" sz="2400" b="1" dirty="0"/>
              <a:t>coding assistant </a:t>
            </a:r>
            <a:r>
              <a:rPr lang="en-US" sz="2400" dirty="0"/>
              <a:t>powered by </a:t>
            </a:r>
            <a:r>
              <a:rPr lang="en-US" sz="2400" b="1" dirty="0"/>
              <a:t>Artificial Intelligence</a:t>
            </a:r>
            <a:r>
              <a:rPr lang="en-US" sz="2400" dirty="0"/>
              <a:t>.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chemeClr val="tx1"/>
                </a:solidFill>
              </a:rPr>
              <a:t>You get code suggestions as you type in your IDE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chemeClr val="tx1"/>
                </a:solidFill>
              </a:rPr>
              <a:t>You can also chat with Copilot to ask for help with your coding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chemeClr val="tx1"/>
                </a:solidFill>
              </a:rPr>
              <a:t>Works with Visual Studio 2022 &amp; 2026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 “copilot” metaphor emphasizes that it’s not replacing the developer (the “pilot”) but augmenting their capabilities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9B4B46-004D-A4B0-1CD7-528ED5BD03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931" b="2"/>
          <a:stretch>
            <a:fillRect/>
          </a:stretch>
        </p:blipFill>
        <p:spPr>
          <a:xfrm>
            <a:off x="6689598" y="1866900"/>
            <a:ext cx="5089398" cy="342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82542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65676-E04F-5E65-F45D-C86EFC101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DCA53559-2B9A-43AB-1541-0C0CCF49B92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51" b="5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5028C1-C2C4-B4FE-563E-DC82DAF9A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101566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Assists while you:</a:t>
            </a:r>
            <a:br>
              <a:rPr lang="en-US" dirty="0"/>
            </a:br>
            <a:r>
              <a:rPr lang="en-US" dirty="0"/>
              <a:t>Type in your IDE</a:t>
            </a:r>
            <a:br>
              <a:rPr lang="en-US" dirty="0"/>
            </a:br>
            <a:r>
              <a:rPr lang="en-US" dirty="0"/>
              <a:t>Type in the Chat prompt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FB72E6F-067E-AEA1-7891-4F6C65B17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3200756"/>
            <a:ext cx="4427728" cy="738664"/>
          </a:xfrm>
        </p:spPr>
        <p:txBody>
          <a:bodyPr/>
          <a:lstStyle/>
          <a:p>
            <a:r>
              <a:rPr lang="en-US" dirty="0"/>
              <a:t>What is Copilot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7B31DC-6857-1C13-5D40-40544D26679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1670"/>
          <a:stretch>
            <a:fillRect/>
          </a:stretch>
        </p:blipFill>
        <p:spPr>
          <a:xfrm>
            <a:off x="684213" y="2699327"/>
            <a:ext cx="5892433" cy="7296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0AF049-F5D0-30BF-81F0-010D59FA10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4921" y="3389488"/>
            <a:ext cx="3487795" cy="34423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62D84A-E0E1-665D-8703-D482EDA901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504" y="1940801"/>
            <a:ext cx="4906060" cy="69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413308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89D77B-4B05-609A-6369-65BAA662A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17602"/>
            <a:ext cx="10369296" cy="553998"/>
          </a:xfrm>
        </p:spPr>
        <p:txBody>
          <a:bodyPr/>
          <a:lstStyle/>
          <a:p>
            <a:r>
              <a:rPr lang="en-US" sz="3600" dirty="0"/>
              <a:t>Simplified Overview of AI and Related Terms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6C4FDEF-EE93-2FD6-7612-0CC55DDC2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1635370"/>
            <a:ext cx="5687367" cy="3429000"/>
          </a:xfrm>
        </p:spPr>
        <p:txBody>
          <a:bodyPr/>
          <a:lstStyle/>
          <a:p>
            <a:r>
              <a:rPr lang="en-US" sz="2400" dirty="0"/>
              <a:t>AI: is expected to learn, infer, and reason to eventually match or exceed human intelligence.</a:t>
            </a:r>
          </a:p>
          <a:p>
            <a:r>
              <a:rPr lang="en-US" sz="2400" dirty="0"/>
              <a:t>ML: “Machine (is) Learning” learns by observing ‘training data’, recognizes and weights patterns and outliers and has limited ‘prediction capability’.</a:t>
            </a:r>
          </a:p>
          <a:p>
            <a:r>
              <a:rPr lang="en-US" sz="2400" dirty="0"/>
              <a:t>DL: “Deep Learning": Neural Networks are emulating the workings of the human brain are very complex and hence make it difficult to understand why you get  certain results.</a:t>
            </a:r>
            <a:br>
              <a:rPr lang="en-US" sz="2400" dirty="0"/>
            </a:b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BF07A9F-E51F-F738-A646-6EAF4572E5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4400" y="6177085"/>
            <a:ext cx="10599358" cy="215444"/>
          </a:xfrm>
        </p:spPr>
        <p:txBody>
          <a:bodyPr/>
          <a:lstStyle/>
          <a:p>
            <a:r>
              <a:rPr lang="en-US" dirty="0"/>
              <a:t>Source: YouTube: “AI, Machine Learning, Deep Learning and Gen AI Explained” IBM Technologies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2D9D7F-C2F7-3288-4D90-897B5310B768}"/>
              </a:ext>
            </a:extLst>
          </p:cNvPr>
          <p:cNvSpPr txBox="1"/>
          <p:nvPr/>
        </p:nvSpPr>
        <p:spPr>
          <a:xfrm>
            <a:off x="6742444" y="1811215"/>
            <a:ext cx="5127171" cy="3707842"/>
          </a:xfrm>
          <a:prstGeom prst="rect">
            <a:avLst/>
          </a:prstGeom>
          <a:noFill/>
          <a:ln w="38100">
            <a:solidFill>
              <a:schemeClr val="accent6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2000" dirty="0"/>
              <a:t> </a:t>
            </a:r>
            <a:r>
              <a:rPr lang="en-US" sz="2000" b="1" dirty="0">
                <a:solidFill>
                  <a:schemeClr val="accent6"/>
                </a:solidFill>
              </a:rPr>
              <a:t>AI – match or exceed human intelligence</a:t>
            </a:r>
            <a:endParaRPr lang="en-US" sz="2000" dirty="0">
              <a:solidFill>
                <a:schemeClr val="accent6"/>
              </a:solidFill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10954F-8CAB-2408-4DAA-C927797B2932}"/>
              </a:ext>
            </a:extLst>
          </p:cNvPr>
          <p:cNvSpPr txBox="1"/>
          <p:nvPr/>
        </p:nvSpPr>
        <p:spPr>
          <a:xfrm>
            <a:off x="6814037" y="2293536"/>
            <a:ext cx="4983983" cy="3162720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eaLnBrk="0" hangingPunct="0">
              <a:defRPr sz="2000"/>
            </a:lvl1pPr>
          </a:lstStyle>
          <a:p>
            <a:r>
              <a:rPr lang="en-US" dirty="0"/>
              <a:t> </a:t>
            </a:r>
            <a:r>
              <a:rPr lang="en-US" b="1" dirty="0">
                <a:solidFill>
                  <a:schemeClr val="accent5"/>
                </a:solidFill>
              </a:rPr>
              <a:t>ML – ‘trained’ on lots of data, recognizes</a:t>
            </a:r>
            <a:br>
              <a:rPr lang="en-US" b="1" dirty="0">
                <a:solidFill>
                  <a:schemeClr val="accent5"/>
                </a:solidFill>
              </a:rPr>
            </a:br>
            <a:r>
              <a:rPr lang="en-US" b="1" dirty="0">
                <a:solidFill>
                  <a:schemeClr val="accent5"/>
                </a:solidFill>
              </a:rPr>
              <a:t> patterns and predicts what’s next.</a:t>
            </a:r>
            <a:br>
              <a:rPr lang="en-US" b="1" dirty="0">
                <a:solidFill>
                  <a:schemeClr val="accent5"/>
                </a:solidFill>
              </a:rPr>
            </a:br>
            <a:r>
              <a:rPr lang="en-US" b="1" dirty="0">
                <a:solidFill>
                  <a:schemeClr val="accent5"/>
                </a:solidFill>
              </a:rPr>
              <a:t> For example: typeahead / autocomplete </a:t>
            </a:r>
            <a:br>
              <a:rPr lang="en-US" b="1" dirty="0">
                <a:solidFill>
                  <a:schemeClr val="accent5"/>
                </a:solidFill>
              </a:rPr>
            </a:br>
            <a:r>
              <a:rPr lang="en-US" b="1" dirty="0">
                <a:solidFill>
                  <a:schemeClr val="accent5"/>
                </a:solidFill>
              </a:rPr>
              <a:t> while you are typing a sentence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F81B65-7323-EE0B-A42F-ACA0843DFA2A}"/>
              </a:ext>
            </a:extLst>
          </p:cNvPr>
          <p:cNvSpPr txBox="1"/>
          <p:nvPr/>
        </p:nvSpPr>
        <p:spPr>
          <a:xfrm>
            <a:off x="3048419" y="7406863"/>
            <a:ext cx="6096836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dirty="0"/>
              <a:t>https://www.youtube.com/watch?v=qYNweeDHiyU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6AE9F3-1BBC-C2F2-50A9-BBDD94523A48}"/>
              </a:ext>
            </a:extLst>
          </p:cNvPr>
          <p:cNvSpPr txBox="1"/>
          <p:nvPr/>
        </p:nvSpPr>
        <p:spPr>
          <a:xfrm>
            <a:off x="6890236" y="3622431"/>
            <a:ext cx="4831583" cy="1763486"/>
          </a:xfrm>
          <a:prstGeom prst="rect">
            <a:avLst/>
          </a:prstGeom>
          <a:noFill/>
          <a:ln w="38100">
            <a:solidFill>
              <a:schemeClr val="tx2"/>
            </a:solidFill>
          </a:ln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eaLnBrk="0" hangingPunct="0">
              <a:defRPr sz="2000"/>
            </a:lvl1pPr>
          </a:lstStyle>
          <a:p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tx2"/>
                </a:solidFill>
              </a:rPr>
              <a:t>DL – Introduces Neural Networks to ML</a:t>
            </a:r>
            <a:br>
              <a:rPr lang="en-US" b="1" dirty="0">
                <a:solidFill>
                  <a:schemeClr val="tx2"/>
                </a:solidFill>
              </a:rPr>
            </a:br>
            <a:r>
              <a:rPr lang="en-US" b="1" dirty="0">
                <a:solidFill>
                  <a:schemeClr val="tx2"/>
                </a:solidFill>
              </a:rPr>
              <a:t> attempts to emulate the human brain</a:t>
            </a:r>
          </a:p>
        </p:txBody>
      </p:sp>
    </p:spTree>
    <p:extLst>
      <p:ext uri="{BB962C8B-B14F-4D97-AF65-F5344CB8AC3E}">
        <p14:creationId xmlns:p14="http://schemas.microsoft.com/office/powerpoint/2010/main" val="18227487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3" grpId="0" uiExpand="1" build="allAtOnce" animBg="1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75828-F08A-DEC9-357F-5B1934A1D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C446ADE-8C28-412D-191C-EC4859AE6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22067"/>
            <a:ext cx="10369296" cy="553998"/>
          </a:xfrm>
        </p:spPr>
        <p:txBody>
          <a:bodyPr/>
          <a:lstStyle/>
          <a:p>
            <a:r>
              <a:rPr lang="en-US" sz="3600" b="1" dirty="0"/>
              <a:t>Simplified Overview </a:t>
            </a:r>
            <a:r>
              <a:rPr lang="en-US" sz="3600" dirty="0"/>
              <a:t>of AI and Related Terms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BEF6D0D-0591-D7FD-1848-526C3EC888A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88441" y="1575079"/>
            <a:ext cx="5777802" cy="3429000"/>
          </a:xfrm>
        </p:spPr>
        <p:txBody>
          <a:bodyPr/>
          <a:lstStyle/>
          <a:p>
            <a:r>
              <a:rPr lang="en-US" sz="2400" dirty="0"/>
              <a:t>FM: Foundation Models allow to implement generative AI (Gen AI) and allow AI adoption across many applications including:</a:t>
            </a:r>
          </a:p>
          <a:p>
            <a:pPr lvl="1"/>
            <a:r>
              <a:rPr lang="en-US" sz="2200" dirty="0"/>
              <a:t>LLM: Large Language Model as the name says: models language(s) and by observing input can predict not only the next word or sentence, but even a whole new document.  Hence ‘generative’ AI.</a:t>
            </a:r>
            <a:endParaRPr lang="en-US" sz="2000" dirty="0"/>
          </a:p>
          <a:p>
            <a:pPr lvl="1"/>
            <a:r>
              <a:rPr lang="en-US" sz="2200" dirty="0"/>
              <a:t>Audio Models, Video Models: GenAI can be used here to create ‘Deepfakes’ the generation of highly convincing, hyper-realistic, and personalized synthetic media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2F2D5-B982-4F9E-A763-80BDC80D8103}"/>
              </a:ext>
            </a:extLst>
          </p:cNvPr>
          <p:cNvSpPr txBox="1"/>
          <p:nvPr/>
        </p:nvSpPr>
        <p:spPr>
          <a:xfrm>
            <a:off x="6732396" y="1841360"/>
            <a:ext cx="5127171" cy="3707842"/>
          </a:xfrm>
          <a:prstGeom prst="rect">
            <a:avLst/>
          </a:prstGeom>
          <a:noFill/>
          <a:ln w="38100">
            <a:solidFill>
              <a:schemeClr val="accent6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2000" dirty="0"/>
              <a:t> </a:t>
            </a:r>
            <a:r>
              <a:rPr lang="en-US" sz="2000" b="1" dirty="0">
                <a:solidFill>
                  <a:schemeClr val="accent6"/>
                </a:solidFill>
              </a:rPr>
              <a:t>AI – match or exceed human intelligence</a:t>
            </a:r>
            <a:endParaRPr lang="en-US" sz="2000" dirty="0">
              <a:solidFill>
                <a:schemeClr val="accent6"/>
              </a:solidFill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266FAA-2AFE-8B66-DB1D-0B59604ED035}"/>
              </a:ext>
            </a:extLst>
          </p:cNvPr>
          <p:cNvSpPr txBox="1"/>
          <p:nvPr/>
        </p:nvSpPr>
        <p:spPr>
          <a:xfrm>
            <a:off x="6803989" y="2323681"/>
            <a:ext cx="4983983" cy="3162720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eaLnBrk="0" hangingPunct="0">
              <a:defRPr sz="2000"/>
            </a:lvl1pPr>
          </a:lstStyle>
          <a:p>
            <a:r>
              <a:rPr lang="en-US" dirty="0"/>
              <a:t> </a:t>
            </a:r>
            <a:r>
              <a:rPr lang="en-US" b="1" dirty="0">
                <a:solidFill>
                  <a:schemeClr val="accent5"/>
                </a:solidFill>
              </a:rPr>
              <a:t>ML – ‘trained’ on lots of data, recognizes</a:t>
            </a:r>
            <a:br>
              <a:rPr lang="en-US" b="1" dirty="0">
                <a:solidFill>
                  <a:schemeClr val="accent5"/>
                </a:solidFill>
              </a:rPr>
            </a:br>
            <a:r>
              <a:rPr lang="en-US" b="1" dirty="0">
                <a:solidFill>
                  <a:schemeClr val="accent5"/>
                </a:solidFill>
              </a:rPr>
              <a:t> patterns and predicts what’s next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D7031C-8C67-67F8-FA08-F7B47D5F1D6D}"/>
              </a:ext>
            </a:extLst>
          </p:cNvPr>
          <p:cNvSpPr txBox="1"/>
          <p:nvPr/>
        </p:nvSpPr>
        <p:spPr>
          <a:xfrm>
            <a:off x="6880188" y="3069772"/>
            <a:ext cx="4831583" cy="2346290"/>
          </a:xfrm>
          <a:prstGeom prst="rect">
            <a:avLst/>
          </a:prstGeom>
          <a:noFill/>
          <a:ln w="38100">
            <a:solidFill>
              <a:schemeClr val="tx2"/>
            </a:solidFill>
          </a:ln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eaLnBrk="0" hangingPunct="0">
              <a:defRPr sz="2000"/>
            </a:lvl1pPr>
          </a:lstStyle>
          <a:p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tx2"/>
                </a:solidFill>
              </a:rPr>
              <a:t>DL – Introduces Neural Networks that</a:t>
            </a:r>
            <a:br>
              <a:rPr lang="en-US" b="1" dirty="0">
                <a:solidFill>
                  <a:schemeClr val="tx2"/>
                </a:solidFill>
              </a:rPr>
            </a:br>
            <a:r>
              <a:rPr lang="en-US" b="1" dirty="0">
                <a:solidFill>
                  <a:schemeClr val="tx2"/>
                </a:solidFill>
              </a:rPr>
              <a:t> attempt to emulate the human brain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1196CF-CB82-CD89-D433-18EE5AC03AC9}"/>
              </a:ext>
            </a:extLst>
          </p:cNvPr>
          <p:cNvSpPr txBox="1"/>
          <p:nvPr/>
        </p:nvSpPr>
        <p:spPr>
          <a:xfrm>
            <a:off x="6951781" y="3815863"/>
            <a:ext cx="4694259" cy="1544932"/>
          </a:xfrm>
          <a:prstGeom prst="rect">
            <a:avLst/>
          </a:prstGeom>
          <a:noFill/>
          <a:ln w="38100">
            <a:solidFill>
              <a:srgbClr val="92D050"/>
            </a:solidFill>
          </a:ln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eaLnBrk="0" hangingPunct="0">
              <a:defRPr sz="2000"/>
            </a:lvl1pPr>
          </a:lstStyle>
          <a:p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b="1" dirty="0">
                <a:solidFill>
                  <a:srgbClr val="92D050"/>
                </a:solidFill>
              </a:rPr>
              <a:t>FM – Prediction what’s next, even to </a:t>
            </a:r>
            <a:br>
              <a:rPr lang="en-US" b="1" dirty="0">
                <a:solidFill>
                  <a:srgbClr val="92D050"/>
                </a:solidFill>
              </a:rPr>
            </a:br>
            <a:r>
              <a:rPr lang="en-US" b="1" dirty="0">
                <a:solidFill>
                  <a:srgbClr val="92D050"/>
                </a:solidFill>
              </a:rPr>
              <a:t> the point of creating new content </a:t>
            </a:r>
            <a:br>
              <a:rPr lang="en-US" b="1" dirty="0">
                <a:solidFill>
                  <a:srgbClr val="92D050"/>
                </a:solidFill>
              </a:rPr>
            </a:br>
            <a:r>
              <a:rPr lang="en-US" b="1" dirty="0">
                <a:solidFill>
                  <a:srgbClr val="92D050"/>
                </a:solidFill>
              </a:rPr>
              <a:t> =&gt; Generative AI (GenAI)</a:t>
            </a:r>
            <a:br>
              <a:rPr lang="en-US" b="1" dirty="0">
                <a:solidFill>
                  <a:srgbClr val="92D050"/>
                </a:solidFill>
              </a:rPr>
            </a:br>
            <a:r>
              <a:rPr lang="en-US" b="1" dirty="0">
                <a:solidFill>
                  <a:srgbClr val="92D050"/>
                </a:solidFill>
              </a:rPr>
              <a:t> - LLMs, LLMs for coding, Audio and</a:t>
            </a:r>
            <a:br>
              <a:rPr lang="en-US" b="1" dirty="0">
                <a:solidFill>
                  <a:srgbClr val="92D050"/>
                </a:solidFill>
              </a:rPr>
            </a:br>
            <a:r>
              <a:rPr lang="en-US" b="1" dirty="0">
                <a:solidFill>
                  <a:srgbClr val="92D050"/>
                </a:solidFill>
              </a:rPr>
              <a:t>   Video models (Deep fakes)</a:t>
            </a:r>
          </a:p>
        </p:txBody>
      </p:sp>
    </p:spTree>
    <p:extLst>
      <p:ext uri="{BB962C8B-B14F-4D97-AF65-F5344CB8AC3E}">
        <p14:creationId xmlns:p14="http://schemas.microsoft.com/office/powerpoint/2010/main" val="18323103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0DE46-5B8B-BB0D-09AB-264E029BC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GitHub Copilot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26018D-EA44-8E0A-A067-8D6E69CC8A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A GitHub account:</a:t>
            </a:r>
          </a:p>
          <a:p>
            <a:pPr lvl="1"/>
            <a:r>
              <a:rPr lang="en-US" sz="2000" dirty="0"/>
              <a:t>You need a GitHub account to use GitHub Copilot.</a:t>
            </a:r>
          </a:p>
          <a:p>
            <a:pPr lvl="1"/>
            <a:r>
              <a:rPr lang="en-US" sz="2000" dirty="0"/>
              <a:t>If you don't have one, you can sign up for free at </a:t>
            </a:r>
            <a:r>
              <a:rPr lang="en-US" sz="2000" u="sng" dirty="0">
                <a:hlinkClick r:id="rId2"/>
              </a:rPr>
              <a:t>GitHub</a:t>
            </a:r>
            <a:endParaRPr lang="en-US" sz="2000" dirty="0"/>
          </a:p>
          <a:p>
            <a:r>
              <a:rPr lang="en-US" sz="2400" dirty="0"/>
              <a:t>Sign up for a GitHub Copilot plan or subscription</a:t>
            </a:r>
          </a:p>
          <a:p>
            <a:pPr lvl="1"/>
            <a:r>
              <a:rPr lang="en-US" sz="2000" dirty="0"/>
              <a:t>GitHub Copilot is a paid service, but it offers a free trial period.</a:t>
            </a:r>
          </a:p>
          <a:p>
            <a:r>
              <a:rPr lang="en-US" sz="2400" dirty="0"/>
              <a:t>Visual Studio: GitHub Copilot integrates with Visual Studio</a:t>
            </a:r>
          </a:p>
          <a:p>
            <a:pPr lvl="1"/>
            <a:r>
              <a:rPr lang="en-US" sz="2000" dirty="0"/>
              <a:t>for Visual Studio 2022 (Version 17.10 or later) that must be installed</a:t>
            </a:r>
          </a:p>
          <a:p>
            <a:pPr lvl="1"/>
            <a:r>
              <a:rPr lang="en-US" sz="2000" dirty="0"/>
              <a:t>for Visual Studio 2026, Copilot is installed automatically.</a:t>
            </a:r>
          </a:p>
          <a:p>
            <a:r>
              <a:rPr lang="en-US" sz="2400" dirty="0"/>
              <a:t>In Visual Studio sign in using your GitHub account with an active Copilot subscription.</a:t>
            </a:r>
          </a:p>
          <a:p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099AFC-E683-3D08-8BB6-71D964E830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609"/>
          <a:stretch>
            <a:fillRect/>
          </a:stretch>
        </p:blipFill>
        <p:spPr>
          <a:xfrm>
            <a:off x="8109020" y="433620"/>
            <a:ext cx="3610706" cy="294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982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81C14D-F27B-D6B5-3445-1C78412054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135421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Show GitHub account with Copilot options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Show GitHub account sign-in in Visual Studio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DF3D0E-B1D6-5736-C26A-D12495431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2"/>
            <a:ext cx="4427728" cy="1477328"/>
          </a:xfrm>
        </p:spPr>
        <p:txBody>
          <a:bodyPr/>
          <a:lstStyle/>
          <a:p>
            <a:r>
              <a:rPr lang="en-US" dirty="0"/>
              <a:t>Copilot Requirements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47C88291-2236-3FD6-7C28-C21C01BAE69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6713" b="6713"/>
          <a:stretch/>
        </p:blipFill>
        <p:spPr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5CCE01-0669-1998-C3F1-2A4F9887CE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1266" y="4996491"/>
            <a:ext cx="3399692" cy="101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163339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5AA1-E6C5-3D7C-4E17-DC7295B00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22067"/>
            <a:ext cx="10369296" cy="553998"/>
          </a:xfrm>
        </p:spPr>
        <p:txBody>
          <a:bodyPr/>
          <a:lstStyle/>
          <a:p>
            <a:r>
              <a:rPr lang="en-US" sz="3600" dirty="0"/>
              <a:t>Interacting with Copilot in Visual Studio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C2069A-76E7-BC5B-916F-67F9303B899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200" dirty="0"/>
              <a:t>Copilot Code completion in your editor</a:t>
            </a:r>
          </a:p>
          <a:p>
            <a:pPr lvl="2"/>
            <a:r>
              <a:rPr lang="en-US" sz="2400" dirty="0"/>
              <a:t>Autocomplete suggestions (Ghost text)</a:t>
            </a:r>
          </a:p>
          <a:p>
            <a:pPr lvl="2"/>
            <a:r>
              <a:rPr lang="en-US" sz="2400" dirty="0"/>
              <a:t>Useful for code snippets, repetitive code…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Copilot Chat</a:t>
            </a:r>
          </a:p>
          <a:p>
            <a:pPr lvl="2"/>
            <a:r>
              <a:rPr lang="en-US" sz="2400" dirty="0"/>
              <a:t>Use natural language to ask coding related questions</a:t>
            </a:r>
          </a:p>
          <a:p>
            <a:pPr lvl="2"/>
            <a:r>
              <a:rPr lang="en-US" sz="2400" dirty="0"/>
              <a:t>Generates large sections of code.</a:t>
            </a:r>
          </a:p>
          <a:p>
            <a:pPr lvl="2"/>
            <a:r>
              <a:rPr lang="en-US" sz="2400" dirty="0"/>
              <a:t>Allows to provide feedback to improve Copilot context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7513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Esri_Dev-Tech_2026">
  <a:themeElements>
    <a:clrScheme name="Esri_2026">
      <a:dk1>
        <a:srgbClr val="000000"/>
      </a:dk1>
      <a:lt1>
        <a:srgbClr val="FFFFFF"/>
      </a:lt1>
      <a:dk2>
        <a:srgbClr val="0069B8"/>
      </a:dk2>
      <a:lt2>
        <a:srgbClr val="FFE854"/>
      </a:lt2>
      <a:accent1>
        <a:srgbClr val="25942A"/>
      </a:accent1>
      <a:accent2>
        <a:srgbClr val="20A391"/>
      </a:accent2>
      <a:accent3>
        <a:srgbClr val="E87412"/>
      </a:accent3>
      <a:accent4>
        <a:srgbClr val="009CDF"/>
      </a:accent4>
      <a:accent5>
        <a:srgbClr val="A079FF"/>
      </a:accent5>
      <a:accent6>
        <a:srgbClr val="C75EBD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Tech-Summit_2026_Technical-Presentation_v9.pptx" id="{43E5CA95-2D0F-3046-A903-2C8D215E089E}" vid="{75ED7B9C-3431-CB43-9A6B-BD800CB9152D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f451dda-87f0-44fe-8155-a7a8ce8ced40">
      <Terms xmlns="http://schemas.microsoft.com/office/infopath/2007/PartnerControls"/>
    </lcf76f155ced4ddcb4097134ff3c332f>
    <TaxCatchAll xmlns="2cca2253-b4b3-493a-b13d-4e35805225a7" xsi:nil="true"/>
  </documentManagement>
</p:properties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5" ma:contentTypeDescription="Create a new document." ma:contentTypeScope="" ma:versionID="01c26e3f42dd5c93fbfccd0637d15603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fcd547f3e28915eadc5803f304d98045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81E133DB-697E-4C10-B192-8899027B1EC6}">
  <ds:schemaRefs>
    <ds:schemaRef ds:uri="http://schemas.microsoft.com/office/2006/metadata/properties"/>
    <ds:schemaRef ds:uri="http://schemas.microsoft.com/office/infopath/2007/PartnerControls"/>
    <ds:schemaRef ds:uri="2cca2253-b4b3-493a-b13d-4e35805225a7"/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2f451dda-87f0-44fe-8155-a7a8ce8ced40"/>
    <ds:schemaRef ds:uri="http://purl.org/dc/dcmitype/"/>
  </ds:schemaRefs>
</ds:datastoreItem>
</file>

<file path=customXml/itemProps14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26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B7345282-8765-4BD2-B70E-51FE6BD876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4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28108</TotalTime>
  <Words>2245</Words>
  <Application>Microsoft Office PowerPoint</Application>
  <PresentationFormat>Widescreen</PresentationFormat>
  <Paragraphs>264</Paragraphs>
  <Slides>22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ＭＳ Ｐゴシック</vt:lpstr>
      <vt:lpstr>Aptos</vt:lpstr>
      <vt:lpstr>Arial</vt:lpstr>
      <vt:lpstr>Lucida Grande</vt:lpstr>
      <vt:lpstr>Esri_Dev-Tech_2026</vt:lpstr>
      <vt:lpstr>ArcGIS Pro SDK for .NET: </vt:lpstr>
      <vt:lpstr>Session overview</vt:lpstr>
      <vt:lpstr>What is GitHub Copilot</vt:lpstr>
      <vt:lpstr>What is Copilot</vt:lpstr>
      <vt:lpstr>Simplified Overview of AI and Related Terms</vt:lpstr>
      <vt:lpstr>Simplified Overview of AI and Related Terms</vt:lpstr>
      <vt:lpstr>GitHub Copilot requirements</vt:lpstr>
      <vt:lpstr>Copilot Requirements</vt:lpstr>
      <vt:lpstr>Interacting with Copilot in Visual Studio</vt:lpstr>
      <vt:lpstr>Interacting with Copilot in Visual Studio</vt:lpstr>
      <vt:lpstr>What to expect from Copilot when developing Add-ins</vt:lpstr>
      <vt:lpstr>Copilot out-of-box Suggestions</vt:lpstr>
      <vt:lpstr>Tuning Copilot with MCP Server</vt:lpstr>
      <vt:lpstr>Tuning Copilot with MCP Server</vt:lpstr>
      <vt:lpstr>Setup MCP Server</vt:lpstr>
      <vt:lpstr>Tuning Copilot with custom instructions</vt:lpstr>
      <vt:lpstr>Tuning Copilot with custom instructions</vt:lpstr>
      <vt:lpstr>Suggestions after Context Tuning</vt:lpstr>
      <vt:lpstr>Leverage Copilot for ArcGIS Pro Add-in development</vt:lpstr>
      <vt:lpstr>ArcGIS Pro SDK for .NET Sessions</vt:lpstr>
      <vt:lpstr>Questions &amp; Resources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Dev-Tech-Summit_2025_Technical-Sessions.pptxDev-Tech-Summit_2025_Technical-Sessions</dc:title>
  <dc:creator>Claudine Chan</dc:creator>
  <cp:lastModifiedBy>Wolf Kaiser</cp:lastModifiedBy>
  <cp:revision>131</cp:revision>
  <cp:lastPrinted>2021-08-10T23:54:02Z</cp:lastPrinted>
  <dcterms:created xsi:type="dcterms:W3CDTF">2023-12-13T15:33:34Z</dcterms:created>
  <dcterms:modified xsi:type="dcterms:W3CDTF">2026-03-10T00:24:47Z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MediaServiceImageTags">
    <vt:lpwstr/>
  </property>
</Properties>
</file>