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85"/>
  </p:notesMasterIdLst>
  <p:handoutMasterIdLst>
    <p:handoutMasterId r:id="rId86"/>
  </p:handoutMasterIdLst>
  <p:sldIdLst>
    <p:sldId id="2147473739" r:id="rId67"/>
    <p:sldId id="724" r:id="rId68"/>
    <p:sldId id="2147473740" r:id="rId69"/>
    <p:sldId id="2147473751" r:id="rId70"/>
    <p:sldId id="2147473747" r:id="rId71"/>
    <p:sldId id="2147473752" r:id="rId72"/>
    <p:sldId id="2147473748" r:id="rId73"/>
    <p:sldId id="2147473753" r:id="rId74"/>
    <p:sldId id="2147473741" r:id="rId75"/>
    <p:sldId id="2147473744" r:id="rId76"/>
    <p:sldId id="2147473745" r:id="rId77"/>
    <p:sldId id="2147473746" r:id="rId78"/>
    <p:sldId id="805" r:id="rId79"/>
    <p:sldId id="2147473742" r:id="rId80"/>
    <p:sldId id="818" r:id="rId81"/>
    <p:sldId id="830" r:id="rId82"/>
    <p:sldId id="763" r:id="rId83"/>
    <p:sldId id="836" r:id="rId84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Your Presentation" id="{6BD35540-BE9B-E54F-AC12-2B91C2337FC1}">
          <p14:sldIdLst>
            <p14:sldId id="2147473739"/>
            <p14:sldId id="724"/>
            <p14:sldId id="2147473740"/>
            <p14:sldId id="2147473751"/>
            <p14:sldId id="2147473747"/>
            <p14:sldId id="2147473752"/>
            <p14:sldId id="2147473748"/>
            <p14:sldId id="2147473753"/>
            <p14:sldId id="2147473741"/>
            <p14:sldId id="2147473744"/>
            <p14:sldId id="2147473745"/>
            <p14:sldId id="2147473746"/>
            <p14:sldId id="805"/>
            <p14:sldId id="2147473742"/>
          </p14:sldIdLst>
        </p14:section>
        <p14:section name="Walk-Out" id="{66159054-46D6-1641-8AB1-82A52E9E8223}">
          <p14:sldIdLst>
            <p14:sldId id="818"/>
            <p14:sldId id="830"/>
            <p14:sldId id="763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1C814927-122C-E611-8B7E-6446048DF98B}" name="Rebecca Torres" initials="RT" userId="S::reb10066@esri.com::2994af65-1ea0-44c8-a2c5-1b7acc66cec9" providerId="AD"/>
  <p188:author id="{305C5178-4606-CD22-3F67-F8C03E0915FF}" name="Kitty Hurley" initials="KH" userId="S::kit12303@esri.com::e053c73e-06eb-4c62-868c-e85b9274d561" providerId="AD"/>
  <p188:author id="{BD629388-47BB-3578-523C-8B242AA89AED}" name="Kyle Heinemann" initials="KH" userId="S::kyle0000@esri.com::da775492-65fc-4dd1-a89e-23411025b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242"/>
    <a:srgbClr val="FFE095"/>
    <a:srgbClr val="BEE3FF"/>
    <a:srgbClr val="002C66"/>
    <a:srgbClr val="0261AA"/>
    <a:srgbClr val="00599F"/>
    <a:srgbClr val="828219"/>
    <a:srgbClr val="828218"/>
    <a:srgbClr val="C3E3F7"/>
    <a:srgbClr val="027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994" autoAdjust="0"/>
  </p:normalViewPr>
  <p:slideViewPr>
    <p:cSldViewPr snapToGrid="0">
      <p:cViewPr varScale="1">
        <p:scale>
          <a:sx n="99" d="100"/>
          <a:sy n="99" d="100"/>
        </p:scale>
        <p:origin x="1038" y="27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10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0" d="100"/>
          <a:sy n="140" d="100"/>
        </p:scale>
        <p:origin x="416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theme" Target="theme/theme1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5" Type="http://schemas.openxmlformats.org/officeDocument/2006/relationships/customXml" Target="../customXml/item5.xml"/><Relationship Id="rId90" Type="http://schemas.openxmlformats.org/officeDocument/2006/relationships/tableStyles" Target="tableStyles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77" Type="http://schemas.openxmlformats.org/officeDocument/2006/relationships/slide" Target="slides/slide1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viewProps" Target="viewProps.xml"/><Relationship Id="rId9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21514" y="130150"/>
            <a:ext cx="2654605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232660" y="149232"/>
            <a:ext cx="2656227" cy="315588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114CE374-76A7-7848-8737-36E4F1791B43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2/20/2026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21512" y="8829967"/>
            <a:ext cx="2654606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2026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232660" y="8829967"/>
            <a:ext cx="2656227" cy="331594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20190" y="149232"/>
            <a:ext cx="1168399" cy="33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32660" y="130150"/>
            <a:ext cx="2656227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3EBFF12D-7F20-4C48-8400-3E451C6E557C}" type="datetime1">
              <a:rPr lang="en-US" smtClean="0"/>
              <a:t>2/20/2026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9467" y="4415790"/>
            <a:ext cx="6231467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9891" y="8829967"/>
            <a:ext cx="2654605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2026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32660" y="8829967"/>
            <a:ext cx="2656227" cy="33467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21514" y="130150"/>
            <a:ext cx="2654605" cy="33467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20190" y="149232"/>
            <a:ext cx="1168399" cy="33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2531B-6112-76D3-A490-A7A05C546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7C235B-F96C-C9E9-54E6-3EB46F4E0C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61887C-CED5-8427-7D31-CDEC131C17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lang="en-US" dirty="0">
                <a:solidFill>
                  <a:schemeClr val="tx1">
                    <a:alpha val="60000"/>
                  </a:schemeClr>
                </a:solidFill>
              </a:rPr>
              <a:t>Copyright © 2026 Esri. All rights reserved.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Esri Developer &amp; Technology Summit site.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speaker using the following format: Name 1, Name 2 &amp; Name 3</a:t>
            </a:r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1C1C73B-C4D9-9C6A-3404-8A86DEB8A23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EF2703-9875-4CF1-0CC9-57EEB9EC59B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6798E46-5EB4-F67C-B030-F20DFF924C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75F1C01A-0E52-33CC-7462-4961D894D89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990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7C0A-4511-8BB2-3F80-2E8E6CAE0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E92E7C-6310-58FD-47B2-0BF35D5E5E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B63FC3-3A40-78A4-8931-65AF839871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D2AF5E">
                    <a:alpha val="60000"/>
                  </a:srgbClr>
                </a:solidFill>
              </a:rPr>
              <a:t>Copyright © 2026 Esri. All rights reserved.</a:t>
            </a:r>
          </a:p>
          <a:p>
            <a:endParaRPr lang="en-US" dirty="0">
              <a:solidFill>
                <a:srgbClr val="D2AF5E">
                  <a:alpha val="60000"/>
                </a:srgbClr>
              </a:solidFill>
            </a:endParaRPr>
          </a:p>
          <a:p>
            <a:r>
              <a:rPr lang="en-US" b="1" dirty="0"/>
              <a:t>How to customize this slide: 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Adobe stock photos are used in your presentation, move the Adobe copyright text box above into the slide, just below the Esri copyright line. </a:t>
            </a:r>
          </a:p>
          <a:p>
            <a:pPr marL="640594" lvl="1" indent="-174708">
              <a:buFont typeface="Arial" panose="020B0604020202020204" pitchFamily="34" charset="0"/>
              <a:buChar char="•"/>
            </a:pPr>
            <a:r>
              <a:rPr lang="en-US" dirty="0"/>
              <a:t>If Adobe stock photos are </a:t>
            </a:r>
            <a:r>
              <a:rPr lang="en-US" i="1" dirty="0"/>
              <a:t>not</a:t>
            </a:r>
            <a:r>
              <a:rPr lang="en-US" dirty="0"/>
              <a:t> used, delete the Adobe copyright text box.</a:t>
            </a:r>
            <a:endParaRPr lang="en-US" b="0" dirty="0"/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60606B-C6F0-BECA-291E-A739B15091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7394FD-81DA-934A-88D9-484EFFA2D5ED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B41D30-B9DD-7016-091B-79D11E2F404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F0F27F9-641C-A06D-3B91-5286F13F8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0D5EFCA-353F-6CD5-CCF7-59B544EA61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54680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Your agenda sets up the structure for your presentation by outlining the major sections.</a:t>
            </a:r>
          </a:p>
          <a:p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List 3–5 major sections that you will discuss and potentially demonstrate during your presentation. (For example, for a presentation on ArcGIS Experience Builder, you may have a section on creating focused experiences that includes a discussion of several topics and a demo of one topic [like creating a single-page web app].)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FAC95-B977-64CE-F057-E1EE95F2B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D2999C-865C-9661-E20E-DBEC830D97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3E5C0E-CF4C-A724-24C9-65DD132A41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Identify one main topic that supports the section.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9F36A4-E876-FD9B-6957-5D33C717854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82796D-B1C5-1A1F-128B-74130069276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E6DE8-EAD8-5C64-020C-A181E45454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4FF0CA4-3923-A358-BF5C-5D6588E963B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5707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BABA8-A0CE-A954-CC45-36F6E6341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A0F804-646A-9F93-DE01-A6DC8A0188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E4A6C3-F382-ADA0-B2B5-204DF2C029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Identify one main topic that supports the section.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C16B73-C4AE-C723-6B7A-4A95ECC7348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E639E-841D-6CF8-A9DE-1C94DF89437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0461E3-9C6E-F9DC-D1F3-1DE6CCF185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278F22A8-15F2-BAEB-27B7-B0D2296B137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53974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Organize your presentation based on the sections identified in your agenda.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When transitioning to a new section</a:t>
            </a:r>
            <a:r>
              <a:rPr lang="en-US" u="none" baseline="0" dirty="0"/>
              <a:t>, u</a:t>
            </a:r>
            <a:r>
              <a:rPr lang="en-US" baseline="0" dirty="0"/>
              <a:t>se this slide as a visual indicator.</a:t>
            </a:r>
            <a:endParaRPr lang="en-US" u="none" baseline="0" dirty="0"/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Add a title that matches the section listed in your agenda.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List the name of the speaker(s), if different from the Presentation Title slide</a:t>
            </a:r>
            <a:r>
              <a:rPr lang="en-US" baseline="0" dirty="0"/>
              <a:t>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Duplicate this slide as many times as necessary.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465887">
              <a:defRPr/>
            </a:pPr>
            <a:fld id="{97A9561F-3C54-4C44-84A9-D50BC29223DE}" type="datetime1">
              <a:rPr lang="en-US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pPr defTabSz="465887">
                <a:defRPr/>
              </a:pPr>
              <a:t>2/20/2026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65887">
                <a:defRPr/>
              </a:pPr>
              <a:t>13</a:t>
            </a:fld>
            <a:endParaRPr lang="en-US" dirty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48455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24567-5261-64EE-EEDA-59CC50937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7363AD-3513-A338-FF66-7D67D3CCF3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CD43BF-56D6-C95A-3D76-62DCCA2736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Identify one main topic that supports the section.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40594" lvl="1" indent="-174708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4708" indent="-174708" defTabSz="465887">
              <a:buFont typeface="Arial" panose="020B0604020202020204" pitchFamily="34" charset="0"/>
              <a:buChar char="•"/>
              <a:defRPr/>
            </a:pPr>
            <a:r>
              <a:rPr lang="en-US" dirty="0"/>
              <a:t>Third-party data or content sources/organizations may be referenced </a:t>
            </a:r>
            <a:r>
              <a:rPr lang="en-US" i="1" dirty="0"/>
              <a:t>with proper citation</a:t>
            </a:r>
            <a:r>
              <a:rPr lang="en-US" dirty="0"/>
              <a:t> </a:t>
            </a:r>
            <a:r>
              <a:rPr lang="en-US" b="1" dirty="0"/>
              <a:t>(see directions in the Acknowledgments slide notes)</a:t>
            </a:r>
            <a:r>
              <a:rPr lang="en-US" dirty="0"/>
              <a:t>.</a:t>
            </a:r>
            <a:endParaRPr lang="en-US" baseline="0" dirty="0">
              <a:cs typeface="Arial"/>
            </a:endParaRP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A5F08-FE3F-55DF-623A-B07F7EEFAA8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B6F59-B4FF-EACD-FBA9-127FA723AB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2025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6C100-9337-AB24-EA53-CE6CBCD1AB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086185E-4D07-F6C2-9FC0-95102F793AC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12466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2E5D-AFFE-832E-C383-E9A78F6D7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9FD00-FF8A-2317-851D-F88FF2A2B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A3D7-0813-6A03-E92F-A2ECB1C83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  <a:r>
              <a:rPr lang="en-US" dirty="0"/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>
                <a:cs typeface="Arial"/>
              </a:rPr>
              <a:t>Encourage the audience to share feedback by completing the survey, which is available in the event app.</a:t>
            </a:r>
          </a:p>
          <a:p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No customization is required.</a:t>
            </a:r>
          </a:p>
          <a:p>
            <a:endParaRPr lang="en-US" dirty="0"/>
          </a:p>
          <a:p>
            <a:r>
              <a:rPr lang="en-US" b="1" dirty="0"/>
              <a:t>(Optional) Speaker notes:</a:t>
            </a: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>
                <a:cs typeface="Arial"/>
              </a:rPr>
              <a:t>If desired, add more speaker notes here to elaborate on the concise main points and visuals on the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471AD-3A22-2630-FCBF-204A623307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65887">
                <a:defRPr/>
              </a:pPr>
              <a:t>15</a:t>
            </a:fld>
            <a:endParaRPr lang="en-US" dirty="0">
              <a:solidFill>
                <a:prstClr val="black"/>
              </a:solidFill>
              <a:ea typeface="ＭＳ Ｐゴシック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22651-7CFD-AB6E-231B-7242FD39F6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5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F1E1F-4D74-A5F7-8A3A-C79D59A04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43DDAA-24D3-7AD0-B813-6C752EB20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CA9822-83AD-D7AE-A771-0D5B76BD1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  <a:r>
              <a:rPr lang="en-US" dirty="0"/>
              <a:t>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Encourage the audience to connect with the Esri Developer community.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No customization is required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9D49-E8B5-0340-0EA3-B000011A01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FF65AF3-581A-E84D-A664-3891A33E311F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EDF6-14F3-09E4-30A0-76E4215DEE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592A8-4BEE-C1AD-45C5-0C933191A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F52DC7D-76E8-09BE-D26D-7BEB5FB9B9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04091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While the audience asks questions about your presentation, use this slide as a visual.</a:t>
            </a:r>
          </a:p>
          <a:p>
            <a:endParaRPr lang="en-US" dirty="0"/>
          </a:p>
          <a:p>
            <a:r>
              <a:rPr lang="en-US" b="1" dirty="0"/>
              <a:t>How to customize this slide: 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No customization is required.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292ECB7-B277-EE6D-7BA3-371EF9EADB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5A386BB-5B62-4530-A5D0-ECDF2762BD14}" type="datetime1">
              <a:rPr lang="en-US" smtClean="0"/>
              <a:t>2/20/2026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096EC4-8AD6-4F7C-D01A-D7ED5FB8575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FF30AB5-8505-9E92-797F-70D2F7BDF2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45864E6-E084-D60D-A7E0-BF1578C7C3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1105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2/20/2026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2/20/2026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2/20/2026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2/20/2026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68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2/20/2026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28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2/20/2026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601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2/20/2026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28" r:id="rId6"/>
    <p:sldLayoutId id="2147486824" r:id="rId7"/>
    <p:sldLayoutId id="2147486829" r:id="rId8"/>
    <p:sldLayoutId id="2147486806" r:id="rId9"/>
    <p:sldLayoutId id="2147486807" r:id="rId10"/>
    <p:sldLayoutId id="2147486822" r:id="rId11"/>
    <p:sldLayoutId id="2147486823" r:id="rId12"/>
    <p:sldLayoutId id="2147486811" r:id="rId13"/>
    <p:sldLayoutId id="2147486812" r:id="rId14"/>
    <p:sldLayoutId id="2147486816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@EsriDevs" TargetMode="External"/><Relationship Id="rId13" Type="http://schemas.openxmlformats.org/officeDocument/2006/relationships/image" Target="../media/image24.png"/><Relationship Id="rId3" Type="http://schemas.openxmlformats.org/officeDocument/2006/relationships/image" Target="../media/image23.png"/><Relationship Id="rId7" Type="http://schemas.openxmlformats.org/officeDocument/2006/relationships/hyperlink" Target="https://twitter.com/esridevevents" TargetMode="External"/><Relationship Id="rId12" Type="http://schemas.openxmlformats.org/officeDocument/2006/relationships/hyperlink" Target="https://community.esri.com/t5/developers/ct-p/developers?rsource=https%3A%2F%2Flinks.esri.com%2FEsriDevCommunity" TargetMode="External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x.com/esridevevents" TargetMode="External"/><Relationship Id="rId11" Type="http://schemas.openxmlformats.org/officeDocument/2006/relationships/hyperlink" Target="https://github.com/EsriDevEvents" TargetMode="External"/><Relationship Id="rId5" Type="http://schemas.openxmlformats.org/officeDocument/2006/relationships/hyperlink" Target="https://twitter.com/EsriDevs" TargetMode="External"/><Relationship Id="rId15" Type="http://schemas.openxmlformats.org/officeDocument/2006/relationships/image" Target="../media/image26.emf"/><Relationship Id="rId10" Type="http://schemas.openxmlformats.org/officeDocument/2006/relationships/hyperlink" Target="https://github.com/Esri" TargetMode="External"/><Relationship Id="rId4" Type="http://schemas.openxmlformats.org/officeDocument/2006/relationships/hyperlink" Target="https://x.com/EsriDevs" TargetMode="External"/><Relationship Id="rId9" Type="http://schemas.openxmlformats.org/officeDocument/2006/relationships/hyperlink" Target="https://mediaspace.esri.com/category/ArcGIS+Developers/244548402?rsource=https%3A%2F%2Flinks.esri.com%2FDevVideos" TargetMode="External"/><Relationship Id="rId1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rodev.arcgis.com/en/pro-app/latest/sdk/api-reference/topic11943.html" TargetMode="External"/><Relationship Id="rId2" Type="http://schemas.openxmlformats.org/officeDocument/2006/relationships/hyperlink" Target="https://prodev.arcgis.com/en/pro-app/latest/sdk/api-reference/topic8158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rodev.arcgis.com/en/pro-app/latest/sdk/api-reference/topic32475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2C18B-26DC-4AA7-BFBD-0DD2AB1CF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FE3C0-14AF-88CA-1668-73CDB5A0E1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270" y="2191786"/>
            <a:ext cx="10742036" cy="1100053"/>
          </a:xfrm>
        </p:spPr>
        <p:txBody>
          <a:bodyPr/>
          <a:lstStyle/>
          <a:p>
            <a:r>
              <a:rPr lang="en-US" b="1" dirty="0"/>
              <a:t>ArcGIS Pro SDK for .NET: </a:t>
            </a:r>
            <a:br>
              <a:rPr lang="en-US" b="1" dirty="0"/>
            </a:br>
            <a:r>
              <a:rPr lang="en-US" b="1" dirty="0"/>
              <a:t>Enhancing Data Exploration with Spatial Clauses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50EFB51-B96E-24E8-2D24-21C246035E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Uma Harano</a:t>
            </a:r>
          </a:p>
        </p:txBody>
      </p:sp>
    </p:spTree>
    <p:extLst>
      <p:ext uri="{BB962C8B-B14F-4D97-AF65-F5344CB8AC3E}">
        <p14:creationId xmlns:p14="http://schemas.microsoft.com/office/powerpoint/2010/main" val="3130974089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52D28F9-5C12-682E-032D-E71B16F1E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08" y="1174173"/>
            <a:ext cx="6360632" cy="23701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26F1EF-9929-D63A-2DA8-645F9A958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08" y="442197"/>
            <a:ext cx="10369296" cy="492443"/>
          </a:xfrm>
        </p:spPr>
        <p:txBody>
          <a:bodyPr/>
          <a:lstStyle/>
          <a:p>
            <a:r>
              <a:rPr lang="en-US" dirty="0" err="1"/>
              <a:t>DefinitionQueryBuilderControl</a:t>
            </a:r>
            <a:r>
              <a:rPr lang="en-US" dirty="0"/>
              <a:t> User Control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13148C-0982-E4E3-B9F9-A63231469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448" y="2406206"/>
            <a:ext cx="7523427" cy="42734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045A3A2-3854-DB76-22F9-84DF74664B29}"/>
              </a:ext>
            </a:extLst>
          </p:cNvPr>
          <p:cNvSpPr/>
          <p:nvPr/>
        </p:nvSpPr>
        <p:spPr bwMode="auto">
          <a:xfrm>
            <a:off x="4346448" y="3007895"/>
            <a:ext cx="3013991" cy="3349591"/>
          </a:xfrm>
          <a:prstGeom prst="rect">
            <a:avLst/>
          </a:prstGeom>
          <a:noFill/>
          <a:ln w="57150">
            <a:solidFill>
              <a:srgbClr val="C00000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204381C-508A-A2AD-8A84-94F791DA5FB2}"/>
              </a:ext>
            </a:extLst>
          </p:cNvPr>
          <p:cNvSpPr/>
          <p:nvPr/>
        </p:nvSpPr>
        <p:spPr bwMode="auto">
          <a:xfrm flipH="1">
            <a:off x="2618072" y="4239929"/>
            <a:ext cx="1684421" cy="481263"/>
          </a:xfrm>
          <a:prstGeom prst="leftArrow">
            <a:avLst/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1906F1-576A-BD57-CDF3-F358C8C9EBB3}"/>
              </a:ext>
            </a:extLst>
          </p:cNvPr>
          <p:cNvSpPr txBox="1"/>
          <p:nvPr/>
        </p:nvSpPr>
        <p:spPr>
          <a:xfrm>
            <a:off x="644894" y="4023360"/>
            <a:ext cx="1914786" cy="914400"/>
          </a:xfrm>
          <a:prstGeom prst="rect">
            <a:avLst/>
          </a:prstGeom>
          <a:solidFill>
            <a:srgbClr val="FFE095"/>
          </a:solidFill>
          <a:ln w="28575">
            <a:solidFill>
              <a:schemeClr val="bg1"/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/>
            <a:endParaRPr lang="en-US" sz="1200" b="1" dirty="0">
              <a:solidFill>
                <a:schemeClr val="bg1"/>
              </a:solidFill>
            </a:endParaRP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DefinitionQueryBuilder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</a:rPr>
              <a:t> Control embedded </a:t>
            </a:r>
          </a:p>
          <a:p>
            <a:pPr algn="ctr" eaLnBrk="0" hangingPunct="0"/>
            <a:r>
              <a:rPr lang="en-US" sz="1200" b="1" dirty="0">
                <a:solidFill>
                  <a:schemeClr val="bg1"/>
                </a:solidFill>
              </a:rPr>
              <a:t> in a custom UI</a:t>
            </a:r>
            <a:endParaRPr lang="en-US" sz="12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FAA599-63A0-4392-0F8E-70252DE6D472}"/>
              </a:ext>
            </a:extLst>
          </p:cNvPr>
          <p:cNvSpPr txBox="1"/>
          <p:nvPr/>
        </p:nvSpPr>
        <p:spPr>
          <a:xfrm>
            <a:off x="7286324" y="1183798"/>
            <a:ext cx="4528687" cy="9221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pPr marL="285750" indent="-285750" algn="l" eaLnBrk="0" hangingPunct="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  <a:ea typeface="+mn-ea"/>
              <a:cs typeface="+mn-cs"/>
            </a:endParaRPr>
          </a:p>
          <a:p>
            <a:pPr marL="285750" indent="-285750" algn="l" eaLnBrk="0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+mn-ea"/>
                <a:cs typeface="+mn-cs"/>
              </a:rPr>
              <a:t>Assembly: </a:t>
            </a:r>
            <a:r>
              <a:rPr lang="en-US" sz="1400" b="1" dirty="0" err="1">
                <a:solidFill>
                  <a:schemeClr val="bg1"/>
                </a:solidFill>
                <a:ea typeface="+mn-ea"/>
                <a:cs typeface="+mn-cs"/>
              </a:rPr>
              <a:t>ArcGIS.Desktop.Mapping</a:t>
            </a:r>
            <a:endParaRPr lang="en-US" sz="1400" dirty="0">
              <a:solidFill>
                <a:schemeClr val="bg1"/>
              </a:solidFill>
              <a:ea typeface="+mn-ea"/>
              <a:cs typeface="+mn-cs"/>
            </a:endParaRPr>
          </a:p>
          <a:p>
            <a:pPr marL="285750" indent="-285750" algn="l" eaLnBrk="0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Namespace: </a:t>
            </a:r>
            <a:r>
              <a:rPr lang="en-US" sz="1400" b="1" dirty="0" err="1">
                <a:solidFill>
                  <a:schemeClr val="bg1"/>
                </a:solidFill>
              </a:rPr>
              <a:t>ArcGIS.Desktop.Mapping.Controls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528796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0C35F-2373-BE81-6537-92610EECA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701" y="392053"/>
            <a:ext cx="10369296" cy="492443"/>
          </a:xfrm>
        </p:spPr>
        <p:txBody>
          <a:bodyPr/>
          <a:lstStyle/>
          <a:p>
            <a:r>
              <a:rPr lang="en-US" dirty="0"/>
              <a:t>Implement </a:t>
            </a:r>
            <a:r>
              <a:rPr lang="en-US" dirty="0" err="1"/>
              <a:t>DefinitionQueryBuilderControl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02801-7178-8BC0-5AD4-88433388513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5701" y="1152625"/>
            <a:ext cx="11290834" cy="5469556"/>
          </a:xfrm>
        </p:spPr>
        <p:txBody>
          <a:bodyPr/>
          <a:lstStyle/>
          <a:p>
            <a:r>
              <a:rPr lang="en-US" b="1" u="sng" dirty="0"/>
              <a:t>XAML: </a:t>
            </a:r>
            <a:r>
              <a:rPr lang="en-US" dirty="0"/>
              <a:t>Include the </a:t>
            </a:r>
            <a:r>
              <a:rPr lang="en-US" b="1" dirty="0" err="1"/>
              <a:t>DefinitionQueryBuilderControl</a:t>
            </a:r>
            <a:r>
              <a:rPr lang="en-US" dirty="0"/>
              <a:t> in your UI and set up its binding properties.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user control's </a:t>
            </a:r>
            <a:r>
              <a:rPr lang="en-US" b="1" dirty="0" err="1"/>
              <a:t>ConfigureControl</a:t>
            </a:r>
            <a:r>
              <a:rPr lang="en-US" dirty="0"/>
              <a:t> property is of type </a:t>
            </a:r>
            <a:r>
              <a:rPr lang="en-US" b="1" dirty="0" err="1"/>
              <a:t>DefinitionQueryBuilderControlProperties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45B22-5E29-0CFA-4D59-9031E7D23FF9}"/>
              </a:ext>
            </a:extLst>
          </p:cNvPr>
          <p:cNvSpPr txBox="1"/>
          <p:nvPr/>
        </p:nvSpPr>
        <p:spPr>
          <a:xfrm>
            <a:off x="405463" y="2107766"/>
            <a:ext cx="11582802" cy="182639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endParaRPr lang="en-US" sz="1400" dirty="0">
              <a:solidFill>
                <a:srgbClr val="FF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lvl="1" eaLnBrk="0" hangingPunct="0"/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xmlns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mapping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clr-namespace:ArcGIS.Desktop.Mapping.Controls;assembly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ArcGIS.Desktop.Mapping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“</a:t>
            </a:r>
          </a:p>
          <a:p>
            <a:pPr lvl="1" eaLnBrk="0" hangingPunct="0"/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  <a:ea typeface="+mn-ea"/>
                <a:cs typeface="+mn-cs"/>
              </a:rPr>
              <a:t>…</a:t>
            </a:r>
          </a:p>
          <a:p>
            <a:pPr lvl="1"/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Border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…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&gt;</a:t>
            </a:r>
          </a:p>
          <a:p>
            <a:pPr lvl="1"/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&lt;!--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DefinitionQueryBuilderControl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--&gt;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mapping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DefinitionQueryBuilderControl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ConfigureControl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MyConfigureControlProperties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Mode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TwoWay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}" /&gt;</a:t>
            </a:r>
          </a:p>
          <a:p>
            <a:pPr lvl="1"/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Border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&gt;</a:t>
            </a:r>
            <a:endParaRPr lang="en-US" sz="1400" dirty="0"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01BE34-FD69-64E8-05BF-435E895B693B}"/>
              </a:ext>
            </a:extLst>
          </p:cNvPr>
          <p:cNvSpPr/>
          <p:nvPr/>
        </p:nvSpPr>
        <p:spPr bwMode="auto">
          <a:xfrm>
            <a:off x="5115828" y="3114696"/>
            <a:ext cx="1727735" cy="332070"/>
          </a:xfrm>
          <a:prstGeom prst="rect">
            <a:avLst/>
          </a:prstGeom>
          <a:solidFill>
            <a:schemeClr val="tx2">
              <a:lumMod val="40000"/>
              <a:lumOff val="60000"/>
              <a:alpha val="50196"/>
            </a:schemeClr>
          </a:solidFill>
          <a:ln w="19050">
            <a:solidFill>
              <a:schemeClr val="bg1">
                <a:alpha val="41961"/>
              </a:scheme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3A966F-F32C-B01D-BA84-B956988B0F85}"/>
              </a:ext>
            </a:extLst>
          </p:cNvPr>
          <p:cNvSpPr txBox="1"/>
          <p:nvPr/>
        </p:nvSpPr>
        <p:spPr>
          <a:xfrm>
            <a:off x="405463" y="3726664"/>
            <a:ext cx="1129083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285750" indent="-285750" eaLnBrk="0" hangingPunct="0">
              <a:buFont typeface="Arial" panose="020B0604020202020204" pitchFamily="34" charset="0"/>
              <a:buChar char="•"/>
            </a:pPr>
            <a:endParaRPr lang="en-US" sz="1800" dirty="0">
              <a:ea typeface="+mn-ea"/>
              <a:cs typeface="+mn-cs"/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endParaRPr lang="en-US" sz="1800" dirty="0">
              <a:ea typeface="+mn-ea"/>
              <a:cs typeface="+mn-cs"/>
            </a:endParaRP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000" b="1" u="sng" dirty="0">
                <a:cs typeface="Arial"/>
              </a:rPr>
              <a:t>Code: </a:t>
            </a:r>
            <a:r>
              <a:rPr lang="en-US" sz="1800" dirty="0">
                <a:ea typeface="+mn-ea"/>
                <a:cs typeface="+mn-cs"/>
              </a:rPr>
              <a:t>Set the Public property in your </a:t>
            </a:r>
            <a:r>
              <a:rPr lang="en-US" sz="1800" dirty="0" err="1">
                <a:ea typeface="+mn-ea"/>
                <a:cs typeface="+mn-cs"/>
              </a:rPr>
              <a:t>ViewModel</a:t>
            </a:r>
            <a:r>
              <a:rPr lang="en-US" sz="1800" dirty="0">
                <a:ea typeface="+mn-ea"/>
                <a:cs typeface="+mn-cs"/>
              </a:rPr>
              <a:t> with your layer’s Definition Query information.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C9B74C-8DB3-4BDE-6E76-F98268A50790}"/>
              </a:ext>
            </a:extLst>
          </p:cNvPr>
          <p:cNvSpPr txBox="1"/>
          <p:nvPr/>
        </p:nvSpPr>
        <p:spPr>
          <a:xfrm>
            <a:off x="495700" y="4889302"/>
            <a:ext cx="11454063" cy="171492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lvl="1"/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this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MyConfigureControlProperties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DefinitionQueryBuilderControlProperties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MapMember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laCountyParcelLyr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DefinitionQueries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definitionQueries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ActiveDefinitionQuery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4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activeDefinitionQuery</a:t>
            </a:r>
            <a:endParaRPr lang="en-US" sz="1400" dirty="0">
              <a:solidFill>
                <a:srgbClr val="1F377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lvl="1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};</a:t>
            </a:r>
            <a:endParaRPr lang="en-US" sz="1400" dirty="0"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CDECAC-62C6-04B8-C139-BCC0478DA773}"/>
              </a:ext>
            </a:extLst>
          </p:cNvPr>
          <p:cNvSpPr/>
          <p:nvPr/>
        </p:nvSpPr>
        <p:spPr bwMode="auto">
          <a:xfrm>
            <a:off x="7968115" y="3114696"/>
            <a:ext cx="2987120" cy="332070"/>
          </a:xfrm>
          <a:prstGeom prst="rect">
            <a:avLst/>
          </a:prstGeom>
          <a:solidFill>
            <a:schemeClr val="tx2">
              <a:lumMod val="40000"/>
              <a:lumOff val="60000"/>
              <a:alpha val="50196"/>
            </a:schemeClr>
          </a:solidFill>
          <a:ln w="19050">
            <a:solidFill>
              <a:schemeClr val="bg1">
                <a:alpha val="41961"/>
              </a:scheme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E551C3-3CBF-507D-BF0A-0E3150D0E3A6}"/>
              </a:ext>
            </a:extLst>
          </p:cNvPr>
          <p:cNvSpPr/>
          <p:nvPr/>
        </p:nvSpPr>
        <p:spPr bwMode="auto">
          <a:xfrm>
            <a:off x="1459629" y="5066440"/>
            <a:ext cx="2987120" cy="332070"/>
          </a:xfrm>
          <a:prstGeom prst="rect">
            <a:avLst/>
          </a:prstGeom>
          <a:solidFill>
            <a:schemeClr val="tx2">
              <a:lumMod val="40000"/>
              <a:lumOff val="60000"/>
              <a:alpha val="50196"/>
            </a:schemeClr>
          </a:solidFill>
          <a:ln w="19050">
            <a:solidFill>
              <a:schemeClr val="bg1">
                <a:alpha val="41961"/>
              </a:scheme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193228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7FAB5-652F-A90D-78D4-88B7DA4B6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25220"/>
            <a:ext cx="10369296" cy="492443"/>
          </a:xfrm>
        </p:spPr>
        <p:txBody>
          <a:bodyPr/>
          <a:lstStyle/>
          <a:p>
            <a:r>
              <a:rPr lang="en-US" dirty="0"/>
              <a:t>Implement </a:t>
            </a:r>
            <a:r>
              <a:rPr lang="en-US" dirty="0" err="1"/>
              <a:t>DefinitionQueryBuilderControl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58694F-DC5A-D866-0011-4A8EFA8E405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407284"/>
            <a:ext cx="10369296" cy="3427413"/>
          </a:xfrm>
        </p:spPr>
        <p:txBody>
          <a:bodyPr/>
          <a:lstStyle/>
          <a:p>
            <a:r>
              <a:rPr lang="en-US" dirty="0"/>
              <a:t>Apply the values in the configured </a:t>
            </a:r>
            <a:r>
              <a:rPr lang="en-US" dirty="0" err="1"/>
              <a:t>DefinitionQueryBuilderControl</a:t>
            </a:r>
            <a:r>
              <a:rPr lang="en-US" dirty="0"/>
              <a:t> back to the Feature layer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B5BFE-8B19-6045-F36D-90B27F0C50AE}"/>
              </a:ext>
            </a:extLst>
          </p:cNvPr>
          <p:cNvSpPr txBox="1"/>
          <p:nvPr/>
        </p:nvSpPr>
        <p:spPr>
          <a:xfrm>
            <a:off x="911352" y="1923643"/>
            <a:ext cx="10369295" cy="464078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//access the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usercontrol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to get the properties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userControl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ProWindowDefinitionQueryBuilder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.Current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//get the definition queries from the control  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queries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userControl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.DefinitionQueryBuilderControl.DefinitionQueries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//get the active definition query from the control</a:t>
            </a:r>
            <a:endParaRPr lang="en-US" sz="1600" dirty="0">
              <a:solidFill>
                <a:srgbClr val="1F377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activeQuery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userControl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.DefinitionQueryBuilderControl.ActiveDefinitionQuery.Name;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//remove all existing definition queries from the layer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featureLayer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RemoveAllDefinitionQueries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();</a:t>
            </a:r>
          </a:p>
          <a:p>
            <a:endParaRPr lang="en-US" sz="16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//add the new ones from the control,</a:t>
            </a:r>
          </a:p>
          <a:p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featureLayer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InsertDefinitionQueries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queries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//then set the active definition query</a:t>
            </a:r>
          </a:p>
          <a:p>
            <a:r>
              <a:rPr lang="en-US" sz="1600" dirty="0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featureLayer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600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SetActiveDefinitionQuery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activeQuery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85932538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1BBB7-9A8A-4773-61EE-D20CBA1F4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6882063" cy="738664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456228030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3DABF-0C0A-0CE8-17DD-666C865F9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96348-BD57-5E4C-591A-5853BB6F3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data and code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95031F7-D30D-71CC-32DA-B8D769B277A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0477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26564-1D81-3E05-E440-81FACBC5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B1C-1AAB-02A3-B416-C44BE4C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52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A986550B-1B05-7414-99CB-72793E722C1C}"/>
              </a:ext>
            </a:extLst>
          </p:cNvPr>
          <p:cNvSpPr txBox="1"/>
          <p:nvPr/>
        </p:nvSpPr>
        <p:spPr>
          <a:xfrm>
            <a:off x="1313473" y="1441080"/>
            <a:ext cx="2211519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7DDD02C6-75E7-CFE2-36FF-0339902561C8}"/>
              </a:ext>
            </a:extLst>
          </p:cNvPr>
          <p:cNvGrpSpPr/>
          <p:nvPr/>
        </p:nvGrpSpPr>
        <p:grpSpPr>
          <a:xfrm>
            <a:off x="1512834" y="2262274"/>
            <a:ext cx="1813764" cy="3516069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CF6185-68AC-3A65-B681-B09E497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2C66D8-1CFE-1F58-3BE7-F2DCE1569AF3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74DCD6F-EE05-E41B-2E96-3DA96430A53B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461F0B61-4000-932A-091A-B0C4773E1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AAB949EC-C27D-A3AB-7C81-68ACF4F5EBCF}"/>
              </a:ext>
            </a:extLst>
          </p:cNvPr>
          <p:cNvSpPr txBox="1"/>
          <p:nvPr/>
        </p:nvSpPr>
        <p:spPr>
          <a:xfrm>
            <a:off x="3961911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85EB2AF8-AB91-0710-95A7-CDC83A27C6B8}"/>
              </a:ext>
            </a:extLst>
          </p:cNvPr>
          <p:cNvGrpSpPr/>
          <p:nvPr/>
        </p:nvGrpSpPr>
        <p:grpSpPr>
          <a:xfrm>
            <a:off x="3921678" y="2262274"/>
            <a:ext cx="1813764" cy="3516069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F99A04-0F51-93A0-A9EE-CBB2E44566DD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AD93FA23-A84E-BFA2-9BC8-9D114D091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25FF54-B44C-F8AB-583F-5686462513E1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299A3F35-2184-DF1E-479F-EC40E35E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CA86E82F-0943-0506-647A-F45C4FDCE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5" y="3184944"/>
            <a:ext cx="833718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0BF3E5A4-B822-AB28-34BE-1C462CAB2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85129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7232C34E-41B1-E0E0-3B40-5E33D9148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79607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AF23F9F6-5589-FFC3-93AA-983F8164D418}"/>
              </a:ext>
            </a:extLst>
          </p:cNvPr>
          <p:cNvSpPr txBox="1"/>
          <p:nvPr/>
        </p:nvSpPr>
        <p:spPr>
          <a:xfrm>
            <a:off x="6248172" y="1441080"/>
            <a:ext cx="2046982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C9C87723-DB55-35EA-E6C5-5F77A2290A47}"/>
              </a:ext>
            </a:extLst>
          </p:cNvPr>
          <p:cNvGrpSpPr/>
          <p:nvPr/>
        </p:nvGrpSpPr>
        <p:grpSpPr>
          <a:xfrm>
            <a:off x="6364781" y="2262274"/>
            <a:ext cx="1813764" cy="3516069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62E5A34-538F-DFD4-EAEE-4891B836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B40E77D6-1439-BA78-674E-939A7F007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31D7DA00-A75E-D69B-CC7B-081C97A0FC42}"/>
              </a:ext>
            </a:extLst>
          </p:cNvPr>
          <p:cNvSpPr txBox="1"/>
          <p:nvPr/>
        </p:nvSpPr>
        <p:spPr>
          <a:xfrm>
            <a:off x="8848118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E0279BFF-9622-75B4-0C3A-4FB417882F88}"/>
              </a:ext>
            </a:extLst>
          </p:cNvPr>
          <p:cNvGrpSpPr/>
          <p:nvPr/>
        </p:nvGrpSpPr>
        <p:grpSpPr>
          <a:xfrm>
            <a:off x="8807885" y="2262274"/>
            <a:ext cx="1813764" cy="3516069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5AB89A-B9D9-2CE2-4EC7-34AE14B31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B501E45-AB7D-1260-30FB-8A17F1ED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123759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3663-C9F4-DE99-0EED-D8496353B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background with colorful shapes&#10;&#10;AI-generated content may be incorrect.">
            <a:extLst>
              <a:ext uri="{FF2B5EF4-FFF2-40B4-BE49-F238E27FC236}">
                <a16:creationId xmlns:a16="http://schemas.microsoft.com/office/drawing/2014/main" id="{121ECF44-9324-DC8F-659B-FC0CCDD55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A9D114B-FC03-E733-D7F0-F74E571729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x.com/EsriDevs</a:t>
            </a:r>
            <a:endParaRPr lang="en-US" sz="1800" dirty="0">
              <a:effectLst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x.com/EsriDevEvents</a:t>
            </a:r>
            <a:endParaRPr lang="en-US" sz="1800" u="sng" dirty="0">
              <a:effectLst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</a:t>
            </a:r>
            <a:r>
              <a:rPr lang="en-US" sz="1800" u="sng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@Esri</a:t>
            </a:r>
            <a:r>
              <a:rPr lang="en-US" sz="1800" u="sng" dirty="0"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1800" u="sng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1800" u="sng" dirty="0">
              <a:effectLst/>
              <a:hlinkClick r:id="rId11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endParaRPr lang="en-US" sz="1800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65FF35F-9CE9-2BF0-91E5-DF66B33F2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0E7F5F-FC18-E36D-713C-CAE1DF2467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Join the conversation using #EsriDevTech2026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B196C-3F1A-7ADC-671A-EE2936DA4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057" y="4284999"/>
            <a:ext cx="342000" cy="34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D5F6C-9B1D-4403-28ED-8B61E6BBE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244" y="4857510"/>
            <a:ext cx="342000" cy="34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4001D4-62F9-CD20-DA57-00BDAC113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057" y="3147358"/>
            <a:ext cx="342000" cy="342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40B47C-8A79-E221-8783-DE184CA0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023678"/>
            <a:ext cx="335120" cy="335120"/>
            <a:chOff x="7640746" y="2743200"/>
            <a:chExt cx="335120" cy="335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97676E-D2E7-DBC2-308A-9ED221AE847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A57150-317D-E444-AE0D-8D6F8D6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5676C-06EB-5200-D181-5D88DBEF3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600844"/>
            <a:ext cx="335120" cy="335120"/>
            <a:chOff x="7640746" y="2743200"/>
            <a:chExt cx="335120" cy="33512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2D829-351E-E026-1259-356AB597AC3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92F203-7E40-3F0E-5F05-267491CB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6154F673-9600-EB8B-EC26-58AA6011E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94056" y="3726294"/>
            <a:ext cx="342000" cy="342000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5688E-3787-9277-72E8-AE8352C08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4056" y="5440556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23186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FB3BE3-5307-0E44-B37E-F09330B61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6882063" cy="738664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514855884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FEBAF-5CEB-4F80-4728-28BFF8AC8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CE0F8-B20E-783E-2AC3-B53846E7B497}"/>
              </a:ext>
            </a:extLst>
          </p:cNvPr>
          <p:cNvSpPr txBox="1"/>
          <p:nvPr/>
        </p:nvSpPr>
        <p:spPr>
          <a:xfrm>
            <a:off x="7576329" y="6907228"/>
            <a:ext cx="4388629" cy="2034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All Adobe Stock images are © 2026 Adobe Stock.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965000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6F92E1-269B-746D-DE60-8AC778350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r>
              <a:rPr lang="en-US" dirty="0"/>
              <a:t>What is a Spatial clause?</a:t>
            </a:r>
          </a:p>
          <a:p>
            <a:r>
              <a:rPr lang="en-US" dirty="0"/>
              <a:t>API Methods for working with spatial clauses.</a:t>
            </a:r>
          </a:p>
          <a:p>
            <a:r>
              <a:rPr lang="en-US" dirty="0"/>
              <a:t>Create custom UI with the new </a:t>
            </a:r>
            <a:r>
              <a:rPr lang="en-US" dirty="0" err="1"/>
              <a:t>DefinitionQueryBuilder</a:t>
            </a:r>
            <a:r>
              <a:rPr lang="en-US" dirty="0"/>
              <a:t> user control.</a:t>
            </a:r>
          </a:p>
          <a:p>
            <a:r>
              <a:rPr lang="en-US" dirty="0"/>
              <a:t>Demo</a:t>
            </a:r>
          </a:p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FCA9B-D345-A4E8-4E4C-9B6C8B4DA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261AF-3ABD-26A7-A999-879995D5F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202" y="527498"/>
            <a:ext cx="10369296" cy="492443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What is a Spatial clause?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4A01529-754B-709D-DF54-3F818E7955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4202" y="1348395"/>
            <a:ext cx="5370897" cy="1890506"/>
          </a:xfrm>
        </p:spPr>
        <p:txBody>
          <a:bodyPr/>
          <a:lstStyle/>
          <a:p>
            <a:pPr marL="347472" indent="-347472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Spatial clause is used to filter features based on a specific geometry or area of interest.</a:t>
            </a:r>
          </a:p>
          <a:p>
            <a:pPr marL="746125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Can be included in the definition query of a layer.</a:t>
            </a:r>
          </a:p>
          <a:p>
            <a:pPr marL="347472" indent="-347472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E91834-7C04-6317-2A69-FB0DA172F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5632" y="1716407"/>
            <a:ext cx="5866888" cy="39112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75F533-F244-50F8-EC7A-3CA049BC6A62}"/>
              </a:ext>
            </a:extLst>
          </p:cNvPr>
          <p:cNvSpPr txBox="1"/>
          <p:nvPr/>
        </p:nvSpPr>
        <p:spPr>
          <a:xfrm>
            <a:off x="6096000" y="5763259"/>
            <a:ext cx="5866887" cy="775687"/>
          </a:xfrm>
          <a:prstGeom prst="rect">
            <a:avLst/>
          </a:prstGeom>
          <a:solidFill>
            <a:srgbClr val="FFE095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  <a:p>
            <a:pPr lvl="1" eaLnBrk="0" hangingPunct="0"/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From a dataset of Los Angeles country parcels, work with </a:t>
            </a:r>
          </a:p>
          <a:p>
            <a:pPr lvl="1" eaLnBrk="0" hangingPunct="0"/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only the parcels </a:t>
            </a:r>
            <a:r>
              <a:rPr lang="en-US" sz="1400" b="1" dirty="0">
                <a:solidFill>
                  <a:schemeClr val="bg1"/>
                </a:solidFill>
              </a:rPr>
              <a:t>within the Palisades fire perimeter.</a:t>
            </a:r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110D8D-CBA6-47B8-0A58-3A51DA9FD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68" y="3315578"/>
            <a:ext cx="4876681" cy="316222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803CA9-8D55-05F1-E38B-4C43A6F02B57}"/>
              </a:ext>
            </a:extLst>
          </p:cNvPr>
          <p:cNvSpPr/>
          <p:nvPr/>
        </p:nvSpPr>
        <p:spPr bwMode="auto">
          <a:xfrm>
            <a:off x="1650733" y="3368842"/>
            <a:ext cx="1520791" cy="187693"/>
          </a:xfrm>
          <a:prstGeom prst="rect">
            <a:avLst/>
          </a:prstGeom>
          <a:noFill/>
          <a:ln w="28575">
            <a:solidFill>
              <a:srgbClr val="FC424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73533B-45F0-810C-E85B-E13335846C00}"/>
              </a:ext>
            </a:extLst>
          </p:cNvPr>
          <p:cNvSpPr/>
          <p:nvPr/>
        </p:nvSpPr>
        <p:spPr bwMode="auto">
          <a:xfrm>
            <a:off x="3444241" y="3970421"/>
            <a:ext cx="410678" cy="147588"/>
          </a:xfrm>
          <a:prstGeom prst="rect">
            <a:avLst/>
          </a:prstGeom>
          <a:noFill/>
          <a:ln w="28575">
            <a:solidFill>
              <a:srgbClr val="FC4242"/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8792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CD0EB-5A82-74BC-38D6-95B35C4F8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E3980-6A9B-8C7C-A428-0C0357E9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78" y="411556"/>
            <a:ext cx="10369296" cy="492443"/>
          </a:xfrm>
        </p:spPr>
        <p:txBody>
          <a:bodyPr/>
          <a:lstStyle/>
          <a:p>
            <a:r>
              <a:rPr lang="en-US" dirty="0"/>
              <a:t>Step 1: Define Area of Interest for spatial clause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967033-60B8-0B38-0947-4EB6FC5C2EF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3078" y="1138187"/>
            <a:ext cx="10369296" cy="4863165"/>
          </a:xfrm>
        </p:spPr>
        <p:txBody>
          <a:bodyPr/>
          <a:lstStyle/>
          <a:p>
            <a:r>
              <a:rPr lang="en-US" sz="2400" dirty="0"/>
              <a:t>Use the new </a:t>
            </a:r>
            <a:r>
              <a:rPr lang="en-US" sz="2400" b="1" dirty="0" err="1">
                <a:latin typeface="Consolas" panose="020B0609020204030204" pitchFamily="49" charset="0"/>
              </a:rPr>
              <a:t>GetFeatureOutline</a:t>
            </a:r>
            <a:r>
              <a:rPr lang="en-US" sz="2400" b="1" dirty="0">
                <a:latin typeface="Consolas" panose="020B0609020204030204" pitchFamily="49" charset="0"/>
              </a:rPr>
              <a:t> </a:t>
            </a:r>
            <a:r>
              <a:rPr lang="en-US" sz="2400" dirty="0"/>
              <a:t>method to create the area of interest.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Returns a polygon geometry </a:t>
            </a:r>
          </a:p>
          <a:p>
            <a:pPr lvl="2"/>
            <a:r>
              <a:rPr lang="en-US" sz="2200" dirty="0">
                <a:solidFill>
                  <a:schemeClr val="tx1"/>
                </a:solidFill>
              </a:rPr>
              <a:t>used as the spatial filter or the “cookie cutter”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01BA8C-4B1F-F867-ECC1-8F785A584656}"/>
              </a:ext>
            </a:extLst>
          </p:cNvPr>
          <p:cNvSpPr txBox="1"/>
          <p:nvPr/>
        </p:nvSpPr>
        <p:spPr>
          <a:xfrm>
            <a:off x="486076" y="2453799"/>
            <a:ext cx="11219848" cy="276309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highlight>
                <a:srgbClr val="FFFFFF"/>
              </a:highlight>
              <a:uLnTx/>
              <a:uFillTx/>
              <a:latin typeface="Cascadia Mono" panose="020B0609020000020004" pitchFamily="49" charset="0"/>
              <a:ea typeface="ＭＳ Ｐゴシック"/>
              <a:cs typeface="Arial"/>
            </a:endParaRPr>
          </a:p>
          <a:p>
            <a:pPr lvl="1"/>
            <a:r>
              <a:rPr lang="en-US" b="0" i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public</a:t>
            </a:r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i="0" u="none" strike="noStrike" dirty="0">
                <a:solidFill>
                  <a:schemeClr val="bg2"/>
                </a:solidFill>
                <a:effectLst/>
                <a:latin typeface="Consolas" panose="020B0609020204030204" pitchFamily="49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Geometry</a:t>
            </a:r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GetFeatureOutline</a:t>
            </a:r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( </a:t>
            </a:r>
          </a:p>
          <a:p>
            <a:pPr lvl="1"/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chemeClr val="bg2"/>
                </a:solidFill>
                <a:latin typeface="Consolas" panose="020B0609020204030204" pitchFamily="49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MapView</a:t>
            </a:r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i="1" dirty="0">
                <a:solidFill>
                  <a:srgbClr val="1364C4"/>
                </a:solidFill>
                <a:effectLst/>
                <a:latin typeface="Consolas" panose="020B0609020204030204" pitchFamily="49" charset="0"/>
              </a:rPr>
              <a:t>view</a:t>
            </a:r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//The viewer where the layer’s features are being displayed</a:t>
            </a:r>
            <a:endParaRPr lang="en-US" b="0" i="0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  <a:p>
            <a:pPr lvl="1"/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chemeClr val="bg2"/>
                </a:solidFill>
                <a:latin typeface="Consolas" panose="020B0609020204030204" pitchFamily="49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FeatureOutlineType</a:t>
            </a:r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i="1" dirty="0" err="1">
                <a:solidFill>
                  <a:srgbClr val="1364C4"/>
                </a:solidFill>
                <a:effectLst/>
                <a:latin typeface="Consolas" panose="020B0609020204030204" pitchFamily="49" charset="0"/>
              </a:rPr>
              <a:t>outlineType</a:t>
            </a:r>
            <a:r>
              <a:rPr lang="en-US" b="0" i="1" dirty="0">
                <a:solidFill>
                  <a:srgbClr val="1364C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//Type of outline to generate (from features)</a:t>
            </a:r>
          </a:p>
          <a:p>
            <a:pPr lvl="1"/>
            <a:r>
              <a:rPr lang="en-US" b="0" i="0" dirty="0"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pPr lvl="1"/>
            <a:endParaRPr lang="en-US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allFirePolygons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</a:p>
          <a:p>
            <a:pPr lvl="1"/>
            <a:r>
              <a:rPr lang="en-US" sz="1800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fireZonesLyr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sz="1800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GetFeatureOutline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MapView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.Active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FeatureOutlineType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.All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  <a:endParaRPr lang="en-US" b="0" i="0" dirty="0"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B3BFEE-4017-D620-6006-42F29A7EF9BD}"/>
              </a:ext>
            </a:extLst>
          </p:cNvPr>
          <p:cNvSpPr txBox="1"/>
          <p:nvPr/>
        </p:nvSpPr>
        <p:spPr>
          <a:xfrm>
            <a:off x="486076" y="5391054"/>
            <a:ext cx="11219848" cy="844486"/>
          </a:xfrm>
          <a:prstGeom prst="rect">
            <a:avLst/>
          </a:prstGeom>
          <a:solidFill>
            <a:srgbClr val="FFE095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  <a:p>
            <a:pPr eaLnBrk="0" hangingPunct="0"/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   Apply the </a:t>
            </a:r>
            <a:r>
              <a:rPr lang="en-US" sz="1400" b="1" dirty="0" err="1">
                <a:solidFill>
                  <a:schemeClr val="bg1"/>
                </a:solidFill>
                <a:ea typeface="+mn-ea"/>
                <a:cs typeface="+mn-cs"/>
              </a:rPr>
              <a:t>GetFeatureOutline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 method to the Fire Perimeter layer to establish the Area of Interest (AOI) for the Los Angeles </a:t>
            </a:r>
          </a:p>
          <a:p>
            <a:pPr eaLnBrk="0" hangingPunct="0"/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   County Parcels dataset.</a:t>
            </a:r>
          </a:p>
        </p:txBody>
      </p:sp>
    </p:spTree>
    <p:extLst>
      <p:ext uri="{BB962C8B-B14F-4D97-AF65-F5344CB8AC3E}">
        <p14:creationId xmlns:p14="http://schemas.microsoft.com/office/powerpoint/2010/main" val="208744888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20733-1CD0-E7A9-3420-0BB4DBE84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78" y="411556"/>
            <a:ext cx="10369296" cy="492443"/>
          </a:xfrm>
        </p:spPr>
        <p:txBody>
          <a:bodyPr/>
          <a:lstStyle/>
          <a:p>
            <a:r>
              <a:rPr lang="en-US" dirty="0"/>
              <a:t>Step 1: Define Area of Interest for spatial clause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51143B-D740-DD48-1BAE-9E7CA50EB8B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3078" y="1460635"/>
            <a:ext cx="5414210" cy="1080436"/>
          </a:xfrm>
        </p:spPr>
        <p:txBody>
          <a:bodyPr/>
          <a:lstStyle/>
          <a:p>
            <a:r>
              <a:rPr lang="en-US" sz="2400" dirty="0" err="1"/>
              <a:t>FeatureOutlineType</a:t>
            </a:r>
            <a:r>
              <a:rPr lang="en-US" sz="2400" dirty="0"/>
              <a:t> Enumeration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Defines which feature geometries will be included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E2C27E2-192E-22B9-BF4D-0FBE5677C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870367"/>
              </p:ext>
            </p:extLst>
          </p:nvPr>
        </p:nvGraphicFramePr>
        <p:xfrm>
          <a:off x="563078" y="2649352"/>
          <a:ext cx="5240956" cy="2379848"/>
        </p:xfrm>
        <a:graphic>
          <a:graphicData uri="http://schemas.openxmlformats.org/drawingml/2006/table">
            <a:tbl>
              <a:tblPr/>
              <a:tblGrid>
                <a:gridCol w="1344942">
                  <a:extLst>
                    <a:ext uri="{9D8B030D-6E8A-4147-A177-3AD203B41FA5}">
                      <a16:colId xmlns:a16="http://schemas.microsoft.com/office/drawing/2014/main" val="3138833404"/>
                    </a:ext>
                  </a:extLst>
                </a:gridCol>
                <a:gridCol w="3896014">
                  <a:extLst>
                    <a:ext uri="{9D8B030D-6E8A-4147-A177-3AD203B41FA5}">
                      <a16:colId xmlns:a16="http://schemas.microsoft.com/office/drawing/2014/main" val="839222743"/>
                    </a:ext>
                  </a:extLst>
                </a:gridCol>
              </a:tblGrid>
              <a:tr h="449821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b="1" i="0" dirty="0">
                          <a:solidFill>
                            <a:srgbClr val="000000"/>
                          </a:solidFill>
                          <a:effectLst/>
                        </a:rPr>
                        <a:t>Member</a:t>
                      </a:r>
                    </a:p>
                  </a:txBody>
                  <a:tcPr marL="71774" marR="71774" marT="53830" marB="53830" anchor="ctr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b="1" i="0" dirty="0">
                          <a:solidFill>
                            <a:srgbClr val="000000"/>
                          </a:solidFill>
                          <a:effectLst/>
                        </a:rPr>
                        <a:t>Description</a:t>
                      </a:r>
                    </a:p>
                  </a:txBody>
                  <a:tcPr marL="71774" marR="71774" marT="53830" marB="53830" anchor="ctr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38296"/>
                  </a:ext>
                </a:extLst>
              </a:tr>
              <a:tr h="458994">
                <a:tc>
                  <a:txBody>
                    <a:bodyPr/>
                    <a:lstStyle/>
                    <a:p>
                      <a:pPr fontAlgn="t">
                        <a:lnSpc>
                          <a:spcPts val="1680"/>
                        </a:lnSpc>
                        <a:buNone/>
                      </a:pPr>
                      <a:r>
                        <a:rPr lang="en-US" sz="1700" b="1" dirty="0">
                          <a:effectLst/>
                        </a:rPr>
                        <a:t>All</a:t>
                      </a:r>
                      <a:endParaRPr lang="en-US" sz="1700" dirty="0">
                        <a:effectLst/>
                      </a:endParaRPr>
                    </a:p>
                  </a:txBody>
                  <a:tcPr marL="71774" marR="71774" marT="53830" marB="53830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0"/>
                        </a:lnSpc>
                        <a:buNone/>
                      </a:pPr>
                      <a:r>
                        <a:rPr lang="en-US" sz="1700" dirty="0">
                          <a:effectLst/>
                        </a:rPr>
                        <a:t>All feature geometries will be included</a:t>
                      </a:r>
                    </a:p>
                  </a:txBody>
                  <a:tcPr marL="71774" marR="71774" marT="53830" marB="53830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1471850"/>
                  </a:ext>
                </a:extLst>
              </a:tr>
              <a:tr h="629232">
                <a:tc>
                  <a:txBody>
                    <a:bodyPr/>
                    <a:lstStyle/>
                    <a:p>
                      <a:pPr fontAlgn="t">
                        <a:lnSpc>
                          <a:spcPts val="1680"/>
                        </a:lnSpc>
                        <a:buNone/>
                      </a:pPr>
                      <a:r>
                        <a:rPr lang="en-US" sz="1700" b="1">
                          <a:effectLst/>
                        </a:rPr>
                        <a:t>Selected</a:t>
                      </a:r>
                      <a:endParaRPr lang="en-US" sz="1700">
                        <a:effectLst/>
                      </a:endParaRPr>
                    </a:p>
                  </a:txBody>
                  <a:tcPr marL="71774" marR="71774" marT="53830" marB="53830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0"/>
                        </a:lnSpc>
                        <a:buNone/>
                      </a:pPr>
                      <a:r>
                        <a:rPr lang="en-US" sz="1700" dirty="0">
                          <a:effectLst/>
                        </a:rPr>
                        <a:t>Only selected feature geometries will be included</a:t>
                      </a:r>
                    </a:p>
                  </a:txBody>
                  <a:tcPr marL="71774" marR="71774" marT="53830" marB="53830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9262866"/>
                  </a:ext>
                </a:extLst>
              </a:tr>
              <a:tr h="841801">
                <a:tc>
                  <a:txBody>
                    <a:bodyPr/>
                    <a:lstStyle/>
                    <a:p>
                      <a:pPr fontAlgn="t">
                        <a:lnSpc>
                          <a:spcPts val="1680"/>
                        </a:lnSpc>
                        <a:buNone/>
                      </a:pPr>
                      <a:r>
                        <a:rPr lang="en-US" sz="1700" b="1">
                          <a:effectLst/>
                        </a:rPr>
                        <a:t>Visible</a:t>
                      </a:r>
                      <a:endParaRPr lang="en-US" sz="1700">
                        <a:effectLst/>
                      </a:endParaRPr>
                    </a:p>
                  </a:txBody>
                  <a:tcPr marL="71774" marR="71774" marT="53830" marB="53830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680"/>
                        </a:lnSpc>
                        <a:buNone/>
                      </a:pPr>
                      <a:r>
                        <a:rPr lang="en-US" sz="1700" dirty="0">
                          <a:effectLst/>
                        </a:rPr>
                        <a:t>Only visible feature geometries within the current view extent will be included</a:t>
                      </a:r>
                    </a:p>
                  </a:txBody>
                  <a:tcPr marL="71774" marR="71774" marT="53830" marB="53830">
                    <a:lnL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8254741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0E093AAB-1E5E-9E34-C241-D7A9664D4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3448" y="1843249"/>
            <a:ext cx="5640582" cy="371052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6CFFBDC-133C-96DE-9140-D69EF9530D74}"/>
              </a:ext>
            </a:extLst>
          </p:cNvPr>
          <p:cNvSpPr txBox="1"/>
          <p:nvPr/>
        </p:nvSpPr>
        <p:spPr>
          <a:xfrm>
            <a:off x="6875713" y="1304223"/>
            <a:ext cx="3804800" cy="279398"/>
          </a:xfrm>
          <a:prstGeom prst="rect">
            <a:avLst/>
          </a:prstGeom>
          <a:solidFill>
            <a:srgbClr val="FFE095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 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All LA County Parcels and the 6 fire zones</a:t>
            </a:r>
          </a:p>
          <a:p>
            <a:pPr eaLnBrk="0" hangingPunct="0"/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45054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042-B0BD-DBAB-4F8D-8D618AE23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63" y="450485"/>
            <a:ext cx="10369296" cy="492443"/>
          </a:xfrm>
        </p:spPr>
        <p:txBody>
          <a:bodyPr/>
          <a:lstStyle/>
          <a:p>
            <a:r>
              <a:rPr lang="en-US" dirty="0"/>
              <a:t>Step 1: Define Area of Interest for spatial clause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48E6D-DF68-881B-9D4A-F62005E92A4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E80B5B2-79AD-B6EF-5D2D-02FA9CDED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90" y="2064544"/>
            <a:ext cx="3611585" cy="34274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DAF2946-094C-F404-4E0C-F8E848F302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3586" y="2057401"/>
            <a:ext cx="3693541" cy="34274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DD36441-B1A1-19C6-FE78-23312CD109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95942" y="2057399"/>
            <a:ext cx="3797675" cy="34015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3C5231-7717-DB65-92BA-47AFD91B81AA}"/>
              </a:ext>
            </a:extLst>
          </p:cNvPr>
          <p:cNvSpPr txBox="1"/>
          <p:nvPr/>
        </p:nvSpPr>
        <p:spPr>
          <a:xfrm>
            <a:off x="421490" y="5733626"/>
            <a:ext cx="3611584" cy="748989"/>
          </a:xfrm>
          <a:prstGeom prst="rect">
            <a:avLst/>
          </a:prstGeom>
          <a:solidFill>
            <a:srgbClr val="FFE095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 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All the parcels </a:t>
            </a:r>
            <a:r>
              <a:rPr lang="en-US" sz="1400" b="1" dirty="0">
                <a:solidFill>
                  <a:schemeClr val="bg1"/>
                </a:solidFill>
              </a:rPr>
              <a:t>within every fire perimeter</a:t>
            </a:r>
          </a:p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w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ill be availa</a:t>
            </a:r>
            <a:r>
              <a:rPr lang="en-US" sz="1400" b="1" dirty="0">
                <a:solidFill>
                  <a:schemeClr val="bg1"/>
                </a:solidFill>
              </a:rPr>
              <a:t>ble.</a:t>
            </a:r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  <a:p>
            <a:pPr eaLnBrk="0" hangingPunct="0"/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FBE399-70CA-6BE1-8A36-95CD7269E318}"/>
              </a:ext>
            </a:extLst>
          </p:cNvPr>
          <p:cNvSpPr txBox="1"/>
          <p:nvPr/>
        </p:nvSpPr>
        <p:spPr>
          <a:xfrm>
            <a:off x="4233585" y="5733625"/>
            <a:ext cx="3693541" cy="748990"/>
          </a:xfrm>
          <a:prstGeom prst="rect">
            <a:avLst/>
          </a:prstGeom>
          <a:solidFill>
            <a:srgbClr val="FFE095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 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All the parcels </a:t>
            </a:r>
            <a:r>
              <a:rPr lang="en-US" sz="1400" b="1" dirty="0">
                <a:solidFill>
                  <a:schemeClr val="bg1"/>
                </a:solidFill>
              </a:rPr>
              <a:t>within the selected fire</a:t>
            </a:r>
          </a:p>
          <a:p>
            <a:pPr eaLnBrk="0" hangingPunct="0"/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  zone will be available.</a:t>
            </a:r>
          </a:p>
          <a:p>
            <a:pPr eaLnBrk="0" hangingPunct="0"/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3BFC4B-2E33-4E72-F706-A948D7C5376B}"/>
              </a:ext>
            </a:extLst>
          </p:cNvPr>
          <p:cNvSpPr txBox="1"/>
          <p:nvPr/>
        </p:nvSpPr>
        <p:spPr>
          <a:xfrm>
            <a:off x="8138709" y="5789773"/>
            <a:ext cx="3754908" cy="692842"/>
          </a:xfrm>
          <a:prstGeom prst="rect">
            <a:avLst/>
          </a:prstGeom>
          <a:solidFill>
            <a:srgbClr val="FFE095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 </a:t>
            </a:r>
            <a:r>
              <a:rPr lang="en-US" sz="1400" b="1" dirty="0">
                <a:solidFill>
                  <a:schemeClr val="bg1"/>
                </a:solidFill>
                <a:ea typeface="+mn-ea"/>
                <a:cs typeface="+mn-cs"/>
              </a:rPr>
              <a:t>All the parcels </a:t>
            </a:r>
            <a:r>
              <a:rPr lang="en-US" sz="1400" b="1" dirty="0">
                <a:solidFill>
                  <a:schemeClr val="bg1"/>
                </a:solidFill>
              </a:rPr>
              <a:t>within every fire perimeter</a:t>
            </a:r>
          </a:p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that is visible in the MapView extent will </a:t>
            </a:r>
          </a:p>
          <a:p>
            <a:pPr eaLnBrk="0" hangingPunct="0"/>
            <a:r>
              <a:rPr lang="en-US" sz="1400" b="1" dirty="0">
                <a:solidFill>
                  <a:schemeClr val="bg1"/>
                </a:solidFill>
              </a:rPr>
              <a:t>  be available</a:t>
            </a:r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  <a:p>
            <a:pPr eaLnBrk="0" hangingPunct="0"/>
            <a:endParaRPr lang="en-US" sz="1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11E70A-D606-21C2-0162-CB5AC64C009B}"/>
              </a:ext>
            </a:extLst>
          </p:cNvPr>
          <p:cNvSpPr txBox="1"/>
          <p:nvPr/>
        </p:nvSpPr>
        <p:spPr>
          <a:xfrm>
            <a:off x="421490" y="1078030"/>
            <a:ext cx="3611584" cy="674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</a:p>
          <a:p>
            <a:pPr algn="ctr" eaLnBrk="0" hangingPunct="0"/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FeatureOutlineType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.All</a:t>
            </a:r>
            <a:endParaRPr lang="en-US" sz="1400" dirty="0"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558EC1-D51C-071A-5491-650D1AF2E91D}"/>
              </a:ext>
            </a:extLst>
          </p:cNvPr>
          <p:cNvSpPr txBox="1"/>
          <p:nvPr/>
        </p:nvSpPr>
        <p:spPr>
          <a:xfrm>
            <a:off x="4233586" y="1078030"/>
            <a:ext cx="3611584" cy="674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</a:p>
          <a:p>
            <a:pPr algn="ctr" eaLnBrk="0" hangingPunct="0"/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FeatureOutlineType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.Selected</a:t>
            </a:r>
            <a:endParaRPr lang="en-US" sz="1400" dirty="0"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DCAF4F-00CE-B915-0D06-5787A66A0E00}"/>
              </a:ext>
            </a:extLst>
          </p:cNvPr>
          <p:cNvSpPr txBox="1"/>
          <p:nvPr/>
        </p:nvSpPr>
        <p:spPr>
          <a:xfrm>
            <a:off x="8138709" y="1061828"/>
            <a:ext cx="3611584" cy="674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</a:p>
          <a:p>
            <a:pPr algn="ctr" eaLnBrk="0" hangingPunct="0"/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FeatureOutlineType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.Visible</a:t>
            </a:r>
            <a:endParaRPr lang="en-US" sz="14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09477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F0283-55CD-4319-BB5F-9027FAFA6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986C2-BEDF-A6DB-323E-905E1BB57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037" y="23153"/>
            <a:ext cx="10807405" cy="984885"/>
          </a:xfrm>
        </p:spPr>
        <p:txBody>
          <a:bodyPr/>
          <a:lstStyle/>
          <a:p>
            <a:r>
              <a:rPr lang="en-US" dirty="0"/>
              <a:t>Step 2: Apply Spatial Clause to a </a:t>
            </a:r>
            <a:r>
              <a:rPr lang="en-US" dirty="0" err="1"/>
              <a:t>DefinitionQuery</a:t>
            </a:r>
            <a:r>
              <a:rPr lang="en-US" dirty="0"/>
              <a:t> of a layer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2A1E3-13B0-97E8-98F3-9174851E04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68038" y="1205563"/>
            <a:ext cx="10807406" cy="3427413"/>
          </a:xfrm>
        </p:spPr>
        <p:txBody>
          <a:bodyPr/>
          <a:lstStyle/>
          <a:p>
            <a:pPr algn="l">
              <a:buNone/>
            </a:pPr>
            <a:r>
              <a:rPr lang="en-US" sz="2400" dirty="0"/>
              <a:t>Use the </a:t>
            </a:r>
            <a:r>
              <a:rPr lang="en-US" sz="2400" b="1" i="0" dirty="0" err="1">
                <a:effectLst/>
                <a:latin typeface="Consolas" panose="020B0609020204030204" pitchFamily="49" charset="0"/>
              </a:rPr>
              <a:t>SetFilterGeometry</a:t>
            </a:r>
            <a:r>
              <a:rPr lang="en-US" sz="2400" b="1" i="0" dirty="0">
                <a:effectLst/>
                <a:latin typeface="Consolas" panose="020B0609020204030204" pitchFamily="49" charset="0"/>
              </a:rPr>
              <a:t> </a:t>
            </a:r>
            <a:r>
              <a:rPr lang="en-US" sz="2400" dirty="0"/>
              <a:t>method to set the filter geometry to the </a:t>
            </a:r>
            <a:r>
              <a:rPr lang="en-US" sz="2400" dirty="0" err="1"/>
              <a:t>DefinitionQuery</a:t>
            </a:r>
            <a:r>
              <a:rPr lang="en-US" sz="2400" dirty="0"/>
              <a:t> object.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Pass in the filter geometry created from step 1 as the parameter.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D48B9F-C6DD-2328-38DE-D7ED92AA1279}"/>
              </a:ext>
            </a:extLst>
          </p:cNvPr>
          <p:cNvSpPr txBox="1"/>
          <p:nvPr/>
        </p:nvSpPr>
        <p:spPr>
          <a:xfrm>
            <a:off x="789272" y="2919269"/>
            <a:ext cx="10472126" cy="321002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91AF"/>
              </a:solidFill>
              <a:effectLst/>
              <a:highlight>
                <a:srgbClr val="FFFFFF"/>
              </a:highlight>
              <a:uLnTx/>
              <a:uFillTx/>
              <a:latin typeface="Cascadia Mono" panose="020B0609020000020004" pitchFamily="49" charset="0"/>
              <a:ea typeface="ＭＳ Ｐゴシック"/>
              <a:cs typeface="Arial"/>
            </a:endParaRPr>
          </a:p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DefinitionQuery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377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definitionQuery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new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DefinitionQuery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{..};</a:t>
            </a:r>
          </a:p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highlight>
                <a:srgbClr val="FFFFFF"/>
              </a:highlight>
              <a:uLnTx/>
              <a:uFillTx/>
              <a:latin typeface="Cascadia Mono" panose="020B0609020000020004" pitchFamily="49" charset="0"/>
              <a:ea typeface="ＭＳ Ｐゴシック"/>
              <a:cs typeface="Arial"/>
            </a:endParaRPr>
          </a:p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//Setting the spatial filter to the Definition Query : New Methods!</a:t>
            </a:r>
          </a:p>
          <a:p>
            <a:pPr marL="290513" lvl="1"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//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areaOfInterest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can be </a:t>
            </a:r>
            <a:r>
              <a:rPr lang="en-US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  <a:ea typeface="ＭＳ Ｐゴシック"/>
                <a:cs typeface="Arial"/>
              </a:rPr>
              <a:t>allFirePolygons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  <a:ea typeface="ＭＳ Ｐゴシック"/>
                <a:cs typeface="Arial"/>
              </a:rPr>
              <a:t> in our example</a:t>
            </a:r>
          </a:p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F08C4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377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definitionQuery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4531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CanSetFilterGeometry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377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areaOfInterest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)){</a:t>
            </a:r>
          </a:p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377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definitionQuery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.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4531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SetFilterGeometry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F377F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areaOfInterest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);</a:t>
            </a:r>
          </a:p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scadia Mono" panose="020B0609020000020004" pitchFamily="49" charset="0"/>
                <a:ea typeface="ＭＳ Ｐゴシック"/>
                <a:cs typeface="Arial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7485280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39838-A3B2-494A-F0DA-01396E074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3: Apply the Definition query to the Layer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E39E8-F419-BA81-BBF0-7D51CE39BB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D58D5-E72C-112F-DA15-6A6EF93E9FA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 dirty="0"/>
              <a:t>Apply the </a:t>
            </a:r>
            <a:r>
              <a:rPr lang="en-US" sz="2400" dirty="0" err="1"/>
              <a:t>DefinitionQuery</a:t>
            </a:r>
            <a:r>
              <a:rPr lang="en-US" sz="2400" dirty="0"/>
              <a:t> with the spatial clause to the feature layer (Los Angeles County parcel layer in our example)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D6BE6-D984-734E-705B-0CE9402FAE42}"/>
              </a:ext>
            </a:extLst>
          </p:cNvPr>
          <p:cNvSpPr txBox="1"/>
          <p:nvPr/>
        </p:nvSpPr>
        <p:spPr>
          <a:xfrm>
            <a:off x="745958" y="3664819"/>
            <a:ext cx="10472126" cy="137881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290513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CDF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91AF"/>
              </a:solidFill>
              <a:effectLst/>
              <a:highlight>
                <a:srgbClr val="FFFFFF"/>
              </a:highlight>
              <a:uLnTx/>
              <a:uFillTx/>
              <a:latin typeface="Cascadia Mono" panose="020B0609020000020004" pitchFamily="49" charset="0"/>
              <a:ea typeface="ＭＳ Ｐゴシック"/>
              <a:cs typeface="Arial"/>
            </a:endParaRPr>
          </a:p>
          <a:p>
            <a:pPr marL="290513" lvl="1" indent="0">
              <a:buNone/>
            </a:pP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//Step 3: Apply the definition query to layer</a:t>
            </a:r>
          </a:p>
          <a:p>
            <a:pPr marL="290513" lvl="1" indent="0">
              <a:buNone/>
            </a:pP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laCountyParcelsLyr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InsertDefinitionQuery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63484430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D8758-AADD-D04F-BC60-9C65C0FB1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E9E9E-4DA1-4108-55F7-F53E6098E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948" y="312821"/>
            <a:ext cx="10369296" cy="492443"/>
          </a:xfrm>
        </p:spPr>
        <p:txBody>
          <a:bodyPr/>
          <a:lstStyle/>
          <a:p>
            <a:r>
              <a:rPr lang="en-US" dirty="0"/>
              <a:t>Create and apply spatial filters using the Pro API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A2F0A1A-9096-2B24-2399-9E72E7C4CA9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0948" y="1142998"/>
            <a:ext cx="11632129" cy="5228925"/>
          </a:xfrm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endParaRPr lang="en-US" sz="20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marL="290513" lvl="1" indent="0">
              <a:buNone/>
            </a:pP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{..};</a:t>
            </a:r>
          </a:p>
          <a:p>
            <a:pPr marL="290513" lvl="1" indent="0">
              <a:buNone/>
            </a:pPr>
            <a:endParaRPr lang="en-US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marL="290513" lvl="1" indent="0">
              <a:buNone/>
            </a:pP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//Step 1: Get the spatial filter geometry: New method!</a:t>
            </a:r>
          </a:p>
          <a:p>
            <a:pPr marL="290513" lvl="1" indent="0">
              <a:buNone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areaOfInterest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polygonLyr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GetFeatureOutline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.Active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							                                         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FeatureOutlineType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.Visible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pPr marL="290513" lvl="1" indent="0">
              <a:buNone/>
            </a:pP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marL="290513" lvl="1" indent="0">
              <a:buNone/>
            </a:pP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//Step 2: Setting the spatial filter to the Definition Query : New Methods!</a:t>
            </a:r>
          </a:p>
          <a:p>
            <a:pPr marL="290513" lvl="1" indent="0">
              <a:buNone/>
            </a:pPr>
            <a:r>
              <a:rPr lang="en-US" dirty="0">
                <a:solidFill>
                  <a:srgbClr val="8F08C4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(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CanSetFilterGeometry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areaOfInterest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)){</a:t>
            </a:r>
          </a:p>
          <a:p>
            <a:pPr marL="290513" lvl="1" indent="0">
              <a:buNone/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SetFilterGeometry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areaOfInterest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pPr marL="290513" lvl="1" indent="0">
              <a:buNone/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</a:t>
            </a:r>
          </a:p>
          <a:p>
            <a:pPr marL="290513" lvl="1" indent="0">
              <a:buNone/>
            </a:pP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marL="290513" lvl="1" indent="0">
              <a:buNone/>
            </a:pP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//Step 3: Apply the definition query to layer</a:t>
            </a:r>
          </a:p>
          <a:p>
            <a:pPr marL="290513" lvl="1" indent="0">
              <a:buNone/>
            </a:pP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laCountyParcelsLyr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</a:t>
            </a:r>
            <a:r>
              <a:rPr lang="en-US" dirty="0" err="1">
                <a:solidFill>
                  <a:srgbClr val="74531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InsertDefinitionQuery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1F377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definitionQuery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51442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6" ma:contentTypeDescription="Create a new document." ma:contentTypeScope="" ma:versionID="0708c53679894d448ec353d7ead16af7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64f7ebbfc0986c4909545fb0b2e00a0b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a2253-b4b3-493a-b13d-4e35805225a7" xsi:nil="true"/>
    <lcf76f155ced4ddcb4097134ff3c332f xmlns="2f451dda-87f0-44fe-8155-a7a8ce8ced40">
      <Terms xmlns="http://schemas.microsoft.com/office/infopath/2007/PartnerControls"/>
    </lcf76f155ced4ddcb4097134ff3c332f>
  </documentManagement>
</p:properties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A9C3B066-A28B-44F5-A0F7-B85537F97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6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81E133DB-697E-4C10-B192-8899027B1EC6}">
  <ds:schemaRefs>
    <ds:schemaRef ds:uri="http://purl.org/dc/terms/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2f451dda-87f0-44fe-8155-a7a8ce8ced40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2cca2253-b4b3-493a-b13d-4e35805225a7"/>
  </ds:schemaRefs>
</ds:datastoreItem>
</file>

<file path=customXml/itemProps58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Dev-Tech-Summit_2026_Technical-Presentation</Template>
  <TotalTime>1424</TotalTime>
  <Words>2155</Words>
  <Application>Microsoft Office PowerPoint</Application>
  <PresentationFormat>Widescreen</PresentationFormat>
  <Paragraphs>295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ＭＳ Ｐゴシック</vt:lpstr>
      <vt:lpstr>Arial</vt:lpstr>
      <vt:lpstr>Cascadia Mono</vt:lpstr>
      <vt:lpstr>Consolas</vt:lpstr>
      <vt:lpstr>Courier New</vt:lpstr>
      <vt:lpstr>Lucida Grande</vt:lpstr>
      <vt:lpstr>Esri_Dev-Tech_2026</vt:lpstr>
      <vt:lpstr>ArcGIS Pro SDK for .NET:  Enhancing Data Exploration with Spatial Clauses</vt:lpstr>
      <vt:lpstr>Session overview</vt:lpstr>
      <vt:lpstr>What is a Spatial clause?</vt:lpstr>
      <vt:lpstr>Step 1: Define Area of Interest for spatial clause</vt:lpstr>
      <vt:lpstr>Step 1: Define Area of Interest for spatial clause</vt:lpstr>
      <vt:lpstr>Step 1: Define Area of Interest for spatial clause</vt:lpstr>
      <vt:lpstr>Step 2: Apply Spatial Clause to a DefinitionQuery of a layer</vt:lpstr>
      <vt:lpstr>Step 3: Apply the Definition query to the Layer </vt:lpstr>
      <vt:lpstr>Create and apply spatial filters using the Pro API</vt:lpstr>
      <vt:lpstr>DefinitionQueryBuilderControl User Control</vt:lpstr>
      <vt:lpstr>Implement DefinitionQueryBuilderControl</vt:lpstr>
      <vt:lpstr>Implement DefinitionQueryBuilderControl</vt:lpstr>
      <vt:lpstr>Demo</vt:lpstr>
      <vt:lpstr>Demo data and code</vt:lpstr>
      <vt:lpstr>Please share your feedback in the app</vt:lpstr>
      <vt:lpstr>Connect with us on social</vt:lpstr>
      <vt:lpstr>Questions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Uma Harano</dc:creator>
  <cp:lastModifiedBy>Uma Harano</cp:lastModifiedBy>
  <cp:revision>48</cp:revision>
  <cp:lastPrinted>2026-02-19T22:44:31Z</cp:lastPrinted>
  <dcterms:created xsi:type="dcterms:W3CDTF">2026-02-04T17:25:09Z</dcterms:created>
  <dcterms:modified xsi:type="dcterms:W3CDTF">2026-02-20T18:18:55Z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