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846" r:id="rId69"/>
  </p:sldMasterIdLst>
  <p:notesMasterIdLst>
    <p:notesMasterId r:id="rId88"/>
  </p:notesMasterIdLst>
  <p:handoutMasterIdLst>
    <p:handoutMasterId r:id="rId89"/>
  </p:handoutMasterIdLst>
  <p:sldIdLst>
    <p:sldId id="1004" r:id="rId70"/>
    <p:sldId id="848" r:id="rId71"/>
    <p:sldId id="1010" r:id="rId72"/>
    <p:sldId id="1011" r:id="rId73"/>
    <p:sldId id="1015" r:id="rId74"/>
    <p:sldId id="1006" r:id="rId75"/>
    <p:sldId id="1016" r:id="rId76"/>
    <p:sldId id="1007" r:id="rId77"/>
    <p:sldId id="1008" r:id="rId78"/>
    <p:sldId id="1012" r:id="rId79"/>
    <p:sldId id="1009" r:id="rId80"/>
    <p:sldId id="1005" r:id="rId81"/>
    <p:sldId id="1013" r:id="rId82"/>
    <p:sldId id="1014" r:id="rId83"/>
    <p:sldId id="1017" r:id="rId84"/>
    <p:sldId id="638" r:id="rId85"/>
    <p:sldId id="1002" r:id="rId86"/>
    <p:sldId id="1003" r:id="rId8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3E3F7"/>
    <a:srgbClr val="027ECF"/>
    <a:srgbClr val="C9F2FF"/>
    <a:srgbClr val="828218"/>
    <a:srgbClr val="828219"/>
    <a:srgbClr val="C830A0"/>
    <a:srgbClr val="E246E7"/>
    <a:srgbClr val="002859"/>
    <a:srgbClr val="064D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6" autoAdjust="0"/>
    <p:restoredTop sz="91547"/>
  </p:normalViewPr>
  <p:slideViewPr>
    <p:cSldViewPr snapToGrid="0">
      <p:cViewPr varScale="1">
        <p:scale>
          <a:sx n="95" d="100"/>
          <a:sy n="95" d="100"/>
        </p:scale>
        <p:origin x="115" y="72"/>
      </p:cViewPr>
      <p:guideLst>
        <p:guide orient="horz" pos="430"/>
        <p:guide orient="horz" pos="3888"/>
        <p:guide pos="576"/>
        <p:guide pos="7104"/>
        <p:guide pos="431"/>
        <p:guide pos="7247"/>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5.xml"/><Relationship Id="rId89" Type="http://schemas.openxmlformats.org/officeDocument/2006/relationships/handoutMaster" Target="handoutMasters/handoutMaster1.xml"/><Relationship Id="rId16" Type="http://schemas.openxmlformats.org/officeDocument/2006/relationships/customXml" Target="../customXml/item16.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5.xml"/><Relationship Id="rId79" Type="http://schemas.openxmlformats.org/officeDocument/2006/relationships/slide" Target="slides/slide10.xml"/><Relationship Id="rId5" Type="http://schemas.openxmlformats.org/officeDocument/2006/relationships/customXml" Target="../customXml/item5.xml"/><Relationship Id="rId90" Type="http://schemas.openxmlformats.org/officeDocument/2006/relationships/presProps" Target="presProps.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Master" Target="slideMasters/slideMaster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3.xml"/><Relationship Id="rId80" Type="http://schemas.openxmlformats.org/officeDocument/2006/relationships/slide" Target="slides/slide11.xml"/><Relationship Id="rId85" Type="http://schemas.openxmlformats.org/officeDocument/2006/relationships/slide" Target="slides/slide16.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slide" Target="slides/slide1.xml"/><Relationship Id="rId75" Type="http://schemas.openxmlformats.org/officeDocument/2006/relationships/slide" Target="slides/slide6.xml"/><Relationship Id="rId83" Type="http://schemas.openxmlformats.org/officeDocument/2006/relationships/slide" Target="slides/slide14.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4.xml"/><Relationship Id="rId78" Type="http://schemas.openxmlformats.org/officeDocument/2006/relationships/slide" Target="slides/slide9.xml"/><Relationship Id="rId81" Type="http://schemas.openxmlformats.org/officeDocument/2006/relationships/slide" Target="slides/slide12.xml"/><Relationship Id="rId86" Type="http://schemas.openxmlformats.org/officeDocument/2006/relationships/slide" Target="slides/slide17.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7.xml"/><Relationship Id="rId7" Type="http://schemas.openxmlformats.org/officeDocument/2006/relationships/customXml" Target="../customXml/item7.xml"/><Relationship Id="rId71" Type="http://schemas.openxmlformats.org/officeDocument/2006/relationships/slide" Target="slides/slide2.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8.xml"/><Relationship Id="rId61" Type="http://schemas.openxmlformats.org/officeDocument/2006/relationships/customXml" Target="../customXml/item61.xml"/><Relationship Id="rId82" Type="http://schemas.openxmlformats.org/officeDocument/2006/relationships/slide" Target="slides/slide13.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3/10/2026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3/10/2026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DD494E-AD93-00EA-2995-1DA442D3058C}"/>
              </a:ext>
              <a:ext uri="{C183D7F6-B498-43B3-948B-1728B52AA6E4}">
                <adec:decorative xmlns:adec="http://schemas.microsoft.com/office/drawing/2017/decorative" val="1"/>
              </a:ext>
            </a:extLst>
          </p:cNvPr>
          <p:cNvPicPr>
            <a:picLocks noChangeAspect="1"/>
          </p:cNvPicPr>
          <p:nvPr userDrawn="1"/>
        </p:nvPicPr>
        <p:blipFill>
          <a:blip r:embed="rId2"/>
          <a:srcRect l="390"/>
          <a:stretch>
            <a:fillRect/>
          </a:stretch>
        </p:blipFill>
        <p:spPr>
          <a:xfrm>
            <a:off x="0" y="0"/>
            <a:ext cx="12192000" cy="6858000"/>
          </a:xfrm>
          <a:prstGeom prst="rect">
            <a:avLst/>
          </a:prstGeom>
        </p:spPr>
      </p:pic>
      <p:sp>
        <p:nvSpPr>
          <p:cNvPr id="9" name="shadow overlay">
            <a:extLst>
              <a:ext uri="{FF2B5EF4-FFF2-40B4-BE49-F238E27FC236}">
                <a16:creationId xmlns:a16="http://schemas.microsoft.com/office/drawing/2014/main" id="{D68212A5-2B6B-14DE-E088-424FAC5DE6F6}"/>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gradFill flip="none" rotWithShape="1">
            <a:gsLst>
              <a:gs pos="13000">
                <a:srgbClr val="361455">
                  <a:alpha val="11983"/>
                </a:srgbClr>
              </a:gs>
              <a:gs pos="26000">
                <a:srgbClr val="481E6F">
                  <a:alpha val="0"/>
                </a:srgbClr>
              </a:gs>
              <a:gs pos="0">
                <a:srgbClr val="1F0736">
                  <a:alpha val="72348"/>
                </a:srgbClr>
              </a:gs>
            </a:gsLst>
            <a:path path="circle">
              <a:fillToRect l="100000" t="100000"/>
            </a:path>
            <a:tileRect r="-100000" b="-10000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wrap="none" anchor="ctr"/>
          <a:lstStyle/>
          <a:p>
            <a:pPr algn="ctr">
              <a:defRPr/>
            </a:pPr>
            <a:endParaRPr lang="en-US" sz="1400" b="1" dirty="0">
              <a:solidFill>
                <a:srgbClr val="000000"/>
              </a:solidFill>
            </a:endParaRPr>
          </a:p>
        </p:txBody>
      </p:sp>
      <p:sp>
        <p:nvSpPr>
          <p:cNvPr id="11" name="TextBox 10">
            <a:extLst>
              <a:ext uri="{FF2B5EF4-FFF2-40B4-BE49-F238E27FC236}">
                <a16:creationId xmlns:a16="http://schemas.microsoft.com/office/drawing/2014/main" id="{F3725900-86F8-7F1F-778C-BD108CFB4D81}"/>
              </a:ext>
            </a:extLst>
          </p:cNvPr>
          <p:cNvSpPr txBox="1">
            <a:spLocks/>
          </p:cNvSpPr>
          <p:nvPr userDrawn="1"/>
        </p:nvSpPr>
        <p:spPr>
          <a:xfrm>
            <a:off x="10665638" y="6075951"/>
            <a:ext cx="1324556" cy="326721"/>
          </a:xfrm>
          <a:prstGeom prst="rect">
            <a:avLst/>
          </a:prstGeom>
          <a:noFill/>
        </p:spPr>
        <p:txBody>
          <a:bodyPr wrap="square" lIns="0" tIns="0" rIns="0" bIns="0" rtlCol="0" anchor="b">
            <a:noAutofit/>
          </a:bodyPr>
          <a:lstStyle/>
          <a:p>
            <a:pPr algn="r"/>
            <a:r>
              <a:rPr lang="en-US" sz="900" b="0" dirty="0">
                <a:solidFill>
                  <a:schemeClr val="tx1">
                    <a:lumMod val="85000"/>
                    <a:alpha val="81760"/>
                  </a:schemeClr>
                </a:solidFill>
              </a:rPr>
              <a:t>Copyright © 2026 Esri. </a:t>
            </a:r>
          </a:p>
          <a:p>
            <a:pPr algn="r"/>
            <a:r>
              <a:rPr lang="en-US" sz="900" b="0" dirty="0">
                <a:solidFill>
                  <a:schemeClr val="tx1">
                    <a:lumMod val="85000"/>
                    <a:alpha val="81760"/>
                  </a:schemeClr>
                </a:solidFill>
              </a:rPr>
              <a:t>All rights reserved.</a:t>
            </a:r>
          </a:p>
        </p:txBody>
      </p:sp>
      <p:pic>
        <p:nvPicPr>
          <p:cNvPr id="7" name="Esri logo with tagline" descr="Esri logo with The Science of Where tagline">
            <a:extLst>
              <a:ext uri="{FF2B5EF4-FFF2-40B4-BE49-F238E27FC236}">
                <a16:creationId xmlns:a16="http://schemas.microsoft.com/office/drawing/2014/main" id="{490E988E-5C88-B292-8D4B-56573DF61DC0}"/>
              </a:ext>
            </a:extLst>
          </p:cNvPr>
          <p:cNvPicPr>
            <a:picLocks noChangeAspect="1"/>
          </p:cNvPicPr>
          <p:nvPr userDrawn="1"/>
        </p:nvPicPr>
        <p:blipFill>
          <a:blip r:embed="rId3" cstate="print">
            <a:alphaModFix amt="26000"/>
            <a:extLst>
              <a:ext uri="{28A0092B-C50C-407E-A947-70E740481C1C}">
                <a14:useLocalDpi xmlns:a14="http://schemas.microsoft.com/office/drawing/2010/main"/>
              </a:ext>
            </a:extLst>
          </a:blip>
          <a:stretch>
            <a:fillRect/>
          </a:stretch>
        </p:blipFill>
        <p:spPr>
          <a:xfrm>
            <a:off x="735617" y="551494"/>
            <a:ext cx="2392198" cy="739642"/>
          </a:xfrm>
          <a:prstGeom prst="rect">
            <a:avLst/>
          </a:prstGeom>
        </p:spPr>
      </p:pic>
      <p:sp>
        <p:nvSpPr>
          <p:cNvPr id="10" name="User Conf Text" descr="ESRI USER CONFERENCE 2024">
            <a:extLst>
              <a:ext uri="{FF2B5EF4-FFF2-40B4-BE49-F238E27FC236}">
                <a16:creationId xmlns:a16="http://schemas.microsoft.com/office/drawing/2014/main" id="{E8534E3B-A294-F1DE-DA4D-51D7EE006CE3}"/>
              </a:ext>
            </a:extLst>
          </p:cNvPr>
          <p:cNvSpPr txBox="1">
            <a:spLocks/>
          </p:cNvSpPr>
          <p:nvPr userDrawn="1"/>
        </p:nvSpPr>
        <p:spPr>
          <a:xfrm>
            <a:off x="591535" y="5847499"/>
            <a:ext cx="4687314" cy="744651"/>
          </a:xfrm>
          <a:prstGeom prst="rect">
            <a:avLst/>
          </a:prstGeom>
          <a:noFill/>
          <a:effectLst/>
        </p:spPr>
        <p:txBody>
          <a:bodyPr wrap="square" lIns="0" tIns="0" rIns="0" bIns="0" rtlCol="0" anchor="ctr">
            <a:noAutofit/>
          </a:bodyPr>
          <a:lstStyle/>
          <a:p>
            <a:pPr eaLnBrk="0" hangingPunct="0">
              <a:defRPr/>
            </a:pPr>
            <a:r>
              <a:rPr lang="en-US" sz="1400" b="1" i="1" dirty="0">
                <a:solidFill>
                  <a:srgbClr val="FFE072"/>
                </a:solidFill>
                <a:ea typeface="ＭＳ Ｐゴシック"/>
              </a:rPr>
              <a:t>ESRI DEVELOPER &amp;</a:t>
            </a:r>
          </a:p>
          <a:p>
            <a:pPr eaLnBrk="0" hangingPunct="0">
              <a:defRPr/>
            </a:pPr>
            <a:r>
              <a:rPr lang="en-US" sz="1400" b="1" i="1" dirty="0">
                <a:solidFill>
                  <a:srgbClr val="FFE072"/>
                </a:solidFill>
                <a:ea typeface="ＭＳ Ｐゴシック"/>
              </a:rPr>
              <a:t>TECHNOLOGY SUMMIT</a:t>
            </a:r>
          </a:p>
        </p:txBody>
      </p:sp>
      <p:sp>
        <p:nvSpPr>
          <p:cNvPr id="2" name="Title 1"/>
          <p:cNvSpPr>
            <a:spLocks noGrp="1"/>
          </p:cNvSpPr>
          <p:nvPr>
            <p:ph type="ctrTitle" hasCustomPrompt="1"/>
          </p:nvPr>
        </p:nvSpPr>
        <p:spPr bwMode="white">
          <a:xfrm>
            <a:off x="1015962" y="2428193"/>
            <a:ext cx="8525773" cy="914400"/>
          </a:xfrm>
        </p:spPr>
        <p:txBody>
          <a:bodyPr rIns="0" anchor="b">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0" baseline="0">
                <a:solidFill>
                  <a:schemeClr val="tx1"/>
                </a:solidFill>
              </a:defRPr>
            </a:lvl1pPr>
          </a:lstStyle>
          <a:p>
            <a:r>
              <a:rPr kumimoji="0" lang="en-US" sz="3600" b="0" i="0" u="none" strike="noStrike" kern="1200" cap="none" spc="0" normalizeH="0" baseline="0" noProof="0" dirty="0">
                <a:ln>
                  <a:noFill/>
                </a:ln>
                <a:solidFill>
                  <a:srgbClr val="FFFFFF"/>
                </a:solidFill>
                <a:effectLst/>
                <a:uLnTx/>
                <a:uFillTx/>
                <a:latin typeface="Arial"/>
                <a:ea typeface="ＭＳ Ｐゴシック"/>
                <a:cs typeface="Arial"/>
              </a:rPr>
              <a:t>[Add Presentation Title]</a:t>
            </a:r>
            <a:br>
              <a:rPr kumimoji="0" lang="en-US" sz="3600" b="0" i="0" u="none" strike="noStrike" kern="1200" cap="none" spc="0" normalizeH="0" baseline="0" noProof="0" dirty="0">
                <a:ln>
                  <a:noFill/>
                </a:ln>
                <a:solidFill>
                  <a:srgbClr val="FFFFFF"/>
                </a:solidFill>
                <a:effectLst/>
                <a:uLnTx/>
                <a:uFillTx/>
                <a:latin typeface="Arial"/>
                <a:ea typeface="ＭＳ Ｐゴシック"/>
                <a:cs typeface="Arial"/>
              </a:rPr>
            </a:br>
            <a:r>
              <a:rPr kumimoji="0" lang="en-US" sz="2400" b="0" i="1" u="none" strike="noStrike" kern="1200" cap="none" spc="0" normalizeH="0" baseline="0" noProof="0" dirty="0">
                <a:ln>
                  <a:noFill/>
                </a:ln>
                <a:solidFill>
                  <a:srgbClr val="FFE854"/>
                </a:solidFill>
                <a:effectLst/>
                <a:uLnTx/>
                <a:uFillTx/>
                <a:latin typeface="Arial"/>
                <a:ea typeface="ＭＳ Ｐゴシック"/>
                <a:cs typeface="Arial"/>
                <a:sym typeface="Wingdings" pitchFamily="2" charset="2"/>
              </a:rPr>
              <a:t>– Must match title published in detailed agenda</a:t>
            </a:r>
            <a:endParaRPr lang="en-US" dirty="0"/>
          </a:p>
        </p:txBody>
      </p:sp>
      <p:sp>
        <p:nvSpPr>
          <p:cNvPr id="3" name="Subtitle 2"/>
          <p:cNvSpPr>
            <a:spLocks noGrp="1"/>
          </p:cNvSpPr>
          <p:nvPr>
            <p:ph type="subTitle" idx="1" hasCustomPrompt="1"/>
          </p:nvPr>
        </p:nvSpPr>
        <p:spPr bwMode="white">
          <a:xfrm>
            <a:off x="1011642" y="3465218"/>
            <a:ext cx="8534401" cy="914400"/>
          </a:xfrm>
          <a:noFill/>
        </p:spPr>
        <p:txBody>
          <a:bodyPr>
            <a:noAutofit/>
          </a:bodyPr>
          <a:lstStyle>
            <a:lvl1pPr marL="0" indent="0" algn="l">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speaker(s)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412C2E4-C73D-1C49-B65B-1F09C4165E2F}" type="datetime1">
              <a:rPr lang="en-US" smtClean="0"/>
              <a:t>3/10/2026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42393005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58F6A99-211C-584F-8DF0-35FA4C216ACB}" type="datetime1">
              <a:rPr lang="en-US" smtClean="0"/>
              <a:t>3/10/2026</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103769148"/>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49EAE58-B4F5-5216-505B-8B3AA92D640C}"/>
              </a:ext>
            </a:extLst>
          </p:cNvPr>
          <p:cNvGrpSpPr/>
          <p:nvPr userDrawn="1"/>
        </p:nvGrpSpPr>
        <p:grpSpPr>
          <a:xfrm>
            <a:off x="0" y="0"/>
            <a:ext cx="12192000" cy="6858000"/>
            <a:chOff x="0" y="0"/>
            <a:chExt cx="12192000" cy="6858000"/>
          </a:xfrm>
        </p:grpSpPr>
        <p:sp>
          <p:nvSpPr>
            <p:cNvPr id="6" name="Rectangle 5">
              <a:extLst>
                <a:ext uri="{FF2B5EF4-FFF2-40B4-BE49-F238E27FC236}">
                  <a16:creationId xmlns:a16="http://schemas.microsoft.com/office/drawing/2014/main" id="{3042973A-A756-4C23-96B4-B4141794FDC2}"/>
                </a:ext>
              </a:extLst>
            </p:cNvPr>
            <p:cNvSpPr/>
            <p:nvPr userDrawn="1"/>
          </p:nvSpPr>
          <p:spPr bwMode="auto">
            <a:xfrm>
              <a:off x="0" y="0"/>
              <a:ext cx="12192000" cy="6858000"/>
            </a:xfrm>
            <a:prstGeom prst="rect">
              <a:avLst/>
            </a:prstGeom>
            <a:gradFill>
              <a:gsLst>
                <a:gs pos="89000">
                  <a:srgbClr val="036E7B"/>
                </a:gs>
                <a:gs pos="47000">
                  <a:srgbClr val="282D8B"/>
                </a:gs>
              </a:gsLst>
              <a:lin ang="14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dirty="0">
                <a:solidFill>
                  <a:prstClr val="white"/>
                </a:solidFill>
              </a:endParaRPr>
            </a:p>
          </p:txBody>
        </p:sp>
        <p:sp>
          <p:nvSpPr>
            <p:cNvPr id="7" name="Rectangle 6">
              <a:extLst>
                <a:ext uri="{FF2B5EF4-FFF2-40B4-BE49-F238E27FC236}">
                  <a16:creationId xmlns:a16="http://schemas.microsoft.com/office/drawing/2014/main" id="{5CDE57CC-7AA1-D277-14B6-739B2C70E213}"/>
                </a:ext>
              </a:extLst>
            </p:cNvPr>
            <p:cNvSpPr/>
            <p:nvPr userDrawn="1"/>
          </p:nvSpPr>
          <p:spPr bwMode="auto">
            <a:xfrm>
              <a:off x="0" y="0"/>
              <a:ext cx="12192000" cy="6858000"/>
            </a:xfrm>
            <a:prstGeom prst="rect">
              <a:avLst/>
            </a:prstGeom>
            <a:gradFill flip="none" rotWithShape="1">
              <a:gsLst>
                <a:gs pos="0">
                  <a:srgbClr val="282D8B"/>
                </a:gs>
                <a:gs pos="69000">
                  <a:srgbClr val="036E7B">
                    <a:alpha val="29086"/>
                  </a:srgbClr>
                </a:gs>
                <a:gs pos="100000">
                  <a:srgbClr val="03C3AD">
                    <a:alpha val="40000"/>
                  </a:srgbClr>
                </a:gs>
              </a:gsLst>
              <a:path path="circle">
                <a:fillToRect l="100000" t="100000"/>
              </a:path>
              <a:tileRect r="-100000" b="-10000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dirty="0">
                <a:solidFill>
                  <a:prstClr val="white"/>
                </a:solidFill>
              </a:endParaRPr>
            </a:p>
          </p:txBody>
        </p:sp>
        <p:sp>
          <p:nvSpPr>
            <p:cNvPr id="8" name="shadow overlay">
              <a:extLst>
                <a:ext uri="{FF2B5EF4-FFF2-40B4-BE49-F238E27FC236}">
                  <a16:creationId xmlns:a16="http://schemas.microsoft.com/office/drawing/2014/main" id="{37E5A35F-8170-480E-2A34-738E05F0A18F}"/>
                </a:ext>
              </a:extLst>
            </p:cNvPr>
            <p:cNvSpPr>
              <a:spLocks/>
            </p:cNvSpPr>
            <p:nvPr userDrawn="1"/>
          </p:nvSpPr>
          <p:spPr bwMode="auto">
            <a:xfrm>
              <a:off x="0" y="0"/>
              <a:ext cx="12180230" cy="6857999"/>
            </a:xfrm>
            <a:prstGeom prst="rect">
              <a:avLst/>
            </a:prstGeom>
            <a:gradFill flip="none" rotWithShape="1">
              <a:gsLst>
                <a:gs pos="29000">
                  <a:srgbClr val="361455">
                    <a:alpha val="5000"/>
                  </a:srgbClr>
                </a:gs>
                <a:gs pos="58000">
                  <a:srgbClr val="481E6F">
                    <a:alpha val="0"/>
                  </a:srgbClr>
                </a:gs>
                <a:gs pos="0">
                  <a:srgbClr val="151740">
                    <a:alpha val="55864"/>
                  </a:srgbClr>
                </a:gs>
              </a:gsLst>
              <a:path path="circle">
                <a:fillToRect l="100000" t="100000"/>
              </a:path>
              <a:tileRect r="-100000" b="-10000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wrap="none" anchor="ctr"/>
            <a:lstStyle/>
            <a:p>
              <a:pPr algn="ctr">
                <a:defRPr/>
              </a:pPr>
              <a:endParaRPr lang="en-US" sz="1400" b="1" dirty="0">
                <a:solidFill>
                  <a:srgbClr val="000000"/>
                </a:solidFill>
              </a:endParaRPr>
            </a:p>
          </p:txBody>
        </p:sp>
      </p:grpSp>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9A920E0-7597-CB48-8EC7-F67541093A75}" type="datetime1">
              <a:rPr lang="en-US" smtClean="0"/>
              <a:t>3/10/2026</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41746792"/>
      </p:ext>
    </p:extLst>
  </p:cSld>
  <p:clrMapOvr>
    <a:masterClrMapping/>
  </p:clrMapOvr>
  <p:transition spd="med">
    <p:fade/>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3000">
              <a:srgbClr val="0261AA"/>
            </a:gs>
            <a:gs pos="47000">
              <a:srgbClr val="0261AA"/>
            </a:gs>
            <a:gs pos="100000">
              <a:srgbClr val="002C66"/>
            </a:gs>
            <a:gs pos="0">
              <a:srgbClr val="002C66"/>
            </a:gs>
          </a:gsLst>
          <a:lin ang="54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98502D-20F6-B4DB-58C1-3D8355190664}"/>
              </a:ext>
              <a:ext uri="{C183D7F6-B498-43B3-948B-1728B52AA6E4}">
                <adec:decorative xmlns:adec="http://schemas.microsoft.com/office/drawing/2017/decorative" val="1"/>
              </a:ext>
            </a:extLst>
          </p:cNvPr>
          <p:cNvPicPr>
            <a:picLocks noChangeAspect="1"/>
          </p:cNvPicPr>
          <p:nvPr userDrawn="1"/>
        </p:nvPicPr>
        <p:blipFill>
          <a:blip r:embed="rId2"/>
          <a:srcRect l="291"/>
          <a:stretch>
            <a:fillRect/>
          </a:stretch>
        </p:blipFill>
        <p:spPr>
          <a:xfrm>
            <a:off x="0" y="0"/>
            <a:ext cx="12192000" cy="6858000"/>
          </a:xfrm>
          <a:prstGeom prst="rect">
            <a:avLst/>
          </a:prstGeom>
        </p:spPr>
      </p:pic>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chemeClr val="bg2">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Speaker(s)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FEE9285-2CFF-8E4E-9F75-AE930F9C40EE}" type="datetime1">
              <a:rPr lang="en-US" smtClean="0"/>
              <a:t>3/10/2026</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81435684"/>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29DFD5-B83C-B16B-12D6-BFD8FFA0D947}"/>
              </a:ext>
              <a:ext uri="{C183D7F6-B498-43B3-948B-1728B52AA6E4}">
                <adec:decorative xmlns:adec="http://schemas.microsoft.com/office/drawing/2017/decorative" val="1"/>
              </a:ext>
            </a:extLst>
          </p:cNvPr>
          <p:cNvPicPr>
            <a:picLocks noChangeAspect="1"/>
          </p:cNvPicPr>
          <p:nvPr userDrawn="1"/>
        </p:nvPicPr>
        <p:blipFill>
          <a:blip r:embed="rId2"/>
          <a:srcRect l="498"/>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A00835E7-FCFC-7A93-E48E-973BEA35BBE0}"/>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gradFill>
            <a:gsLst>
              <a:gs pos="37000">
                <a:srgbClr val="036E7B">
                  <a:alpha val="0"/>
                </a:srgbClr>
              </a:gs>
              <a:gs pos="100000">
                <a:srgbClr val="282D8B">
                  <a:alpha val="71975"/>
                </a:srgbClr>
              </a:gs>
            </a:gsLst>
            <a:lin ang="72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dirty="0">
              <a:solidFill>
                <a:prstClr val="white"/>
              </a:solidFill>
            </a:endParaRPr>
          </a:p>
        </p:txBody>
      </p:sp>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chemeClr val="bg2">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Speaker(s)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demo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B324B85-3E2C-5042-A775-065E98E33D48}" type="datetime1">
              <a:rPr lang="en-US" smtClean="0"/>
              <a:t>3/10/2026</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Click icon to insert screenshot or picture</a:t>
            </a:r>
          </a:p>
        </p:txBody>
      </p:sp>
    </p:spTree>
    <p:extLst>
      <p:ext uri="{BB962C8B-B14F-4D97-AF65-F5344CB8AC3E}">
        <p14:creationId xmlns:p14="http://schemas.microsoft.com/office/powerpoint/2010/main" val="847423260"/>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peaker Introduction">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a:t>Speaker introduction</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3/10/2026</a:t>
            </a:fld>
            <a:endParaRPr lang="en-US" dirty="0"/>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dirty="0"/>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dirty="0"/>
          </a:p>
        </p:txBody>
      </p:sp>
      <p:sp>
        <p:nvSpPr>
          <p:cNvPr id="17" name="Picture Placeholder 16">
            <a:extLst>
              <a:ext uri="{FF2B5EF4-FFF2-40B4-BE49-F238E27FC236}">
                <a16:creationId xmlns:a16="http://schemas.microsoft.com/office/drawing/2014/main" id="{542A6635-1BDA-7F18-64CF-268402419E28}"/>
              </a:ext>
            </a:extLst>
          </p:cNvPr>
          <p:cNvSpPr>
            <a:spLocks noGrp="1"/>
          </p:cNvSpPr>
          <p:nvPr>
            <p:ph type="pic" sz="quarter" idx="10"/>
          </p:nvPr>
        </p:nvSpPr>
        <p:spPr>
          <a:xfrm>
            <a:off x="914400" y="2133600"/>
            <a:ext cx="1828800" cy="1828800"/>
          </a:xfrm>
          <a:prstGeom prst="ellipse">
            <a:avLst/>
          </a:prstGeom>
          <a:solidFill>
            <a:schemeClr val="tx1"/>
          </a:solidFill>
          <a:ln w="25400">
            <a:solidFill>
              <a:schemeClr val="bg2">
                <a:lumMod val="20000"/>
                <a:lumOff val="80000"/>
              </a:schemeClr>
            </a:solidFill>
          </a:ln>
        </p:spPr>
        <p:txBody>
          <a:bodyPr/>
          <a:lstStyle>
            <a:lvl1pPr marL="0" indent="0">
              <a:buNone/>
              <a:defRPr>
                <a:noFill/>
              </a:defRPr>
            </a:lvl1pPr>
          </a:lstStyle>
          <a:p>
            <a:r>
              <a:rPr lang="en-US"/>
              <a:t>Click icon to add picture</a:t>
            </a:r>
            <a:endParaRPr lang="en-US" dirty="0"/>
          </a:p>
        </p:txBody>
      </p:sp>
      <p:sp>
        <p:nvSpPr>
          <p:cNvPr id="19" name="Picture Placeholder 16">
            <a:extLst>
              <a:ext uri="{FF2B5EF4-FFF2-40B4-BE49-F238E27FC236}">
                <a16:creationId xmlns:a16="http://schemas.microsoft.com/office/drawing/2014/main" id="{81065641-03ED-6245-7D15-8EB31853C3EC}"/>
              </a:ext>
            </a:extLst>
          </p:cNvPr>
          <p:cNvSpPr>
            <a:spLocks noGrp="1"/>
          </p:cNvSpPr>
          <p:nvPr>
            <p:ph type="pic" sz="quarter" idx="11"/>
          </p:nvPr>
        </p:nvSpPr>
        <p:spPr>
          <a:xfrm>
            <a:off x="3759200" y="2133600"/>
            <a:ext cx="1828800" cy="1828800"/>
          </a:xfrm>
          <a:prstGeom prst="ellipse">
            <a:avLst/>
          </a:prstGeom>
          <a:solidFill>
            <a:schemeClr val="tx1"/>
          </a:solidFill>
          <a:ln w="25400">
            <a:solidFill>
              <a:schemeClr val="bg2">
                <a:lumMod val="20000"/>
                <a:lumOff val="80000"/>
              </a:schemeClr>
            </a:solidFill>
          </a:ln>
        </p:spPr>
        <p:txBody>
          <a:bodyPr vert="horz" lIns="0" tIns="0" rIns="0" bIns="0" rtlCol="0">
            <a:noAutofit/>
          </a:bodyPr>
          <a:lstStyle>
            <a:lvl1pPr marL="0" indent="0">
              <a:buFont typeface="Arial" panose="020B0604020202020204" pitchFamily="34" charset="0"/>
              <a:buNone/>
              <a:defRPr lang="en-US">
                <a:noFill/>
              </a:defRPr>
            </a:lvl1pPr>
          </a:lstStyle>
          <a:p>
            <a:pPr marL="114300" lvl="0" indent="-114300"/>
            <a:r>
              <a:rPr lang="en-US"/>
              <a:t>Click icon to add picture</a:t>
            </a:r>
            <a:endParaRPr lang="en-US" dirty="0"/>
          </a:p>
        </p:txBody>
      </p:sp>
      <p:sp>
        <p:nvSpPr>
          <p:cNvPr id="20" name="Picture Placeholder 16">
            <a:extLst>
              <a:ext uri="{FF2B5EF4-FFF2-40B4-BE49-F238E27FC236}">
                <a16:creationId xmlns:a16="http://schemas.microsoft.com/office/drawing/2014/main" id="{A35DA2AB-4E8F-3B82-A89C-AB5D9A314181}"/>
              </a:ext>
            </a:extLst>
          </p:cNvPr>
          <p:cNvSpPr>
            <a:spLocks noGrp="1"/>
          </p:cNvSpPr>
          <p:nvPr>
            <p:ph type="pic" sz="quarter" idx="12"/>
          </p:nvPr>
        </p:nvSpPr>
        <p:spPr>
          <a:xfrm>
            <a:off x="6604000" y="2133600"/>
            <a:ext cx="1828800" cy="1828800"/>
          </a:xfrm>
          <a:prstGeom prst="ellipse">
            <a:avLst/>
          </a:prstGeom>
          <a:solidFill>
            <a:schemeClr val="tx1"/>
          </a:solidFill>
          <a:ln w="25400">
            <a:solidFill>
              <a:schemeClr val="bg2">
                <a:lumMod val="20000"/>
                <a:lumOff val="80000"/>
              </a:schemeClr>
            </a:solidFill>
          </a:ln>
        </p:spPr>
        <p:txBody>
          <a:bodyPr vert="horz" lIns="0" tIns="0" rIns="0" bIns="0" rtlCol="0">
            <a:noAutofit/>
          </a:bodyPr>
          <a:lstStyle>
            <a:lvl1pPr marL="0" indent="0">
              <a:buNone/>
              <a:defRPr lang="en-US">
                <a:noFill/>
              </a:defRPr>
            </a:lvl1pPr>
          </a:lstStyle>
          <a:p>
            <a:pPr marL="114300" lvl="0" indent="-114300"/>
            <a:r>
              <a:rPr lang="en-US"/>
              <a:t>Click icon to add picture</a:t>
            </a:r>
            <a:endParaRPr lang="en-US" dirty="0"/>
          </a:p>
        </p:txBody>
      </p:sp>
      <p:sp>
        <p:nvSpPr>
          <p:cNvPr id="21" name="Picture Placeholder 16">
            <a:extLst>
              <a:ext uri="{FF2B5EF4-FFF2-40B4-BE49-F238E27FC236}">
                <a16:creationId xmlns:a16="http://schemas.microsoft.com/office/drawing/2014/main" id="{5CC09B7C-0FF6-8B17-F3E2-65AFCCE1F7AB}"/>
              </a:ext>
            </a:extLst>
          </p:cNvPr>
          <p:cNvSpPr>
            <a:spLocks noGrp="1"/>
          </p:cNvSpPr>
          <p:nvPr>
            <p:ph type="pic" sz="quarter" idx="13"/>
          </p:nvPr>
        </p:nvSpPr>
        <p:spPr>
          <a:xfrm>
            <a:off x="9448800" y="2133600"/>
            <a:ext cx="1828800" cy="1828800"/>
          </a:xfrm>
          <a:prstGeom prst="ellipse">
            <a:avLst/>
          </a:prstGeom>
          <a:solidFill>
            <a:schemeClr val="tx1"/>
          </a:solidFill>
          <a:ln w="25400">
            <a:solidFill>
              <a:schemeClr val="bg2">
                <a:lumMod val="20000"/>
                <a:lumOff val="80000"/>
              </a:schemeClr>
            </a:solidFill>
          </a:ln>
        </p:spPr>
        <p:txBody>
          <a:bodyPr vert="horz" lIns="0" tIns="0" rIns="0" bIns="0" rtlCol="0">
            <a:noAutofit/>
          </a:bodyPr>
          <a:lstStyle>
            <a:lvl1pPr marL="0" indent="0">
              <a:buNone/>
              <a:defRPr lang="en-US">
                <a:noFill/>
              </a:defRPr>
            </a:lvl1pPr>
          </a:lstStyle>
          <a:p>
            <a:pPr marL="114300" lvl="0" indent="-114300"/>
            <a:r>
              <a:rPr lang="en-US"/>
              <a:t>Click icon to add picture</a:t>
            </a:r>
            <a:endParaRPr lang="en-US" dirty="0"/>
          </a:p>
        </p:txBody>
      </p:sp>
      <p:sp>
        <p:nvSpPr>
          <p:cNvPr id="13" name="Text Placeholder 12">
            <a:extLst>
              <a:ext uri="{FF2B5EF4-FFF2-40B4-BE49-F238E27FC236}">
                <a16:creationId xmlns:a16="http://schemas.microsoft.com/office/drawing/2014/main" id="{C5FB9539-23FF-4482-B16A-2C73AB59E4AB}"/>
              </a:ext>
            </a:extLst>
          </p:cNvPr>
          <p:cNvSpPr>
            <a:spLocks noGrp="1"/>
          </p:cNvSpPr>
          <p:nvPr>
            <p:ph type="body" sz="quarter" idx="16" hasCustomPrompt="1"/>
          </p:nvPr>
        </p:nvSpPr>
        <p:spPr>
          <a:xfrm>
            <a:off x="6397430" y="4251449"/>
            <a:ext cx="2241939" cy="538739"/>
          </a:xfrm>
        </p:spPr>
        <p:txBody>
          <a:bodyPr/>
          <a:lstStyle>
            <a:lvl1pPr marL="0" indent="0" algn="ctr">
              <a:spcBef>
                <a:spcPts val="0"/>
              </a:spcBef>
              <a:spcAft>
                <a:spcPts val="0"/>
              </a:spcAft>
              <a:buNone/>
              <a:defRPr sz="1400" b="0" i="0">
                <a:solidFill>
                  <a:srgbClr val="C0E8FF"/>
                </a:solidFill>
              </a:defRPr>
            </a:lvl1pPr>
          </a:lstStyle>
          <a:p>
            <a:pPr lvl="0"/>
            <a:r>
              <a:rPr lang="en-US"/>
              <a:t>[Add name of speaker]</a:t>
            </a:r>
          </a:p>
        </p:txBody>
      </p:sp>
      <p:sp>
        <p:nvSpPr>
          <p:cNvPr id="14" name="Text Placeholder 12">
            <a:extLst>
              <a:ext uri="{FF2B5EF4-FFF2-40B4-BE49-F238E27FC236}">
                <a16:creationId xmlns:a16="http://schemas.microsoft.com/office/drawing/2014/main" id="{A85F6CCC-8EE0-BCA5-4B6E-E5F11BB23D05}"/>
              </a:ext>
            </a:extLst>
          </p:cNvPr>
          <p:cNvSpPr>
            <a:spLocks noGrp="1"/>
          </p:cNvSpPr>
          <p:nvPr>
            <p:ph type="body" sz="quarter" idx="17" hasCustomPrompt="1"/>
          </p:nvPr>
        </p:nvSpPr>
        <p:spPr>
          <a:xfrm>
            <a:off x="3563806" y="4251449"/>
            <a:ext cx="2241939" cy="538739"/>
          </a:xfrm>
        </p:spPr>
        <p:txBody>
          <a:bodyPr/>
          <a:lstStyle>
            <a:lvl1pPr marL="0" indent="0" algn="ctr">
              <a:spcBef>
                <a:spcPts val="0"/>
              </a:spcBef>
              <a:spcAft>
                <a:spcPts val="0"/>
              </a:spcAft>
              <a:buNone/>
              <a:defRPr sz="1400" b="0" i="0">
                <a:solidFill>
                  <a:srgbClr val="C0E8FF"/>
                </a:solidFill>
              </a:defRPr>
            </a:lvl1pPr>
          </a:lstStyle>
          <a:p>
            <a:pPr lvl="0"/>
            <a:r>
              <a:rPr lang="en-US"/>
              <a:t>[Add name of speaker]</a:t>
            </a:r>
          </a:p>
        </p:txBody>
      </p:sp>
      <p:sp>
        <p:nvSpPr>
          <p:cNvPr id="15" name="Text Placeholder 12">
            <a:extLst>
              <a:ext uri="{FF2B5EF4-FFF2-40B4-BE49-F238E27FC236}">
                <a16:creationId xmlns:a16="http://schemas.microsoft.com/office/drawing/2014/main" id="{103974D8-667C-95CD-CEC2-9A35DE5A9B68}"/>
              </a:ext>
            </a:extLst>
          </p:cNvPr>
          <p:cNvSpPr>
            <a:spLocks noGrp="1"/>
          </p:cNvSpPr>
          <p:nvPr>
            <p:ph type="body" sz="quarter" idx="18" hasCustomPrompt="1"/>
          </p:nvPr>
        </p:nvSpPr>
        <p:spPr>
          <a:xfrm>
            <a:off x="707830" y="4251449"/>
            <a:ext cx="2241939" cy="538739"/>
          </a:xfrm>
        </p:spPr>
        <p:txBody>
          <a:bodyPr/>
          <a:lstStyle>
            <a:lvl1pPr marL="0" indent="0" algn="ctr">
              <a:spcBef>
                <a:spcPts val="0"/>
              </a:spcBef>
              <a:spcAft>
                <a:spcPts val="0"/>
              </a:spcAft>
              <a:buNone/>
              <a:defRPr sz="1400" b="0" i="0">
                <a:solidFill>
                  <a:srgbClr val="C0E8FF"/>
                </a:solidFill>
              </a:defRPr>
            </a:lvl1pPr>
          </a:lstStyle>
          <a:p>
            <a:pPr lvl="0"/>
            <a:r>
              <a:rPr lang="en-US"/>
              <a:t>[Add name of speaker]</a:t>
            </a:r>
          </a:p>
        </p:txBody>
      </p:sp>
      <p:sp>
        <p:nvSpPr>
          <p:cNvPr id="16" name="Text Placeholder 12">
            <a:extLst>
              <a:ext uri="{FF2B5EF4-FFF2-40B4-BE49-F238E27FC236}">
                <a16:creationId xmlns:a16="http://schemas.microsoft.com/office/drawing/2014/main" id="{A72C4AFD-DA46-EDD7-2BA7-0AE269627C70}"/>
              </a:ext>
            </a:extLst>
          </p:cNvPr>
          <p:cNvSpPr>
            <a:spLocks noGrp="1"/>
          </p:cNvSpPr>
          <p:nvPr>
            <p:ph type="body" sz="quarter" idx="19" hasCustomPrompt="1"/>
          </p:nvPr>
        </p:nvSpPr>
        <p:spPr>
          <a:xfrm>
            <a:off x="9242230" y="4251449"/>
            <a:ext cx="2241939" cy="538739"/>
          </a:xfrm>
        </p:spPr>
        <p:txBody>
          <a:bodyPr/>
          <a:lstStyle>
            <a:lvl1pPr marL="0" indent="0" algn="ctr">
              <a:spcBef>
                <a:spcPts val="0"/>
              </a:spcBef>
              <a:spcAft>
                <a:spcPts val="0"/>
              </a:spcAft>
              <a:buNone/>
              <a:defRPr sz="1400" b="0" i="0">
                <a:solidFill>
                  <a:srgbClr val="C0E8FF"/>
                </a:solidFill>
              </a:defRPr>
            </a:lvl1pPr>
          </a:lstStyle>
          <a:p>
            <a:pPr lvl="0"/>
            <a:r>
              <a:rPr lang="en-US"/>
              <a:t>[Add name of speaker]</a:t>
            </a:r>
          </a:p>
        </p:txBody>
      </p:sp>
    </p:spTree>
    <p:extLst>
      <p:ext uri="{BB962C8B-B14F-4D97-AF65-F5344CB8AC3E}">
        <p14:creationId xmlns:p14="http://schemas.microsoft.com/office/powerpoint/2010/main" val="2247884557"/>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chemeClr val="bg2">
                    <a:lumMod val="20000"/>
                    <a:lumOff val="8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6F4BA9B-C13C-1348-96FF-2428F4559CC6}" type="datetime1">
              <a:rPr lang="en-US" smtClean="0"/>
              <a:t>3/10/2026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650554779"/>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bg2">
                    <a:lumMod val="20000"/>
                    <a:lumOff val="8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0CF7F42-1376-8B42-AE14-03F9EF55D5E9}" type="datetime1">
              <a:rPr lang="en-US" smtClean="0"/>
              <a:t>3/10/2026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207171955"/>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EE92C3D-F930-BF39-C757-B9C779D89500}"/>
              </a:ext>
              <a:ext uri="{C183D7F6-B498-43B3-948B-1728B52AA6E4}">
                <adec:decorative xmlns:adec="http://schemas.microsoft.com/office/drawing/2017/decorative" val="1"/>
              </a:ext>
            </a:extLst>
          </p:cNvPr>
          <p:cNvPicPr>
            <a:picLocks noChangeAspect="1"/>
          </p:cNvPicPr>
          <p:nvPr userDrawn="1"/>
        </p:nvPicPr>
        <p:blipFill>
          <a:blip r:embed="rId2"/>
          <a:srcRect l="390"/>
          <a:stretch>
            <a:fillRect/>
          </a:stretch>
        </p:blipFill>
        <p:spPr>
          <a:xfrm>
            <a:off x="0" y="0"/>
            <a:ext cx="12192000" cy="6858000"/>
          </a:xfrm>
          <a:prstGeom prst="rect">
            <a:avLst/>
          </a:prstGeom>
        </p:spPr>
      </p:pic>
      <p:pic>
        <p:nvPicPr>
          <p:cNvPr id="8" name="logov2">
            <a:extLst>
              <a:ext uri="{FF2B5EF4-FFF2-40B4-BE49-F238E27FC236}">
                <a16:creationId xmlns:a16="http://schemas.microsoft.com/office/drawing/2014/main" id="{52F5E0EE-CFB9-09B4-424F-E6651D80C25E}"/>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096000" y="2769772"/>
            <a:ext cx="4172517" cy="1196530"/>
          </a:xfrm>
          <a:prstGeom prst="rect">
            <a:avLst/>
          </a:prstGeom>
        </p:spPr>
      </p:pic>
      <p:sp>
        <p:nvSpPr>
          <p:cNvPr id="9" name="TextBox 8">
            <a:extLst>
              <a:ext uri="{FF2B5EF4-FFF2-40B4-BE49-F238E27FC236}">
                <a16:creationId xmlns:a16="http://schemas.microsoft.com/office/drawing/2014/main" id="{401E6534-D349-D650-B88C-F91F350671B5}"/>
              </a:ext>
            </a:extLst>
          </p:cNvPr>
          <p:cNvSpPr txBox="1"/>
          <p:nvPr userDrawn="1"/>
        </p:nvSpPr>
        <p:spPr>
          <a:xfrm>
            <a:off x="8444793" y="6544646"/>
            <a:ext cx="3515710" cy="252249"/>
          </a:xfrm>
          <a:prstGeom prst="rect">
            <a:avLst/>
          </a:prstGeom>
          <a:noFill/>
          <a:effectLst/>
        </p:spPr>
        <p:txBody>
          <a:bodyPr wrap="square" lIns="0" tIns="0" rIns="0" bIns="0" rtlCol="0">
            <a:noAutofit/>
          </a:bodyPr>
          <a:lstStyle/>
          <a:p>
            <a:pPr algn="r" eaLnBrk="0" hangingPunct="0"/>
            <a:r>
              <a:rPr lang="en-US" sz="1050" dirty="0">
                <a:solidFill>
                  <a:schemeClr val="tx1">
                    <a:alpha val="40000"/>
                  </a:schemeClr>
                </a:solidFill>
                <a:ea typeface="+mn-ea"/>
                <a:cs typeface="+mn-cs"/>
              </a:rPr>
              <a:t>Copyright © 2026 Esri. All rights reserved.</a:t>
            </a:r>
          </a:p>
        </p:txBody>
      </p:sp>
    </p:spTree>
    <p:extLst>
      <p:ext uri="{BB962C8B-B14F-4D97-AF65-F5344CB8AC3E}">
        <p14:creationId xmlns:p14="http://schemas.microsoft.com/office/powerpoint/2010/main" val="1530217723"/>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Walk-in)">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grpSp>
        <p:nvGrpSpPr>
          <p:cNvPr id="23" name="bg">
            <a:extLst>
              <a:ext uri="{FF2B5EF4-FFF2-40B4-BE49-F238E27FC236}">
                <a16:creationId xmlns:a16="http://schemas.microsoft.com/office/drawing/2014/main" id="{3E351CC8-C8E6-D158-D59C-94A76E047BA6}"/>
              </a:ext>
              <a:ext uri="{C183D7F6-B498-43B3-948B-1728B52AA6E4}">
                <adec:decorative xmlns:adec="http://schemas.microsoft.com/office/drawing/2017/decorative" val="1"/>
              </a:ext>
            </a:extLst>
          </p:cNvPr>
          <p:cNvGrpSpPr>
            <a:grpSpLocks noGrp="1" noUngrp="1" noRot="1" noMove="1" noResize="1"/>
          </p:cNvGrpSpPr>
          <p:nvPr userDrawn="1"/>
        </p:nvGrpSpPr>
        <p:grpSpPr>
          <a:xfrm>
            <a:off x="0" y="-23973"/>
            <a:ext cx="12192000" cy="6886298"/>
            <a:chOff x="0" y="-23973"/>
            <a:chExt cx="12192000" cy="6886298"/>
          </a:xfrm>
        </p:grpSpPr>
        <p:sp>
          <p:nvSpPr>
            <p:cNvPr id="24" name="gradient tealv2">
              <a:extLst>
                <a:ext uri="{FF2B5EF4-FFF2-40B4-BE49-F238E27FC236}">
                  <a16:creationId xmlns:a16="http://schemas.microsoft.com/office/drawing/2014/main" id="{F79000EA-7F1F-3411-3D36-F617417B909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51000">
                  <a:srgbClr val="007D96"/>
                </a:gs>
                <a:gs pos="83000">
                  <a:srgbClr val="00D9C5"/>
                </a:gs>
                <a:gs pos="5000">
                  <a:srgbClr val="001745"/>
                </a:gs>
                <a:gs pos="26000">
                  <a:srgbClr val="003584"/>
                </a:gs>
              </a:gsLst>
              <a:lin ang="198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5" name="bg3">
              <a:extLst>
                <a:ext uri="{FF2B5EF4-FFF2-40B4-BE49-F238E27FC236}">
                  <a16:creationId xmlns:a16="http://schemas.microsoft.com/office/drawing/2014/main" id="{43A82912-C5DB-4264-07B2-91B05B35FE8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srcRect l="31847" r="5938"/>
            <a:stretch/>
          </p:blipFill>
          <p:spPr>
            <a:xfrm>
              <a:off x="4575425" y="-23973"/>
              <a:ext cx="7616575" cy="6886298"/>
            </a:xfrm>
            <a:prstGeom prst="rect">
              <a:avLst/>
            </a:prstGeom>
          </p:spPr>
        </p:pic>
      </p:grpSp>
      <p:sp>
        <p:nvSpPr>
          <p:cNvPr id="26" name="TextBox 25">
            <a:extLst>
              <a:ext uri="{FF2B5EF4-FFF2-40B4-BE49-F238E27FC236}">
                <a16:creationId xmlns:a16="http://schemas.microsoft.com/office/drawing/2014/main" id="{233C0636-9DF8-F487-3264-7EE7737785DB}"/>
              </a:ext>
            </a:extLst>
          </p:cNvPr>
          <p:cNvSpPr txBox="1">
            <a:spLocks/>
          </p:cNvSpPr>
          <p:nvPr userDrawn="1"/>
        </p:nvSpPr>
        <p:spPr>
          <a:xfrm>
            <a:off x="10430860" y="6125378"/>
            <a:ext cx="1324556" cy="326721"/>
          </a:xfrm>
          <a:prstGeom prst="rect">
            <a:avLst/>
          </a:prstGeom>
          <a:noFill/>
        </p:spPr>
        <p:txBody>
          <a:bodyPr wrap="square" lIns="0" tIns="0" rIns="0" bIns="0" rtlCol="0" anchor="b">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lumMod val="85000"/>
                    <a:alpha val="39676"/>
                  </a:srgbClr>
                </a:solidFill>
                <a:effectLst/>
                <a:uLnTx/>
                <a:uFillTx/>
                <a:latin typeface="Arial"/>
                <a:ea typeface="ＭＳ Ｐゴシック"/>
              </a:rPr>
              <a:t>Copyright © 2025 Esri. </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lumMod val="85000"/>
                    <a:alpha val="39676"/>
                  </a:srgbClr>
                </a:solidFill>
                <a:effectLst/>
                <a:uLnTx/>
                <a:uFillTx/>
                <a:latin typeface="Arial"/>
                <a:ea typeface="ＭＳ Ｐゴシック"/>
              </a:rPr>
              <a:t>All rights reserved.</a:t>
            </a:r>
          </a:p>
        </p:txBody>
      </p:sp>
      <p:pic>
        <p:nvPicPr>
          <p:cNvPr id="27" name="esri logo">
            <a:extLst>
              <a:ext uri="{FF2B5EF4-FFF2-40B4-BE49-F238E27FC236}">
                <a16:creationId xmlns:a16="http://schemas.microsoft.com/office/drawing/2014/main" id="{9DFDB393-8401-8099-D9F9-7D11246B681E}"/>
              </a:ext>
              <a:ext uri="{C183D7F6-B498-43B3-948B-1728B52AA6E4}">
                <adec:decorative xmlns:adec="http://schemas.microsoft.com/office/drawing/2017/decorative" val="1"/>
              </a:ext>
            </a:extLst>
          </p:cNvPr>
          <p:cNvPicPr>
            <a:picLocks noChangeAspect="1"/>
          </p:cNvPicPr>
          <p:nvPr userDrawn="1"/>
        </p:nvPicPr>
        <p:blipFill>
          <a:blip r:embed="rId5" cstate="screen">
            <a:alphaModFix amt="29000"/>
            <a:extLst>
              <a:ext uri="{28A0092B-C50C-407E-A947-70E740481C1C}">
                <a14:useLocalDpi xmlns:a14="http://schemas.microsoft.com/office/drawing/2010/main"/>
              </a:ext>
            </a:extLst>
          </a:blip>
          <a:stretch>
            <a:fillRect/>
          </a:stretch>
        </p:blipFill>
        <p:spPr>
          <a:xfrm>
            <a:off x="914400" y="509870"/>
            <a:ext cx="1731980" cy="413313"/>
          </a:xfrm>
          <a:prstGeom prst="rect">
            <a:avLst/>
          </a:prstGeom>
        </p:spPr>
      </p:pic>
      <p:sp>
        <p:nvSpPr>
          <p:cNvPr id="28" name="Event Name">
            <a:extLst>
              <a:ext uri="{FF2B5EF4-FFF2-40B4-BE49-F238E27FC236}">
                <a16:creationId xmlns:a16="http://schemas.microsoft.com/office/drawing/2014/main" id="{0C9ADE17-3A7C-070F-6910-7BB19A0E3C82}"/>
              </a:ext>
              <a:ext uri="{C183D7F6-B498-43B3-948B-1728B52AA6E4}">
                <adec:decorative xmlns:adec="http://schemas.microsoft.com/office/drawing/2017/decorative" val="1"/>
              </a:ext>
            </a:extLst>
          </p:cNvPr>
          <p:cNvSpPr txBox="1">
            <a:spLocks/>
          </p:cNvSpPr>
          <p:nvPr userDrawn="1"/>
        </p:nvSpPr>
        <p:spPr bwMode="white">
          <a:xfrm>
            <a:off x="914400" y="6011576"/>
            <a:ext cx="3847084" cy="16062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Aft>
                <a:spcPts val="0"/>
              </a:spcAft>
            </a:pPr>
            <a:r>
              <a:rPr lang="en-US" sz="1200" b="1" i="1" dirty="0">
                <a:solidFill>
                  <a:srgbClr val="BCE02B">
                    <a:alpha val="70092"/>
                  </a:srgbClr>
                </a:solidFill>
              </a:rPr>
              <a:t>2025 ESRI DEVELOPER &amp; TECHNOLOGY SUMMIT</a:t>
            </a:r>
          </a:p>
        </p:txBody>
      </p:sp>
      <p:sp>
        <p:nvSpPr>
          <p:cNvPr id="29" name="Subtitle 2">
            <a:extLst>
              <a:ext uri="{FF2B5EF4-FFF2-40B4-BE49-F238E27FC236}">
                <a16:creationId xmlns:a16="http://schemas.microsoft.com/office/drawing/2014/main" id="{718B4D2D-8FD2-9786-CC76-18C6B114B75A}"/>
              </a:ext>
            </a:extLst>
          </p:cNvPr>
          <p:cNvSpPr>
            <a:spLocks noGrp="1"/>
          </p:cNvSpPr>
          <p:nvPr>
            <p:ph type="subTitle" idx="1"/>
          </p:nvPr>
        </p:nvSpPr>
        <p:spPr>
          <a:xfrm>
            <a:off x="909152" y="4008825"/>
            <a:ext cx="5711630" cy="592992"/>
          </a:xfrm>
          <a:prstGeom prst="rect">
            <a:avLst/>
          </a:prstGeom>
        </p:spPr>
        <p:txBody>
          <a:bodyPr/>
          <a:lstStyle/>
          <a:p>
            <a:pPr algn="l"/>
            <a:endParaRPr lang="en-US" dirty="0">
              <a:solidFill>
                <a:srgbClr val="FFAD29"/>
              </a:solidFill>
            </a:endParaRPr>
          </a:p>
        </p:txBody>
      </p:sp>
      <p:sp>
        <p:nvSpPr>
          <p:cNvPr id="30" name="Title 1">
            <a:extLst>
              <a:ext uri="{FF2B5EF4-FFF2-40B4-BE49-F238E27FC236}">
                <a16:creationId xmlns:a16="http://schemas.microsoft.com/office/drawing/2014/main" id="{D07AD431-D916-8550-B2AD-E7470C753852}"/>
              </a:ext>
              <a:ext uri="{C183D7F6-B498-43B3-948B-1728B52AA6E4}">
                <adec:decorative xmlns:adec="http://schemas.microsoft.com/office/drawing/2017/decorative" val="0"/>
              </a:ext>
            </a:extLst>
          </p:cNvPr>
          <p:cNvSpPr txBox="1">
            <a:spLocks noGrp="1"/>
          </p:cNvSpPr>
          <p:nvPr>
            <p:ph type="title" idx="4294967295"/>
          </p:nvPr>
        </p:nvSpPr>
        <p:spPr bwMode="white">
          <a:xfrm>
            <a:off x="914401" y="2971800"/>
            <a:ext cx="5791199" cy="914400"/>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lvl1pPr algn="ctr" defTabSz="457200" rtl="0" eaLnBrk="1" latinLnBrk="0" hangingPunct="1">
              <a:lnSpc>
                <a:spcPct val="100000"/>
              </a:lnSpc>
              <a:spcBef>
                <a:spcPct val="0"/>
              </a:spcBef>
              <a:buNone/>
              <a:defRPr sz="3600" b="0" kern="1200" baseline="0">
                <a:solidFill>
                  <a:schemeClr val="tx1"/>
                </a:solidFill>
                <a:latin typeface="+mj-lt"/>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mj-lt"/>
                <a:ea typeface="ＭＳ Ｐゴシック"/>
                <a:cs typeface="Arial"/>
              </a:rPr>
              <a:t>[Add Presentation Title]</a:t>
            </a:r>
            <a:br>
              <a:rPr kumimoji="0" lang="en-US" sz="3600" b="0" i="0" u="none" strike="noStrike" kern="1200" cap="none" spc="0" normalizeH="0" baseline="0" noProof="0" dirty="0">
                <a:ln>
                  <a:noFill/>
                </a:ln>
                <a:solidFill>
                  <a:srgbClr val="FFFFFF"/>
                </a:solidFill>
                <a:effectLst/>
                <a:uLnTx/>
                <a:uFillTx/>
                <a:latin typeface="+mj-lt"/>
                <a:ea typeface="ＭＳ Ｐゴシック"/>
                <a:cs typeface="Arial"/>
              </a:rPr>
            </a:br>
            <a:r>
              <a:rPr kumimoji="0" lang="en-US" sz="2000" b="0" i="1" u="none" strike="noStrike" kern="1200" cap="none" spc="0" normalizeH="0" baseline="0" noProof="0" dirty="0">
                <a:ln>
                  <a:noFill/>
                </a:ln>
                <a:solidFill>
                  <a:srgbClr val="FFFF96"/>
                </a:solidFill>
                <a:effectLst/>
                <a:uLnTx/>
                <a:uFillTx/>
                <a:latin typeface="+mj-lt"/>
                <a:ea typeface="ＭＳ Ｐゴシック"/>
                <a:cs typeface="Arial"/>
                <a:sym typeface="Wingdings" pitchFamily="2" charset="2"/>
              </a:rPr>
              <a:t>Must match title published in detailed agenda</a:t>
            </a:r>
            <a:endParaRPr kumimoji="0" lang="en-US" sz="4200" b="1" i="0" u="none" strike="noStrike" kern="1200" cap="none" spc="0" normalizeH="0" baseline="0" noProof="0" dirty="0">
              <a:ln>
                <a:noFill/>
              </a:ln>
              <a:solidFill>
                <a:schemeClr val="tx1"/>
              </a:solidFill>
              <a:effectLst/>
              <a:uLnTx/>
              <a:uFillTx/>
              <a:latin typeface="+mj-lt"/>
              <a:ea typeface="+mj-ea"/>
              <a:cs typeface="Arial"/>
            </a:endParaRPr>
          </a:p>
        </p:txBody>
      </p:sp>
    </p:spTree>
    <p:extLst>
      <p:ext uri="{BB962C8B-B14F-4D97-AF65-F5344CB8AC3E}">
        <p14:creationId xmlns:p14="http://schemas.microsoft.com/office/powerpoint/2010/main" val="1840028454"/>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Esri">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E334C4-0D41-5733-3934-0F98DAD85DA2}"/>
              </a:ext>
            </a:extLst>
          </p:cNvPr>
          <p:cNvSpPr>
            <a:spLocks noGrp="1"/>
          </p:cNvSpPr>
          <p:nvPr>
            <p:ph type="title" idx="4294967295"/>
          </p:nvPr>
        </p:nvSpPr>
        <p:spPr>
          <a:xfrm>
            <a:off x="3690239" y="4191000"/>
            <a:ext cx="4803775" cy="2635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39428">
                    <a:alpha val="60000"/>
                  </a:srgbClr>
                </a:solidFill>
                <a:effectLst/>
                <a:uLnTx/>
                <a:uFillTx/>
                <a:latin typeface="+mn-lt"/>
                <a:ea typeface="+mn-ea"/>
                <a:cs typeface="+mn-cs"/>
              </a:rPr>
              <a:t>Copyright © 2025 Esri. All rights reserved.</a:t>
            </a:r>
          </a:p>
        </p:txBody>
      </p:sp>
      <p:pic>
        <p:nvPicPr>
          <p:cNvPr id="5" name="esri logo" descr="Esri logo, The Science of Where">
            <a:extLst>
              <a:ext uri="{FF2B5EF4-FFF2-40B4-BE49-F238E27FC236}">
                <a16:creationId xmlns:a16="http://schemas.microsoft.com/office/drawing/2014/main" id="{C38CACA1-D3E9-8C9F-1DE7-3AE557E56763}"/>
              </a:ext>
            </a:extLst>
          </p:cNvPr>
          <p:cNvPicPr>
            <a:picLocks noChangeAspect="1"/>
          </p:cNvPicPr>
          <p:nvPr userDrawn="1"/>
        </p:nvPicPr>
        <p:blipFill>
          <a:blip r:embed="rId4"/>
          <a:stretch>
            <a:fillRect/>
          </a:stretch>
        </p:blipFill>
        <p:spPr>
          <a:xfrm>
            <a:off x="3693541" y="2667109"/>
            <a:ext cx="4804918" cy="1523782"/>
          </a:xfrm>
          <a:prstGeom prst="rect">
            <a:avLst/>
          </a:prstGeom>
        </p:spPr>
      </p:pic>
    </p:spTree>
    <p:extLst>
      <p:ext uri="{BB962C8B-B14F-4D97-AF65-F5344CB8AC3E}">
        <p14:creationId xmlns:p14="http://schemas.microsoft.com/office/powerpoint/2010/main" val="2735955372"/>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883622"/>
            <a:ext cx="10369296" cy="492443"/>
          </a:xfrm>
        </p:spPr>
        <p:txBody>
          <a:bodyPr anchor="b"/>
          <a:lstStyle>
            <a:lvl1pPr>
              <a:defRPr sz="3200"/>
            </a:lvl1pPr>
          </a:lstStyle>
          <a:p>
            <a:r>
              <a:rPr lang="en-US" dirty="0"/>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65946AD-CF50-CA41-AAFB-74FADA06ECB2}" type="datetime1">
              <a:rPr lang="en-US" smtClean="0"/>
              <a:t>3/10/2026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699530118"/>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1_Title and Content">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7567E-F21A-FE30-AC8A-A7EDF3C45D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0528238-7069-5FC6-3972-E6B86C23CAD8}"/>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6587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883622"/>
            <a:ext cx="10369296" cy="492443"/>
          </a:xfrm>
        </p:spPr>
        <p:txBody>
          <a:bodyPr/>
          <a:lstStyle>
            <a:lvl1pPr>
              <a:defRPr lang="en-US" sz="32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chemeClr val="bg2">
                    <a:lumMod val="20000"/>
                    <a:lumOff val="8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48C8244-0503-F545-83A9-E66C0989589B}" type="datetime1">
              <a:rPr lang="en-US" smtClean="0"/>
              <a:t>3/10/2026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45174426"/>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dirty="0"/>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5B5A213-E627-2849-B381-80D650B33B87}" type="datetime1">
              <a:rPr lang="en-US" smtClean="0"/>
              <a:t>3/10/2026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8565946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chemeClr val="bg2">
                    <a:lumMod val="20000"/>
                    <a:lumOff val="80000"/>
                  </a:schemeClr>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dirty="0"/>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3EF22E8-9EE8-974F-A005-958E5A075A6F}" type="datetime1">
              <a:rPr lang="en-US" smtClean="0"/>
              <a:t>3/10/2026</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985187741"/>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Image R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EF1A84F6-2D30-446A-9D91-44FBCB825679}"/>
              </a:ext>
            </a:extLst>
          </p:cNvPr>
          <p:cNvSpPr>
            <a:spLocks noGrp="1"/>
          </p:cNvSpPr>
          <p:nvPr>
            <p:ph type="pic" sz="quarter" idx="14"/>
          </p:nvPr>
        </p:nvSpPr>
        <p:spPr>
          <a:xfrm>
            <a:off x="6102096" y="0"/>
            <a:ext cx="6089904" cy="6858000"/>
          </a:xfrm>
          <a:solidFill>
            <a:schemeClr val="tx1"/>
          </a:solidFill>
        </p:spPr>
        <p:txBody>
          <a:bodyPr vert="horz" lIns="91440" tIns="45720" rIns="91440" bIns="45720" rtlCol="0" anchor="ctr">
            <a:normAutofit/>
          </a:bodyPr>
          <a:lstStyle>
            <a:lvl1pPr marL="0" indent="0">
              <a:buNone/>
              <a:defRPr lang="en-US" sz="1600" dirty="0"/>
            </a:lvl1pPr>
          </a:lstStyle>
          <a:p>
            <a:pPr marL="114300" lvl="0" indent="-114300" algn="ctr"/>
            <a:r>
              <a:rPr lang="en-US"/>
              <a:t>Click icon to add picture</a:t>
            </a:r>
            <a:endParaRPr lang="en-US" dirty="0"/>
          </a:p>
        </p:txBody>
      </p:sp>
      <p:sp>
        <p:nvSpPr>
          <p:cNvPr id="3" name="Title 1">
            <a:extLst>
              <a:ext uri="{FF2B5EF4-FFF2-40B4-BE49-F238E27FC236}">
                <a16:creationId xmlns:a16="http://schemas.microsoft.com/office/drawing/2014/main" id="{54DF38AA-F9A3-3140-3F97-8308582246B9}"/>
              </a:ext>
            </a:extLst>
          </p:cNvPr>
          <p:cNvSpPr>
            <a:spLocks noGrp="1"/>
          </p:cNvSpPr>
          <p:nvPr>
            <p:ph type="title" hasCustomPrompt="1"/>
          </p:nvPr>
        </p:nvSpPr>
        <p:spPr>
          <a:xfrm>
            <a:off x="914401" y="879157"/>
            <a:ext cx="4572000" cy="492443"/>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a:extLst>
              <a:ext uri="{FF2B5EF4-FFF2-40B4-BE49-F238E27FC236}">
                <a16:creationId xmlns:a16="http://schemas.microsoft.com/office/drawing/2014/main" id="{966B8073-225C-075C-417D-87B76F4E98EF}"/>
              </a:ext>
            </a:extLst>
          </p:cNvPr>
          <p:cNvSpPr>
            <a:spLocks noGrp="1"/>
          </p:cNvSpPr>
          <p:nvPr>
            <p:ph sz="half" idx="2" hasCustomPrompt="1"/>
          </p:nvPr>
        </p:nvSpPr>
        <p:spPr>
          <a:xfrm>
            <a:off x="914401" y="2057400"/>
            <a:ext cx="4572000"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2" name="Date Placeholder 2">
            <a:extLst>
              <a:ext uri="{FF2B5EF4-FFF2-40B4-BE49-F238E27FC236}">
                <a16:creationId xmlns:a16="http://schemas.microsoft.com/office/drawing/2014/main" id="{04F771E6-C17F-95BE-A110-398BB65C7448}"/>
              </a:ext>
            </a:extLst>
          </p:cNvPr>
          <p:cNvSpPr>
            <a:spLocks noGrp="1"/>
          </p:cNvSpPr>
          <p:nvPr>
            <p:ph type="dt" sz="half" idx="10"/>
          </p:nvPr>
        </p:nvSpPr>
        <p:spPr>
          <a:xfrm>
            <a:off x="457200" y="6356350"/>
            <a:ext cx="1435100" cy="365125"/>
          </a:xfrm>
        </p:spPr>
        <p:txBody>
          <a:bodyPr/>
          <a:lstStyle/>
          <a:p>
            <a:fld id="{949FA3CA-07BE-F746-8742-10B091EB31E0}" type="datetime1">
              <a:rPr lang="en-US" smtClean="0"/>
              <a:t>3/10/2026</a:t>
            </a:fld>
            <a:endParaRPr lang="en-US"/>
          </a:p>
        </p:txBody>
      </p:sp>
      <p:sp>
        <p:nvSpPr>
          <p:cNvPr id="5" name="Footer Placeholder 3">
            <a:extLst>
              <a:ext uri="{FF2B5EF4-FFF2-40B4-BE49-F238E27FC236}">
                <a16:creationId xmlns:a16="http://schemas.microsoft.com/office/drawing/2014/main" id="{0595E64D-33D9-4C6D-70EB-F45F65463F3E}"/>
              </a:ext>
            </a:extLst>
          </p:cNvPr>
          <p:cNvSpPr>
            <a:spLocks noGrp="1"/>
          </p:cNvSpPr>
          <p:nvPr>
            <p:ph type="ftr" sz="quarter" idx="11"/>
          </p:nvPr>
        </p:nvSpPr>
        <p:spPr>
          <a:xfrm>
            <a:off x="6337300" y="6356350"/>
            <a:ext cx="5067300" cy="365125"/>
          </a:xfrm>
        </p:spPr>
        <p:txBody>
          <a:bodyPr/>
          <a:lstStyle/>
          <a:p>
            <a:endParaRPr lang="en-US"/>
          </a:p>
        </p:txBody>
      </p:sp>
      <p:sp>
        <p:nvSpPr>
          <p:cNvPr id="6" name="Slide Number Placeholder 4">
            <a:extLst>
              <a:ext uri="{FF2B5EF4-FFF2-40B4-BE49-F238E27FC236}">
                <a16:creationId xmlns:a16="http://schemas.microsoft.com/office/drawing/2014/main" id="{AFDB5A65-B683-E80E-7309-90AC98A2D4E6}"/>
              </a:ext>
            </a:extLst>
          </p:cNvPr>
          <p:cNvSpPr>
            <a:spLocks noGrp="1"/>
          </p:cNvSpPr>
          <p:nvPr>
            <p:ph type="sldNum" sz="quarter" idx="12"/>
          </p:nvPr>
        </p:nvSpPr>
        <p:spPr>
          <a:xfrm>
            <a:off x="11512296" y="6356350"/>
            <a:ext cx="463804" cy="365125"/>
          </a:xfrm>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272713839"/>
      </p:ext>
    </p:extLst>
  </p:cSld>
  <p:clrMapOvr>
    <a:masterClrMapping/>
  </p:clrMapOvr>
  <p:transition spd="med">
    <p:fade/>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2 Column Content and Images">
    <p:spTree>
      <p:nvGrpSpPr>
        <p:cNvPr id="1" name=""/>
        <p:cNvGrpSpPr/>
        <p:nvPr/>
      </p:nvGrpSpPr>
      <p:grpSpPr>
        <a:xfrm>
          <a:off x="0" y="0"/>
          <a:ext cx="0" cy="0"/>
          <a:chOff x="0" y="0"/>
          <a:chExt cx="0" cy="0"/>
        </a:xfrm>
      </p:grpSpPr>
      <p:graphicFrame>
        <p:nvGraphicFramePr>
          <p:cNvPr id="6" name="Table 9">
            <a:extLst>
              <a:ext uri="{FF2B5EF4-FFF2-40B4-BE49-F238E27FC236}">
                <a16:creationId xmlns:a16="http://schemas.microsoft.com/office/drawing/2014/main" id="{2B7F8C5B-A16D-A4AD-FDFE-1EC911BD7170}"/>
              </a:ext>
            </a:extLst>
          </p:cNvPr>
          <p:cNvGraphicFramePr>
            <a:graphicFrameLocks noGrp="1"/>
          </p:cNvGraphicFramePr>
          <p:nvPr userDrawn="1">
            <p:extLst>
              <p:ext uri="{D42A27DB-BD31-4B8C-83A1-F6EECF244321}">
                <p14:modId xmlns:p14="http://schemas.microsoft.com/office/powerpoint/2010/main" val="1477082163"/>
              </p:ext>
            </p:extLst>
          </p:nvPr>
        </p:nvGraphicFramePr>
        <p:xfrm>
          <a:off x="975360" y="2042439"/>
          <a:ext cx="10241280" cy="4041119"/>
        </p:xfrm>
        <a:graphic>
          <a:graphicData uri="http://schemas.openxmlformats.org/drawingml/2006/table">
            <a:tbl>
              <a:tblPr firstRow="1" bandRow="1">
                <a:tableStyleId>{5940675A-B579-460E-94D1-54222C63F5DA}</a:tableStyleId>
              </a:tblPr>
              <a:tblGrid>
                <a:gridCol w="5120640">
                  <a:extLst>
                    <a:ext uri="{9D8B030D-6E8A-4147-A177-3AD203B41FA5}">
                      <a16:colId xmlns:a16="http://schemas.microsoft.com/office/drawing/2014/main" val="3482902080"/>
                    </a:ext>
                  </a:extLst>
                </a:gridCol>
                <a:gridCol w="5120640">
                  <a:extLst>
                    <a:ext uri="{9D8B030D-6E8A-4147-A177-3AD203B41FA5}">
                      <a16:colId xmlns:a16="http://schemas.microsoft.com/office/drawing/2014/main" val="224768694"/>
                    </a:ext>
                  </a:extLst>
                </a:gridCol>
              </a:tblGrid>
              <a:tr h="43202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23955881"/>
                  </a:ext>
                </a:extLst>
              </a:tr>
              <a:tr h="3609092">
                <a:tc>
                  <a:txBody>
                    <a:bodyPr/>
                    <a:lstStyle/>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endParaRPr lang="en-US"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580549123"/>
                  </a:ext>
                </a:extLst>
              </a:tr>
            </a:tbl>
          </a:graphicData>
        </a:graphic>
      </p:graphicFrame>
      <p:sp>
        <p:nvSpPr>
          <p:cNvPr id="3" name="Title 1">
            <a:extLst>
              <a:ext uri="{FF2B5EF4-FFF2-40B4-BE49-F238E27FC236}">
                <a16:creationId xmlns:a16="http://schemas.microsoft.com/office/drawing/2014/main" id="{54DF38AA-F9A3-3140-3F97-8308582246B9}"/>
              </a:ext>
            </a:extLst>
          </p:cNvPr>
          <p:cNvSpPr>
            <a:spLocks noGrp="1"/>
          </p:cNvSpPr>
          <p:nvPr>
            <p:ph type="title" hasCustomPrompt="1"/>
          </p:nvPr>
        </p:nvSpPr>
        <p:spPr>
          <a:xfrm>
            <a:off x="914399" y="886968"/>
            <a:ext cx="10369296" cy="492443"/>
          </a:xfrm>
          <a:noFill/>
        </p:spPr>
        <p:txBody>
          <a:bodyPr vert="horz" wrap="square" lIns="0" tIns="0" rIns="0" bIns="0" rtlCol="0" anchor="b">
            <a:spAutoFit/>
          </a:bodyPr>
          <a:lstStyle>
            <a:lvl1pPr>
              <a:defRPr lang="en-US" b="0" dirty="0"/>
            </a:lvl1pPr>
          </a:lstStyle>
          <a:p>
            <a:pPr lvl="0"/>
            <a:r>
              <a:rPr lang="en-US"/>
              <a:t>Click to edit title</a:t>
            </a:r>
          </a:p>
        </p:txBody>
      </p:sp>
      <p:sp>
        <p:nvSpPr>
          <p:cNvPr id="10" name="Picture Placeholder 9">
            <a:extLst>
              <a:ext uri="{FF2B5EF4-FFF2-40B4-BE49-F238E27FC236}">
                <a16:creationId xmlns:a16="http://schemas.microsoft.com/office/drawing/2014/main" id="{E9FAF6CC-0905-8E1B-B96C-F5D396E03DE1}"/>
              </a:ext>
            </a:extLst>
          </p:cNvPr>
          <p:cNvSpPr>
            <a:spLocks noGrp="1"/>
          </p:cNvSpPr>
          <p:nvPr>
            <p:ph type="pic" sz="quarter" idx="10"/>
          </p:nvPr>
        </p:nvSpPr>
        <p:spPr>
          <a:xfrm>
            <a:off x="1127873" y="2852178"/>
            <a:ext cx="4754880" cy="2470150"/>
          </a:xfrm>
          <a:solidFill>
            <a:schemeClr val="tx1"/>
          </a:solidFill>
        </p:spPr>
        <p:txBody>
          <a:bodyPr/>
          <a:lstStyle/>
          <a:p>
            <a:r>
              <a:rPr lang="en-US"/>
              <a:t>Click icon to add picture</a:t>
            </a:r>
            <a:endParaRPr lang="en-US" dirty="0"/>
          </a:p>
        </p:txBody>
      </p:sp>
      <p:sp>
        <p:nvSpPr>
          <p:cNvPr id="13" name="Picture Placeholder 9">
            <a:extLst>
              <a:ext uri="{FF2B5EF4-FFF2-40B4-BE49-F238E27FC236}">
                <a16:creationId xmlns:a16="http://schemas.microsoft.com/office/drawing/2014/main" id="{95D1C0B0-0423-6926-BFA5-54DA4A4B0A87}"/>
              </a:ext>
            </a:extLst>
          </p:cNvPr>
          <p:cNvSpPr>
            <a:spLocks noGrp="1"/>
          </p:cNvSpPr>
          <p:nvPr>
            <p:ph type="pic" sz="quarter" idx="11"/>
          </p:nvPr>
        </p:nvSpPr>
        <p:spPr>
          <a:xfrm>
            <a:off x="6309247" y="2852178"/>
            <a:ext cx="4754880" cy="2470150"/>
          </a:xfrm>
          <a:solidFill>
            <a:schemeClr val="tx1"/>
          </a:solidFill>
        </p:spPr>
        <p:txBody>
          <a:bodyPr/>
          <a:lstStyle/>
          <a:p>
            <a:r>
              <a:rPr lang="en-US"/>
              <a:t>Click icon to add picture</a:t>
            </a:r>
            <a:endParaRPr lang="en-US" dirty="0"/>
          </a:p>
        </p:txBody>
      </p:sp>
      <p:sp>
        <p:nvSpPr>
          <p:cNvPr id="17" name="Text Placeholder 16">
            <a:extLst>
              <a:ext uri="{FF2B5EF4-FFF2-40B4-BE49-F238E27FC236}">
                <a16:creationId xmlns:a16="http://schemas.microsoft.com/office/drawing/2014/main" id="{7C4DA941-6E88-27E7-1DF2-D6908C73BF92}"/>
              </a:ext>
            </a:extLst>
          </p:cNvPr>
          <p:cNvSpPr>
            <a:spLocks noGrp="1"/>
          </p:cNvSpPr>
          <p:nvPr>
            <p:ph type="body" sz="quarter" idx="12" hasCustomPrompt="1"/>
          </p:nvPr>
        </p:nvSpPr>
        <p:spPr>
          <a:xfrm>
            <a:off x="2148794" y="2105823"/>
            <a:ext cx="2713038" cy="341486"/>
          </a:xfrm>
        </p:spPr>
        <p:txBody>
          <a:bodyPr/>
          <a:lstStyle>
            <a:lvl1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lvl1pPr>
          </a:lstStyle>
          <a:p>
            <a:pPr marL="342900" marR="0" lvl="0" indent="-342900" algn="ctr" defTabSz="457200" rtl="0" eaLnBrk="1" fontAlgn="auto" latinLnBrk="0" hangingPunct="1">
              <a:lnSpc>
                <a:spcPct val="100000"/>
              </a:lnSpc>
              <a:spcBef>
                <a:spcPts val="0"/>
              </a:spcBef>
              <a:spcAft>
                <a:spcPts val="0"/>
              </a:spcAft>
              <a:buClrTx/>
              <a:buSzTx/>
              <a:tabLst/>
              <a:defRPr/>
            </a:pPr>
            <a:r>
              <a:rPr lang="en-US"/>
              <a:t>Currently available</a:t>
            </a:r>
          </a:p>
        </p:txBody>
      </p:sp>
      <p:sp>
        <p:nvSpPr>
          <p:cNvPr id="18" name="Text Placeholder 16">
            <a:extLst>
              <a:ext uri="{FF2B5EF4-FFF2-40B4-BE49-F238E27FC236}">
                <a16:creationId xmlns:a16="http://schemas.microsoft.com/office/drawing/2014/main" id="{532045F3-C0EA-C959-C438-1F2AAE8AFB24}"/>
              </a:ext>
            </a:extLst>
          </p:cNvPr>
          <p:cNvSpPr>
            <a:spLocks noGrp="1"/>
          </p:cNvSpPr>
          <p:nvPr>
            <p:ph type="body" sz="quarter" idx="13" hasCustomPrompt="1"/>
          </p:nvPr>
        </p:nvSpPr>
        <p:spPr>
          <a:xfrm>
            <a:off x="7330170" y="2105823"/>
            <a:ext cx="2713038" cy="341486"/>
          </a:xfrm>
        </p:spPr>
        <p:txBody>
          <a:bodyPr/>
          <a:lstStyle>
            <a:lvl1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lvl1pPr>
          </a:lstStyle>
          <a:p>
            <a:pPr marL="342900" marR="0" lvl="0" indent="-342900" algn="ctr" defTabSz="457200" rtl="0" eaLnBrk="1" fontAlgn="auto" latinLnBrk="0" hangingPunct="1">
              <a:lnSpc>
                <a:spcPct val="100000"/>
              </a:lnSpc>
              <a:spcBef>
                <a:spcPts val="0"/>
              </a:spcBef>
              <a:spcAft>
                <a:spcPts val="0"/>
              </a:spcAft>
              <a:buClrTx/>
              <a:buSzTx/>
              <a:tabLst/>
              <a:defRPr/>
            </a:pPr>
            <a:r>
              <a:rPr lang="en-US"/>
              <a:t>Changes coming</a:t>
            </a:r>
          </a:p>
        </p:txBody>
      </p:sp>
      <p:sp>
        <p:nvSpPr>
          <p:cNvPr id="19" name="Text Placeholder 16">
            <a:extLst>
              <a:ext uri="{FF2B5EF4-FFF2-40B4-BE49-F238E27FC236}">
                <a16:creationId xmlns:a16="http://schemas.microsoft.com/office/drawing/2014/main" id="{37519B2F-14CF-745A-8AF7-89BDBC28CFA0}"/>
              </a:ext>
            </a:extLst>
          </p:cNvPr>
          <p:cNvSpPr>
            <a:spLocks noGrp="1"/>
          </p:cNvSpPr>
          <p:nvPr>
            <p:ph type="body" sz="quarter" idx="14" hasCustomPrompt="1"/>
          </p:nvPr>
        </p:nvSpPr>
        <p:spPr>
          <a:xfrm>
            <a:off x="2148794" y="5570808"/>
            <a:ext cx="2713038" cy="341486"/>
          </a:xfrm>
        </p:spPr>
        <p:txBody>
          <a:bodyPr/>
          <a:lstStyle>
            <a:lvl1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sz="1800"/>
            </a:lvl1pPr>
          </a:lstStyle>
          <a:p>
            <a:pPr marL="0" indent="0" algn="ctr">
              <a:buFont typeface="Arial" panose="020B0604020202020204" pitchFamily="34" charset="0"/>
              <a:buNone/>
            </a:pPr>
            <a:r>
              <a:rPr lang="en-US"/>
              <a:t>[Add optional caption]</a:t>
            </a:r>
          </a:p>
        </p:txBody>
      </p:sp>
      <p:sp>
        <p:nvSpPr>
          <p:cNvPr id="20" name="Text Placeholder 16">
            <a:extLst>
              <a:ext uri="{FF2B5EF4-FFF2-40B4-BE49-F238E27FC236}">
                <a16:creationId xmlns:a16="http://schemas.microsoft.com/office/drawing/2014/main" id="{9BB5EE8C-89A2-B91E-E4DB-BC7EEA846704}"/>
              </a:ext>
            </a:extLst>
          </p:cNvPr>
          <p:cNvSpPr>
            <a:spLocks noGrp="1"/>
          </p:cNvSpPr>
          <p:nvPr>
            <p:ph type="body" sz="quarter" idx="15" hasCustomPrompt="1"/>
          </p:nvPr>
        </p:nvSpPr>
        <p:spPr>
          <a:xfrm>
            <a:off x="7330170" y="5570808"/>
            <a:ext cx="2713038" cy="341486"/>
          </a:xfrm>
        </p:spPr>
        <p:txBody>
          <a:bodyPr/>
          <a:lstStyle>
            <a:lvl1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sz="1800"/>
            </a:lvl1pPr>
          </a:lstStyle>
          <a:p>
            <a:pPr marL="0" indent="0" algn="ctr">
              <a:buFont typeface="Arial" panose="020B0604020202020204" pitchFamily="34" charset="0"/>
              <a:buNone/>
            </a:pPr>
            <a:r>
              <a:rPr lang="en-US"/>
              <a:t>[Add optional caption]</a:t>
            </a:r>
          </a:p>
        </p:txBody>
      </p:sp>
      <p:sp>
        <p:nvSpPr>
          <p:cNvPr id="2" name="Date Placeholder 2">
            <a:extLst>
              <a:ext uri="{FF2B5EF4-FFF2-40B4-BE49-F238E27FC236}">
                <a16:creationId xmlns:a16="http://schemas.microsoft.com/office/drawing/2014/main" id="{D799DF65-DC39-30E9-A239-78E15D54A9D4}"/>
              </a:ext>
            </a:extLst>
          </p:cNvPr>
          <p:cNvSpPr>
            <a:spLocks noGrp="1"/>
          </p:cNvSpPr>
          <p:nvPr>
            <p:ph type="dt" sz="half" idx="16"/>
          </p:nvPr>
        </p:nvSpPr>
        <p:spPr>
          <a:xfrm>
            <a:off x="457200" y="6356350"/>
            <a:ext cx="1435100" cy="365125"/>
          </a:xfrm>
        </p:spPr>
        <p:txBody>
          <a:bodyPr/>
          <a:lstStyle/>
          <a:p>
            <a:fld id="{949FA3CA-07BE-F746-8742-10B091EB31E0}" type="datetime1">
              <a:rPr lang="en-US" smtClean="0"/>
              <a:t>3/10/2026</a:t>
            </a:fld>
            <a:endParaRPr lang="en-US"/>
          </a:p>
        </p:txBody>
      </p:sp>
      <p:sp>
        <p:nvSpPr>
          <p:cNvPr id="4" name="Footer Placeholder 3">
            <a:extLst>
              <a:ext uri="{FF2B5EF4-FFF2-40B4-BE49-F238E27FC236}">
                <a16:creationId xmlns:a16="http://schemas.microsoft.com/office/drawing/2014/main" id="{D8BE075F-E8EB-82E7-635A-05155AD90561}"/>
              </a:ext>
            </a:extLst>
          </p:cNvPr>
          <p:cNvSpPr>
            <a:spLocks noGrp="1"/>
          </p:cNvSpPr>
          <p:nvPr>
            <p:ph type="ftr" sz="quarter" idx="17"/>
          </p:nvPr>
        </p:nvSpPr>
        <p:spPr>
          <a:xfrm>
            <a:off x="6337300" y="6356350"/>
            <a:ext cx="5067300" cy="365125"/>
          </a:xfrm>
        </p:spPr>
        <p:txBody>
          <a:bodyPr/>
          <a:lstStyle/>
          <a:p>
            <a:endParaRPr lang="en-US"/>
          </a:p>
        </p:txBody>
      </p:sp>
      <p:sp>
        <p:nvSpPr>
          <p:cNvPr id="5" name="Slide Number Placeholder 4">
            <a:extLst>
              <a:ext uri="{FF2B5EF4-FFF2-40B4-BE49-F238E27FC236}">
                <a16:creationId xmlns:a16="http://schemas.microsoft.com/office/drawing/2014/main" id="{E6B5BB8E-4B8A-12DA-76D2-28D5D92D3E09}"/>
              </a:ext>
            </a:extLst>
          </p:cNvPr>
          <p:cNvSpPr>
            <a:spLocks noGrp="1"/>
          </p:cNvSpPr>
          <p:nvPr>
            <p:ph type="sldNum" sz="quarter" idx="18"/>
          </p:nvPr>
        </p:nvSpPr>
        <p:spPr>
          <a:xfrm>
            <a:off x="11512296" y="6356350"/>
            <a:ext cx="463804" cy="365125"/>
          </a:xfrm>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3712508884"/>
      </p:ext>
    </p:extLst>
  </p:cSld>
  <p:clrMapOvr>
    <a:masterClrMapping/>
  </p:clrMapOvr>
  <p:transition spd="med">
    <p:fade/>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90C0C-0624-E101-7017-0F02511CB122}"/>
              </a:ext>
            </a:extLst>
          </p:cNvPr>
          <p:cNvSpPr>
            <a:spLocks noGrp="1"/>
          </p:cNvSpPr>
          <p:nvPr>
            <p:ph type="title" hasCustomPrompt="1"/>
          </p:nvPr>
        </p:nvSpPr>
        <p:spPr/>
        <p:txBody>
          <a:bodyPr/>
          <a:lstStyle/>
          <a:p>
            <a:r>
              <a:rPr lang="en-US" dirty="0"/>
              <a:t>Click to edit title</a:t>
            </a:r>
          </a:p>
        </p:txBody>
      </p:sp>
      <p:sp>
        <p:nvSpPr>
          <p:cNvPr id="3" name="Date Placeholder 2">
            <a:extLst>
              <a:ext uri="{FF2B5EF4-FFF2-40B4-BE49-F238E27FC236}">
                <a16:creationId xmlns:a16="http://schemas.microsoft.com/office/drawing/2014/main" id="{AF3DEB66-B01A-CA26-8ABE-56ED0A0FA76B}"/>
              </a:ext>
            </a:extLst>
          </p:cNvPr>
          <p:cNvSpPr>
            <a:spLocks noGrp="1"/>
          </p:cNvSpPr>
          <p:nvPr>
            <p:ph type="dt" sz="half" idx="10"/>
          </p:nvPr>
        </p:nvSpPr>
        <p:spPr/>
        <p:txBody>
          <a:bodyPr/>
          <a:lstStyle/>
          <a:p>
            <a:fld id="{949FA3CA-07BE-F746-8742-10B091EB31E0}" type="datetime1">
              <a:rPr lang="en-US" smtClean="0"/>
              <a:t>3/10/2026</a:t>
            </a:fld>
            <a:endParaRPr lang="en-US"/>
          </a:p>
        </p:txBody>
      </p:sp>
      <p:sp>
        <p:nvSpPr>
          <p:cNvPr id="4" name="Footer Placeholder 3">
            <a:extLst>
              <a:ext uri="{FF2B5EF4-FFF2-40B4-BE49-F238E27FC236}">
                <a16:creationId xmlns:a16="http://schemas.microsoft.com/office/drawing/2014/main" id="{2E5FB3CC-D803-FB71-D0CA-5A4310DE57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60FCFF5-1020-786B-0865-B0B716198D9D}"/>
              </a:ext>
            </a:extLst>
          </p:cNvPr>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2331677683"/>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Sub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883622"/>
            <a:ext cx="10369296" cy="492443"/>
          </a:xfrm>
        </p:spPr>
        <p:txBody>
          <a:bodyPr/>
          <a:lstStyle>
            <a:lvl1pPr>
              <a:defRPr lang="en-US" sz="32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chemeClr val="bg2">
                    <a:lumMod val="20000"/>
                    <a:lumOff val="8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48C8244-0503-F545-83A9-E66C0989589B}" type="datetime1">
              <a:rPr lang="en-US" smtClean="0"/>
              <a:t>3/10/2026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251577023"/>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3000">
              <a:srgbClr val="00599F"/>
            </a:gs>
            <a:gs pos="0">
              <a:srgbClr val="002C66"/>
            </a:gs>
          </a:gsLst>
          <a:path path="circle">
            <a:fillToRect r="100000" b="100000"/>
          </a:path>
          <a:tileRect l="-100000" t="-10000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C575F04-BE92-C5EF-3D33-75086083A492}"/>
              </a:ext>
              <a:ext uri="{C183D7F6-B498-43B3-948B-1728B52AA6E4}">
                <adec:decorative xmlns:adec="http://schemas.microsoft.com/office/drawing/2017/decorative" val="1"/>
              </a:ext>
            </a:extLst>
          </p:cNvPr>
          <p:cNvGrpSpPr/>
          <p:nvPr userDrawn="1"/>
        </p:nvGrpSpPr>
        <p:grpSpPr>
          <a:xfrm>
            <a:off x="0" y="0"/>
            <a:ext cx="12192000" cy="6858000"/>
            <a:chOff x="0" y="0"/>
            <a:chExt cx="12192000" cy="6858000"/>
          </a:xfrm>
        </p:grpSpPr>
        <p:sp>
          <p:nvSpPr>
            <p:cNvPr id="13" name="Rectangle 12">
              <a:extLst>
                <a:ext uri="{FF2B5EF4-FFF2-40B4-BE49-F238E27FC236}">
                  <a16:creationId xmlns:a16="http://schemas.microsoft.com/office/drawing/2014/main" id="{CEBC5038-6841-DF4A-6CB0-5F9A1F7266AA}"/>
                </a:ext>
              </a:extLst>
            </p:cNvPr>
            <p:cNvSpPr/>
            <p:nvPr userDrawn="1"/>
          </p:nvSpPr>
          <p:spPr bwMode="auto">
            <a:xfrm>
              <a:off x="0" y="0"/>
              <a:ext cx="12192000" cy="6858000"/>
            </a:xfrm>
            <a:prstGeom prst="rect">
              <a:avLst/>
            </a:prstGeom>
            <a:gradFill>
              <a:gsLst>
                <a:gs pos="89000">
                  <a:srgbClr val="036E7B"/>
                </a:gs>
                <a:gs pos="47000">
                  <a:srgbClr val="282D8B">
                    <a:lumMod val="90000"/>
                  </a:srgbClr>
                </a:gs>
              </a:gsLst>
              <a:lin ang="14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14" name="Picture 13" descr="A black background with a black square&#10;&#10;AI-generated content may be incorrect.">
              <a:extLst>
                <a:ext uri="{FF2B5EF4-FFF2-40B4-BE49-F238E27FC236}">
                  <a16:creationId xmlns:a16="http://schemas.microsoft.com/office/drawing/2014/main" id="{AD96A10D-CA67-214E-9C08-C8B39302D7DD}"/>
                </a:ext>
              </a:extLst>
            </p:cNvPr>
            <p:cNvPicPr>
              <a:picLocks noChangeAspect="1"/>
            </p:cNvPicPr>
            <p:nvPr userDrawn="1"/>
          </p:nvPicPr>
          <p:blipFill>
            <a:blip r:embed="rId22">
              <a:alphaModFix amt="35000"/>
            </a:blip>
            <a:stretch>
              <a:fillRect/>
            </a:stretch>
          </p:blipFill>
          <p:spPr>
            <a:xfrm>
              <a:off x="0" y="0"/>
              <a:ext cx="12180230" cy="6857999"/>
            </a:xfrm>
            <a:prstGeom prst="rect">
              <a:avLst/>
            </a:prstGeom>
          </p:spPr>
        </p:pic>
        <p:sp>
          <p:nvSpPr>
            <p:cNvPr id="15" name="shadow overlay">
              <a:extLst>
                <a:ext uri="{FF2B5EF4-FFF2-40B4-BE49-F238E27FC236}">
                  <a16:creationId xmlns:a16="http://schemas.microsoft.com/office/drawing/2014/main" id="{26343829-B293-D1E6-F87E-0E7241C50DD3}"/>
                </a:ext>
              </a:extLst>
            </p:cNvPr>
            <p:cNvSpPr>
              <a:spLocks/>
            </p:cNvSpPr>
            <p:nvPr userDrawn="1"/>
          </p:nvSpPr>
          <p:spPr bwMode="auto">
            <a:xfrm>
              <a:off x="0" y="0"/>
              <a:ext cx="12180230" cy="6857999"/>
            </a:xfrm>
            <a:prstGeom prst="rect">
              <a:avLst/>
            </a:prstGeom>
            <a:gradFill flip="none" rotWithShape="1">
              <a:gsLst>
                <a:gs pos="45000">
                  <a:srgbClr val="361455">
                    <a:alpha val="5000"/>
                  </a:srgbClr>
                </a:gs>
                <a:gs pos="68000">
                  <a:srgbClr val="481E6F">
                    <a:alpha val="0"/>
                  </a:srgbClr>
                </a:gs>
                <a:gs pos="0">
                  <a:srgbClr val="080A47">
                    <a:alpha val="43790"/>
                  </a:srgbClr>
                </a:gs>
              </a:gsLst>
              <a:path path="circle">
                <a:fillToRect l="100000" t="100000"/>
              </a:path>
              <a:tileRect r="-100000" b="-10000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wrap="none" anchor="ctr"/>
            <a:lstStyle/>
            <a:p>
              <a:pPr algn="ctr">
                <a:defRPr/>
              </a:pPr>
              <a:endParaRPr lang="en-US" sz="1400" b="1">
                <a:solidFill>
                  <a:srgbClr val="000000"/>
                </a:solidFill>
              </a:endParaRPr>
            </a:p>
          </p:txBody>
        </p:sp>
      </p:grpSp>
      <p:sp>
        <p:nvSpPr>
          <p:cNvPr id="2" name="Title Placeholder 1"/>
          <p:cNvSpPr>
            <a:spLocks noGrp="1"/>
          </p:cNvSpPr>
          <p:nvPr>
            <p:ph type="title"/>
          </p:nvPr>
        </p:nvSpPr>
        <p:spPr>
          <a:xfrm>
            <a:off x="914400" y="883622"/>
            <a:ext cx="10369296" cy="492443"/>
          </a:xfrm>
          <a:prstGeom prst="rect">
            <a:avLst/>
          </a:prstGeom>
          <a:noFill/>
        </p:spPr>
        <p:txBody>
          <a:bodyPr vert="horz" wrap="square" lIns="0" tIns="0" rIns="0" bIns="0" rtlCol="0" anchor="b">
            <a:spAutoFit/>
          </a:bodyPr>
          <a:lstStyle/>
          <a:p>
            <a:r>
              <a:rPr lang="en-US" dirty="0"/>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3C69525-781E-1A43-8810-D46589494F36}" type="datetime1">
              <a:rPr lang="en-US" smtClean="0"/>
              <a:t>3/10/2026</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912680384"/>
      </p:ext>
    </p:extLst>
  </p:cSld>
  <p:clrMap bg1="dk1" tx1="lt1" bg2="dk2" tx2="lt2" accent1="accent1" accent2="accent2" accent3="accent3" accent4="accent4" accent5="accent5" accent6="accent6" hlink="hlink" folHlink="folHlink"/>
  <p:sldLayoutIdLst>
    <p:sldLayoutId id="2147486847" r:id="rId1"/>
    <p:sldLayoutId id="2147486848" r:id="rId2"/>
    <p:sldLayoutId id="2147486849" r:id="rId3"/>
    <p:sldLayoutId id="2147486850" r:id="rId4"/>
    <p:sldLayoutId id="2147486851" r:id="rId5"/>
    <p:sldLayoutId id="2147486852" r:id="rId6"/>
    <p:sldLayoutId id="2147486853" r:id="rId7"/>
    <p:sldLayoutId id="2147486854" r:id="rId8"/>
    <p:sldLayoutId id="2147486855" r:id="rId9"/>
    <p:sldLayoutId id="2147486856" r:id="rId10"/>
    <p:sldLayoutId id="2147486857" r:id="rId11"/>
    <p:sldLayoutId id="2147486858" r:id="rId12"/>
    <p:sldLayoutId id="2147486859" r:id="rId13"/>
    <p:sldLayoutId id="2147486860" r:id="rId14"/>
    <p:sldLayoutId id="2147486861" r:id="rId15"/>
    <p:sldLayoutId id="2147486862" r:id="rId16"/>
    <p:sldLayoutId id="2147486863" r:id="rId17"/>
    <p:sldLayoutId id="2147486864" r:id="rId18"/>
    <p:sldLayoutId id="2147486865" r:id="rId19"/>
    <p:sldLayoutId id="2147486866" r:id="rId20"/>
  </p:sldLayoutIdLst>
  <p:transition spd="med">
    <p:fade/>
  </p:transition>
  <p:hf sldNum="0" hdr="0" ftr="0" dt="0"/>
  <p:txStyles>
    <p:titleStyle>
      <a:lvl1pPr algn="l" defTabSz="457200" rtl="0" eaLnBrk="1" latinLnBrk="0" hangingPunct="1">
        <a:lnSpc>
          <a:spcPct val="100000"/>
        </a:lnSpc>
        <a:spcBef>
          <a:spcPct val="0"/>
        </a:spcBef>
        <a:buNone/>
        <a:defRPr sz="32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bg2">
              <a:lumMod val="20000"/>
              <a:lumOff val="80000"/>
            </a:schemeClr>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bg2">
              <a:lumMod val="20000"/>
              <a:lumOff val="80000"/>
            </a:schemeClr>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github.com/Esri/arcgis-pro-sdk/wiki/tech-sessions#2026-palm-springs" TargetMode="Externa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02999-0120-8ACD-FEC0-F9530DA40389}"/>
              </a:ext>
            </a:extLst>
          </p:cNvPr>
          <p:cNvSpPr>
            <a:spLocks noGrp="1"/>
          </p:cNvSpPr>
          <p:nvPr>
            <p:ph type="ctrTitle"/>
          </p:nvPr>
        </p:nvSpPr>
        <p:spPr/>
        <p:txBody>
          <a:bodyPr/>
          <a:lstStyle/>
          <a:p>
            <a:r>
              <a:rPr lang="en-US" dirty="0"/>
              <a:t>ArcGIS Pro SDK for .NET: Copilot-Supported Add-in UI Development</a:t>
            </a:r>
          </a:p>
        </p:txBody>
      </p:sp>
      <p:sp>
        <p:nvSpPr>
          <p:cNvPr id="3" name="Subtitle 2">
            <a:extLst>
              <a:ext uri="{FF2B5EF4-FFF2-40B4-BE49-F238E27FC236}">
                <a16:creationId xmlns:a16="http://schemas.microsoft.com/office/drawing/2014/main" id="{6FB83523-F021-B81F-4BB5-CC11279A4FD5}"/>
              </a:ext>
            </a:extLst>
          </p:cNvPr>
          <p:cNvSpPr>
            <a:spLocks noGrp="1"/>
          </p:cNvSpPr>
          <p:nvPr>
            <p:ph type="subTitle" idx="1"/>
          </p:nvPr>
        </p:nvSpPr>
        <p:spPr/>
        <p:txBody>
          <a:bodyPr/>
          <a:lstStyle/>
          <a:p>
            <a:r>
              <a:rPr lang="en-US" dirty="0"/>
              <a:t>Uma Harano</a:t>
            </a:r>
            <a:br>
              <a:rPr lang="en-US" dirty="0"/>
            </a:br>
            <a:r>
              <a:rPr lang="en-US" dirty="0"/>
              <a:t>Wolf Kaiser</a:t>
            </a:r>
          </a:p>
        </p:txBody>
      </p:sp>
    </p:spTree>
    <p:extLst>
      <p:ext uri="{BB962C8B-B14F-4D97-AF65-F5344CB8AC3E}">
        <p14:creationId xmlns:p14="http://schemas.microsoft.com/office/powerpoint/2010/main" val="2232210365"/>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E8CF2-72E2-3CED-7CA1-42947BA1A3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69B184-D4AD-25F3-0C53-EEEF1727A401}"/>
              </a:ext>
            </a:extLst>
          </p:cNvPr>
          <p:cNvSpPr>
            <a:spLocks noGrp="1"/>
          </p:cNvSpPr>
          <p:nvPr>
            <p:ph type="title"/>
          </p:nvPr>
        </p:nvSpPr>
        <p:spPr>
          <a:xfrm>
            <a:off x="914400" y="883623"/>
            <a:ext cx="5495731" cy="492443"/>
          </a:xfrm>
        </p:spPr>
        <p:txBody>
          <a:bodyPr/>
          <a:lstStyle/>
          <a:p>
            <a:r>
              <a:rPr lang="en-US" dirty="0"/>
              <a:t>The Parcel Dockpane updates APN and Address fields </a:t>
            </a:r>
          </a:p>
        </p:txBody>
      </p:sp>
      <p:sp>
        <p:nvSpPr>
          <p:cNvPr id="3" name="Content Placeholder 2">
            <a:extLst>
              <a:ext uri="{FF2B5EF4-FFF2-40B4-BE49-F238E27FC236}">
                <a16:creationId xmlns:a16="http://schemas.microsoft.com/office/drawing/2014/main" id="{F61B4368-7C7F-B771-05C6-E21CE71980B8}"/>
              </a:ext>
            </a:extLst>
          </p:cNvPr>
          <p:cNvSpPr>
            <a:spLocks noGrp="1"/>
          </p:cNvSpPr>
          <p:nvPr>
            <p:ph sz="quarter" idx="10"/>
          </p:nvPr>
        </p:nvSpPr>
        <p:spPr/>
        <p:txBody>
          <a:bodyPr/>
          <a:lstStyle/>
          <a:p>
            <a:r>
              <a:rPr lang="en-US" dirty="0"/>
              <a:t>Chat Prompt:</a:t>
            </a:r>
            <a:br>
              <a:rPr lang="en-US" dirty="0"/>
            </a:br>
            <a:r>
              <a:rPr lang="en-US" i="1" dirty="0"/>
              <a:t>The parcel Dockpane updates the APN and Address text fields each time the selection of the “Parcels” layer changes.  When the selection changes query the ‘parcels’ feature layer for the first selected record and get the APN field information which comes from the APN field in the parcels feature layer and the Address field information which comes from the </a:t>
            </a:r>
            <a:r>
              <a:rPr lang="en-US" i="1" dirty="0" err="1"/>
              <a:t>SitusAddress</a:t>
            </a:r>
            <a:r>
              <a:rPr lang="en-US" i="1" dirty="0"/>
              <a:t> attribute column.</a:t>
            </a:r>
          </a:p>
          <a:p>
            <a:r>
              <a:rPr lang="en-US" dirty="0"/>
              <a:t>Verify the Add-in’s UI and check for the selection’s command ID.</a:t>
            </a:r>
          </a:p>
          <a:p>
            <a:r>
              <a:rPr lang="en-US" dirty="0"/>
              <a:t>Chat Prompt</a:t>
            </a:r>
          </a:p>
          <a:p>
            <a:r>
              <a:rPr lang="en-US" i="1" dirty="0"/>
              <a:t>The “Select Parcel” button has to change the current tool to the ‘</a:t>
            </a:r>
            <a:r>
              <a:rPr lang="en-US" i="1" dirty="0" err="1"/>
              <a:t>esri_mapping_selectByRectangleTool</a:t>
            </a:r>
            <a:r>
              <a:rPr lang="en-US" i="1" dirty="0"/>
              <a:t>’</a:t>
            </a:r>
          </a:p>
          <a:p>
            <a:endParaRPr lang="en-US" i="1" dirty="0"/>
          </a:p>
        </p:txBody>
      </p:sp>
      <p:pic>
        <p:nvPicPr>
          <p:cNvPr id="5" name="Picture 4">
            <a:extLst>
              <a:ext uri="{FF2B5EF4-FFF2-40B4-BE49-F238E27FC236}">
                <a16:creationId xmlns:a16="http://schemas.microsoft.com/office/drawing/2014/main" id="{77B0ADC0-E419-88F6-3E27-B9A6ED8AF30C}"/>
              </a:ext>
            </a:extLst>
          </p:cNvPr>
          <p:cNvPicPr>
            <a:picLocks noChangeAspect="1"/>
          </p:cNvPicPr>
          <p:nvPr/>
        </p:nvPicPr>
        <p:blipFill>
          <a:blip r:embed="rId2"/>
          <a:stretch>
            <a:fillRect/>
          </a:stretch>
        </p:blipFill>
        <p:spPr>
          <a:xfrm>
            <a:off x="7400070" y="409781"/>
            <a:ext cx="3438095" cy="1647619"/>
          </a:xfrm>
          <a:prstGeom prst="rect">
            <a:avLst/>
          </a:prstGeom>
        </p:spPr>
      </p:pic>
    </p:spTree>
    <p:extLst>
      <p:ext uri="{BB962C8B-B14F-4D97-AF65-F5344CB8AC3E}">
        <p14:creationId xmlns:p14="http://schemas.microsoft.com/office/powerpoint/2010/main" val="18534616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9893E-B2E1-09F0-A51E-6966A036BA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309978-CB2D-F230-CBFD-8D8D93DECEE4}"/>
              </a:ext>
            </a:extLst>
          </p:cNvPr>
          <p:cNvSpPr>
            <a:spLocks noGrp="1"/>
          </p:cNvSpPr>
          <p:nvPr>
            <p:ph type="title"/>
          </p:nvPr>
        </p:nvSpPr>
        <p:spPr>
          <a:xfrm>
            <a:off x="914400" y="391180"/>
            <a:ext cx="6372808" cy="984885"/>
          </a:xfrm>
        </p:spPr>
        <p:txBody>
          <a:bodyPr/>
          <a:lstStyle/>
          <a:p>
            <a:r>
              <a:rPr lang="en-US" dirty="0"/>
              <a:t>Wire up Dockpane and add GIS workflow for Parcel selection</a:t>
            </a:r>
          </a:p>
        </p:txBody>
      </p:sp>
      <p:sp>
        <p:nvSpPr>
          <p:cNvPr id="3" name="Content Placeholder 2">
            <a:extLst>
              <a:ext uri="{FF2B5EF4-FFF2-40B4-BE49-F238E27FC236}">
                <a16:creationId xmlns:a16="http://schemas.microsoft.com/office/drawing/2014/main" id="{C17019DD-AC27-6AB2-1B49-36AC2D7C7858}"/>
              </a:ext>
            </a:extLst>
          </p:cNvPr>
          <p:cNvSpPr>
            <a:spLocks noGrp="1"/>
          </p:cNvSpPr>
          <p:nvPr>
            <p:ph sz="quarter" idx="10"/>
          </p:nvPr>
        </p:nvSpPr>
        <p:spPr/>
        <p:txBody>
          <a:bodyPr/>
          <a:lstStyle/>
          <a:p>
            <a:r>
              <a:rPr lang="en-US" dirty="0"/>
              <a:t>Chat Prompt to active the ‘</a:t>
            </a:r>
            <a:r>
              <a:rPr lang="en-US" dirty="0" err="1"/>
              <a:t>ParcelDockpane</a:t>
            </a:r>
            <a:r>
              <a:rPr lang="en-US" dirty="0"/>
              <a:t>’:</a:t>
            </a:r>
            <a:br>
              <a:rPr lang="en-US" dirty="0"/>
            </a:br>
            <a:r>
              <a:rPr lang="en-US" sz="1800" i="1" dirty="0"/>
              <a:t>Activate the </a:t>
            </a:r>
            <a:r>
              <a:rPr lang="en-US" sz="1800" i="1" dirty="0" err="1"/>
              <a:t>ParcelDockpane</a:t>
            </a:r>
            <a:r>
              <a:rPr lang="en-US" sz="1800" i="1" dirty="0"/>
              <a:t> from the </a:t>
            </a:r>
            <a:r>
              <a:rPr lang="en-US" sz="1800" i="1" dirty="0" err="1"/>
              <a:t>StructureDamageLookupButton</a:t>
            </a:r>
            <a:r>
              <a:rPr lang="en-US" sz="1800" i="1" dirty="0"/>
              <a:t> on click</a:t>
            </a:r>
            <a:endParaRPr lang="en-US" i="1" dirty="0"/>
          </a:p>
          <a:p>
            <a:r>
              <a:rPr lang="en-US" dirty="0"/>
              <a:t>Chat Prompt to make the ‘select parcel’ button work:</a:t>
            </a:r>
            <a:br>
              <a:rPr lang="en-US" dirty="0"/>
            </a:br>
            <a:r>
              <a:rPr lang="en-US" sz="1800" i="1" dirty="0"/>
              <a:t>The parcel Dockpane updates the APN and Address text fields each time the  </a:t>
            </a:r>
            <a:r>
              <a:rPr lang="en-US" sz="1800" i="1" dirty="0" err="1"/>
              <a:t>MapSelectionChangesEvent</a:t>
            </a:r>
            <a:r>
              <a:rPr lang="en-US" sz="1800" i="1" dirty="0"/>
              <a:t> fires.  Look at selection in the “Parcels” feature layer for changes.  When the selection changes query the ‘parcels’ feature layer for the first selected record and get the APN field information which comes from the APN field in the parcels feature layer and the Address field information which comes from the </a:t>
            </a:r>
            <a:r>
              <a:rPr lang="en-US" sz="1800" i="1" dirty="0" err="1"/>
              <a:t>SitusAddress</a:t>
            </a:r>
            <a:r>
              <a:rPr lang="en-US" sz="1800" i="1" dirty="0"/>
              <a:t> attribute column.</a:t>
            </a:r>
          </a:p>
          <a:p>
            <a:r>
              <a:rPr lang="en-US" dirty="0"/>
              <a:t>Chat Prompt needed to complete the task:</a:t>
            </a:r>
            <a:br>
              <a:rPr lang="en-US" dirty="0"/>
            </a:br>
            <a:r>
              <a:rPr lang="en-US" sz="1800" i="1" dirty="0"/>
              <a:t>Implement </a:t>
            </a:r>
            <a:r>
              <a:rPr lang="en-US" sz="1800" i="1" dirty="0" err="1"/>
              <a:t>UpdateParcelFieldsAsync</a:t>
            </a:r>
            <a:endParaRPr lang="en-US" sz="1800" i="1" dirty="0"/>
          </a:p>
        </p:txBody>
      </p:sp>
      <p:pic>
        <p:nvPicPr>
          <p:cNvPr id="5" name="Picture 4">
            <a:extLst>
              <a:ext uri="{FF2B5EF4-FFF2-40B4-BE49-F238E27FC236}">
                <a16:creationId xmlns:a16="http://schemas.microsoft.com/office/drawing/2014/main" id="{5F4CE726-19B1-D387-87C4-1ADD0A1C94B2}"/>
              </a:ext>
            </a:extLst>
          </p:cNvPr>
          <p:cNvPicPr>
            <a:picLocks noChangeAspect="1"/>
          </p:cNvPicPr>
          <p:nvPr/>
        </p:nvPicPr>
        <p:blipFill>
          <a:blip r:embed="rId2"/>
          <a:srcRect b="22494"/>
          <a:stretch>
            <a:fillRect/>
          </a:stretch>
        </p:blipFill>
        <p:spPr>
          <a:xfrm>
            <a:off x="8071875" y="391180"/>
            <a:ext cx="3438095" cy="1764191"/>
          </a:xfrm>
          <a:prstGeom prst="rect">
            <a:avLst/>
          </a:prstGeom>
        </p:spPr>
      </p:pic>
    </p:spTree>
    <p:extLst>
      <p:ext uri="{BB962C8B-B14F-4D97-AF65-F5344CB8AC3E}">
        <p14:creationId xmlns:p14="http://schemas.microsoft.com/office/powerpoint/2010/main" val="404298440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8250D-6CE4-DE88-D9B7-E60E6F40C4C7}"/>
              </a:ext>
            </a:extLst>
          </p:cNvPr>
          <p:cNvSpPr>
            <a:spLocks noGrp="1"/>
          </p:cNvSpPr>
          <p:nvPr>
            <p:ph type="title"/>
          </p:nvPr>
        </p:nvSpPr>
        <p:spPr>
          <a:xfrm>
            <a:off x="914400" y="391180"/>
            <a:ext cx="10369296" cy="984885"/>
          </a:xfrm>
        </p:spPr>
        <p:txBody>
          <a:bodyPr/>
          <a:lstStyle/>
          <a:p>
            <a:r>
              <a:rPr lang="en-US" dirty="0"/>
              <a:t>Enhance Dockpane with UI for Damage Assessment result viewing</a:t>
            </a:r>
          </a:p>
        </p:txBody>
      </p:sp>
      <p:sp>
        <p:nvSpPr>
          <p:cNvPr id="3" name="Content Placeholder 2">
            <a:extLst>
              <a:ext uri="{FF2B5EF4-FFF2-40B4-BE49-F238E27FC236}">
                <a16:creationId xmlns:a16="http://schemas.microsoft.com/office/drawing/2014/main" id="{7B92612F-733C-7410-86CF-095293F9C0F7}"/>
              </a:ext>
            </a:extLst>
          </p:cNvPr>
          <p:cNvSpPr>
            <a:spLocks noGrp="1"/>
          </p:cNvSpPr>
          <p:nvPr>
            <p:ph sz="quarter" idx="10"/>
          </p:nvPr>
        </p:nvSpPr>
        <p:spPr>
          <a:xfrm>
            <a:off x="914401" y="2057400"/>
            <a:ext cx="6903720" cy="3429000"/>
          </a:xfrm>
        </p:spPr>
        <p:txBody>
          <a:bodyPr/>
          <a:lstStyle/>
          <a:p>
            <a:r>
              <a:rPr lang="en-US" dirty="0"/>
              <a:t>Chat Prompt to add the ‘Damage Assessment Records’ to the ‘</a:t>
            </a:r>
            <a:r>
              <a:rPr lang="en-US" dirty="0" err="1"/>
              <a:t>ParcelDockpane</a:t>
            </a:r>
            <a:r>
              <a:rPr lang="en-US" dirty="0"/>
              <a:t>’:</a:t>
            </a:r>
            <a:br>
              <a:rPr lang="en-US" dirty="0"/>
            </a:br>
            <a:r>
              <a:rPr lang="en-US" i="1" dirty="0"/>
              <a:t>Update the </a:t>
            </a:r>
            <a:r>
              <a:rPr lang="en-US" i="1" dirty="0" err="1"/>
              <a:t>ParcelDockpane</a:t>
            </a:r>
            <a:r>
              <a:rPr lang="en-US" i="1" dirty="0"/>
              <a:t> be adding a ‘Damage Assessment Records’ label on the bottom of the Dockpane followed by a dropdown </a:t>
            </a:r>
            <a:r>
              <a:rPr lang="en-US" i="1" dirty="0" err="1"/>
              <a:t>listbox</a:t>
            </a:r>
            <a:r>
              <a:rPr lang="en-US" i="1" dirty="0"/>
              <a:t> called ‘</a:t>
            </a:r>
            <a:r>
              <a:rPr lang="en-US" i="1" dirty="0" err="1"/>
              <a:t>DamageAssessmentRecords</a:t>
            </a:r>
            <a:r>
              <a:rPr lang="en-US" i="1" dirty="0"/>
              <a:t>’.  Below that add another label showing ‘Damage Level’ and a textbox showing the ‘</a:t>
            </a:r>
            <a:r>
              <a:rPr lang="en-US" i="1" dirty="0" err="1"/>
              <a:t>DamageLevel</a:t>
            </a:r>
            <a:r>
              <a:rPr lang="en-US" i="1" dirty="0"/>
              <a:t>’ of the selected record on the </a:t>
            </a:r>
            <a:r>
              <a:rPr lang="en-US" i="1" dirty="0" err="1"/>
              <a:t>listbox</a:t>
            </a:r>
            <a:r>
              <a:rPr lang="en-US" i="1" dirty="0"/>
              <a:t>.  Finally add an Image control to the Dockpane.  The Image control’s width should be set to the width of the Dockpane.</a:t>
            </a:r>
          </a:p>
          <a:p>
            <a:r>
              <a:rPr lang="en-US" dirty="0"/>
              <a:t>Chat Prompt</a:t>
            </a:r>
            <a:br>
              <a:rPr lang="en-US" i="1" dirty="0"/>
            </a:br>
            <a:r>
              <a:rPr lang="en-US" i="1" dirty="0"/>
              <a:t>Update the </a:t>
            </a:r>
            <a:r>
              <a:rPr lang="en-US" i="1" dirty="0" err="1"/>
              <a:t>ViewModel</a:t>
            </a:r>
            <a:endParaRPr lang="en-US" i="1" dirty="0"/>
          </a:p>
        </p:txBody>
      </p:sp>
      <p:pic>
        <p:nvPicPr>
          <p:cNvPr id="4" name="Picture 3">
            <a:extLst>
              <a:ext uri="{FF2B5EF4-FFF2-40B4-BE49-F238E27FC236}">
                <a16:creationId xmlns:a16="http://schemas.microsoft.com/office/drawing/2014/main" id="{40CEDEBF-E857-78A1-F0FE-725DD6AA01EB}"/>
              </a:ext>
            </a:extLst>
          </p:cNvPr>
          <p:cNvPicPr>
            <a:picLocks noChangeAspect="1"/>
          </p:cNvPicPr>
          <p:nvPr/>
        </p:nvPicPr>
        <p:blipFill>
          <a:blip r:embed="rId2"/>
          <a:stretch>
            <a:fillRect/>
          </a:stretch>
        </p:blipFill>
        <p:spPr>
          <a:xfrm>
            <a:off x="8270897" y="1093087"/>
            <a:ext cx="3339644" cy="5357108"/>
          </a:xfrm>
          <a:prstGeom prst="rect">
            <a:avLst/>
          </a:prstGeom>
        </p:spPr>
      </p:pic>
    </p:spTree>
    <p:extLst>
      <p:ext uri="{BB962C8B-B14F-4D97-AF65-F5344CB8AC3E}">
        <p14:creationId xmlns:p14="http://schemas.microsoft.com/office/powerpoint/2010/main" val="28822601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633F7-7019-F2EE-7707-BE5F37FA32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2B369D-2F1B-5DAF-D716-F4051F2E13A8}"/>
              </a:ext>
            </a:extLst>
          </p:cNvPr>
          <p:cNvSpPr>
            <a:spLocks noGrp="1"/>
          </p:cNvSpPr>
          <p:nvPr>
            <p:ph type="title"/>
          </p:nvPr>
        </p:nvSpPr>
        <p:spPr>
          <a:xfrm>
            <a:off x="914400" y="883623"/>
            <a:ext cx="10369296" cy="492443"/>
          </a:xfrm>
        </p:spPr>
        <p:txBody>
          <a:bodyPr/>
          <a:lstStyle/>
          <a:p>
            <a:r>
              <a:rPr lang="en-US" dirty="0"/>
              <a:t>Wire up Damage Assessment result viewing</a:t>
            </a:r>
          </a:p>
        </p:txBody>
      </p:sp>
      <p:sp>
        <p:nvSpPr>
          <p:cNvPr id="3" name="Content Placeholder 2">
            <a:extLst>
              <a:ext uri="{FF2B5EF4-FFF2-40B4-BE49-F238E27FC236}">
                <a16:creationId xmlns:a16="http://schemas.microsoft.com/office/drawing/2014/main" id="{61A8BA30-2614-2F91-C73B-9B698781627A}"/>
              </a:ext>
            </a:extLst>
          </p:cNvPr>
          <p:cNvSpPr>
            <a:spLocks noGrp="1"/>
          </p:cNvSpPr>
          <p:nvPr>
            <p:ph sz="quarter" idx="10"/>
          </p:nvPr>
        </p:nvSpPr>
        <p:spPr/>
        <p:txBody>
          <a:bodyPr/>
          <a:lstStyle/>
          <a:p>
            <a:r>
              <a:rPr lang="en-US" dirty="0"/>
              <a:t>To get Damage Assessment records by using the selected parcel polygon to spatially query any damage records on the selected parcel</a:t>
            </a:r>
          </a:p>
          <a:p>
            <a:r>
              <a:rPr lang="en-US" dirty="0"/>
              <a:t>Chat Prompt:</a:t>
            </a:r>
            <a:br>
              <a:rPr lang="en-US" dirty="0"/>
            </a:br>
            <a:r>
              <a:rPr lang="en-US" i="1" dirty="0"/>
              <a:t>When the selected parcel is updated also get the parcel’s shape from the feature layer. Using the parcel’s shape perform a spatial query against the ‘Damage Assessment’ feature layer.  Get the ‘Damage’ and the ‘</a:t>
            </a:r>
            <a:r>
              <a:rPr lang="en-US" i="1" dirty="0" err="1"/>
              <a:t>StructureType</a:t>
            </a:r>
            <a:r>
              <a:rPr lang="en-US" i="1" dirty="0"/>
              <a:t>’ field content.  Add the result records of the ‘Damage Assessment’ feature layer query to the </a:t>
            </a:r>
            <a:r>
              <a:rPr lang="en-US" dirty="0" err="1"/>
              <a:t>DamageAssessmentRecords</a:t>
            </a:r>
            <a:r>
              <a:rPr lang="en-US" dirty="0"/>
              <a:t> drop down list.  In the drop-down list display ‘</a:t>
            </a:r>
            <a:r>
              <a:rPr lang="en-US" dirty="0" err="1"/>
              <a:t>StructureType</a:t>
            </a:r>
            <a:r>
              <a:rPr lang="en-US" dirty="0"/>
              <a:t>’ followed by ‘Damage’.</a:t>
            </a:r>
            <a:endParaRPr lang="en-US" i="1" dirty="0"/>
          </a:p>
          <a:p>
            <a:r>
              <a:rPr lang="en-US" dirty="0"/>
              <a:t>Chat Prompt</a:t>
            </a:r>
            <a:br>
              <a:rPr lang="en-US" i="1" dirty="0"/>
            </a:br>
            <a:r>
              <a:rPr lang="en-US" i="1" dirty="0"/>
              <a:t>If the </a:t>
            </a:r>
            <a:r>
              <a:rPr lang="en-US" i="1" dirty="0" err="1"/>
              <a:t>DamageAssessmentRecords</a:t>
            </a:r>
            <a:r>
              <a:rPr lang="en-US" i="1" dirty="0"/>
              <a:t> drop down list is updated and there are more than 1 record automatically select the first record.</a:t>
            </a:r>
          </a:p>
        </p:txBody>
      </p:sp>
    </p:spTree>
    <p:extLst>
      <p:ext uri="{BB962C8B-B14F-4D97-AF65-F5344CB8AC3E}">
        <p14:creationId xmlns:p14="http://schemas.microsoft.com/office/powerpoint/2010/main" val="1502003477"/>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9A6B5-2D51-D7E1-1C43-C54F98ABD3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71A18D-27EA-2A0D-0FD6-13C83AD2E9CA}"/>
              </a:ext>
            </a:extLst>
          </p:cNvPr>
          <p:cNvSpPr>
            <a:spLocks noGrp="1"/>
          </p:cNvSpPr>
          <p:nvPr>
            <p:ph type="title"/>
          </p:nvPr>
        </p:nvSpPr>
        <p:spPr>
          <a:xfrm>
            <a:off x="914400" y="391181"/>
            <a:ext cx="10369296" cy="984885"/>
          </a:xfrm>
        </p:spPr>
        <p:txBody>
          <a:bodyPr/>
          <a:lstStyle/>
          <a:p>
            <a:r>
              <a:rPr lang="en-US" dirty="0"/>
              <a:t>Retrieve the Damage Assessment Image from a Feature Service</a:t>
            </a:r>
          </a:p>
        </p:txBody>
      </p:sp>
      <p:sp>
        <p:nvSpPr>
          <p:cNvPr id="3" name="Content Placeholder 2">
            <a:extLst>
              <a:ext uri="{FF2B5EF4-FFF2-40B4-BE49-F238E27FC236}">
                <a16:creationId xmlns:a16="http://schemas.microsoft.com/office/drawing/2014/main" id="{1162F600-7609-6264-A367-540BC1393989}"/>
              </a:ext>
            </a:extLst>
          </p:cNvPr>
          <p:cNvSpPr>
            <a:spLocks noGrp="1"/>
          </p:cNvSpPr>
          <p:nvPr>
            <p:ph sz="quarter" idx="10"/>
          </p:nvPr>
        </p:nvSpPr>
        <p:spPr/>
        <p:txBody>
          <a:bodyPr/>
          <a:lstStyle/>
          <a:p>
            <a:r>
              <a:rPr lang="en-US" dirty="0"/>
              <a:t>Retrieving the Image is a two-step process:</a:t>
            </a:r>
          </a:p>
          <a:p>
            <a:pPr lvl="1"/>
            <a:r>
              <a:rPr lang="en-US" dirty="0"/>
              <a:t>Using the </a:t>
            </a:r>
            <a:r>
              <a:rPr lang="en-US" dirty="0" err="1"/>
              <a:t>GlobalID</a:t>
            </a:r>
            <a:r>
              <a:rPr lang="en-US" dirty="0"/>
              <a:t> attribute value for the ‘Damage Assessment’ feature layer, we need to query the matching ‘Damage Images’ feature layer and get the Image as an Attachment.</a:t>
            </a:r>
          </a:p>
          <a:p>
            <a:r>
              <a:rPr lang="en-US" dirty="0"/>
              <a:t>Chat Prompt:</a:t>
            </a:r>
            <a:br>
              <a:rPr lang="en-US" dirty="0"/>
            </a:br>
            <a:r>
              <a:rPr lang="en-US" i="1" dirty="0"/>
              <a:t>When the ‘Damage’ and the ‘</a:t>
            </a:r>
            <a:r>
              <a:rPr lang="en-US" i="1" dirty="0" err="1"/>
              <a:t>StructureType</a:t>
            </a:r>
            <a:r>
              <a:rPr lang="en-US" i="1" dirty="0"/>
              <a:t>’ field content is updated, the ‘Damage Image’ needs to be updated as well.  This is done by using the ‘</a:t>
            </a:r>
            <a:r>
              <a:rPr lang="en-US" dirty="0" err="1"/>
              <a:t>GlobalID</a:t>
            </a:r>
            <a:r>
              <a:rPr lang="en-US" dirty="0"/>
              <a:t>’ attribute to query the  ‘Damage Images’ feature layer’s </a:t>
            </a:r>
            <a:r>
              <a:rPr lang="en-US" dirty="0" err="1"/>
              <a:t>GlobalID</a:t>
            </a:r>
            <a:r>
              <a:rPr lang="en-US" dirty="0"/>
              <a:t> field.  If a record is found get the Attachment record and load the image with the attachment’s content.</a:t>
            </a:r>
            <a:endParaRPr lang="en-US" i="1" dirty="0"/>
          </a:p>
        </p:txBody>
      </p:sp>
    </p:spTree>
    <p:extLst>
      <p:ext uri="{BB962C8B-B14F-4D97-AF65-F5344CB8AC3E}">
        <p14:creationId xmlns:p14="http://schemas.microsoft.com/office/powerpoint/2010/main" val="2689335941"/>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53BA5-D856-C0AB-5E08-C6874712CB81}"/>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88B480CB-2348-A896-A8F7-78A00825A390}"/>
              </a:ext>
            </a:extLst>
          </p:cNvPr>
          <p:cNvSpPr>
            <a:spLocks noGrp="1"/>
          </p:cNvSpPr>
          <p:nvPr>
            <p:ph sz="quarter" idx="10"/>
          </p:nvPr>
        </p:nvSpPr>
        <p:spPr>
          <a:xfrm>
            <a:off x="914401" y="2057400"/>
            <a:ext cx="4539916" cy="3124200"/>
          </a:xfrm>
        </p:spPr>
        <p:txBody>
          <a:bodyPr/>
          <a:lstStyle/>
          <a:p>
            <a:r>
              <a:rPr lang="en-US" dirty="0"/>
              <a:t>Which each implemented suggestion from Copilot we have to:</a:t>
            </a:r>
          </a:p>
          <a:p>
            <a:pPr lvl="1"/>
            <a:r>
              <a:rPr lang="en-US" dirty="0"/>
              <a:t>Check if the code compiles</a:t>
            </a:r>
          </a:p>
          <a:p>
            <a:pPr lvl="1"/>
            <a:r>
              <a:rPr lang="en-US" dirty="0"/>
              <a:t>Debug and test the Add-in </a:t>
            </a:r>
          </a:p>
          <a:p>
            <a:pPr lvl="1"/>
            <a:r>
              <a:rPr lang="en-US" dirty="0"/>
              <a:t>When you encounter compile errors use &lt;Ctrl&gt;+’.’ to get to the ‘Fix’ (Copilot) menu</a:t>
            </a:r>
          </a:p>
          <a:p>
            <a:r>
              <a:rPr lang="en-US" dirty="0"/>
              <a:t>Use Copilot to document all classes</a:t>
            </a:r>
          </a:p>
          <a:p>
            <a:endParaRPr lang="en-US" dirty="0"/>
          </a:p>
        </p:txBody>
      </p:sp>
      <p:pic>
        <p:nvPicPr>
          <p:cNvPr id="5" name="Picture 4">
            <a:extLst>
              <a:ext uri="{FF2B5EF4-FFF2-40B4-BE49-F238E27FC236}">
                <a16:creationId xmlns:a16="http://schemas.microsoft.com/office/drawing/2014/main" id="{B2C27BED-E6D0-993C-B5AB-1EEF4B45648D}"/>
              </a:ext>
            </a:extLst>
          </p:cNvPr>
          <p:cNvPicPr>
            <a:picLocks noChangeAspect="1"/>
          </p:cNvPicPr>
          <p:nvPr/>
        </p:nvPicPr>
        <p:blipFill>
          <a:blip r:embed="rId2"/>
          <a:stretch>
            <a:fillRect/>
          </a:stretch>
        </p:blipFill>
        <p:spPr>
          <a:xfrm>
            <a:off x="5726279" y="1129843"/>
            <a:ext cx="5942580" cy="3993450"/>
          </a:xfrm>
          <a:prstGeom prst="rect">
            <a:avLst/>
          </a:prstGeom>
        </p:spPr>
      </p:pic>
    </p:spTree>
    <p:extLst>
      <p:ext uri="{BB962C8B-B14F-4D97-AF65-F5344CB8AC3E}">
        <p14:creationId xmlns:p14="http://schemas.microsoft.com/office/powerpoint/2010/main" val="474290431"/>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743272-71D8-0DB8-A28F-A6E686C1AD71}"/>
              </a:ext>
            </a:extLst>
          </p:cNvPr>
          <p:cNvSpPr>
            <a:spLocks noGrp="1"/>
          </p:cNvSpPr>
          <p:nvPr>
            <p:ph type="title"/>
          </p:nvPr>
        </p:nvSpPr>
        <p:spPr>
          <a:xfrm>
            <a:off x="845389" y="193508"/>
            <a:ext cx="10369296" cy="492443"/>
          </a:xfrm>
        </p:spPr>
        <p:txBody>
          <a:bodyPr/>
          <a:lstStyle/>
          <a:p>
            <a:r>
              <a:rPr lang="en-US"/>
              <a:t>ArcGIS Pro SDK for .NET Sessions</a:t>
            </a:r>
            <a:endParaRPr lang="en-US" dirty="0"/>
          </a:p>
        </p:txBody>
      </p:sp>
      <p:graphicFrame>
        <p:nvGraphicFramePr>
          <p:cNvPr id="7" name="Table 6">
            <a:extLst>
              <a:ext uri="{FF2B5EF4-FFF2-40B4-BE49-F238E27FC236}">
                <a16:creationId xmlns:a16="http://schemas.microsoft.com/office/drawing/2014/main" id="{66922149-2DF7-A1FC-1C60-D5C14A252F01}"/>
              </a:ext>
            </a:extLst>
          </p:cNvPr>
          <p:cNvGraphicFramePr>
            <a:graphicFrameLocks noGrp="1"/>
          </p:cNvGraphicFramePr>
          <p:nvPr>
            <p:extLst>
              <p:ext uri="{D42A27DB-BD31-4B8C-83A1-F6EECF244321}">
                <p14:modId xmlns:p14="http://schemas.microsoft.com/office/powerpoint/2010/main" val="130744307"/>
              </p:ext>
            </p:extLst>
          </p:nvPr>
        </p:nvGraphicFramePr>
        <p:xfrm>
          <a:off x="540328" y="816878"/>
          <a:ext cx="11172306" cy="5788152"/>
        </p:xfrm>
        <a:graphic>
          <a:graphicData uri="http://schemas.openxmlformats.org/drawingml/2006/table">
            <a:tbl>
              <a:tblPr firstRow="1" firstCol="1" bandRow="1">
                <a:tableStyleId>{5C22544A-7EE6-4342-B048-85BDC9FD1C3A}</a:tableStyleId>
              </a:tblPr>
              <a:tblGrid>
                <a:gridCol w="1110319">
                  <a:extLst>
                    <a:ext uri="{9D8B030D-6E8A-4147-A177-3AD203B41FA5}">
                      <a16:colId xmlns:a16="http://schemas.microsoft.com/office/drawing/2014/main" val="3409491474"/>
                    </a:ext>
                  </a:extLst>
                </a:gridCol>
                <a:gridCol w="863954">
                  <a:extLst>
                    <a:ext uri="{9D8B030D-6E8A-4147-A177-3AD203B41FA5}">
                      <a16:colId xmlns:a16="http://schemas.microsoft.com/office/drawing/2014/main" val="3626944493"/>
                    </a:ext>
                  </a:extLst>
                </a:gridCol>
                <a:gridCol w="6093229">
                  <a:extLst>
                    <a:ext uri="{9D8B030D-6E8A-4147-A177-3AD203B41FA5}">
                      <a16:colId xmlns:a16="http://schemas.microsoft.com/office/drawing/2014/main" val="4204278566"/>
                    </a:ext>
                  </a:extLst>
                </a:gridCol>
                <a:gridCol w="847316">
                  <a:extLst>
                    <a:ext uri="{9D8B030D-6E8A-4147-A177-3AD203B41FA5}">
                      <a16:colId xmlns:a16="http://schemas.microsoft.com/office/drawing/2014/main" val="3922075747"/>
                    </a:ext>
                  </a:extLst>
                </a:gridCol>
                <a:gridCol w="2257488">
                  <a:extLst>
                    <a:ext uri="{9D8B030D-6E8A-4147-A177-3AD203B41FA5}">
                      <a16:colId xmlns:a16="http://schemas.microsoft.com/office/drawing/2014/main" val="1684961239"/>
                    </a:ext>
                  </a:extLst>
                </a:gridCol>
              </a:tblGrid>
              <a:tr h="231454">
                <a:tc>
                  <a:txBody>
                    <a:bodyPr/>
                    <a:lstStyle/>
                    <a:p>
                      <a:pPr marL="0" marR="0">
                        <a:lnSpc>
                          <a:spcPct val="115000"/>
                        </a:lnSpc>
                        <a:spcAft>
                          <a:spcPts val="800"/>
                        </a:spcAft>
                        <a:buNone/>
                      </a:pPr>
                      <a:r>
                        <a:rPr lang="en-US" sz="1400" kern="0" dirty="0">
                          <a:effectLst/>
                        </a:rPr>
                        <a:t>Date</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Time</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tc>
                <a:tc>
                  <a:txBody>
                    <a:bodyPr/>
                    <a:lstStyle/>
                    <a:p>
                      <a:pPr marL="0" marR="0">
                        <a:lnSpc>
                          <a:spcPct val="115000"/>
                        </a:lnSpc>
                        <a:spcAft>
                          <a:spcPts val="800"/>
                        </a:spcAft>
                        <a:buNone/>
                      </a:pPr>
                      <a:r>
                        <a:rPr lang="en-US" sz="1200" kern="0" dirty="0">
                          <a:effectLst/>
                        </a:rPr>
                        <a:t>Session Title</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tc>
                <a:tc>
                  <a:txBody>
                    <a:bodyPr/>
                    <a:lstStyle/>
                    <a:p>
                      <a:pPr marL="0" marR="0">
                        <a:lnSpc>
                          <a:spcPct val="115000"/>
                        </a:lnSpc>
                        <a:spcAft>
                          <a:spcPts val="800"/>
                        </a:spcAft>
                        <a:buNone/>
                      </a:pPr>
                      <a:r>
                        <a:rPr lang="en-US" sz="1200" kern="0" dirty="0">
                          <a:effectLst/>
                        </a:rPr>
                        <a:t>Code</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tc>
                <a:tc>
                  <a:txBody>
                    <a:bodyPr/>
                    <a:lstStyle/>
                    <a:p>
                      <a:pPr marL="0" marR="0">
                        <a:lnSpc>
                          <a:spcPct val="115000"/>
                        </a:lnSpc>
                        <a:spcAft>
                          <a:spcPts val="800"/>
                        </a:spcAft>
                        <a:buNone/>
                      </a:pPr>
                      <a:r>
                        <a:rPr lang="en-US" sz="1200" kern="0" dirty="0">
                          <a:effectLst/>
                        </a:rPr>
                        <a:t>Room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tc>
                <a:extLst>
                  <a:ext uri="{0D108BD9-81ED-4DB2-BD59-A6C34878D82A}">
                    <a16:rowId xmlns:a16="http://schemas.microsoft.com/office/drawing/2014/main" val="4054633999"/>
                  </a:ext>
                </a:extLst>
              </a:tr>
              <a:tr h="348205">
                <a:tc rowSpan="4">
                  <a:txBody>
                    <a:bodyPr/>
                    <a:lstStyle/>
                    <a:p>
                      <a:pPr marL="0" marR="0" algn="ctr">
                        <a:lnSpc>
                          <a:spcPct val="115000"/>
                        </a:lnSpc>
                        <a:spcAft>
                          <a:spcPts val="800"/>
                        </a:spcAft>
                        <a:buNone/>
                      </a:pPr>
                      <a:r>
                        <a:rPr lang="en-US" sz="1200" kern="0" dirty="0">
                          <a:effectLst/>
                        </a:rPr>
                        <a:t>Tue, Mar. 10, 2026</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r">
                        <a:lnSpc>
                          <a:spcPct val="115000"/>
                        </a:lnSpc>
                        <a:spcAft>
                          <a:spcPts val="800"/>
                        </a:spcAft>
                        <a:buNone/>
                      </a:pPr>
                      <a:r>
                        <a:rPr lang="en-US" sz="1200" kern="0" dirty="0">
                          <a:effectLst/>
                        </a:rPr>
                        <a:t>1:00 PM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ArcGIS Pro SDK for .NET: Patterns of Extensibility</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AGP-1130</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Mesquite B</a:t>
                      </a:r>
                    </a:p>
                  </a:txBody>
                  <a:tcPr marL="51947" marR="51947" marT="0" marB="0" anchor="ctr"/>
                </a:tc>
                <a:extLst>
                  <a:ext uri="{0D108BD9-81ED-4DB2-BD59-A6C34878D82A}">
                    <a16:rowId xmlns:a16="http://schemas.microsoft.com/office/drawing/2014/main" val="2452053841"/>
                  </a:ext>
                </a:extLst>
              </a:tr>
              <a:tr h="348205">
                <a:tc vMerge="1">
                  <a:txBody>
                    <a:bodyPr/>
                    <a:lstStyle/>
                    <a:p>
                      <a:endParaRPr lang="en-US"/>
                    </a:p>
                  </a:txBody>
                  <a:tcPr/>
                </a:tc>
                <a:tc>
                  <a:txBody>
                    <a:bodyPr/>
                    <a:lstStyle/>
                    <a:p>
                      <a:pPr marL="0" marR="0" algn="r">
                        <a:lnSpc>
                          <a:spcPct val="115000"/>
                        </a:lnSpc>
                        <a:spcAft>
                          <a:spcPts val="800"/>
                        </a:spcAft>
                        <a:buNone/>
                      </a:pPr>
                      <a:r>
                        <a:rPr lang="en-US" sz="1200" kern="0" dirty="0">
                          <a:effectLst/>
                        </a:rPr>
                        <a:t>2:30 PM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ArcGIS Pro SDK for .NET: Introduction to Editing</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AGP-1131</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Mesquite B</a:t>
                      </a:r>
                    </a:p>
                  </a:txBody>
                  <a:tcPr marL="51947" marR="51947" marT="0" marB="0" anchor="ctr"/>
                </a:tc>
                <a:extLst>
                  <a:ext uri="{0D108BD9-81ED-4DB2-BD59-A6C34878D82A}">
                    <a16:rowId xmlns:a16="http://schemas.microsoft.com/office/drawing/2014/main" val="347995668"/>
                  </a:ext>
                </a:extLst>
              </a:tr>
              <a:tr h="364177">
                <a:tc vMerge="1">
                  <a:txBody>
                    <a:bodyPr/>
                    <a:lstStyle/>
                    <a:p>
                      <a:endParaRPr lang="en-US"/>
                    </a:p>
                  </a:txBody>
                  <a:tcPr/>
                </a:tc>
                <a:tc>
                  <a:txBody>
                    <a:bodyPr/>
                    <a:lstStyle/>
                    <a:p>
                      <a:pPr marL="0" marR="0" algn="r">
                        <a:lnSpc>
                          <a:spcPct val="115000"/>
                        </a:lnSpc>
                        <a:spcAft>
                          <a:spcPts val="800"/>
                        </a:spcAft>
                        <a:buNone/>
                      </a:pPr>
                      <a:r>
                        <a:rPr lang="en-US" sz="1200" kern="0" dirty="0">
                          <a:effectLst/>
                        </a:rPr>
                        <a:t>4:00 PM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ArcGIS Pro SDK for .NET: Design Patterns for Add-ins and Managed Configurations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AGP-1137</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Mesquite GH</a:t>
                      </a:r>
                    </a:p>
                  </a:txBody>
                  <a:tcPr marL="51947" marR="51947" marT="0" marB="0" anchor="ctr"/>
                </a:tc>
                <a:extLst>
                  <a:ext uri="{0D108BD9-81ED-4DB2-BD59-A6C34878D82A}">
                    <a16:rowId xmlns:a16="http://schemas.microsoft.com/office/drawing/2014/main" val="951137807"/>
                  </a:ext>
                </a:extLst>
              </a:tr>
              <a:tr h="198352">
                <a:tc vMerge="1">
                  <a:txBody>
                    <a:bodyPr/>
                    <a:lstStyle/>
                    <a:p>
                      <a:endParaRPr lang="en-US"/>
                    </a:p>
                  </a:txBody>
                  <a:tcPr/>
                </a:tc>
                <a:tc>
                  <a:txBody>
                    <a:bodyPr/>
                    <a:lstStyle/>
                    <a:p>
                      <a:pPr marL="0" marR="0" algn="r">
                        <a:lnSpc>
                          <a:spcPct val="115000"/>
                        </a:lnSpc>
                        <a:spcAft>
                          <a:spcPts val="800"/>
                        </a:spcAft>
                        <a:buNone/>
                      </a:pPr>
                      <a:r>
                        <a:rPr lang="en-US" sz="1200" kern="0" dirty="0">
                          <a:effectLst/>
                        </a:rPr>
                        <a:t>5:30 PM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Intermediate Editing</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AGP-1132</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Mesquite GH</a:t>
                      </a:r>
                    </a:p>
                  </a:txBody>
                  <a:tcPr marL="51947" marR="51947" marT="0" marB="0" anchor="ctr"/>
                </a:tc>
                <a:extLst>
                  <a:ext uri="{0D108BD9-81ED-4DB2-BD59-A6C34878D82A}">
                    <a16:rowId xmlns:a16="http://schemas.microsoft.com/office/drawing/2014/main" val="2949248353"/>
                  </a:ext>
                </a:extLst>
              </a:tr>
              <a:tr h="408775">
                <a:tc rowSpan="3">
                  <a:txBody>
                    <a:bodyPr/>
                    <a:lstStyle/>
                    <a:p>
                      <a:pPr marL="0" marR="0" algn="ctr">
                        <a:lnSpc>
                          <a:spcPct val="115000"/>
                        </a:lnSpc>
                        <a:spcAft>
                          <a:spcPts val="800"/>
                        </a:spcAft>
                        <a:buNone/>
                      </a:pPr>
                      <a:r>
                        <a:rPr lang="en-US" sz="1200" kern="0">
                          <a:effectLst/>
                        </a:rPr>
                        <a:t>Wed, Mar. 11, 2026</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r">
                        <a:lnSpc>
                          <a:spcPct val="115000"/>
                        </a:lnSpc>
                        <a:spcAft>
                          <a:spcPts val="800"/>
                        </a:spcAft>
                        <a:buNone/>
                      </a:pPr>
                      <a:r>
                        <a:rPr lang="en-US" sz="1200" kern="0" dirty="0">
                          <a:effectLst/>
                        </a:rPr>
                        <a:t>11:00 AM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ArcGIS Pro SDK for .NET: Getting Started with Copilot-Assisted Development</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AGP-1135</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Mesquite B</a:t>
                      </a:r>
                    </a:p>
                  </a:txBody>
                  <a:tcPr marL="51947" marR="51947" marT="0" marB="0" anchor="ctr"/>
                </a:tc>
                <a:extLst>
                  <a:ext uri="{0D108BD9-81ED-4DB2-BD59-A6C34878D82A}">
                    <a16:rowId xmlns:a16="http://schemas.microsoft.com/office/drawing/2014/main" val="3140133667"/>
                  </a:ext>
                </a:extLst>
              </a:tr>
              <a:tr h="364177">
                <a:tc vMerge="1">
                  <a:txBody>
                    <a:bodyPr/>
                    <a:lstStyle/>
                    <a:p>
                      <a:endParaRPr lang="en-US"/>
                    </a:p>
                  </a:txBody>
                  <a:tcPr/>
                </a:tc>
                <a:tc>
                  <a:txBody>
                    <a:bodyPr/>
                    <a:lstStyle/>
                    <a:p>
                      <a:pPr marL="0" marR="0" algn="r">
                        <a:lnSpc>
                          <a:spcPct val="115000"/>
                        </a:lnSpc>
                        <a:spcAft>
                          <a:spcPts val="800"/>
                        </a:spcAft>
                        <a:buNone/>
                      </a:pPr>
                      <a:r>
                        <a:rPr lang="en-US" sz="1200" kern="0" dirty="0">
                          <a:effectLst/>
                        </a:rPr>
                        <a:t>4:00 PM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ArcGIS Pro SDK for .NET: Copilot-Supported UI Development with MVVM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AGP-1136</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Primrose C</a:t>
                      </a:r>
                    </a:p>
                  </a:txBody>
                  <a:tcPr marL="51947" marR="51947" marT="0" marB="0" anchor="ctr"/>
                </a:tc>
                <a:extLst>
                  <a:ext uri="{0D108BD9-81ED-4DB2-BD59-A6C34878D82A}">
                    <a16:rowId xmlns:a16="http://schemas.microsoft.com/office/drawing/2014/main" val="1276741408"/>
                  </a:ext>
                </a:extLst>
              </a:tr>
              <a:tr h="527463">
                <a:tc vMerge="1">
                  <a:txBody>
                    <a:bodyPr/>
                    <a:lstStyle/>
                    <a:p>
                      <a:endParaRPr lang="en-US"/>
                    </a:p>
                  </a:txBody>
                  <a:tcPr/>
                </a:tc>
                <a:tc>
                  <a:txBody>
                    <a:bodyPr/>
                    <a:lstStyle/>
                    <a:p>
                      <a:pPr marL="0" marR="0" algn="r">
                        <a:lnSpc>
                          <a:spcPct val="115000"/>
                        </a:lnSpc>
                        <a:spcAft>
                          <a:spcPts val="800"/>
                        </a:spcAft>
                        <a:buNone/>
                      </a:pPr>
                      <a:r>
                        <a:rPr lang="en-US" sz="1200" kern="0" dirty="0">
                          <a:effectLst/>
                        </a:rPr>
                        <a:t>5:30 PM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ArcGIS Pro SDK for .NET: Extending the ArcGIS Pro Assistant (Beta) with Custom  Extensions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AGP-1134</a:t>
                      </a:r>
                    </a:p>
                  </a:txBody>
                  <a:tcPr marL="51947" marR="51947" marT="0" marB="0" anchor="ctr"/>
                </a:tc>
                <a:tc>
                  <a:txBody>
                    <a:bodyPr/>
                    <a:lstStyle/>
                    <a:p>
                      <a:pPr marL="0" marR="0">
                        <a:lnSpc>
                          <a:spcPct val="115000"/>
                        </a:lnSpc>
                        <a:spcAft>
                          <a:spcPts val="800"/>
                        </a:spcAft>
                        <a:buNone/>
                      </a:pPr>
                      <a:r>
                        <a:rPr lang="en-US" sz="1200" kern="0" dirty="0">
                          <a:solidFill>
                            <a:schemeClr val="dk1"/>
                          </a:solidFill>
                          <a:effectLst/>
                          <a:latin typeface="+mn-lt"/>
                          <a:ea typeface="+mn-ea"/>
                          <a:cs typeface="+mn-cs"/>
                        </a:rPr>
                        <a:t>Primrose C</a:t>
                      </a:r>
                    </a:p>
                  </a:txBody>
                  <a:tcPr marL="51947" marR="51947" marT="0" marB="0" anchor="ctr"/>
                </a:tc>
                <a:extLst>
                  <a:ext uri="{0D108BD9-81ED-4DB2-BD59-A6C34878D82A}">
                    <a16:rowId xmlns:a16="http://schemas.microsoft.com/office/drawing/2014/main" val="1589707466"/>
                  </a:ext>
                </a:extLst>
              </a:tr>
              <a:tr h="364177">
                <a:tc rowSpan="5">
                  <a:txBody>
                    <a:bodyPr/>
                    <a:lstStyle/>
                    <a:p>
                      <a:pPr marL="0" marR="0" algn="ctr">
                        <a:lnSpc>
                          <a:spcPct val="115000"/>
                        </a:lnSpc>
                        <a:spcAft>
                          <a:spcPts val="800"/>
                        </a:spcAft>
                        <a:buNone/>
                      </a:pPr>
                      <a:r>
                        <a:rPr lang="en-US" sz="1200" kern="0">
                          <a:effectLst/>
                        </a:rPr>
                        <a:t>Thur, Mar. 12, 2026</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r">
                        <a:lnSpc>
                          <a:spcPct val="115000"/>
                        </a:lnSpc>
                        <a:spcAft>
                          <a:spcPts val="800"/>
                        </a:spcAft>
                        <a:buNone/>
                      </a:pPr>
                      <a:r>
                        <a:rPr lang="en-US" sz="1200" kern="0" dirty="0">
                          <a:effectLst/>
                        </a:rPr>
                        <a:t>1:00 PM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ArcGIS Pro SDK for .NET: Working with DAML</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AGP-1140</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Demo Theater 2: Oasis 1-2</a:t>
                      </a:r>
                    </a:p>
                  </a:txBody>
                  <a:tcPr marL="51947" marR="51947" marT="0" marB="0" anchor="ctr"/>
                </a:tc>
                <a:extLst>
                  <a:ext uri="{0D108BD9-81ED-4DB2-BD59-A6C34878D82A}">
                    <a16:rowId xmlns:a16="http://schemas.microsoft.com/office/drawing/2014/main" val="4283863148"/>
                  </a:ext>
                </a:extLst>
              </a:tr>
              <a:tr h="364177">
                <a:tc vMerge="1">
                  <a:txBody>
                    <a:bodyPr/>
                    <a:lstStyle/>
                    <a:p>
                      <a:endParaRPr lang="en-US"/>
                    </a:p>
                  </a:txBody>
                  <a:tcPr/>
                </a:tc>
                <a:tc>
                  <a:txBody>
                    <a:bodyPr/>
                    <a:lstStyle/>
                    <a:p>
                      <a:pPr marL="0" marR="0" algn="r">
                        <a:lnSpc>
                          <a:spcPct val="115000"/>
                        </a:lnSpc>
                        <a:spcAft>
                          <a:spcPts val="800"/>
                        </a:spcAft>
                        <a:buNone/>
                      </a:pPr>
                      <a:r>
                        <a:rPr lang="en-US" sz="1200" kern="0" dirty="0">
                          <a:effectLst/>
                        </a:rPr>
                        <a:t>1:45 PM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ArcGIS Pro SDK for .NET: Enhancing Data Exploration with Spatial Clauses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AGP-1141</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Demo Theater 2: Oasis 1-2</a:t>
                      </a:r>
                    </a:p>
                  </a:txBody>
                  <a:tcPr marL="51947" marR="51947" marT="0" marB="0" anchor="ctr"/>
                </a:tc>
                <a:extLst>
                  <a:ext uri="{0D108BD9-81ED-4DB2-BD59-A6C34878D82A}">
                    <a16:rowId xmlns:a16="http://schemas.microsoft.com/office/drawing/2014/main" val="4279518896"/>
                  </a:ext>
                </a:extLst>
              </a:tr>
              <a:tr h="364177">
                <a:tc vMerge="1">
                  <a:txBody>
                    <a:bodyPr/>
                    <a:lstStyle/>
                    <a:p>
                      <a:endParaRPr lang="en-US"/>
                    </a:p>
                  </a:txBody>
                  <a:tcPr/>
                </a:tc>
                <a:tc>
                  <a:txBody>
                    <a:bodyPr/>
                    <a:lstStyle/>
                    <a:p>
                      <a:pPr marL="0" marR="0" algn="r">
                        <a:lnSpc>
                          <a:spcPct val="115000"/>
                        </a:lnSpc>
                        <a:spcAft>
                          <a:spcPts val="800"/>
                        </a:spcAft>
                        <a:buNone/>
                      </a:pPr>
                      <a:r>
                        <a:rPr lang="en-US" sz="1200" kern="0" dirty="0">
                          <a:effectLst/>
                        </a:rPr>
                        <a:t>2:30 PM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Using ArcGIS Pro Python Tools from Your ArcGIS Pro Add-in</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AGP-1143</a:t>
                      </a:r>
                    </a:p>
                  </a:txBody>
                  <a:tcPr marL="51947" marR="51947" marT="0" marB="0" anchor="ctr"/>
                </a:tc>
                <a:tc>
                  <a:txBody>
                    <a:bodyPr/>
                    <a:lstStyle/>
                    <a:p>
                      <a:pPr marL="0" marR="0">
                        <a:lnSpc>
                          <a:spcPct val="115000"/>
                        </a:lnSpc>
                        <a:spcAft>
                          <a:spcPts val="800"/>
                        </a:spcAft>
                        <a:buNone/>
                      </a:pPr>
                      <a:r>
                        <a:rPr lang="en-US" sz="1200" kern="0" dirty="0">
                          <a:solidFill>
                            <a:schemeClr val="dk1"/>
                          </a:solidFill>
                          <a:effectLst/>
                          <a:latin typeface="+mn-lt"/>
                          <a:ea typeface="+mn-ea"/>
                          <a:cs typeface="+mn-cs"/>
                        </a:rPr>
                        <a:t>Demo Theater 2: Oasis 1-2</a:t>
                      </a:r>
                    </a:p>
                  </a:txBody>
                  <a:tcPr marL="51947" marR="51947" marT="0" marB="0" anchor="ctr"/>
                </a:tc>
                <a:extLst>
                  <a:ext uri="{0D108BD9-81ED-4DB2-BD59-A6C34878D82A}">
                    <a16:rowId xmlns:a16="http://schemas.microsoft.com/office/drawing/2014/main" val="3342214584"/>
                  </a:ext>
                </a:extLst>
              </a:tr>
              <a:tr h="364177">
                <a:tc vMerge="1">
                  <a:txBody>
                    <a:bodyPr/>
                    <a:lstStyle/>
                    <a:p>
                      <a:endParaRPr lang="en-US"/>
                    </a:p>
                  </a:txBody>
                  <a:tcPr/>
                </a:tc>
                <a:tc>
                  <a:txBody>
                    <a:bodyPr/>
                    <a:lstStyle/>
                    <a:p>
                      <a:pPr marL="0" marR="0" algn="r">
                        <a:lnSpc>
                          <a:spcPct val="115000"/>
                        </a:lnSpc>
                        <a:spcAft>
                          <a:spcPts val="800"/>
                        </a:spcAft>
                        <a:buNone/>
                      </a:pPr>
                      <a:r>
                        <a:rPr lang="en-US" sz="1200" kern="0" dirty="0">
                          <a:effectLst/>
                        </a:rPr>
                        <a:t>4:45 PM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ArcGIS Pro SDK for .NET:  Introducing the COGO Traverse API</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AGP-1142</a:t>
                      </a:r>
                    </a:p>
                  </a:txBody>
                  <a:tcPr marL="51947" marR="51947" marT="0" marB="0" anchor="ctr"/>
                </a:tc>
                <a:tc>
                  <a:txBody>
                    <a:bodyPr/>
                    <a:lstStyle/>
                    <a:p>
                      <a:pPr marL="0" marR="0">
                        <a:lnSpc>
                          <a:spcPct val="115000"/>
                        </a:lnSpc>
                        <a:spcAft>
                          <a:spcPts val="800"/>
                        </a:spcAft>
                        <a:buNone/>
                      </a:pPr>
                      <a:r>
                        <a:rPr lang="en-US" sz="1200" kern="0" dirty="0">
                          <a:solidFill>
                            <a:schemeClr val="dk1"/>
                          </a:solidFill>
                          <a:effectLst/>
                          <a:latin typeface="+mn-lt"/>
                          <a:ea typeface="+mn-ea"/>
                          <a:cs typeface="+mn-cs"/>
                        </a:rPr>
                        <a:t>Demo Theater 3: Mesquite DE</a:t>
                      </a:r>
                    </a:p>
                  </a:txBody>
                  <a:tcPr marL="51947" marR="51947" marT="0" marB="0" anchor="ctr"/>
                </a:tc>
                <a:extLst>
                  <a:ext uri="{0D108BD9-81ED-4DB2-BD59-A6C34878D82A}">
                    <a16:rowId xmlns:a16="http://schemas.microsoft.com/office/drawing/2014/main" val="4160739624"/>
                  </a:ext>
                </a:extLst>
              </a:tr>
              <a:tr h="442774">
                <a:tc vMerge="1">
                  <a:txBody>
                    <a:bodyPr/>
                    <a:lstStyle/>
                    <a:p>
                      <a:endParaRPr lang="en-US"/>
                    </a:p>
                  </a:txBody>
                  <a:tcPr/>
                </a:tc>
                <a:tc>
                  <a:txBody>
                    <a:bodyPr/>
                    <a:lstStyle/>
                    <a:p>
                      <a:pPr marL="0" marR="0" algn="r"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5:30 PM</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ArcGIS Pro: The Road Ahead</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AGP-1138</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Pasadena | Renaissance Hotel</a:t>
                      </a:r>
                    </a:p>
                  </a:txBody>
                  <a:tcPr marL="51947" marR="51947" marT="0" marB="0" anchor="ctr"/>
                </a:tc>
                <a:extLst>
                  <a:ext uri="{0D108BD9-81ED-4DB2-BD59-A6C34878D82A}">
                    <a16:rowId xmlns:a16="http://schemas.microsoft.com/office/drawing/2014/main" val="1370242172"/>
                  </a:ext>
                </a:extLst>
              </a:tr>
              <a:tr h="548931">
                <a:tc rowSpan="2">
                  <a:txBody>
                    <a:bodyPr/>
                    <a:lstStyle/>
                    <a:p>
                      <a:pPr marL="0" marR="0" algn="ctr">
                        <a:lnSpc>
                          <a:spcPct val="115000"/>
                        </a:lnSpc>
                        <a:spcAft>
                          <a:spcPts val="800"/>
                        </a:spcAft>
                        <a:buNone/>
                      </a:pPr>
                      <a:r>
                        <a:rPr lang="en-US" sz="1200" kern="0" dirty="0">
                          <a:effectLst/>
                        </a:rPr>
                        <a:t>Fri, Mar. 13, 2026</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r">
                        <a:lnSpc>
                          <a:spcPct val="115000"/>
                        </a:lnSpc>
                        <a:spcAft>
                          <a:spcPts val="800"/>
                        </a:spcAft>
                        <a:buNone/>
                      </a:pPr>
                      <a:r>
                        <a:rPr lang="en-US" sz="1200" kern="0" dirty="0">
                          <a:effectLst/>
                        </a:rPr>
                        <a:t>8:30 AM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ArcGIS Pro SDK for .NET: Introduction to the Knowledge Graph API</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effectLst/>
                        </a:rPr>
                        <a:t>AGP-1133</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dirty="0">
                          <a:solidFill>
                            <a:schemeClr val="dk1"/>
                          </a:solidFill>
                          <a:effectLst/>
                          <a:latin typeface="+mn-lt"/>
                          <a:ea typeface="+mn-ea"/>
                          <a:cs typeface="+mn-cs"/>
                        </a:rPr>
                        <a:t>Mohave Learning Center</a:t>
                      </a:r>
                    </a:p>
                  </a:txBody>
                  <a:tcPr marL="51947" marR="51947" marT="0" marB="0" anchor="ctr"/>
                </a:tc>
                <a:extLst>
                  <a:ext uri="{0D108BD9-81ED-4DB2-BD59-A6C34878D82A}">
                    <a16:rowId xmlns:a16="http://schemas.microsoft.com/office/drawing/2014/main" val="4010075830"/>
                  </a:ext>
                </a:extLst>
              </a:tr>
              <a:tr h="548931">
                <a:tc vMerge="1">
                  <a:txBody>
                    <a:bodyPr/>
                    <a:lstStyle/>
                    <a:p>
                      <a:pPr marL="0" marR="0" algn="ctr">
                        <a:lnSpc>
                          <a:spcPct val="115000"/>
                        </a:lnSpc>
                        <a:spcAft>
                          <a:spcPts val="800"/>
                        </a:spcAft>
                        <a:buNone/>
                      </a:pP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r"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10:00 AM</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ArcGIS Pro SDK for .NET: What's New in the Geodatabase and Utility Network APIs</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GDB-1147</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dirty="0">
                          <a:solidFill>
                            <a:schemeClr val="dk1"/>
                          </a:solidFill>
                          <a:effectLst/>
                          <a:latin typeface="+mn-lt"/>
                          <a:ea typeface="+mn-ea"/>
                          <a:cs typeface="+mn-cs"/>
                        </a:rPr>
                        <a:t>Primrose A | PSCC</a:t>
                      </a:r>
                    </a:p>
                  </a:txBody>
                  <a:tcPr marL="51947" marR="51947" marT="0" marB="0" anchor="ctr"/>
                </a:tc>
                <a:extLst>
                  <a:ext uri="{0D108BD9-81ED-4DB2-BD59-A6C34878D82A}">
                    <a16:rowId xmlns:a16="http://schemas.microsoft.com/office/drawing/2014/main" val="3854676451"/>
                  </a:ext>
                </a:extLst>
              </a:tr>
            </a:tbl>
          </a:graphicData>
        </a:graphic>
      </p:graphicFrame>
    </p:spTree>
    <p:extLst>
      <p:ext uri="{BB962C8B-B14F-4D97-AF65-F5344CB8AC3E}">
        <p14:creationId xmlns:p14="http://schemas.microsoft.com/office/powerpoint/2010/main" val="802503158"/>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2DC750-F34C-4E01-D9C4-16DA8D81FD51}"/>
              </a:ext>
            </a:extLst>
          </p:cNvPr>
          <p:cNvSpPr>
            <a:spLocks noGrp="1"/>
          </p:cNvSpPr>
          <p:nvPr>
            <p:ph type="title"/>
          </p:nvPr>
        </p:nvSpPr>
        <p:spPr/>
        <p:txBody>
          <a:bodyPr/>
          <a:lstStyle/>
          <a:p>
            <a:r>
              <a:rPr lang="en-US" dirty="0"/>
              <a:t>Questions &amp; Resources</a:t>
            </a:r>
          </a:p>
        </p:txBody>
      </p:sp>
      <p:sp>
        <p:nvSpPr>
          <p:cNvPr id="5" name="Content Placeholder 4">
            <a:extLst>
              <a:ext uri="{FF2B5EF4-FFF2-40B4-BE49-F238E27FC236}">
                <a16:creationId xmlns:a16="http://schemas.microsoft.com/office/drawing/2014/main" id="{1C1091D4-FA22-C581-3233-BB2C934B2D14}"/>
              </a:ext>
            </a:extLst>
          </p:cNvPr>
          <p:cNvSpPr>
            <a:spLocks noGrp="1"/>
          </p:cNvSpPr>
          <p:nvPr>
            <p:ph sz="quarter" idx="10"/>
          </p:nvPr>
        </p:nvSpPr>
        <p:spPr/>
        <p:txBody>
          <a:bodyPr/>
          <a:lstStyle/>
          <a:p>
            <a:r>
              <a:rPr lang="en-US" sz="2400" dirty="0"/>
              <a:t>For questions see us at the “</a:t>
            </a:r>
            <a:r>
              <a:rPr lang="en-US" sz="2400" b="0" dirty="0"/>
              <a:t>ArcGIS Pro SDK</a:t>
            </a:r>
            <a:r>
              <a:rPr lang="en-US" sz="2400" dirty="0"/>
              <a:t>“ showcase</a:t>
            </a:r>
          </a:p>
          <a:p>
            <a:pPr lvl="1"/>
            <a:endParaRPr lang="en-US" sz="2200" dirty="0"/>
          </a:p>
          <a:p>
            <a:r>
              <a:rPr lang="en-US" sz="2400" dirty="0"/>
              <a:t>Session resources (code &amp; slides) can be found here:</a:t>
            </a:r>
          </a:p>
          <a:p>
            <a:pPr marL="0" indent="0" algn="ctr">
              <a:buNone/>
            </a:pPr>
            <a:r>
              <a:rPr lang="en-US" sz="2400" dirty="0">
                <a:hlinkClick r:id="rId2"/>
              </a:rPr>
              <a:t>https://github.com/Esri/arcgis-pro-sdk/wiki/tech-sessions#2026-palm-springs</a:t>
            </a:r>
            <a:endParaRPr lang="en-US" sz="2400" dirty="0"/>
          </a:p>
          <a:p>
            <a:endParaRPr lang="en-US" sz="2400" dirty="0"/>
          </a:p>
          <a:p>
            <a:r>
              <a:rPr lang="en-US" sz="2400" dirty="0"/>
              <a:t>Share your feedback using the Esri Events App</a:t>
            </a:r>
          </a:p>
          <a:p>
            <a:pPr lvl="1"/>
            <a:r>
              <a:rPr lang="en-US" sz="2200" dirty="0"/>
              <a:t>Select this session in the Events App</a:t>
            </a:r>
          </a:p>
          <a:p>
            <a:pPr lvl="1"/>
            <a:r>
              <a:rPr lang="en-US" sz="2200" dirty="0"/>
              <a:t>Scroll down to “Survey”</a:t>
            </a:r>
          </a:p>
          <a:p>
            <a:pPr lvl="1"/>
            <a:r>
              <a:rPr lang="en-US" sz="2200" dirty="0"/>
              <a:t>Log in to access the Survey</a:t>
            </a:r>
          </a:p>
          <a:p>
            <a:pPr marL="0" indent="0">
              <a:buNone/>
            </a:pPr>
            <a:endParaRPr lang="en-US" sz="2400" dirty="0"/>
          </a:p>
          <a:p>
            <a:pPr marL="0" indent="0" algn="ctr">
              <a:buNone/>
            </a:pPr>
            <a:endParaRPr lang="en-US" sz="2400" dirty="0"/>
          </a:p>
          <a:p>
            <a:endParaRPr lang="en-US" dirty="0"/>
          </a:p>
        </p:txBody>
      </p:sp>
      <p:pic>
        <p:nvPicPr>
          <p:cNvPr id="54" name="Picture 53">
            <a:extLst>
              <a:ext uri="{FF2B5EF4-FFF2-40B4-BE49-F238E27FC236}">
                <a16:creationId xmlns:a16="http://schemas.microsoft.com/office/drawing/2014/main" id="{D652A37E-1967-9D86-1F94-0D18D69D6D0E}"/>
              </a:ext>
            </a:extLst>
          </p:cNvPr>
          <p:cNvPicPr>
            <a:picLocks noChangeAspect="1"/>
          </p:cNvPicPr>
          <p:nvPr/>
        </p:nvPicPr>
        <p:blipFill>
          <a:blip r:embed="rId3"/>
          <a:stretch>
            <a:fillRect/>
          </a:stretch>
        </p:blipFill>
        <p:spPr>
          <a:xfrm>
            <a:off x="9101808" y="4028319"/>
            <a:ext cx="2143448" cy="2186195"/>
          </a:xfrm>
          <a:prstGeom prst="rect">
            <a:avLst/>
          </a:prstGeom>
        </p:spPr>
      </p:pic>
      <p:pic>
        <p:nvPicPr>
          <p:cNvPr id="4" name="Picture 3">
            <a:extLst>
              <a:ext uri="{FF2B5EF4-FFF2-40B4-BE49-F238E27FC236}">
                <a16:creationId xmlns:a16="http://schemas.microsoft.com/office/drawing/2014/main" id="{2DBFDE32-DA7D-6818-1CFA-CFFC680811BD}"/>
              </a:ext>
            </a:extLst>
          </p:cNvPr>
          <p:cNvPicPr>
            <a:picLocks noChangeAspect="1"/>
          </p:cNvPicPr>
          <p:nvPr/>
        </p:nvPicPr>
        <p:blipFill>
          <a:blip r:embed="rId4"/>
          <a:stretch>
            <a:fillRect/>
          </a:stretch>
        </p:blipFill>
        <p:spPr>
          <a:xfrm>
            <a:off x="8888037" y="298219"/>
            <a:ext cx="2691592" cy="2691592"/>
          </a:xfrm>
          <a:prstGeom prst="rect">
            <a:avLst/>
          </a:prstGeom>
        </p:spPr>
      </p:pic>
    </p:spTree>
    <p:extLst>
      <p:ext uri="{BB962C8B-B14F-4D97-AF65-F5344CB8AC3E}">
        <p14:creationId xmlns:p14="http://schemas.microsoft.com/office/powerpoint/2010/main" val="2485544716"/>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74703828"/>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5D3E3C4-9FCA-5B92-BAA6-9F05B69E33E3}"/>
              </a:ext>
            </a:extLst>
          </p:cNvPr>
          <p:cNvSpPr>
            <a:spLocks noGrp="1"/>
          </p:cNvSpPr>
          <p:nvPr>
            <p:ph type="title"/>
          </p:nvPr>
        </p:nvSpPr>
        <p:spPr>
          <a:xfrm>
            <a:off x="709127" y="637400"/>
            <a:ext cx="10369296" cy="492443"/>
          </a:xfrm>
        </p:spPr>
        <p:txBody>
          <a:bodyPr/>
          <a:lstStyle/>
          <a:p>
            <a:r>
              <a:rPr lang="en-US" sz="3600" dirty="0"/>
              <a:t>Session overview</a:t>
            </a:r>
          </a:p>
        </p:txBody>
      </p:sp>
      <p:sp>
        <p:nvSpPr>
          <p:cNvPr id="5" name="Content Placeholder 4">
            <a:extLst>
              <a:ext uri="{FF2B5EF4-FFF2-40B4-BE49-F238E27FC236}">
                <a16:creationId xmlns:a16="http://schemas.microsoft.com/office/drawing/2014/main" id="{5AE16FA0-DA61-34B4-F4C4-AB37388DF5D1}"/>
              </a:ext>
            </a:extLst>
          </p:cNvPr>
          <p:cNvSpPr>
            <a:spLocks noGrp="1"/>
          </p:cNvSpPr>
          <p:nvPr>
            <p:ph sz="quarter" idx="10"/>
          </p:nvPr>
        </p:nvSpPr>
        <p:spPr>
          <a:xfrm>
            <a:off x="709127" y="1714500"/>
            <a:ext cx="7277221" cy="3429000"/>
          </a:xfrm>
        </p:spPr>
        <p:txBody>
          <a:bodyPr/>
          <a:lstStyle/>
          <a:p>
            <a:r>
              <a:rPr lang="en-US" sz="2400" dirty="0"/>
              <a:t>Verify GitHub Copilot for Visual Studio setup</a:t>
            </a:r>
          </a:p>
          <a:p>
            <a:r>
              <a:rPr lang="en-US" sz="2400" dirty="0"/>
              <a:t>Develop an ArcGIS Pro Add-in using GitHub Copilot</a:t>
            </a:r>
          </a:p>
          <a:p>
            <a:pPr lvl="1"/>
            <a:r>
              <a:rPr lang="en-US" sz="2200" dirty="0"/>
              <a:t>Use case: Lookup Damage Assessment Assessment records</a:t>
            </a:r>
          </a:p>
          <a:p>
            <a:pPr lvl="1"/>
            <a:r>
              <a:rPr lang="en-US" sz="2200" dirty="0"/>
              <a:t>Create the ArcGIS Pro ribbon UI</a:t>
            </a:r>
          </a:p>
          <a:p>
            <a:pPr lvl="1"/>
            <a:r>
              <a:rPr lang="en-US" sz="2200" dirty="0"/>
              <a:t>Create a Dockpane for the Lookup workflow:</a:t>
            </a:r>
          </a:p>
          <a:p>
            <a:pPr lvl="2"/>
            <a:r>
              <a:rPr lang="en-US" sz="2000" dirty="0"/>
              <a:t>Select a Parcel</a:t>
            </a:r>
          </a:p>
          <a:p>
            <a:pPr lvl="2"/>
            <a:r>
              <a:rPr lang="en-US" sz="2000" dirty="0"/>
              <a:t>View 1 or more damage assessment records </a:t>
            </a:r>
            <a:br>
              <a:rPr lang="en-US" sz="2000" dirty="0"/>
            </a:br>
            <a:r>
              <a:rPr lang="en-US" sz="2000" dirty="0"/>
              <a:t>for the selected parcel</a:t>
            </a:r>
          </a:p>
          <a:p>
            <a:r>
              <a:rPr lang="en-US" sz="2400" dirty="0"/>
              <a:t>We explain each step of building the Add-in on a slide then we demonstrate the implementation using Copilot</a:t>
            </a:r>
            <a:br>
              <a:rPr lang="en-US" sz="2400" dirty="0"/>
            </a:br>
            <a:endParaRPr lang="en-US" sz="2400" dirty="0"/>
          </a:p>
          <a:p>
            <a:endParaRPr lang="en-US" sz="2400" dirty="0"/>
          </a:p>
        </p:txBody>
      </p:sp>
      <p:pic>
        <p:nvPicPr>
          <p:cNvPr id="6" name="Picture 5">
            <a:extLst>
              <a:ext uri="{FF2B5EF4-FFF2-40B4-BE49-F238E27FC236}">
                <a16:creationId xmlns:a16="http://schemas.microsoft.com/office/drawing/2014/main" id="{EBAB9B95-CE0D-BECA-B045-1D330675F504}"/>
              </a:ext>
            </a:extLst>
          </p:cNvPr>
          <p:cNvPicPr>
            <a:picLocks noChangeAspect="1"/>
          </p:cNvPicPr>
          <p:nvPr/>
        </p:nvPicPr>
        <p:blipFill>
          <a:blip r:embed="rId2"/>
          <a:stretch>
            <a:fillRect/>
          </a:stretch>
        </p:blipFill>
        <p:spPr>
          <a:xfrm>
            <a:off x="8191621" y="883622"/>
            <a:ext cx="3570888" cy="5732882"/>
          </a:xfrm>
          <a:prstGeom prst="rect">
            <a:avLst/>
          </a:prstGeom>
        </p:spPr>
      </p:pic>
    </p:spTree>
    <p:extLst>
      <p:ext uri="{BB962C8B-B14F-4D97-AF65-F5344CB8AC3E}">
        <p14:creationId xmlns:p14="http://schemas.microsoft.com/office/powerpoint/2010/main" val="78624661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 calcmode="lin" valueType="num">
                                      <p:cBhvr additive="base">
                                        <p:cTn id="2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 calcmode="lin" valueType="num">
                                      <p:cBhvr additive="base">
                                        <p:cTn id="3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4" end="4"/>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anim calcmode="lin" valueType="num">
                                      <p:cBhvr additive="base">
                                        <p:cTn id="3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5" end="5"/>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FFC67-E8D8-4553-3065-1B5B69569B66}"/>
              </a:ext>
            </a:extLst>
          </p:cNvPr>
          <p:cNvSpPr>
            <a:spLocks noGrp="1"/>
          </p:cNvSpPr>
          <p:nvPr>
            <p:ph type="title"/>
          </p:nvPr>
        </p:nvSpPr>
        <p:spPr>
          <a:xfrm>
            <a:off x="914400" y="883623"/>
            <a:ext cx="10369296" cy="492443"/>
          </a:xfrm>
        </p:spPr>
        <p:txBody>
          <a:bodyPr/>
          <a:lstStyle/>
          <a:p>
            <a:r>
              <a:rPr lang="en-US" dirty="0"/>
              <a:t>Verify GitHub Copilot for Visual Studio setup</a:t>
            </a:r>
          </a:p>
        </p:txBody>
      </p:sp>
      <p:sp>
        <p:nvSpPr>
          <p:cNvPr id="3" name="Content Placeholder 2">
            <a:extLst>
              <a:ext uri="{FF2B5EF4-FFF2-40B4-BE49-F238E27FC236}">
                <a16:creationId xmlns:a16="http://schemas.microsoft.com/office/drawing/2014/main" id="{24883294-12DB-AC26-3F76-B52BF2022CD7}"/>
              </a:ext>
            </a:extLst>
          </p:cNvPr>
          <p:cNvSpPr>
            <a:spLocks noGrp="1"/>
          </p:cNvSpPr>
          <p:nvPr>
            <p:ph sz="quarter" idx="10"/>
          </p:nvPr>
        </p:nvSpPr>
        <p:spPr/>
        <p:txBody>
          <a:bodyPr/>
          <a:lstStyle/>
          <a:p>
            <a:r>
              <a:rPr lang="en-US" dirty="0"/>
              <a:t>View our </a:t>
            </a:r>
            <a:r>
              <a:rPr lang="en-US" b="1" i="1" dirty="0"/>
              <a:t>Getting Started with Copilot-Assisted Development </a:t>
            </a:r>
            <a:r>
              <a:rPr lang="en-US" dirty="0"/>
              <a:t>Session for details</a:t>
            </a:r>
          </a:p>
          <a:p>
            <a:r>
              <a:rPr lang="en-US" dirty="0"/>
              <a:t>GitHub Copilot requirements:</a:t>
            </a:r>
          </a:p>
          <a:p>
            <a:pPr lvl="1"/>
            <a:r>
              <a:rPr lang="en-US" dirty="0"/>
              <a:t>GitHub account</a:t>
            </a:r>
          </a:p>
          <a:p>
            <a:pPr lvl="1"/>
            <a:r>
              <a:rPr lang="en-US" dirty="0"/>
              <a:t>GitHub Copilot plan or subscription</a:t>
            </a:r>
          </a:p>
          <a:p>
            <a:r>
              <a:rPr lang="en-US" dirty="0"/>
              <a:t>Quick validation:</a:t>
            </a:r>
          </a:p>
          <a:p>
            <a:pPr lvl="1"/>
            <a:r>
              <a:rPr lang="en-US" dirty="0"/>
              <a:t>Check Copilot settings</a:t>
            </a:r>
          </a:p>
          <a:p>
            <a:pPr lvl="1"/>
            <a:endParaRPr lang="en-US" dirty="0"/>
          </a:p>
          <a:p>
            <a:endParaRPr lang="en-US" dirty="0"/>
          </a:p>
        </p:txBody>
      </p:sp>
      <p:pic>
        <p:nvPicPr>
          <p:cNvPr id="5" name="Picture 4">
            <a:extLst>
              <a:ext uri="{FF2B5EF4-FFF2-40B4-BE49-F238E27FC236}">
                <a16:creationId xmlns:a16="http://schemas.microsoft.com/office/drawing/2014/main" id="{EA1E6FFA-58D7-82EB-3D11-796757A47E26}"/>
              </a:ext>
            </a:extLst>
          </p:cNvPr>
          <p:cNvPicPr>
            <a:picLocks noChangeAspect="1"/>
          </p:cNvPicPr>
          <p:nvPr/>
        </p:nvPicPr>
        <p:blipFill>
          <a:blip r:embed="rId2"/>
          <a:stretch>
            <a:fillRect/>
          </a:stretch>
        </p:blipFill>
        <p:spPr>
          <a:xfrm>
            <a:off x="6625244" y="2508603"/>
            <a:ext cx="4652356" cy="3942073"/>
          </a:xfrm>
          <a:prstGeom prst="rect">
            <a:avLst/>
          </a:prstGeom>
        </p:spPr>
      </p:pic>
    </p:spTree>
    <p:extLst>
      <p:ext uri="{BB962C8B-B14F-4D97-AF65-F5344CB8AC3E}">
        <p14:creationId xmlns:p14="http://schemas.microsoft.com/office/powerpoint/2010/main" val="213798708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7411D7-4D22-CEB6-AC0A-EB843AD3A8B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8CF76E7-819A-4641-1547-A574188659D5}"/>
              </a:ext>
            </a:extLst>
          </p:cNvPr>
          <p:cNvPicPr>
            <a:picLocks noChangeAspect="1"/>
          </p:cNvPicPr>
          <p:nvPr/>
        </p:nvPicPr>
        <p:blipFill>
          <a:blip r:embed="rId2"/>
          <a:stretch>
            <a:fillRect/>
          </a:stretch>
        </p:blipFill>
        <p:spPr>
          <a:xfrm>
            <a:off x="8040810" y="3570316"/>
            <a:ext cx="3554172" cy="2926080"/>
          </a:xfrm>
          <a:prstGeom prst="rect">
            <a:avLst/>
          </a:prstGeom>
        </p:spPr>
      </p:pic>
      <p:sp>
        <p:nvSpPr>
          <p:cNvPr id="2" name="Title 1">
            <a:extLst>
              <a:ext uri="{FF2B5EF4-FFF2-40B4-BE49-F238E27FC236}">
                <a16:creationId xmlns:a16="http://schemas.microsoft.com/office/drawing/2014/main" id="{11DC7A7F-9DB9-B83A-B963-A83D2376BCB6}"/>
              </a:ext>
            </a:extLst>
          </p:cNvPr>
          <p:cNvSpPr>
            <a:spLocks noGrp="1"/>
          </p:cNvSpPr>
          <p:nvPr>
            <p:ph type="title"/>
          </p:nvPr>
        </p:nvSpPr>
        <p:spPr>
          <a:xfrm>
            <a:off x="914400" y="883623"/>
            <a:ext cx="10369296" cy="492443"/>
          </a:xfrm>
        </p:spPr>
        <p:txBody>
          <a:bodyPr/>
          <a:lstStyle/>
          <a:p>
            <a:r>
              <a:rPr lang="en-US" dirty="0"/>
              <a:t>Verify GitHub Copilot for Visual Studio setup</a:t>
            </a:r>
          </a:p>
        </p:txBody>
      </p:sp>
      <p:sp>
        <p:nvSpPr>
          <p:cNvPr id="3" name="Content Placeholder 2">
            <a:extLst>
              <a:ext uri="{FF2B5EF4-FFF2-40B4-BE49-F238E27FC236}">
                <a16:creationId xmlns:a16="http://schemas.microsoft.com/office/drawing/2014/main" id="{13014F7F-FB71-A2B7-DBFD-C032FDAE03A5}"/>
              </a:ext>
            </a:extLst>
          </p:cNvPr>
          <p:cNvSpPr>
            <a:spLocks noGrp="1"/>
          </p:cNvSpPr>
          <p:nvPr>
            <p:ph sz="quarter" idx="10"/>
          </p:nvPr>
        </p:nvSpPr>
        <p:spPr/>
        <p:txBody>
          <a:bodyPr/>
          <a:lstStyle/>
          <a:p>
            <a:r>
              <a:rPr lang="en-US" dirty="0"/>
              <a:t>GitHub Copilot ArcGIS Pro SDK customizations</a:t>
            </a:r>
            <a:br>
              <a:rPr lang="en-US" dirty="0"/>
            </a:br>
            <a:r>
              <a:rPr lang="en-US" dirty="0"/>
              <a:t>(from </a:t>
            </a:r>
            <a:r>
              <a:rPr lang="en-US" dirty="0" err="1"/>
              <a:t>ProGuide</a:t>
            </a:r>
            <a:r>
              <a:rPr lang="en-US" dirty="0"/>
              <a:t> Copilot Setup)</a:t>
            </a:r>
          </a:p>
          <a:p>
            <a:pPr lvl="1"/>
            <a:r>
              <a:rPr lang="en-US" dirty="0"/>
              <a:t>Tuning Copilot with MCP Server</a:t>
            </a:r>
          </a:p>
          <a:p>
            <a:pPr lvl="1"/>
            <a:r>
              <a:rPr lang="en-US" dirty="0"/>
              <a:t>Tuning Copilot with custom instructions</a:t>
            </a:r>
          </a:p>
          <a:p>
            <a:pPr lvl="1"/>
            <a:r>
              <a:rPr lang="en-US" dirty="0"/>
              <a:t>Enable agent mode in the Chat window</a:t>
            </a:r>
          </a:p>
          <a:p>
            <a:pPr lvl="1"/>
            <a:r>
              <a:rPr lang="en-US" dirty="0"/>
              <a:t>Open .</a:t>
            </a:r>
            <a:r>
              <a:rPr lang="en-US" dirty="0" err="1"/>
              <a:t>mcp.json</a:t>
            </a:r>
            <a:r>
              <a:rPr lang="en-US" dirty="0"/>
              <a:t> in %</a:t>
            </a:r>
            <a:r>
              <a:rPr lang="en-US" dirty="0" err="1"/>
              <a:t>userprofile</a:t>
            </a:r>
            <a:r>
              <a:rPr lang="en-US" dirty="0"/>
              <a:t>% in VS and verify connection </a:t>
            </a:r>
            <a:br>
              <a:rPr lang="en-US" dirty="0"/>
            </a:br>
            <a:r>
              <a:rPr lang="en-US" dirty="0"/>
              <a:t>using CodeLens</a:t>
            </a:r>
          </a:p>
          <a:p>
            <a:r>
              <a:rPr lang="en-US" dirty="0"/>
              <a:t>Ask GitHub Copilot Chat:</a:t>
            </a:r>
          </a:p>
          <a:p>
            <a:pPr lvl="1"/>
            <a:r>
              <a:rPr lang="en-US" dirty="0"/>
              <a:t>Check MCP Server Registration</a:t>
            </a:r>
          </a:p>
          <a:p>
            <a:pPr lvl="1"/>
            <a:r>
              <a:rPr lang="en-US" dirty="0"/>
              <a:t>Ask Copilot for the instruction file: </a:t>
            </a:r>
          </a:p>
          <a:p>
            <a:pPr lvl="2"/>
            <a:r>
              <a:rPr lang="en-US" dirty="0"/>
              <a:t>Which custom instructions are you using?</a:t>
            </a:r>
          </a:p>
          <a:p>
            <a:pPr lvl="2"/>
            <a:r>
              <a:rPr lang="en-US" dirty="0"/>
              <a:t>Can you find ArcGIS.Desktop.Framework.xsd</a:t>
            </a:r>
          </a:p>
        </p:txBody>
      </p:sp>
      <p:pic>
        <p:nvPicPr>
          <p:cNvPr id="5" name="Picture 4">
            <a:extLst>
              <a:ext uri="{FF2B5EF4-FFF2-40B4-BE49-F238E27FC236}">
                <a16:creationId xmlns:a16="http://schemas.microsoft.com/office/drawing/2014/main" id="{D1FC8333-2D2D-7FA2-2B38-4C74238F11E5}"/>
              </a:ext>
            </a:extLst>
          </p:cNvPr>
          <p:cNvPicPr>
            <a:picLocks noChangeAspect="1"/>
          </p:cNvPicPr>
          <p:nvPr/>
        </p:nvPicPr>
        <p:blipFill>
          <a:blip r:embed="rId3"/>
          <a:stretch>
            <a:fillRect/>
          </a:stretch>
        </p:blipFill>
        <p:spPr>
          <a:xfrm>
            <a:off x="6903719" y="1683326"/>
            <a:ext cx="4895117" cy="1745673"/>
          </a:xfrm>
          <a:prstGeom prst="rect">
            <a:avLst/>
          </a:prstGeom>
        </p:spPr>
      </p:pic>
    </p:spTree>
    <p:extLst>
      <p:ext uri="{BB962C8B-B14F-4D97-AF65-F5344CB8AC3E}">
        <p14:creationId xmlns:p14="http://schemas.microsoft.com/office/powerpoint/2010/main" val="1471491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
                                            <p:txEl>
                                              <p:pRg st="9" end="9"/>
                                            </p:txEl>
                                          </p:spTgt>
                                        </p:tgtEl>
                                        <p:attrNameLst>
                                          <p:attrName>style.visibility</p:attrName>
                                        </p:attrNameLst>
                                      </p:cBhvr>
                                      <p:to>
                                        <p:strVal val="visible"/>
                                      </p:to>
                                    </p:set>
                                    <p:anim calcmode="lin" valueType="num">
                                      <p:cBhvr additive="base">
                                        <p:cTn id="5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ppt_x"/>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73E6D1C-4F5D-380F-E4F2-AF54562C4AEE}"/>
              </a:ext>
            </a:extLst>
          </p:cNvPr>
          <p:cNvSpPr>
            <a:spLocks noGrp="1"/>
          </p:cNvSpPr>
          <p:nvPr>
            <p:ph type="body" idx="1"/>
          </p:nvPr>
        </p:nvSpPr>
        <p:spPr>
          <a:xfrm>
            <a:off x="6976872" y="3980828"/>
            <a:ext cx="4427728" cy="1354217"/>
          </a:xfrm>
        </p:spPr>
        <p:txBody>
          <a:bodyPr/>
          <a:lstStyle/>
          <a:p>
            <a:pPr marL="342900" indent="-342900">
              <a:buFont typeface="Arial" panose="020B0604020202020204" pitchFamily="34" charset="0"/>
              <a:buChar char="•"/>
            </a:pPr>
            <a:r>
              <a:rPr lang="en-US" dirty="0"/>
              <a:t>Which custom instructions are you using?</a:t>
            </a:r>
          </a:p>
          <a:p>
            <a:pPr marL="342900" indent="-342900">
              <a:buFont typeface="Arial" panose="020B0604020202020204" pitchFamily="34" charset="0"/>
              <a:buChar char="•"/>
            </a:pPr>
            <a:r>
              <a:rPr lang="en-US" dirty="0"/>
              <a:t>Can you find ArcGIS.Desktop.Framework.xsd</a:t>
            </a:r>
          </a:p>
        </p:txBody>
      </p:sp>
      <p:sp>
        <p:nvSpPr>
          <p:cNvPr id="4" name="Title 3">
            <a:extLst>
              <a:ext uri="{FF2B5EF4-FFF2-40B4-BE49-F238E27FC236}">
                <a16:creationId xmlns:a16="http://schemas.microsoft.com/office/drawing/2014/main" id="{FD574770-129D-1047-12B6-544F7214AFEC}"/>
              </a:ext>
            </a:extLst>
          </p:cNvPr>
          <p:cNvSpPr>
            <a:spLocks noGrp="1"/>
          </p:cNvSpPr>
          <p:nvPr>
            <p:ph type="title"/>
          </p:nvPr>
        </p:nvSpPr>
        <p:spPr>
          <a:xfrm>
            <a:off x="6976872" y="1723429"/>
            <a:ext cx="4427728" cy="2215991"/>
          </a:xfrm>
        </p:spPr>
        <p:txBody>
          <a:bodyPr/>
          <a:lstStyle/>
          <a:p>
            <a:r>
              <a:rPr lang="en-US" dirty="0"/>
              <a:t>GitHub Copilot for Visual Studio setup</a:t>
            </a:r>
          </a:p>
        </p:txBody>
      </p:sp>
      <p:pic>
        <p:nvPicPr>
          <p:cNvPr id="7" name="Picture Placeholder 6">
            <a:extLst>
              <a:ext uri="{FF2B5EF4-FFF2-40B4-BE49-F238E27FC236}">
                <a16:creationId xmlns:a16="http://schemas.microsoft.com/office/drawing/2014/main" id="{A0C5ABBF-EEB4-9FEE-3EC5-3BC40C474554}"/>
              </a:ext>
            </a:extLst>
          </p:cNvPr>
          <p:cNvPicPr>
            <a:picLocks noGrp="1" noChangeAspect="1"/>
          </p:cNvPicPr>
          <p:nvPr>
            <p:ph type="pic" sz="quarter" idx="12"/>
          </p:nvPr>
        </p:nvPicPr>
        <p:blipFill>
          <a:blip r:embed="rId2"/>
          <a:srcRect l="18301" r="18301"/>
          <a:stretch>
            <a:fillRect/>
          </a:stretch>
        </p:blipFill>
        <p:spPr>
          <a:xfrm>
            <a:off x="684213" y="1757363"/>
            <a:ext cx="5943600" cy="3343275"/>
          </a:xfrm>
          <a:prstGeom prst="rect">
            <a:avLst/>
          </a:prstGeom>
        </p:spPr>
      </p:pic>
      <p:pic>
        <p:nvPicPr>
          <p:cNvPr id="8" name="Picture 7">
            <a:extLst>
              <a:ext uri="{FF2B5EF4-FFF2-40B4-BE49-F238E27FC236}">
                <a16:creationId xmlns:a16="http://schemas.microsoft.com/office/drawing/2014/main" id="{C53B3791-CE83-5EA4-DCC7-5BAFE7338259}"/>
              </a:ext>
            </a:extLst>
          </p:cNvPr>
          <p:cNvPicPr>
            <a:picLocks noChangeAspect="1"/>
          </p:cNvPicPr>
          <p:nvPr/>
        </p:nvPicPr>
        <p:blipFill>
          <a:blip r:embed="rId3"/>
          <a:stretch>
            <a:fillRect/>
          </a:stretch>
        </p:blipFill>
        <p:spPr>
          <a:xfrm>
            <a:off x="2634621" y="2856341"/>
            <a:ext cx="4207858" cy="3464247"/>
          </a:xfrm>
          <a:prstGeom prst="rect">
            <a:avLst/>
          </a:prstGeom>
        </p:spPr>
      </p:pic>
    </p:spTree>
    <p:extLst>
      <p:ext uri="{BB962C8B-B14F-4D97-AF65-F5344CB8AC3E}">
        <p14:creationId xmlns:p14="http://schemas.microsoft.com/office/powerpoint/2010/main" val="133733789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D58EA-613F-C2CA-1A40-23416E5229D0}"/>
              </a:ext>
            </a:extLst>
          </p:cNvPr>
          <p:cNvSpPr>
            <a:spLocks noGrp="1"/>
          </p:cNvSpPr>
          <p:nvPr>
            <p:ph type="title"/>
          </p:nvPr>
        </p:nvSpPr>
        <p:spPr>
          <a:xfrm>
            <a:off x="914400" y="883623"/>
            <a:ext cx="10369296" cy="492443"/>
          </a:xfrm>
        </p:spPr>
        <p:txBody>
          <a:bodyPr/>
          <a:lstStyle/>
          <a:p>
            <a:r>
              <a:rPr lang="en-US" dirty="0"/>
              <a:t>Create a new ArcGIS Pro Add-in using Project Template</a:t>
            </a:r>
          </a:p>
        </p:txBody>
      </p:sp>
      <p:sp>
        <p:nvSpPr>
          <p:cNvPr id="3" name="Content Placeholder 2">
            <a:extLst>
              <a:ext uri="{FF2B5EF4-FFF2-40B4-BE49-F238E27FC236}">
                <a16:creationId xmlns:a16="http://schemas.microsoft.com/office/drawing/2014/main" id="{CFB520D3-99D4-1AB0-9E66-54F9B3C41C84}"/>
              </a:ext>
            </a:extLst>
          </p:cNvPr>
          <p:cNvSpPr>
            <a:spLocks noGrp="1"/>
          </p:cNvSpPr>
          <p:nvPr>
            <p:ph sz="quarter" idx="10"/>
          </p:nvPr>
        </p:nvSpPr>
        <p:spPr/>
        <p:txBody>
          <a:bodyPr/>
          <a:lstStyle/>
          <a:p>
            <a:r>
              <a:rPr lang="en-US" dirty="0"/>
              <a:t>Create new Add-in Module using the ArcGIS Pro SDK project template for Add-ins</a:t>
            </a:r>
          </a:p>
          <a:p>
            <a:pPr lvl="1"/>
            <a:r>
              <a:rPr lang="en-US" dirty="0"/>
              <a:t>Name the Add-in: </a:t>
            </a:r>
            <a:r>
              <a:rPr lang="en-US" dirty="0" err="1"/>
              <a:t>LookupFireDamage</a:t>
            </a:r>
            <a:endParaRPr lang="en-US" dirty="0"/>
          </a:p>
          <a:p>
            <a:pPr lvl="1"/>
            <a:r>
              <a:rPr lang="en-US" i="1" dirty="0"/>
              <a:t>Note: at the time of preparing this demo Copilot was not able to create a new Add-in project in Visual Studio, but we do expect that this will work soon.</a:t>
            </a:r>
          </a:p>
          <a:p>
            <a:pPr lvl="1"/>
            <a:r>
              <a:rPr lang="en-US" dirty="0"/>
              <a:t>For the time being we use the ArcGIS Pro SDK project template to create the Add-in</a:t>
            </a:r>
          </a:p>
          <a:p>
            <a:r>
              <a:rPr lang="en-US" dirty="0"/>
              <a:t>Rebuild the new Add-in, Debug the new Add-in and set the path to our Pro project</a:t>
            </a:r>
          </a:p>
          <a:p>
            <a:r>
              <a:rPr lang="en-US" dirty="0"/>
              <a:t>Let’s take a quick look at the ArcGIS Pro project that has our data:</a:t>
            </a:r>
          </a:p>
          <a:p>
            <a:r>
              <a:rPr lang="en-US" dirty="0"/>
              <a:t>"C:\DevSummit\DevSummitMaps\FireMap\CA-WildFireMap.aprx"</a:t>
            </a:r>
          </a:p>
        </p:txBody>
      </p:sp>
    </p:spTree>
    <p:extLst>
      <p:ext uri="{BB962C8B-B14F-4D97-AF65-F5344CB8AC3E}">
        <p14:creationId xmlns:p14="http://schemas.microsoft.com/office/powerpoint/2010/main" val="273243316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754F9A-81B4-7C48-695E-1FBE65D6F6F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87A44E1-E675-BD76-F654-04552A99D5DA}"/>
              </a:ext>
            </a:extLst>
          </p:cNvPr>
          <p:cNvSpPr>
            <a:spLocks noGrp="1"/>
          </p:cNvSpPr>
          <p:nvPr>
            <p:ph type="body" idx="1"/>
          </p:nvPr>
        </p:nvSpPr>
        <p:spPr>
          <a:xfrm>
            <a:off x="6976872" y="3980828"/>
            <a:ext cx="4427728" cy="1692771"/>
          </a:xfrm>
        </p:spPr>
        <p:txBody>
          <a:bodyPr/>
          <a:lstStyle/>
          <a:p>
            <a:pPr marL="342900" indent="-342900">
              <a:buFont typeface="Arial" panose="020B0604020202020204" pitchFamily="34" charset="0"/>
              <a:buChar char="•"/>
            </a:pPr>
            <a:r>
              <a:rPr lang="en-US" dirty="0"/>
              <a:t>Use the ArcGIS Pro SDK Project template</a:t>
            </a:r>
          </a:p>
          <a:p>
            <a:pPr marL="342900" indent="-342900">
              <a:buFont typeface="Arial" panose="020B0604020202020204" pitchFamily="34" charset="0"/>
              <a:buChar char="•"/>
            </a:pPr>
            <a:r>
              <a:rPr lang="en-US" dirty="0"/>
              <a:t>Set the Debug to the Pro project path</a:t>
            </a:r>
          </a:p>
          <a:p>
            <a:pPr marL="342900" indent="-342900">
              <a:buFont typeface="Arial" panose="020B0604020202020204" pitchFamily="34" charset="0"/>
              <a:buChar char="•"/>
            </a:pPr>
            <a:r>
              <a:rPr lang="en-US" dirty="0"/>
              <a:t>Look at the data</a:t>
            </a:r>
          </a:p>
        </p:txBody>
      </p:sp>
      <p:sp>
        <p:nvSpPr>
          <p:cNvPr id="4" name="Title 3">
            <a:extLst>
              <a:ext uri="{FF2B5EF4-FFF2-40B4-BE49-F238E27FC236}">
                <a16:creationId xmlns:a16="http://schemas.microsoft.com/office/drawing/2014/main" id="{26304EE1-862B-7864-6337-A42CEAF05BF4}"/>
              </a:ext>
            </a:extLst>
          </p:cNvPr>
          <p:cNvSpPr>
            <a:spLocks noGrp="1"/>
          </p:cNvSpPr>
          <p:nvPr>
            <p:ph type="title"/>
          </p:nvPr>
        </p:nvSpPr>
        <p:spPr>
          <a:xfrm>
            <a:off x="6976872" y="1723429"/>
            <a:ext cx="4427728" cy="2215991"/>
          </a:xfrm>
        </p:spPr>
        <p:txBody>
          <a:bodyPr/>
          <a:lstStyle/>
          <a:p>
            <a:r>
              <a:rPr lang="en-US" dirty="0"/>
              <a:t>Create a new ArcGIS Pro Add-in </a:t>
            </a:r>
          </a:p>
        </p:txBody>
      </p:sp>
      <p:pic>
        <p:nvPicPr>
          <p:cNvPr id="9" name="Picture Placeholder 8">
            <a:extLst>
              <a:ext uri="{FF2B5EF4-FFF2-40B4-BE49-F238E27FC236}">
                <a16:creationId xmlns:a16="http://schemas.microsoft.com/office/drawing/2014/main" id="{956BF979-8506-F51F-8E2F-DEFAFFA5C6EF}"/>
              </a:ext>
            </a:extLst>
          </p:cNvPr>
          <p:cNvPicPr>
            <a:picLocks noGrp="1" noChangeAspect="1"/>
          </p:cNvPicPr>
          <p:nvPr>
            <p:ph type="pic" sz="quarter" idx="12"/>
          </p:nvPr>
        </p:nvPicPr>
        <p:blipFill>
          <a:blip r:embed="rId2"/>
          <a:srcRect t="17167" b="17167"/>
          <a:stretch/>
        </p:blipFill>
        <p:spPr>
          <a:prstGeom prst="rect">
            <a:avLst/>
          </a:prstGeom>
          <a:solidFill>
            <a:srgbClr val="FFFFFF"/>
          </a:solidFill>
          <a:ln>
            <a:noFill/>
          </a:ln>
        </p:spPr>
      </p:pic>
    </p:spTree>
    <p:extLst>
      <p:ext uri="{BB962C8B-B14F-4D97-AF65-F5344CB8AC3E}">
        <p14:creationId xmlns:p14="http://schemas.microsoft.com/office/powerpoint/2010/main" val="39116317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69364-2D78-813A-C262-C4208AB10F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06D839-547E-896B-95A0-B5FB77700764}"/>
              </a:ext>
            </a:extLst>
          </p:cNvPr>
          <p:cNvSpPr>
            <a:spLocks noGrp="1"/>
          </p:cNvSpPr>
          <p:nvPr>
            <p:ph type="title"/>
          </p:nvPr>
        </p:nvSpPr>
        <p:spPr>
          <a:xfrm>
            <a:off x="914400" y="391181"/>
            <a:ext cx="10369296" cy="984885"/>
          </a:xfrm>
        </p:spPr>
        <p:txBody>
          <a:bodyPr/>
          <a:lstStyle/>
          <a:p>
            <a:r>
              <a:rPr lang="en-US" dirty="0"/>
              <a:t>Add a new Tab and Button</a:t>
            </a:r>
            <a:br>
              <a:rPr lang="en-US" dirty="0"/>
            </a:br>
            <a:r>
              <a:rPr lang="en-US" dirty="0"/>
              <a:t>to the ArcGIS Pro ribbon</a:t>
            </a:r>
          </a:p>
        </p:txBody>
      </p:sp>
      <p:sp>
        <p:nvSpPr>
          <p:cNvPr id="3" name="Content Placeholder 2">
            <a:extLst>
              <a:ext uri="{FF2B5EF4-FFF2-40B4-BE49-F238E27FC236}">
                <a16:creationId xmlns:a16="http://schemas.microsoft.com/office/drawing/2014/main" id="{382B320D-D2DA-EFDE-AA8B-59343CEC6D01}"/>
              </a:ext>
            </a:extLst>
          </p:cNvPr>
          <p:cNvSpPr>
            <a:spLocks noGrp="1"/>
          </p:cNvSpPr>
          <p:nvPr>
            <p:ph sz="quarter" idx="10"/>
          </p:nvPr>
        </p:nvSpPr>
        <p:spPr/>
        <p:txBody>
          <a:bodyPr/>
          <a:lstStyle/>
          <a:p>
            <a:r>
              <a:rPr lang="en-US" dirty="0"/>
              <a:t>Chat Prompt (with </a:t>
            </a:r>
            <a:r>
              <a:rPr lang="en-US" dirty="0" err="1"/>
              <a:t>config.daml</a:t>
            </a:r>
            <a:r>
              <a:rPr lang="en-US" dirty="0"/>
              <a:t> open):</a:t>
            </a:r>
            <a:br>
              <a:rPr lang="en-US" dirty="0"/>
            </a:br>
            <a:r>
              <a:rPr lang="en-US" sz="1800" i="1" dirty="0"/>
              <a:t>Create a new ArcGIS Pro Tab on the ArcGIS Pro ribbon called 'Damage Assessment' this tab contains a group called 'Damage Lookup'.  The 'Damage Lookup' group contains an ArcGIS Pro Button called 'Structure Damage Lookup'.  None of the newly created controls shall appear on the </a:t>
            </a:r>
            <a:r>
              <a:rPr lang="en-US" sz="1800" i="1" dirty="0" err="1"/>
              <a:t>AddInTab</a:t>
            </a:r>
            <a:r>
              <a:rPr lang="en-US" sz="1800" i="1" dirty="0"/>
              <a:t>.</a:t>
            </a:r>
          </a:p>
          <a:p>
            <a:r>
              <a:rPr lang="en-US" dirty="0"/>
              <a:t>Review the DAML and change the image icon to </a:t>
            </a:r>
            <a:r>
              <a:rPr lang="en-US" dirty="0" err="1"/>
              <a:t>FireSimulation</a:t>
            </a:r>
            <a:endParaRPr lang="en-US" dirty="0"/>
          </a:p>
          <a:p>
            <a:r>
              <a:rPr lang="en-US" dirty="0"/>
              <a:t>“Rebuild All” (after each </a:t>
            </a:r>
            <a:r>
              <a:rPr lang="en-US" dirty="0" err="1"/>
              <a:t>config.daml</a:t>
            </a:r>
            <a:r>
              <a:rPr lang="en-US" dirty="0"/>
              <a:t> change)</a:t>
            </a:r>
          </a:p>
          <a:p>
            <a:r>
              <a:rPr lang="en-US" dirty="0"/>
              <a:t>Verify the Add-in’s UI</a:t>
            </a:r>
          </a:p>
          <a:p>
            <a:r>
              <a:rPr lang="en-US" dirty="0"/>
              <a:t>Prompt:</a:t>
            </a:r>
            <a:br>
              <a:rPr lang="en-US" dirty="0"/>
            </a:br>
            <a:r>
              <a:rPr lang="en-US" sz="1800" i="1" dirty="0"/>
              <a:t>Create a new code-behind class for the button called </a:t>
            </a:r>
            <a:r>
              <a:rPr lang="en-US" sz="1800" i="1" dirty="0" err="1"/>
              <a:t>StructureDamageLookupButton</a:t>
            </a:r>
            <a:r>
              <a:rPr lang="en-US" sz="1800" i="1" dirty="0"/>
              <a:t> with an implementation that displays a </a:t>
            </a:r>
            <a:r>
              <a:rPr lang="en-US" sz="1800" i="1" dirty="0" err="1"/>
              <a:t>MessageBox</a:t>
            </a:r>
            <a:endParaRPr lang="en-US" sz="1800" i="1" dirty="0"/>
          </a:p>
          <a:p>
            <a:r>
              <a:rPr lang="en-US" sz="1800" dirty="0"/>
              <a:t>Verify the Add-in’s Button</a:t>
            </a:r>
          </a:p>
        </p:txBody>
      </p:sp>
      <p:pic>
        <p:nvPicPr>
          <p:cNvPr id="5" name="Picture 4">
            <a:extLst>
              <a:ext uri="{FF2B5EF4-FFF2-40B4-BE49-F238E27FC236}">
                <a16:creationId xmlns:a16="http://schemas.microsoft.com/office/drawing/2014/main" id="{70E0DA0E-8AB7-858C-E9AD-0A7D7A705898}"/>
              </a:ext>
            </a:extLst>
          </p:cNvPr>
          <p:cNvPicPr>
            <a:picLocks noChangeAspect="1"/>
          </p:cNvPicPr>
          <p:nvPr/>
        </p:nvPicPr>
        <p:blipFill>
          <a:blip r:embed="rId2"/>
          <a:stretch>
            <a:fillRect/>
          </a:stretch>
        </p:blipFill>
        <p:spPr>
          <a:xfrm>
            <a:off x="6428509" y="397546"/>
            <a:ext cx="5091056" cy="1531006"/>
          </a:xfrm>
          <a:prstGeom prst="rect">
            <a:avLst/>
          </a:prstGeom>
        </p:spPr>
      </p:pic>
    </p:spTree>
    <p:extLst>
      <p:ext uri="{BB962C8B-B14F-4D97-AF65-F5344CB8AC3E}">
        <p14:creationId xmlns:p14="http://schemas.microsoft.com/office/powerpoint/2010/main" val="251139059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4E478-1801-0B66-BC62-C483AF4C4A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DD40C0-A2A5-78B3-13F1-D7E5D87DCB49}"/>
              </a:ext>
            </a:extLst>
          </p:cNvPr>
          <p:cNvSpPr>
            <a:spLocks noGrp="1"/>
          </p:cNvSpPr>
          <p:nvPr>
            <p:ph type="title"/>
          </p:nvPr>
        </p:nvSpPr>
        <p:spPr>
          <a:xfrm>
            <a:off x="914400" y="391180"/>
            <a:ext cx="10369296" cy="984885"/>
          </a:xfrm>
        </p:spPr>
        <p:txBody>
          <a:bodyPr/>
          <a:lstStyle/>
          <a:p>
            <a:r>
              <a:rPr lang="en-US" dirty="0"/>
              <a:t>Add a new Dockpane with UI for parcel selection and parcel viewing</a:t>
            </a:r>
          </a:p>
        </p:txBody>
      </p:sp>
      <p:sp>
        <p:nvSpPr>
          <p:cNvPr id="3" name="Content Placeholder 2">
            <a:extLst>
              <a:ext uri="{FF2B5EF4-FFF2-40B4-BE49-F238E27FC236}">
                <a16:creationId xmlns:a16="http://schemas.microsoft.com/office/drawing/2014/main" id="{61D80303-1B72-A014-6015-27AAE3A8A76C}"/>
              </a:ext>
            </a:extLst>
          </p:cNvPr>
          <p:cNvSpPr>
            <a:spLocks noGrp="1"/>
          </p:cNvSpPr>
          <p:nvPr>
            <p:ph sz="quarter" idx="10"/>
          </p:nvPr>
        </p:nvSpPr>
        <p:spPr>
          <a:xfrm>
            <a:off x="914400" y="1579418"/>
            <a:ext cx="5295207" cy="3906982"/>
          </a:xfrm>
        </p:spPr>
        <p:txBody>
          <a:bodyPr/>
          <a:lstStyle/>
          <a:p>
            <a:r>
              <a:rPr lang="en-US" dirty="0"/>
              <a:t>Chat Prompt (with </a:t>
            </a:r>
            <a:r>
              <a:rPr lang="en-US" dirty="0" err="1"/>
              <a:t>config.daml</a:t>
            </a:r>
            <a:r>
              <a:rPr lang="en-US" dirty="0"/>
              <a:t> open):</a:t>
            </a:r>
            <a:br>
              <a:rPr lang="en-US" dirty="0"/>
            </a:br>
            <a:r>
              <a:rPr lang="en-US" i="1" dirty="0"/>
              <a:t>Create an ArcGIS Pro Dockpane to my add-in with a "Select Parcel" button on the top, a read-only text box labeled "APN" to display the selected parcel APN below, and another text box labeled "Address" below that.</a:t>
            </a:r>
          </a:p>
          <a:p>
            <a:r>
              <a:rPr lang="en-US" dirty="0"/>
              <a:t>Verify the Add-in’s UI and check for the selection’s command ID.</a:t>
            </a:r>
          </a:p>
          <a:p>
            <a:r>
              <a:rPr lang="en-US" dirty="0"/>
              <a:t>Chat Prompt</a:t>
            </a:r>
          </a:p>
          <a:p>
            <a:r>
              <a:rPr lang="en-US" i="1" dirty="0"/>
              <a:t>The “Select Parcel” button has to change the current tool to the ‘</a:t>
            </a:r>
            <a:r>
              <a:rPr lang="en-US" i="1" dirty="0" err="1"/>
              <a:t>esri_mapping_selectByRectangleTool</a:t>
            </a:r>
            <a:r>
              <a:rPr lang="en-US" i="1" dirty="0"/>
              <a:t>’</a:t>
            </a:r>
          </a:p>
          <a:p>
            <a:endParaRPr lang="en-US" i="1" dirty="0"/>
          </a:p>
        </p:txBody>
      </p:sp>
      <p:pic>
        <p:nvPicPr>
          <p:cNvPr id="5" name="Picture 4">
            <a:extLst>
              <a:ext uri="{FF2B5EF4-FFF2-40B4-BE49-F238E27FC236}">
                <a16:creationId xmlns:a16="http://schemas.microsoft.com/office/drawing/2014/main" id="{F3F7A4BB-F3DA-A2B9-A694-1CAD837D70C8}"/>
              </a:ext>
            </a:extLst>
          </p:cNvPr>
          <p:cNvPicPr>
            <a:picLocks noChangeAspect="1"/>
          </p:cNvPicPr>
          <p:nvPr/>
        </p:nvPicPr>
        <p:blipFill>
          <a:blip r:embed="rId2"/>
          <a:stretch>
            <a:fillRect/>
          </a:stretch>
        </p:blipFill>
        <p:spPr>
          <a:xfrm>
            <a:off x="6276254" y="1776941"/>
            <a:ext cx="5599726" cy="2533209"/>
          </a:xfrm>
          <a:prstGeom prst="rect">
            <a:avLst/>
          </a:prstGeom>
        </p:spPr>
      </p:pic>
    </p:spTree>
    <p:extLst>
      <p:ext uri="{BB962C8B-B14F-4D97-AF65-F5344CB8AC3E}">
        <p14:creationId xmlns:p14="http://schemas.microsoft.com/office/powerpoint/2010/main" val="389251212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Esri_Dev-Tech_2026">
  <a:themeElements>
    <a:clrScheme name="Esri_2026">
      <a:dk1>
        <a:srgbClr val="000000"/>
      </a:dk1>
      <a:lt1>
        <a:srgbClr val="FFFFFF"/>
      </a:lt1>
      <a:dk2>
        <a:srgbClr val="0069B8"/>
      </a:dk2>
      <a:lt2>
        <a:srgbClr val="FFE854"/>
      </a:lt2>
      <a:accent1>
        <a:srgbClr val="25942A"/>
      </a:accent1>
      <a:accent2>
        <a:srgbClr val="20A391"/>
      </a:accent2>
      <a:accent3>
        <a:srgbClr val="E87412"/>
      </a:accent3>
      <a:accent4>
        <a:srgbClr val="009CDF"/>
      </a:accent4>
      <a:accent5>
        <a:srgbClr val="A079FF"/>
      </a:accent5>
      <a:accent6>
        <a:srgbClr val="C75EBD"/>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Dev-Tech-Summit_2026_Technical-Presentation_v9.pptx" id="{43E5CA95-2D0F-3046-A903-2C8D215E089E}" vid="{75ED7B9C-3431-CB43-9A6B-BD800CB9152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p:properties xmlns:p="http://schemas.microsoft.com/office/2006/metadata/properties" xmlns:xsi="http://www.w3.org/2001/XMLSchema-instance" xmlns:pc="http://schemas.microsoft.com/office/infopath/2007/PartnerControls">
  <documentManagement/>
</p:properties>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ct:contentTypeSchema xmlns:ct="http://schemas.microsoft.com/office/2006/metadata/contentType" xmlns:ma="http://schemas.microsoft.com/office/2006/metadata/properties/metaAttributes" ct:_="" ma:_="" ma:contentTypeName="Document" ma:contentTypeID="0x010100D08469E6DB176246BE8E7810273A4D93" ma:contentTypeVersion="7" ma:contentTypeDescription="Create a new document." ma:contentTypeScope="" ma:versionID="3bc91ee482005cd6798c1d8d1ca40720">
  <xsd:schema xmlns:xsd="http://www.w3.org/2001/XMLSchema" xmlns:xs="http://www.w3.org/2001/XMLSchema" xmlns:p="http://schemas.microsoft.com/office/2006/metadata/properties" xmlns:ns2="44d2318c-200c-4824-bfa7-97e5d62cd884" targetNamespace="http://schemas.microsoft.com/office/2006/metadata/properties" ma:root="true" ma:fieldsID="d5eb26bef7904562d4ef014868ae6c37" ns2:_="">
    <xsd:import namespace="44d2318c-200c-4824-bfa7-97e5d62cd88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d2318c-200c-4824-bfa7-97e5d62cd8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mso-contentType ?>
<FormTemplates xmlns="http://schemas.microsoft.com/sharepoint/v3/contenttype/forms">
  <Display>DocumentLibraryForm</Display>
  <Edit>DocumentLibraryForm</Edit>
  <New>DocumentLibraryForm</New>
</FormTemplates>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10.xml><?xml version="1.0" encoding="utf-8"?>
<ds:datastoreItem xmlns:ds="http://schemas.openxmlformats.org/officeDocument/2006/customXml" ds:itemID="{E47732B9-9C1B-4723-B4AA-A21238C5DF44}">
  <ds:schemaRefs>
    <ds:schemaRef ds:uri="ESRI.ArcGIS.Mapping.OfficeIntegration.PowerPointInfo"/>
  </ds:schemaRefs>
</ds:datastoreItem>
</file>

<file path=customXml/itemProps11.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12.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13.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14.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15.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16.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17.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18.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19.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2.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20.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21.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22.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23.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24.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25.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26.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27.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28.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29.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3.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30.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31.xml><?xml version="1.0" encoding="utf-8"?>
<ds:datastoreItem xmlns:ds="http://schemas.openxmlformats.org/officeDocument/2006/customXml" ds:itemID="{81E133DB-697E-4C10-B192-8899027B1EC6}">
  <ds:schemaRefs>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44d2318c-200c-4824-bfa7-97e5d62cd884"/>
    <ds:schemaRef ds:uri="http://www.w3.org/XML/1998/namespace"/>
    <ds:schemaRef ds:uri="http://purl.org/dc/dcmitype/"/>
  </ds:schemaRefs>
</ds:datastoreItem>
</file>

<file path=customXml/itemProps32.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33.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34.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35.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36.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37.xml><?xml version="1.0" encoding="utf-8"?>
<ds:datastoreItem xmlns:ds="http://schemas.openxmlformats.org/officeDocument/2006/customXml" ds:itemID="{943EDAB9-B113-4817-8E7D-9E4FFC2E75B1}">
  <ds:schemaRefs>
    <ds:schemaRef ds:uri="44d2318c-200c-4824-bfa7-97e5d62cd88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8.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39.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4.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40.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41.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42.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43.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44.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45.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46.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47.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48.xml><?xml version="1.0" encoding="utf-8"?>
<ds:datastoreItem xmlns:ds="http://schemas.openxmlformats.org/officeDocument/2006/customXml" ds:itemID="{3A5DA3C3-46A0-47F8-855A-99C7684A98A2}">
  <ds:schemaRefs>
    <ds:schemaRef ds:uri="ESRI.ArcGIS.Mapping.OfficeIntegration.PowerPointInfo"/>
  </ds:schemaRefs>
</ds:datastoreItem>
</file>

<file path=customXml/itemProps49.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5.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50.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51.xml><?xml version="1.0" encoding="utf-8"?>
<ds:datastoreItem xmlns:ds="http://schemas.openxmlformats.org/officeDocument/2006/customXml" ds:itemID="{7147CA22-2BC4-4917-83D2-7CA4C34A80D4}">
  <ds:schemaRefs>
    <ds:schemaRef ds:uri="ESRI.ArcGIS.Mapping.OfficeIntegration.PowerPointInfo"/>
  </ds:schemaRefs>
</ds:datastoreItem>
</file>

<file path=customXml/itemProps52.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53.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54.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55.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56.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57.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58.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59.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6.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60.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61.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62.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63.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64.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65.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66.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67.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68.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7.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8.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9.xml><?xml version="1.0" encoding="utf-8"?>
<ds:datastoreItem xmlns:ds="http://schemas.openxmlformats.org/officeDocument/2006/customXml" ds:itemID="{B7E6AAC2-10E8-4F0C-BCC5-34BD332F8972}">
  <ds:schemaRefs>
    <ds:schemaRef ds:uri="ESRI.ArcGIS.Mapping.OfficeIntegration.PowerPointInfo"/>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blank</Template>
  <TotalTime>12617</TotalTime>
  <Words>1629</Words>
  <Application>Microsoft Office PowerPoint</Application>
  <PresentationFormat>Widescreen</PresentationFormat>
  <Paragraphs>159</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ＭＳ Ｐゴシック</vt:lpstr>
      <vt:lpstr>Aptos</vt:lpstr>
      <vt:lpstr>Arial</vt:lpstr>
      <vt:lpstr>Calibri</vt:lpstr>
      <vt:lpstr>Lucida Grande</vt:lpstr>
      <vt:lpstr>Esri_Dev-Tech_2026</vt:lpstr>
      <vt:lpstr>ArcGIS Pro SDK for .NET: Copilot-Supported Add-in UI Development</vt:lpstr>
      <vt:lpstr>Session overview</vt:lpstr>
      <vt:lpstr>Verify GitHub Copilot for Visual Studio setup</vt:lpstr>
      <vt:lpstr>Verify GitHub Copilot for Visual Studio setup</vt:lpstr>
      <vt:lpstr>GitHub Copilot for Visual Studio setup</vt:lpstr>
      <vt:lpstr>Create a new ArcGIS Pro Add-in using Project Template</vt:lpstr>
      <vt:lpstr>Create a new ArcGIS Pro Add-in </vt:lpstr>
      <vt:lpstr>Add a new Tab and Button to the ArcGIS Pro ribbon</vt:lpstr>
      <vt:lpstr>Add a new Dockpane with UI for parcel selection and parcel viewing</vt:lpstr>
      <vt:lpstr>The Parcel Dockpane updates APN and Address fields </vt:lpstr>
      <vt:lpstr>Wire up Dockpane and add GIS workflow for Parcel selection</vt:lpstr>
      <vt:lpstr>Enhance Dockpane with UI for Damage Assessment result viewing</vt:lpstr>
      <vt:lpstr>Wire up Damage Assessment result viewing</vt:lpstr>
      <vt:lpstr>Retrieve the Damage Assessment Image from a Feature Service</vt:lpstr>
      <vt:lpstr>Conclusion</vt:lpstr>
      <vt:lpstr>ArcGIS Pro SDK for .NET Sessions</vt:lpstr>
      <vt:lpstr>Questions &amp; Resources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ArcGIS Pro SDK for .NET – Technical Sessions</dc:title>
  <dc:creator>Uma Harano</dc:creator>
  <cp:lastModifiedBy>Wolf Kaiser</cp:lastModifiedBy>
  <cp:revision>29</cp:revision>
  <cp:lastPrinted>2021-08-10T23:54:02Z</cp:lastPrinted>
  <dcterms:created xsi:type="dcterms:W3CDTF">2023-02-15T17:28:44Z</dcterms:created>
  <dcterms:modified xsi:type="dcterms:W3CDTF">2026-03-10T16:54:40Z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0x010100D08469E6DB176246BE8E7810273A4D93</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_SourceUrl">
    <vt:lpwstr/>
  </property>
  <property fmtid="{D5CDD505-2E9C-101B-9397-08002B2CF9AE}" pid="9" name="_SharedFileIndex">
    <vt:lpwstr/>
  </property>
</Properties>
</file>