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164"/>
  </p:notesMasterIdLst>
  <p:handoutMasterIdLst>
    <p:handoutMasterId r:id="rId165"/>
  </p:handoutMasterIdLst>
  <p:sldIdLst>
    <p:sldId id="2147478460" r:id="rId67"/>
    <p:sldId id="2147478461" r:id="rId68"/>
    <p:sldId id="2147478977" r:id="rId69"/>
    <p:sldId id="2147478978" r:id="rId70"/>
    <p:sldId id="2147478979" r:id="rId71"/>
    <p:sldId id="2147478980" r:id="rId72"/>
    <p:sldId id="2147478981" r:id="rId73"/>
    <p:sldId id="2147478463" r:id="rId74"/>
    <p:sldId id="2147478464" r:id="rId75"/>
    <p:sldId id="2147478468" r:id="rId76"/>
    <p:sldId id="2147478466" r:id="rId77"/>
    <p:sldId id="2147478469" r:id="rId78"/>
    <p:sldId id="2147478470" r:id="rId79"/>
    <p:sldId id="2147478471" r:id="rId80"/>
    <p:sldId id="2147478561" r:id="rId81"/>
    <p:sldId id="843" r:id="rId82"/>
    <p:sldId id="2147478467" r:id="rId83"/>
    <p:sldId id="939" r:id="rId84"/>
    <p:sldId id="2147478510" r:id="rId85"/>
    <p:sldId id="2147478478" r:id="rId86"/>
    <p:sldId id="2147478479" r:id="rId87"/>
    <p:sldId id="2147478480" r:id="rId88"/>
    <p:sldId id="2147478489" r:id="rId89"/>
    <p:sldId id="2147478490" r:id="rId90"/>
    <p:sldId id="2147478482" r:id="rId91"/>
    <p:sldId id="2147478483" r:id="rId92"/>
    <p:sldId id="2147478481" r:id="rId93"/>
    <p:sldId id="2147478485" r:id="rId94"/>
    <p:sldId id="2147478544" r:id="rId95"/>
    <p:sldId id="2147478476" r:id="rId96"/>
    <p:sldId id="2147478547" r:id="rId97"/>
    <p:sldId id="2147478496" r:id="rId98"/>
    <p:sldId id="2147478498" r:id="rId99"/>
    <p:sldId id="2147478546" r:id="rId100"/>
    <p:sldId id="2147478503" r:id="rId101"/>
    <p:sldId id="2147478492" r:id="rId102"/>
    <p:sldId id="2147478548" r:id="rId103"/>
    <p:sldId id="2147478507" r:id="rId104"/>
    <p:sldId id="2147478550" r:id="rId105"/>
    <p:sldId id="2147478551" r:id="rId106"/>
    <p:sldId id="2147478552" r:id="rId107"/>
    <p:sldId id="929" r:id="rId108"/>
    <p:sldId id="2147478512" r:id="rId109"/>
    <p:sldId id="2147478513" r:id="rId110"/>
    <p:sldId id="2147478553" r:id="rId111"/>
    <p:sldId id="2147478516" r:id="rId112"/>
    <p:sldId id="2147478517" r:id="rId113"/>
    <p:sldId id="2147478554" r:id="rId114"/>
    <p:sldId id="2147478518" r:id="rId115"/>
    <p:sldId id="2147478555" r:id="rId116"/>
    <p:sldId id="2147478532" r:id="rId117"/>
    <p:sldId id="2147478556" r:id="rId118"/>
    <p:sldId id="2147478557" r:id="rId119"/>
    <p:sldId id="2147478520" r:id="rId120"/>
    <p:sldId id="2147478521" r:id="rId121"/>
    <p:sldId id="2147478522" r:id="rId122"/>
    <p:sldId id="2147478534" r:id="rId123"/>
    <p:sldId id="2147478558" r:id="rId124"/>
    <p:sldId id="2147478559" r:id="rId125"/>
    <p:sldId id="2147478523" r:id="rId126"/>
    <p:sldId id="2147478524" r:id="rId127"/>
    <p:sldId id="2147478535" r:id="rId128"/>
    <p:sldId id="2147478525" r:id="rId129"/>
    <p:sldId id="2147478536" r:id="rId130"/>
    <p:sldId id="2147478453" r:id="rId131"/>
    <p:sldId id="896" r:id="rId132"/>
    <p:sldId id="897" r:id="rId133"/>
    <p:sldId id="2147478537" r:id="rId134"/>
    <p:sldId id="902" r:id="rId135"/>
    <p:sldId id="900" r:id="rId136"/>
    <p:sldId id="2147478538" r:id="rId137"/>
    <p:sldId id="2147478560" r:id="rId138"/>
    <p:sldId id="2147478563" r:id="rId139"/>
    <p:sldId id="2147478562" r:id="rId140"/>
    <p:sldId id="2147478539" r:id="rId141"/>
    <p:sldId id="2147478540" r:id="rId142"/>
    <p:sldId id="2147478541" r:id="rId143"/>
    <p:sldId id="2147478542" r:id="rId144"/>
    <p:sldId id="2147478982" r:id="rId145"/>
    <p:sldId id="2147478983" r:id="rId146"/>
    <p:sldId id="2147478984" r:id="rId147"/>
    <p:sldId id="2147478985" r:id="rId148"/>
    <p:sldId id="2147478986" r:id="rId149"/>
    <p:sldId id="2147478987" r:id="rId150"/>
    <p:sldId id="2147478988" r:id="rId151"/>
    <p:sldId id="2147478989" r:id="rId152"/>
    <p:sldId id="2147478990" r:id="rId153"/>
    <p:sldId id="2147478991" r:id="rId154"/>
    <p:sldId id="2147478994" r:id="rId155"/>
    <p:sldId id="2147478992" r:id="rId156"/>
    <p:sldId id="2147478993" r:id="rId157"/>
    <p:sldId id="943" r:id="rId158"/>
    <p:sldId id="2147478472" r:id="rId159"/>
    <p:sldId id="638" r:id="rId160"/>
    <p:sldId id="1002" r:id="rId161"/>
    <p:sldId id="1003" r:id="rId162"/>
    <p:sldId id="2147478473" r:id="rId16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1C814927-122C-E611-8B7E-6446048DF98B}" name="Rebecca Torres" initials="RT" userId="S::reb10066@esri.com::2994af65-1ea0-44c8-a2c5-1b7acc66cec9" providerId="AD"/>
  <p188:author id="{305C5178-4606-CD22-3F67-F8C03E0915FF}" name="Kitty Hurley" initials="KH" userId="S::kit12303@esri.com::e053c73e-06eb-4c62-868c-e85b9274d561" providerId="AD"/>
  <p188:author id="{BD629388-47BB-3578-523C-8B242AA89AED}" name="Kyle Heinemann" initials="KH" userId="S::kyle0000@esri.com::da775492-65fc-4dd1-a89e-23411025b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2C66"/>
    <a:srgbClr val="0261AA"/>
    <a:srgbClr val="00599F"/>
    <a:srgbClr val="828219"/>
    <a:srgbClr val="828218"/>
    <a:srgbClr val="FFE095"/>
    <a:srgbClr val="C3E3F7"/>
    <a:srgbClr val="027ECF"/>
    <a:srgbClr val="C9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9" autoAdjust="0"/>
    <p:restoredTop sz="89932" autoAdjust="0"/>
  </p:normalViewPr>
  <p:slideViewPr>
    <p:cSldViewPr snapToGrid="0">
      <p:cViewPr varScale="1">
        <p:scale>
          <a:sx n="84" d="100"/>
          <a:sy n="84" d="100"/>
        </p:scale>
        <p:origin x="828" y="30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10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0" d="100"/>
          <a:sy n="140" d="100"/>
        </p:scale>
        <p:origin x="416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5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customXml" Target="../customXml/item63.xml"/><Relationship Id="rId84" Type="http://schemas.openxmlformats.org/officeDocument/2006/relationships/slide" Target="slides/slide18.xml"/><Relationship Id="rId138" Type="http://schemas.openxmlformats.org/officeDocument/2006/relationships/slide" Target="slides/slide72.xml"/><Relationship Id="rId159" Type="http://schemas.openxmlformats.org/officeDocument/2006/relationships/slide" Target="slides/slide93.xml"/><Relationship Id="rId170" Type="http://schemas.microsoft.com/office/2018/10/relationships/authors" Target="authors.xml"/><Relationship Id="rId107" Type="http://schemas.openxmlformats.org/officeDocument/2006/relationships/slide" Target="slides/slide4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53" Type="http://schemas.openxmlformats.org/officeDocument/2006/relationships/customXml" Target="../customXml/item53.xml"/><Relationship Id="rId74" Type="http://schemas.openxmlformats.org/officeDocument/2006/relationships/slide" Target="slides/slide8.xml"/><Relationship Id="rId128" Type="http://schemas.openxmlformats.org/officeDocument/2006/relationships/slide" Target="slides/slide62.xml"/><Relationship Id="rId149" Type="http://schemas.openxmlformats.org/officeDocument/2006/relationships/slide" Target="slides/slide83.xml"/><Relationship Id="rId5" Type="http://schemas.openxmlformats.org/officeDocument/2006/relationships/customXml" Target="../customXml/item5.xml"/><Relationship Id="rId95" Type="http://schemas.openxmlformats.org/officeDocument/2006/relationships/slide" Target="slides/slide29.xml"/><Relationship Id="rId160" Type="http://schemas.openxmlformats.org/officeDocument/2006/relationships/slide" Target="slides/slide94.xml"/><Relationship Id="rId22" Type="http://schemas.openxmlformats.org/officeDocument/2006/relationships/customXml" Target="../customXml/item22.xml"/><Relationship Id="rId43" Type="http://schemas.openxmlformats.org/officeDocument/2006/relationships/customXml" Target="../customXml/item43.xml"/><Relationship Id="rId64" Type="http://schemas.openxmlformats.org/officeDocument/2006/relationships/customXml" Target="../customXml/item64.xml"/><Relationship Id="rId118" Type="http://schemas.openxmlformats.org/officeDocument/2006/relationships/slide" Target="slides/slide52.xml"/><Relationship Id="rId139" Type="http://schemas.openxmlformats.org/officeDocument/2006/relationships/slide" Target="slides/slide73.xml"/><Relationship Id="rId85" Type="http://schemas.openxmlformats.org/officeDocument/2006/relationships/slide" Target="slides/slide19.xml"/><Relationship Id="rId150" Type="http://schemas.openxmlformats.org/officeDocument/2006/relationships/slide" Target="slides/slide84.xml"/><Relationship Id="rId12" Type="http://schemas.openxmlformats.org/officeDocument/2006/relationships/customXml" Target="../customXml/item12.xml"/><Relationship Id="rId33" Type="http://schemas.openxmlformats.org/officeDocument/2006/relationships/customXml" Target="../customXml/item33.xml"/><Relationship Id="rId108" Type="http://schemas.openxmlformats.org/officeDocument/2006/relationships/slide" Target="slides/slide42.xml"/><Relationship Id="rId129" Type="http://schemas.openxmlformats.org/officeDocument/2006/relationships/slide" Target="slides/slide63.xml"/><Relationship Id="rId54" Type="http://schemas.openxmlformats.org/officeDocument/2006/relationships/customXml" Target="../customXml/item54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40" Type="http://schemas.openxmlformats.org/officeDocument/2006/relationships/slide" Target="slides/slide74.xml"/><Relationship Id="rId145" Type="http://schemas.openxmlformats.org/officeDocument/2006/relationships/slide" Target="slides/slide79.xml"/><Relationship Id="rId161" Type="http://schemas.openxmlformats.org/officeDocument/2006/relationships/slide" Target="slides/slide95.xml"/><Relationship Id="rId16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48.xml"/><Relationship Id="rId119" Type="http://schemas.openxmlformats.org/officeDocument/2006/relationships/slide" Target="slides/slide53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130" Type="http://schemas.openxmlformats.org/officeDocument/2006/relationships/slide" Target="slides/slide64.xml"/><Relationship Id="rId135" Type="http://schemas.openxmlformats.org/officeDocument/2006/relationships/slide" Target="slides/slide69.xml"/><Relationship Id="rId151" Type="http://schemas.openxmlformats.org/officeDocument/2006/relationships/slide" Target="slides/slide85.xml"/><Relationship Id="rId156" Type="http://schemas.openxmlformats.org/officeDocument/2006/relationships/slide" Target="slides/slide90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3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slide" Target="slides/slide38.xml"/><Relationship Id="rId120" Type="http://schemas.openxmlformats.org/officeDocument/2006/relationships/slide" Target="slides/slide54.xml"/><Relationship Id="rId125" Type="http://schemas.openxmlformats.org/officeDocument/2006/relationships/slide" Target="slides/slide59.xml"/><Relationship Id="rId141" Type="http://schemas.openxmlformats.org/officeDocument/2006/relationships/slide" Target="slides/slide75.xml"/><Relationship Id="rId146" Type="http://schemas.openxmlformats.org/officeDocument/2006/relationships/slide" Target="slides/slide80.xml"/><Relationship Id="rId167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162" Type="http://schemas.openxmlformats.org/officeDocument/2006/relationships/slide" Target="slides/slide9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110" Type="http://schemas.openxmlformats.org/officeDocument/2006/relationships/slide" Target="slides/slide44.xml"/><Relationship Id="rId115" Type="http://schemas.openxmlformats.org/officeDocument/2006/relationships/slide" Target="slides/slide49.xml"/><Relationship Id="rId131" Type="http://schemas.openxmlformats.org/officeDocument/2006/relationships/slide" Target="slides/slide65.xml"/><Relationship Id="rId136" Type="http://schemas.openxmlformats.org/officeDocument/2006/relationships/slide" Target="slides/slide70.xml"/><Relationship Id="rId157" Type="http://schemas.openxmlformats.org/officeDocument/2006/relationships/slide" Target="slides/slide9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52" Type="http://schemas.openxmlformats.org/officeDocument/2006/relationships/slide" Target="slides/slide8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slide" Target="slides/slide39.xml"/><Relationship Id="rId126" Type="http://schemas.openxmlformats.org/officeDocument/2006/relationships/slide" Target="slides/slide60.xml"/><Relationship Id="rId147" Type="http://schemas.openxmlformats.org/officeDocument/2006/relationships/slide" Target="slides/slide81.xml"/><Relationship Id="rId168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121" Type="http://schemas.openxmlformats.org/officeDocument/2006/relationships/slide" Target="slides/slide55.xml"/><Relationship Id="rId142" Type="http://schemas.openxmlformats.org/officeDocument/2006/relationships/slide" Target="slides/slide76.xml"/><Relationship Id="rId163" Type="http://schemas.openxmlformats.org/officeDocument/2006/relationships/slide" Target="slides/slide97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1.xml"/><Relationship Id="rId116" Type="http://schemas.openxmlformats.org/officeDocument/2006/relationships/slide" Target="slides/slide50.xml"/><Relationship Id="rId137" Type="http://schemas.openxmlformats.org/officeDocument/2006/relationships/slide" Target="slides/slide71.xml"/><Relationship Id="rId158" Type="http://schemas.openxmlformats.org/officeDocument/2006/relationships/slide" Target="slides/slide92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111" Type="http://schemas.openxmlformats.org/officeDocument/2006/relationships/slide" Target="slides/slide45.xml"/><Relationship Id="rId132" Type="http://schemas.openxmlformats.org/officeDocument/2006/relationships/slide" Target="slides/slide66.xml"/><Relationship Id="rId153" Type="http://schemas.openxmlformats.org/officeDocument/2006/relationships/slide" Target="slides/slide87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0.xml"/><Relationship Id="rId127" Type="http://schemas.openxmlformats.org/officeDocument/2006/relationships/slide" Target="slides/slide6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122" Type="http://schemas.openxmlformats.org/officeDocument/2006/relationships/slide" Target="slides/slide56.xml"/><Relationship Id="rId143" Type="http://schemas.openxmlformats.org/officeDocument/2006/relationships/slide" Target="slides/slide77.xml"/><Relationship Id="rId148" Type="http://schemas.openxmlformats.org/officeDocument/2006/relationships/slide" Target="slides/slide82.xml"/><Relationship Id="rId164" Type="http://schemas.openxmlformats.org/officeDocument/2006/relationships/notesMaster" Target="notesMasters/notesMaster1.xml"/><Relationship Id="rId16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26" Type="http://schemas.openxmlformats.org/officeDocument/2006/relationships/customXml" Target="../customXml/item26.xml"/><Relationship Id="rId47" Type="http://schemas.openxmlformats.org/officeDocument/2006/relationships/customXml" Target="../customXml/item47.xml"/><Relationship Id="rId68" Type="http://schemas.openxmlformats.org/officeDocument/2006/relationships/slide" Target="slides/slide2.xml"/><Relationship Id="rId89" Type="http://schemas.openxmlformats.org/officeDocument/2006/relationships/slide" Target="slides/slide23.xml"/><Relationship Id="rId112" Type="http://schemas.openxmlformats.org/officeDocument/2006/relationships/slide" Target="slides/slide46.xml"/><Relationship Id="rId133" Type="http://schemas.openxmlformats.org/officeDocument/2006/relationships/slide" Target="slides/slide67.xml"/><Relationship Id="rId154" Type="http://schemas.openxmlformats.org/officeDocument/2006/relationships/slide" Target="slides/slide88.xml"/><Relationship Id="rId16" Type="http://schemas.openxmlformats.org/officeDocument/2006/relationships/customXml" Target="../customXml/item16.xml"/><Relationship Id="rId37" Type="http://schemas.openxmlformats.org/officeDocument/2006/relationships/customXml" Target="../customXml/item37.xml"/><Relationship Id="rId58" Type="http://schemas.openxmlformats.org/officeDocument/2006/relationships/customXml" Target="../customXml/item58.xml"/><Relationship Id="rId79" Type="http://schemas.openxmlformats.org/officeDocument/2006/relationships/slide" Target="slides/slide13.xml"/><Relationship Id="rId102" Type="http://schemas.openxmlformats.org/officeDocument/2006/relationships/slide" Target="slides/slide36.xml"/><Relationship Id="rId123" Type="http://schemas.openxmlformats.org/officeDocument/2006/relationships/slide" Target="slides/slide57.xml"/><Relationship Id="rId144" Type="http://schemas.openxmlformats.org/officeDocument/2006/relationships/slide" Target="slides/slide78.xml"/><Relationship Id="rId90" Type="http://schemas.openxmlformats.org/officeDocument/2006/relationships/slide" Target="slides/slide24.xml"/><Relationship Id="rId165" Type="http://schemas.openxmlformats.org/officeDocument/2006/relationships/handoutMaster" Target="handoutMasters/handoutMaster1.xml"/><Relationship Id="rId27" Type="http://schemas.openxmlformats.org/officeDocument/2006/relationships/customXml" Target="../customXml/item27.xml"/><Relationship Id="rId48" Type="http://schemas.openxmlformats.org/officeDocument/2006/relationships/customXml" Target="../customXml/item48.xml"/><Relationship Id="rId69" Type="http://schemas.openxmlformats.org/officeDocument/2006/relationships/slide" Target="slides/slide3.xml"/><Relationship Id="rId113" Type="http://schemas.openxmlformats.org/officeDocument/2006/relationships/slide" Target="slides/slide47.xml"/><Relationship Id="rId134" Type="http://schemas.openxmlformats.org/officeDocument/2006/relationships/slide" Target="slides/slide68.xml"/><Relationship Id="rId80" Type="http://schemas.openxmlformats.org/officeDocument/2006/relationships/slide" Target="slides/slide14.xml"/><Relationship Id="rId155" Type="http://schemas.openxmlformats.org/officeDocument/2006/relationships/slide" Target="slides/slide89.xml"/><Relationship Id="rId17" Type="http://schemas.openxmlformats.org/officeDocument/2006/relationships/customXml" Target="../customXml/item17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7.xml"/><Relationship Id="rId124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114CE374-76A7-7848-8737-36E4F1791B43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3/9/2026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2026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3EBFF12D-7F20-4C48-8400-3E451C6E557C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2026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B3C1E-7237-FC94-45F9-8FED61F2E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267C4C-A9B9-22EB-AC8C-33C18C4E09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478591-15BD-40A9-9F44-7B9C4A68C1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2026 Esri. All rights reserved.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Esri Developer &amp; Technology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speaker using the following format: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98544EF-5673-C5CF-0839-790838F38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3/9/2026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44F85FC-EABB-E331-BF61-89257752B2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0E4B7D4-4965-58E5-D135-2D30E22BDA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CA62173C-A78F-F316-5283-C864D102CE2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96436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280FB-9315-17C9-3AE2-34243A546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FDC9F8-A073-7C52-DEA8-31FC4651F9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62D687-2DDF-B80E-E37F-0BE4B11D2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2EBACB1-ACCE-1B36-62C8-DA58B6D5980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5F73F51-B2A0-AB7F-DBB2-A69AD78D70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3D0765A-9B34-031B-DAF4-1516A34A52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80A986D-B659-FD7B-3F64-DCD021D9181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21964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685C8-6D5D-14D1-96E9-16B54D399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683562-80AA-711F-C820-12CFA6C1CB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13067-DD48-8A11-D229-73CE2175F4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8703EB5-C1F8-11DC-079C-FB1D9CD65CA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8F79858-896E-1B48-505A-45C4EECD431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6B90410-9F4E-2F9C-67FE-2EA966432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76FC1AC6-FBE7-7380-B035-63E727B1822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61148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F0E56-79ED-4141-D1D8-E51E45240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DA29EA-AE04-8E93-3CCD-554F2B850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9225C-F93B-69A8-D449-8F8667FAF8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7C14560-990A-30C2-5BB8-7E516EAA4A0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2E1447-CD3E-366C-F87A-D3A84188B81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F5BC2E-91E8-CC44-8A84-1EAF5720C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26187B0-8FCA-D486-8B15-B0C090A08AB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35827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6EA8F-BBA3-7FE6-489A-7332BD00E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28DED2-9F7B-26A5-1F84-B82AAFE040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94752A-61B0-6AE5-0532-4B9F1D646E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buClr>
                <a:srgbClr val="FFAD29"/>
              </a:buClr>
            </a:pPr>
            <a:r>
              <a:rPr lang="en-US" dirty="0"/>
              <a:t>*</a:t>
            </a:r>
            <a:r>
              <a:rPr lang="en-US" sz="1400" dirty="0"/>
              <a:t>Advanced Customization Patterns With a Focus on Categories:</a:t>
            </a:r>
          </a:p>
          <a:p>
            <a:pPr lvl="2">
              <a:buClr>
                <a:srgbClr val="FFAD29"/>
              </a:buClr>
            </a:pPr>
            <a:r>
              <a:rPr lang="en-US" sz="1400" u="sng" dirty="0">
                <a:solidFill>
                  <a:srgbClr val="FFFF00"/>
                </a:solidFill>
              </a:rPr>
              <a:t>https://esri.github.io/arcgis-pro-sdk/techsessions/2019/Berlin/AdvancedCustomizationPatterns.zip</a:t>
            </a:r>
          </a:p>
          <a:p>
            <a:pPr lvl="2">
              <a:buClr>
                <a:srgbClr val="FFAD29"/>
              </a:buClr>
            </a:pPr>
            <a:r>
              <a:rPr lang="en-US" sz="1400" dirty="0"/>
              <a:t>Advanced Pro Customization Categories Settings:</a:t>
            </a:r>
          </a:p>
          <a:p>
            <a:pPr lvl="2">
              <a:buClr>
                <a:srgbClr val="FFAD29"/>
              </a:buClr>
            </a:pPr>
            <a:r>
              <a:rPr lang="en-US" sz="1400" u="sng" dirty="0">
                <a:solidFill>
                  <a:srgbClr val="FFFF00"/>
                </a:solidFill>
              </a:rPr>
              <a:t>https://esri.github.io/arcgis-pro-sdk/techsessions/2019/PalmSprings/AdvancedProCustomizationCategoriesSettings.zip</a:t>
            </a:r>
          </a:p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08E33C1-407A-5178-AD0F-065FD16CB0A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3E79108-FB8C-DC19-F485-4C18F73F5C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CB309C2-243C-1D02-2F5D-3BD093DFD9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86CFE6C-496E-931E-BD9B-E89D4238BCC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19047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8A8EA-751C-A533-F8EA-A1AFDD395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3C6B3F-6C7C-6B25-D429-64B3BBED28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AEB75F-506C-2FE7-E8A8-69311D3E0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buClr>
                <a:srgbClr val="FFAD29"/>
              </a:buClr>
            </a:pPr>
            <a:r>
              <a:rPr lang="en-US" dirty="0"/>
              <a:t>*</a:t>
            </a:r>
            <a:r>
              <a:rPr lang="en-US" sz="1400" dirty="0"/>
              <a:t>Advanced Customization Patterns With a Focus on Categories:</a:t>
            </a:r>
          </a:p>
          <a:p>
            <a:pPr lvl="2">
              <a:buClr>
                <a:srgbClr val="FFAD29"/>
              </a:buClr>
            </a:pPr>
            <a:r>
              <a:rPr lang="en-US" sz="1400" u="sng" dirty="0">
                <a:solidFill>
                  <a:srgbClr val="FFFF00"/>
                </a:solidFill>
              </a:rPr>
              <a:t>https://esri.github.io/arcgis-pro-sdk/techsessions/2019/Berlin/AdvancedCustomizationPatterns.zip</a:t>
            </a:r>
          </a:p>
          <a:p>
            <a:pPr lvl="2">
              <a:buClr>
                <a:srgbClr val="FFAD29"/>
              </a:buClr>
            </a:pPr>
            <a:r>
              <a:rPr lang="en-US" sz="1400" dirty="0"/>
              <a:t>Advanced Pro Customization Categories Settings:</a:t>
            </a:r>
          </a:p>
          <a:p>
            <a:pPr lvl="2">
              <a:buClr>
                <a:srgbClr val="FFAD29"/>
              </a:buClr>
            </a:pPr>
            <a:r>
              <a:rPr lang="en-US" sz="1400" u="sng" dirty="0">
                <a:solidFill>
                  <a:srgbClr val="FFFF00"/>
                </a:solidFill>
              </a:rPr>
              <a:t>https://esri.github.io/arcgis-pro-sdk/techsessions/2019/PalmSprings/AdvancedProCustomizationCategoriesSettings.zip</a:t>
            </a:r>
          </a:p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D3BEF5F-8AA1-FE00-29D5-6C251699956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6417D70-2AEA-51DB-8815-2687CAFAEE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DF4DAD3-D51F-9312-95F1-403779552B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EAD237E-EE30-4DA6-AC0A-84C4731E639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91332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DEC8D-8134-5F51-7177-8B27B12ED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A84C39-959B-E532-02D8-743D6037E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5CD02E-815B-FEB7-5E84-85205376AC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9D54A24-1EBD-24B1-4579-306B335F8FF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B9AFD-1A06-61CA-AA5A-5D8E4C3BF63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52C339-EB9A-1BAA-0FBE-175361D60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4596C48-AFC8-1444-421A-0DCF299F890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30381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56F90-285B-E033-B805-8E1FB021B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14D08E-25AB-DA07-1193-485B38B75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C126D1-5692-0B8E-0DB3-0460DE6446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5EA476B-77EE-5B62-93CB-E03496CF344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37E6051-D44A-E22D-E6B0-F5B11115C60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20D4C3-9E90-E66A-9B11-4868DF02D2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5A86921-F8DE-1A33-7D9E-65F61E00A5A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24236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96040-1904-628D-1C40-482951F05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A0942D-27DB-571F-9105-9B30588A7F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30FD43-E059-8554-0551-4D693513E4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BA92BCC-725F-5B7A-496B-31E6D17831F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85F18C-D8B4-72A4-F35D-56D9E5C04B3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46142FE-973D-A7AD-6A09-3334B5E3F3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97BFA5B-3D5F-12F5-A8D0-A336B2D352B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92682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A03F0-ACEB-D442-D8E7-415026332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05A5F1-0124-108E-3ECC-39E469771D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C32E85-5813-D9A5-9FE6-BA215F1C2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3254864-2B20-EA2F-1FB7-F9BE9FD709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FD5324B-BB2C-F174-EFFA-C7E00DEE3B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C1206B9-D78D-A8E7-13E3-50E9BCA4C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642148E-643E-3A4C-F47C-78583A4E157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44011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FB4E9-57C8-78BB-83DB-5C9C9CF09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D19221-7466-405A-0C8F-286A74446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2CFCE2-B51E-0E7B-34F9-04ED3AC108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68E6AB6-C678-1FEB-3EE5-25E97065A60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BEDA545-0F6D-E62A-A2B7-6DE1E8E1096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F07C8EA-CD8C-7341-49C4-A554486B4E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CED65B3-347C-C9B8-7E0D-7CC91E38EEA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41852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F1A01-B681-B0AD-68C0-111EBC4B8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80AB0C-A442-8FD3-FDE0-E42D9B9017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954C5B-8F56-1DC5-7E99-1F694171FB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22C940F-DDB4-7AB1-9ADC-A3B56375418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F08E3AF-346E-2EB0-CB6F-92256BC8135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18ABAA7-0060-0722-B514-58BCD13EB1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A35DD57-FAC7-69E8-9BCD-A3C1D0F5DB7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87488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4D810-822C-477E-FE6F-DE58D2145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C37947-3BB0-D35F-42A9-5214A2486B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AC0289-66E0-C528-59FD-F1B460FF2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F81848B-2F80-78A1-A448-8C5E35EF7D6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3206906-20A4-92A8-2CBE-06A944BCE5E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45556DF-8E40-0491-9F0A-3EF79C4F1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E27EE37-F51D-0FDC-FD7C-3EF0F635FFE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83654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C202A-24A1-88FB-CE72-519EB2D0B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3D2047-CA81-4A67-22CB-0740C96CB0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702718-4284-BD50-4D95-6B781B3C0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5710A46-D2CB-EB1B-3713-1AEEDD6323C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DAE8D48-86EF-D77A-3A06-3946E347A63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4950993-E6F3-B878-997F-1ADCFF7B3D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281730E-815D-955A-5517-489DB88EF2F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73518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9248D-FE23-B1B9-AF33-ED8A9F829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F09C5D-9608-A220-FD15-B01ED3C47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265141-2FA9-1A7D-DA78-735DA99AC1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AA91A69-87EA-8B41-C78E-4D2AB76110C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2DB5B99-CD75-30FA-BE8D-67CFCC44805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8A5BD5F-A8FE-B186-1314-2D1C465A7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532A8D4-6413-AC7D-A320-58F1BA880DB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2832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40C55-C608-55F7-D5E3-75B8F2CB9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C53EC7-855E-A7C2-0793-F8E007DB20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360505-846E-BC3C-AE1A-A6EFAA7747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B4E2BDC-0011-5DC6-A22C-2364F7BBDF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5FFB73C-1883-648E-B45A-448181F287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CC77656-B060-1054-6AE4-7ACD295FFA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FEAD2A3-89B2-41D5-C1B0-6D9902EA98D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8196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53A1D-B8D1-459A-B713-106A8449D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86BF4E-3913-40FB-F6FD-3774809C47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717226-AA1E-9471-10FB-6FD202F776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7EA9B4-0062-FCCE-3AD8-534C874903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22F6ABD-0473-18DC-2578-3B9AE2F1C4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2A2E51F-A5A5-1D16-129E-CFEB7411AF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49F92C5-AE2F-A058-23BC-6B71580BB7C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16885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247AA-C71C-CB67-4A9C-342D58ED6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D13DC-D64F-BD99-589D-6F20F915BB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911644-888D-6619-5157-3A96813CB8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018F8E3-A0CF-51FC-AB96-53897B6F258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2D99073-B825-0DFA-86BA-5092537F0BD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54E5C6-C5CB-3488-33AB-5CB2DCEA40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2B8F6EA-D83E-586A-319A-F19A69A394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5089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DD0DB-DD4E-F89D-F607-F33F59697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720344-7926-24E7-D50C-0CE0325268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63E42B-9DD4-3B4F-C3DF-7E114FEAD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061FA83-A019-4807-3366-F4924C55FD1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1CB99E6-9370-BE70-AA29-29D8488BF1C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0B3CEAC-3AF3-5DD7-1FD1-BF0DA61C08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AFDD923-6B6B-6C0F-AF4A-8FB8080EA96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53717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398C8-7947-4E2A-4477-DDC6C175B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27D400-F266-2533-69D4-86CE6544FE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000920-B294-0EA9-BE3F-C06BCECAEC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80891F4-CBB6-1176-8F4B-2B180BF4287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C54AB6-6065-3B85-59D8-3FD71D6C1E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652909E-8372-F9D8-2EFE-9A3AA5D30A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6419117-EF73-FFA0-F7B7-2FC031B97C2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58630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71E84-6299-7BB0-E3CD-3F36EFE49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372829-B0E6-F9D4-6E1B-0F0E332AE6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75CE56-A666-74FF-7CDA-3F9C310462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3F4FDEE-A826-B55A-70DA-96F1BD059DF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90FD5D6-B9B8-525B-15F3-C293784028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DD3825E-EF0E-559B-057A-F20D5D8A85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E1E4869-FCEA-ACB4-50E1-C596051D786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215550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95342-9928-ECB2-D373-CD8F4B436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51DE91-DB60-FE6C-2D8C-C81DE5EA1B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6F01CD-73CA-DBD3-4A62-4CD3CD641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1BA11F-4DE1-43C1-858F-7906CE234F8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B6A2B36-DD4E-4687-0D03-BCA67CEA21F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C39804C-0FE7-2117-C446-D3B3677BC9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70861B6-38D0-E557-5A2F-6615B5090D8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34577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E0DA3-350A-87CD-3FB4-CB0DA3E0D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4F6659-4B9B-8233-4402-3D3E480DE6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C62142-C998-B838-5908-0BDBEC7331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076162F-4DA3-829D-5849-0DC54730FAC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B4916C3-68FD-4B7B-CC6B-D280232922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DDD2F4-3DA8-12F6-B6FB-90F086C80D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44D162A-B749-0882-5519-AEAB32D1B06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243374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0A08D-DE3E-423A-20AD-25AA984B7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93F498-F975-FA29-A00F-81F12678C8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6B1158-8F87-A820-730C-25F699E8A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25D6BB6-FF86-699A-E7AE-96659F69342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4B9C967-8A8D-C58D-CFBB-4862430303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99491B5-2541-9D12-653D-7281A1E6E5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53E6BB1-5026-43FD-1141-0518F4FEA63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412330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683F1-4BC9-59AE-83B3-05D8E6E6D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BB0A70-CD8F-F50C-0AC0-DB1A843281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9EDE58-2034-2843-B52E-7FBA29EF4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6138157-8CF1-A9CC-E2CB-706471B493C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556814-0719-C5EB-3BAC-EE027641194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CB39FA-D8D0-0292-E845-A3A6CEEB0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A03F488-7C6A-3112-9FB9-6BE324D79E6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917718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4DB82-01C1-7251-F324-0C5623D01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9EDD7-875B-0CB2-D326-B57DEC240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34F900-A8FB-3B42-AC55-9FB48D1BFA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F630E65-8F7D-25E5-41A3-173306BC114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9753327-F649-BD12-A793-33E48FC8FA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76E133F-9E50-8757-F0D5-A9119E6AA0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72231F2-9C51-BD17-54B0-CB567B417D2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503285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CC30A-3E32-2A62-C5A5-DA1CD05C4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32999A-D677-FB4B-0AE7-85DA76D12E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8DAC78-4798-9322-97B7-7A8DA7AC63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6D781FE-AEF1-DD71-6F25-75B79379702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3EA8220-5551-7EA2-9EE9-5C67EC92C38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AB29744-C342-FFE8-01F4-49B3280B77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A710B38-E1D5-567F-AA74-5817A061292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923046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F99FF-B8A6-5D68-1DAA-1D4BC3AA5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3C542B-9BE9-1FF9-5E09-49AC85E979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FA3D4B-0F84-6867-7FF3-DDD3C69A4F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0C86C23-4FDB-F179-669E-3E732C0AF23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D1A824B-62E4-6BF6-8DE5-4048BD805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D0BED90-72BD-B019-DF7A-CC9638F9B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3D8299A-6B77-D9F6-4674-B302F4E3645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223614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48AD2-E15E-8B6D-A81A-1D8401A26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25C403-3D4B-0F86-16CF-6D2C5F51DA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296816-B6EC-7501-CE3A-93FE1A60F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298FA9B-64B6-A09F-AC85-808822B57F2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7DAD574-49C8-3012-B2D2-2A70DB1FFC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3A9AE29-7CAF-4E2C-4FF4-27D08F4D1D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C462C59-EAAA-F355-498D-8263E0E41C2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766733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02306-8929-8F8E-A0C9-2B5A4443C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68E44C-2EFE-2270-69D8-2F2CAAC993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18CC3F-CAD5-27B1-37D0-487BDC2E28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2991AB1-9E5F-E562-2D61-EE9B6B23078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E557483-4C3E-98DE-0C4A-36498FB862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FF7D108-7160-8DD0-B392-1B4C40D568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E5317F0-4A84-4A2C-B4EC-B85E94B9F7A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061557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6C530-44E1-2D92-6DC8-AF26C7E6F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FD1A02-6CEB-C926-DB1B-B0174B2849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5FB8E2-2D4D-D136-E81E-AEB8EA5799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03C8D39-D1C7-E103-ED6F-0366D2A5C2D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5AE5243-998A-B6B9-BCAF-73CDF70A9A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CE01E37-C874-844D-8CE7-98AE63FD6C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50CE669-B6A7-EBD6-7126-F28E327700E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510138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A0C3F-7689-0751-9AA2-E2818D84F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7E2931-ED16-F04E-2FE2-6FF9886AF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3F1AD5-5D47-8CE8-7435-772867C9EC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994D4FC-4002-8B88-4DEA-1BF92E57EAA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1A3E2E9-EC20-143D-A5E2-B3B70A72D7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6CDC1D5-BFDC-DFB0-22CC-6CFD37E25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1D0D2DD-DD26-1B74-C0BA-90C896853B3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242858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F3206-1D0C-EF79-7665-E293F3B3C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41D4DB-A4CF-FB13-47A3-3395D99AB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BE04BF-F229-9C45-9F7B-D8715C0FB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EAA72D0-8739-4B8F-14F1-64FBE2BB79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10F804F-DF5B-2DD1-89C5-F8A7C6E6D2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CB22FAF-9AE1-9C73-D52D-269E00AF86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7C8D1D2-6D1B-3402-0E5A-AE058B596A5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41944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C8265-77C0-5DC4-16D9-22B5B9049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E61391-4769-6E93-2C7B-94E319AA17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185C11-81D5-F4EB-5E15-742ACFB3B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8397C5F-6E6C-84A4-4689-01F18C36C1B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E026C72-66CA-F585-EB2C-04CF7CB4850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F639E9B-E82D-577B-B53F-3917FA069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EB0C90E-1227-FC3F-992D-FF36AB594F5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154685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14A26-D608-E0E8-C628-1489B1D19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C029DC-2512-D628-8478-7FEDCE70F6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A31E51-2D2F-1AE1-875D-95E76CC72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F88AE6B-4C4D-A834-1786-BB41028E78C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8E7E915-88EA-CC97-B0A7-D7B03C27F6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8BF8F2-F0B0-67B3-6906-8ED9429CC8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C62F009-C4D7-0E5F-1EEE-E1007BF3936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727086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F6C5E-7DD8-1E93-0579-DB0707FC1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10A321-F102-E99C-EC72-562829C03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B75798-1FD1-4912-36CB-7EEC7103C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66F0C00-7C33-F364-C509-C451A57FB99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83171B-3E7F-A8D6-A3C7-428FE9D2952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A9574DD-AF6D-041E-6DCC-8E77EFAC3C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70A4B10-D002-C5DD-A71E-A2CC8DF480B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49549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35175-9372-F8E3-6F45-FF2048804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58ACF0-558D-E154-0B54-138E19084D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06EFC4-859B-A988-2979-1FFD88800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5F4DEE-5DFF-7C93-827D-12C4D8D2112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21D917B-4CE2-F5A4-5925-7603772A028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3825490-145D-F9C3-AEBE-70D04CAF0F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C22B64D-64FA-4CA1-3DE2-849F8472DC3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48016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E4426-71A4-AC17-82D6-BC9E1E9FB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61FDDB-8903-725D-03DF-282F09759B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72E4EF-0009-BBBF-EEA1-C6038E6AB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7E72BCF-2F31-ADB1-9B0B-A04D61BF47C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F359885-76EB-FDB5-F268-A31B1C935DC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3629464-16D6-3A28-1D75-88DF69710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50813D7-1462-290A-39D1-4AB2A43CDA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545369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9D6DC-23A2-B4C6-69D8-8EA8E3F7D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1AF2BE-53CB-0979-3A6A-59C229B9C1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D1A90A-1052-1DA3-205B-4AABC4452E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6DEE170-3DE5-2764-6A23-244A00D7422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A242CCE-DB20-584F-4555-25848614EA1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D1D399C-524E-BAAD-E990-277021F259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E71BF0B-34DF-EF74-F361-37568A29CCA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064955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7387B-1974-45C8-D495-F038A715D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9BC576-E527-E07A-891E-DAF77BF9C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8360E1-E07F-A97D-C4D8-7B5DB70BBA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9A4A6B1-62B4-4E5B-1798-EE7BC798D65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ACBCE04-072C-7C93-6C7C-F9441EA008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8322DDB-A83A-BE53-9490-03684DC40B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BBAC394-060E-E6B6-1DA6-B4280AF822C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517696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E6484-0651-B059-E439-8FC8E262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5F8B93-8C48-8AF8-8DCF-207141385F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6CA68A-B876-D732-0B6E-83E8E60296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93F0345-E7C9-85A6-89F7-B62E2195147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169E546-829F-6E15-2E37-E318A60EB7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CD9DD1-034B-3222-2C8A-62142FD6B3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1BCE98E-77F8-0911-9231-21830731222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315913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09DF6-2C27-565E-99F5-0AEF91B89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A87FA1-E8E9-256F-33F5-ECEA18D72F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689CE9-F1D6-9A8D-9183-0E7EBCB60B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2489093-9EAE-D59A-900C-80D8E476B2A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A4A15A-35BF-7FF8-F609-7FB2ACF3D9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6389330-31D3-44DF-CA6E-51550FAC85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2D47932-840B-E5A8-CCAD-36C17B30315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590319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C217F-75E2-3D6F-10FC-D4C88B8F2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4C392D-27FC-8ECA-F169-169CE83287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4FD30D-88C3-7AB8-70AD-E7B1D58BF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B99602-9191-01C0-2FA7-20FB9DCD5F3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DAA0ECF-45EC-4ECE-476A-B55AC9A409D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5FD13A3-CFEF-E22E-CAFF-6377E2B50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3616D83-AA89-D593-CB54-93F2CB328DA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818092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B7C5B-8B78-B3B4-CE1B-FCE5BBD22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B7DD6B-7EC7-B783-8796-B7D4A549B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EB5137-547F-2C5F-676F-3B3282B110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BB066EA-4B62-C7B0-B499-A21EB23D853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D26CF7F-6C4D-C30E-C0C4-4882C8A54E0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72E9873-B4D3-E562-3966-9D17BE7E9A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6C35941-47AE-6BE2-1699-AFC354AD41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88465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70C45-FC85-D2CB-CE1C-7B60EF3A1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40DEE-1D7E-F367-E74A-1FC51C67E0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049E34-C33B-8C9D-2AD3-D22C25A25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8E61CBC-BA01-7CB6-88C6-F600F039CF1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33F44F-B586-52D0-C987-8436AB26736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B0AE19-692D-D36A-0E44-81EFD39DA6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0EF07E8-1182-7FD5-55ED-53C937313C1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0911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23B2-4EA8-4F9C-51AB-7C8B75797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0DABBA-58B2-4082-939C-81874DCC4B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B53A46-269C-DD94-73C6-9FADDCC1EA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8058F12-CD2E-5B92-DBD3-FA113815E5D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08BC4A-826F-87C7-74E0-B541640D0CE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C5476CB-20C2-5F54-7C8D-59EDA9275B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5DCDE52-144B-D69C-E6CA-F5F53B48373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6128201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CFBB9-0340-0A68-0CA7-D48C66D38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400FB6-8832-7CC2-7A13-DACF28FFC0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60DC1B-787F-6508-1EC1-CD3648A1F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D5E1F7C-E2E1-512C-BF79-AB98731D1ED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2B1727D-18C9-F942-551F-49943148F5B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C30AC3B-BDE9-0897-AFFC-24B474CD44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623D838-32EC-BD32-D5FC-CCA3DEB03EE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6559126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1F29E-C2EA-3752-9CE1-58107576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D17F37-034B-4F51-45C7-123B2A12C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8E714-FEF0-3373-D2B5-2B1440C011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C76D79E-165E-47C0-08B7-469A001F7B0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500F34C-1A15-C13F-1F28-32255C231E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6E3C6C9-B9B6-7D63-1867-B116252912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36F0D1A-FE17-611A-6276-DF148A1A75B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3201429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F21D0-E71B-740A-729F-43B144B9C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6B0560-FEBC-58FA-B3D5-E92584B952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F6B881-56A8-7DC9-35ED-F369F96DA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5AF2D48-B5B2-AC29-3710-9B4BA18B66A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11B58B-A08F-2939-31FC-C5C37B7AF5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9C7FF0F-3F24-5D74-DC06-64D5FEC32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EB507BB-B1C0-DCFE-698E-17BEB87E91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7550213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00E0E-5156-6C3A-9E61-3D28C6F23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F785D7-A637-D9CE-1448-55FF1BB83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81E2D1-1675-51A2-5587-6A24F8DC7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B812DEA-7CDA-198F-DCDB-CE4250C50C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BB2E50A-9AAC-BB92-C071-3406D99E42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4FF9DF6-FBD1-7026-43AA-CF0B0A6980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528A20A-E564-AF3D-42C0-40523D8E525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36151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65057-02B5-192E-97D4-3A39111D9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897C94-EF58-A415-126D-F94480C99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A03677-E026-228A-238A-3B4398CB32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669A057-EE39-A925-8E77-F4BAD074413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8632EC-B0D8-567C-F013-903727EA04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442DDF3-3580-FF67-137E-B6A6B7B297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2D47D36-0006-795E-4342-5287D72021F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879976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FE894-65BA-FB94-722F-CB2C6C550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00C278-BD06-36FE-DBD1-A48C3010BA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25F6DC-CFB3-0ACF-FE5E-B07F000634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6E0AEF4-6F5F-3B28-9909-61BAB1B7450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68CBFE9-98E3-D411-4FC1-A23C77394C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D49D767-E931-BE68-B21A-B16B5681B0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7DE4425-EEF1-2D1E-FC2B-072F9AE09A4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7104248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4BA60-592E-10E0-AC69-CB37AA697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4F5180-6D50-09C4-A32D-3D19370270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E479C9-AC92-6E1D-72CB-55017CA91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5A35105-E42A-C107-AF4E-1E81D9D56E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32FB274-AB72-DD74-A38E-A27541707A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D8F8EE3-6CE8-496F-A20A-32B2BB17A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75916A5-C285-4B27-BB4C-0DAF13123DA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690663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F21D0-E71B-740A-729F-43B144B9C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6B0560-FEBC-58FA-B3D5-E92584B952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F6B881-56A8-7DC9-35ED-F369F96DA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5AF2D48-B5B2-AC29-3710-9B4BA18B66A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11B58B-A08F-2939-31FC-C5C37B7AF5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9C7FF0F-3F24-5D74-DC06-64D5FEC32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EB507BB-B1C0-DCFE-698E-17BEB87E91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7550213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00E0E-5156-6C3A-9E61-3D28C6F23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F785D7-A637-D9CE-1448-55FF1BB83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81E2D1-1675-51A2-5587-6A24F8DC7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B812DEA-7CDA-198F-DCDB-CE4250C50C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BB2E50A-9AAC-BB92-C071-3406D99E42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4FF9DF6-FBD1-7026-43AA-CF0B0A6980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528A20A-E564-AF3D-42C0-40523D8E525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3615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59B31-392E-6172-3100-FC09118B1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FDE7B4-25F2-E422-FE71-8B13605B8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3433E0-0053-3985-D82E-1D588FAD9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DFBC981-9E2F-8B24-70F4-9FF92522AB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445FFC-3F4D-4141-2DE5-7E763668D72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674CEFD-2259-56CE-43DB-4CD6732C37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C78DDF4-D831-2486-B2E0-7BB7942C928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6615090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65057-02B5-192E-97D4-3A39111D9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897C94-EF58-A415-126D-F94480C99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A03677-E026-228A-238A-3B4398CB32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669A057-EE39-A925-8E77-F4BAD074413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8632EC-B0D8-567C-F013-903727EA04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442DDF3-3580-FF67-137E-B6A6B7B297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2D47D36-0006-795E-4342-5287D72021F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87997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FE894-65BA-FB94-722F-CB2C6C550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00C278-BD06-36FE-DBD1-A48C3010BA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25F6DC-CFB3-0ACF-FE5E-B07F000634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6E0AEF4-6F5F-3B28-9909-61BAB1B7450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68CBFE9-98E3-D411-4FC1-A23C77394C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D49D767-E931-BE68-B21A-B16B5681B0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7DE4425-EEF1-2D1E-FC2B-072F9AE09A4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7104248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4BA60-592E-10E0-AC69-CB37AA697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4F5180-6D50-09C4-A32D-3D19370270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E479C9-AC92-6E1D-72CB-55017CA91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5A35105-E42A-C107-AF4E-1E81D9D56E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32FB274-AB72-DD74-A38E-A27541707A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D8F8EE3-6CE8-496F-A20A-32B2BB17A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75916A5-C285-4B27-BB4C-0DAF13123DA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6906638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26F62-2148-68A1-BD11-012D24446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E41154-D716-0D95-BFE3-B9D3A17E5D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D0CF9-6C38-3988-BF7C-2326FD617B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3B21360-0301-0BAC-4520-7019AFD07E4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B019196-F25B-388D-9781-0F2C6677DC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7145339-2432-3657-CA0F-6B64946326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D2E60C1-CD69-518C-BCBF-1CB21B84116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9940713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2C066-4B59-8CF7-9CBB-ADE57840E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B67A03-E334-3434-4364-E941E0A0C6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D025AD-48BC-1C29-6078-C73FEA0C68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95FB73B-1209-06CB-9740-AC81528082E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95E096F-1C5A-269B-1D72-4DE256AA1E0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C7311A9-C282-CBF0-A8BC-4425DF5E90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23AB779-D95E-A6F2-524C-29033C08A6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9694547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89F50-9987-5A56-B431-08B4CE202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EF7FE2-5E5E-9CF1-C83A-C6CF276A3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4F9C6D-118C-5F16-9432-5A2E5254FD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818E8C6-60F1-BBE1-A019-8BC66F50DEA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1417397-3458-26F4-3706-1ADCCFF03D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86DD1FA-99C7-E9D6-FF11-81302DFD05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989CADD-DB53-4396-5154-62C9C544535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6365277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0878C-9FDC-E560-D8FA-6F92EA8FC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17490D-616E-D384-2233-C66F66B4A9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F8C7F7-F379-0312-3A5B-CC8D00497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Encourage the audience to share feedback by completing the survey, </a:t>
            </a:r>
            <a:r>
              <a:rPr lang="en-US" dirty="0">
                <a:cs typeface="Arial"/>
              </a:rPr>
              <a:t>which is available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 in the event app.</a:t>
            </a:r>
            <a:endParaRPr lang="en-US" sz="1200" u="none" baseline="0" dirty="0">
              <a:cs typeface="Arial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>
                <a:cs typeface="Arial"/>
              </a:rPr>
              <a:t>If desired, add more speaker notes here to elaborate on the concise main points and visuals on the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F8AAB5-4530-0865-AF05-A96087C4A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1AFAC-4311-2862-C018-F977B3D0D45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7296997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B6927-F729-1242-40F9-E2A4859B4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66DAE7-AF55-6F67-7FF2-67CE5950A6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D4F89-59E8-EE28-34AF-9245BC158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While the audience asks questions about your presentation, use this slide as a visual.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 customization is required.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03C37E9-A80B-A85E-F1CA-7D8444293F4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5A386BB-5B62-4530-A5D0-ECDF2762BD14}" type="datetime1">
              <a:rPr lang="en-US" smtClean="0"/>
              <a:t>3/9/2026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3BBEBA2-117C-27E1-5EE6-264DAD5B798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9568489-B630-3E39-35C1-11EA2E0C0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97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4819A68-8533-1B90-E0CF-6FE77D3CA3F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03107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2C0BC-CD8B-742B-0C05-083DA0A7B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C2D321-32C3-0DCD-7B55-48AC00B444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429C1-0149-E479-AA95-7C4E808D8C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A56077-6AA4-9B82-4B52-56294735323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37516D0-61E6-F7F3-0E70-EFE6D2E5E2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06A7E3-833D-4BA9-D6BA-81C99D93F9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916DACF-53D3-3D00-A117-CD182BF826C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3267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A70E5-31C8-AD3B-779D-5EEB02342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800923-C6AD-28FA-D565-2541179E0D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4A8543-68A0-6724-F95F-C55C17D7B2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0B58E86-4EC3-B00D-3FD5-D518E110597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F30FFCB-A86A-6346-567B-85003CB6448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5237E8-D2D3-6106-139D-B1BA52C7A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9EBF728-6431-7E2C-078D-F37823CC77A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0792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E12D9-9363-6EA3-D45E-A452BD0DC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809FFC-75E5-E3AF-7C52-BB574F2497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C1B8F0-8013-4A45-DAD0-F6940A05E0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390A99F-1CDC-B1A2-7C87-381E133153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E9E071B-CB92-5A44-C359-2E1E57084A8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556A3C4-F607-0CD8-6521-C846127EB1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8B1CB2D-200D-13F4-52A7-C35128E177F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34293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3/9/2026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68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28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601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28" r:id="rId6"/>
    <p:sldLayoutId id="2147486824" r:id="rId7"/>
    <p:sldLayoutId id="2147486829" r:id="rId8"/>
    <p:sldLayoutId id="2147486806" r:id="rId9"/>
    <p:sldLayoutId id="2147486807" r:id="rId10"/>
    <p:sldLayoutId id="2147486822" r:id="rId11"/>
    <p:sldLayoutId id="2147486823" r:id="rId12"/>
    <p:sldLayoutId id="2147486811" r:id="rId13"/>
    <p:sldLayoutId id="2147486812" r:id="rId14"/>
    <p:sldLayoutId id="2147486816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EDBA7-C3F4-F056-A95A-52516467D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CD44D-CDE2-131E-4BDC-34B061CA4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962" y="2428193"/>
            <a:ext cx="10731538" cy="914400"/>
          </a:xfrm>
        </p:spPr>
        <p:txBody>
          <a:bodyPr/>
          <a:lstStyle/>
          <a:p>
            <a:pPr algn="l"/>
            <a:r>
              <a:rPr lang="en-US" dirty="0"/>
              <a:t>ArcGIS Pro SDK .NET Extending the ArcGIS Pro Assistant (Beta) with Custom Extensions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5EF3D87D-FC29-CB6A-76A2-4BCA80886B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Deepinder Deol, Charlie Macleod</a:t>
            </a:r>
          </a:p>
        </p:txBody>
      </p:sp>
    </p:spTree>
    <p:extLst>
      <p:ext uri="{BB962C8B-B14F-4D97-AF65-F5344CB8AC3E}">
        <p14:creationId xmlns:p14="http://schemas.microsoft.com/office/powerpoint/2010/main" val="109452217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4DB66-51AA-04F5-5A13-FF85DB1AE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BC05DF2-35DE-5AA7-8479-1BDF1C52D8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92D09857-FD80-B58C-0587-410D621CD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1AE00C8-72D1-C054-FD5C-16FF2D7874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66EA8A7-9128-2FBB-4452-603A5C539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744200" cy="492443"/>
          </a:xfrm>
        </p:spPr>
        <p:txBody>
          <a:bodyPr/>
          <a:lstStyle/>
          <a:p>
            <a:r>
              <a:rPr lang="en-US" dirty="0"/>
              <a:t>AI Assistant Extension + Function – Implementation Pattern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AA0B3D4A-1F71-39B2-EA6E-54774AB36A1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There are 3 parts necessary for implementing an AI Assistant Extension: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AI Assistant Extension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AI Assistant Function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Component category registration in the “</a:t>
            </a:r>
            <a:r>
              <a:rPr lang="it-IT" dirty="0">
                <a:solidFill>
                  <a:schemeClr val="tx1"/>
                </a:solidFill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In the </a:t>
            </a:r>
            <a:r>
              <a:rPr lang="en-US" dirty="0" err="1"/>
              <a:t>Config.daml</a:t>
            </a: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C927C6D-6A1C-6D97-0825-1717C37BB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10252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9BD7EC2-2C53-C0AA-2CB5-300D20927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0909E227-A28E-FD29-CD5B-D2F8909F2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F7ECD6AA-FBF5-4BE3-23D9-57AC44F686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68558AB-490B-9151-5979-9CD67E4C00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5B5D4D6-E141-3D2A-8539-52B7E9BA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883623"/>
            <a:ext cx="10577945" cy="492443"/>
          </a:xfrm>
        </p:spPr>
        <p:txBody>
          <a:bodyPr/>
          <a:lstStyle/>
          <a:p>
            <a:r>
              <a:rPr lang="en-US" dirty="0"/>
              <a:t>AI Assistant Extension + Function Basics – What are they?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5549326D-D96B-B773-38E1-A06E47974A6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AI Assistant Extension is a container for AI Assistant Functions (registered in the </a:t>
            </a:r>
            <a:r>
              <a:rPr lang="en-US" dirty="0" err="1"/>
              <a:t>Config.daml</a:t>
            </a:r>
            <a:r>
              <a:rPr lang="en-US" dirty="0"/>
              <a:t>)</a:t>
            </a:r>
          </a:p>
          <a:p>
            <a:pPr>
              <a:buClr>
                <a:srgbClr val="FFAD29"/>
              </a:buClr>
            </a:pPr>
            <a:r>
              <a:rPr lang="en-US" dirty="0"/>
              <a:t>An AI Assistant function is a granular workflow invoked via the Pro AI Assistant in response to a user chat entry.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AI Assistant executes the relevant AI Assistant Extensions/function(s) via the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Not via the UI – as in a “traditional” workflow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E.g. via a button click, custom </a:t>
            </a:r>
            <a:r>
              <a:rPr lang="en-US" dirty="0" err="1"/>
              <a:t>dockpane</a:t>
            </a:r>
            <a:r>
              <a:rPr lang="en-US" dirty="0"/>
              <a:t>, menu option and so forth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9966BAA-D13F-AD31-1898-CED5A28F14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1BF44C3D-D6A2-A0F5-3AAB-F535AE88641B}"/>
              </a:ext>
            </a:extLst>
          </p:cNvPr>
          <p:cNvSpPr txBox="1">
            <a:spLocks/>
          </p:cNvSpPr>
          <p:nvPr/>
        </p:nvSpPr>
        <p:spPr>
          <a:xfrm>
            <a:off x="541420" y="5943600"/>
            <a:ext cx="11405938" cy="1313993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FFAD29"/>
              </a:buClr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6353303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C615D-1EB6-7E75-1FFA-F4B372E21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18180DB5-F6DC-4116-9D4E-31EEB6158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B7B5788-82D4-2163-988F-DDC9BFF33A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1F6AB520-F5D7-2FD9-88E1-1E257F4895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AD1FF96-CDFA-F366-3FCD-395B8CD69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744200" cy="461665"/>
          </a:xfrm>
        </p:spPr>
        <p:txBody>
          <a:bodyPr/>
          <a:lstStyle/>
          <a:p>
            <a:r>
              <a:rPr lang="en-US" dirty="0"/>
              <a:t>AI Assistant Extension Class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A213F95B-B715-F150-8F3F-9BC503507D1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4327680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Contains one or more AI Assistant functions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Workflow implementation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Derives from </a:t>
            </a:r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ArcGIS.Desktop.</a:t>
            </a:r>
            <a:r>
              <a:rPr lang="en-US" i="1" dirty="0" err="1">
                <a:solidFill>
                  <a:schemeClr val="tx1"/>
                </a:solidFill>
                <a:latin typeface="Consolas" panose="020B0609020204030204" pitchFamily="49" charset="0"/>
              </a:rPr>
              <a:t>Internal</a:t>
            </a:r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.Core.Assistant.AIAssistantExtension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*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Includes a </a:t>
            </a:r>
            <a:r>
              <a:rPr lang="en-US" b="1" dirty="0">
                <a:solidFill>
                  <a:schemeClr val="tx1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describing the AI Assistant extension purpose – used by the LLM</a:t>
            </a:r>
            <a:endParaRPr lang="en-US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FFAD29"/>
              </a:buClr>
            </a:pPr>
            <a:r>
              <a:rPr lang="en-US" dirty="0"/>
              <a:t>Must be registered in the “</a:t>
            </a:r>
            <a:r>
              <a:rPr lang="it-IT" dirty="0">
                <a:solidFill>
                  <a:schemeClr val="tx1"/>
                </a:solidFill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category in the </a:t>
            </a:r>
            <a:r>
              <a:rPr lang="en-US" dirty="0" err="1"/>
              <a:t>Config.daml</a:t>
            </a: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r>
              <a:rPr lang="en-US" dirty="0"/>
              <a:t>*AI Assistant </a:t>
            </a:r>
            <a:r>
              <a:rPr lang="en-US" dirty="0" err="1"/>
              <a:t>api</a:t>
            </a:r>
            <a:r>
              <a:rPr lang="en-US" dirty="0"/>
              <a:t> is Beta for 3.6 and 3.7 and requires use of </a:t>
            </a:r>
            <a:r>
              <a:rPr lang="en-US" b="1" i="1" dirty="0"/>
              <a:t>Internal</a:t>
            </a:r>
            <a:r>
              <a:rPr lang="en-US" dirty="0"/>
              <a:t> namespaces</a:t>
            </a:r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4181A1-F6C6-3495-64FC-53C703E9BE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7943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92345-0403-B5AD-87EC-C2A59F1EF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5DEF982-D39E-A4E9-32FC-7D870970BA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A5C519A-ACF5-1E7D-49C7-F0089415B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ABDEDDEF-2E79-3005-F21C-BAC45CE19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D52D81A-2A26-09D2-DBA5-0784393A9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– Method within the Extension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E64E650-EFF7-7E10-0101-C807F2F4D5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Has an </a:t>
            </a:r>
            <a:r>
              <a:rPr lang="en-US" b="1" dirty="0">
                <a:solidFill>
                  <a:schemeClr val="tx1"/>
                </a:solidFill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chemeClr val="tx1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/>
                </a:solidFill>
                <a:latin typeface="Consolas" panose="020B0609020204030204" pitchFamily="49" charset="0"/>
              </a:rPr>
              <a:t>]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/>
              <a:t>attribute</a:t>
            </a:r>
          </a:p>
          <a:p>
            <a:pPr lvl="2">
              <a:buClr>
                <a:srgbClr val="FFAD29"/>
              </a:buClr>
            </a:pP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ArcGIS.Desktop.</a:t>
            </a:r>
            <a:r>
              <a:rPr lang="en-US" i="1" dirty="0">
                <a:solidFill>
                  <a:schemeClr val="tx1"/>
                </a:solidFill>
                <a:latin typeface="Consolas" panose="020B0609020204030204" pitchFamily="49" charset="0"/>
              </a:rPr>
              <a:t>Internal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.Core.Assistant.AIAssistantFunctionAttribute</a:t>
            </a:r>
            <a:endParaRPr lang="en-US" dirty="0">
              <a:solidFill>
                <a:schemeClr val="tx1"/>
              </a:solidFill>
            </a:endParaRPr>
          </a:p>
          <a:p>
            <a:pPr lvl="2">
              <a:buClr>
                <a:srgbClr val="FFAD29"/>
              </a:buClr>
            </a:pPr>
            <a:r>
              <a:rPr lang="en-US" dirty="0"/>
              <a:t>Includes a </a:t>
            </a:r>
            <a:r>
              <a:rPr lang="en-US" b="1" dirty="0">
                <a:solidFill>
                  <a:schemeClr val="tx1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describing the AI Assistant function purpose – used by the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Implemented as </a:t>
            </a:r>
            <a:r>
              <a:rPr lang="en-US" b="1" dirty="0">
                <a:solidFill>
                  <a:schemeClr val="tx1"/>
                </a:solidFill>
              </a:rPr>
              <a:t>public static </a:t>
            </a:r>
            <a:r>
              <a:rPr lang="en-US" b="1" dirty="0"/>
              <a:t>methods </a:t>
            </a:r>
            <a:r>
              <a:rPr lang="en-US" dirty="0"/>
              <a:t>within an “AI Assistant Extension Class”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Have return type of </a:t>
            </a:r>
            <a:r>
              <a:rPr lang="en-US" b="1" dirty="0" err="1">
                <a:solidFill>
                  <a:schemeClr val="tx1"/>
                </a:solidFill>
                <a:latin typeface="Consolas" panose="020B0609020204030204" pitchFamily="49" charset="0"/>
              </a:rPr>
              <a:t>ArcGIS.Desktop.</a:t>
            </a:r>
            <a:r>
              <a:rPr lang="en-US" b="1" i="1" dirty="0" err="1">
                <a:solidFill>
                  <a:schemeClr val="tx1"/>
                </a:solidFill>
                <a:latin typeface="Consolas" panose="020B0609020204030204" pitchFamily="49" charset="0"/>
              </a:rPr>
              <a:t>Internal</a:t>
            </a:r>
            <a:r>
              <a:rPr lang="en-US" b="1" dirty="0" err="1">
                <a:solidFill>
                  <a:schemeClr val="tx1"/>
                </a:solidFill>
                <a:latin typeface="Consolas" panose="020B0609020204030204" pitchFamily="49" charset="0"/>
              </a:rPr>
              <a:t>.Core.Assistant.AIFunctionResult</a:t>
            </a:r>
            <a:endParaRPr lang="en-US" b="1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lvl="2">
              <a:buClr>
                <a:srgbClr val="FFAD29"/>
              </a:buClr>
            </a:pPr>
            <a:r>
              <a:rPr lang="en-US" sz="1800" dirty="0"/>
              <a:t>Asynchronous returns </a:t>
            </a:r>
            <a:r>
              <a:rPr lang="en-US" b="1" dirty="0">
                <a:solidFill>
                  <a:schemeClr val="tx1"/>
                </a:solidFill>
                <a:latin typeface="Consolas" panose="020B0609020204030204" pitchFamily="49" charset="0"/>
              </a:rPr>
              <a:t>Task&lt;</a:t>
            </a:r>
            <a:r>
              <a:rPr lang="en-US" b="1" dirty="0" err="1">
                <a:solidFill>
                  <a:schemeClr val="tx1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latin typeface="Consolas" panose="020B0609020204030204" pitchFamily="49" charset="0"/>
              </a:rPr>
              <a:t>&gt;</a:t>
            </a:r>
          </a:p>
          <a:p>
            <a:pPr lvl="2">
              <a:buClr>
                <a:srgbClr val="FFAD29"/>
              </a:buClr>
            </a:pPr>
            <a:r>
              <a:rPr lang="en-US" sz="1800" dirty="0"/>
              <a:t>On error, return </a:t>
            </a:r>
            <a:r>
              <a:rPr lang="en-US" b="1" dirty="0" err="1">
                <a:solidFill>
                  <a:schemeClr val="tx1"/>
                </a:solidFill>
                <a:latin typeface="Consolas" panose="020B0609020204030204" pitchFamily="49" charset="0"/>
              </a:rPr>
              <a:t>AIFunctionError</a:t>
            </a:r>
            <a:endParaRPr lang="en-US" b="1" dirty="0">
              <a:solidFill>
                <a:schemeClr val="tx1"/>
              </a:solidFill>
            </a:endParaRPr>
          </a:p>
          <a:p>
            <a:pPr lvl="1">
              <a:buClr>
                <a:srgbClr val="FFAD29"/>
              </a:buClr>
            </a:pPr>
            <a:r>
              <a:rPr lang="en-US" dirty="0"/>
              <a:t>Zero or more input parameters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Each parameter must include a 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attribute (describing its purpose)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Register in “</a:t>
            </a:r>
            <a:r>
              <a:rPr lang="it-IT" dirty="0">
                <a:solidFill>
                  <a:schemeClr val="tx1"/>
                </a:solidFill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category along with its “parent” AI Assistant Extension Class entry.</a:t>
            </a:r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B8EC82-D45E-357E-DF3F-31A8D1257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38798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D07619C-B48A-FD73-03AF-464C6C709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B03C280E-DCFC-2D3D-8187-EE00FE473C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8F7EBC07-3DE5-F3EB-731B-220108B5FB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FF845BD-43AA-C7CF-906E-108807064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B8A7439-239B-F7A8-60E0-4EAFC1EC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04404"/>
            <a:ext cx="10369296" cy="492443"/>
          </a:xfrm>
        </p:spPr>
        <p:txBody>
          <a:bodyPr/>
          <a:lstStyle/>
          <a:p>
            <a:r>
              <a:rPr lang="en-US" dirty="0"/>
              <a:t>Category Registration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9EC37CFD-5297-7A30-77EC-0AC4F1E969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121685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AI Assistant Extension classes and their ‘child’ AI Assistant functions register in the “</a:t>
            </a:r>
            <a:r>
              <a:rPr lang="it-IT" dirty="0">
                <a:solidFill>
                  <a:schemeClr val="tx1"/>
                </a:solidFill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component category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Category registration is performed in the </a:t>
            </a:r>
            <a:r>
              <a:rPr lang="en-US" dirty="0" err="1"/>
              <a:t>Config.daml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Component registration includes:</a:t>
            </a:r>
          </a:p>
          <a:p>
            <a:pPr lvl="3">
              <a:buClr>
                <a:srgbClr val="FFAD29"/>
              </a:buClr>
            </a:pPr>
            <a:r>
              <a:rPr lang="en-US" sz="1600" dirty="0"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latin typeface="Consolas" panose="020B0609020204030204" pitchFamily="49" charset="0"/>
              </a:rPr>
              <a:t>&gt;...&lt;/</a:t>
            </a:r>
            <a:r>
              <a:rPr lang="en-US" sz="1600" dirty="0" err="1"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latin typeface="Consolas" panose="020B0609020204030204" pitchFamily="49" charset="0"/>
              </a:rPr>
              <a:t>&gt;</a:t>
            </a:r>
            <a:r>
              <a:rPr lang="en-US" sz="1600" dirty="0"/>
              <a:t> element for the extension class</a:t>
            </a:r>
          </a:p>
          <a:p>
            <a:pPr lvl="3">
              <a:buClr>
                <a:srgbClr val="FFAD29"/>
              </a:buClr>
            </a:pPr>
            <a:r>
              <a:rPr lang="en-US" sz="1600" dirty="0"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latin typeface="Consolas" panose="020B0609020204030204" pitchFamily="49" charset="0"/>
              </a:rPr>
              <a:t>&gt;...&lt;/</a:t>
            </a:r>
            <a:r>
              <a:rPr lang="en-US" sz="1600" dirty="0" err="1"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latin typeface="Consolas" panose="020B0609020204030204" pitchFamily="49" charset="0"/>
              </a:rPr>
              <a:t>&gt;</a:t>
            </a:r>
            <a:r>
              <a:rPr lang="en-US" sz="1600" dirty="0"/>
              <a:t> element per function</a:t>
            </a:r>
          </a:p>
          <a:p>
            <a:pPr lvl="3">
              <a:buClr>
                <a:srgbClr val="FFAD29"/>
              </a:buClr>
            </a:pPr>
            <a:r>
              <a:rPr lang="en-US" sz="1600" dirty="0"/>
              <a:t>1 or more </a:t>
            </a:r>
            <a:r>
              <a:rPr lang="en-US" sz="1600" dirty="0"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latin typeface="Consolas" panose="020B0609020204030204" pitchFamily="49" charset="0"/>
              </a:rPr>
              <a:t>&gt; elements </a:t>
            </a:r>
            <a:r>
              <a:rPr lang="en-US" sz="1600" dirty="0"/>
              <a:t>describing its capabilities/purpose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uses the category to “discover” the available AI Assistant functions</a:t>
            </a:r>
          </a:p>
          <a:p>
            <a:pPr lvl="3">
              <a:buClr>
                <a:srgbClr val="FFAD29"/>
              </a:buClr>
            </a:pPr>
            <a:r>
              <a:rPr lang="en-US" sz="1600" dirty="0"/>
              <a:t>AI Extension Classes/AI Assistant Functions not registered are </a:t>
            </a:r>
            <a:r>
              <a:rPr lang="en-US" sz="1600" b="1" i="1" u="sng" dirty="0"/>
              <a:t>not</a:t>
            </a:r>
            <a:r>
              <a:rPr lang="en-US" sz="1600" dirty="0"/>
              <a:t> sent to the LLM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Semantic search uses the </a:t>
            </a:r>
            <a:r>
              <a:rPr lang="en-US" dirty="0">
                <a:latin typeface="Consolas" panose="020B0609020204030204" pitchFamily="49" charset="0"/>
              </a:rPr>
              <a:t>&lt;</a:t>
            </a:r>
            <a:r>
              <a:rPr lang="en-US" dirty="0" err="1">
                <a:latin typeface="Consolas" panose="020B0609020204030204" pitchFamily="49" charset="0"/>
              </a:rPr>
              <a:t>searchDescription</a:t>
            </a:r>
            <a:r>
              <a:rPr lang="en-US" dirty="0">
                <a:latin typeface="Consolas" panose="020B0609020204030204" pitchFamily="49" charset="0"/>
              </a:rPr>
              <a:t>&gt;s </a:t>
            </a:r>
            <a:r>
              <a:rPr lang="en-US" dirty="0"/>
              <a:t>to identify relevant extensions</a:t>
            </a:r>
          </a:p>
          <a:p>
            <a:pPr lvl="3">
              <a:buClr>
                <a:srgbClr val="FFAD29"/>
              </a:buClr>
            </a:pPr>
            <a:r>
              <a:rPr lang="en-US" sz="1600" dirty="0"/>
              <a:t>In response to a user request</a:t>
            </a:r>
            <a:endParaRPr lang="en-US" dirty="0"/>
          </a:p>
          <a:p>
            <a:pPr marL="1042416" lvl="3" indent="0">
              <a:buClr>
                <a:srgbClr val="FFAD29"/>
              </a:buClr>
              <a:buNone/>
            </a:pP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2355770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A1B71-6FFF-9ED0-BB0D-67E96FC7C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E49B2727-8EB3-C195-6BFD-AF761359D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1531B1DF-F107-5903-219A-AAB7AADCA1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60009C3-A977-7004-BDB4-D4E77876C8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B1EEC2D-F027-EE47-568B-3F1230E27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04404"/>
            <a:ext cx="10369296" cy="492443"/>
          </a:xfrm>
        </p:spPr>
        <p:txBody>
          <a:bodyPr/>
          <a:lstStyle/>
          <a:p>
            <a:r>
              <a:rPr lang="en-US" dirty="0"/>
              <a:t>Category Registration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E73DD4C-485F-F3F7-C5C4-17147C63A96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121685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AI Assistant Extension classes and their ‘child’ AI Assistant functions register in the “</a:t>
            </a:r>
            <a:r>
              <a:rPr lang="it-IT" dirty="0">
                <a:solidFill>
                  <a:schemeClr val="tx1"/>
                </a:solidFill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component category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Category registration is performed in the </a:t>
            </a:r>
            <a:r>
              <a:rPr lang="en-US" dirty="0" err="1"/>
              <a:t>Config.daml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AI Assistant uses the category to “discover” the available AI Assistant functions</a:t>
            </a:r>
          </a:p>
          <a:p>
            <a:pPr lvl="3">
              <a:buClr>
                <a:srgbClr val="FFAD29"/>
              </a:buClr>
            </a:pPr>
            <a:r>
              <a:rPr lang="en-US" sz="1600" dirty="0"/>
              <a:t>AI Extension Classes/AI Assistant Functions not registered are </a:t>
            </a:r>
            <a:r>
              <a:rPr lang="en-US" sz="1600" b="1" i="1" u="sng" dirty="0"/>
              <a:t>not</a:t>
            </a:r>
            <a:r>
              <a:rPr lang="en-US" sz="1600" dirty="0"/>
              <a:t> sent to the LLM</a:t>
            </a:r>
          </a:p>
          <a:p>
            <a:pPr marL="1042416" lvl="3" indent="0">
              <a:buClr>
                <a:srgbClr val="FFAD29"/>
              </a:buClr>
              <a:buNone/>
            </a:pP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4468731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DED39-5593-AFE0-111B-570EC1F5F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904BF82-A9E7-6AC8-600A-5A6A6F93E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9BB3F6E-4E80-063B-AC3B-53643273E2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E90EAC4-91E8-014B-A239-58AF986745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790C538-775E-504A-57C0-F7BC95671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05" y="704299"/>
            <a:ext cx="11044990" cy="461665"/>
          </a:xfrm>
        </p:spPr>
        <p:txBody>
          <a:bodyPr/>
          <a:lstStyle/>
          <a:p>
            <a:r>
              <a:rPr lang="en-US" dirty="0"/>
              <a:t>AI Assistant Function – Pro SDK Item Template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A6B413-8037-2C1B-167F-56936D3078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905" y="1522676"/>
            <a:ext cx="8076190" cy="4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0844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13F00-4C87-1DF1-4041-E67714DBC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0E2F2C01-299B-3EFF-0C37-763B151EC6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3339724-1D60-7A24-B7B1-200E84E5E2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6B7043F-11C3-8952-D974-29E8552F8E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890F2C8-5085-D36C-8D43-0553AF08A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91180"/>
            <a:ext cx="10733809" cy="984885"/>
          </a:xfrm>
        </p:spPr>
        <p:txBody>
          <a:bodyPr/>
          <a:lstStyle/>
          <a:p>
            <a:r>
              <a:rPr lang="en-US" dirty="0"/>
              <a:t>AI Assistant Extension + Function Basics – What can it do?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2553A07C-6104-4E0C-0C56-5DFB4299A5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4260960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In your extensions you can implement workflows using any of the ArcGIS Pro public </a:t>
            </a:r>
            <a:r>
              <a:rPr lang="en-US" dirty="0" err="1"/>
              <a:t>api</a:t>
            </a:r>
            <a:r>
              <a:rPr lang="en-US" dirty="0"/>
              <a:t>*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Same rules apply!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Synchronous methods in the API must be executed on the </a:t>
            </a:r>
            <a:r>
              <a:rPr lang="en-US" dirty="0" err="1"/>
              <a:t>QueuedTask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await Asynchronous methods as needed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Access Application context via the usual suspects:</a:t>
            </a:r>
          </a:p>
          <a:p>
            <a:pPr lvl="3">
              <a:buClr>
                <a:srgbClr val="FFAD29"/>
              </a:buClr>
            </a:pPr>
            <a:r>
              <a:rPr lang="en-US" dirty="0" err="1"/>
              <a:t>MapView.Active</a:t>
            </a:r>
            <a:r>
              <a:rPr lang="en-US" dirty="0"/>
              <a:t>, </a:t>
            </a:r>
            <a:r>
              <a:rPr lang="en-US" dirty="0" err="1"/>
              <a:t>MapView.Active.Map</a:t>
            </a:r>
            <a:r>
              <a:rPr lang="en-US" dirty="0"/>
              <a:t>, </a:t>
            </a:r>
            <a:r>
              <a:rPr lang="en-US" dirty="0" err="1"/>
              <a:t>LayoutView.Active</a:t>
            </a:r>
            <a:r>
              <a:rPr lang="en-US" dirty="0"/>
              <a:t>, </a:t>
            </a:r>
            <a:r>
              <a:rPr lang="en-US" dirty="0" err="1"/>
              <a:t>Project.Current</a:t>
            </a:r>
            <a:r>
              <a:rPr lang="en-US" dirty="0"/>
              <a:t>, </a:t>
            </a:r>
            <a:r>
              <a:rPr lang="en-US" dirty="0" err="1"/>
              <a:t>MapView.Active.GetSelectedLayers</a:t>
            </a:r>
            <a:r>
              <a:rPr lang="en-US" dirty="0"/>
              <a:t>()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Can reference/use your own custom helper functions/methods as needed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Same as any other </a:t>
            </a:r>
            <a:r>
              <a:rPr lang="en-US" dirty="0" err="1"/>
              <a:t>addin</a:t>
            </a:r>
            <a:r>
              <a:rPr lang="en-US" dirty="0"/>
              <a:t> custom method/workflow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r>
              <a:rPr lang="en-US" sz="1800" dirty="0"/>
              <a:t>*AI Assistant </a:t>
            </a:r>
            <a:r>
              <a:rPr lang="en-US" sz="1800" dirty="0" err="1"/>
              <a:t>api</a:t>
            </a:r>
            <a:r>
              <a:rPr lang="en-US" sz="1800" dirty="0"/>
              <a:t> is Beta for 3.6 and 3.7 and requires use of </a:t>
            </a:r>
            <a:r>
              <a:rPr lang="en-US" sz="1800" b="1" dirty="0"/>
              <a:t>Internal</a:t>
            </a:r>
            <a:r>
              <a:rPr lang="en-US" sz="1800" dirty="0"/>
              <a:t> namespaces</a:t>
            </a: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72140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5C51A-54F0-7987-C7A5-7C88249CC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F3F7D18-3793-0C86-F0B8-C0CE3D7C7D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6297B67-D1C2-D6B7-7493-BFBEA0FB9B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D902AA1B-C91B-90A8-C7F5-3B1B8C3D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932A492-D34C-4ECF-B39E-8FEE3B2EA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Example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881C04AE-6727-DD1A-404B-E0B9AA0DD36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Assume we want to implement an AI Assistant function to show a “Hello World” message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Can optionally show an additional (user entered) text string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50795-6C56-B227-AC7C-48A15DEE0E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AI Assistant Function Method</a:t>
            </a:r>
          </a:p>
        </p:txBody>
      </p:sp>
    </p:spTree>
    <p:extLst>
      <p:ext uri="{BB962C8B-B14F-4D97-AF65-F5344CB8AC3E}">
        <p14:creationId xmlns:p14="http://schemas.microsoft.com/office/powerpoint/2010/main" val="1803906461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8B832-D313-231A-3F19-DFC05BD35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7894F5BB-ABCC-C2A5-EE9A-83723BB7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8EEA885-944B-B6DD-6CAE-EDC8D6C8D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32E2A093-3FBA-EA3F-B7EE-40289372E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5E33E7E-2CD9-2833-4EA7-CD6871AC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978931-F60C-4AD4-DCAD-BB0BC017FD1E}"/>
              </a:ext>
            </a:extLst>
          </p:cNvPr>
          <p:cNvSpPr txBox="1"/>
          <p:nvPr/>
        </p:nvSpPr>
        <p:spPr>
          <a:xfrm>
            <a:off x="431800" y="1046747"/>
            <a:ext cx="113157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msg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"Hello World"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.IsNullOrEmpty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.Show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(msg,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"Hello World"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44881175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53415-BA98-17F4-D832-E2498B597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F07E421-37CC-981B-BF6A-7D14E2CDF3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9D7CDC1-1979-F0E0-FCB7-7B493A900C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0155848-E8BF-E0E2-2E50-B72421945F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F53BDDA-19AA-5041-9CE4-2EC946F08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8D0BA51D-0971-DBEF-30EB-349BE88DBA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6116" y="1721979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Overview of the AI Assistant and timeline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High level summary of the AI Assistant and AI Assistant extensibility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Road map and descriptions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Extension and Function basics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Implementation pattern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extension class, AI Assistant function, component registration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Invocation via the AI Assistant chat and back-end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Guidelines/Best practices and design walk-through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Complex objects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Extension advanced skills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Yaml</a:t>
            </a:r>
            <a:r>
              <a:rPr lang="en-US" dirty="0"/>
              <a:t> and prompt refinement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Autoinvoke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838904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CDA00-8F04-828A-2C91-6B000CF19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F68067D-2E78-8E5D-DA2E-A83A38E4F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7F99C3B-7870-EDE2-96A8-B7CCB4FF3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3EAC19D-3B85-5663-1B37-E84A33BF3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DB071CD-9EC3-2E21-A1D9-849009D1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5E4089-9D71-A710-C8E4-6BC880A4AAD3}"/>
              </a:ext>
            </a:extLst>
          </p:cNvPr>
          <p:cNvSpPr txBox="1"/>
          <p:nvPr/>
        </p:nvSpPr>
        <p:spPr>
          <a:xfrm>
            <a:off x="431800" y="1046747"/>
            <a:ext cx="113157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, Description(“Show a hello world message with an optional string")]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[Description (“Optional text string to show with the Hello World message")] 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string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return new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(“Hello world message shown successfully”);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96547527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475F3-5D93-C0EA-D6B1-8093A3028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7407DB94-23D5-B738-DD13-156E2F76F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C063025-AED9-B1D5-D3E8-DB0599167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7208C80-606A-8F8C-D1F9-9B55D8FFC9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00F0ED2-E786-837E-314B-225AADD47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9CD233-30F5-5ECD-F4CC-AEC0A5592A71}"/>
              </a:ext>
            </a:extLst>
          </p:cNvPr>
          <p:cNvSpPr txBox="1"/>
          <p:nvPr/>
        </p:nvSpPr>
        <p:spPr>
          <a:xfrm>
            <a:off x="431800" y="1046747"/>
            <a:ext cx="113157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, Description(“Show a hello world message with an optional string")]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[Description (“Optional text string to show with the Hello World message")] 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string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return new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(“Hello world message shown successfully”);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427346154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5440D-F523-6B4A-C175-5C07BA85F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BF34CD3-BBDF-B926-E647-8E173029E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8EE6510-3642-A375-2871-A9BEB072E3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BA5D703A-0C6A-9493-77B3-D877B768B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8490F18-5F7F-3120-079A-48D665DBB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29A101-1510-36F6-4C7A-ADC876D59254}"/>
              </a:ext>
            </a:extLst>
          </p:cNvPr>
          <p:cNvSpPr txBox="1"/>
          <p:nvPr/>
        </p:nvSpPr>
        <p:spPr>
          <a:xfrm>
            <a:off x="444500" y="1046747"/>
            <a:ext cx="113030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[Description(“Show a hello world message")]  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msg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"Hello World"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.IsNullOrEmpty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.Show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(msg,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"Hello World"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782754654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B2192-E7E9-5602-9D02-730A34132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61FF45F1-3088-CA0A-D628-67FE1EBB7C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7F0A393-4FED-FC32-E4B2-EE89D6D14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0E68B5C-B7CB-BF02-88C7-4CE020C9EA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A2F206F-369C-AC5D-0A1A-D68D4259B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84CE5B-05F3-E81C-F960-8D2EDAD4F7C8}"/>
              </a:ext>
            </a:extLst>
          </p:cNvPr>
          <p:cNvSpPr txBox="1"/>
          <p:nvPr/>
        </p:nvSpPr>
        <p:spPr>
          <a:xfrm>
            <a:off x="444500" y="1046747"/>
            <a:ext cx="113030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[Description(“Show a hello world message")]  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[Description (“Optional text string to show with the Hello World message")] 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string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43591880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B6400-D7E0-E0AC-2A8B-741BA391B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7FA0C89C-8463-C464-33EA-3E053DA48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CCBCFD1-E849-0E40-18FE-DB1CF171F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3AAD3471-2516-C6D6-B99A-10F914147D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04DC74C-C0D2-D60D-DFE0-6BC3946F7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7CACC9-D8ED-212D-1647-409A630ADEB4}"/>
              </a:ext>
            </a:extLst>
          </p:cNvPr>
          <p:cNvSpPr txBox="1"/>
          <p:nvPr/>
        </p:nvSpPr>
        <p:spPr>
          <a:xfrm>
            <a:off x="444500" y="1046747"/>
            <a:ext cx="113030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[Description(“Show a hello world message")]  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public static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[Description (“Optional text string to show with the Hello World message")] 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string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445888177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17D8A-310C-4CFF-94F8-D8D8085B9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1FE4AAC-B3EC-7C3C-83A8-BAF642979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9979FD2-4553-BD12-45E5-D68B07AE03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A7A3A5C0-5457-862F-B93C-5253F89327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D90B019-3E04-1309-6878-33F58D0C3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6A8763-41F3-A070-73F3-86458A5976D1}"/>
              </a:ext>
            </a:extLst>
          </p:cNvPr>
          <p:cNvSpPr txBox="1"/>
          <p:nvPr/>
        </p:nvSpPr>
        <p:spPr>
          <a:xfrm>
            <a:off x="444500" y="1046747"/>
            <a:ext cx="113030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[Description(“Show a hello world message")]  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[Description (“Optional text string to show with the Hello World message")] 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string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185309666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83586-F404-1069-D632-C6DFADF11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B817126-5719-A74C-83F1-9A405CEE9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DB3EBB37-B3EE-212C-DC06-8E53E5E7D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9313926-C183-E8C5-8DE2-C429781BBB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9D5D8EA-DD5A-3F8B-734D-9A621522E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FF431C-F2FA-4178-36EF-8982E56F97DD}"/>
              </a:ext>
            </a:extLst>
          </p:cNvPr>
          <p:cNvSpPr txBox="1"/>
          <p:nvPr/>
        </p:nvSpPr>
        <p:spPr>
          <a:xfrm>
            <a:off x="444500" y="1046747"/>
            <a:ext cx="113030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[Description(“Show a hello world message")]  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[Description (“Optional text string to show with the Hello World message")] 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string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return new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62049259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195C7-1AA4-76AC-1878-FB779882B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6448B5F-F420-BEBC-890F-295698D08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3670673-E486-8E01-D08F-BE990057D4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98A97AB-5804-535A-B7BA-911ACC04F4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8C45F76-3299-EBE1-48DE-DD3878986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B45389-3CF6-3D46-E7B4-DFE5F84C61FF}"/>
              </a:ext>
            </a:extLst>
          </p:cNvPr>
          <p:cNvSpPr txBox="1"/>
          <p:nvPr/>
        </p:nvSpPr>
        <p:spPr>
          <a:xfrm>
            <a:off x="431800" y="1046747"/>
            <a:ext cx="113157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, Description(“Show a hello world message with an optional string")]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string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887431166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ABB90-925B-6E49-D37F-60EDC21F7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9AE0941-4D7F-11BA-02AA-BB9185851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2D7255E-C226-A7B1-F40B-BE1B9CBDB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B8208AF7-405F-C70A-FFB3-C073B9168C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A0A30B54-95DB-A30A-3583-376CA7E89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3695B6-3CF4-BBDB-80BB-421BE2901202}"/>
              </a:ext>
            </a:extLst>
          </p:cNvPr>
          <p:cNvSpPr txBox="1"/>
          <p:nvPr/>
        </p:nvSpPr>
        <p:spPr>
          <a:xfrm>
            <a:off x="431800" y="1046747"/>
            <a:ext cx="113157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, Description(“Show a hello world message with an optional string")]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string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//TODO – implementation here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var msg = "Hello World";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string.IsNullOrEmpty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MessageBox.Show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02962586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CD6E3-965B-1710-9991-6A847B0FD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4E3A0C6-7403-40AB-3AE7-0CAE8F149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B1CF72C-17CE-DC48-ED25-C0A31EE7AC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70998055-0E36-79ED-2606-B5EFF8927D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5448048-8BF1-043F-5408-632C9311A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2244F4-5EE4-8A39-C517-5E164F05D172}"/>
              </a:ext>
            </a:extLst>
          </p:cNvPr>
          <p:cNvSpPr txBox="1"/>
          <p:nvPr/>
        </p:nvSpPr>
        <p:spPr>
          <a:xfrm>
            <a:off x="431800" y="1046747"/>
            <a:ext cx="11315700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var msg = "Hello World";</a:t>
            </a: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    if (!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string.IsNullOrEmpty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   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MessageBox.Show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(msg, "Hello World");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58783379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F6D77-10D3-2FAB-7834-5D270B73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B45E557-9B33-E36A-8F1E-58BA34670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5D3A71C-E7FF-D07D-B895-6B8B318722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79AE881-0E77-C303-2F16-BFD179C0F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011F5AB-8377-70E4-7007-03F439A15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assistant (Beta)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ECC72622-D561-258A-3EDB-150CF5951C4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6116" y="2164743"/>
            <a:ext cx="10369296" cy="3427413"/>
          </a:xfrm>
        </p:spPr>
        <p:txBody>
          <a:bodyPr/>
          <a:lstStyle/>
          <a:p>
            <a:r>
              <a:rPr lang="en-US" dirty="0"/>
              <a:t>An in-app assistant.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Use natural language to:</a:t>
            </a:r>
          </a:p>
          <a:p>
            <a:pPr lvl="1"/>
            <a:r>
              <a:rPr lang="en-US" sz="1600" dirty="0"/>
              <a:t>Explore ArcGIS Pro Help documentation </a:t>
            </a:r>
          </a:p>
          <a:p>
            <a:pPr lvl="1"/>
            <a:r>
              <a:rPr lang="en-US" sz="1600" dirty="0"/>
              <a:t>Generate Query Layer SQL expressions</a:t>
            </a:r>
          </a:p>
          <a:p>
            <a:pPr lvl="1"/>
            <a:r>
              <a:rPr lang="en-US" sz="1600" dirty="0"/>
              <a:t>Generate Knowledge Graph </a:t>
            </a:r>
            <a:r>
              <a:rPr lang="en-US" sz="1600" dirty="0" err="1"/>
              <a:t>openCypher</a:t>
            </a:r>
            <a:r>
              <a:rPr lang="en-US" sz="1600" dirty="0"/>
              <a:t> queries</a:t>
            </a:r>
          </a:p>
          <a:p>
            <a:pPr lvl="1"/>
            <a:r>
              <a:rPr lang="en-US" sz="1600" dirty="0"/>
              <a:t>Generate </a:t>
            </a:r>
            <a:r>
              <a:rPr lang="en-US" sz="1600" dirty="0" err="1"/>
              <a:t>ArcPy</a:t>
            </a:r>
            <a:r>
              <a:rPr lang="en-US" sz="1600" dirty="0"/>
              <a:t> code</a:t>
            </a:r>
          </a:p>
          <a:p>
            <a:pPr lvl="1"/>
            <a:r>
              <a:rPr lang="en-US" sz="1600" dirty="0"/>
              <a:t>Trigger common actions in ArcGIS Pro</a:t>
            </a:r>
          </a:p>
          <a:p>
            <a:pPr>
              <a:buClr>
                <a:srgbClr val="FFAD29"/>
              </a:buClr>
            </a:pP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8F71715-61C7-25B6-7BCA-8D44A4D889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553998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Designed to boost productivity and empower users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37BB7C-1003-202A-67CE-EFA86B5FC6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712" y="1482290"/>
            <a:ext cx="4319292" cy="509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37973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C3A91-75F1-61DA-38B0-5110DDA0F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8B45A6B-7960-47A6-3BA1-87DB379FE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A43C730-F4A2-986D-F876-5763F2E2D0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F19540D-7CCE-F22F-9848-CE554555F5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CF35F6F-2292-1B3A-0E9D-A0BAE709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B98652-AA3D-EB92-B022-0A9B9EF89583}"/>
              </a:ext>
            </a:extLst>
          </p:cNvPr>
          <p:cNvSpPr/>
          <p:nvPr/>
        </p:nvSpPr>
        <p:spPr bwMode="auto">
          <a:xfrm>
            <a:off x="302789" y="825501"/>
            <a:ext cx="1171141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sv-SE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&gt;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17337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54CD6-5B5A-62F2-BF5C-16F07667D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79324E8-208A-3377-0548-B2739B07B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D92CF921-6BA3-F909-98C0-0AAF52CBB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3D4B9D2-5B8F-B7DC-92AE-41C17F2BF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4F28CDB-E70B-A6BC-BE47-E1D388DD2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A59EFE-5135-9044-8492-B99721CCE9FC}"/>
              </a:ext>
            </a:extLst>
          </p:cNvPr>
          <p:cNvSpPr/>
          <p:nvPr/>
        </p:nvSpPr>
        <p:spPr bwMode="auto">
          <a:xfrm>
            <a:off x="302789" y="825501"/>
            <a:ext cx="1171141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&lt;content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&lt;/content&gt;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586428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7E599-4208-CE4A-A7BE-982938066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674EC34-C5F5-C6D9-F069-35E80623F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AA341BA-3965-ABC1-7E39-6BF57AF389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DD085ED-C4BA-9D5A-C9CA-ABCA715150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B2CE76A-39BD-FE2C-4C1F-B51A7A8B1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15A2BD-DF05-D1C0-EDC1-04D8EE0F8997}"/>
              </a:ext>
            </a:extLst>
          </p:cNvPr>
          <p:cNvSpPr/>
          <p:nvPr/>
        </p:nvSpPr>
        <p:spPr bwMode="auto">
          <a:xfrm>
            <a:off x="302789" y="825501"/>
            <a:ext cx="1174951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&lt;content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&lt;/content&gt;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15072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43937-4603-6531-8B37-B5503E7AD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681DA1B-92BB-F01A-7BE0-1A9B7B174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FE8AD27E-26BD-DCB1-F0F9-F5C9534741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56E0D2F-A1BC-818B-F24F-5F419B64CA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710545D-35A6-6221-674B-E10628693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75B1B2-11DA-08CE-A150-BC55A1ADCC91}"/>
              </a:ext>
            </a:extLst>
          </p:cNvPr>
          <p:cNvSpPr/>
          <p:nvPr/>
        </p:nvSpPr>
        <p:spPr bwMode="auto">
          <a:xfrm>
            <a:off x="302789" y="825501"/>
            <a:ext cx="1171141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&lt;content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&lt;/content&gt;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B78B45F-3AF1-510F-DBFE-B88FB0239FEC}"/>
              </a:ext>
            </a:extLst>
          </p:cNvPr>
          <p:cNvSpPr/>
          <p:nvPr/>
        </p:nvSpPr>
        <p:spPr bwMode="auto">
          <a:xfrm>
            <a:off x="8176816" y="1804558"/>
            <a:ext cx="3723083" cy="717742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78720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A805A-F99F-799E-47CC-A6222E57B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EA49155-E2BF-AB75-6239-01F91CA1B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C27C3FB-EB43-7E0C-FD5A-44682FE6E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5230884-F61C-0436-9DE7-C7A6DDFB84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132BB89-EBB8-4AD8-CE7E-76BCE71FE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2687AA-D332-DEF5-B6C9-C1C74BA3BC22}"/>
              </a:ext>
            </a:extLst>
          </p:cNvPr>
          <p:cNvSpPr/>
          <p:nvPr/>
        </p:nvSpPr>
        <p:spPr bwMode="auto">
          <a:xfrm>
            <a:off x="302789" y="825501"/>
            <a:ext cx="1171141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&lt;content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 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&lt;/content&gt;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669C9B1-FEF3-836A-2B40-73EA98AEC9AF}"/>
              </a:ext>
            </a:extLst>
          </p:cNvPr>
          <p:cNvSpPr/>
          <p:nvPr/>
        </p:nvSpPr>
        <p:spPr bwMode="auto">
          <a:xfrm>
            <a:off x="8176816" y="1783776"/>
            <a:ext cx="3723083" cy="717742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F70FEA-6A43-9197-BEAD-299A161B3C61}"/>
              </a:ext>
            </a:extLst>
          </p:cNvPr>
          <p:cNvSpPr txBox="1"/>
          <p:nvPr/>
        </p:nvSpPr>
        <p:spPr>
          <a:xfrm>
            <a:off x="2422033" y="2711641"/>
            <a:ext cx="8420100" cy="132815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 ...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EFC308D-7833-CACF-724B-9DCB1BF8D26D}"/>
              </a:ext>
            </a:extLst>
          </p:cNvPr>
          <p:cNvSpPr/>
          <p:nvPr/>
        </p:nvSpPr>
        <p:spPr bwMode="auto">
          <a:xfrm>
            <a:off x="3916300" y="3016846"/>
            <a:ext cx="3723083" cy="717742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460024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F3FBF-35C6-845C-AF56-50E4F3251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A059C28-B0D4-523F-7703-D3F5AAD50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198CC6F-491F-FBCA-AD57-28CF79FCAC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4705F34-1C73-83F4-BF34-4C8D6F395E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A429173A-E268-9865-8612-24551FC14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9A3749-4D20-EE04-3FA6-2F158BD44288}"/>
              </a:ext>
            </a:extLst>
          </p:cNvPr>
          <p:cNvSpPr/>
          <p:nvPr/>
        </p:nvSpPr>
        <p:spPr bwMode="auto">
          <a:xfrm>
            <a:off x="302789" y="825501"/>
            <a:ext cx="1171141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&lt;content&gt;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&lt;/content&gt;    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152811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5C557-C862-7EC3-650B-6FEB823BC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7ACA675D-07C6-C9A3-1A50-60D085AFB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9513EC4-5446-D63B-9419-24020AF3B4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DC08A65-22DD-6ED0-C5E4-BB8A99001E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E76369A-0277-9508-0A17-3D335A5F9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01F70E-3D76-086E-C8A2-649104322BB2}"/>
              </a:ext>
            </a:extLst>
          </p:cNvPr>
          <p:cNvSpPr/>
          <p:nvPr/>
        </p:nvSpPr>
        <p:spPr bwMode="auto">
          <a:xfrm>
            <a:off x="302789" y="825501"/>
            <a:ext cx="1158642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558717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4BC85-F7EB-A742-D252-316BD26A2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CE490D7-8C18-6146-6E93-96034B2A4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37511B4-477D-BC06-5E15-21E70564C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D114A7C-3013-3037-EF27-B24A50C2EC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9289A1C-A773-5B2F-0940-9B18A64AC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CD112E-7D4D-A4A7-6DE6-9B51868975D0}"/>
              </a:ext>
            </a:extLst>
          </p:cNvPr>
          <p:cNvSpPr/>
          <p:nvPr/>
        </p:nvSpPr>
        <p:spPr bwMode="auto">
          <a:xfrm>
            <a:off x="302789" y="825501"/>
            <a:ext cx="1158642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80225B7-D6B8-A947-4F54-142B9A07BC44}"/>
              </a:ext>
            </a:extLst>
          </p:cNvPr>
          <p:cNvSpPr/>
          <p:nvPr/>
        </p:nvSpPr>
        <p:spPr bwMode="auto">
          <a:xfrm>
            <a:off x="433138" y="2521166"/>
            <a:ext cx="8398042" cy="1407695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12187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CD4F9-75C3-3C6E-7D22-C3ED3CB66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73FA48C-0619-C76F-77E8-C332EF0BA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CD5F94E-016B-77BD-4ED3-9B6F8C667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EC8DBC4-F556-2AA4-D273-70365E3FC4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4B71BB1-8332-9B74-B3E9-CE9C6C992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144E5B-0911-E4F8-D8D5-C24F5ADC8C88}"/>
              </a:ext>
            </a:extLst>
          </p:cNvPr>
          <p:cNvSpPr/>
          <p:nvPr/>
        </p:nvSpPr>
        <p:spPr bwMode="auto">
          <a:xfrm>
            <a:off x="302789" y="825501"/>
            <a:ext cx="1158642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28415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02B34-A496-D626-B6B9-103BB2FA2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D99AEB1-708B-61A9-C365-CF6768606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B242046-6F2D-784D-F82B-84BEDAF4BB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75E1655-9878-7C0B-226A-85C0AAA63E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6213B37-DBDD-4C46-C8CD-732DA188D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D10E77-6C78-5D4E-8E09-14F937FDE4AC}"/>
              </a:ext>
            </a:extLst>
          </p:cNvPr>
          <p:cNvSpPr/>
          <p:nvPr/>
        </p:nvSpPr>
        <p:spPr bwMode="auto">
          <a:xfrm>
            <a:off x="302789" y="825501"/>
            <a:ext cx="1158642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7C72D18-3354-0F3B-CF77-6F277886914D}"/>
              </a:ext>
            </a:extLst>
          </p:cNvPr>
          <p:cNvSpPr/>
          <p:nvPr/>
        </p:nvSpPr>
        <p:spPr bwMode="auto">
          <a:xfrm>
            <a:off x="4379516" y="3522515"/>
            <a:ext cx="3723083" cy="717742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84858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48BD4-058C-4C7B-3DF6-A45EB0EE2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1AB14C31-41D6-9575-2F1D-128F81DBF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07EE49B-C27B-7A0D-46BB-827DA0D524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65A7F56-D938-A59C-7AA6-84EDD27234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374E600-6680-2CF7-0B5C-5F4F0FBC6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assistant (Beta)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F1C86F9-3A2E-822E-605F-3B13C14E9F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1" name="Curved Left Arrow 2">
            <a:extLst>
              <a:ext uri="{FF2B5EF4-FFF2-40B4-BE49-F238E27FC236}">
                <a16:creationId xmlns:a16="http://schemas.microsoft.com/office/drawing/2014/main" id="{1415530D-4065-9498-47C4-A0440B46558F}"/>
              </a:ext>
            </a:extLst>
          </p:cNvPr>
          <p:cNvSpPr/>
          <p:nvPr/>
        </p:nvSpPr>
        <p:spPr bwMode="auto">
          <a:xfrm rot="8362591" flipV="1">
            <a:off x="214759" y="576565"/>
            <a:ext cx="10778288" cy="5115919"/>
          </a:xfrm>
          <a:prstGeom prst="curvedLeftArrow">
            <a:avLst/>
          </a:prstGeom>
          <a:gradFill>
            <a:gsLst>
              <a:gs pos="0">
                <a:schemeClr val="bg2">
                  <a:lumMod val="60000"/>
                  <a:lumOff val="40000"/>
                  <a:alpha val="85000"/>
                </a:schemeClr>
              </a:gs>
              <a:gs pos="45000">
                <a:schemeClr val="bg2">
                  <a:lumMod val="20000"/>
                  <a:lumOff val="80000"/>
                  <a:alpha val="0"/>
                </a:schemeClr>
              </a:gs>
            </a:gsLst>
            <a:lin ang="165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D71C7F-201A-BE88-1DBB-F2B5B7A52F5B}"/>
              </a:ext>
            </a:extLst>
          </p:cNvPr>
          <p:cNvSpPr txBox="1"/>
          <p:nvPr/>
        </p:nvSpPr>
        <p:spPr>
          <a:xfrm>
            <a:off x="1338159" y="5798433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Help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F469EA-D02D-20F9-2AA2-6E7094F814F7}"/>
              </a:ext>
            </a:extLst>
          </p:cNvPr>
          <p:cNvSpPr txBox="1"/>
          <p:nvPr/>
        </p:nvSpPr>
        <p:spPr>
          <a:xfrm>
            <a:off x="494126" y="6285142"/>
            <a:ext cx="3178206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Ask Help questions </a:t>
            </a:r>
          </a:p>
          <a:p>
            <a:pPr eaLnBrk="0" hangingPunct="0">
              <a:defRPr/>
            </a:pPr>
            <a:r>
              <a:rPr lang="en-US" sz="1200" dirty="0">
                <a:solidFill>
                  <a:schemeClr val="tx2"/>
                </a:solidFill>
                <a:latin typeface="Arial"/>
                <a:ea typeface="ＭＳ Ｐゴシック"/>
              </a:rPr>
              <a:t>   through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</a:rPr>
              <a:t>conversational experience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F3A871-E00A-74DD-025A-06A120091873}"/>
              </a:ext>
            </a:extLst>
          </p:cNvPr>
          <p:cNvSpPr txBox="1"/>
          <p:nvPr/>
        </p:nvSpPr>
        <p:spPr>
          <a:xfrm>
            <a:off x="4964710" y="3164539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Actions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913985-E0E4-BEB5-1CD3-585A8E979BB5}"/>
              </a:ext>
            </a:extLst>
          </p:cNvPr>
          <p:cNvSpPr txBox="1"/>
          <p:nvPr/>
        </p:nvSpPr>
        <p:spPr>
          <a:xfrm>
            <a:off x="4670253" y="3663591"/>
            <a:ext cx="3178206" cy="100837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</a:rPr>
              <a:t>Tell ArcGIS Pro what to do next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</a:rPr>
              <a:t>Zoom to a layer…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</a:rPr>
              <a:t>     Run a geoprocessing tool…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2"/>
                </a:solidFill>
                <a:latin typeface="Arial"/>
                <a:ea typeface="ＭＳ Ｐゴシック"/>
              </a:rPr>
              <a:t>        Custom actions with Pro SDK…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</a:rPr>
              <a:t>         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More Actions…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AE06BB-0337-3D4B-2512-379AF6B6B6B1}"/>
              </a:ext>
            </a:extLst>
          </p:cNvPr>
          <p:cNvSpPr txBox="1"/>
          <p:nvPr/>
        </p:nvSpPr>
        <p:spPr>
          <a:xfrm>
            <a:off x="7593115" y="881023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Workflows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B52BB2-2A82-1CFD-AB46-EEBC981FC097}"/>
              </a:ext>
            </a:extLst>
          </p:cNvPr>
          <p:cNvSpPr txBox="1"/>
          <p:nvPr/>
        </p:nvSpPr>
        <p:spPr>
          <a:xfrm>
            <a:off x="7207029" y="1363461"/>
            <a:ext cx="2624777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Let the Assistant provide step by step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instructions to achieve common GIS tasks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D2EB27D-0E5B-4158-676F-39C11F60C85F}"/>
              </a:ext>
            </a:extLst>
          </p:cNvPr>
          <p:cNvSpPr txBox="1"/>
          <p:nvPr/>
        </p:nvSpPr>
        <p:spPr>
          <a:xfrm>
            <a:off x="5857608" y="1990679"/>
            <a:ext cx="3348442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2800" dirty="0"/>
              <a:t>Custom Pro Agents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5213C3-EED1-F055-23FC-F68741A7DBB9}"/>
              </a:ext>
            </a:extLst>
          </p:cNvPr>
          <p:cNvSpPr txBox="1"/>
          <p:nvPr/>
        </p:nvSpPr>
        <p:spPr>
          <a:xfrm>
            <a:off x="6004012" y="2502388"/>
            <a:ext cx="3178206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Pre-configured agents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work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together to execute</a:t>
            </a: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tasks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 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829C4CF-A923-B2D6-D1E3-1B3BA75FEDD9}"/>
              </a:ext>
            </a:extLst>
          </p:cNvPr>
          <p:cNvSpPr txBox="1"/>
          <p:nvPr/>
        </p:nvSpPr>
        <p:spPr>
          <a:xfrm>
            <a:off x="2393947" y="4752306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Code Generation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ABA102-04B7-7FC5-4E2A-347862F0E679}"/>
              </a:ext>
            </a:extLst>
          </p:cNvPr>
          <p:cNvSpPr txBox="1"/>
          <p:nvPr/>
        </p:nvSpPr>
        <p:spPr>
          <a:xfrm>
            <a:off x="2679402" y="5216165"/>
            <a:ext cx="3178206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2"/>
                </a:solidFill>
                <a:latin typeface="Arial"/>
                <a:ea typeface="ＭＳ Ｐゴシック"/>
              </a:rPr>
              <a:t>SQL, </a:t>
            </a:r>
            <a:r>
              <a:rPr lang="en-US" sz="1200" dirty="0" err="1">
                <a:solidFill>
                  <a:schemeClr val="tx2"/>
                </a:solidFill>
                <a:latin typeface="Arial"/>
                <a:ea typeface="ＭＳ Ｐゴシック"/>
              </a:rPr>
              <a:t>openCypher</a:t>
            </a:r>
            <a:r>
              <a:rPr lang="en-US" sz="1200" dirty="0">
                <a:solidFill>
                  <a:schemeClr val="tx2"/>
                </a:solidFill>
                <a:latin typeface="Arial"/>
                <a:ea typeface="ＭＳ Ｐゴシック"/>
              </a:rPr>
              <a:t>, </a:t>
            </a:r>
            <a:r>
              <a:rPr lang="en-US" sz="1200" dirty="0" err="1">
                <a:solidFill>
                  <a:schemeClr val="tx2"/>
                </a:solidFill>
                <a:latin typeface="Arial"/>
                <a:ea typeface="ＭＳ Ｐゴシック"/>
              </a:rPr>
              <a:t>ArcPy</a:t>
            </a:r>
            <a:endParaRPr lang="en-US" sz="1200" dirty="0">
              <a:solidFill>
                <a:srgbClr val="FFFFFF"/>
              </a:solidFill>
              <a:latin typeface="Arial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   </a:t>
            </a:r>
            <a:r>
              <a:rPr lang="en-US" sz="1200" dirty="0">
                <a:latin typeface="Arial"/>
                <a:ea typeface="ＭＳ Ｐゴシック"/>
              </a:rPr>
              <a:t>Arcade </a:t>
            </a:r>
            <a:r>
              <a:rPr lang="en-US" sz="1200" i="1" dirty="0">
                <a:latin typeface="Arial"/>
                <a:ea typeface="ＭＳ Ｐゴシック"/>
              </a:rPr>
              <a:t>(Pro 3.7)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4BCBC75-1D51-2EA3-809C-CF0CC2659B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5272" y="3617898"/>
            <a:ext cx="4836421" cy="318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9859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F020B-4777-E4B2-D54E-DC3A10495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0848E1C-00B8-198A-3ECE-DDAE1A750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F3D5691-949A-65B9-2C20-1CA86FA68C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718E8D6-659E-41C8-81A4-18D01D2F0A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2080C28-6F0D-C249-9DD3-426F9411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C853E0-9CF7-E7F9-0FE6-C6E699CB4F5C}"/>
              </a:ext>
            </a:extLst>
          </p:cNvPr>
          <p:cNvSpPr/>
          <p:nvPr/>
        </p:nvSpPr>
        <p:spPr bwMode="auto">
          <a:xfrm>
            <a:off x="302789" y="825501"/>
            <a:ext cx="1158642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2F5B9A3-F72C-37AC-A27E-AF0E96A8AA7D}"/>
              </a:ext>
            </a:extLst>
          </p:cNvPr>
          <p:cNvSpPr/>
          <p:nvPr/>
        </p:nvSpPr>
        <p:spPr bwMode="auto">
          <a:xfrm>
            <a:off x="4379516" y="3543297"/>
            <a:ext cx="3723083" cy="717742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DBFFA1-F866-BED5-7CC1-1960E452BB34}"/>
              </a:ext>
            </a:extLst>
          </p:cNvPr>
          <p:cNvSpPr txBox="1"/>
          <p:nvPr/>
        </p:nvSpPr>
        <p:spPr>
          <a:xfrm>
            <a:off x="3581400" y="1091771"/>
            <a:ext cx="7759700" cy="212825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[Description(“Show a hello world message")]   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AIAssistantExtension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“..."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“..."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D91FB64-65CB-8D65-4871-455C7CCAD9DE}"/>
              </a:ext>
            </a:extLst>
          </p:cNvPr>
          <p:cNvSpPr/>
          <p:nvPr/>
        </p:nvSpPr>
        <p:spPr bwMode="auto">
          <a:xfrm>
            <a:off x="7567216" y="1955796"/>
            <a:ext cx="3723083" cy="717742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9261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20A33-2917-8FDE-8FFE-B12BC2C58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6BB3F4B4-E2B8-68DD-2683-27F0AA282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E84D8BB-0196-B9D0-03E7-69B686E89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7B60075-8C44-90B3-AA29-77AB7AB0B7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263AE4A-45FF-AC11-1BCE-3A080C357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2" y="272047"/>
            <a:ext cx="10882567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4D8B9-B326-3510-027A-1A7B7581FBCC}"/>
              </a:ext>
            </a:extLst>
          </p:cNvPr>
          <p:cNvSpPr/>
          <p:nvPr/>
        </p:nvSpPr>
        <p:spPr bwMode="auto">
          <a:xfrm>
            <a:off x="302789" y="825501"/>
            <a:ext cx="11586421" cy="5765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=“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Show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Open Hello World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”&gt;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&gt;Show Hello World&lt;/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5A8FF95-25C3-71CF-2720-5FF23B5FB09F}"/>
              </a:ext>
            </a:extLst>
          </p:cNvPr>
          <p:cNvSpPr/>
          <p:nvPr/>
        </p:nvSpPr>
        <p:spPr bwMode="auto">
          <a:xfrm>
            <a:off x="657363" y="3880182"/>
            <a:ext cx="8638673" cy="1130968"/>
          </a:xfrm>
          <a:custGeom>
            <a:avLst/>
            <a:gdLst>
              <a:gd name="csX0" fmla="*/ 1602183 w 3635478"/>
              <a:gd name="csY0" fmla="*/ 0 h 578042"/>
              <a:gd name="csX1" fmla="*/ 802083 w 3635478"/>
              <a:gd name="csY1" fmla="*/ 12700 h 578042"/>
              <a:gd name="csX2" fmla="*/ 459183 w 3635478"/>
              <a:gd name="csY2" fmla="*/ 50800 h 578042"/>
              <a:gd name="csX3" fmla="*/ 281383 w 3635478"/>
              <a:gd name="csY3" fmla="*/ 114300 h 578042"/>
              <a:gd name="csX4" fmla="*/ 179783 w 3635478"/>
              <a:gd name="csY4" fmla="*/ 152400 h 578042"/>
              <a:gd name="csX5" fmla="*/ 40083 w 3635478"/>
              <a:gd name="csY5" fmla="*/ 279400 h 578042"/>
              <a:gd name="csX6" fmla="*/ 1983 w 3635478"/>
              <a:gd name="csY6" fmla="*/ 342900 h 578042"/>
              <a:gd name="csX7" fmla="*/ 14683 w 3635478"/>
              <a:gd name="csY7" fmla="*/ 431800 h 578042"/>
              <a:gd name="csX8" fmla="*/ 52783 w 3635478"/>
              <a:gd name="csY8" fmla="*/ 444500 h 578042"/>
              <a:gd name="csX9" fmla="*/ 103583 w 3635478"/>
              <a:gd name="csY9" fmla="*/ 469900 h 578042"/>
              <a:gd name="csX10" fmla="*/ 370283 w 3635478"/>
              <a:gd name="csY10" fmla="*/ 495300 h 578042"/>
              <a:gd name="csX11" fmla="*/ 992583 w 3635478"/>
              <a:gd name="csY11" fmla="*/ 533400 h 578042"/>
              <a:gd name="csX12" fmla="*/ 1183083 w 3635478"/>
              <a:gd name="csY12" fmla="*/ 546100 h 578042"/>
              <a:gd name="csX13" fmla="*/ 1818083 w 3635478"/>
              <a:gd name="csY13" fmla="*/ 558800 h 578042"/>
              <a:gd name="csX14" fmla="*/ 2999183 w 3635478"/>
              <a:gd name="csY14" fmla="*/ 558800 h 578042"/>
              <a:gd name="csX15" fmla="*/ 3570683 w 3635478"/>
              <a:gd name="csY15" fmla="*/ 469900 h 578042"/>
              <a:gd name="csX16" fmla="*/ 3608783 w 3635478"/>
              <a:gd name="csY16" fmla="*/ 419100 h 578042"/>
              <a:gd name="csX17" fmla="*/ 3634183 w 3635478"/>
              <a:gd name="csY17" fmla="*/ 381000 h 578042"/>
              <a:gd name="csX18" fmla="*/ 3621483 w 3635478"/>
              <a:gd name="csY18" fmla="*/ 266700 h 578042"/>
              <a:gd name="csX19" fmla="*/ 3570683 w 3635478"/>
              <a:gd name="csY19" fmla="*/ 215900 h 578042"/>
              <a:gd name="csX20" fmla="*/ 3418283 w 3635478"/>
              <a:gd name="csY20" fmla="*/ 165100 h 578042"/>
              <a:gd name="csX21" fmla="*/ 2999183 w 3635478"/>
              <a:gd name="csY21" fmla="*/ 114300 h 578042"/>
              <a:gd name="csX22" fmla="*/ 1818083 w 3635478"/>
              <a:gd name="csY22" fmla="*/ 127000 h 578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635478" h="578042">
                <a:moveTo>
                  <a:pt x="1602183" y="0"/>
                </a:moveTo>
                <a:cubicBezTo>
                  <a:pt x="1335483" y="4233"/>
                  <a:pt x="1068643" y="3065"/>
                  <a:pt x="802083" y="12700"/>
                </a:cubicBezTo>
                <a:cubicBezTo>
                  <a:pt x="688111" y="16819"/>
                  <a:pt x="572577" y="34601"/>
                  <a:pt x="459183" y="50800"/>
                </a:cubicBezTo>
                <a:cubicBezTo>
                  <a:pt x="326245" y="103975"/>
                  <a:pt x="473947" y="46336"/>
                  <a:pt x="281383" y="114300"/>
                </a:cubicBezTo>
                <a:cubicBezTo>
                  <a:pt x="247275" y="126338"/>
                  <a:pt x="213650" y="139700"/>
                  <a:pt x="179783" y="152400"/>
                </a:cubicBezTo>
                <a:cubicBezTo>
                  <a:pt x="84416" y="247767"/>
                  <a:pt x="131633" y="206160"/>
                  <a:pt x="40083" y="279400"/>
                </a:cubicBezTo>
                <a:cubicBezTo>
                  <a:pt x="27383" y="300567"/>
                  <a:pt x="6041" y="318551"/>
                  <a:pt x="1983" y="342900"/>
                </a:cubicBezTo>
                <a:cubicBezTo>
                  <a:pt x="-2938" y="372427"/>
                  <a:pt x="1296" y="405026"/>
                  <a:pt x="14683" y="431800"/>
                </a:cubicBezTo>
                <a:cubicBezTo>
                  <a:pt x="20670" y="443774"/>
                  <a:pt x="40478" y="439227"/>
                  <a:pt x="52783" y="444500"/>
                </a:cubicBezTo>
                <a:cubicBezTo>
                  <a:pt x="70184" y="451958"/>
                  <a:pt x="85216" y="465308"/>
                  <a:pt x="103583" y="469900"/>
                </a:cubicBezTo>
                <a:cubicBezTo>
                  <a:pt x="146614" y="480658"/>
                  <a:pt x="354446" y="494195"/>
                  <a:pt x="370283" y="495300"/>
                </a:cubicBezTo>
                <a:lnTo>
                  <a:pt x="992583" y="533400"/>
                </a:lnTo>
                <a:cubicBezTo>
                  <a:pt x="1056114" y="537137"/>
                  <a:pt x="1119472" y="544143"/>
                  <a:pt x="1183083" y="546100"/>
                </a:cubicBezTo>
                <a:cubicBezTo>
                  <a:pt x="1394692" y="552611"/>
                  <a:pt x="1606416" y="554567"/>
                  <a:pt x="1818083" y="558800"/>
                </a:cubicBezTo>
                <a:cubicBezTo>
                  <a:pt x="2267819" y="577539"/>
                  <a:pt x="2443339" y="590562"/>
                  <a:pt x="2999183" y="558800"/>
                </a:cubicBezTo>
                <a:cubicBezTo>
                  <a:pt x="3249496" y="544496"/>
                  <a:pt x="3368470" y="514836"/>
                  <a:pt x="3570683" y="469900"/>
                </a:cubicBezTo>
                <a:cubicBezTo>
                  <a:pt x="3583383" y="452967"/>
                  <a:pt x="3596480" y="436324"/>
                  <a:pt x="3608783" y="419100"/>
                </a:cubicBezTo>
                <a:cubicBezTo>
                  <a:pt x="3617655" y="406680"/>
                  <a:pt x="3632915" y="396211"/>
                  <a:pt x="3634183" y="381000"/>
                </a:cubicBezTo>
                <a:cubicBezTo>
                  <a:pt x="3637367" y="342798"/>
                  <a:pt x="3635244" y="302479"/>
                  <a:pt x="3621483" y="266700"/>
                </a:cubicBezTo>
                <a:cubicBezTo>
                  <a:pt x="3612886" y="244349"/>
                  <a:pt x="3589841" y="230268"/>
                  <a:pt x="3570683" y="215900"/>
                </a:cubicBezTo>
                <a:cubicBezTo>
                  <a:pt x="3532159" y="187007"/>
                  <a:pt x="3458040" y="172746"/>
                  <a:pt x="3418283" y="165100"/>
                </a:cubicBezTo>
                <a:cubicBezTo>
                  <a:pt x="3186372" y="120502"/>
                  <a:pt x="3217775" y="128873"/>
                  <a:pt x="2999183" y="114300"/>
                </a:cubicBezTo>
                <a:lnTo>
                  <a:pt x="1818083" y="127000"/>
                </a:ln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2540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93C69F6-EDDD-97FC-AA37-F857323A8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7B5E1B-C88A-4A51-A96A-4BEEE14A9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32645"/>
            <a:ext cx="10369296" cy="492443"/>
          </a:xfrm>
        </p:spPr>
        <p:txBody>
          <a:bodyPr/>
          <a:lstStyle/>
          <a:p>
            <a:r>
              <a:rPr lang="en-US" dirty="0"/>
              <a:t>AI Assistant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C7CF82C3-390A-4565-9ACD-14EE7CF1E6D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2B24DF-1C19-62B1-610B-E17F09E0A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623" y="494255"/>
            <a:ext cx="4793634" cy="5598767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8066F9-BEA6-A4CA-ACD0-164D464637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</p:spTree>
    <p:extLst>
      <p:ext uri="{BB962C8B-B14F-4D97-AF65-F5344CB8AC3E}">
        <p14:creationId xmlns:p14="http://schemas.microsoft.com/office/powerpoint/2010/main" val="3693447733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904AD-0B70-1E9D-E822-0DEA2D407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0B554E-6FF1-9806-D6DC-4A1648FB2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32645"/>
            <a:ext cx="10369296" cy="492443"/>
          </a:xfrm>
        </p:spPr>
        <p:txBody>
          <a:bodyPr/>
          <a:lstStyle/>
          <a:p>
            <a:r>
              <a:rPr lang="en-US" dirty="0"/>
              <a:t>AI Assistant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61E5F3E-B966-6DD7-29EF-B7FF5FEEC9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CD781E66-B04C-DAD7-1DD8-6A21034674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238715-5CEB-3CF5-8741-4086B10FC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623" y="494255"/>
            <a:ext cx="4793634" cy="5598767"/>
          </a:xfrm>
          <a:prstGeom prst="rect">
            <a:avLst/>
          </a:prstGeom>
        </p:spPr>
      </p:pic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705EC6CC-B7B8-AE16-967C-9A98DC664DAB}"/>
              </a:ext>
            </a:extLst>
          </p:cNvPr>
          <p:cNvSpPr/>
          <p:nvPr/>
        </p:nvSpPr>
        <p:spPr bwMode="auto">
          <a:xfrm>
            <a:off x="4146006" y="5261604"/>
            <a:ext cx="2196446" cy="1121358"/>
          </a:xfrm>
          <a:prstGeom prst="wedgeRectCallout">
            <a:avLst>
              <a:gd name="adj1" fmla="val 104623"/>
              <a:gd name="adj2" fmla="val -6959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Using the chat, the user types in the request</a:t>
            </a:r>
          </a:p>
        </p:txBody>
      </p:sp>
    </p:spTree>
    <p:extLst>
      <p:ext uri="{BB962C8B-B14F-4D97-AF65-F5344CB8AC3E}">
        <p14:creationId xmlns:p14="http://schemas.microsoft.com/office/powerpoint/2010/main" val="192001453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0A878-7C5A-C02D-334D-D873FBA62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B18AF-1F45-5DA2-31D3-4AA4D8923F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35D34D-3997-6A19-6A3B-B50E61B66334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C57611B-B402-A492-3919-E399E33AA62C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257BB71-CBFB-3248-2E02-80B085AE2EE3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3A3FC576-2FE7-9125-6562-A9209105531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BB03CD06-2BD5-01F0-0B47-B18EBD219E0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58783A9-B17B-6D00-4055-46446310C7D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84F3906F-AFAD-0FE7-2670-3364FF897E8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C0F42775-7D06-B73A-43B0-D55363F9D32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4E57C3E-76AC-29E4-9B1D-80069987D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B5B4CB31-6A0B-BD9F-17CF-E2CC1854BE51}"/>
              </a:ext>
            </a:extLst>
          </p:cNvPr>
          <p:cNvSpPr/>
          <p:nvPr/>
        </p:nvSpPr>
        <p:spPr bwMode="auto">
          <a:xfrm>
            <a:off x="627429" y="1495921"/>
            <a:ext cx="2026871" cy="961063"/>
          </a:xfrm>
          <a:prstGeom prst="wedgeRectCallout">
            <a:avLst>
              <a:gd name="adj1" fmla="val -34200"/>
              <a:gd name="adj2" fmla="val 1161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Using the chat, the user types in the request</a:t>
            </a:r>
          </a:p>
        </p:txBody>
      </p:sp>
    </p:spTree>
    <p:extLst>
      <p:ext uri="{BB962C8B-B14F-4D97-AF65-F5344CB8AC3E}">
        <p14:creationId xmlns:p14="http://schemas.microsoft.com/office/powerpoint/2010/main" val="2450977769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B391D-006F-A420-0ADE-FAF792936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2D69A-D70C-C209-0DDD-68ACDCE9E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84A21-468A-65EA-FF48-2C530CBF3C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98EC0AF-3068-9BA4-EF62-1677CAD3A275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F0457E3-4D38-27ED-B008-AEC8FE3CDBE0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F20F8931-E20B-786D-A893-02F8E94A2B1D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B254ADF4-AC64-B546-C30C-B13F2A248F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311346A8-84EA-4C67-9A07-F960A5DC882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7FF61311-A290-F908-CD1F-334DB5C4919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A8B40E7-DBF5-6C04-BF82-68621FC711A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2A7537F-2BB7-E334-28C6-A2A34CEA7E2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6D56669-316F-CADC-C9C9-6CFEC2730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47AB9A75-6A57-16DE-600A-B2A7BF153890}"/>
              </a:ext>
            </a:extLst>
          </p:cNvPr>
          <p:cNvSpPr/>
          <p:nvPr/>
        </p:nvSpPr>
        <p:spPr bwMode="auto">
          <a:xfrm>
            <a:off x="627429" y="1495921"/>
            <a:ext cx="2026871" cy="961063"/>
          </a:xfrm>
          <a:prstGeom prst="wedgeRectCallout">
            <a:avLst>
              <a:gd name="adj1" fmla="val -34200"/>
              <a:gd name="adj2" fmla="val 1161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Using the chat, the user types in the request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29774B8E-84E2-75E9-C1BD-D60D7A3B16A5}"/>
              </a:ext>
            </a:extLst>
          </p:cNvPr>
          <p:cNvSpPr/>
          <p:nvPr/>
        </p:nvSpPr>
        <p:spPr bwMode="auto">
          <a:xfrm>
            <a:off x="878277" y="4029684"/>
            <a:ext cx="2026870" cy="119485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Please show a Hello World Message</a:t>
            </a:r>
          </a:p>
        </p:txBody>
      </p:sp>
    </p:spTree>
    <p:extLst>
      <p:ext uri="{BB962C8B-B14F-4D97-AF65-F5344CB8AC3E}">
        <p14:creationId xmlns:p14="http://schemas.microsoft.com/office/powerpoint/2010/main" val="2207888015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CD012-4EB1-0184-80C4-6DD818C3D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DE139-37B7-6B35-8384-DAA9161F1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4DB7A-9CC6-F6EA-7FB3-933F7065C4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3B3D0C8-834E-19DC-0074-EE4E201C2A2C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C3B780B-E8CB-96C8-DE07-E7602EBD02C5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EE68F4EE-7DE2-4C09-696D-994D36699B16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9A867ECB-395B-31FB-499D-0075898CE29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99DFB9B-44EF-ECB9-2F93-0B8DBDDFEB0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D4FECCB-D560-8E55-9EB3-DA035BC0A53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1D60168B-4364-F756-23D5-B02C446711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35A5DA7B-EB45-7711-B579-9130503F8EE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8CE07C4-BC86-1201-004C-31EB00917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3620810-2A59-79B1-846E-F447DDA08A63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3F1A2F1-7990-A478-1F5E-5628D9589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357069D-D676-4630-C1A2-3DEC370DC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5F5294-EF62-409D-2CBD-32441B47B2DF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537F6F2-872C-2360-8BA7-E031AE760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28E07DB-F7DB-21D1-99A5-6CF3B44F7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B70056A-2A31-F976-EF2E-40FCC1B1B784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931A401-9D0B-1F58-CADF-CE7C81C1A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812D115-B2A9-2DFA-B1F5-3186A8414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8A41DB80-3C32-F500-2893-B167AD3B00C8}"/>
              </a:ext>
            </a:extLst>
          </p:cNvPr>
          <p:cNvSpPr/>
          <p:nvPr/>
        </p:nvSpPr>
        <p:spPr bwMode="auto">
          <a:xfrm>
            <a:off x="627429" y="1495921"/>
            <a:ext cx="2026871" cy="961063"/>
          </a:xfrm>
          <a:prstGeom prst="wedgeRectCallout">
            <a:avLst>
              <a:gd name="adj1" fmla="val -34200"/>
              <a:gd name="adj2" fmla="val 1161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Using the chat, the user types in the request</a:t>
            </a:r>
          </a:p>
        </p:txBody>
      </p: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DB2E85F4-BE0B-F36F-6BAD-97ED24C67812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ABFB7283-C48F-AD02-C4F1-BF789FD60ED0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peech Bubble: Rectangle 57">
            <a:extLst>
              <a:ext uri="{FF2B5EF4-FFF2-40B4-BE49-F238E27FC236}">
                <a16:creationId xmlns:a16="http://schemas.microsoft.com/office/drawing/2014/main" id="{A9FB9B1A-EB1F-AF52-0AF6-5D894B155E21}"/>
              </a:ext>
            </a:extLst>
          </p:cNvPr>
          <p:cNvSpPr/>
          <p:nvPr/>
        </p:nvSpPr>
        <p:spPr bwMode="auto">
          <a:xfrm>
            <a:off x="268815" y="5688953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Assistant retrieves Extensions via category</a:t>
            </a:r>
          </a:p>
        </p:txBody>
      </p:sp>
    </p:spTree>
    <p:extLst>
      <p:ext uri="{BB962C8B-B14F-4D97-AF65-F5344CB8AC3E}">
        <p14:creationId xmlns:p14="http://schemas.microsoft.com/office/powerpoint/2010/main" val="2534361501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B00C8-0565-B1B8-BA7B-D93A86317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4AE3D-2244-F740-2985-AEB820F24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0376B7-343F-F0A2-93E9-6333EFE1A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BE60D3C-2EC8-642D-15D0-862F2E4FEE7F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D75A1A0-382C-BB7C-DC17-CD079D31CEA7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90415DC-FF53-2927-F856-BE32294E257D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E7554C18-D939-AB6F-E3CD-2B2E024286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D0D356F-4174-A0B3-A750-A79B3E2EDCA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14A475A-9EA2-B10F-F1A7-8D03B9F8A22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578E70D-88E2-05F1-6459-A33B6690705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9740B5C4-38FD-9371-B9DE-FFB13645871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972C082-9A70-B6D6-0F3E-BA8D5E8BF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9D2A6CE-7B7E-63D0-9399-4D372FB5BC79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E83C5AC-B9C7-FC67-6AA4-FC654A60B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571EB61-F0CE-7FD5-35E3-D35D65188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9E402A8-08F5-0A82-0A6F-9020AA0E86E5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7BF1119-CA29-D1AB-268D-ABF08C508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3515A96-29AB-B079-C2CE-C1F057008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106DCCB-4A68-2173-C412-19C27AFD3149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F75274BE-89A9-7CE9-F59D-BDA048699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2977210-A657-AEFA-4C97-864CF21A0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09A71EBC-3299-ED69-D96E-C265E8C19B1E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4FF7B25D-A995-6026-6633-54BA5AF2CF62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peech Bubble: Rectangle 57">
            <a:extLst>
              <a:ext uri="{FF2B5EF4-FFF2-40B4-BE49-F238E27FC236}">
                <a16:creationId xmlns:a16="http://schemas.microsoft.com/office/drawing/2014/main" id="{BB219308-BD27-24AD-9B2C-774E6F7F585E}"/>
              </a:ext>
            </a:extLst>
          </p:cNvPr>
          <p:cNvSpPr/>
          <p:nvPr/>
        </p:nvSpPr>
        <p:spPr bwMode="auto">
          <a:xfrm>
            <a:off x="268815" y="5688953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Assistant retrieves Extensions via category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F098213-E455-119A-AA36-F7F873DEC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3C0D2EF-31A2-CD1E-D5AA-B1EAB4A4C92B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63" name="Speech Bubble: Rectangle 62">
            <a:extLst>
              <a:ext uri="{FF2B5EF4-FFF2-40B4-BE49-F238E27FC236}">
                <a16:creationId xmlns:a16="http://schemas.microsoft.com/office/drawing/2014/main" id="{CE57C70E-C4C5-DA8B-CC48-50A62BD2EF5C}"/>
              </a:ext>
            </a:extLst>
          </p:cNvPr>
          <p:cNvSpPr/>
          <p:nvPr/>
        </p:nvSpPr>
        <p:spPr bwMode="auto">
          <a:xfrm>
            <a:off x="2978150" y="4275215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Semantic search against ‘</a:t>
            </a:r>
            <a:r>
              <a:rPr lang="en-US" sz="1400" dirty="0" err="1">
                <a:solidFill>
                  <a:schemeClr val="bg1"/>
                </a:solidFill>
              </a:rPr>
              <a:t>searchDescriptions</a:t>
            </a:r>
            <a:r>
              <a:rPr lang="en-US" sz="1400" dirty="0">
                <a:solidFill>
                  <a:schemeClr val="bg1"/>
                </a:solidFill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723164162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2EACC-670B-94B1-16CA-4172FFB12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C542-0492-A394-26CD-EB7C2B5E3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C9631B-2F6D-C340-9736-B923B85BB3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E3DB3C-9156-D7C0-F3E4-E11D5EABD539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10B0E6C-C44E-2E4E-17C1-76DBA4143D12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A97133E5-8B52-E9F7-6942-6008A7C4B04B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2437CAE-A03D-5733-23F9-2A73C3CBBD8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3CFB70F-AB8C-9F2B-3A58-DE497C799F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E4DFF525-5643-84F1-9B9E-530C7A1826D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E17E892-6792-DBFE-9CD1-51492C373FA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DDA3A577-E30E-F147-973E-7A3B5DBF963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A04B7E6-9F1C-ACBF-2E4A-B569A2B01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12A00AF-0101-8702-A9A7-00A92B85EA06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10784DF-124B-5E9D-489F-D3D14754C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D461044-66E5-1134-2345-DB030E8C2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A56A7B7-39E4-A7A0-F49B-742F745DFB07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D606BE5-170D-A71C-BA66-D1AB69CFF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DB580F9-00E5-E176-37F9-4282949EBF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579E412-473B-5818-07D1-FDA34086663C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20B1BA0-ECF5-BDB2-255C-42D93B370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AABDABB-1AC1-E95C-548A-D159731A2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4CD29FD9-4D22-1C96-7767-2D3C35FB3E32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8B7C272E-4D67-2C74-462C-E1328873F842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peech Bubble: Rectangle 57">
            <a:extLst>
              <a:ext uri="{FF2B5EF4-FFF2-40B4-BE49-F238E27FC236}">
                <a16:creationId xmlns:a16="http://schemas.microsoft.com/office/drawing/2014/main" id="{C70BF07D-A41F-09AA-299E-D1F78A9AC654}"/>
              </a:ext>
            </a:extLst>
          </p:cNvPr>
          <p:cNvSpPr/>
          <p:nvPr/>
        </p:nvSpPr>
        <p:spPr bwMode="auto">
          <a:xfrm>
            <a:off x="268815" y="5688953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Assistant retrieves Extensions via category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3C4B2D7E-04CD-E5A7-1596-DAF3821AF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E01C221-21A7-0E7B-589A-E6FF59A55698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63" name="Speech Bubble: Rectangle 62">
            <a:extLst>
              <a:ext uri="{FF2B5EF4-FFF2-40B4-BE49-F238E27FC236}">
                <a16:creationId xmlns:a16="http://schemas.microsoft.com/office/drawing/2014/main" id="{1216AB31-8B40-387C-2EAD-6B92103B6C31}"/>
              </a:ext>
            </a:extLst>
          </p:cNvPr>
          <p:cNvSpPr/>
          <p:nvPr/>
        </p:nvSpPr>
        <p:spPr bwMode="auto">
          <a:xfrm>
            <a:off x="2978150" y="4275215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Semantic search against ‘</a:t>
            </a:r>
            <a:r>
              <a:rPr lang="en-US" sz="1400" dirty="0" err="1">
                <a:solidFill>
                  <a:schemeClr val="bg1"/>
                </a:solidFill>
              </a:rPr>
              <a:t>searchDescriptions</a:t>
            </a:r>
            <a:r>
              <a:rPr lang="en-US" sz="1400" dirty="0">
                <a:solidFill>
                  <a:schemeClr val="bg1"/>
                </a:solidFill>
              </a:rPr>
              <a:t>’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8C261F6F-4452-98A4-F356-66350091BF3D}"/>
              </a:ext>
            </a:extLst>
          </p:cNvPr>
          <p:cNvSpPr/>
          <p:nvPr/>
        </p:nvSpPr>
        <p:spPr bwMode="auto">
          <a:xfrm>
            <a:off x="1502176" y="1797323"/>
            <a:ext cx="2026870" cy="119485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Please show a Hello World Message</a:t>
            </a:r>
          </a:p>
        </p:txBody>
      </p:sp>
    </p:spTree>
    <p:extLst>
      <p:ext uri="{BB962C8B-B14F-4D97-AF65-F5344CB8AC3E}">
        <p14:creationId xmlns:p14="http://schemas.microsoft.com/office/powerpoint/2010/main" val="4202833646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690C7-5A70-02E8-85A9-2311977E7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E7ED2-5F9F-0A29-9EA3-DDE951C55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6D24E-A892-2E32-6BD4-1491895E8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0A88BC-66F0-DC6E-A798-901FF16176C1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740C90-1350-1F2E-8FFB-DEF11F3E7279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11657023-FF4E-3FDB-FAB1-879C52CDDCD2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AD4A8104-F54C-0E19-9D8F-AD49AFEEBF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BAA275C-2DDB-B83F-FC35-B19C3CFC690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22B78D2-541C-C553-AF41-707ED31FD41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173B6C2-5FAA-15A1-5E17-59A22B78C3A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6E5EB84-AC16-67A1-34EB-87AF35FF1AF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C2D403E-D42F-F13B-71C5-B81D6D8C9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3F7757-E9A2-2701-9A7E-03F142586598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6311F7B-C187-CF80-443B-6FC31FA1F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2D840AB-2867-41D8-3130-E0E91730B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F3ADA57-D363-622A-C75B-6EB78A292894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30ED02F-F823-6C9A-69CB-3606C91FD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E463B69-C571-27D8-2F7D-17FCBF620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D9614B-1F46-C02F-FB4C-37338945562B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80E0400-238B-A97F-01D5-95FED44E4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87500E7-835F-502D-57F3-80E3C39D1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92399434-B125-F856-E135-2CE1246B23D5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B88BC377-C999-6F92-A275-7FA9CB4AF068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peech Bubble: Rectangle 57">
            <a:extLst>
              <a:ext uri="{FF2B5EF4-FFF2-40B4-BE49-F238E27FC236}">
                <a16:creationId xmlns:a16="http://schemas.microsoft.com/office/drawing/2014/main" id="{725759E3-B548-F5EC-9AB4-38F4537886DD}"/>
              </a:ext>
            </a:extLst>
          </p:cNvPr>
          <p:cNvSpPr/>
          <p:nvPr/>
        </p:nvSpPr>
        <p:spPr bwMode="auto">
          <a:xfrm>
            <a:off x="268815" y="5688953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Assistant retrieves Extensions via category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31F0F04-A51C-1FE2-3BE3-94C41DBE4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5EE4E44-B874-080B-0220-41755D512761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63" name="Speech Bubble: Rectangle 62">
            <a:extLst>
              <a:ext uri="{FF2B5EF4-FFF2-40B4-BE49-F238E27FC236}">
                <a16:creationId xmlns:a16="http://schemas.microsoft.com/office/drawing/2014/main" id="{250ECC6D-62D1-F6D8-1F85-F8F87450E27B}"/>
              </a:ext>
            </a:extLst>
          </p:cNvPr>
          <p:cNvSpPr/>
          <p:nvPr/>
        </p:nvSpPr>
        <p:spPr bwMode="auto">
          <a:xfrm>
            <a:off x="2978150" y="4275215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Semantic search against ‘</a:t>
            </a:r>
            <a:r>
              <a:rPr lang="en-US" sz="1400" dirty="0" err="1">
                <a:solidFill>
                  <a:schemeClr val="bg1"/>
                </a:solidFill>
              </a:rPr>
              <a:t>searchDescriptions</a:t>
            </a:r>
            <a:r>
              <a:rPr lang="en-US" sz="1400" dirty="0">
                <a:solidFill>
                  <a:schemeClr val="bg1"/>
                </a:solidFill>
              </a:rPr>
              <a:t>’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6A25105-C75E-4D94-5E2F-566FB7CC641D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F6A4222-289F-37C9-5BC4-1A1E996CB195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AD3A231E-CACA-743F-54BF-E12EC43F5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9C952806-95DC-8058-67DA-7986152C0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C369CB33-5216-2A4C-D05A-A190AA995F03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</p:spTree>
    <p:extLst>
      <p:ext uri="{BB962C8B-B14F-4D97-AF65-F5344CB8AC3E}">
        <p14:creationId xmlns:p14="http://schemas.microsoft.com/office/powerpoint/2010/main" val="346873464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090BE-43AD-968C-BECA-386DDE05D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BA4689A-B64F-CF70-EE3D-72A0BE3AF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E362FD9-1A50-D9FF-97B3-7D9C70339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38F181CA-4FC2-5CBB-7053-BABD541CB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F8F9906-B815-C781-11E4-DFA3A64A3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94602CEE-112F-C4A3-6AF4-954C41D4D74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6116" y="1924114"/>
            <a:ext cx="10369296" cy="3427413"/>
          </a:xfrm>
        </p:spPr>
        <p:txBody>
          <a:bodyPr/>
          <a:lstStyle/>
          <a:p>
            <a:r>
              <a:rPr lang="en-US" dirty="0"/>
              <a:t>Enable assistant to perform tasks in Pro.</a:t>
            </a:r>
          </a:p>
          <a:p>
            <a:endParaRPr lang="en-US" dirty="0"/>
          </a:p>
          <a:p>
            <a:r>
              <a:rPr lang="en-US" dirty="0"/>
              <a:t>Built with </a:t>
            </a:r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Assistant Extensions</a:t>
            </a:r>
          </a:p>
          <a:p>
            <a:pPr lvl="1"/>
            <a:r>
              <a:rPr lang="en-US" dirty="0"/>
              <a:t>Provide a specific kind of functionality</a:t>
            </a:r>
          </a:p>
          <a:p>
            <a:pPr lvl="1"/>
            <a:endParaRPr lang="en-US" dirty="0"/>
          </a:p>
          <a:p>
            <a:r>
              <a:rPr lang="en-US" dirty="0"/>
              <a:t>Assistant Extension consists of:</a:t>
            </a:r>
          </a:p>
          <a:p>
            <a:pPr lvl="1"/>
            <a:r>
              <a:rPr lang="en-US" dirty="0"/>
              <a:t>Model instructions </a:t>
            </a:r>
            <a:r>
              <a:rPr lang="en-US" i="1" dirty="0"/>
              <a:t>(system message)</a:t>
            </a:r>
          </a:p>
          <a:p>
            <a:pPr lvl="1"/>
            <a:r>
              <a:rPr lang="en-US" dirty="0"/>
              <a:t>Assistant Functions </a:t>
            </a:r>
            <a:r>
              <a:rPr lang="en-US" i="1" dirty="0"/>
              <a:t>(tools)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57E8E23-345D-269B-60EE-13F24EC18B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61BD0CF-430A-BAD1-5739-BCCA6A9191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7406" y="1926661"/>
            <a:ext cx="6380507" cy="335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02250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F696A-80BF-9334-5C4D-846958199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A8174-9496-1615-8C17-62789BFB8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AA6A6C-B051-94B0-6CAB-62005C30D9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B73941-1E78-F531-6249-B96C1B2579C9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D441679-B448-6227-D492-A00ACD4BBBBB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81B4AC16-B41D-0BB9-74B4-DE93582D3B6C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0BC8D7A3-7A5E-C35A-BC9F-AADC259DFC9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567991C-ACD7-DCA2-B514-826DB88FF6E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1514172-8609-DF27-EB30-19F678EBF5A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3B6B266B-9A77-F6A3-CE02-BBCA3A4FBDA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D489B42-A2F6-347C-ED21-81F5337E5C9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B472984-0FDF-A9C8-09DD-6C55CF626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33A8198-04F3-0B72-6726-45FAA29F1F3E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5EF76A9-F834-28EF-3324-DA3F6E2DC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CAA9A7E-821E-BF14-58F5-C929DDDDC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08D53F-97C1-DB84-D72F-830925F87024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B29B5E3-81C7-C870-D668-9250DD289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ABADF6E-BE88-C23A-7DDA-784210050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88F45BD-E70B-A623-3C20-F06DEF8AF7E3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559422E-8AD2-33F2-1F3A-D9405FD18E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75F489D-0B58-2332-99E3-C5BF06176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C6E11408-DBED-CD67-1D23-B3BDB20A59BA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A1A8AFF0-8372-7FAF-A9E3-BEDA2EA7CE7D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858DDF4C-9BB9-018B-2D76-02E25068A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C2644A0-D562-9E15-6C0E-E6EABD7C0722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85E06E1-9E37-7BD5-42A1-7B13D633571B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B646DB5-2788-6A0A-61F9-01B2DF53E604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1C4918E0-662A-D167-A46D-1D887D8D6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D621855-B1A7-638C-5404-3653E22DF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79EF5D06-0297-45B5-2EB0-E6510F276EAF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50E2D61-AB64-CBE8-F8DA-43672B9FA0FE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7A8D3CDB-65A3-472F-43BE-645020568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732281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D171B-E326-396D-3BB2-99554A9C6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69F53-9243-F9B2-CB4F-0422A1765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CDA2-A132-0A4B-295C-1171E07762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BDA03F2-9067-5B65-4BB6-729E1E13B9F9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8950BF1-0783-886F-42D8-91406262308D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8DF76912-05DF-311D-B32D-BE79E98707BF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20C95CBA-DBF1-3B7A-8B1A-0F7A4AF643F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B258076-FC02-D9F0-EECF-8863A19613A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34FE776-B4C8-1BCA-5F61-674D1536F49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BC7F29A-BBF1-A430-FE32-2FAD715FEFC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938620CB-811C-28AB-FE19-0B88B0D25A1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28ED3BB-BA45-F668-E049-596FAA3D2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3F642C5-A161-0BD3-E0F2-642825A65754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479F368A-1008-5596-5AA5-6871403EA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3A8155F-D8F9-78BB-D23A-9FAAC5D84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68FCA23-FE1F-8297-61FC-8331415813F3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67E41E7-E314-54E3-B2ED-93B19A7E4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FEC85A2-6F1B-D1EE-84B8-9C4323D69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B216730-5C02-CE0A-2062-04EE0B9BBBD7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6A8F0CF-FF30-0A3E-4286-4C827EEFE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F31783B-3470-A471-02CE-F776AD8E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E2C974E8-4E31-5694-0DEA-8B2CFFCCFB6C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61434149-6A75-66B2-4CEB-D634F0628DB3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6CE98F32-0AAB-3278-A857-0B39992A7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4E67FF6-4BF5-DE95-18F2-6C80BF5A9F1D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CB209A9-F7F3-179D-B25F-AEC2D218FD4B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253F5FE-1E02-9D3A-90B2-9B5B3AEB8973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8055E991-4235-B698-8BC4-6186345B6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D9DBD1DA-D3C9-7961-F975-B79CE55E3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C3436A3D-11A9-F9AC-8949-0BF373D81259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B13B2AAA-92A3-D6EE-91FC-07877E89213D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AFFEBFE8-4CEB-33FE-135F-DF3A043D0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3024614A-B71B-8019-4F21-ABC7C79B3AE2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789465E0-6CB5-96D9-4819-FD8786677D94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Extension descriptions</a:t>
            </a:r>
          </a:p>
        </p:txBody>
      </p:sp>
    </p:spTree>
    <p:extLst>
      <p:ext uri="{BB962C8B-B14F-4D97-AF65-F5344CB8AC3E}">
        <p14:creationId xmlns:p14="http://schemas.microsoft.com/office/powerpoint/2010/main" val="1030332419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33B1E-AA16-3E79-7200-3AEEC1DC0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6D770-F4A0-1FCE-7B79-EBB11BB15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84E59-FCDD-C473-0544-608263FE07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28421D2-74B4-0276-C9CA-8A3403492750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E51EB67-14CD-7775-B0AA-66E480FD0232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E80FFEA-DAA8-DD76-0523-3A9B98A5F6FD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9FE9309B-EF82-BC6D-AF50-72248F7B40F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E7EEDCCE-D2A0-095E-58D6-18AC796775D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2DCFBEBC-F6A8-16FA-7AC4-6EBD9122225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D25CD7F7-6FD0-7602-0D4B-DA2AE6052C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C45B9CC-F738-03BD-9C2E-38DE8A3CE22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F9B1D0-D2BD-1738-F7CA-F09DB1042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42A3C82-9473-8E20-2C46-810665F44743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7D77BFA-758A-1229-F168-2E8AFC9F6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CF41476-7DC6-2546-1F39-02D5F3E4D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6B303E3-E28B-C4D3-BAB6-83C9E546B5AF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611C566-23EB-B356-DAD1-B12435886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991A0F1-8F68-E7CB-7B85-9DAEC595C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F1017C4-ED6B-F027-6BCB-4D83A455EB3C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BA038BE-5FB1-4D8F-76E1-1687CEF71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731E6E0-DC15-2E1A-4F28-2DBB754FC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EC620100-4AE9-BCEA-5EDC-825C49F3C32F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1B3F0AF2-E179-5656-CCC4-C6945767A151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3708649-A97F-8423-7CB6-167CE2CDD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CB602DE-056E-ACB5-3913-7F89747632CA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52F6D78-83ED-D624-569D-C8FA4DC74B08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C078204-AC3A-9E8B-4AE0-C750F3BE7E21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1710A22-C7CD-B523-C03E-BCA88C78B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711BAC52-0748-E024-0784-D21099181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93058D21-A420-D79E-5905-7E18167D7B19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34DD06B3-02B1-4323-C7AC-DE2AFE281CFD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0333596B-432C-9717-FFAF-B22ACDA39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Speech Bubble: Rectangle 71">
            <a:extLst>
              <a:ext uri="{FF2B5EF4-FFF2-40B4-BE49-F238E27FC236}">
                <a16:creationId xmlns:a16="http://schemas.microsoft.com/office/drawing/2014/main" id="{6E42290A-22E2-0D90-F235-096D44BD2C36}"/>
              </a:ext>
            </a:extLst>
          </p:cNvPr>
          <p:cNvSpPr/>
          <p:nvPr/>
        </p:nvSpPr>
        <p:spPr bwMode="auto">
          <a:xfrm>
            <a:off x="4827366" y="5354911"/>
            <a:ext cx="2305035" cy="1272390"/>
          </a:xfrm>
          <a:prstGeom prst="wedgeRectCallout">
            <a:avLst>
              <a:gd name="adj1" fmla="val -23592"/>
              <a:gd name="adj2" fmla="val -18911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AI Assistant </a:t>
            </a:r>
            <a:r>
              <a:rPr lang="en-US" sz="1400" dirty="0">
                <a:solidFill>
                  <a:schemeClr val="bg1"/>
                </a:solidFill>
              </a:rPr>
              <a:t>asks LLM to resolve </a:t>
            </a:r>
            <a:r>
              <a:rPr lang="en-US" sz="1400" b="1" dirty="0">
                <a:solidFill>
                  <a:schemeClr val="bg1"/>
                </a:solidFill>
              </a:rPr>
              <a:t>user request </a:t>
            </a:r>
            <a:r>
              <a:rPr lang="en-US" sz="1400" dirty="0">
                <a:solidFill>
                  <a:schemeClr val="bg1"/>
                </a:solidFill>
              </a:rPr>
              <a:t>w/the provided ai assistant extensions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11107C86-0E57-1BB2-546A-C5C79D8F0790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0A625A5E-6824-AE87-DFA6-241DEADBFE03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Extension descriptions</a:t>
            </a:r>
          </a:p>
        </p:txBody>
      </p:sp>
    </p:spTree>
    <p:extLst>
      <p:ext uri="{BB962C8B-B14F-4D97-AF65-F5344CB8AC3E}">
        <p14:creationId xmlns:p14="http://schemas.microsoft.com/office/powerpoint/2010/main" val="3590305737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52720-3FDB-8D5F-79EB-16AA8C69D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81A1D-66F0-A247-656B-3DCB5ED40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4BF12-2EE1-9C0D-2A56-336FAE6B19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B6AB50F-927C-F01F-BFB4-1014F885ADE3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1F7B6E9-358E-A926-18C9-5DFA59A12209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4A219EA4-CF32-60EE-40B3-F08FA225A8F9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3E790DE5-38C2-BFF6-B856-D8069567725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BD3A90E5-F1A5-8B60-0940-D63DC26D42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3AB817-5FFF-E2A5-F1B6-1C464E278AA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83FAF703-914C-6CD4-9601-CF0CED54707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76BD45D8-6B05-D5E0-FB68-9BE25239F1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90A23D4-0044-1BBC-82A5-5539C349A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4830AE6-5594-AF8F-ED05-007AA3BB06FC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2BC0899-6573-9072-FFC5-F42771F4A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B187E53-6BFC-5CC0-81E4-A36E145B0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C6247D-2966-3CC7-DB76-199FC6E28E02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1F6889C-39FE-B951-E8AA-A3991E936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7415ACC-6049-07F1-069D-67B10ADAF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71E0AA5-1BEF-BE03-42BC-100D7C7E0982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4A12775-0662-EF06-7463-0E0541F2F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3A0C6CB-2917-DBCF-F869-7D9CEDA5E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4CAE3E77-DE50-1E72-EB0C-5FF83377A5B9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025A69A1-1B40-AB54-5969-955B1A8933CA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DCAA2EC7-1488-03D5-42B2-DAE179E18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08F05C1-9D9C-A5A9-92D6-05873DA146C1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03FA5CF2-DCF1-38AB-2F91-EE974F8464C7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D86F878-B345-CE19-18BA-402E420B0304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68A84D8F-EDFE-B119-20AD-BA763E9BC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A24BAE22-2690-5D9D-4EC9-F21BBAF52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5D51E1C3-6BEF-6AB2-4962-DB39E1DBECEA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0BBE184B-C633-D1E7-CDB8-0932F250F380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7FBBB685-C46A-4904-2503-135497735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2587425D-2B78-9765-6712-2445C134356E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0635547E-90D2-F8D9-3F22-FD61531A059A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Extension descriptions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9E628FC6-6266-E673-E93C-BFF512D1722E}"/>
              </a:ext>
            </a:extLst>
          </p:cNvPr>
          <p:cNvSpPr/>
          <p:nvPr/>
        </p:nvSpPr>
        <p:spPr bwMode="auto">
          <a:xfrm>
            <a:off x="7132401" y="3363512"/>
            <a:ext cx="2837597" cy="1970292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LLM process the request using inference to determine the best match</a:t>
            </a:r>
          </a:p>
        </p:txBody>
      </p:sp>
    </p:spTree>
    <p:extLst>
      <p:ext uri="{BB962C8B-B14F-4D97-AF65-F5344CB8AC3E}">
        <p14:creationId xmlns:p14="http://schemas.microsoft.com/office/powerpoint/2010/main" val="118833026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8FBA8-4C69-32B5-AB6A-E1F5495B9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3993-BD86-C4C8-6F36-06A4D25BC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DEC865-C859-56CB-39BA-9C03AEEAEE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8CE2540-A306-1D93-6A18-F04E585BB1FB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8076950-B1BA-8A7D-3ABE-086898682AD8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38018165-A607-FA65-94E8-5ECDB2D787E2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07B779F-802F-3293-89CC-782A97395DE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32D26199-1191-B485-267C-645E74113CA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D31BC1C-EB69-2FFC-7C9B-851E0573F6B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C482EFB1-D38C-56FE-04D1-A30C19670F9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AD7EA64-F82B-1D98-21AA-B7C8F328F3C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AAE3E8B-8B86-9AFD-B6F3-DAE9C45CE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D127E4A-5CFB-7AA9-0781-B02C8CC78615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72820C9-665F-BA6D-F555-D1CCD6C2A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CA1EC7B-D0B1-566E-EFCD-CA329C660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6E2383-45C9-80D4-E469-D8C553B6A375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A4E8F26-9890-7464-ABDB-568C67B83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51A19DD-0F36-86FC-19BC-617D331BC9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83F1A27-894F-B583-6E6E-3E459CD27559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F32D1A2-55E4-A5CF-A2CF-0A3A51EBB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C3830A7-A861-4FF1-9D0D-4284FFD86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937E58EA-6B04-4093-C0B5-F80D85F6436F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AD675A80-5C91-BB01-463B-E1060CA41DDE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F12E77DB-A3F9-C533-26B8-88889F2AD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86573EA-1489-ACD2-E124-A321ABF799C8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89C43416-7E1C-1B58-830C-73224768DFB0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F362490-D04F-331C-178F-4AD55057ED8A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7E387F8-094C-7F9D-D9EF-1D60143D4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D75296F-FC43-B4B6-F918-8ACF58F2D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D798EACF-DF45-F8B7-D473-E547EE2559D7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4062FC3E-DC11-8C10-5BA8-6145F836D62A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6FDAAD82-1359-37CD-D582-82DE5C30B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DA8D4BFE-E47F-26C4-9C67-EA4F0CC486FA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78" name="Speech Bubble: Rectangle 77">
            <a:extLst>
              <a:ext uri="{FF2B5EF4-FFF2-40B4-BE49-F238E27FC236}">
                <a16:creationId xmlns:a16="http://schemas.microsoft.com/office/drawing/2014/main" id="{D83DBADE-55B7-A6C3-8D4F-7D4837718490}"/>
              </a:ext>
            </a:extLst>
          </p:cNvPr>
          <p:cNvSpPr/>
          <p:nvPr/>
        </p:nvSpPr>
        <p:spPr bwMode="auto">
          <a:xfrm>
            <a:off x="7387914" y="3963047"/>
            <a:ext cx="1453944" cy="70123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Extension identified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DB2443F-75B9-80D0-118D-97B5BC29D2F7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0C9AB9AE-3663-201F-3104-43E30A4DD576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F8712227-6594-7291-03F2-C9654779B255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FE4A1777-5FDC-FBD8-A8BF-2938D781CFF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13ACE1F8-0046-108D-8AD0-7F16E9EB7A2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CCE55C3-7F56-29F2-E7BB-D3F14105430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59054D58-4581-05DC-9E3D-ECC2381CCCE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C7834C91-9C18-A492-10E4-23AB7FEFE9A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DF09ABBC-B069-002F-DBA1-222A179AD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sp>
        <p:nvSpPr>
          <p:cNvPr id="70" name="Thought Bubble: Cloud 69">
            <a:extLst>
              <a:ext uri="{FF2B5EF4-FFF2-40B4-BE49-F238E27FC236}">
                <a16:creationId xmlns:a16="http://schemas.microsoft.com/office/drawing/2014/main" id="{D09C22E3-A65E-B28E-A061-9FC551F3B1B9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6D9B528A-7ACF-AD9F-198D-368445BF16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D6370734-CD11-EBBE-4EF8-C786377A3608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Extension descriptions</a:t>
            </a:r>
          </a:p>
        </p:txBody>
      </p:sp>
    </p:spTree>
    <p:extLst>
      <p:ext uri="{BB962C8B-B14F-4D97-AF65-F5344CB8AC3E}">
        <p14:creationId xmlns:p14="http://schemas.microsoft.com/office/powerpoint/2010/main" val="1246538912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A0D62-57DE-C91D-99AE-D946D63DC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DCC00-F9E0-FBEE-1054-D3AA8611F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DF2BA-24D6-42D1-7116-B52054515B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106F6EF-C428-F03F-9815-036D5A6346B7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A376085-FE2B-E4CE-B180-0FC2A692C24C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DD1D58F3-F12C-7291-CCA1-BDC875205522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6F8CAC9A-9630-F23B-843C-59A5C672A52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B856861-9A6A-4BAF-A49E-1777478672A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38CCC207-6AFE-E575-86B2-D7B0247A7E8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8DDAC411-DA15-0D8B-3A68-7D0D47F04B2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65824E22-7222-6D6F-8630-C129BECA13F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27CDD79-E7C6-8246-242D-ED1275747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E9809A8-355E-C623-81B6-5DC7B2356582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94A1DA1-457E-D66E-4C5A-85AF9D97D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39B538B-23C9-04E5-EA35-AE70C56EA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3BED225-EFB3-3579-81EE-1F262804AD95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86E625A-2448-6372-6AD1-C313632C6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19CA50A-46C3-0F69-E5ED-85AC3818C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C8F156B-AE2A-D813-205F-B421F6EE3FAA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95320B0-868D-7815-6CF2-1DCBF0E3D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DD93439-B9FC-7D95-C16D-09615EDDC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9CE85F36-B9C8-9CA4-8213-CF3680AB7BCE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343283E1-2037-A271-A201-AAC37E222661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032D130-0CC6-55D2-6D62-9BAF7E3EB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232692E8-4C7B-BD30-F4F0-4804D5CA5389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B2B56C4D-47F1-CB3B-9BD3-DEE4055C1F93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E0B0445-0B86-FF4C-54D7-D16C0FFA2717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0B64760-57A5-3A8A-8C04-9EE550B52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705CFEEA-0F17-36CF-1F7B-D502143E0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2A0676BF-ECC5-2198-05F6-7E1A59BDFAD7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54B0047C-03E3-830F-A696-A642ED6F0BAC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C503A809-9FA0-C068-FC9F-2700820C7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8C9045D1-6AF7-954B-14DA-3603D9268E87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78" name="Speech Bubble: Rectangle 77">
            <a:extLst>
              <a:ext uri="{FF2B5EF4-FFF2-40B4-BE49-F238E27FC236}">
                <a16:creationId xmlns:a16="http://schemas.microsoft.com/office/drawing/2014/main" id="{00D5B695-2025-DDEB-1573-94E0DB3133C2}"/>
              </a:ext>
            </a:extLst>
          </p:cNvPr>
          <p:cNvSpPr/>
          <p:nvPr/>
        </p:nvSpPr>
        <p:spPr bwMode="auto">
          <a:xfrm>
            <a:off x="7387914" y="3963047"/>
            <a:ext cx="1453944" cy="70123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Extension identified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E3D89C9-6F51-B63F-14D9-1ADA7365C86B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32CBCA75-2AC8-8114-B479-CB2BFA098C97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46F8E1C0-1543-B751-E9BB-16875D6C8EB6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9641904E-5EE9-2A67-2055-32283A6DA15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AF19DEFC-380F-E262-DA80-A786749E7F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36B9F9D6-7D35-EDB3-9FC6-B1D4FD0409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8180656-8B0F-D1B0-2310-E183707A1FE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D7E62E19-78D6-060A-2340-8B098FE2793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66D18522-9E71-ECDE-0921-EAE89EEE7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pic>
        <p:nvPicPr>
          <p:cNvPr id="77" name="Picture 76">
            <a:extLst>
              <a:ext uri="{FF2B5EF4-FFF2-40B4-BE49-F238E27FC236}">
                <a16:creationId xmlns:a16="http://schemas.microsoft.com/office/drawing/2014/main" id="{2C5C49EA-3607-E06F-D2D8-F574AD490A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AC2A60C8-1B96-BCD5-4C04-2369D1C657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DE70E064-1CF7-C94F-0481-E83F6944753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91" name="Speech Bubble: Rectangle 90">
            <a:extLst>
              <a:ext uri="{FF2B5EF4-FFF2-40B4-BE49-F238E27FC236}">
                <a16:creationId xmlns:a16="http://schemas.microsoft.com/office/drawing/2014/main" id="{5C01B7F4-3BDB-B287-DFB9-8704CC31BB54}"/>
              </a:ext>
            </a:extLst>
          </p:cNvPr>
          <p:cNvSpPr/>
          <p:nvPr/>
        </p:nvSpPr>
        <p:spPr bwMode="auto">
          <a:xfrm>
            <a:off x="10486116" y="1252239"/>
            <a:ext cx="1577006" cy="1204745"/>
          </a:xfrm>
          <a:prstGeom prst="wedgeRectCallout">
            <a:avLst>
              <a:gd name="adj1" fmla="val -80285"/>
              <a:gd name="adj2" fmla="val 11538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>
                <a:solidFill>
                  <a:schemeClr val="bg1"/>
                </a:solidFill>
              </a:rPr>
              <a:t>Extension</a:t>
            </a:r>
            <a:r>
              <a:rPr lang="en-US" sz="1400" dirty="0">
                <a:solidFill>
                  <a:schemeClr val="bg1"/>
                </a:solidFill>
              </a:rPr>
              <a:t> is invoked and ‘asked’ to satisfy the user request</a:t>
            </a:r>
          </a:p>
        </p:txBody>
      </p:sp>
    </p:spTree>
    <p:extLst>
      <p:ext uri="{BB962C8B-B14F-4D97-AF65-F5344CB8AC3E}">
        <p14:creationId xmlns:p14="http://schemas.microsoft.com/office/powerpoint/2010/main" val="1812725095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9FF4-33F0-8BCE-BBB1-AB3A69D30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585F0-0552-E869-BFD2-3E3D48F35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4A266-6393-B5C4-CB46-C3194FF26A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9707D3-F3E0-9399-A52F-B0B3ACF2EFE0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629485F-FCF2-0DAB-035B-08ED98F5A65B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C47E6C5-3EF1-3037-541E-6DC1FBEE834C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6BC70EB-2938-E63B-497A-D163E5BB2AF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808FD1CE-1348-7B71-0602-A050C912E77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E5E376D8-5120-D1BB-24A6-B06A54D36B5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74E4359-1DBA-BBBA-B2C1-7836C9BEFC3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24FAD74-A3B9-0EF0-F9BC-444B6EB384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3EE66CF-7E87-4AD1-9DE9-D68AE59CB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7C94AE9-F640-2BB6-4195-F1515A27EC80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E987126-F912-3FE3-F8D3-E26B866415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FDBC4E9-7EC2-74BF-EA65-CB575ADE1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18DAE6A-BC3D-10A3-BC53-86C893593B4A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1BA532B-E3F8-CEE2-32C0-4A51646D0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D59C3C1-A567-7B98-FD5E-4D1C40546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B64F892-C02E-A7C6-B7F0-986CDDAAC8E2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F296D0B8-CB22-2C29-55B7-33501B3EB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D354038-32CB-CBDF-ADB7-5BB2F42FC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991920AD-C24F-9674-6DAC-E2B7FC1616B1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DB609A26-001F-9AFA-F743-9789CF3B2CE8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D5424E1D-994D-5775-155B-F07017B14E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239E74ED-9366-D804-F9C4-3037C3F10A75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B65272EC-2F9F-5C56-5DF9-A618399EC49B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D3E3B4B-3309-003C-B1B5-577F65198CFB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D16B7393-1884-BC92-6487-67EA6B6EC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86A4797A-7A7D-F237-B7D1-EB818F1DC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FB9AA561-558D-1953-29C4-D3DE155CF5C3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5BFA2E8D-964A-27CC-E5B4-3F871BE27DC4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A9CB18DA-503C-304A-0FB1-6CAE29C09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BF61A73-BB8A-D6EF-7D7D-2AA38513302D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1B16E6FB-B16E-7FBA-661E-AE9BCBA19E6E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69B9FD6B-BAC1-DCB9-AD70-EC0685C3DB59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43EB35A3-D4A6-EE98-E39E-73F5877F80E8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1BDF463A-105B-B300-E750-7D6608AE57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360D2E59-4B4A-ECA1-C206-548434C6B47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AA3FFF94-7DCE-9213-FE0A-E623E58C832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6C88B45B-EDAD-76C4-DDC8-9F94BA3DE4C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BF6CE62A-F960-0A00-443F-257F85F0AE1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DBB1BB0-F143-B397-6AA0-EBE07071A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CD3F9A6A-7629-C559-41B9-0D5FC3000AAF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2938A466-4DE9-9659-145B-C0C458A489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EC19558E-D792-4A65-5766-4232FE3255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43C5D238-EFD2-167B-C765-290CFEE2BAA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529897569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EEF71-C65A-EEC3-6F3E-0E6B602C8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BD04A-0B78-A826-846D-0796ED5D3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D066B-FA00-11C3-F998-BC5BF690D7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4081361-8D6F-B91E-0C0F-4800EAC22C1E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9B1810E-859D-80EE-B465-BFF3133D96C1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25FF5518-6DDC-1CC0-39C9-2FE6DE6AE970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04F8BE2D-C25D-70E5-0BD7-777EB68372A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A0FA7CBB-25D1-B485-49F7-82A2A8B7FF4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EB2F2164-44DB-C4AA-D54F-D93A986441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012F7AB7-0686-2C75-22FC-742B784F0ED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3C745BA-1559-729F-F515-36F2D031B5A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7C07006-849C-57BC-6BC7-06753DC8F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FA32A3-68EB-5AD3-DC20-AAE2323F37D0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EDF8FE4-FEA5-958A-DAD7-B5EFC0A86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979EFAD-3E87-4A4C-EDF5-4ECBE0306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A325336-6343-32DD-CC20-B133CCA55B9E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778F836-331B-4E71-526D-36FD1AE81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131E7B2-6DE3-8FF9-66C6-E9AB8537A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987DE48-E489-B123-0CBC-72DB14FEEECB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CFA02A2-47BC-01E8-04B1-EA1188EF4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8FC70F9-D779-6FDD-4D69-1ACA2699E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E26D3948-3D11-39E4-B42B-97ABD6D44AD2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EBD99656-162F-2EF9-40C1-B321ECF46807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3BAD2508-306B-35E5-BD99-17FDC0FDE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2DD13D4D-6BC6-E62C-9843-7C5B8246DA76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694CFE17-5940-6321-DDD0-D9F435B35AB7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5F5A9F1-FB22-4061-A012-6A7808D7AF6E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DB450175-B12B-2C5E-DB5B-B796A244F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668F9891-8B4A-C88D-4DAA-203F8F3A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E7E77F09-BA10-F7D3-D5CD-842153C7B77D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10B5B07-2F3A-77C1-2B6C-48DB4A5A1484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840CEB9F-C5A4-67C1-A9E1-C69035926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E79D40A-6C77-E088-6D34-BACE2CE17B05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B6538CE-D34B-0C5D-B9CA-CCAE3EE5E5D3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294400CD-ACD0-96E3-BF3F-A8DC36F36A99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4CD13B0F-AD17-C2CC-6690-97DC1C4C5C3D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E396EFEE-E037-F290-6FAD-83DE949C7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A91C324C-FE6A-5F01-AE8C-733107D455D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A741EE67-D566-4C2C-9524-48253FCB199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20FAD190-1C77-46EB-F494-EB2604628E0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97890E09-C828-A6F4-337E-54BD3668C07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4687404C-4D6D-603C-289B-D8BC366C8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C1D58F2D-EA45-C6DE-7AA6-90D22C04095B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0D3B226B-EE0F-0D2F-757C-B72D599E4E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69DD0967-29CB-1F69-D4B2-AE62674664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AF05140F-7967-E0C7-7693-184F00EFE3B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11D6CFA1-4A0F-5592-AA02-3A54A5D62700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AF506796-D2C3-46C4-90D8-088453CACF22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Function descriptions</a:t>
            </a:r>
          </a:p>
        </p:txBody>
      </p:sp>
    </p:spTree>
    <p:extLst>
      <p:ext uri="{BB962C8B-B14F-4D97-AF65-F5344CB8AC3E}">
        <p14:creationId xmlns:p14="http://schemas.microsoft.com/office/powerpoint/2010/main" val="1789042392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A6677-1061-78F5-E418-8429AA3E8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83762-BAD5-FC7A-7BC9-58CE467C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ED3F0-3F1F-16A1-7962-8F785AC8BB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C270249-7646-9DF0-A73B-FAF20CC2949F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96D8079-26D2-D19A-B7A0-E20C202D9ABA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25709493-F7ED-DD0C-BED8-39ED613BF110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A1EB8B1-8F4F-305A-A046-2EEB0A74367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8655AE04-3BE5-A6C4-17D7-DFF2EAA9BBA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D3EF426-3193-0637-442B-989E72E35F2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65D95B3-F0D3-0D90-B1FF-245CE065438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78839BE9-2690-EEE2-FCAF-8C31F8337E0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451E5A2-6250-2CDC-915D-8E605979B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45955FD-27BD-4553-F044-09DA2AAC2C6C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AE46027-13FB-695A-FD4B-549D1255E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4AA5AFE-7E5B-51A5-CC74-64681EC744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4CFFAE-6D1F-87FD-A47C-F1154473460C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7D84605-18B6-1C07-C7D1-E817C2189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910A53A-1129-5217-3613-6A9FBAE32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F8F16A4-C7B0-B8A3-027B-279E1E337F36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FE9D7FD-E188-4C18-F784-3715199F8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2F09887-37C6-F263-CB90-495BFDAD7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589A4CF2-9EF0-EC69-F5E2-521A93639DE4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739B4F30-9B1B-5009-1AA1-16DF1A716805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AD56694-2E4E-521B-CFEA-183DE432CE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0139BD5-D759-6EF8-F1AE-192D9D4E870B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BC954E7F-F42E-AB4E-EAD2-9C938901EE1A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B5A822D-69C0-4618-EDB6-493BFF01DF6C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2B66249D-861C-1581-ED68-6876004CC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9AFA1D85-3723-C86E-5BEA-1E7DCF7E1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4045B273-26E3-AADE-528A-EB5FCECBE2BB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ABAC13F2-CA43-023B-760E-A6279E02B2A8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8E6F2363-D543-B3B2-E79D-CF0A86326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B9ED3662-F20E-E705-32FE-35EFF503E605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F36BD84-8C8A-2A75-85D2-C44D29C99A9A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68574060-EC98-5E05-5038-61782364309F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711D71CD-D774-7ABE-1EC6-1FEAAE2C7B30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0B5681FE-76BA-DFB4-20E4-42108BC42E6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9A0D5DD7-169B-8159-AC7A-46A1472B6FC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43DB8AB-B977-51F1-89E0-C716A714C0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883AB4A-0044-B448-B1A0-DDD6A0F821C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D311C05C-DA05-29B3-2586-29EE8493A56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CB5D78C2-D94E-8EA4-6E9F-7940A73EB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9A9BDC77-61BC-C123-1CA5-33D73742E18B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4E8E8498-3C19-F988-883B-F36E46E3AB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F4B52BAD-9F33-6510-F90C-3B725E2C83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870B75C9-0DF6-990E-8199-46A7F9E8ADD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8" name="Speech Bubble: Rectangle 107">
            <a:extLst>
              <a:ext uri="{FF2B5EF4-FFF2-40B4-BE49-F238E27FC236}">
                <a16:creationId xmlns:a16="http://schemas.microsoft.com/office/drawing/2014/main" id="{7704E794-C3A6-6875-1A52-5FC155EDC907}"/>
              </a:ext>
            </a:extLst>
          </p:cNvPr>
          <p:cNvSpPr/>
          <p:nvPr/>
        </p:nvSpPr>
        <p:spPr bwMode="auto">
          <a:xfrm>
            <a:off x="8093249" y="896766"/>
            <a:ext cx="2203101" cy="1274423"/>
          </a:xfrm>
          <a:prstGeom prst="wedgeRectCallout">
            <a:avLst>
              <a:gd name="adj1" fmla="val 34427"/>
              <a:gd name="adj2" fmla="val 13755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>
                <a:solidFill>
                  <a:schemeClr val="bg1"/>
                </a:solidFill>
              </a:rPr>
              <a:t>Extension</a:t>
            </a:r>
            <a:r>
              <a:rPr lang="en-US" sz="1400" dirty="0">
                <a:solidFill>
                  <a:schemeClr val="bg1"/>
                </a:solidFill>
              </a:rPr>
              <a:t> asks LLM to resolve </a:t>
            </a:r>
            <a:r>
              <a:rPr lang="en-US" sz="1400" b="1" dirty="0">
                <a:solidFill>
                  <a:schemeClr val="bg1"/>
                </a:solidFill>
              </a:rPr>
              <a:t>user request </a:t>
            </a:r>
            <a:r>
              <a:rPr lang="en-US" sz="1400" dirty="0">
                <a:solidFill>
                  <a:schemeClr val="bg1"/>
                </a:solidFill>
              </a:rPr>
              <a:t>w/ its list of ai assistant extension </a:t>
            </a:r>
            <a:r>
              <a:rPr lang="en-US" sz="1400" b="1" i="1" dirty="0">
                <a:solidFill>
                  <a:schemeClr val="bg1"/>
                </a:solidFill>
              </a:rPr>
              <a:t>functions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DA164CA-3B23-07A6-A732-F072B6801DD6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C03A7B1C-1F05-9F50-4CA4-C58083182427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Function descriptions</a:t>
            </a:r>
          </a:p>
        </p:txBody>
      </p:sp>
    </p:spTree>
    <p:extLst>
      <p:ext uri="{BB962C8B-B14F-4D97-AF65-F5344CB8AC3E}">
        <p14:creationId xmlns:p14="http://schemas.microsoft.com/office/powerpoint/2010/main" val="258100284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9226B-9216-EAE8-8703-DCD5954B2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05A9-9B8B-9C7C-32E7-47A4C9F07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8EBAC-656D-0BEA-045B-B82678FA16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A871AD3-8499-9578-F9E4-C048572B76EA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2855814-3D76-B32B-37BF-93CC98CD112F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C4270B02-13B7-9AED-CE1F-E4BE01F90BA9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BF8E6019-B6EE-1479-BCCA-E95B3B2A620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A0F7879-0944-6290-7008-3B0DF50AF22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8646E91-BF54-F01C-2D17-DA1483ACE1C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08F76550-CAF3-47E7-CB4F-3E506F74B1A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C7C1C7AA-5065-744B-B79C-C0A930B5BD4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DD727AF-E244-8FA5-CAAE-6057F0477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F020859-7F0F-DC33-CD0F-F8C67AF0EFF2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FE59C2A-16C9-8665-6C00-EC190ACCD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FEC23B7-BCE8-6E11-9AB8-DA6982DA8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B36B0E-5CE1-23A4-60BF-5FB9127ED785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93237C0-9582-8E65-3DCA-FF4BE70A4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18A045C-47E4-FC11-A3BF-FF47056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EFB1F4B-4F40-04C6-CFBF-47A50CBEA770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E7EE275-7EB7-B07E-D959-18E00BCBE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39DA6C-1DCD-F5C7-B086-B1CE0BCE1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A892F7FF-210D-F953-F42F-064FB30E43C1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E19E6A5A-2C0D-2EEB-8DDD-C0927C0F9069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2D8BFEE2-E558-EDEA-C416-B5E431165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E090388-039D-8E42-A062-054443A8DF06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18DDF363-16ED-F0BB-70A0-33247CD70541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D1B39A4-1082-E440-8375-49B744B75A9F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F1964C39-28F6-55F6-3BE8-621E6CFC71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3B0F213B-9FD3-A150-0FF3-52475AD15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3D7C620B-D36E-FB40-2FB8-13EAA7636C0E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B07BE90D-9906-B4EB-0B61-82C9B3CEA36A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F43549A0-E2AB-1D55-0FF2-9F2B6E3CB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B04361E4-5863-7ED7-4658-87DB675DDB79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A2CD502-B069-E9B2-537C-D1439EEDBC26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6E3380D-1497-5ADA-9CBF-6D54945EEFF3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2D0E3E3D-6FEA-0CF0-0607-FAAB352E54D5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C3A908DD-47DC-7D93-96D5-8B497B41B6D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F534EDD9-7D0E-D6EC-81B3-E90157DE9A9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51F12A5-2AD0-E608-70B5-EFB2504599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9642EE69-1B56-DD2D-BD58-83461ACBF8E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36597151-97CA-3CB2-56C5-B8B1FCF11B4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D867A754-7156-DE38-C314-8C36B43C9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B4D06778-AA5C-6C7B-F47E-1D6FD2490886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D03C416F-C26E-2599-0B32-7E02DDF0C5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6C388181-BCC7-6844-760E-CBB24D51BB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029B1F67-B1D0-4CB5-BF4F-F2730E6D8D7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1F5FDB1C-068A-B0B0-5A34-87CE5726407D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080D3A80-7DD2-47D8-0CB6-A052395F2A17}"/>
              </a:ext>
            </a:extLst>
          </p:cNvPr>
          <p:cNvSpPr/>
          <p:nvPr/>
        </p:nvSpPr>
        <p:spPr bwMode="auto">
          <a:xfrm>
            <a:off x="6729636" y="1929254"/>
            <a:ext cx="163966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Function descriptions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2AA71B8A-FAD9-64D6-F437-4C8E31445E8C}"/>
              </a:ext>
            </a:extLst>
          </p:cNvPr>
          <p:cNvSpPr/>
          <p:nvPr/>
        </p:nvSpPr>
        <p:spPr bwMode="auto">
          <a:xfrm>
            <a:off x="6108341" y="3938646"/>
            <a:ext cx="2837597" cy="1970292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LLM process the request using inference to determine the best match</a:t>
            </a:r>
          </a:p>
        </p:txBody>
      </p:sp>
    </p:spTree>
    <p:extLst>
      <p:ext uri="{BB962C8B-B14F-4D97-AF65-F5344CB8AC3E}">
        <p14:creationId xmlns:p14="http://schemas.microsoft.com/office/powerpoint/2010/main" val="325433812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9CA52-F4B0-67CF-4E2D-EADC64C02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6B62315-7055-1CFE-BAEB-0D6EC0416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95AE4460-2A80-8FDC-7188-DE1B917E32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424AFC5C-770D-59BF-651B-965C1939AE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816DAE7-4072-4A3C-673D-E1AFF055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Executing Actions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DD38985-76D5-E658-C6D1-FF4E4EEA53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F94463-D8CA-C5B5-7F23-7B6B10587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2595" y="1676031"/>
            <a:ext cx="3566810" cy="518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77118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75ACE-E680-CA0C-5F7E-10D66E57A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00E0B-A0A7-0E12-3B37-5C457B5AC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A386C-A7E6-793F-F2F8-01CE80223C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A5E8DD-147D-0C0E-09DC-069D1ED4A540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3183017-CD9D-924B-47A1-FF00B5469DB4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AA6BBD52-A865-6E39-4305-75C4A12EE250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6FA6F3B3-7ACF-52FC-486B-99CCB98AA89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35E1C876-496D-0298-B2AD-7E90DE6AE10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047E729-E0BE-7DF3-2C33-C2EF73B0687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8807E99A-605A-01B5-BA02-17C96B6A1BD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1D2B7E8-188C-1172-3888-3EE69CA7889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F5318BF-A3EE-BB6E-526D-2A07D2344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DD935C9-73B1-0679-8417-F399A711A25F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854EFA3-F6A1-923C-81D6-CCEF42699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C123CEF-B712-14E9-4984-4F9603FAE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D218B7F-F2BA-1AE0-722A-D6AB0936CE72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37B320B-6C30-64C2-916B-4079BF80D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DC30338-3FB3-94C6-8EB1-46559BBA4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782DFA5-C4A7-9C7B-F6D0-FF8C501BF2C5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A146B63-9A2E-DA3F-4EC9-4AD635CC2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C4DD3FC-A21D-73AD-1FA1-814BE5D24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58E99A7D-BCBA-2E17-9951-9D12E0440296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24A65E58-687A-5116-B735-E5E6BA35BDEB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85B3C4F-7A2F-423F-A9EA-7A2034C62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5F7AC4A-43B9-581B-038F-CB9003D2DC32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B0890F33-16FE-953F-7BE2-5306AAFA8355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8014C3E-FA2E-99A3-8DE2-F10787E207A1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E6BC466A-39B4-7D8E-D664-4163BEC7A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4F638F3-4F80-F1DC-DA82-F5C901F6E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7AA4A704-B0B1-6ADB-3085-13936C0E2904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E69E3482-092F-2B0B-B959-2FA8F6AA39D0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1FABE394-6D8A-C5F6-A929-A5E4201F9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943B1CB-8615-C22F-CCF3-E87B5CE20FF1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1C376DC-07C1-FC3C-5414-56E19B99C733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CE2AFDAB-1704-90C8-6C62-FD2E63436E15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F4A8DAC3-67C4-858C-3CB5-776320443D4A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8C2734A-79CD-FCBF-37B5-A50C8028FC4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EC3F79E5-E66B-FF40-D6DE-69646DF9839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DC157553-65D1-714C-81B3-77899EACB0D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6FA66BB1-AC8D-3CF9-F05D-4DF65237782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C3A80652-51A7-F37C-4D48-7C35100D515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E746539-F95B-217A-55F6-A80C95FFD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D23F1500-A481-37DE-2B42-B5702968A406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CA4FD4CE-AA23-BF6A-17A5-814D0A1543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360535A3-BEA3-B571-79FB-F20223848D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F602623-1227-6CBB-A447-19BD0897081D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CE70B3FA-D746-6D0F-B805-8347505C9C08}"/>
              </a:ext>
            </a:extLst>
          </p:cNvPr>
          <p:cNvCxnSpPr>
            <a:cxnSpLocks/>
          </p:cNvCxnSpPr>
          <p:nvPr/>
        </p:nvCxnSpPr>
        <p:spPr bwMode="auto">
          <a:xfrm flipH="1">
            <a:off x="7353813" y="36670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110" name="Picture 109">
            <a:extLst>
              <a:ext uri="{FF2B5EF4-FFF2-40B4-BE49-F238E27FC236}">
                <a16:creationId xmlns:a16="http://schemas.microsoft.com/office/drawing/2014/main" id="{2BD9D11C-E5CA-582D-C8C5-AB60FCE252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2898" y="3468834"/>
            <a:ext cx="638095" cy="828571"/>
          </a:xfrm>
          <a:prstGeom prst="rect">
            <a:avLst/>
          </a:prstGeom>
        </p:spPr>
      </p:pic>
      <p:sp>
        <p:nvSpPr>
          <p:cNvPr id="111" name="Speech Bubble: Rectangle 110">
            <a:extLst>
              <a:ext uri="{FF2B5EF4-FFF2-40B4-BE49-F238E27FC236}">
                <a16:creationId xmlns:a16="http://schemas.microsoft.com/office/drawing/2014/main" id="{53B3A423-50D3-20F3-3D45-7350793052CA}"/>
              </a:ext>
            </a:extLst>
          </p:cNvPr>
          <p:cNvSpPr/>
          <p:nvPr/>
        </p:nvSpPr>
        <p:spPr bwMode="auto">
          <a:xfrm>
            <a:off x="7527140" y="2414994"/>
            <a:ext cx="1417437" cy="70123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Function identified</a:t>
            </a:r>
          </a:p>
        </p:txBody>
      </p:sp>
    </p:spTree>
    <p:extLst>
      <p:ext uri="{BB962C8B-B14F-4D97-AF65-F5344CB8AC3E}">
        <p14:creationId xmlns:p14="http://schemas.microsoft.com/office/powerpoint/2010/main" val="2103950317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3420D-D661-BEF0-3BB9-DD4E807FB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BD606-59D7-A95B-6FAE-1EB95525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CFC6B2-0F69-F951-DE04-DED5261FFC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57A8661-BC4B-0E6D-27AE-051225353455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C981B2F-01A4-5D69-9B45-7445607EBFE7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AC48A3A2-2CC5-F476-D4D2-E12642DB1AD2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0B33E84-3284-899F-1496-EF2136C1549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B8994CB-57E4-2420-DA11-081FBACEEA5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25873A75-4495-A69C-0256-3D841008490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15A0C017-FAD6-6B14-9F52-1AF8813219B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F705B12-15B5-26AE-5A55-A0D5BC7CAA6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388180C-14CD-3CA5-1641-29B4E4F88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46D6F81-2FC5-D042-E975-1414AB3A229A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90A9B89-4781-A073-8FC2-C750D20AC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DBDFB7B-7879-6FF8-90A7-37A3896FF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8F76DD-1A2B-6C3E-54C7-DAA10E5379FB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28B9776-334E-5587-6783-093EA18BA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05913D5-D8EA-84D9-D679-7A29E4D63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DDE4F9B-BA4D-1A56-FC52-2A9212DB693E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FA54F28-43EE-138B-E03A-D670278FA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E7936381-AEC4-D4EE-1948-A3DB20D04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D42E5142-4F38-7CFB-4B5A-23DA87A6655E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93BCB9D0-BCEC-A670-67BD-491270D8288B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1B808E4-F7F2-F00E-FB83-002087A4D7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389D8BE-0C53-5A8A-8D86-1C7149F1C6AE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087DE4A-C6FE-D6F1-00D3-9F842918655F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DBABDC-7DFC-3FFD-7879-823AC08350C4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F4432955-DEE5-3A90-8204-5638BB9F4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D1736860-009C-2A78-B332-3A2975B3F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87103D42-4A35-C470-5726-27EFC17052F3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29AB6186-7107-4DD5-9606-620C83D22D2D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661570B7-507C-9DCD-B3C4-7E251180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4FDC4BE-999C-F0FC-01E4-BF70B7ACC2A8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9AAF020-4DF3-E98B-2062-318114493B66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8557AFF1-8C34-13AF-FFEB-B5499661ABC2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899A084F-C4F3-13BD-B41B-0DC8B4518768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EF20CE39-59F9-7391-1B71-BB879CC8EFB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28370C47-AB34-8444-D6E5-3978058BED8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474CD8E8-1DE1-CAA9-B423-335C07CC27A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A7909FF4-AB09-D701-9C5C-4EE0C7EEE28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9ED47891-1896-2A6B-DE7A-3011967CEAC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AB9B1D8E-C14F-BAFE-7A38-4E7132872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ABEEDB65-E4EE-7CC0-25C3-6869102712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1222" y="2909941"/>
            <a:ext cx="638095" cy="828571"/>
          </a:xfrm>
          <a:prstGeom prst="rect">
            <a:avLst/>
          </a:prstGeom>
        </p:spPr>
      </p:pic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4A4B4AF3-A42F-D3EC-AFC8-2D1FF440D086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5517499E-1E82-5124-758A-7F012C86C2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B9DBC6DB-2363-82BA-81E7-3A6185AC11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AD08C555-1C6E-B6CA-6D8B-8EC0CAC578E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D4A9B6B8-8ADC-360F-A7F8-69073EBCD5BE}"/>
              </a:ext>
            </a:extLst>
          </p:cNvPr>
          <p:cNvCxnSpPr>
            <a:cxnSpLocks/>
          </p:cNvCxnSpPr>
          <p:nvPr/>
        </p:nvCxnSpPr>
        <p:spPr bwMode="auto">
          <a:xfrm flipH="1">
            <a:off x="7353813" y="36670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110" name="Picture 109">
            <a:extLst>
              <a:ext uri="{FF2B5EF4-FFF2-40B4-BE49-F238E27FC236}">
                <a16:creationId xmlns:a16="http://schemas.microsoft.com/office/drawing/2014/main" id="{3AD2AE1B-CFAD-607A-B795-7B8D146D53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2898" y="3468834"/>
            <a:ext cx="638095" cy="828571"/>
          </a:xfrm>
          <a:prstGeom prst="rect">
            <a:avLst/>
          </a:prstGeom>
        </p:spPr>
      </p:pic>
      <p:sp>
        <p:nvSpPr>
          <p:cNvPr id="112" name="Speech Bubble: Rectangle 111">
            <a:extLst>
              <a:ext uri="{FF2B5EF4-FFF2-40B4-BE49-F238E27FC236}">
                <a16:creationId xmlns:a16="http://schemas.microsoft.com/office/drawing/2014/main" id="{9E6D0253-53BE-3B28-87AA-0658DD7A93F6}"/>
              </a:ext>
            </a:extLst>
          </p:cNvPr>
          <p:cNvSpPr/>
          <p:nvPr/>
        </p:nvSpPr>
        <p:spPr bwMode="auto">
          <a:xfrm>
            <a:off x="10378314" y="4124309"/>
            <a:ext cx="1577006" cy="1204745"/>
          </a:xfrm>
          <a:prstGeom prst="wedgeRectCallout">
            <a:avLst>
              <a:gd name="adj1" fmla="val -39213"/>
              <a:gd name="adj2" fmla="val -9123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>
                <a:solidFill>
                  <a:schemeClr val="bg1"/>
                </a:solidFill>
              </a:rPr>
              <a:t>Extension</a:t>
            </a:r>
            <a:r>
              <a:rPr lang="en-US" sz="1400" dirty="0">
                <a:solidFill>
                  <a:schemeClr val="bg1"/>
                </a:solidFill>
              </a:rPr>
              <a:t> invokes the function to satisfy the user request</a:t>
            </a:r>
          </a:p>
        </p:txBody>
      </p:sp>
    </p:spTree>
    <p:extLst>
      <p:ext uri="{BB962C8B-B14F-4D97-AF65-F5344CB8AC3E}">
        <p14:creationId xmlns:p14="http://schemas.microsoft.com/office/powerpoint/2010/main" val="401016828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6AD27-C70E-8D36-D8EB-671B36B44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56490-B5E3-2CD1-22BD-C8D31549D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3A762-0E88-47FC-15B9-BFCC51C9BC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C0866DB-E17F-99C3-C71C-CD87633F1795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9AEC99C-063B-42D5-166A-D768AC595DA7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D7DE4873-F26F-798B-8CEB-73774C8FE0F0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78DFDE0-BA3C-E445-18EA-F7E505C2E91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EA2383FD-5041-AB4A-F00D-501B786762F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698ED2D-7098-81CB-A6AB-02EB71B06F8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523CD0D-2C8E-A8AC-B63F-58CC5DA90B1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D4BD972B-1562-7B31-5279-296469446E4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C213551-B867-A338-3FF4-8E586EBDB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DC47405-F645-F7A9-25C2-1B9B127C90B4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A22423F-A1CC-DDE0-CA75-F988C6C3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C4100D8-62CA-F789-2136-47A33E6BD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03788F-24C8-5780-98AA-E008B252C5FC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6252C1E-1ED1-477A-2D99-E9E7C0B13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CC9AE29-275D-A258-6D3E-A3AF2717D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EA32360-D3DF-8CC4-C44B-3A2DD47C3949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3DE0A98-3D81-5080-286F-86D963F8E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12DB3B6-BD68-A015-2865-4B52F57B25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67825D24-CCD3-5883-A131-7E7DE9DA72B1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C45F5831-5C7A-6329-F836-7B62F7C1A5EF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9245B09C-7D4E-0225-857E-9DDA5A2DF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29091616-85D6-C3C0-B1DD-B1C51115C686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C66AEEE-E4AB-0ACA-0DCC-E0B1910EF457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C2BDA91-6FB6-9E65-B0B4-3523CF3747F0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1AD4EECB-4EA6-F492-7D62-E94A8343E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D86A05E-0304-C1C8-170B-147810263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44FC6630-35C7-21DD-B260-40ED3CCA990F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15E69F13-C3AE-ACE8-C46C-6B15B955C9B4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4CACAE8F-BBDD-C70F-7963-AC026D7E6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25EC6BEC-03C4-7571-5855-81A4B50D8AA3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6D8EFBA-E408-3381-5009-E499E9C2C967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4261ACC5-ED06-4768-D9F8-821CA6F8C852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7B793945-FD84-6C67-7F96-BDEFEB103A0D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7AF5720C-C973-5FDC-B32E-B7A282779AF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49A99879-435A-9ECB-4A13-8C49EA190C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27CE9766-04A3-26C7-7056-D4D45BB3BA8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DE0FAECB-C38B-BC7E-C6BA-28CFB904D47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0F28DBCC-2877-5EE9-2222-4275B2D3156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EACEA56A-0CBD-C760-B9AE-16C69E65B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A31CEE36-02A0-72C7-B62D-0C0D922444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1222" y="2909941"/>
            <a:ext cx="638095" cy="828571"/>
          </a:xfrm>
          <a:prstGeom prst="rect">
            <a:avLst/>
          </a:prstGeom>
        </p:spPr>
      </p:pic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8EAB128F-B97B-2CD9-A592-66D1836DA8A3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754661AB-4F86-6D82-D295-2795EFE797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E9A8ACCC-8A0E-8C13-0715-E6FBB1AAEC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BFCE44E5-BA79-2D2D-AC83-159F8CA2147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7F71F59E-ECCE-334A-5DCC-436EB9BB9311}"/>
              </a:ext>
            </a:extLst>
          </p:cNvPr>
          <p:cNvCxnSpPr>
            <a:cxnSpLocks/>
          </p:cNvCxnSpPr>
          <p:nvPr/>
        </p:nvCxnSpPr>
        <p:spPr bwMode="auto">
          <a:xfrm flipH="1">
            <a:off x="7353813" y="36670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110" name="Picture 109">
            <a:extLst>
              <a:ext uri="{FF2B5EF4-FFF2-40B4-BE49-F238E27FC236}">
                <a16:creationId xmlns:a16="http://schemas.microsoft.com/office/drawing/2014/main" id="{E40138A1-BEED-55FA-BBDE-B87A01B0D1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2898" y="3468834"/>
            <a:ext cx="638095" cy="82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719CE1-7B7B-887C-3D13-D85B75712D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5386" y="583892"/>
            <a:ext cx="3664548" cy="1629537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BBC3ED2-C7B1-8B8B-48D0-BB2CE1A2C6C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43688" y="2231399"/>
            <a:ext cx="8434" cy="986412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755968625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657B452-E1B1-A04D-7688-AD89422D7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7B833-AF1F-91C5-4A33-9DF749276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35922"/>
            <a:ext cx="5295900" cy="492443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DE7B9-62D5-776C-C536-1722670B60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900" y="728365"/>
            <a:ext cx="2616200" cy="584775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8F555E-B023-0A43-B8C0-BEFF2FD2AF0E}"/>
              </a:ext>
            </a:extLst>
          </p:cNvPr>
          <p:cNvGrpSpPr/>
          <p:nvPr/>
        </p:nvGrpSpPr>
        <p:grpSpPr>
          <a:xfrm>
            <a:off x="390589" y="2812584"/>
            <a:ext cx="1020121" cy="1404461"/>
            <a:chOff x="3705289" y="1040468"/>
            <a:chExt cx="1235009" cy="16646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649A162-D67E-B485-47C2-FABE491C60C2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23F7842F-6419-6DD1-E3FA-F399E1673505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7E4BA901-7874-3741-1E42-15B9A786CCF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E865985-9162-4550-CF8E-E3AB39E831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AC64A99-BCE6-D2AE-A8C6-69B5548E49F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AC302FF5-B4F7-4686-9108-61987D0332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BCAC7AFD-C8F4-49ED-6A6A-8919A74E0F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196400A-C8DF-F273-592E-8464F3EDF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E251678-6C21-4738-98C4-D2561F792158}"/>
              </a:ext>
            </a:extLst>
          </p:cNvPr>
          <p:cNvGrpSpPr/>
          <p:nvPr/>
        </p:nvGrpSpPr>
        <p:grpSpPr>
          <a:xfrm>
            <a:off x="1382752" y="4437105"/>
            <a:ext cx="650795" cy="815890"/>
            <a:chOff x="1916152" y="3929105"/>
            <a:chExt cx="650795" cy="81589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85D1497-9674-54C4-2BCB-9A8BF389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7AE8F67-26D2-5146-3B99-43FA79F49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0EB9CA9-86BE-F5A8-7DD5-5B12B22FBFA3}"/>
              </a:ext>
            </a:extLst>
          </p:cNvPr>
          <p:cNvGrpSpPr/>
          <p:nvPr/>
        </p:nvGrpSpPr>
        <p:grpSpPr>
          <a:xfrm>
            <a:off x="1535152" y="4589505"/>
            <a:ext cx="650795" cy="815890"/>
            <a:chOff x="1916152" y="3929105"/>
            <a:chExt cx="650795" cy="8158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D40AAB4-BFE8-EC18-A038-9F7677017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1B18EEF-EEA4-EBF6-A66D-5AFA0D8D8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07F82BD-CFB1-F4D8-5345-B76DEA557EF2}"/>
              </a:ext>
            </a:extLst>
          </p:cNvPr>
          <p:cNvGrpSpPr/>
          <p:nvPr/>
        </p:nvGrpSpPr>
        <p:grpSpPr>
          <a:xfrm>
            <a:off x="1687552" y="4741905"/>
            <a:ext cx="650795" cy="815890"/>
            <a:chOff x="1916152" y="3929105"/>
            <a:chExt cx="650795" cy="81589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E84EDD6-5BD8-2E6C-512F-56B6D946F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74F061F-F494-5A02-97C9-DA1EB3A6E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188E4CE0-DB13-2ABF-69B6-8AAE19250899}"/>
              </a:ext>
            </a:extLst>
          </p:cNvPr>
          <p:cNvSpPr/>
          <p:nvPr/>
        </p:nvSpPr>
        <p:spPr bwMode="auto">
          <a:xfrm>
            <a:off x="627429" y="1495921"/>
            <a:ext cx="2026871" cy="961063"/>
          </a:xfrm>
          <a:prstGeom prst="wedgeRectCallout">
            <a:avLst>
              <a:gd name="adj1" fmla="val -34200"/>
              <a:gd name="adj2" fmla="val 1161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Using the chat, the user types in the request</a:t>
            </a:r>
          </a:p>
        </p:txBody>
      </p: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89C9B1B2-59D3-C29F-36C2-DC582979E7CB}"/>
              </a:ext>
            </a:extLst>
          </p:cNvPr>
          <p:cNvCxnSpPr>
            <a:cxnSpLocks/>
          </p:cNvCxnSpPr>
          <p:nvPr/>
        </p:nvCxnSpPr>
        <p:spPr bwMode="auto">
          <a:xfrm>
            <a:off x="724756" y="4413264"/>
            <a:ext cx="620698" cy="52703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7" name="Arc 56">
            <a:extLst>
              <a:ext uri="{FF2B5EF4-FFF2-40B4-BE49-F238E27FC236}">
                <a16:creationId xmlns:a16="http://schemas.microsoft.com/office/drawing/2014/main" id="{9F180DCD-AF96-821A-727C-682E1F4E442A}"/>
              </a:ext>
            </a:extLst>
          </p:cNvPr>
          <p:cNvSpPr/>
          <p:nvPr/>
        </p:nvSpPr>
        <p:spPr bwMode="auto">
          <a:xfrm>
            <a:off x="870753" y="4001147"/>
            <a:ext cx="1262847" cy="1159858"/>
          </a:xfrm>
          <a:prstGeom prst="arc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peech Bubble: Rectangle 57">
            <a:extLst>
              <a:ext uri="{FF2B5EF4-FFF2-40B4-BE49-F238E27FC236}">
                <a16:creationId xmlns:a16="http://schemas.microsoft.com/office/drawing/2014/main" id="{0A13C089-9556-B1C7-C259-1752C21BB6B4}"/>
              </a:ext>
            </a:extLst>
          </p:cNvPr>
          <p:cNvSpPr/>
          <p:nvPr/>
        </p:nvSpPr>
        <p:spPr bwMode="auto">
          <a:xfrm>
            <a:off x="268815" y="5688953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Assistant retrieves Extensions via category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332F77C-EEF5-09B8-65E1-559E1EE02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247" y="2918557"/>
            <a:ext cx="1324186" cy="1295400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CAEBC50-BEF0-E681-EFAD-6612E7BD61A2}"/>
              </a:ext>
            </a:extLst>
          </p:cNvPr>
          <p:cNvCxnSpPr/>
          <p:nvPr/>
        </p:nvCxnSpPr>
        <p:spPr bwMode="auto">
          <a:xfrm>
            <a:off x="1502176" y="3607447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63" name="Speech Bubble: Rectangle 62">
            <a:extLst>
              <a:ext uri="{FF2B5EF4-FFF2-40B4-BE49-F238E27FC236}">
                <a16:creationId xmlns:a16="http://schemas.microsoft.com/office/drawing/2014/main" id="{25DADBCC-2E7F-BF0A-203D-250E0E385C99}"/>
              </a:ext>
            </a:extLst>
          </p:cNvPr>
          <p:cNvSpPr/>
          <p:nvPr/>
        </p:nvSpPr>
        <p:spPr bwMode="auto">
          <a:xfrm>
            <a:off x="2978150" y="4275215"/>
            <a:ext cx="2026871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Semantic search against ‘</a:t>
            </a:r>
            <a:r>
              <a:rPr lang="en-US" sz="1400" dirty="0" err="1">
                <a:solidFill>
                  <a:schemeClr val="bg1"/>
                </a:solidFill>
              </a:rPr>
              <a:t>searchDescriptions</a:t>
            </a:r>
            <a:r>
              <a:rPr lang="en-US" sz="1400" dirty="0">
                <a:solidFill>
                  <a:schemeClr val="bg1"/>
                </a:solidFill>
              </a:rPr>
              <a:t>’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693B7AA4-5BF9-01FB-C9F6-5FB5B99BB093}"/>
              </a:ext>
            </a:extLst>
          </p:cNvPr>
          <p:cNvCxnSpPr/>
          <p:nvPr/>
        </p:nvCxnSpPr>
        <p:spPr bwMode="auto">
          <a:xfrm>
            <a:off x="3497433" y="3564461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6955626-EA16-0BB3-9EA1-CB44F94515D5}"/>
              </a:ext>
            </a:extLst>
          </p:cNvPr>
          <p:cNvGrpSpPr/>
          <p:nvPr/>
        </p:nvGrpSpPr>
        <p:grpSpPr>
          <a:xfrm>
            <a:off x="4366926" y="3122756"/>
            <a:ext cx="650795" cy="815890"/>
            <a:chOff x="1916152" y="3929105"/>
            <a:chExt cx="650795" cy="815890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635715A6-B8C1-D417-FE9B-DD5865AD9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6152" y="4068805"/>
              <a:ext cx="638095" cy="67619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AA7FB97-440F-E8A1-272C-660A23D0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52" y="3929105"/>
              <a:ext cx="638095" cy="676190"/>
            </a:xfrm>
            <a:prstGeom prst="rect">
              <a:avLst/>
            </a:prstGeom>
          </p:spPr>
        </p:pic>
      </p:grp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87525D25-53E9-DA96-936D-EA3187996B34}"/>
              </a:ext>
            </a:extLst>
          </p:cNvPr>
          <p:cNvSpPr/>
          <p:nvPr/>
        </p:nvSpPr>
        <p:spPr bwMode="auto">
          <a:xfrm>
            <a:off x="3537080" y="2154990"/>
            <a:ext cx="1737663" cy="79342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‘Short list’ of ‘candidate’ extensions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B84046EC-4821-FA4C-858C-5ED13D26E8E7}"/>
              </a:ext>
            </a:extLst>
          </p:cNvPr>
          <p:cNvCxnSpPr/>
          <p:nvPr/>
        </p:nvCxnSpPr>
        <p:spPr bwMode="auto">
          <a:xfrm>
            <a:off x="5017721" y="3547522"/>
            <a:ext cx="823471" cy="0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1" name="Picture 10">
            <a:extLst>
              <a:ext uri="{FF2B5EF4-FFF2-40B4-BE49-F238E27FC236}">
                <a16:creationId xmlns:a16="http://schemas.microsoft.com/office/drawing/2014/main" id="{3E2B03FD-1667-CE49-90C0-55701D068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461" y="2756028"/>
            <a:ext cx="1865679" cy="192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Speech Bubble: Rectangle 71">
            <a:extLst>
              <a:ext uri="{FF2B5EF4-FFF2-40B4-BE49-F238E27FC236}">
                <a16:creationId xmlns:a16="http://schemas.microsoft.com/office/drawing/2014/main" id="{7D57849C-CBB6-87B8-6011-E9D7FC5A3669}"/>
              </a:ext>
            </a:extLst>
          </p:cNvPr>
          <p:cNvSpPr/>
          <p:nvPr/>
        </p:nvSpPr>
        <p:spPr bwMode="auto">
          <a:xfrm>
            <a:off x="4827366" y="5354911"/>
            <a:ext cx="2305035" cy="1272390"/>
          </a:xfrm>
          <a:prstGeom prst="wedgeRectCallout">
            <a:avLst>
              <a:gd name="adj1" fmla="val -23592"/>
              <a:gd name="adj2" fmla="val -18911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AI Assistant </a:t>
            </a:r>
            <a:r>
              <a:rPr lang="en-US" sz="1400" dirty="0">
                <a:solidFill>
                  <a:schemeClr val="bg1"/>
                </a:solidFill>
              </a:rPr>
              <a:t>asks LLM to resolve </a:t>
            </a:r>
            <a:r>
              <a:rPr lang="en-US" sz="1400" b="1" dirty="0">
                <a:solidFill>
                  <a:schemeClr val="bg1"/>
                </a:solidFill>
              </a:rPr>
              <a:t>user request </a:t>
            </a:r>
            <a:r>
              <a:rPr lang="en-US" sz="1400" dirty="0">
                <a:solidFill>
                  <a:schemeClr val="bg1"/>
                </a:solidFill>
              </a:rPr>
              <a:t>w/the provided ai assistant extensions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83F83A56-D70C-D117-B434-11EEB2B33D80}"/>
              </a:ext>
            </a:extLst>
          </p:cNvPr>
          <p:cNvCxnSpPr>
            <a:cxnSpLocks/>
            <a:endCxn id="82" idx="1"/>
          </p:cNvCxnSpPr>
          <p:nvPr/>
        </p:nvCxnSpPr>
        <p:spPr bwMode="auto">
          <a:xfrm>
            <a:off x="7248294" y="4087313"/>
            <a:ext cx="2439367" cy="1560553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78" name="Speech Bubble: Rectangle 77">
            <a:extLst>
              <a:ext uri="{FF2B5EF4-FFF2-40B4-BE49-F238E27FC236}">
                <a16:creationId xmlns:a16="http://schemas.microsoft.com/office/drawing/2014/main" id="{721AB79A-3157-6F36-04EC-94388EC3588F}"/>
              </a:ext>
            </a:extLst>
          </p:cNvPr>
          <p:cNvSpPr/>
          <p:nvPr/>
        </p:nvSpPr>
        <p:spPr bwMode="auto">
          <a:xfrm>
            <a:off x="7387914" y="3963047"/>
            <a:ext cx="1453944" cy="70123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Extension identified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DA1CF2E-9276-DAEF-554A-56E3DEFFCCA5}"/>
              </a:ext>
            </a:extLst>
          </p:cNvPr>
          <p:cNvGrpSpPr/>
          <p:nvPr/>
        </p:nvGrpSpPr>
        <p:grpSpPr>
          <a:xfrm>
            <a:off x="9436850" y="4737100"/>
            <a:ext cx="1049266" cy="1490846"/>
            <a:chOff x="3705289" y="1040468"/>
            <a:chExt cx="1235009" cy="1664632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ECD6A6C8-6926-7B25-90BB-AC4926F921BF}"/>
                </a:ext>
              </a:extLst>
            </p:cNvPr>
            <p:cNvGrpSpPr/>
            <p:nvPr/>
          </p:nvGrpSpPr>
          <p:grpSpPr>
            <a:xfrm>
              <a:off x="4000499" y="1409700"/>
              <a:ext cx="939799" cy="1295400"/>
              <a:chOff x="4000500" y="1409700"/>
              <a:chExt cx="901700" cy="1333500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EC0AA91F-5A51-9C57-7553-B69BB4F923C4}"/>
                  </a:ext>
                </a:extLst>
              </p:cNvPr>
              <p:cNvSpPr/>
              <p:nvPr/>
            </p:nvSpPr>
            <p:spPr bwMode="auto">
              <a:xfrm>
                <a:off x="4000500" y="1409700"/>
                <a:ext cx="901700" cy="1333500"/>
              </a:xfrm>
              <a:prstGeom prst="roundRect">
                <a:avLst/>
              </a:prstGeom>
              <a:solidFill>
                <a:srgbClr val="00ABF5"/>
              </a:solidFill>
              <a:ln w="19050">
                <a:solidFill>
                  <a:srgbClr val="FFFFFF">
                    <a:alpha val="41961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0A5C0651-B540-48B1-A87D-C13ED8F5E9E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17018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51EDA249-394B-B8A6-A75C-6846A1F2385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19177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08B947D0-A9B8-C854-7810-93A876DDB8F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0701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1753F99-3284-BC07-6F99-B1A14E8E944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49725" y="2222500"/>
                <a:ext cx="622300" cy="0"/>
              </a:xfrm>
              <a:prstGeom prst="line">
                <a:avLst/>
              </a:prstGeom>
              <a:noFill/>
              <a:ln w="50800" cap="flat" cmpd="sng" algn="ctr">
                <a:solidFill>
                  <a:srgbClr val="002C66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16743968-3B55-0108-617E-23D8242B410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05275" y="2514600"/>
                <a:ext cx="711200" cy="0"/>
              </a:xfrm>
              <a:prstGeom prst="line">
                <a:avLst/>
              </a:prstGeom>
              <a:noFill/>
              <a:ln w="10477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224E97FD-D5FC-B9AF-6971-ACA5F9E74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5289" y="1040468"/>
              <a:ext cx="590419" cy="590419"/>
            </a:xfrm>
            <a:prstGeom prst="rect">
              <a:avLst/>
            </a:prstGeom>
          </p:spPr>
        </p:pic>
      </p:grpSp>
      <p:pic>
        <p:nvPicPr>
          <p:cNvPr id="92" name="Picture 91">
            <a:extLst>
              <a:ext uri="{FF2B5EF4-FFF2-40B4-BE49-F238E27FC236}">
                <a16:creationId xmlns:a16="http://schemas.microsoft.com/office/drawing/2014/main" id="{4ECC6454-2542-8DEC-9D7A-3E8A8D3AFA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5386" y="583892"/>
            <a:ext cx="3664548" cy="1629537"/>
          </a:xfrm>
          <a:prstGeom prst="rect">
            <a:avLst/>
          </a:prstGeom>
        </p:spPr>
      </p:pic>
      <p:sp>
        <p:nvSpPr>
          <p:cNvPr id="70" name="Thought Bubble: Cloud 69">
            <a:extLst>
              <a:ext uri="{FF2B5EF4-FFF2-40B4-BE49-F238E27FC236}">
                <a16:creationId xmlns:a16="http://schemas.microsoft.com/office/drawing/2014/main" id="{4933A68B-BB6B-F3DA-2F75-C840A8303A60}"/>
              </a:ext>
            </a:extLst>
          </p:cNvPr>
          <p:cNvSpPr/>
          <p:nvPr/>
        </p:nvSpPr>
        <p:spPr bwMode="auto">
          <a:xfrm>
            <a:off x="5620209" y="2057050"/>
            <a:ext cx="1453944" cy="989303"/>
          </a:xfrm>
          <a:prstGeom prst="cloudCallout">
            <a:avLst>
              <a:gd name="adj1" fmla="val -8141"/>
              <a:gd name="adj2" fmla="val 328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User request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BEE988C-E482-5707-E99E-ED7A16681C8D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43688" y="2231399"/>
            <a:ext cx="8434" cy="986412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97" name="Picture 96">
            <a:extLst>
              <a:ext uri="{FF2B5EF4-FFF2-40B4-BE49-F238E27FC236}">
                <a16:creationId xmlns:a16="http://schemas.microsoft.com/office/drawing/2014/main" id="{2DB24289-1A85-7962-205D-8D893F54BB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1222" y="2909941"/>
            <a:ext cx="638095" cy="828571"/>
          </a:xfrm>
          <a:prstGeom prst="rect">
            <a:avLst/>
          </a:prstGeom>
        </p:spPr>
      </p:pic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1E3F4C38-F43A-6085-5374-80395283A7C6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8413" y="33241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705482F9-CCA6-25BA-A3CA-B1E102503C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33721" y="3258248"/>
            <a:ext cx="638095" cy="4095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04AC74AF-7626-69AC-3A85-D2D8E3FCC5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93838" y="4578277"/>
            <a:ext cx="638095" cy="409524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FE705E81-A1E2-5BDB-0BBE-C6DCD7BA41C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70204" y="3614306"/>
            <a:ext cx="17523" cy="1411353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91" name="Speech Bubble: Rectangle 90">
            <a:extLst>
              <a:ext uri="{FF2B5EF4-FFF2-40B4-BE49-F238E27FC236}">
                <a16:creationId xmlns:a16="http://schemas.microsoft.com/office/drawing/2014/main" id="{13D20527-14F5-A62A-6628-F6F9798B9999}"/>
              </a:ext>
            </a:extLst>
          </p:cNvPr>
          <p:cNvSpPr/>
          <p:nvPr/>
        </p:nvSpPr>
        <p:spPr bwMode="auto">
          <a:xfrm>
            <a:off x="10486116" y="1252239"/>
            <a:ext cx="1577006" cy="1204745"/>
          </a:xfrm>
          <a:prstGeom prst="wedgeRectCallout">
            <a:avLst>
              <a:gd name="adj1" fmla="val -80285"/>
              <a:gd name="adj2" fmla="val 11538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>
                <a:solidFill>
                  <a:schemeClr val="bg1"/>
                </a:solidFill>
              </a:rPr>
              <a:t>Extension</a:t>
            </a:r>
            <a:r>
              <a:rPr lang="en-US" sz="1400" dirty="0">
                <a:solidFill>
                  <a:schemeClr val="bg1"/>
                </a:solidFill>
              </a:rPr>
              <a:t> is invoked and ‘asked’ to satisfy the user request</a:t>
            </a:r>
          </a:p>
        </p:txBody>
      </p:sp>
      <p:sp>
        <p:nvSpPr>
          <p:cNvPr id="108" name="Speech Bubble: Rectangle 107">
            <a:extLst>
              <a:ext uri="{FF2B5EF4-FFF2-40B4-BE49-F238E27FC236}">
                <a16:creationId xmlns:a16="http://schemas.microsoft.com/office/drawing/2014/main" id="{B5AF9F97-88A6-3DC4-F107-068E0F7AD6FC}"/>
              </a:ext>
            </a:extLst>
          </p:cNvPr>
          <p:cNvSpPr/>
          <p:nvPr/>
        </p:nvSpPr>
        <p:spPr bwMode="auto">
          <a:xfrm>
            <a:off x="8093249" y="896766"/>
            <a:ext cx="2203101" cy="1274423"/>
          </a:xfrm>
          <a:prstGeom prst="wedgeRectCallout">
            <a:avLst>
              <a:gd name="adj1" fmla="val 34427"/>
              <a:gd name="adj2" fmla="val 13755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>
                <a:solidFill>
                  <a:schemeClr val="bg1"/>
                </a:solidFill>
              </a:rPr>
              <a:t>Extension</a:t>
            </a:r>
            <a:r>
              <a:rPr lang="en-US" sz="1400" dirty="0">
                <a:solidFill>
                  <a:schemeClr val="bg1"/>
                </a:solidFill>
              </a:rPr>
              <a:t> asks LLM to resolve </a:t>
            </a:r>
            <a:r>
              <a:rPr lang="en-US" sz="1400" b="1" dirty="0">
                <a:solidFill>
                  <a:schemeClr val="bg1"/>
                </a:solidFill>
              </a:rPr>
              <a:t>user request </a:t>
            </a:r>
            <a:r>
              <a:rPr lang="en-US" sz="1400" dirty="0">
                <a:solidFill>
                  <a:schemeClr val="bg1"/>
                </a:solidFill>
              </a:rPr>
              <a:t>w/ its list of ai assistant extension </a:t>
            </a:r>
            <a:r>
              <a:rPr lang="en-US" sz="1400" b="1" i="1" dirty="0">
                <a:solidFill>
                  <a:schemeClr val="bg1"/>
                </a:solidFill>
              </a:rPr>
              <a:t>functions</a:t>
            </a: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B5BFBEA2-389F-8BA8-FDE8-6E61B952698D}"/>
              </a:ext>
            </a:extLst>
          </p:cNvPr>
          <p:cNvCxnSpPr>
            <a:cxnSpLocks/>
          </p:cNvCxnSpPr>
          <p:nvPr/>
        </p:nvCxnSpPr>
        <p:spPr bwMode="auto">
          <a:xfrm flipH="1">
            <a:off x="7353813" y="3667032"/>
            <a:ext cx="2359247" cy="24429"/>
          </a:xfrm>
          <a:prstGeom prst="straightConnector1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110" name="Picture 109">
            <a:extLst>
              <a:ext uri="{FF2B5EF4-FFF2-40B4-BE49-F238E27FC236}">
                <a16:creationId xmlns:a16="http://schemas.microsoft.com/office/drawing/2014/main" id="{948D9764-CDD6-844E-A04D-C01095FD20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2898" y="3468834"/>
            <a:ext cx="638095" cy="828571"/>
          </a:xfrm>
          <a:prstGeom prst="rect">
            <a:avLst/>
          </a:prstGeom>
        </p:spPr>
      </p:pic>
      <p:sp>
        <p:nvSpPr>
          <p:cNvPr id="111" name="Speech Bubble: Rectangle 110">
            <a:extLst>
              <a:ext uri="{FF2B5EF4-FFF2-40B4-BE49-F238E27FC236}">
                <a16:creationId xmlns:a16="http://schemas.microsoft.com/office/drawing/2014/main" id="{E61BB69E-00C5-F6D2-CB38-CCCD8A2967FA}"/>
              </a:ext>
            </a:extLst>
          </p:cNvPr>
          <p:cNvSpPr/>
          <p:nvPr/>
        </p:nvSpPr>
        <p:spPr bwMode="auto">
          <a:xfrm>
            <a:off x="7781614" y="4407547"/>
            <a:ext cx="1417437" cy="701235"/>
          </a:xfrm>
          <a:prstGeom prst="wedgeRectCallout">
            <a:avLst>
              <a:gd name="adj1" fmla="val -21042"/>
              <a:gd name="adj2" fmla="val 4475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Function identified</a:t>
            </a:r>
          </a:p>
        </p:txBody>
      </p:sp>
      <p:sp>
        <p:nvSpPr>
          <p:cNvPr id="112" name="Speech Bubble: Rectangle 111">
            <a:extLst>
              <a:ext uri="{FF2B5EF4-FFF2-40B4-BE49-F238E27FC236}">
                <a16:creationId xmlns:a16="http://schemas.microsoft.com/office/drawing/2014/main" id="{B93C763F-4BD9-2768-5527-6ABD5814EAC7}"/>
              </a:ext>
            </a:extLst>
          </p:cNvPr>
          <p:cNvSpPr/>
          <p:nvPr/>
        </p:nvSpPr>
        <p:spPr bwMode="auto">
          <a:xfrm>
            <a:off x="10378314" y="4124309"/>
            <a:ext cx="1577006" cy="1204745"/>
          </a:xfrm>
          <a:prstGeom prst="wedgeRectCallout">
            <a:avLst>
              <a:gd name="adj1" fmla="val -46461"/>
              <a:gd name="adj2" fmla="val -9650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i="1" dirty="0">
                <a:solidFill>
                  <a:schemeClr val="bg1"/>
                </a:solidFill>
              </a:rPr>
              <a:t>Extension</a:t>
            </a:r>
            <a:r>
              <a:rPr lang="en-US" sz="1400" dirty="0">
                <a:solidFill>
                  <a:schemeClr val="bg1"/>
                </a:solidFill>
              </a:rPr>
              <a:t> invokes the function to satisfy the user request</a:t>
            </a:r>
          </a:p>
        </p:txBody>
      </p:sp>
    </p:spTree>
    <p:extLst>
      <p:ext uri="{BB962C8B-B14F-4D97-AF65-F5344CB8AC3E}">
        <p14:creationId xmlns:p14="http://schemas.microsoft.com/office/powerpoint/2010/main" val="192608171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A219A-6D38-E442-69E7-07C189654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1 – “Basic” AI Assistant function</a:t>
            </a:r>
          </a:p>
        </p:txBody>
      </p:sp>
    </p:spTree>
    <p:extLst>
      <p:ext uri="{BB962C8B-B14F-4D97-AF65-F5344CB8AC3E}">
        <p14:creationId xmlns:p14="http://schemas.microsoft.com/office/powerpoint/2010/main" val="856122783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15F38-10C0-5FCA-9CB8-EE6BAE87B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0D8E9A5-9395-855D-E427-20180CF40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01A4052-35AC-6989-8077-9989DC2EE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9931E8B-883A-8E5B-D24D-E119E0AC04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10B74B8-57C4-C876-6792-735A17A31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A73C0A09-0A0C-77D5-501A-723800E8E17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4538" y="2045565"/>
            <a:ext cx="11405938" cy="4445617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Guidelines/Best practices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Model Instructions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Complex objects</a:t>
            </a:r>
          </a:p>
          <a:p>
            <a:pPr marL="1085850" lvl="2" indent="-457200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E6ECC-E75B-2AF3-D214-572F21FF8A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74747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3C8A3-FBDC-09E6-936E-E4015868F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6AA409D-5A8C-3BE2-BA7A-F2285A32B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D01D8E59-3FE5-0CC9-BE68-E5477A87E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1BC5ED9A-08B5-65A0-2F27-82D836FA0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799BF81-6A2A-2F15-52C7-7A88FB909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20873ECF-C8AA-214E-7F6A-4144DA1054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Focus on Specific Functionality or Tasks per Extension + Functions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Avoid unrelated functionality in an AI Assistant Extension (and Functions). 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Can confuse the AI Assistant and LLM and lead to poor results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dirty="0"/>
              <a:t>“Utility” or “General Purpose” AI Assistant extensions do not perform well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>
                <a:solidFill>
                  <a:schemeClr val="tx1"/>
                </a:solidFill>
              </a:rPr>
              <a:t>Separate workflows/tasks should be separate AI Assistant extensions</a:t>
            </a:r>
          </a:p>
          <a:p>
            <a:pPr marL="1085850" lvl="2" indent="-457200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1C40BD-0DB3-E5ED-6A3E-1626096700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7293"/>
      </p:ext>
    </p:extLst>
  </p:cSld>
  <p:clrMapOvr>
    <a:masterClrMapping/>
  </p:clrMapOvr>
  <p:transition spd="med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963F8-41A4-1F37-6B87-9AA3A4E4C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14590D06-0F96-AB71-7386-0003F7E7B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8A74DD66-66E9-A261-E208-623420DB77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47339FD-D4F0-E87A-EC39-0BA724FCE0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141321D-2986-30DB-1E3A-B0A0F25E8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84559454-5F8C-84AC-EACF-5481CA12D7B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Provide clear </a:t>
            </a:r>
            <a:r>
              <a:rPr lang="en-US" b="1" dirty="0">
                <a:latin typeface="Consolas" panose="020B0609020204030204" pitchFamily="49" charset="0"/>
              </a:rPr>
              <a:t>Descriptions</a:t>
            </a:r>
            <a:r>
              <a:rPr lang="en-US" dirty="0"/>
              <a:t> on the Extension + Functions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In general, the descriptions should be </a:t>
            </a:r>
            <a:r>
              <a:rPr lang="en-US" b="1" dirty="0">
                <a:solidFill>
                  <a:schemeClr val="tx1"/>
                </a:solidFill>
              </a:rPr>
              <a:t>concise</a:t>
            </a:r>
            <a:r>
              <a:rPr lang="en-US" dirty="0"/>
              <a:t> and should not contain any unnecessary information.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It is ok to be detailed as long as the information is relevant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Your descriptions will be used by the LLM when evaluating a user request.</a:t>
            </a:r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3EED6-4781-9095-5006-EADBFD3612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023360"/>
      </p:ext>
    </p:extLst>
  </p:cSld>
  <p:clrMapOvr>
    <a:masterClrMapping/>
  </p:clrMapOvr>
  <p:transition spd="med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668F0-F0AC-86A0-AA53-1243E29B0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BB4F696-008B-9E44-8275-CB7937D11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2B19878-BED2-095C-3841-231B610066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7278247C-0C10-F306-089B-B649E9CBD7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C1A32DD-8B2F-BC90-580E-5EB45F166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CB5E334D-50EC-37B9-4E24-7A65295CF56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Provide clear &lt;</a:t>
            </a:r>
            <a:r>
              <a:rPr lang="en-US" dirty="0" err="1">
                <a:latin typeface="Consolas" panose="020B0609020204030204" pitchFamily="49" charset="0"/>
              </a:rPr>
              <a:t>searchDescription</a:t>
            </a:r>
            <a:r>
              <a:rPr lang="en-US" dirty="0"/>
              <a:t>&gt;s on the Extension in the </a:t>
            </a:r>
            <a:r>
              <a:rPr lang="en-US" dirty="0" err="1"/>
              <a:t>Config.daml</a:t>
            </a:r>
            <a:r>
              <a:rPr lang="en-US" dirty="0"/>
              <a:t>: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 err="1"/>
              <a:t>searchDescriptions</a:t>
            </a:r>
            <a:r>
              <a:rPr lang="en-US" dirty="0"/>
              <a:t> need to be </a:t>
            </a:r>
            <a:r>
              <a:rPr lang="en-US" u="sng" dirty="0">
                <a:solidFill>
                  <a:schemeClr val="tx1"/>
                </a:solidFill>
              </a:rPr>
              <a:t>very concise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u="sng" dirty="0">
                <a:solidFill>
                  <a:schemeClr val="tx1"/>
                </a:solidFill>
              </a:rPr>
              <a:t>very succinct</a:t>
            </a:r>
            <a:r>
              <a:rPr lang="en-US" dirty="0">
                <a:solidFill>
                  <a:schemeClr val="tx1"/>
                </a:solidFill>
              </a:rPr>
              <a:t>, do </a:t>
            </a:r>
            <a:r>
              <a:rPr lang="en-US" b="1" i="1" u="sng" dirty="0">
                <a:solidFill>
                  <a:schemeClr val="tx1"/>
                </a:solidFill>
              </a:rPr>
              <a:t>not</a:t>
            </a:r>
            <a:r>
              <a:rPr lang="en-US" dirty="0">
                <a:solidFill>
                  <a:schemeClr val="tx1"/>
                </a:solidFill>
              </a:rPr>
              <a:t> elaborate</a:t>
            </a:r>
            <a:r>
              <a:rPr lang="en-US" dirty="0"/>
              <a:t>.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Provide multiple </a:t>
            </a:r>
            <a:r>
              <a:rPr lang="en-US" dirty="0" err="1"/>
              <a:t>searchDescriptions</a:t>
            </a:r>
            <a:r>
              <a:rPr lang="en-US" dirty="0"/>
              <a:t> as needed to </a:t>
            </a:r>
            <a:r>
              <a:rPr lang="en-US" b="1" dirty="0">
                <a:solidFill>
                  <a:schemeClr val="tx1"/>
                </a:solidFill>
              </a:rPr>
              <a:t>cover variations in phrasing of an extensions purpose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For example: 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sz="1800" dirty="0"/>
              <a:t>Show a map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sz="1800" dirty="0"/>
              <a:t>Display a map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sz="1800" dirty="0"/>
              <a:t>Open a map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sz="1800" dirty="0"/>
              <a:t>Activate a map</a:t>
            </a:r>
            <a:r>
              <a:rPr lang="en-US" dirty="0"/>
              <a:t>;</a:t>
            </a:r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r>
              <a:rPr lang="en-US" dirty="0" err="1"/>
              <a:t>searchDescriptions</a:t>
            </a:r>
            <a:r>
              <a:rPr lang="en-US" dirty="0"/>
              <a:t> are used by the semantic search </a:t>
            </a:r>
            <a:r>
              <a:rPr lang="en-US" b="1" u="sng" dirty="0">
                <a:solidFill>
                  <a:schemeClr val="tx1"/>
                </a:solidFill>
              </a:rPr>
              <a:t>upfront</a:t>
            </a:r>
            <a:r>
              <a:rPr lang="en-US" dirty="0"/>
              <a:t>*</a:t>
            </a:r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r>
              <a:rPr lang="en-US" dirty="0"/>
              <a:t>*</a:t>
            </a:r>
            <a:r>
              <a:rPr lang="en-US" dirty="0" err="1"/>
              <a:t>searchDescriptions</a:t>
            </a:r>
            <a:r>
              <a:rPr lang="en-US" dirty="0"/>
              <a:t> added to function DAML entries are currently ignored.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E8BA3-580D-0A12-C6F3-7AF90C0018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918501"/>
      </p:ext>
    </p:extLst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E0609-6273-41BD-720C-222FF1821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9AE9DD6-B2D5-D8C8-5248-F45F2D912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09F8F9B-D86B-2C81-B7DC-5F6D1A2632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C52FB50-2A37-C7EF-B487-785D461BC5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C90B95B-C7F6-68C3-8867-E888A7C52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EF3AF93C-D516-D826-0D24-364CA901C1C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Add function input parameters as needed. Typically using primitive types:</a:t>
            </a:r>
          </a:p>
          <a:p>
            <a:pPr marL="288925" lvl="1" indent="0">
              <a:buClr>
                <a:srgbClr val="FFAD29"/>
              </a:buClr>
              <a:tabLst>
                <a:tab pos="288925" algn="l"/>
              </a:tabLst>
            </a:pPr>
            <a:r>
              <a:rPr lang="en-US" dirty="0"/>
              <a:t>	    </a:t>
            </a:r>
            <a:r>
              <a:rPr lang="en-US" dirty="0">
                <a:latin typeface="Consolas" panose="020B0609020204030204" pitchFamily="49" charset="0"/>
              </a:rPr>
              <a:t>string </a:t>
            </a:r>
            <a:r>
              <a:rPr lang="en-US" dirty="0"/>
              <a:t>(most common), </a:t>
            </a:r>
            <a:r>
              <a:rPr lang="en-US" dirty="0">
                <a:latin typeface="Consolas" panose="020B0609020204030204" pitchFamily="49" charset="0"/>
              </a:rPr>
              <a:t>int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double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date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bool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guid</a:t>
            </a:r>
            <a:r>
              <a:rPr lang="en-US" dirty="0"/>
              <a:t>, etc.</a:t>
            </a:r>
            <a:endParaRPr lang="en-US" sz="1800" dirty="0"/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AI Assistant function parameters require </a:t>
            </a:r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</a:rPr>
              <a:t>Descriptions</a:t>
            </a:r>
            <a:r>
              <a:rPr lang="en-US" dirty="0"/>
              <a:t> same as the assistant function itself. 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Same “rules” apply – parameter descriptions are used by the LLM</a:t>
            </a:r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A3CC0-0AC6-41E8-7D8D-374B137AEA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0790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13196-D0D3-5236-84C0-EC6042EE9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0E98FE14-F820-CADF-59D1-A4824706A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B4D51552-D016-8F7F-1F00-0E0E358EC4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537D1DA-BD43-1334-D0AC-02C53DC0D2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B6A1666-BB59-8A3A-7D86-416F74CAB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Executing Actions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241BEC4-962E-DD99-7FC7-0AFAB94772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FF2F57-BF55-0BAD-5818-EF490D7C5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093" y="1780930"/>
            <a:ext cx="5709814" cy="497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00437"/>
      </p:ext>
    </p:extLst>
  </p:cSld>
  <p:clrMapOvr>
    <a:masterClrMapping/>
  </p:clrMapOvr>
  <p:transition spd="med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5B30BA6-86AE-1785-A7F1-159463DC5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DFB6B75-2710-10A0-97A0-885FDE35F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B73A03BA-7907-365C-166F-73C33E3544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9740181-61C3-1C61-35CE-A6C74064A6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936BEB6-EE9C-73E6-08B6-EAC105AE2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DC4EAB4A-598D-6979-C177-A1C5C2BCC1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dirty="0"/>
              <a:t>Use conditions on the AI Assistant extension “content” </a:t>
            </a:r>
            <a:r>
              <a:rPr lang="en-US" dirty="0" err="1"/>
              <a:t>daml</a:t>
            </a:r>
            <a:r>
              <a:rPr lang="en-US" dirty="0"/>
              <a:t> element to apply any required state conditions for “enabling”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E.g. condition="</a:t>
            </a:r>
            <a:r>
              <a:rPr lang="en-US" dirty="0" err="1"/>
              <a:t>esri_mapping_mapPane</a:t>
            </a:r>
            <a:r>
              <a:rPr lang="en-US" dirty="0"/>
              <a:t>“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AI Assistant checks application state is valid before evaluating an AI Assistant extension for use with a particular user request.</a:t>
            </a:r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C8FE2-B93F-C3AD-EF07-41EED49E6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19657C-87F1-06C6-07DF-2D5BB8E775EB}"/>
              </a:ext>
            </a:extLst>
          </p:cNvPr>
          <p:cNvSpPr/>
          <p:nvPr/>
        </p:nvSpPr>
        <p:spPr bwMode="auto">
          <a:xfrm>
            <a:off x="671089" y="4098643"/>
            <a:ext cx="11375663" cy="167639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condition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esri_mapping_mapPaneActive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...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907373"/>
      </p:ext>
    </p:extLst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A0D5D15-105C-64F0-FA40-3E282EAA7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048FA2E-EB4E-4623-EBD9-0E1FB520E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F5C80272-A307-C26F-9A7D-5323FEDB9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30C60949-E1B6-BD12-549C-35BBD9035C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009928E-34CC-A522-013B-B2AF35619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“Complex” Parameters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1E9B8922-4913-D0B1-FC81-9D481316017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	There may be occasions where primitive types for function parameters are not adequate. </a:t>
            </a:r>
          </a:p>
          <a:p>
            <a:pPr>
              <a:buClr>
                <a:srgbClr val="FFAD29"/>
              </a:buClr>
            </a:pPr>
            <a:r>
              <a:rPr lang="en-US" dirty="0"/>
              <a:t>		Too cumbersome, becoming unwieldy, hard to maintain, inconsistencies</a:t>
            </a:r>
          </a:p>
          <a:p>
            <a:pPr>
              <a:buClr>
                <a:srgbClr val="FFAD29"/>
              </a:buClr>
            </a:pPr>
            <a:r>
              <a:rPr lang="en-US" dirty="0"/>
              <a:t>		Confusing to the LLM</a:t>
            </a:r>
          </a:p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		Parameters may not always be getting initialized correctly</a:t>
            </a:r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63DD4B-3673-E9EB-4C9B-AD3BD65984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0607"/>
      </p:ext>
    </p:extLst>
  </p:cSld>
  <p:clrMapOvr>
    <a:masterClrMapping/>
  </p:clrMapOvr>
  <p:transition spd="med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F99B3-2E12-423B-4FD6-91E260422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FA4DAC0-176E-86E0-7258-69D4070774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0D4C6EE-A344-6C40-EE47-18AF16EB6C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8302A40-0F36-690C-D949-C581E92B89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4FB9B8B-EB2E-17A0-0D0C-E8579AB6C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Extension Model Instructions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60177DE9-824F-BBEE-D867-EF54C7683D7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	Use “Model Instructions” to provide additional information to the LLM along with your [Descriptions(….)]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Sent as a prompt with </a:t>
            </a:r>
            <a:r>
              <a:rPr lang="en-US" u="sng" dirty="0"/>
              <a:t>every</a:t>
            </a:r>
            <a:r>
              <a:rPr lang="en-US" dirty="0"/>
              <a:t> request from your extension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Same rules apply as with extension and function descriptions.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1DD11D-27B6-336B-2825-F581BAC603EE}"/>
              </a:ext>
            </a:extLst>
          </p:cNvPr>
          <p:cNvSpPr txBox="1"/>
          <p:nvPr/>
        </p:nvSpPr>
        <p:spPr>
          <a:xfrm>
            <a:off x="438150" y="3891115"/>
            <a:ext cx="11315700" cy="187707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  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AIAssistantExtension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ModelInstructions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=&gt;</a:t>
            </a:r>
          </a:p>
          <a:p>
            <a:r>
              <a:rPr lang="en-US" sz="18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                  @“You are an expert in GIS ..."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904664"/>
      </p:ext>
    </p:extLst>
  </p:cSld>
  <p:clrMapOvr>
    <a:masterClrMapping/>
  </p:clrMapOvr>
  <p:transition spd="med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5A29D-80D6-8E08-E9CC-7B623ADD9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84F4AF2-60BA-FBE2-E4A9-1C723579C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271A520-B527-764D-C089-D6D9EF922F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03A2554-EB89-6A84-759A-CE1E14F94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7C2D6A1-E807-83D3-3BC4-A7959E077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“Complex” Objects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887BE847-F420-4A6C-8386-C66BA43AC02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You have multiple input parameters and you want to consolidate them into a single, custom, class…..</a:t>
            </a:r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r>
              <a:rPr lang="en-US" dirty="0" err="1">
                <a:solidFill>
                  <a:schemeClr val="tx1"/>
                </a:solidFill>
              </a:rPr>
              <a:t>And/Or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Clr>
                <a:srgbClr val="FFAD29"/>
              </a:buClr>
            </a:pPr>
            <a:endParaRPr lang="en-US" dirty="0"/>
          </a:p>
          <a:p>
            <a:pPr>
              <a:buClr>
                <a:srgbClr val="FFAD29"/>
              </a:buClr>
            </a:pPr>
            <a:r>
              <a:rPr lang="en-US" dirty="0"/>
              <a:t>Say you want to split your workflow across multiple </a:t>
            </a:r>
            <a:r>
              <a:rPr lang="en-US" dirty="0" err="1"/>
              <a:t>AIAssistantFunctions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Pass the output of one to the input of another (sometimes called “Chaining”)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2">
              <a:buClr>
                <a:srgbClr val="FFAD29"/>
              </a:buClr>
            </a:pPr>
            <a:endParaRPr lang="en-US" sz="1800" dirty="0">
              <a:solidFill>
                <a:schemeClr val="tx1"/>
              </a:solidFill>
            </a:endParaRPr>
          </a:p>
          <a:p>
            <a:pPr lvl="1">
              <a:buClr>
                <a:srgbClr val="FFAD29"/>
              </a:buClr>
            </a:pPr>
            <a:r>
              <a:rPr lang="en-US" sz="2000" dirty="0">
                <a:solidFill>
                  <a:schemeClr val="tx1"/>
                </a:solidFill>
              </a:rPr>
              <a:t>You can define a “custom” parameter class – i.e. complex object</a:t>
            </a:r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953272"/>
      </p:ext>
    </p:extLst>
  </p:cSld>
  <p:clrMapOvr>
    <a:masterClrMapping/>
  </p:clrMapOvr>
  <p:transition spd="med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137E8C2-9395-6D92-E035-7087369FF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C621096-FF86-21AB-C26F-1A0AB05EC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DAB3783-B57E-BEB7-859D-1C6E331C5A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8D34B5A-636B-5056-18C5-6DE0FEE8C4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5424CA3-B5D1-42D6-D07E-A60C9369C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“Custom” Parameters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D3B0F0FC-B60F-250A-78A4-08C8B099BC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FFAD29"/>
              </a:buClr>
            </a:pPr>
            <a:r>
              <a:rPr lang="en-US" dirty="0"/>
              <a:t>	     A “custom” parameter class can…</a:t>
            </a:r>
          </a:p>
          <a:p>
            <a:pPr marL="114300" lvl="2" indent="-114300">
              <a:spcBef>
                <a:spcPts val="300"/>
              </a:spcBef>
              <a:spcAft>
                <a:spcPts val="1200"/>
              </a:spcAft>
              <a:buClr>
                <a:srgbClr val="FFAD29"/>
              </a:buClr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           help with </a:t>
            </a:r>
            <a:r>
              <a:rPr lang="en-US" sz="2000" b="1" dirty="0">
                <a:solidFill>
                  <a:srgbClr val="FFC000"/>
                </a:solidFill>
              </a:rPr>
              <a:t>Input</a:t>
            </a:r>
            <a:r>
              <a:rPr lang="en-US" sz="2000" dirty="0">
                <a:solidFill>
                  <a:schemeClr val="tx1"/>
                </a:solidFill>
              </a:rPr>
              <a:t>:</a:t>
            </a:r>
          </a:p>
          <a:p>
            <a:pPr lvl="3">
              <a:spcAft>
                <a:spcPts val="1200"/>
              </a:spcAft>
              <a:buClr>
                <a:srgbClr val="FFAD29"/>
              </a:buClr>
            </a:pPr>
            <a:r>
              <a:rPr lang="en-US" sz="1600" dirty="0"/>
              <a:t>Parameter lists can become unwieldy if there are too many individual settings</a:t>
            </a:r>
          </a:p>
          <a:p>
            <a:pPr lvl="3">
              <a:spcAft>
                <a:spcPts val="1200"/>
              </a:spcAft>
              <a:buClr>
                <a:srgbClr val="FFAD29"/>
              </a:buClr>
            </a:pPr>
            <a:r>
              <a:rPr lang="en-US" sz="1600" dirty="0"/>
              <a:t>Not always consistently initialized by the LLM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>
              <a:spcAft>
                <a:spcPts val="1200"/>
              </a:spcAft>
              <a:buClr>
                <a:srgbClr val="FFAD29"/>
              </a:buClr>
            </a:pPr>
            <a:r>
              <a:rPr lang="en-US" dirty="0"/>
              <a:t>		help with </a:t>
            </a:r>
            <a:r>
              <a:rPr lang="en-US" b="1" dirty="0">
                <a:solidFill>
                  <a:srgbClr val="FFC000"/>
                </a:solidFill>
              </a:rPr>
              <a:t>Output</a:t>
            </a:r>
            <a:r>
              <a:rPr lang="en-US" dirty="0"/>
              <a:t>:</a:t>
            </a:r>
          </a:p>
          <a:p>
            <a:pPr lvl="3">
              <a:spcAft>
                <a:spcPts val="1200"/>
              </a:spcAft>
              <a:buClr>
                <a:srgbClr val="FFAD29"/>
              </a:buClr>
            </a:pPr>
            <a:r>
              <a:rPr lang="en-US" sz="1600" dirty="0"/>
              <a:t>Workflow involves use of more than one function - workflow split across multiple AI Asst. Functions</a:t>
            </a:r>
          </a:p>
          <a:p>
            <a:pPr lvl="3">
              <a:spcAft>
                <a:spcPts val="1200"/>
              </a:spcAft>
              <a:buClr>
                <a:srgbClr val="FFAD29"/>
              </a:buClr>
            </a:pPr>
            <a:r>
              <a:rPr lang="en-US" sz="1600" dirty="0"/>
              <a:t>Need to pass output of one as input to another</a:t>
            </a:r>
          </a:p>
          <a:p>
            <a:pPr lvl="4">
              <a:spcAft>
                <a:spcPts val="1200"/>
              </a:spcAft>
              <a:buClr>
                <a:srgbClr val="FFAD29"/>
              </a:buClr>
            </a:pPr>
            <a:r>
              <a:rPr lang="en-US" sz="1600" dirty="0"/>
              <a:t>“Chaining” of AI Asst. Functions</a:t>
            </a:r>
          </a:p>
          <a:p>
            <a:pPr lvl="4">
              <a:spcAft>
                <a:spcPts val="1200"/>
              </a:spcAft>
              <a:buClr>
                <a:srgbClr val="FFAD29"/>
              </a:buClr>
            </a:pPr>
            <a:r>
              <a:rPr lang="en-US" sz="1600" dirty="0"/>
              <a:t>Pass as the parameter to the </a:t>
            </a:r>
            <a:r>
              <a:rPr lang="en-US" sz="1600" dirty="0" err="1"/>
              <a:t>AIFunctionResult</a:t>
            </a:r>
            <a:r>
              <a:rPr lang="en-US" sz="1600" dirty="0"/>
              <a:t> (rather than, say, a formatted string)</a:t>
            </a:r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275B7-BD3D-ABEA-88C7-F2DE9625B2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027485"/>
      </p:ext>
    </p:extLst>
  </p:cSld>
  <p:clrMapOvr>
    <a:masterClrMapping/>
  </p:clrMapOvr>
  <p:transition spd="med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037D8-236C-DB26-7731-EDC5CAFA5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“Complex” Objects - Guidelines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678B01-0D68-889F-0AC3-2A47D2EEF91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4330700"/>
          </a:xfrm>
        </p:spPr>
        <p:txBody>
          <a:bodyPr/>
          <a:lstStyle/>
          <a:p>
            <a:r>
              <a:rPr lang="en-US" dirty="0"/>
              <a:t>The following rules/guidelines apply for implementing complex objects/custom classes:</a:t>
            </a:r>
          </a:p>
          <a:p>
            <a:pPr lvl="1"/>
            <a:r>
              <a:rPr lang="en-US" dirty="0"/>
              <a:t>They must be JSON serializable</a:t>
            </a:r>
          </a:p>
          <a:p>
            <a:pPr lvl="1"/>
            <a:r>
              <a:rPr lang="en-US" dirty="0"/>
              <a:t>Non-primitive property types must also be </a:t>
            </a:r>
            <a:r>
              <a:rPr lang="en-US" dirty="0" err="1"/>
              <a:t>json</a:t>
            </a:r>
            <a:r>
              <a:rPr lang="en-US" dirty="0"/>
              <a:t> serializable</a:t>
            </a:r>
          </a:p>
          <a:p>
            <a:pPr lvl="1"/>
            <a:r>
              <a:rPr lang="en-US" dirty="0"/>
              <a:t>Use Arrays for collections not Lists</a:t>
            </a:r>
          </a:p>
          <a:p>
            <a:pPr lvl="1"/>
            <a:r>
              <a:rPr lang="en-US" dirty="0"/>
              <a:t>As needed, provide constructors that fully initialize the object*</a:t>
            </a:r>
          </a:p>
          <a:p>
            <a:pPr lvl="1"/>
            <a:r>
              <a:rPr lang="en-US" dirty="0"/>
              <a:t>The class and each property </a:t>
            </a:r>
            <a:r>
              <a:rPr lang="en-US" u="sng" dirty="0"/>
              <a:t>must have </a:t>
            </a:r>
            <a:r>
              <a:rPr lang="en-US" dirty="0"/>
              <a:t>a [</a:t>
            </a:r>
            <a:r>
              <a:rPr lang="en-US" sz="2000" dirty="0">
                <a:latin typeface="Consolas" panose="020B0609020204030204" pitchFamily="49" charset="0"/>
              </a:rPr>
              <a:t>Description</a:t>
            </a:r>
            <a:r>
              <a:rPr lang="en-US" dirty="0"/>
              <a:t>(“Item description</a:t>
            </a:r>
            <a:r>
              <a:rPr lang="en-US" dirty="0">
                <a:sym typeface="Wingdings" panose="05000000000000000000" pitchFamily="2" charset="2"/>
              </a:rPr>
              <a:t>”)]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Keep them light-weight – only include the information needed by the Assistant function logic</a:t>
            </a:r>
          </a:p>
          <a:p>
            <a:pPr lvl="1"/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*In addition to the default constructor.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08354"/>
      </p:ext>
    </p:extLst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530E3-A78C-1C02-40D7-93B9212A2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09" y="413722"/>
            <a:ext cx="10369296" cy="492443"/>
          </a:xfrm>
        </p:spPr>
        <p:txBody>
          <a:bodyPr/>
          <a:lstStyle/>
          <a:p>
            <a:r>
              <a:rPr lang="en-US" dirty="0"/>
              <a:t>AI Assistant Function 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Input</a:t>
            </a:r>
            <a:r>
              <a:rPr lang="en-US" dirty="0"/>
              <a:t> Object Class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936866-15C5-AFE0-3971-1642C0317740}"/>
              </a:ext>
            </a:extLst>
          </p:cNvPr>
          <p:cNvSpPr txBox="1"/>
          <p:nvPr/>
        </p:nvSpPr>
        <p:spPr>
          <a:xfrm>
            <a:off x="540456" y="1206499"/>
            <a:ext cx="11168943" cy="420370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endParaRPr lang="en-US" sz="105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[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"Used for filtering information about installed 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addins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on the local machine"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LocalAddinInfoFilter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[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"Filter the installed 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addins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based on the name of the company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+</a:t>
            </a:r>
          </a:p>
          <a:p>
            <a:r>
              <a:rPr lang="en-US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       @"or vendor that either authored them or owns them."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AddinOwner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 =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.Empty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[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"Filter the installed 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addins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depending on whether they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+</a:t>
            </a:r>
          </a:p>
          <a:p>
            <a:r>
              <a:rPr lang="en-US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   @"require the current version of Pro or not."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RequiresCurrentVersion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[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"Filter the installed 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addins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by whether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+</a:t>
            </a:r>
          </a:p>
          <a:p>
            <a:r>
              <a:rPr lang="en-US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    @"they are signed or not."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SignedOnly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}</a:t>
            </a:r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724101"/>
      </p:ext>
    </p:extLst>
  </p:cSld>
  <p:clrMapOvr>
    <a:masterClrMapping/>
  </p:clrMapOvr>
  <p:transition spd="med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956F2-F586-8473-DE39-1387BF2DF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53F2-057F-E537-4A7B-6782FE690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09" y="413722"/>
            <a:ext cx="10369296" cy="492443"/>
          </a:xfrm>
        </p:spPr>
        <p:txBody>
          <a:bodyPr/>
          <a:lstStyle/>
          <a:p>
            <a:r>
              <a:rPr lang="en-US" dirty="0"/>
              <a:t>AI Assistant Function 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Output</a:t>
            </a:r>
            <a:r>
              <a:rPr lang="en-US" dirty="0"/>
              <a:t> Object Class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98153C-A8D5-9005-77BA-35B617C545D9}"/>
              </a:ext>
            </a:extLst>
          </p:cNvPr>
          <p:cNvSpPr txBox="1"/>
          <p:nvPr/>
        </p:nvSpPr>
        <p:spPr>
          <a:xfrm>
            <a:off x="794083" y="1041400"/>
            <a:ext cx="10876548" cy="550377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"Describes an 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that has been installed </a:t>
            </a:r>
            <a:r>
              <a:rPr lang="en-US" sz="14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on the current machine"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LocalAddinInfo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"Default constructor"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LocalAddinInfo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 {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"Constructor that initializes from an 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AddInInfo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object"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LocalAddinInfo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LocalAddInInfo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addinInfo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Name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addinInfo.Name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Description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addinInfo.Description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"The name of the 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Name {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"A description of the 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purpose"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Description {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"The company or vendor that the 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belongs to"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Company {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[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Description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"The version of the 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 This is the company's 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+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</a:t>
            </a:r>
            <a:r>
              <a:rPr lang="en-US" sz="14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@"or vendor's proprietary </a:t>
            </a:r>
            <a:r>
              <a:rPr lang="en-US" sz="1400" dirty="0" err="1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addin</a:t>
            </a:r>
            <a:r>
              <a:rPr lang="en-US" sz="14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version"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)]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Version {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}</a:t>
            </a:r>
            <a:endParaRPr lang="en-US" sz="1050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033462"/>
      </p:ext>
    </p:extLst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E7742-D05A-4F1F-A15A-DA3B6AB0D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36121-4A3D-B4B5-88AB-7909BAEC6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2 – “Chaining” + Complex Objects</a:t>
            </a:r>
          </a:p>
        </p:txBody>
      </p:sp>
    </p:spTree>
    <p:extLst>
      <p:ext uri="{BB962C8B-B14F-4D97-AF65-F5344CB8AC3E}">
        <p14:creationId xmlns:p14="http://schemas.microsoft.com/office/powerpoint/2010/main" val="3392352144"/>
      </p:ext>
    </p:extLst>
  </p:cSld>
  <p:clrMapOvr>
    <a:masterClrMapping/>
  </p:clrMapOvr>
  <p:transition spd="med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D3CE5-6550-97BC-0289-76084DA33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75BC1C7-7C92-55EA-F322-08DAD8869F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CDA5D61E-C720-47CF-B532-7F2584E60B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2E5A485-5844-5C3B-1BEC-FDB1A2A722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EBEFC1D-85C3-3624-D970-87D4BD272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Overrides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3114CA-2308-9A37-2024-62D67064E0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8852183A-EF4E-7899-D40D-954EFB2D655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2031555"/>
            <a:ext cx="10369296" cy="3427413"/>
          </a:xfrm>
        </p:spPr>
        <p:txBody>
          <a:bodyPr/>
          <a:lstStyle/>
          <a:p>
            <a:r>
              <a:rPr lang="en-US" dirty="0"/>
              <a:t>Used to manage conflicts.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Can override core or custom extensions.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D6B836-DD86-5C13-1117-FF5543D2D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" y="3616027"/>
            <a:ext cx="6600000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3222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BB07EE8-F015-35F2-40CA-90D3670DC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E3EEE096-4F5A-BF9E-FF34-4BE8BEAEE8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03844FA-4C77-9173-4141-D98E08198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BF42975-67DA-038B-E257-39F7200790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B4BD808-E043-F96C-7543-BE5CDEFD9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ArcGIS Pro AI Assistant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142DEA0B-07FA-0F09-D640-91A1877A1CE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04800" y="3441640"/>
            <a:ext cx="10369296" cy="3427413"/>
          </a:xfrm>
        </p:spPr>
        <p:txBody>
          <a:bodyPr/>
          <a:lstStyle/>
          <a:p>
            <a:pPr marL="0" indent="0">
              <a:buNone/>
            </a:pPr>
            <a:br>
              <a:rPr lang="en-US" sz="1800" dirty="0"/>
            </a:br>
            <a:endParaRPr lang="en-US" sz="1800" dirty="0"/>
          </a:p>
          <a:p>
            <a:r>
              <a:rPr lang="en-US" sz="1800" dirty="0">
                <a:solidFill>
                  <a:schemeClr val="tx2"/>
                </a:solidFill>
              </a:rPr>
              <a:t>Extensible </a:t>
            </a:r>
            <a:r>
              <a:rPr lang="en-US" sz="1800" dirty="0"/>
              <a:t>with the Pro SDK</a:t>
            </a:r>
            <a:r>
              <a:rPr lang="en-US" sz="1800" dirty="0">
                <a:solidFill>
                  <a:schemeClr val="tx2"/>
                </a:solidFill>
              </a:rPr>
              <a:t>:</a:t>
            </a:r>
            <a:br>
              <a:rPr lang="en-US" sz="1800" dirty="0">
                <a:solidFill>
                  <a:schemeClr val="tx2"/>
                </a:solidFill>
              </a:rPr>
            </a:br>
            <a:endParaRPr lang="en-US" sz="1800" dirty="0">
              <a:solidFill>
                <a:schemeClr val="tx2"/>
              </a:solidFill>
            </a:endParaRPr>
          </a:p>
          <a:p>
            <a:pPr lvl="1"/>
            <a:r>
              <a:rPr lang="en-US" sz="1600" dirty="0"/>
              <a:t>Via custom AI Assistant Extensions + Functions</a:t>
            </a:r>
            <a:br>
              <a:rPr lang="en-US" sz="1600" dirty="0"/>
            </a:br>
            <a:endParaRPr lang="en-US" sz="1600" dirty="0"/>
          </a:p>
          <a:p>
            <a:r>
              <a:rPr lang="en-US" sz="1800" dirty="0"/>
              <a:t>Available with AI Assistant </a:t>
            </a:r>
            <a:r>
              <a:rPr lang="en-US" sz="1800" dirty="0">
                <a:solidFill>
                  <a:schemeClr val="tx2"/>
                </a:solidFill>
              </a:rPr>
              <a:t>as Beta with ArcGIS Pro 3.6, 3.7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0651AD-FAFB-67CB-6EE0-686B2AFE9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6954" y="9862"/>
            <a:ext cx="323352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6B5D0D-4C0F-5952-BB55-008DBCED9C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3296" y="1594205"/>
            <a:ext cx="7304762" cy="1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12901"/>
      </p:ext>
    </p:extLst>
  </p:cSld>
  <p:clrMapOvr>
    <a:masterClrMapping/>
  </p:clrMapOvr>
  <p:transition spd="med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F4B39-7253-CB67-F49D-692128BFE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7E005CF-472E-8014-FA35-953858304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5FB823C-4070-019B-A5B3-31BB6253B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55C7B1A-CD8C-45B3-3F38-E96A2D2D92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7A45B59-3728-D8B3-F95A-E2873F104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Dependencies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62E486-DEE9-7ABF-AB12-F20C6E4B56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1F746AE9-34DE-BD21-0569-23D4B826BB7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2031555"/>
            <a:ext cx="10369296" cy="3427413"/>
          </a:xfrm>
        </p:spPr>
        <p:txBody>
          <a:bodyPr/>
          <a:lstStyle/>
          <a:p>
            <a:r>
              <a:rPr lang="en-US" dirty="0"/>
              <a:t>Enables reuse of functionality.</a:t>
            </a:r>
            <a:br>
              <a:rPr lang="en-US" dirty="0"/>
            </a:br>
            <a:endParaRPr lang="en-US" dirty="0"/>
          </a:p>
          <a:p>
            <a:r>
              <a:rPr lang="en-US" dirty="0"/>
              <a:t>Can define dependencies on core or custom functions/extensions.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61464D-FD8A-7AFD-91C5-6A73AADAD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" y="3745261"/>
            <a:ext cx="7971428" cy="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18164"/>
      </p:ext>
    </p:extLst>
  </p:cSld>
  <p:clrMapOvr>
    <a:masterClrMapping/>
  </p:clrMapOvr>
  <p:transition spd="med"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837FC-4D8D-8CA2-15F0-9830D0E23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D8890AE-510F-77C4-E165-CF7B6304B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C0305E2C-0D57-821C-606A-089C2531F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DCA0A2C-C364-4E6F-D75B-9C59F7A541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91614D1-B38B-BCDA-6FD5-C550C1CD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Executing Actions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C3B7753-56C5-94A5-C172-4978186998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D7BBAC-7405-A4A2-0627-7B88BC598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093" y="1780930"/>
            <a:ext cx="5709814" cy="497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7727"/>
      </p:ext>
    </p:extLst>
  </p:cSld>
  <p:clrMapOvr>
    <a:masterClrMapping/>
  </p:clrMapOvr>
  <p:transition spd="med"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78A70-447E-4A36-2DF0-5ADC09A34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3EB2EE4-A4C2-0024-66AF-B7F088272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CC25715-B349-3EFE-CFB4-ED3128F90F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76BF5A6-BF45-5D9D-430D-CF2615BF0F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EEEDB6B-7930-2A2E-7A43-9CD40CE2E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AutoInvoke</a:t>
            </a:r>
            <a:r>
              <a:rPr lang="en-US" dirty="0"/>
              <a:t> and User Approval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AC43333D-46E3-C1A8-2BF2-4C244A8B1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sz="1800" dirty="0">
                <a:latin typeface="Consolas" panose="020B0609020204030204" pitchFamily="49" charset="0"/>
              </a:rPr>
              <a:t>	</a:t>
            </a:r>
            <a:r>
              <a:rPr lang="en-US" sz="1800" dirty="0"/>
              <a:t>There may be situations where user approval is required before a task is executed.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sz="1600" dirty="0"/>
              <a:t>Eg “Delete All Records” – user confirmation is required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>
                <a:solidFill>
                  <a:schemeClr val="tx1"/>
                </a:solidFill>
              </a:rPr>
              <a:t>Set </a:t>
            </a:r>
            <a:r>
              <a:rPr lang="en-US" dirty="0" err="1">
                <a:solidFill>
                  <a:schemeClr val="tx1"/>
                </a:solidFill>
              </a:rPr>
              <a:t>AutoInvoke</a:t>
            </a:r>
            <a:r>
              <a:rPr lang="en-US" dirty="0">
                <a:solidFill>
                  <a:schemeClr val="tx1"/>
                </a:solidFill>
              </a:rPr>
              <a:t> = false on the [</a:t>
            </a:r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tx1"/>
                </a:solidFill>
              </a:rPr>
              <a:t>] attribute: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C6B7F7-14FE-4A86-C240-3DDFC725E0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CCC9B3-8837-38B0-E063-956E4A185DA2}"/>
              </a:ext>
            </a:extLst>
          </p:cNvPr>
          <p:cNvSpPr txBox="1"/>
          <p:nvPr/>
        </p:nvSpPr>
        <p:spPr>
          <a:xfrm>
            <a:off x="800100" y="3429000"/>
            <a:ext cx="8610600" cy="132815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AutoInvoke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  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“Deletes the currently selected features"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DeleteSelectedFeatures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(...)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747694"/>
      </p:ext>
    </p:extLst>
  </p:cSld>
  <p:clrMapOvr>
    <a:masterClrMapping/>
  </p:clrMapOvr>
  <p:transition spd="med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953FB-8747-07C2-42B9-7929C53F7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D5D30EE-8245-7A4F-503B-9A20FF7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2474A34-3236-D71E-254E-A948D09866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14780E0-A35B-3A32-C17F-7B534D4214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99A0ED1-2034-416A-BF8B-C280E1E70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Demo-3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38C563-A812-1B55-D439-542B010910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B5B51-E76E-095B-7CC0-0B6A1C7B4AA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548235"/>
      </p:ext>
    </p:extLst>
  </p:cSld>
  <p:clrMapOvr>
    <a:masterClrMapping/>
  </p:clrMapOvr>
  <p:transition spd="med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D3CE5-6550-97BC-0289-76084DA33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75BC1C7-7C92-55EA-F322-08DAD8869F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CDA5D61E-C720-47CF-B532-7F2584E60B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2E5A485-5844-5C3B-1BEC-FDB1A2A722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EBEFC1D-85C3-3624-D970-87D4BD272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Overrides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3114CA-2308-9A37-2024-62D67064E0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8852183A-EF4E-7899-D40D-954EFB2D655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2031555"/>
            <a:ext cx="10369296" cy="3427413"/>
          </a:xfrm>
        </p:spPr>
        <p:txBody>
          <a:bodyPr/>
          <a:lstStyle/>
          <a:p>
            <a:r>
              <a:rPr lang="en-US" dirty="0"/>
              <a:t>Used to manage conflicts.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Can override core or custom extensions.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D6B836-DD86-5C13-1117-FF5543D2D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" y="3616027"/>
            <a:ext cx="6600000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10385"/>
      </p:ext>
    </p:extLst>
  </p:cSld>
  <p:clrMapOvr>
    <a:masterClrMapping/>
  </p:clrMapOvr>
  <p:transition spd="med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F4B39-7253-CB67-F49D-692128BFE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7E005CF-472E-8014-FA35-953858304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5FB823C-4070-019B-A5B3-31BB6253B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55C7B1A-CD8C-45B3-3F38-E96A2D2D92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7A45B59-3728-D8B3-F95A-E2873F104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Dependencies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62E486-DEE9-7ABF-AB12-F20C6E4B56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1F746AE9-34DE-BD21-0569-23D4B826BB7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2031555"/>
            <a:ext cx="10369296" cy="3427413"/>
          </a:xfrm>
        </p:spPr>
        <p:txBody>
          <a:bodyPr/>
          <a:lstStyle/>
          <a:p>
            <a:r>
              <a:rPr lang="en-US" dirty="0"/>
              <a:t>Enables reuse of functionality.</a:t>
            </a:r>
            <a:br>
              <a:rPr lang="en-US" dirty="0"/>
            </a:br>
            <a:endParaRPr lang="en-US" dirty="0"/>
          </a:p>
          <a:p>
            <a:r>
              <a:rPr lang="en-US" dirty="0"/>
              <a:t>Can define dependencies on core or custom functions/extensions.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61464D-FD8A-7AFD-91C5-6A73AADAD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" y="3745261"/>
            <a:ext cx="7971428" cy="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97788"/>
      </p:ext>
    </p:extLst>
  </p:cSld>
  <p:clrMapOvr>
    <a:masterClrMapping/>
  </p:clrMapOvr>
  <p:transition spd="med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837FC-4D8D-8CA2-15F0-9830D0E23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D8890AE-510F-77C4-E165-CF7B6304B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C0305E2C-0D57-821C-606A-089C2531F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DCA0A2C-C364-4E6F-D75B-9C59F7A541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91614D1-B38B-BCDA-6FD5-C550C1CD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Executing Actions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C3B7753-56C5-94A5-C172-4978186998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D7BBAC-7405-A4A2-0627-7B88BC598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093" y="1780930"/>
            <a:ext cx="5709814" cy="497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38290"/>
      </p:ext>
    </p:extLst>
  </p:cSld>
  <p:clrMapOvr>
    <a:masterClrMapping/>
  </p:clrMapOvr>
  <p:transition spd="med"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78A70-447E-4A36-2DF0-5ADC09A34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3EB2EE4-A4C2-0024-66AF-B7F088272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CC25715-B349-3EFE-CFB4-ED3128F90F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76BF5A6-BF45-5D9D-430D-CF2615BF0F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EEEDB6B-7930-2A2E-7A43-9CD40CE2E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AutoInvoke</a:t>
            </a:r>
            <a:r>
              <a:rPr lang="en-US" dirty="0"/>
              <a:t> and User Approval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AC43333D-46E3-C1A8-2BF2-4C244A8B1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sz="1800" dirty="0">
                <a:latin typeface="Consolas" panose="020B0609020204030204" pitchFamily="49" charset="0"/>
              </a:rPr>
              <a:t>	</a:t>
            </a:r>
            <a:r>
              <a:rPr lang="en-US" sz="1800" dirty="0"/>
              <a:t>There may be situations where user approval is required before a task is executed.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sz="1600" dirty="0"/>
              <a:t>Eg “Delete All Records” – user confirmation is required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>
                <a:solidFill>
                  <a:schemeClr val="tx1"/>
                </a:solidFill>
              </a:rPr>
              <a:t>Set </a:t>
            </a:r>
            <a:r>
              <a:rPr lang="en-US" dirty="0" err="1">
                <a:solidFill>
                  <a:schemeClr val="tx1"/>
                </a:solidFill>
              </a:rPr>
              <a:t>AutoInvoke</a:t>
            </a:r>
            <a:r>
              <a:rPr lang="en-US" dirty="0">
                <a:solidFill>
                  <a:schemeClr val="tx1"/>
                </a:solidFill>
              </a:rPr>
              <a:t> = false on the [</a:t>
            </a:r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tx1"/>
                </a:solidFill>
              </a:rPr>
              <a:t>] attribute: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C6B7F7-14FE-4A86-C240-3DDFC725E0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CCC9B3-8837-38B0-E063-956E4A185DA2}"/>
              </a:ext>
            </a:extLst>
          </p:cNvPr>
          <p:cNvSpPr txBox="1"/>
          <p:nvPr/>
        </p:nvSpPr>
        <p:spPr>
          <a:xfrm>
            <a:off x="800100" y="3429000"/>
            <a:ext cx="8610600" cy="132815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AutoInvoke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  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“Deletes the currently selected features"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DeleteSelectedFeatures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(...)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59226"/>
      </p:ext>
    </p:extLst>
  </p:cSld>
  <p:clrMapOvr>
    <a:masterClrMapping/>
  </p:clrMapOvr>
  <p:transition spd="med"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953FB-8747-07C2-42B9-7929C53F7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D5D30EE-8245-7A4F-503B-9A20FF7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2474A34-3236-D71E-254E-A948D09866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14780E0-A35B-3A32-C17F-7B534D4214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99A0ED1-2034-416A-BF8B-C280E1E70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Demo-3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38C563-A812-1B55-D439-542B010910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B5B51-E76E-095B-7CC0-0B6A1C7B4AA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67425"/>
      </p:ext>
    </p:extLst>
  </p:cSld>
  <p:clrMapOvr>
    <a:masterClrMapping/>
  </p:clrMapOvr>
  <p:transition spd="med"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C6CC5-63CF-83AE-B75E-95937CB46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F537203-1BEE-C2FD-B732-2BCEB6BF9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2FE3566-3077-46D0-B540-EBB61D5FD0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4EA4890-3A87-4DEC-E0BB-5D2679BF3C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A87B381-F19D-6971-5A42-AAD9CB9D4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Prompts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FAFF492C-A40D-93A5-9411-0078EF7EFB2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Natural language directives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Have LLM do some processing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Have LLM use your knowledge</a:t>
            </a:r>
            <a:br>
              <a:rPr lang="en-US" sz="1400" dirty="0"/>
            </a:b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Defined in code or in YAML files </a:t>
            </a:r>
            <a:br>
              <a:rPr lang="en-US" sz="1800" dirty="0"/>
            </a:b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Can be invoked in an AI Assistant Function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AIAssistant.Instance.InvokeAsync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(…)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AIAssistant.Instance.InvokeFunctionFromYamlAsync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(…)</a:t>
            </a:r>
            <a:br>
              <a:rPr lang="en-US" sz="1600" dirty="0"/>
            </a:b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Arguments can be injected at runtime</a:t>
            </a:r>
            <a:br>
              <a:rPr lang="en-US" sz="1800" dirty="0"/>
            </a:b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22E7D0C-1274-2990-00E1-3FB557A44C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88521"/>
            <a:ext cx="10369296" cy="276999"/>
          </a:xfrm>
        </p:spPr>
        <p:txBody>
          <a:bodyPr/>
          <a:lstStyle/>
          <a:p>
            <a:r>
              <a:rPr lang="en-US" dirty="0"/>
              <a:t>Leverage LLM reasoning ability</a:t>
            </a:r>
          </a:p>
        </p:txBody>
      </p:sp>
    </p:spTree>
    <p:extLst>
      <p:ext uri="{BB962C8B-B14F-4D97-AF65-F5344CB8AC3E}">
        <p14:creationId xmlns:p14="http://schemas.microsoft.com/office/powerpoint/2010/main" val="275687129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1D256-D7C3-E666-AAA5-9CC6C4D38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67B69-CA90-CD39-7BDD-380F87A00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Extension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3CF58A-9B2A-F46C-4728-9E14AC923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FE1DE-D3C2-DDE4-DECE-DCB90413DED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Implementation pattern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extension class, AI Assistant function, component registration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Invocation via the AI Assistant chat and back-end LLM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300317"/>
      </p:ext>
    </p:extLst>
  </p:cSld>
  <p:clrMapOvr>
    <a:masterClrMapping/>
  </p:clrMapOvr>
  <p:transition spd="med"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1DAD6-D04B-513D-B626-CF8849672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14A5E80A-9FBC-C6D3-15CA-EBD468B7F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96907520-8E65-0BD1-912D-9FF735340C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105F529-7106-8EB9-CC7E-55FB3B3B7A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D604746-F3CE-03E2-3F12-1732DFD09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Demo-4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DD4097-2877-3C6C-757E-D2A074282C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5B1BD4-CA9F-9F6E-2629-FEADD418D39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629802"/>
      </p:ext>
    </p:extLst>
  </p:cSld>
  <p:clrMapOvr>
    <a:masterClrMapping/>
  </p:clrMapOvr>
  <p:transition spd="med"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0E7DC-732D-851B-C995-7A0DEAA4A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EDB3704-7B47-B3BA-5E0B-F4D4AF1AA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B25D4F9-9ACE-3498-27B4-75239F39E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6ED0935-E3D5-3B11-BC7E-2A5C22D69F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2A3C65FF-A47B-3F89-93E8-491F42883D8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931437"/>
            <a:ext cx="10369296" cy="4525347"/>
          </a:xfrm>
        </p:spPr>
        <p:txBody>
          <a:bodyPr/>
          <a:lstStyle/>
          <a:p>
            <a:r>
              <a:rPr lang="en-US" dirty="0"/>
              <a:t>Demo:</a:t>
            </a:r>
          </a:p>
          <a:p>
            <a:pPr lvl="1"/>
            <a:r>
              <a:rPr lang="en-US" dirty="0"/>
              <a:t>Overrides</a:t>
            </a:r>
          </a:p>
          <a:p>
            <a:pPr lvl="1"/>
            <a:r>
              <a:rPr lang="en-US" dirty="0"/>
              <a:t>Dependencies</a:t>
            </a:r>
          </a:p>
          <a:p>
            <a:pPr lvl="1"/>
            <a:r>
              <a:rPr lang="en-US" dirty="0"/>
              <a:t>Auto-Invoke</a:t>
            </a:r>
          </a:p>
        </p:txBody>
      </p:sp>
    </p:spTree>
    <p:extLst>
      <p:ext uri="{BB962C8B-B14F-4D97-AF65-F5344CB8AC3E}">
        <p14:creationId xmlns:p14="http://schemas.microsoft.com/office/powerpoint/2010/main" val="1738560777"/>
      </p:ext>
    </p:extLst>
  </p:cSld>
  <p:clrMapOvr>
    <a:masterClrMapping/>
  </p:clrMapOvr>
  <p:transition spd="med"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D69EB-7D4B-A451-C8B8-6ADE460A4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3F416-658E-818A-D523-F0EAE3C39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724C8-CCCB-82FC-083B-77C867DA7E1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AI Assistant and AI Assistant extensibility road map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Function basic skills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Implementation pattern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Invocation via the AI Assistant chat and back-end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Guidelines/Best practices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Custom parameters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Function advanced skills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Yaml</a:t>
            </a:r>
            <a:r>
              <a:rPr lang="en-US" dirty="0"/>
              <a:t> and prompt refinement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Autoinvoke</a:t>
            </a:r>
            <a:endParaRPr lang="en-US" dirty="0"/>
          </a:p>
          <a:p>
            <a:pPr marL="284163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497615"/>
      </p:ext>
    </p:extLst>
  </p:cSld>
  <p:clrMapOvr>
    <a:masterClrMapping/>
  </p:clrMapOvr>
  <p:transition spd="med"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D4CF6-B088-F241-94EF-27CBB9F2A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0A8FF-9013-FF0B-FD66-6890CF50A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4920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76F62837-1A59-F0F9-B47B-01BA90268B9C}"/>
              </a:ext>
            </a:extLst>
          </p:cNvPr>
          <p:cNvSpPr txBox="1"/>
          <p:nvPr/>
        </p:nvSpPr>
        <p:spPr>
          <a:xfrm>
            <a:off x="1313473" y="1034680"/>
            <a:ext cx="2386808" cy="8211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ADD8C0A1-ED70-91CE-88EB-FE5E0E8A6747}"/>
              </a:ext>
            </a:extLst>
          </p:cNvPr>
          <p:cNvGrpSpPr/>
          <p:nvPr/>
        </p:nvGrpSpPr>
        <p:grpSpPr>
          <a:xfrm>
            <a:off x="1512833" y="1855874"/>
            <a:ext cx="1910915" cy="3579725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B238A2A-0C67-B57F-FB35-516A0AF61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A37CEF7-B565-2769-31F8-1D26663748AE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C61A8B6-35A0-5D8C-27EF-85FAC1C3C49D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AF35DB99-35FD-1135-7656-1DB2BC1381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F8FC2E27-1A3B-7D45-E95A-FBDAA274E905}"/>
              </a:ext>
            </a:extLst>
          </p:cNvPr>
          <p:cNvSpPr txBox="1"/>
          <p:nvPr/>
        </p:nvSpPr>
        <p:spPr>
          <a:xfrm>
            <a:off x="3961911" y="1034680"/>
            <a:ext cx="1870682" cy="8211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73BAC6A3-439D-4F3A-FEC7-34668FC680E4}"/>
              </a:ext>
            </a:extLst>
          </p:cNvPr>
          <p:cNvGrpSpPr/>
          <p:nvPr/>
        </p:nvGrpSpPr>
        <p:grpSpPr>
          <a:xfrm>
            <a:off x="3921677" y="1855874"/>
            <a:ext cx="1910915" cy="3579725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5E5187-B8E7-2C92-F781-9D1EFB6691BC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59AF949C-BA9F-A051-4C10-77B3B81D6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AD92423-5398-5D7E-BD50-974E64C3A72B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3EC9AD4C-F7B0-9227-F86D-EF3CB8FB8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40A358E1-B810-657A-7022-D2771EEF5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4" y="2778544"/>
            <a:ext cx="997631" cy="529841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7A4356B2-EF1E-909C-2432-7632F6F4C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444890"/>
            <a:ext cx="930888" cy="529841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D18379E0-BA75-C3FE-EE2D-97A465DC9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389670"/>
            <a:ext cx="930888" cy="529841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2D7E9815-D865-CEF8-3AC8-B846D256AC24}"/>
              </a:ext>
            </a:extLst>
          </p:cNvPr>
          <p:cNvSpPr txBox="1"/>
          <p:nvPr/>
        </p:nvSpPr>
        <p:spPr>
          <a:xfrm>
            <a:off x="6248171" y="1034680"/>
            <a:ext cx="2209229" cy="8211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D1C576AA-04EA-BB44-AEB1-86E50E98EE03}"/>
              </a:ext>
            </a:extLst>
          </p:cNvPr>
          <p:cNvGrpSpPr/>
          <p:nvPr/>
        </p:nvGrpSpPr>
        <p:grpSpPr>
          <a:xfrm>
            <a:off x="6364780" y="1855874"/>
            <a:ext cx="1910915" cy="3579725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77B51EC-3D48-9A5E-2AA5-536475700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A7801D62-0D0F-A48B-A676-D1126B8CB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D3937CF0-6BFC-B675-3F2D-84AF443BE4C1}"/>
              </a:ext>
            </a:extLst>
          </p:cNvPr>
          <p:cNvSpPr txBox="1"/>
          <p:nvPr/>
        </p:nvSpPr>
        <p:spPr>
          <a:xfrm>
            <a:off x="8848118" y="1034680"/>
            <a:ext cx="1870682" cy="8211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5502EE66-D363-FC70-AC7F-AC7B653A4EA4}"/>
              </a:ext>
            </a:extLst>
          </p:cNvPr>
          <p:cNvGrpSpPr/>
          <p:nvPr/>
        </p:nvGrpSpPr>
        <p:grpSpPr>
          <a:xfrm>
            <a:off x="8807884" y="1855874"/>
            <a:ext cx="1910915" cy="3579725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4794763-EAAE-1519-E233-B7A01FE34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8951803A-8481-D5F3-EE1A-A790CB062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267BD0D-F44A-F27A-3CE2-E47C53E6E969}"/>
              </a:ext>
            </a:extLst>
          </p:cNvPr>
          <p:cNvSpPr txBox="1"/>
          <p:nvPr/>
        </p:nvSpPr>
        <p:spPr>
          <a:xfrm>
            <a:off x="508000" y="5772835"/>
            <a:ext cx="11506200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2400" dirty="0"/>
              <a:t>ArcGIS Pro SDK .NET Extending the ArcGIS Pro Assistant (Beta) with Custom Extensions</a:t>
            </a:r>
          </a:p>
        </p:txBody>
      </p:sp>
    </p:spTree>
    <p:extLst>
      <p:ext uri="{BB962C8B-B14F-4D97-AF65-F5344CB8AC3E}">
        <p14:creationId xmlns:p14="http://schemas.microsoft.com/office/powerpoint/2010/main" val="2938859641"/>
      </p:ext>
    </p:extLst>
  </p:cSld>
  <p:clrMapOvr>
    <a:masterClrMapping/>
  </p:clrMapOvr>
  <p:transition spd="med"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619726"/>
              </p:ext>
            </p:extLst>
          </p:nvPr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1:00 PM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ArcGIS Pro SDK for .NET: Patterns of Extensibility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2:30 PM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ArcGIS Pro SDK for .NET: Introduction to Editing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4:00 PM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5:30 PM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>
                          <a:effectLst/>
                        </a:rPr>
                        <a:t>ArcGIS Pro SDK for .NET: Intermediate Editing</a:t>
                      </a:r>
                      <a:endParaRPr lang="en-US" sz="1400" strike="sngStrike" kern="100" baseline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11:00 AM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4:00 PM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strike="sng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703828"/>
      </p:ext>
    </p:extLst>
  </p:cSld>
  <p:clrMapOvr>
    <a:masterClrMapping/>
  </p:clrMapOvr>
  <p:transition spd="med"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D348D-9C19-93F9-5D1B-93ECA4337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A3E457-C18D-C7F4-B0A8-2EDFA2FA0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6882063" cy="738664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53168891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a2253-b4b3-493a-b13d-4e35805225a7" xsi:nil="true"/>
    <lcf76f155ced4ddcb4097134ff3c332f xmlns="2f451dda-87f0-44fe-8155-a7a8ce8ced40">
      <Terms xmlns="http://schemas.microsoft.com/office/infopath/2007/PartnerControls"/>
    </lcf76f155ced4ddcb4097134ff3c332f>
  </documentManagement>
</p:properties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6" ma:contentTypeDescription="Create a new document." ma:contentTypeScope="" ma:versionID="0708c53679894d448ec353d7ead16af7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64f7ebbfc0986c4909545fb0b2e00a0b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81E133DB-697E-4C10-B192-8899027B1EC6}">
  <ds:schemaRefs>
    <ds:schemaRef ds:uri="http://schemas.openxmlformats.org/package/2006/metadata/core-properties"/>
    <ds:schemaRef ds:uri="44d2318c-200c-4824-bfa7-97e5d62cd884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2cca2253-b4b3-493a-b13d-4e35805225a7"/>
    <ds:schemaRef ds:uri="2f451dda-87f0-44fe-8155-a7a8ce8ced40"/>
  </ds:schemaRefs>
</ds:datastoreItem>
</file>

<file path=customXml/itemProps53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A9C3B066-A28B-44F5-A0F7-B85537F97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0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6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ArcGIS_Pro_SDK_For_DotNET_Extending_ArcGIS_Pro_AI_Assistant_With_Custom_Extensions_v2</Template>
  <TotalTime>16668</TotalTime>
  <Words>7966</Words>
  <Application>Microsoft Office PowerPoint</Application>
  <PresentationFormat>Widescreen</PresentationFormat>
  <Paragraphs>1508</Paragraphs>
  <Slides>97</Slides>
  <Notes>67</Notes>
  <HiddenSlides>8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5" baseType="lpstr">
      <vt:lpstr>ＭＳ Ｐゴシック</vt:lpstr>
      <vt:lpstr>Aptos</vt:lpstr>
      <vt:lpstr>Arial</vt:lpstr>
      <vt:lpstr>Cascadia Mono</vt:lpstr>
      <vt:lpstr>Consolas</vt:lpstr>
      <vt:lpstr>Lucida Grande</vt:lpstr>
      <vt:lpstr>Wingdings</vt:lpstr>
      <vt:lpstr>Esri_Dev-Tech_2026</vt:lpstr>
      <vt:lpstr>ArcGIS Pro SDK .NET Extending the ArcGIS Pro Assistant (Beta) with Custom Extensions</vt:lpstr>
      <vt:lpstr>Session Overview</vt:lpstr>
      <vt:lpstr>ArcGIS Pro assistant (Beta)</vt:lpstr>
      <vt:lpstr>ArcGIS Pro assistant (Beta)</vt:lpstr>
      <vt:lpstr>Actions</vt:lpstr>
      <vt:lpstr>Executing Actions</vt:lpstr>
      <vt:lpstr>Executing Actions</vt:lpstr>
      <vt:lpstr>ArcGIS Pro AI Assistant</vt:lpstr>
      <vt:lpstr>AI Assistant Extension Basics</vt:lpstr>
      <vt:lpstr>AI Assistant Extension + Function – Implementation Pattern</vt:lpstr>
      <vt:lpstr>AI Assistant Extension + Function Basics – What are they?</vt:lpstr>
      <vt:lpstr>AI Assistant Extension Class</vt:lpstr>
      <vt:lpstr>AI Assistant Function – Method within the Extension</vt:lpstr>
      <vt:lpstr>Category Registration</vt:lpstr>
      <vt:lpstr>Category Registration</vt:lpstr>
      <vt:lpstr>AI Assistant Function – Pro SDK Item Template</vt:lpstr>
      <vt:lpstr>AI Assistant Extension + Function Basics – What can it do?</vt:lpstr>
      <vt:lpstr>AI Assistant Function Example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</vt:lpstr>
      <vt:lpstr>AI Assistant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Demo 1 – “Basic” AI Assistant function</vt:lpstr>
      <vt:lpstr>AI Assistant Guidelines/Best Practices</vt:lpstr>
      <vt:lpstr>AI Assistant Guidelines/Best Practices</vt:lpstr>
      <vt:lpstr>AI Assistant Guidelines/Best Practices</vt:lpstr>
      <vt:lpstr>AI Assistant Guidelines/Best Practices</vt:lpstr>
      <vt:lpstr>AI Assistant Guidelines/Best Practices</vt:lpstr>
      <vt:lpstr>AI Assistant Guidelines/Best Practices</vt:lpstr>
      <vt:lpstr>AI Assistant Function “Complex” Parameters</vt:lpstr>
      <vt:lpstr>AI Assistant Extension Model Instructions</vt:lpstr>
      <vt:lpstr>AI Assistant Function “Complex” Objects</vt:lpstr>
      <vt:lpstr>AI Assistant Function “Custom” Parameters</vt:lpstr>
      <vt:lpstr>AI Assistant Function “Complex” Objects - Guidelines</vt:lpstr>
      <vt:lpstr>AI Assistant Function Input Object Class</vt:lpstr>
      <vt:lpstr>AI Assistant Function Output Object Class</vt:lpstr>
      <vt:lpstr>Demo 2 – “Chaining” + Complex Objects</vt:lpstr>
      <vt:lpstr>Overrides</vt:lpstr>
      <vt:lpstr>Dependencies</vt:lpstr>
      <vt:lpstr>Executing Actions</vt:lpstr>
      <vt:lpstr>AutoInvoke and User Approval</vt:lpstr>
      <vt:lpstr>Demo-3</vt:lpstr>
      <vt:lpstr>Overrides</vt:lpstr>
      <vt:lpstr>Dependencies</vt:lpstr>
      <vt:lpstr>Executing Actions</vt:lpstr>
      <vt:lpstr>AutoInvoke and User Approval</vt:lpstr>
      <vt:lpstr>Demo-3</vt:lpstr>
      <vt:lpstr>Prompts</vt:lpstr>
      <vt:lpstr>Demo-4</vt:lpstr>
      <vt:lpstr>PowerPoint Presentation</vt:lpstr>
      <vt:lpstr>Summary</vt:lpstr>
      <vt:lpstr>Please share your feedback in the app</vt:lpstr>
      <vt:lpstr>ArcGIS Pro SDK for .NET Sessions</vt:lpstr>
      <vt:lpstr>Questions &amp; Resources</vt:lpstr>
      <vt:lpstr>PowerPoint Presentation</vt:lpstr>
      <vt:lpstr>Questions</vt:lpstr>
    </vt:vector>
  </TitlesOfParts>
  <Manager/>
  <Company>Esri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Charlie Macleod</dc:creator>
  <cp:lastModifiedBy>Charlie Macleod</cp:lastModifiedBy>
  <cp:revision>60</cp:revision>
  <cp:lastPrinted>2021-08-10T23:54:02Z</cp:lastPrinted>
  <dcterms:created xsi:type="dcterms:W3CDTF">2026-02-04T00:08:37Z</dcterms:created>
  <dcterms:modified xsi:type="dcterms:W3CDTF">2026-03-10T00:47:07Z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