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0"/>
    <p:sldMasterId id="2147486824" r:id="rId61"/>
  </p:sldMasterIdLst>
  <p:notesMasterIdLst>
    <p:notesMasterId r:id="rId75"/>
  </p:notesMasterIdLst>
  <p:handoutMasterIdLst>
    <p:handoutMasterId r:id="rId76"/>
  </p:handoutMasterIdLst>
  <p:sldIdLst>
    <p:sldId id="818" r:id="rId62"/>
    <p:sldId id="839" r:id="rId63"/>
    <p:sldId id="819" r:id="rId64"/>
    <p:sldId id="820" r:id="rId65"/>
    <p:sldId id="840" r:id="rId66"/>
    <p:sldId id="841" r:id="rId67"/>
    <p:sldId id="821" r:id="rId68"/>
    <p:sldId id="2142534643" r:id="rId69"/>
    <p:sldId id="2142534644" r:id="rId70"/>
    <p:sldId id="2142534642" r:id="rId71"/>
    <p:sldId id="838" r:id="rId72"/>
    <p:sldId id="828" r:id="rId73"/>
    <p:sldId id="806" r:id="rId7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 In" id="{EF220678-0533-3444-AD11-0664E123FDDA}">
          <p14:sldIdLst>
            <p14:sldId id="818"/>
            <p14:sldId id="839"/>
          </p14:sldIdLst>
        </p14:section>
        <p14:section name="Your Presentation" id="{6B310D48-F029-4642-8FCA-E9E3EB8F3541}">
          <p14:sldIdLst>
            <p14:sldId id="819"/>
            <p14:sldId id="820"/>
            <p14:sldId id="840"/>
            <p14:sldId id="841"/>
            <p14:sldId id="821"/>
            <p14:sldId id="2142534643"/>
            <p14:sldId id="2142534644"/>
            <p14:sldId id="2142534642"/>
          </p14:sldIdLst>
        </p14:section>
        <p14:section name="Walk Out" id="{C3BABFAE-C303-A640-8458-C55DDD3ED9EB}">
          <p14:sldIdLst>
            <p14:sldId id="838"/>
            <p14:sldId id="828"/>
            <p14:sldId id="8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05C5178-4606-CD22-3F67-F8C03E0915FF}" name="Kitty Hurley" initials="KH" userId="S::kit12303@esri.com::e053c73e-06eb-4c62-868c-e85b9274d5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31340A"/>
    <a:srgbClr val="828219"/>
    <a:srgbClr val="828218"/>
    <a:srgbClr val="C3E3F7"/>
    <a:srgbClr val="027ECF"/>
    <a:srgbClr val="C9F2FF"/>
    <a:srgbClr val="FFFFFF"/>
    <a:srgbClr val="C830A0"/>
    <a:srgbClr val="E24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163" autoAdjust="0"/>
  </p:normalViewPr>
  <p:slideViewPr>
    <p:cSldViewPr snapToGrid="0">
      <p:cViewPr varScale="1">
        <p:scale>
          <a:sx n="58" d="100"/>
          <a:sy n="58" d="100"/>
        </p:scale>
        <p:origin x="1320" y="7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2.xml"/><Relationship Id="rId68" Type="http://schemas.openxmlformats.org/officeDocument/2006/relationships/slide" Target="slides/slide7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3.xml"/><Relationship Id="rId79" Type="http://schemas.openxmlformats.org/officeDocument/2006/relationships/theme" Target="theme/theme1.xml"/><Relationship Id="rId5" Type="http://schemas.openxmlformats.org/officeDocument/2006/relationships/customXml" Target="../customXml/item5.xml"/><Relationship Id="rId61" Type="http://schemas.openxmlformats.org/officeDocument/2006/relationships/slideMaster" Target="slideMasters/slideMaster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3.xml"/><Relationship Id="rId69" Type="http://schemas.openxmlformats.org/officeDocument/2006/relationships/slide" Target="slides/slide8.xml"/><Relationship Id="rId77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1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6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1.xml"/><Relationship Id="rId70" Type="http://schemas.openxmlformats.org/officeDocument/2006/relationships/slide" Target="slides/slide9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4.xml"/><Relationship Id="rId73" Type="http://schemas.openxmlformats.org/officeDocument/2006/relationships/slide" Target="slides/slide12.xml"/><Relationship Id="rId78" Type="http://schemas.openxmlformats.org/officeDocument/2006/relationships/viewProps" Target="viewProps.xml"/><Relationship Id="rId8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71" Type="http://schemas.openxmlformats.org/officeDocument/2006/relationships/slide" Target="slides/slide10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3/6/2025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6T22:10:09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 24575,'77'0'0,"309"0"0,235 2 0,1589 19-7673,574 3 5654,-714-25 2458,-1523 1 4337,-131-22-826,-93 3-3432,760-22-532,546-12-864,751 48 1488,-1303 7-319,239 45-915,121 1 527,-232-55 348,582 9-3982,-449 0 1920,-1056-2 1544,272 0 3851,-522-1-3335,-1-1 1,0-2-1,0-1 0,38-11 1,-37 7-6993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6T22:09:29.94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96 24575,'52'-1'0,"0"-2"0,0-2 0,-1-3 0,72-19 0,-54 11 0,1 2 0,-1 4 0,79-2 0,214 13 0,-151 3 0,3497-4-145,-2592 23-317,64 1 199,-843-26 239,436 4 193,-452 22 564,-114-5-741,263-14 8,-175-8 0,993 53-963,-302-8 986,-256-40 924,-338-5-954,370 3-1358,-630 0-5461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6T22:09:34.26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 24575,'6889'0'0,"-5692"72"0,-305-6 0,-216-62 0,-418-6 0,-187 5 0,92 15 0,12 1 0,544-11 0,-404-11 0,1137 3 0,-1090-23 0,-66 2 0,-107 18 0,208-14 0,-261 1-682,140 2-1,-237 14-6143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6T22:09:37.78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0 233 24575,'296'2'0,"333"-5"0,-457-8 0,0-7 0,254-60 0,-340 63 0,1 2 0,116 0 0,-42 4 0,110-15 0,615-26 0,519 52 0,-912 29-742,-446-27 119,18 2-6203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6T22:09:39.65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95 24575,'47'1'0,"9"0"0,0-3 0,107-15 0,-91 4 0,141-6 0,76 20 0,-141 1 0,597-19 0,-32-15 0,9 33 0,-296 1 0,-259-2 0,998 28 0,-889-10-1365,-219-16-5461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3-06T22:09:45.50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98 24575,'67'0'0,"1"-3"0,-1-3 0,67-14 0,99-18 0,-168 26 0,1 3 0,72 0 0,137 10 0,-116 2 0,379-3 0,-481 4 0,0 2 0,102 26 0,-68-13 0,122 29 0,-87-18 0,140 15 0,-1-41-21,-166-6-1323,-60 1-5482</inkml:trace>
</inkml:ink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 dirty="0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v4.6</a:t>
            </a:r>
          </a:p>
          <a:p>
            <a:r>
              <a:rPr lang="en-US" baseline="0" dirty="0"/>
              <a:t>October 17, 2024</a:t>
            </a:r>
          </a:p>
          <a:p>
            <a:br>
              <a:rPr lang="en-US" baseline="0" dirty="0"/>
            </a:b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Dev &amp; Tech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presenter according to the following example: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7779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r>
              <a:rPr lang="en-US" sz="1200" b="1" baseline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/>
              <a:t>List </a:t>
            </a:r>
            <a:r>
              <a:rPr lang="en-US" sz="1200" baseline="0" dirty="0"/>
              <a:t>1–2</a:t>
            </a:r>
            <a:r>
              <a:rPr lang="en-US" sz="1200" baseline="0"/>
              <a:t> major sections that you will discuss and potentially demonstrate during your presentation.</a:t>
            </a:r>
            <a:r>
              <a:rPr lang="en-US"/>
              <a:t> (For example, for a presentation on </a:t>
            </a:r>
            <a:r>
              <a:rPr lang="en-US" sz="1200" baseline="0"/>
              <a:t>ArcGIS Pro, you may have a Distance Analysis section where you cover several topics and demo one topic, like Creating Cost Surfaces.)</a:t>
            </a:r>
          </a:p>
          <a:p>
            <a:endParaRPr lang="en-US" sz="1200" baseline="0"/>
          </a:p>
          <a:p>
            <a:r>
              <a:rPr lang="en-US" sz="1200" b="1" baseline="0"/>
              <a:t>(Optional) Speaker notes:</a:t>
            </a:r>
            <a:endParaRPr lang="en-US" sz="1200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/>
              <a:t>This is an optional space for you to add more detailed speaker notes. These notes should elaborate on the concise main points and visuals in the slide.</a:t>
            </a:r>
            <a:endParaRPr lang="en-US" b="0" baseline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When transitioning to a new section</a:t>
            </a:r>
            <a:r>
              <a:rPr lang="en-US" u="none" baseline="0" dirty="0"/>
              <a:t>, u</a:t>
            </a:r>
            <a:r>
              <a:rPr lang="en-US" baseline="0" dirty="0"/>
              <a:t>se this slide as a visual indicator.</a:t>
            </a:r>
            <a:endParaRPr lang="en-US" u="none" baseline="0" dirty="0"/>
          </a:p>
          <a:p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If a different presenter will be speaking, list the name of the presenter.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Duplicate this slide as many times as necessary.</a:t>
            </a:r>
            <a:endParaRPr lang="en-US" baseline="0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  <a:p>
            <a:endParaRPr lang="en-US" baseline="0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48455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2FD88-0067-C627-1F17-1512F81A8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0EDEBC-0136-2992-54F6-BF9D18751F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D1C6B8-6CC6-ACEC-6E5F-C6126A682B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Purpose of this slide: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Present main ideas or key points to support a </a:t>
            </a:r>
            <a:r>
              <a:rPr lang="en-US" u="none" baseline="0" dirty="0"/>
              <a:t>topic </a:t>
            </a:r>
            <a:r>
              <a:rPr lang="en-US" baseline="0" dirty="0"/>
              <a:t>within a section.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Identify one main topic that supports the section (for example, a Distance Analysis section may have a topic on creating a weighted cost surface).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List subtopics to support the topic (for example, steps of the workflow for creating a weighted cost surface).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Add a short, bulleted list (no more than 5 bullets in a list; around 5 words per bullet).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Duplicate this slide as many times as necessary.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7CD82-182B-2877-F35D-48F9844DFFD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10118D-C94A-9A43-97BB-F4CF2525A531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70247-C76A-07F3-256B-FFC8BF8942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E069F-247E-7D62-4DCE-62126E7E36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106AC8BE-2547-C55D-C8C4-D57B94DBB47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205762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Purpose of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While the audience asks questions about your presentation, use this slide as a visual.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r>
              <a:rPr lang="en-US" b="1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No customization is required.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292ECB7-B277-EE6D-7BA3-371EF9EADB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D5A386BB-5B62-4530-A5D0-ECDF2762BD14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096EC4-8AD6-4F7C-D01A-D7ED5FB8575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FF30AB5-8505-9E92-797F-70D2F7BDF2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45864E6-E084-D60D-A7E0-BF1578C7C3C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11053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77791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F1E1F-4D74-A5F7-8A3A-C79D59A04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43DDAA-24D3-7AD0-B813-6C752EB20C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CA9822-83AD-D7AE-A771-0D5B76BD18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9D49-E8B5-0340-0EA3-B000011A01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CB8D0C9-249D-A243-9B60-D00ADEBB171A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EDF6-14F3-09E4-30A0-76E4215DEE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592A8-4BEE-C1AD-45C5-0C933191A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BF52DC7D-76E8-09BE-D26D-7BEB5FB9B99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91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42A79-53DF-B642-25C9-68CC6E246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A6E12-3D79-7C7F-475F-171434118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FA24-43F4-1C63-D3DD-29C65C86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E146119-71B6-0360-84CF-C6256114CB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A737B92-CC65-D741-AA17-E463E888013C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042B18-9490-8A1D-6B2B-0CD3E4FB28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5359E-A12A-F84F-5FD7-4D66246BE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47551B2-4F11-69F1-6BD0-03B361D0834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4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875599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050673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1595535"/>
            <a:ext cx="10369296" cy="47399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7337677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1931437"/>
            <a:ext cx="10369296" cy="45253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56960096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1576873"/>
            <a:ext cx="10369296" cy="44413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  <p:extLst>
      <p:ext uri="{BB962C8B-B14F-4D97-AF65-F5344CB8AC3E}">
        <p14:creationId xmlns:p14="http://schemas.microsoft.com/office/powerpoint/2010/main" val="725159242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04536851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39885085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162707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72208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3/6/2025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3/6/2025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3/6/2025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3/6/2025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4.sv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78576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25" r:id="rId1"/>
    <p:sldLayoutId id="2147486826" r:id="rId2"/>
    <p:sldLayoutId id="2147486827" r:id="rId3"/>
    <p:sldLayoutId id="2147486828" r:id="rId4"/>
    <p:sldLayoutId id="2147486829" r:id="rId5"/>
    <p:sldLayoutId id="2147486830" r:id="rId6"/>
    <p:sldLayoutId id="2147486831" r:id="rId7"/>
    <p:sldLayoutId id="2147486832" r:id="rId8"/>
    <p:sldLayoutId id="2147486833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github.com/Esri/arcgis-pro-sdk/wiki/Tech-Sessions#2025-palm-springs" TargetMode="Externa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tiff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sv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sridevevents" TargetMode="External"/><Relationship Id="rId13" Type="http://schemas.openxmlformats.org/officeDocument/2006/relationships/hyperlink" Target="https://community.esri.com/t5/developers/ct-p/developers?rsource=https%3A%2F%2Flinks.esri.com%2FEsriDevCommunity" TargetMode="External"/><Relationship Id="rId18" Type="http://schemas.openxmlformats.org/officeDocument/2006/relationships/image" Target="../media/image51.png"/><Relationship Id="rId3" Type="http://schemas.openxmlformats.org/officeDocument/2006/relationships/image" Target="../media/image45.jpg"/><Relationship Id="rId7" Type="http://schemas.openxmlformats.org/officeDocument/2006/relationships/hyperlink" Target="https://x.com/esridevevents" TargetMode="External"/><Relationship Id="rId12" Type="http://schemas.openxmlformats.org/officeDocument/2006/relationships/hyperlink" Target="https://github.com/EsriDevEvents" TargetMode="External"/><Relationship Id="rId17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9.emf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witter.com/EsriDevs" TargetMode="External"/><Relationship Id="rId11" Type="http://schemas.openxmlformats.org/officeDocument/2006/relationships/hyperlink" Target="https://github.com/Esri" TargetMode="External"/><Relationship Id="rId5" Type="http://schemas.openxmlformats.org/officeDocument/2006/relationships/hyperlink" Target="https://x.com/EsriDevs" TargetMode="External"/><Relationship Id="rId15" Type="http://schemas.openxmlformats.org/officeDocument/2006/relationships/image" Target="../media/image48.png"/><Relationship Id="rId10" Type="http://schemas.openxmlformats.org/officeDocument/2006/relationships/hyperlink" Target="https://mediaspace.esri.com/category/ArcGIS+Developers/244548402?rsource=https%3A%2F%2Flinks.esri.com%2FDevVideos" TargetMode="External"/><Relationship Id="rId4" Type="http://schemas.openxmlformats.org/officeDocument/2006/relationships/image" Target="../media/image46.png"/><Relationship Id="rId9" Type="http://schemas.openxmlformats.org/officeDocument/2006/relationships/hyperlink" Target="https://www.youtube.com/@EsriDevs" TargetMode="External"/><Relationship Id="rId1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tif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sv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png"/><Relationship Id="rId4" Type="http://schemas.openxmlformats.org/officeDocument/2006/relationships/customXml" Target="../ink/ink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12" Type="http://schemas.openxmlformats.org/officeDocument/2006/relationships/customXml" Target="../ink/ink6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6" Type="http://schemas.openxmlformats.org/officeDocument/2006/relationships/customXml" Target="../ink/ink3.xml"/><Relationship Id="rId11" Type="http://schemas.openxmlformats.org/officeDocument/2006/relationships/image" Target="../media/image42.png"/><Relationship Id="rId5" Type="http://schemas.openxmlformats.org/officeDocument/2006/relationships/image" Target="../media/image39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AD29"/>
                </a:solidFill>
              </a:rPr>
              <a:t>Lisa Stanners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7804297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ArcGIS Pro SDK for .NET: Using Tray Buttons for Productivity 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7568227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0A91F-4FE0-4349-D50B-B4846938F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91" y="494066"/>
            <a:ext cx="10369296" cy="461665"/>
          </a:xfrm>
        </p:spPr>
        <p:txBody>
          <a:bodyPr/>
          <a:lstStyle/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Using Tray Buttons for Productivity</a:t>
            </a:r>
            <a:endParaRPr lang="en-US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EFC118-E4EA-2662-79EB-3C74D26D59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46479" y="1869200"/>
            <a:ext cx="10464229" cy="646331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https://github.com/Esri/arcgis-pro-sdk/wiki/Tech-Sessions#2025-palm-springs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C9863-33E4-50A1-6EA1-42E1BE9E1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969" y="2328772"/>
            <a:ext cx="4247619" cy="4228571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84E4F791-DEA4-C169-DDE1-1943EC446CC8}"/>
              </a:ext>
            </a:extLst>
          </p:cNvPr>
          <p:cNvSpPr txBox="1">
            <a:spLocks/>
          </p:cNvSpPr>
          <p:nvPr/>
        </p:nvSpPr>
        <p:spPr>
          <a:xfrm>
            <a:off x="914400" y="3429000"/>
            <a:ext cx="2442259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Questions?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784AA8D5-35A9-BAEB-394B-1EC6C5A35E3D}"/>
              </a:ext>
            </a:extLst>
          </p:cNvPr>
          <p:cNvSpPr txBox="1">
            <a:spLocks/>
          </p:cNvSpPr>
          <p:nvPr/>
        </p:nvSpPr>
        <p:spPr>
          <a:xfrm>
            <a:off x="873760" y="1415303"/>
            <a:ext cx="4154869" cy="30777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Session resources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929015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6543093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83663-C9F4-DE99-0EED-D8496353B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g">
            <a:extLst>
              <a:ext uri="{FF2B5EF4-FFF2-40B4-BE49-F238E27FC236}">
                <a16:creationId xmlns:a16="http://schemas.microsoft.com/office/drawing/2014/main" id="{EE756C78-BA84-7AA3-762B-C7A56F14F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22225" y="-21932"/>
            <a:ext cx="12236450" cy="6901865"/>
            <a:chOff x="-22225" y="-21932"/>
            <a:chExt cx="12236450" cy="6901865"/>
          </a:xfrm>
        </p:grpSpPr>
        <p:pic>
          <p:nvPicPr>
            <p:cNvPr id="28" name="bg">
              <a:extLst>
                <a:ext uri="{FF2B5EF4-FFF2-40B4-BE49-F238E27FC236}">
                  <a16:creationId xmlns:a16="http://schemas.microsoft.com/office/drawing/2014/main" id="{A98D429C-F104-B250-CCDF-9F0D6428FB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/>
            </a:blip>
            <a:srcRect r="362"/>
            <a:stretch/>
          </p:blipFill>
          <p:spPr>
            <a:xfrm>
              <a:off x="-22225" y="-21932"/>
              <a:ext cx="12236450" cy="6901865"/>
            </a:xfrm>
            <a:prstGeom prst="rect">
              <a:avLst/>
            </a:prstGeom>
          </p:spPr>
        </p:pic>
        <p:sp>
          <p:nvSpPr>
            <p:cNvPr id="32" name="gradient1">
              <a:extLst>
                <a:ext uri="{FF2B5EF4-FFF2-40B4-BE49-F238E27FC236}">
                  <a16:creationId xmlns:a16="http://schemas.microsoft.com/office/drawing/2014/main" id="{3B4F35FD-592C-ABF7-D907-CEF637316F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gradient teal">
              <a:extLst>
                <a:ext uri="{FF2B5EF4-FFF2-40B4-BE49-F238E27FC236}">
                  <a16:creationId xmlns:a16="http://schemas.microsoft.com/office/drawing/2014/main" id="{1F6B00C5-5DAF-1719-7B50-B5678D487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0">
                  <a:srgbClr val="0D0D0D">
                    <a:alpha val="0"/>
                  </a:srgbClr>
                </a:gs>
                <a:gs pos="92000">
                  <a:srgbClr val="03A998">
                    <a:alpha val="71000"/>
                  </a:srgbClr>
                </a:gs>
                <a:gs pos="71000">
                  <a:srgbClr val="00636E"/>
                </a:gs>
                <a:gs pos="42000">
                  <a:srgbClr val="033F5D"/>
                </a:gs>
              </a:gsLst>
              <a:lin ang="19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" name="gradient tealv2">
              <a:extLst>
                <a:ext uri="{FF2B5EF4-FFF2-40B4-BE49-F238E27FC236}">
                  <a16:creationId xmlns:a16="http://schemas.microsoft.com/office/drawing/2014/main" id="{699BA789-C0E5-7876-C317-1911FBEE7F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6" name="element">
              <a:extLst>
                <a:ext uri="{FF2B5EF4-FFF2-40B4-BE49-F238E27FC236}">
                  <a16:creationId xmlns:a16="http://schemas.microsoft.com/office/drawing/2014/main" id="{99892C96-305C-B303-DDC4-470C0189EB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58018"/>
            <a:stretch/>
          </p:blipFill>
          <p:spPr>
            <a:xfrm>
              <a:off x="7074831" y="0"/>
              <a:ext cx="5117169" cy="6863434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65FF35F-9CE9-2BF0-91E5-DF66B33F2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0E7F5F-FC18-E36D-713C-CAE1DF2467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Join the Conversation using #EsriDevTech2025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A9D114B-FC03-E733-D7F0-F74E571729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 vert="horz" lIns="0" tIns="0" rIns="0" bIns="0" rtlCol="0" anchor="t"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x.com/EsriDevs</a:t>
            </a:r>
            <a:endParaRPr lang="en-US" sz="1800" dirty="0">
              <a:effectLst/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x.com/EsriDevEvents</a:t>
            </a:r>
            <a:endParaRPr lang="en-US" sz="1800" u="sng" dirty="0">
              <a:effectLst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youtube.com/</a:t>
            </a:r>
            <a:r>
              <a:rPr lang="en-US" sz="1800" u="sng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@Esri</a:t>
            </a:r>
            <a:r>
              <a:rPr lang="en-US" sz="1800" u="sng" dirty="0"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links.esri.com/DevVideos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github.com/Esri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github.com/</a:t>
            </a:r>
            <a:r>
              <a:rPr lang="en-US" sz="1800" u="sng" dirty="0"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EsriDevEvents</a:t>
            </a:r>
            <a:endParaRPr lang="en-US" sz="1800" u="sng" dirty="0">
              <a:effectLst/>
              <a:hlinkClick r:id="rId1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Clr>
                <a:srgbClr val="EAFF46"/>
              </a:buClr>
              <a:buNone/>
            </a:pPr>
            <a:r>
              <a:rPr lang="en-US" sz="1800" u="sng" dirty="0">
                <a:effectLst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links.esri.com/EsriDevCommunity</a:t>
            </a:r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7B196C-3F1A-7ADC-671A-EE2936DA4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057" y="4284999"/>
            <a:ext cx="342000" cy="342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DD5F6C-9B1D-4403-28ED-8B61E6BBE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244" y="4857510"/>
            <a:ext cx="342000" cy="342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14001D4-62F9-CD20-DA57-00BDAC1135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94057" y="3147358"/>
            <a:ext cx="342000" cy="342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C40B47C-8A79-E221-8783-DE184CA0B8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023678"/>
            <a:ext cx="335120" cy="335120"/>
            <a:chOff x="7640746" y="2743200"/>
            <a:chExt cx="335120" cy="33512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97676E-D2E7-DBC2-308A-9ED221AE847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A57150-317D-E444-AE0D-8D6F8D6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5676C-06EB-5200-D181-5D88DBEF3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96877" y="2600844"/>
            <a:ext cx="335120" cy="335120"/>
            <a:chOff x="7640746" y="2743200"/>
            <a:chExt cx="335120" cy="33512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9B2D829-351E-E026-1259-356AB597AC3B}"/>
                </a:ext>
              </a:extLst>
            </p:cNvPr>
            <p:cNvSpPr/>
            <p:nvPr/>
          </p:nvSpPr>
          <p:spPr bwMode="auto">
            <a:xfrm>
              <a:off x="7640746" y="2743200"/>
              <a:ext cx="335120" cy="33512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992F203-7E40-3F0E-5F05-267491CB0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708572" y="2817071"/>
              <a:ext cx="199468" cy="187379"/>
            </a:xfrm>
            <a:prstGeom prst="rect">
              <a:avLst/>
            </a:prstGeom>
          </p:spPr>
        </p:pic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6154F673-9600-EB8B-EC26-58AA6011E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94056" y="3726294"/>
            <a:ext cx="342000" cy="342000"/>
          </a:xfrm>
          <a:prstGeom prst="ellipse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A15688E-3787-9277-72E8-AE8352C08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94056" y="5440556"/>
            <a:ext cx="342000" cy="3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23186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41992-4598-CB6C-0C0C-71549AF5A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g">
            <a:extLst>
              <a:ext uri="{FF2B5EF4-FFF2-40B4-BE49-F238E27FC236}">
                <a16:creationId xmlns:a16="http://schemas.microsoft.com/office/drawing/2014/main" id="{56776109-977A-1251-50D3-14E560637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5302" cy="6872960"/>
            <a:chOff x="0" y="-7480"/>
            <a:chExt cx="12195302" cy="6872960"/>
          </a:xfrm>
        </p:grpSpPr>
        <p:sp>
          <p:nvSpPr>
            <p:cNvPr id="5" name="gradient1">
              <a:extLst>
                <a:ext uri="{FF2B5EF4-FFF2-40B4-BE49-F238E27FC236}">
                  <a16:creationId xmlns:a16="http://schemas.microsoft.com/office/drawing/2014/main" id="{FCC41CDC-764A-429A-2F79-44252AE29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" name="gradient tealv2">
              <a:extLst>
                <a:ext uri="{FF2B5EF4-FFF2-40B4-BE49-F238E27FC236}">
                  <a16:creationId xmlns:a16="http://schemas.microsoft.com/office/drawing/2014/main" id="{4BB64EA1-0142-9B98-EB18-5A02D3D39E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10000">
                  <a:srgbClr val="001745"/>
                </a:gs>
                <a:gs pos="31000">
                  <a:srgbClr val="003584"/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bgright">
              <a:extLst>
                <a:ext uri="{FF2B5EF4-FFF2-40B4-BE49-F238E27FC236}">
                  <a16:creationId xmlns:a16="http://schemas.microsoft.com/office/drawing/2014/main" id="{5E7E87E0-B391-C145-9EBF-610645280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6589"/>
            <a:stretch/>
          </p:blipFill>
          <p:spPr>
            <a:xfrm>
              <a:off x="6903974" y="-1"/>
              <a:ext cx="5291328" cy="6863434"/>
            </a:xfrm>
            <a:prstGeom prst="rect">
              <a:avLst/>
            </a:prstGeom>
          </p:spPr>
        </p:pic>
        <p:pic>
          <p:nvPicPr>
            <p:cNvPr id="13" name="bgleft">
              <a:extLst>
                <a:ext uri="{FF2B5EF4-FFF2-40B4-BE49-F238E27FC236}">
                  <a16:creationId xmlns:a16="http://schemas.microsoft.com/office/drawing/2014/main" id="{0307311C-9EE6-E0C3-8920-052C739D4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930" r="54845"/>
            <a:stretch/>
          </p:blipFill>
          <p:spPr>
            <a:xfrm>
              <a:off x="1" y="0"/>
              <a:ext cx="5024846" cy="685628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BD9C55-41A4-5EC1-5215-3B9FFC383C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4" name="esri logo" descr="Esri logo, The Science of Where">
            <a:extLst>
              <a:ext uri="{FF2B5EF4-FFF2-40B4-BE49-F238E27FC236}">
                <a16:creationId xmlns:a16="http://schemas.microsoft.com/office/drawing/2014/main" id="{13B815DB-712E-4188-225B-ECA6D443A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9216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991549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3E2E0AF-0B90-AC57-4C27-DA3FC35E3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3B12E87-262D-8022-8118-02CB1E92D5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A8A9865-CD29-AA92-C167-D611664EB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Introduction to Tray Buttons</a:t>
            </a:r>
          </a:p>
          <a:p>
            <a:pPr>
              <a:buClr>
                <a:srgbClr val="FFAD29"/>
              </a:buClr>
            </a:pPr>
            <a:r>
              <a:rPr lang="en-US" dirty="0"/>
              <a:t>Demo: Creating a tray button</a:t>
            </a:r>
          </a:p>
          <a:p>
            <a:pPr>
              <a:buClr>
                <a:srgbClr val="FFAD29"/>
              </a:buClr>
            </a:pPr>
            <a:r>
              <a:rPr lang="en-US" dirty="0"/>
              <a:t>Questions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700E570-05C3-2E02-D6B0-1D7A3D3D70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6814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80C7771-F74C-CF06-95E9-9CA1A86E6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72960"/>
            <a:chOff x="0" y="-14960"/>
            <a:chExt cx="12192000" cy="6872960"/>
          </a:xfrm>
        </p:grpSpPr>
        <p:sp>
          <p:nvSpPr>
            <p:cNvPr id="3" name="gradient tealv2b">
              <a:extLst>
                <a:ext uri="{FF2B5EF4-FFF2-40B4-BE49-F238E27FC236}">
                  <a16:creationId xmlns:a16="http://schemas.microsoft.com/office/drawing/2014/main" id="{296EF0EE-2AF1-2CF4-9EB2-DE79C7DD6B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6000">
                  <a:srgbClr val="007D96"/>
                </a:gs>
                <a:gs pos="98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4" name="bg2">
              <a:extLst>
                <a:ext uri="{FF2B5EF4-FFF2-40B4-BE49-F238E27FC236}">
                  <a16:creationId xmlns:a16="http://schemas.microsoft.com/office/drawing/2014/main" id="{077B3980-F151-6FF0-DBE2-2B93A0552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40443" r="5127"/>
            <a:stretch/>
          </p:blipFill>
          <p:spPr>
            <a:xfrm>
              <a:off x="5555848" y="0"/>
              <a:ext cx="6636152" cy="6858000"/>
            </a:xfrm>
            <a:prstGeom prst="rect">
              <a:avLst/>
            </a:prstGeom>
          </p:spPr>
        </p:pic>
      </p:grp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A47D8AC6-873F-8489-D622-D5D16AD16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5827775" cy="338554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994006"/>
            <a:ext cx="6295806" cy="1477328"/>
          </a:xfrm>
        </p:spPr>
        <p:txBody>
          <a:bodyPr/>
          <a:lstStyle/>
          <a:p>
            <a:r>
              <a:rPr lang="en-US" b="1" dirty="0"/>
              <a:t>Introduction to Tray Buttons</a:t>
            </a:r>
          </a:p>
        </p:txBody>
      </p:sp>
    </p:spTree>
    <p:extLst>
      <p:ext uri="{BB962C8B-B14F-4D97-AF65-F5344CB8AC3E}">
        <p14:creationId xmlns:p14="http://schemas.microsoft.com/office/powerpoint/2010/main" val="273611477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902F6-89D3-A0DD-020B-2947CCAF8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g">
            <a:extLst>
              <a:ext uri="{FF2B5EF4-FFF2-40B4-BE49-F238E27FC236}">
                <a16:creationId xmlns:a16="http://schemas.microsoft.com/office/drawing/2014/main" id="{57B36775-96B1-5A46-17F8-6F6F0E1570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14" name="gradient teal">
              <a:extLst>
                <a:ext uri="{FF2B5EF4-FFF2-40B4-BE49-F238E27FC236}">
                  <a16:creationId xmlns:a16="http://schemas.microsoft.com/office/drawing/2014/main" id="{76E785B8-91D4-BD8F-2714-FEB2984A17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">
              <a:extLst>
                <a:ext uri="{FF2B5EF4-FFF2-40B4-BE49-F238E27FC236}">
                  <a16:creationId xmlns:a16="http://schemas.microsoft.com/office/drawing/2014/main" id="{982243BB-F395-626C-F511-EB41E9BE49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5095BC0-8188-6186-E980-B007A763A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Tray Buttons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3A187-46C0-C27B-C60B-4FD4397BE2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1C44BD4D-B79E-7872-5026-5B9C1EFED9B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Templates added at 3.0 </a:t>
            </a:r>
          </a:p>
          <a:p>
            <a:pPr lvl="1">
              <a:buClr>
                <a:srgbClr val="FFAD29"/>
              </a:buClr>
            </a:pPr>
            <a:r>
              <a:rPr lang="en-US" b="0" i="0" dirty="0">
                <a:effectLst/>
                <a:latin typeface="-apple-system"/>
              </a:rPr>
              <a:t>ArcGIS Pro Layout Tray Button</a:t>
            </a:r>
          </a:p>
          <a:p>
            <a:pPr lvl="1">
              <a:buClr>
                <a:srgbClr val="FFAD29"/>
              </a:buClr>
            </a:pPr>
            <a:r>
              <a:rPr lang="en-US" b="0" i="0" dirty="0">
                <a:effectLst/>
                <a:latin typeface="-apple-system"/>
              </a:rPr>
              <a:t>ArcGIS Pro Map Tray Button</a:t>
            </a:r>
            <a:endParaRPr lang="en-US" dirty="0"/>
          </a:p>
          <a:p>
            <a:pPr>
              <a:buClr>
                <a:srgbClr val="FFAD29"/>
              </a:buClr>
            </a:pPr>
            <a:r>
              <a:rPr lang="en-US" dirty="0"/>
              <a:t>Pro UI has control over what tray buttons show.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Limit of 7 will appear in the tray. </a:t>
            </a:r>
          </a:p>
          <a:p>
            <a:pPr>
              <a:buClr>
                <a:srgbClr val="FFAD29"/>
              </a:buClr>
            </a:pP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68EB5B-5F0C-1E45-A15D-B051B60D34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909" t="22060" r="32636" b="16365"/>
          <a:stretch/>
        </p:blipFill>
        <p:spPr>
          <a:xfrm>
            <a:off x="7215447" y="1145232"/>
            <a:ext cx="4688379" cy="4222866"/>
          </a:xfrm>
          <a:prstGeom prst="rect">
            <a:avLst/>
          </a:prstGeom>
        </p:spPr>
      </p:pic>
      <p:pic>
        <p:nvPicPr>
          <p:cNvPr id="1028" name="Picture 4" descr="mapTrayButtons">
            <a:extLst>
              <a:ext uri="{FF2B5EF4-FFF2-40B4-BE49-F238E27FC236}">
                <a16:creationId xmlns:a16="http://schemas.microsoft.com/office/drawing/2014/main" id="{EB971824-7310-7B76-3B12-255CFA102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943" y="4168318"/>
            <a:ext cx="3069291" cy="91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30754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FC749-5ABB-E9C6-C5B4-9F3B55F9A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F8A0BE-46E0-51C3-4197-96E638BE89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737864-34B6-F7D8-8C49-68BED4DDD8F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C0E4AB-9825-5896-8BDD-97B611E74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6F6AB04-8181-F526-1238-D808761980E9}"/>
              </a:ext>
            </a:extLst>
          </p:cNvPr>
          <p:cNvSpPr txBox="1">
            <a:spLocks/>
          </p:cNvSpPr>
          <p:nvPr/>
        </p:nvSpPr>
        <p:spPr>
          <a:xfrm>
            <a:off x="1066800" y="10668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Tray Buttons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AB50F79-D7B1-9019-87A2-AA33D51AC141}"/>
              </a:ext>
            </a:extLst>
          </p:cNvPr>
          <p:cNvSpPr txBox="1">
            <a:spLocks/>
          </p:cNvSpPr>
          <p:nvPr/>
        </p:nvSpPr>
        <p:spPr>
          <a:xfrm>
            <a:off x="1066800" y="2209800"/>
            <a:ext cx="10369296" cy="342741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FFAD29"/>
              </a:buClr>
            </a:pPr>
            <a:r>
              <a:rPr lang="en-US" dirty="0"/>
              <a:t>Three button types: Button, </a:t>
            </a:r>
            <a:r>
              <a:rPr lang="en-US" dirty="0" err="1"/>
              <a:t>ToggleButton</a:t>
            </a:r>
            <a:r>
              <a:rPr lang="en-US" dirty="0"/>
              <a:t> or </a:t>
            </a:r>
            <a:r>
              <a:rPr lang="en-US" dirty="0" err="1"/>
              <a:t>PopupToggleButton</a:t>
            </a:r>
            <a:endParaRPr lang="en-US" dirty="0"/>
          </a:p>
          <a:p>
            <a:pPr>
              <a:buClr>
                <a:srgbClr val="FFAD29"/>
              </a:buClr>
            </a:pPr>
            <a:r>
              <a:rPr lang="en-US" dirty="0"/>
              <a:t>Position can be defined in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  <a:p>
            <a:pPr>
              <a:buClr>
                <a:srgbClr val="FFAD29"/>
              </a:buClr>
            </a:pPr>
            <a:r>
              <a:rPr lang="en-US" dirty="0"/>
              <a:t>Can add a separator before with the separator attribute</a:t>
            </a:r>
          </a:p>
          <a:p>
            <a:pPr>
              <a:buClr>
                <a:srgbClr val="FFAD29"/>
              </a:buClr>
            </a:pPr>
            <a:endParaRPr lang="en-US" dirty="0"/>
          </a:p>
          <a:p>
            <a:pPr>
              <a:buClr>
                <a:srgbClr val="FFAD29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29228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36F8283-39D5-A68A-128E-95B884753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72960"/>
            <a:chOff x="0" y="-14960"/>
            <a:chExt cx="12192000" cy="6872960"/>
          </a:xfrm>
        </p:grpSpPr>
        <p:sp>
          <p:nvSpPr>
            <p:cNvPr id="7" name="gradient tealv2b">
              <a:extLst>
                <a:ext uri="{FF2B5EF4-FFF2-40B4-BE49-F238E27FC236}">
                  <a16:creationId xmlns:a16="http://schemas.microsoft.com/office/drawing/2014/main" id="{6C864586-D23A-B19A-6EE5-EAB8A27850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6000">
                  <a:srgbClr val="007D96"/>
                </a:gs>
                <a:gs pos="98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bg2">
              <a:extLst>
                <a:ext uri="{FF2B5EF4-FFF2-40B4-BE49-F238E27FC236}">
                  <a16:creationId xmlns:a16="http://schemas.microsoft.com/office/drawing/2014/main" id="{4BEDD6CC-BED1-FBE8-FEC3-13D49F89E8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40443" r="5127"/>
            <a:stretch/>
          </p:blipFill>
          <p:spPr>
            <a:xfrm>
              <a:off x="5555848" y="0"/>
              <a:ext cx="6636152" cy="6858000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3DFB3BE3-5307-0E44-B37E-F09330B61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2732670"/>
            <a:ext cx="6833938" cy="738664"/>
          </a:xfrm>
        </p:spPr>
        <p:txBody>
          <a:bodyPr/>
          <a:lstStyle/>
          <a:p>
            <a:r>
              <a:rPr lang="en-US" b="1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59013734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9DDF97-765F-4231-AA16-A2C9B3151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4E54FF-1029-1148-DF4E-D60FDA5FE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6802E3-F59C-03AF-1EBC-09605C2B0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/>
        </p:nvSpPr>
        <p:spPr>
          <a:xfrm>
            <a:off x="680502" y="304972"/>
            <a:ext cx="10369296" cy="4308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ArcGIS Pro SDK for .NET – Technical Sessions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/>
        </p:nvSpPr>
        <p:spPr>
          <a:xfrm>
            <a:off x="1053365" y="1072572"/>
            <a:ext cx="10369296" cy="553998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tabLst/>
              <a:defRPr sz="1800" b="0" kern="1200">
                <a:solidFill>
                  <a:srgbClr val="C3E3F7"/>
                </a:solidFill>
                <a:latin typeface="+mn-lt"/>
                <a:ea typeface="+mn-ea"/>
                <a:cs typeface="Arial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0" indent="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0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/>
        </p:nvSpPr>
        <p:spPr>
          <a:xfrm>
            <a:off x="680502" y="6178850"/>
            <a:ext cx="10830995" cy="374179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1800" dirty="0"/>
              <a:t>Detailed Agenda: https://devtechsummit2025.esri.com/flow/esri/25epcdev/deveventportal/page/detailed-agenda</a:t>
            </a:r>
          </a:p>
        </p:txBody>
      </p:sp>
      <p:pic>
        <p:nvPicPr>
          <p:cNvPr id="8" name="table">
            <a:extLst>
              <a:ext uri="{FF2B5EF4-FFF2-40B4-BE49-F238E27FC236}">
                <a16:creationId xmlns:a16="http://schemas.microsoft.com/office/drawing/2014/main" id="{D5FD9ACC-1CB4-F97B-5586-0DD619B98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65" y="1561580"/>
            <a:ext cx="10369297" cy="442140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BC9F8B9-A5AA-0357-F687-2CB240D801D5}"/>
                  </a:ext>
                </a:extLst>
              </p14:cNvPr>
              <p14:cNvContentPartPr/>
              <p14:nvPr/>
            </p14:nvContentPartPr>
            <p14:xfrm>
              <a:off x="1346400" y="2376295"/>
              <a:ext cx="8549280" cy="5112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BC9F8B9-A5AA-0357-F687-2CB240D801D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2080" y="2371975"/>
                <a:ext cx="8557920" cy="5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589718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CBF15F-A3B6-581F-1DCA-3D56C2731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F72CF3-E6A9-DBA9-832C-80F2E8A61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10" y="603042"/>
            <a:ext cx="11101778" cy="425537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0DCF6B3-8DE5-4A32-ACE1-EDAD831DB973}"/>
                  </a:ext>
                </a:extLst>
              </p14:cNvPr>
              <p14:cNvContentPartPr/>
              <p14:nvPr/>
            </p14:nvContentPartPr>
            <p14:xfrm>
              <a:off x="5452560" y="2442175"/>
              <a:ext cx="5024520" cy="691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0DCF6B3-8DE5-4A32-ACE1-EDAD831DB97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46440" y="2436055"/>
                <a:ext cx="503676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363FCEC-C53F-B3A8-014F-118FD8150F94}"/>
                  </a:ext>
                </a:extLst>
              </p14:cNvPr>
              <p14:cNvContentPartPr/>
              <p14:nvPr/>
            </p14:nvContentPartPr>
            <p14:xfrm>
              <a:off x="5435640" y="2941855"/>
              <a:ext cx="5221080" cy="6804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363FCEC-C53F-B3A8-014F-118FD8150F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29520" y="2935735"/>
                <a:ext cx="523332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A5ABA41-0B5C-974B-D797-D52B073C57F5}"/>
                  </a:ext>
                </a:extLst>
              </p14:cNvPr>
              <p14:cNvContentPartPr/>
              <p14:nvPr/>
            </p14:nvContentPartPr>
            <p14:xfrm>
              <a:off x="3075120" y="2492575"/>
              <a:ext cx="1944000" cy="846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A5ABA41-0B5C-974B-D797-D52B073C57F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69000" y="2486455"/>
                <a:ext cx="195624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2755305C-9487-BBCD-946D-77670951EB1D}"/>
                  </a:ext>
                </a:extLst>
              </p14:cNvPr>
              <p14:cNvContentPartPr/>
              <p14:nvPr/>
            </p14:nvContentPartPr>
            <p14:xfrm>
              <a:off x="3158640" y="2941135"/>
              <a:ext cx="1913760" cy="3492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2755305C-9487-BBCD-946D-77670951EB1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152520" y="2935015"/>
                <a:ext cx="192600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277412D1-803A-C3EE-C132-ADD9BA4440BA}"/>
                  </a:ext>
                </a:extLst>
              </p14:cNvPr>
              <p14:cNvContentPartPr/>
              <p14:nvPr/>
            </p14:nvContentPartPr>
            <p14:xfrm>
              <a:off x="1329480" y="2707855"/>
              <a:ext cx="1145520" cy="6948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277412D1-803A-C3EE-C132-ADD9BA4440B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323360" y="2701735"/>
                <a:ext cx="1157760" cy="8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317967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1_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A0258195-FF87-4E0A-BA46-61F0BCEED0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7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2cca2253-b4b3-493a-b13d-4e35805225a7"/>
    <ds:schemaRef ds:uri="http://www.w3.org/XML/1998/namespace"/>
    <ds:schemaRef ds:uri="http://purl.org/dc/dcmitype/"/>
    <ds:schemaRef ds:uri="http://purl.org/dc/terms/"/>
    <ds:schemaRef ds:uri="2f451dda-87f0-44fe-8155-a7a8ce8ced40"/>
    <ds:schemaRef ds:uri="http://schemas.microsoft.com/office/2006/metadata/properties"/>
  </ds:schemaRefs>
</ds:datastoreItem>
</file>

<file path=customXml/itemProps30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18709</TotalTime>
  <Words>1126</Words>
  <Application>Microsoft Office PowerPoint</Application>
  <PresentationFormat>Widescreen</PresentationFormat>
  <Paragraphs>148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-apple-system</vt:lpstr>
      <vt:lpstr>Arial</vt:lpstr>
      <vt:lpstr>Lucida Grande</vt:lpstr>
      <vt:lpstr>Esri_Corporate_Template-Dark</vt:lpstr>
      <vt:lpstr>1_Esri_Corporate_Template-Dark</vt:lpstr>
      <vt:lpstr>ArcGIS Pro SDK for .NET: Using Tray Buttons for Productivity </vt:lpstr>
      <vt:lpstr>Please share your feedback in the app</vt:lpstr>
      <vt:lpstr>Agenda</vt:lpstr>
      <vt:lpstr>Introduction to Tray Buttons</vt:lpstr>
      <vt:lpstr>Tray Buttons</vt:lpstr>
      <vt:lpstr>PowerPoint Presentation</vt:lpstr>
      <vt:lpstr>Demo</vt:lpstr>
      <vt:lpstr>PowerPoint Presentation</vt:lpstr>
      <vt:lpstr>PowerPoint Presentation</vt:lpstr>
      <vt:lpstr>Using Tray Buttons for Productivity</vt:lpstr>
      <vt:lpstr>Please share your feedback in the app</vt:lpstr>
      <vt:lpstr>Connect with us on Social</vt:lpstr>
      <vt:lpstr>Copyright © 2025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Dev-Tech-Summit_2025_Demo-Theater</dc:title>
  <dc:creator>Claudine Chan</dc:creator>
  <cp:lastModifiedBy>Lisa Stanners</cp:lastModifiedBy>
  <cp:revision>36</cp:revision>
  <cp:lastPrinted>2021-08-10T23:54:02Z</cp:lastPrinted>
  <dcterms:created xsi:type="dcterms:W3CDTF">2023-12-13T15:33:34Z</dcterms:created>
  <dcterms:modified xsi:type="dcterms:W3CDTF">2025-03-06T22:10:41Z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