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0"/>
  </p:sldMasterIdLst>
  <p:notesMasterIdLst>
    <p:notesMasterId r:id="rId95"/>
  </p:notesMasterIdLst>
  <p:handoutMasterIdLst>
    <p:handoutMasterId r:id="rId96"/>
  </p:handoutMasterIdLst>
  <p:sldIdLst>
    <p:sldId id="724" r:id="rId61"/>
    <p:sldId id="805" r:id="rId62"/>
    <p:sldId id="840" r:id="rId63"/>
    <p:sldId id="841" r:id="rId64"/>
    <p:sldId id="842" r:id="rId65"/>
    <p:sldId id="850" r:id="rId66"/>
    <p:sldId id="843" r:id="rId67"/>
    <p:sldId id="844" r:id="rId68"/>
    <p:sldId id="754" r:id="rId69"/>
    <p:sldId id="851" r:id="rId70"/>
    <p:sldId id="755" r:id="rId71"/>
    <p:sldId id="757" r:id="rId72"/>
    <p:sldId id="756" r:id="rId73"/>
    <p:sldId id="2142532943" r:id="rId74"/>
    <p:sldId id="758" r:id="rId75"/>
    <p:sldId id="759" r:id="rId76"/>
    <p:sldId id="2142532944" r:id="rId77"/>
    <p:sldId id="765" r:id="rId78"/>
    <p:sldId id="766" r:id="rId79"/>
    <p:sldId id="767" r:id="rId80"/>
    <p:sldId id="768" r:id="rId81"/>
    <p:sldId id="769" r:id="rId82"/>
    <p:sldId id="770" r:id="rId83"/>
    <p:sldId id="771" r:id="rId84"/>
    <p:sldId id="772" r:id="rId85"/>
    <p:sldId id="764" r:id="rId86"/>
    <p:sldId id="2142532947" r:id="rId87"/>
    <p:sldId id="2142532948" r:id="rId88"/>
    <p:sldId id="2142532949" r:id="rId89"/>
    <p:sldId id="2142532950" r:id="rId90"/>
    <p:sldId id="2142532951" r:id="rId91"/>
    <p:sldId id="638" r:id="rId92"/>
    <p:sldId id="1001" r:id="rId93"/>
    <p:sldId id="763" r:id="rId9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Your Presentation" id="{6B310D48-F029-4642-8FCA-E9E3EB8F3541}">
          <p14:sldIdLst>
            <p14:sldId id="724"/>
            <p14:sldId id="805"/>
            <p14:sldId id="840"/>
            <p14:sldId id="841"/>
            <p14:sldId id="842"/>
            <p14:sldId id="850"/>
            <p14:sldId id="843"/>
            <p14:sldId id="844"/>
            <p14:sldId id="754"/>
            <p14:sldId id="851"/>
            <p14:sldId id="755"/>
            <p14:sldId id="757"/>
            <p14:sldId id="756"/>
            <p14:sldId id="2142532943"/>
            <p14:sldId id="758"/>
            <p14:sldId id="759"/>
            <p14:sldId id="2142532944"/>
            <p14:sldId id="765"/>
            <p14:sldId id="766"/>
            <p14:sldId id="767"/>
            <p14:sldId id="768"/>
            <p14:sldId id="769"/>
            <p14:sldId id="770"/>
            <p14:sldId id="771"/>
            <p14:sldId id="772"/>
            <p14:sldId id="764"/>
            <p14:sldId id="2142532947"/>
            <p14:sldId id="2142532948"/>
            <p14:sldId id="2142532949"/>
            <p14:sldId id="2142532950"/>
            <p14:sldId id="2142532951"/>
            <p14:sldId id="638"/>
            <p14:sldId id="1001"/>
            <p14:sldId id="763"/>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E8941E-5BE4-B929-6BB6-0822C451BA75}" name="Stephanie Preston" initials="SP" userId="S::step6754@esri.com::ae2e26b0-be6b-453e-9ec5-8392f3207641" providerId="AD"/>
  <p188:author id="{305C5178-4606-CD22-3F67-F8C03E0915FF}" name="Kitty Hurley" initials="KH" userId="S::kit12303@esri.com::e053c73e-06eb-4c62-868c-e85b9274d561" providerId="AD"/>
  <p188:author id="{069AA3E1-CC7F-A7A7-D698-B66DFC18FCED}" name="Margaret Brand" initials="MB" userId="S::mar11132@esri.com::9b1aa3ad-64aa-4c88-b4bd-a3c576807311"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D29"/>
    <a:srgbClr val="C3933F"/>
    <a:srgbClr val="0A0A0A"/>
    <a:srgbClr val="31340A"/>
    <a:srgbClr val="828219"/>
    <a:srgbClr val="828218"/>
    <a:srgbClr val="C3E3F7"/>
    <a:srgbClr val="027ECF"/>
    <a:srgbClr val="C9F2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9BAC61-EFCE-47BE-8391-FEBA339D5E1E}" v="36" dt="2025-03-07T06:13:10.3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2" autoAdjust="0"/>
    <p:restoredTop sz="84299" autoAdjust="0"/>
  </p:normalViewPr>
  <p:slideViewPr>
    <p:cSldViewPr snapToGrid="0">
      <p:cViewPr varScale="1">
        <p:scale>
          <a:sx n="86" d="100"/>
          <a:sy n="86" d="100"/>
        </p:scale>
        <p:origin x="312" y="58"/>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3.xml"/><Relationship Id="rId68" Type="http://schemas.openxmlformats.org/officeDocument/2006/relationships/slide" Target="slides/slide8.xml"/><Relationship Id="rId84" Type="http://schemas.openxmlformats.org/officeDocument/2006/relationships/slide" Target="slides/slide24.xml"/><Relationship Id="rId89" Type="http://schemas.openxmlformats.org/officeDocument/2006/relationships/slide" Target="slides/slide29.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14.xml"/><Relationship Id="rId79" Type="http://schemas.openxmlformats.org/officeDocument/2006/relationships/slide" Target="slides/slide19.xml"/><Relationship Id="rId102" Type="http://schemas.microsoft.com/office/2018/10/relationships/authors" Target="authors.xml"/><Relationship Id="rId5" Type="http://schemas.openxmlformats.org/officeDocument/2006/relationships/customXml" Target="../customXml/item5.xml"/><Relationship Id="rId90" Type="http://schemas.openxmlformats.org/officeDocument/2006/relationships/slide" Target="slides/slide30.xml"/><Relationship Id="rId95" Type="http://schemas.openxmlformats.org/officeDocument/2006/relationships/notesMaster" Target="notesMasters/notesMaster1.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slide" Target="slides/slide4.xml"/><Relationship Id="rId69" Type="http://schemas.openxmlformats.org/officeDocument/2006/relationships/slide" Target="slides/slide9.xml"/><Relationship Id="rId80" Type="http://schemas.openxmlformats.org/officeDocument/2006/relationships/slide" Target="slides/slide20.xml"/><Relationship Id="rId85" Type="http://schemas.openxmlformats.org/officeDocument/2006/relationships/slide" Target="slides/slide25.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slide" Target="slides/slide7.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2.xml"/><Relationship Id="rId70" Type="http://schemas.openxmlformats.org/officeDocument/2006/relationships/slide" Target="slides/slide10.xml"/><Relationship Id="rId75" Type="http://schemas.openxmlformats.org/officeDocument/2006/relationships/slide" Target="slides/slide15.xml"/><Relationship Id="rId83" Type="http://schemas.openxmlformats.org/officeDocument/2006/relationships/slide" Target="slides/slide23.xml"/><Relationship Id="rId88" Type="http://schemas.openxmlformats.org/officeDocument/2006/relationships/slide" Target="slides/slide28.xml"/><Relationship Id="rId91" Type="http://schemas.openxmlformats.org/officeDocument/2006/relationships/slide" Target="slides/slide31.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Master" Target="slideMasters/slideMaster1.xml"/><Relationship Id="rId65" Type="http://schemas.openxmlformats.org/officeDocument/2006/relationships/slide" Target="slides/slide5.xml"/><Relationship Id="rId73" Type="http://schemas.openxmlformats.org/officeDocument/2006/relationships/slide" Target="slides/slide13.xml"/><Relationship Id="rId78" Type="http://schemas.openxmlformats.org/officeDocument/2006/relationships/slide" Target="slides/slide18.xml"/><Relationship Id="rId81" Type="http://schemas.openxmlformats.org/officeDocument/2006/relationships/slide" Target="slides/slide21.xml"/><Relationship Id="rId86" Type="http://schemas.openxmlformats.org/officeDocument/2006/relationships/slide" Target="slides/slide26.xml"/><Relationship Id="rId94" Type="http://schemas.openxmlformats.org/officeDocument/2006/relationships/slide" Target="slides/slide34.xml"/><Relationship Id="rId99" Type="http://schemas.openxmlformats.org/officeDocument/2006/relationships/theme" Target="theme/theme1.xml"/><Relationship Id="rId10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6.xml"/><Relationship Id="rId97" Type="http://schemas.openxmlformats.org/officeDocument/2006/relationships/presProps" Target="presProps.xml"/><Relationship Id="rId7" Type="http://schemas.openxmlformats.org/officeDocument/2006/relationships/customXml" Target="../customXml/item7.xml"/><Relationship Id="rId71" Type="http://schemas.openxmlformats.org/officeDocument/2006/relationships/slide" Target="slides/slide11.xml"/><Relationship Id="rId92" Type="http://schemas.openxmlformats.org/officeDocument/2006/relationships/slide" Target="slides/slide3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 Target="slides/slide6.xml"/><Relationship Id="rId87" Type="http://schemas.openxmlformats.org/officeDocument/2006/relationships/slide" Target="slides/slide27.xml"/><Relationship Id="rId61" Type="http://schemas.openxmlformats.org/officeDocument/2006/relationships/slide" Target="slides/slide1.xml"/><Relationship Id="rId82" Type="http://schemas.openxmlformats.org/officeDocument/2006/relationships/slide" Target="slides/slide2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7.xml"/><Relationship Id="rId100"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2.xml"/><Relationship Id="rId93" Type="http://schemas.openxmlformats.org/officeDocument/2006/relationships/slide" Target="slides/slide33.xml"/><Relationship Id="rId98" Type="http://schemas.openxmlformats.org/officeDocument/2006/relationships/viewProps" Target="viewProp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69706D6A-91F3-104F-8F55-4EB7B12ED817}" type="datetime1">
              <a:rPr lang="en-US" smtClean="0">
                <a:solidFill>
                  <a:schemeClr val="tx1">
                    <a:lumMod val="50000"/>
                    <a:lumOff val="50000"/>
                  </a:schemeClr>
                </a:solidFill>
              </a:rPr>
              <a:t>3/7/2025</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2024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40D1DBE8-FA8D-EB42-89EC-916489257848}" type="datetime1">
              <a:rPr lang="en-US" smtClean="0"/>
              <a:t>3/7/2025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2024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of this slide:</a:t>
            </a:r>
          </a:p>
          <a:p>
            <a:pPr marL="171450" indent="-171450">
              <a:buFont typeface="Arial" panose="020B0604020202020204" pitchFamily="34" charset="0"/>
              <a:buChar char="•"/>
            </a:pPr>
            <a:r>
              <a:rPr lang="en-US" dirty="0"/>
              <a:t>Let the audience know what to expect during your presentation.</a:t>
            </a:r>
          </a:p>
          <a:p>
            <a:pPr marL="171450" indent="-171450">
              <a:buFont typeface="Arial" panose="020B0604020202020204" pitchFamily="34" charset="0"/>
              <a:buChar char="•"/>
            </a:pPr>
            <a:r>
              <a:rPr lang="en-US" dirty="0"/>
              <a:t>Your agenda can provide the structure that outlines your presentation into sections.</a:t>
            </a:r>
          </a:p>
          <a:p>
            <a:pPr marL="0" indent="0">
              <a:buFont typeface="Arial" panose="020B0604020202020204" pitchFamily="34" charset="0"/>
              <a:buNone/>
            </a:pPr>
            <a:endParaRPr lang="en-US" dirty="0"/>
          </a:p>
          <a:p>
            <a:r>
              <a:rPr lang="en-US" sz="1200" b="1" baseline="0" dirty="0"/>
              <a:t>How to customize this slide: </a:t>
            </a:r>
          </a:p>
          <a:p>
            <a:pPr marL="171450" indent="-171450">
              <a:buFont typeface="Arial" panose="020B0604020202020204" pitchFamily="34" charset="0"/>
              <a:buChar char="•"/>
            </a:pPr>
            <a:r>
              <a:rPr lang="en-US" sz="1200" baseline="0" dirty="0"/>
              <a:t>List 3–5 major sections that you will discuss and potentially demonstrate during your presentation.</a:t>
            </a:r>
            <a:r>
              <a:rPr lang="en-US" dirty="0"/>
              <a:t> (For example, for a presentation on </a:t>
            </a:r>
            <a:r>
              <a:rPr lang="en-US" sz="1200" baseline="0" dirty="0"/>
              <a:t>ArcGIS Experience Builder, you may have a section on how to create focused experiences, where you cover several topics and demo one topic, like creating a single-page web app.)</a:t>
            </a:r>
          </a:p>
          <a:p>
            <a:endParaRPr lang="en-US" sz="1200" baseline="0" dirty="0"/>
          </a:p>
          <a:p>
            <a:r>
              <a:rPr lang="en-US" sz="1200" b="1" baseline="0" dirty="0"/>
              <a:t>(Optional) Speaker notes:</a:t>
            </a:r>
            <a:endParaRPr lang="en-US" sz="1200" b="0" baseline="0" dirty="0"/>
          </a:p>
          <a:p>
            <a:pPr marL="171450" indent="-171450">
              <a:buFont typeface="Arial" panose="020B0604020202020204" pitchFamily="34" charset="0"/>
              <a:buChar char="•"/>
            </a:pPr>
            <a:r>
              <a:rPr lang="en-US" sz="1200" b="0" baseline="0" dirty="0"/>
              <a:t>This is an optional space for you to add more detailed speaker notes. These notes should elaborate on the concise main points and visuals in the slide.</a:t>
            </a:r>
            <a:endParaRPr lang="en-US" b="0" baseline="0" dirty="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3/7/2025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1</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79414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E5430-3FCE-5A20-A5F5-C9E5FE644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D9F6CA-A7AD-EA59-E136-1D4F48A7A8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9E7FB8-9A6F-6CE2-5EF1-F89A3C6D8DB1}"/>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D69D6C62-DB6D-4F87-F455-E4CBCE5E6C2D}"/>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68A21A5E-F17D-81FE-9F3E-36B123308B98}"/>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68F59C4D-CA30-3271-B850-4B89D48BAB6E}"/>
              </a:ext>
            </a:extLst>
          </p:cNvPr>
          <p:cNvSpPr>
            <a:spLocks noGrp="1"/>
          </p:cNvSpPr>
          <p:nvPr>
            <p:ph type="sldNum" sz="quarter" idx="5"/>
          </p:nvPr>
        </p:nvSpPr>
        <p:spPr/>
        <p:txBody>
          <a:bodyPr/>
          <a:lstStyle/>
          <a:p>
            <a:fld id="{3E7143C0-4F23-B545-9533-520B5A87CA1E}" type="slidenum">
              <a:rPr lang="en-US" smtClean="0"/>
              <a:pPr/>
              <a:t>10</a:t>
            </a:fld>
            <a:endParaRPr lang="en-US" dirty="0"/>
          </a:p>
        </p:txBody>
      </p:sp>
      <p:sp>
        <p:nvSpPr>
          <p:cNvPr id="7" name="Header Placeholder 6">
            <a:extLst>
              <a:ext uri="{FF2B5EF4-FFF2-40B4-BE49-F238E27FC236}">
                <a16:creationId xmlns:a16="http://schemas.microsoft.com/office/drawing/2014/main" id="{49903E26-9C54-A9E6-0D4D-E774D9971F9A}"/>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1883559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each one of the extensibility patterns has its own template for visual studio in both C# and VB.</a:t>
            </a:r>
          </a:p>
          <a:p>
            <a:r>
              <a:rPr lang="en-US" dirty="0"/>
              <a:t>Each one of the templates provides its own basic framework for the user interface module and the essential classes that are required.</a:t>
            </a:r>
          </a:p>
          <a:p>
            <a:r>
              <a:rPr lang="en-US" dirty="0"/>
              <a:t>As you get started with that template each one of the templates provides all the basic file components that you need to actually build that add-in, or configuration and to use it inside of Pro.</a:t>
            </a:r>
          </a:p>
          <a:p>
            <a:r>
              <a:rPr lang="en-US" dirty="0"/>
              <a:t>Here's just one of the samples of the configuration template which creates classes for the configuration manager.</a:t>
            </a:r>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375301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item templates so just like the project templates for each one of the extensibility patterns, there are item templates provided by the SDK which you use in visual studio to build out new user interface controls.</a:t>
            </a:r>
          </a:p>
          <a:p>
            <a:r>
              <a:rPr lang="en-US" dirty="0"/>
              <a:t>there's a full item templates listing that's available on the documentation wiki and here you can see each one of those templates listed out.</a:t>
            </a:r>
          </a:p>
          <a:p>
            <a:r>
              <a:rPr lang="en-US" dirty="0"/>
              <a:t>let's take a look at how you would add one you'd have your solution open and you would just right click and go to add new item here in the solution explorer that would pop open this add new item dialog and if you're choosing say for example the gallery item that then would add the two files that you see here and in using it within your add-in that gallery could look something like this which is from our graphic layers community sample.</a:t>
            </a:r>
          </a:p>
          <a:p>
            <a:r>
              <a:rPr lang="en-US" dirty="0"/>
              <a:t>right so that's another major component of actually approaching these is using existing item templates to build out your user interface.</a:t>
            </a:r>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00187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right so let's take a look at our very first extensibility pattern. we mentioned all four of these before but we'll walk through each of these now in some detail.</a:t>
            </a:r>
          </a:p>
          <a:p>
            <a:r>
              <a:rPr lang="en-US" dirty="0"/>
              <a:t>The first is traditional add-ins this is where you'll be developing new tools and functionality to extend ArcGIS Pro. This is one of the most popular patterns used by organizations.</a:t>
            </a:r>
          </a:p>
          <a:p>
            <a:endParaRPr lang="en-US" dirty="0"/>
          </a:p>
          <a:p>
            <a:r>
              <a:rPr lang="en-US" dirty="0" err="1"/>
              <a:t>i</a:t>
            </a:r>
            <a:r>
              <a:rPr lang="en-US" dirty="0"/>
              <a:t> just want to show you here a couple of samples we have available as Community Samples you could download from our </a:t>
            </a:r>
            <a:r>
              <a:rPr lang="en-US" dirty="0" err="1"/>
              <a:t>Github</a:t>
            </a:r>
            <a:r>
              <a:rPr lang="en-US" dirty="0"/>
              <a:t> page. The first one is the editing API sample where we have, it’s a data review application, and it just does a simple editing experience when you are working with a custom dataset and want to streamline the editing data review process. It’s a good sample to look at when learning the editing API.</a:t>
            </a:r>
          </a:p>
          <a:p>
            <a:r>
              <a:rPr lang="en-US" dirty="0"/>
              <a:t>Next is a 3D Analyst Line of Sight API which you might have seen in today’s highlights presentation. The sample lets me see all visible buildings from a vantage point in a valley.</a:t>
            </a:r>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27950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l">
              <a:buFont typeface="+mj-lt"/>
              <a:buAutoNum type="arabicPeriod"/>
            </a:pPr>
            <a:r>
              <a:rPr lang="en-US" b="1" i="0" dirty="0">
                <a:solidFill>
                  <a:srgbClr val="0D0D0D"/>
                </a:solidFill>
                <a:effectLst/>
                <a:latin typeface="Söhne"/>
              </a:rPr>
              <a:t>Custom Tools and Analysis</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be used to create custom geoprocessing tools, analysis workflows, or algorithms that are not available out-of-the-box in ArcGIS Pro. This can include specialized spatial analysis, data processing, or modeling tasks tailored to specific industries or projects.</a:t>
            </a:r>
          </a:p>
          <a:p>
            <a:pPr algn="l">
              <a:buFont typeface="+mj-lt"/>
              <a:buAutoNum type="arabicPeriod"/>
            </a:pPr>
            <a:r>
              <a:rPr lang="en-US" b="1" i="0" dirty="0">
                <a:solidFill>
                  <a:srgbClr val="0D0D0D"/>
                </a:solidFill>
                <a:effectLst/>
                <a:latin typeface="Söhne"/>
              </a:rPr>
              <a:t>Data Management and Editing</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enhance data management and editing workflows by providing custom tools for data validation, editing automation, topology enforcement, and data conversion tasks. This can streamline data preparation and maintenance processes for GIS datasets.</a:t>
            </a:r>
          </a:p>
          <a:p>
            <a:pPr algn="l">
              <a:buFont typeface="+mj-lt"/>
              <a:buAutoNum type="arabicPeriod"/>
            </a:pPr>
            <a:r>
              <a:rPr lang="en-US" b="1" i="0" dirty="0">
                <a:solidFill>
                  <a:srgbClr val="0D0D0D"/>
                </a:solidFill>
                <a:effectLst/>
                <a:latin typeface="Söhne"/>
              </a:rPr>
              <a:t>User Interface Customization</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allow developers to customize the ArcGIS Pro user interface by adding custom ribbons, tabs, buttons, and </a:t>
            </a:r>
            <a:r>
              <a:rPr lang="en-US" b="0" i="0" dirty="0" err="1">
                <a:solidFill>
                  <a:srgbClr val="0D0D0D"/>
                </a:solidFill>
                <a:effectLst/>
                <a:latin typeface="Söhne"/>
              </a:rPr>
              <a:t>dockable</a:t>
            </a:r>
            <a:r>
              <a:rPr lang="en-US" b="0" i="0" dirty="0">
                <a:solidFill>
                  <a:srgbClr val="0D0D0D"/>
                </a:solidFill>
                <a:effectLst/>
                <a:latin typeface="Söhne"/>
              </a:rPr>
              <a:t> windows. This can improve user experience and efficiency by providing quick access to frequently used tools and workflows.</a:t>
            </a:r>
          </a:p>
          <a:p>
            <a:pPr algn="l">
              <a:buFont typeface="+mj-lt"/>
              <a:buAutoNum type="arabicPeriod"/>
            </a:pPr>
            <a:r>
              <a:rPr lang="en-US" b="1" i="0" dirty="0">
                <a:solidFill>
                  <a:srgbClr val="0D0D0D"/>
                </a:solidFill>
                <a:effectLst/>
                <a:latin typeface="Söhne"/>
              </a:rPr>
              <a:t>Integration with External Systems</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integrate ArcGIS Pro with external systems, databases, and services by providing custom connectors, import/export tools, or data synchronization capabilities. This can facilitate data exchange and interoperability between ArcGIS Pro and other software platforms.</a:t>
            </a:r>
          </a:p>
          <a:p>
            <a:pPr algn="l">
              <a:buFont typeface="+mj-lt"/>
              <a:buAutoNum type="arabicPeriod"/>
            </a:pPr>
            <a:r>
              <a:rPr lang="en-US" b="1" i="0" dirty="0">
                <a:solidFill>
                  <a:srgbClr val="0D0D0D"/>
                </a:solidFill>
                <a:effectLst/>
                <a:latin typeface="Söhne"/>
              </a:rPr>
              <a:t>Automation and Batch Processing</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automate repetitive tasks and batch processing workflows by providing custom scripts, tools, or models. This can save time and effort by automating complex analysis workflows, data processing tasks, or report generation processes.</a:t>
            </a:r>
          </a:p>
          <a:p>
            <a:pPr algn="l">
              <a:buFont typeface="+mj-lt"/>
              <a:buAutoNum type="arabicPeriod"/>
            </a:pPr>
            <a:r>
              <a:rPr lang="en-US" b="1" i="0" dirty="0">
                <a:solidFill>
                  <a:srgbClr val="0D0D0D"/>
                </a:solidFill>
                <a:effectLst/>
                <a:latin typeface="Söhne"/>
              </a:rPr>
              <a:t>Quality Assurance and Validation</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include custom validation tools and rules to enforce data quality standards, perform data consistency checks, or validate spatial relationships. This can help ensure data integrity and accuracy within GIS projects.</a:t>
            </a:r>
          </a:p>
          <a:p>
            <a:pPr algn="l">
              <a:buFont typeface="+mj-lt"/>
              <a:buAutoNum type="arabicPeriod"/>
            </a:pPr>
            <a:r>
              <a:rPr lang="en-US" b="1" i="0" dirty="0">
                <a:solidFill>
                  <a:srgbClr val="0D0D0D"/>
                </a:solidFill>
                <a:effectLst/>
                <a:latin typeface="Söhne"/>
              </a:rPr>
              <a:t>Reporting and Visualization</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generate custom reports, charts, and visualizations based on GIS data and analysis results. This can facilitate data-driven decision-making by providing stakeholders with visual summaries and insights from GIS data.</a:t>
            </a:r>
          </a:p>
          <a:p>
            <a:pPr algn="l">
              <a:buFont typeface="+mj-lt"/>
              <a:buAutoNum type="arabicPeriod"/>
            </a:pPr>
            <a:r>
              <a:rPr lang="en-US" b="1" i="0" dirty="0">
                <a:solidFill>
                  <a:srgbClr val="0D0D0D"/>
                </a:solidFill>
                <a:effectLst/>
                <a:latin typeface="Söhne"/>
              </a:rPr>
              <a:t>Workflow Integration and Collaboration</a:t>
            </a:r>
            <a:r>
              <a:rPr lang="en-US" b="0" i="0" dirty="0">
                <a:solidFill>
                  <a:srgbClr val="0D0D0D"/>
                </a:solidFill>
                <a:effectLst/>
                <a:latin typeface="Söhne"/>
              </a:rPr>
              <a:t>: </a:t>
            </a:r>
            <a:r>
              <a:rPr lang="en-US" b="0" i="0" dirty="0" err="1">
                <a:solidFill>
                  <a:srgbClr val="0D0D0D"/>
                </a:solidFill>
                <a:effectLst/>
                <a:latin typeface="Söhne"/>
              </a:rPr>
              <a:t>AddIns</a:t>
            </a:r>
            <a:r>
              <a:rPr lang="en-US" b="0" i="0" dirty="0">
                <a:solidFill>
                  <a:srgbClr val="0D0D0D"/>
                </a:solidFill>
                <a:effectLst/>
                <a:latin typeface="Söhne"/>
              </a:rPr>
              <a:t> can integrate ArcGIS Pro with other software tools and collaboration platforms by providing custom connectors, import/export capabilities, or workflow automation features. This can streamline project workflows and enhance collaboration among team members.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41201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does a Pro add-in actually work</a:t>
            </a:r>
          </a:p>
          <a:p>
            <a:r>
              <a:rPr lang="en-US" dirty="0"/>
              <a:t>well it's going to extend Pro through those items that we mentioned.</a:t>
            </a:r>
          </a:p>
          <a:p>
            <a:r>
              <a:rPr lang="en-US" dirty="0"/>
              <a:t>using those item templates to build out Pro buttons tools dock panes controls </a:t>
            </a:r>
            <a:r>
              <a:rPr lang="en-US" dirty="0" err="1"/>
              <a:t>etc</a:t>
            </a:r>
            <a:r>
              <a:rPr lang="en-US" dirty="0"/>
              <a:t> to enhance the user interface. you can be building that custom functionality and tapping into the Pro APIs to build out the type of functionality that you need to streamline and build out your workflows. </a:t>
            </a:r>
          </a:p>
          <a:p>
            <a:r>
              <a:rPr lang="en-US" dirty="0"/>
              <a:t>when you are ready you compile your add-in you build it and that is then packaged within a single compressed file that's going to have the </a:t>
            </a:r>
            <a:r>
              <a:rPr lang="en-US" dirty="0" err="1"/>
              <a:t>esri</a:t>
            </a:r>
            <a:r>
              <a:rPr lang="en-US" dirty="0"/>
              <a:t> add-in x file extension that you can see here in this screenshot of windows explorer.</a:t>
            </a:r>
          </a:p>
          <a:p>
            <a:r>
              <a:rPr lang="en-US" dirty="0"/>
              <a:t>this is the animation tools community sample add-in </a:t>
            </a:r>
          </a:p>
          <a:p>
            <a:r>
              <a:rPr lang="en-US" dirty="0"/>
              <a:t>when Pro then starts it looks inside of these well-known folders and this is just an example of the location the default location where this community sample is stored when it's compiled.</a:t>
            </a:r>
          </a:p>
          <a:p>
            <a:r>
              <a:rPr lang="en-US" dirty="0"/>
              <a:t>Pro will look in those well-known folders and then load up the add-ins, the add-ins of course containing the </a:t>
            </a:r>
            <a:r>
              <a:rPr lang="en-US" dirty="0" err="1"/>
              <a:t>the</a:t>
            </a:r>
            <a:r>
              <a:rPr lang="en-US" dirty="0"/>
              <a:t> </a:t>
            </a:r>
            <a:r>
              <a:rPr lang="en-US" dirty="0" err="1"/>
              <a:t>dlls</a:t>
            </a:r>
            <a:r>
              <a:rPr lang="en-US" dirty="0"/>
              <a:t> and other resource files that you may be using and leveraging with your add-in.</a:t>
            </a:r>
          </a:p>
          <a:p>
            <a:r>
              <a:rPr lang="en-US" dirty="0"/>
              <a:t>the case of this animation tools sample it creates two new control groups here on the animation tab and then you use that with your sample data and get started with some of that new capability</a:t>
            </a:r>
          </a:p>
          <a:p>
            <a:endParaRPr lang="en-US" dirty="0"/>
          </a:p>
          <a:p>
            <a:r>
              <a:rPr lang="en-US" dirty="0"/>
              <a:t>so that's how an add-in works it looks in those well-known folders and then loads up those capabilities.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51715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build out your User Interface for an </a:t>
            </a:r>
            <a:r>
              <a:rPr lang="en-US" dirty="0" err="1"/>
              <a:t>addin</a:t>
            </a:r>
            <a:r>
              <a:rPr lang="en-US" dirty="0"/>
              <a:t>, there is the desktop application markup language or </a:t>
            </a:r>
            <a:r>
              <a:rPr lang="en-US" dirty="0" err="1"/>
              <a:t>daml</a:t>
            </a:r>
            <a:r>
              <a:rPr lang="en-US" dirty="0"/>
              <a:t> as we like to call it and add-ins use </a:t>
            </a:r>
            <a:r>
              <a:rPr lang="en-US" dirty="0" err="1"/>
              <a:t>daml</a:t>
            </a:r>
            <a:r>
              <a:rPr lang="en-US" dirty="0"/>
              <a:t> to define all of these different UI elements in Pro.</a:t>
            </a:r>
          </a:p>
          <a:p>
            <a:r>
              <a:rPr lang="en-US" dirty="0"/>
              <a:t>And as you saw with it that gallery example, there are many different files that are going to be part of your solution, but it's the </a:t>
            </a:r>
            <a:r>
              <a:rPr lang="en-US" dirty="0" err="1"/>
              <a:t>config.daml</a:t>
            </a:r>
            <a:r>
              <a:rPr lang="en-US" dirty="0"/>
              <a:t> file that is going to contain this xml type syntax for storing and creating this and again as Pro starts and it loads up the add-ins from those well-known folders the first file that it reads from your add-in is this </a:t>
            </a:r>
            <a:r>
              <a:rPr lang="en-US" dirty="0" err="1"/>
              <a:t>config.daml</a:t>
            </a:r>
            <a:r>
              <a:rPr lang="en-US" dirty="0"/>
              <a:t> so that it can configure the user interface with all of your customizations.</a:t>
            </a:r>
          </a:p>
          <a:p>
            <a:r>
              <a:rPr lang="en-US" dirty="0"/>
              <a:t>let's take a look at just a couple of the samples here you can see that</a:t>
            </a:r>
          </a:p>
          <a:p>
            <a:r>
              <a:rPr lang="en-US" dirty="0"/>
              <a:t>there are two groups that have been defined and those are going to be updating the animation tab here's group one and group two.</a:t>
            </a:r>
          </a:p>
          <a:p>
            <a:r>
              <a:rPr lang="en-US" dirty="0"/>
              <a:t>On group one it's got a caption of vehicle animation settings as you can see right there, there's an edit box and a combo box.</a:t>
            </a:r>
          </a:p>
          <a:p>
            <a:r>
              <a:rPr lang="en-US" dirty="0"/>
              <a:t>Next is group 2 which is the build animation group and those are going to contain two buttons here you can see the button lines here -  the speed keyframes button and the 10 second keyframes button here.</a:t>
            </a:r>
          </a:p>
          <a:p>
            <a:r>
              <a:rPr lang="en-US" dirty="0"/>
              <a:t>again this is from the animation tools sample that you could try out</a:t>
            </a:r>
          </a:p>
          <a:p>
            <a:r>
              <a:rPr lang="en-US" dirty="0"/>
              <a:t>so with </a:t>
            </a:r>
            <a:r>
              <a:rPr lang="en-US" dirty="0" err="1"/>
              <a:t>daml</a:t>
            </a:r>
            <a:r>
              <a:rPr lang="en-US" dirty="0"/>
              <a:t> you can add, modify and delete any user interface element from the ribbon.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92923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 a quick note about installing add-ins </a:t>
            </a:r>
            <a:r>
              <a:rPr lang="en-US" dirty="0" err="1"/>
              <a:t>i</a:t>
            </a:r>
            <a:r>
              <a:rPr lang="en-US" dirty="0"/>
              <a:t> just want to mention that the add-in extensibility pattern has been around with traditional ArcGIS desktop or ArcMap since the 10.0 version so this has been</a:t>
            </a:r>
          </a:p>
          <a:p>
            <a:r>
              <a:rPr lang="en-US" dirty="0"/>
              <a:t>around for a while.</a:t>
            </a:r>
          </a:p>
          <a:p>
            <a:r>
              <a:rPr lang="en-US" dirty="0"/>
              <a:t>what's nice about it is that it's very easy to use, it only requires a simple double click to install it once you have Pro installed.</a:t>
            </a:r>
          </a:p>
          <a:p>
            <a:r>
              <a:rPr lang="en-US" dirty="0"/>
              <a:t>there's no administrator privileges that are required there's no installation exe to run or build there's no add or remove programs that you need to </a:t>
            </a:r>
            <a:r>
              <a:rPr lang="en-US" dirty="0" err="1"/>
              <a:t>to</a:t>
            </a:r>
            <a:r>
              <a:rPr lang="en-US" dirty="0"/>
              <a:t> use here again it's just simply the add-ins are a zip compressed package that contains your </a:t>
            </a:r>
            <a:r>
              <a:rPr lang="en-US" dirty="0" err="1"/>
              <a:t>dlls</a:t>
            </a:r>
            <a:r>
              <a:rPr lang="en-US" dirty="0"/>
              <a:t> and Pro will look into the well-known folder to find the add-in and then load it up makes it very easy to use and install and distribute.</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17</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0119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next pattern is now managed configurations. It provides all of the add-in capabilities that you've just seen, plus additional customization of the Pro user interface and user experience. Here you're looking at a screenshot of the config with start wizard community sample this is actually a start page for ArcGIS Pro so it's very different looking than the traditional out of the box start page.</a:t>
            </a:r>
          </a:p>
          <a:p>
            <a:r>
              <a:rPr lang="en-US" dirty="0"/>
              <a:t>You're looking at is a list of different Projects packages that are available publicly on ArcGIS online, so the start page has tapped into ArcGIS online and has pulled down these down in terms of their thumbnails and provided some links to open up these packages inside of Pro, so very interesting customization, of the start page and that just goes to show you what's possible with a configuration in that startup experience.</a:t>
            </a:r>
          </a:p>
          <a:p>
            <a:r>
              <a:rPr lang="en-US" dirty="0"/>
              <a:t>Another configuration community sample that's available is the config with map sample. You can build different projects for different counties in a state and open the relevant project on startup.</a:t>
            </a:r>
          </a:p>
          <a:p>
            <a:r>
              <a:rPr lang="en-US" dirty="0"/>
              <a:t>Some of the capabilities for configurations also include streamlining the user interface of ArcGIS Pro, which could mean limiting the set of controls available to users by removing tabs which may not be necessary and only exposing certain controls, so it’s a very focused user interface.. </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18</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79478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like I mentioned before, configurations include capabilities of all </a:t>
            </a:r>
            <a:r>
              <a:rPr lang="en-US" dirty="0" err="1"/>
              <a:t>addins</a:t>
            </a:r>
            <a:r>
              <a:rPr lang="en-US" dirty="0"/>
              <a:t>, plus a lot of user interface and startup experience customization capabilities. For example, you can change the application title, and the icon you can also change the application splash screen, the start page and the about page, to a degree where the user would not even realize that they were working with ArcGIS Pro.</a:t>
            </a:r>
          </a:p>
          <a:p>
            <a:r>
              <a:rPr lang="en-US" dirty="0"/>
              <a:t>a couple screenshots here here's the default start page with Pro, and then on the right is a custom start page and this is the an earlier version of</a:t>
            </a:r>
          </a:p>
          <a:p>
            <a:r>
              <a:rPr lang="en-US" dirty="0"/>
              <a:t>the ArcGIS Pro for intelligence configuration or as it's known now ArcGIS All Source with its project selection carousel on the start page. customizations are packaged just like add-ins into a single compressed file but in this case it'll have the Pro config x file extension and those are stored at the path that you see here.</a:t>
            </a:r>
          </a:p>
          <a:p>
            <a:r>
              <a:rPr lang="en-US" dirty="0"/>
              <a:t>Just below the standard well-known folder for Pro add-ins but it's a additional configurations folder.</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19</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06075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Organize your presentation based on the sections identified in your agenda.</a:t>
            </a:r>
          </a:p>
          <a:p>
            <a:pPr marL="171450" indent="-171450">
              <a:buFont typeface="Arial" panose="020B0604020202020204" pitchFamily="34" charset="0"/>
              <a:buChar char="•"/>
            </a:pPr>
            <a:r>
              <a:rPr lang="en-US" baseline="0" dirty="0"/>
              <a:t>When transitioning to a new section</a:t>
            </a:r>
            <a:r>
              <a:rPr lang="en-US" u="none" baseline="0" dirty="0"/>
              <a:t>, u</a:t>
            </a:r>
            <a:r>
              <a:rPr lang="en-US" baseline="0" dirty="0"/>
              <a:t>se this slide as a visual indicator.</a:t>
            </a:r>
            <a:endParaRPr lang="en-US" u="none" baseline="0" dirty="0"/>
          </a:p>
          <a:p>
            <a:endParaRPr lang="en-US" baseline="0" dirty="0"/>
          </a:p>
          <a:p>
            <a:r>
              <a:rPr lang="en-US" b="1" baseline="0" dirty="0"/>
              <a:t>How to customize this slide:</a:t>
            </a:r>
          </a:p>
          <a:p>
            <a:pPr marL="171450" indent="-171450">
              <a:buFont typeface="Arial" panose="020B0604020202020204" pitchFamily="34" charset="0"/>
              <a:buChar char="•"/>
            </a:pPr>
            <a:r>
              <a:rPr lang="en-US" baseline="0" dirty="0"/>
              <a:t>Add a title that matches the section listed in your agenda.</a:t>
            </a:r>
          </a:p>
          <a:p>
            <a:pPr marL="171450" indent="-171450">
              <a:buFont typeface="Arial" panose="020B0604020202020204" pitchFamily="34" charset="0"/>
              <a:buChar char="•"/>
            </a:pPr>
            <a:r>
              <a:rPr lang="en-US" baseline="0" dirty="0"/>
              <a:t>If a different presenter will be speaking, list the name of the presenter.</a:t>
            </a:r>
          </a:p>
          <a:p>
            <a:pPr marL="171450" indent="-171450">
              <a:buFont typeface="Arial" panose="020B0604020202020204" pitchFamily="34" charset="0"/>
              <a:buChar char="•"/>
            </a:pPr>
            <a:r>
              <a:rPr lang="en-US" dirty="0">
                <a:effectLst/>
              </a:rPr>
              <a:t>Duplicate this slide as many times as necessary.</a:t>
            </a:r>
            <a:endParaRPr lang="en-US" baseline="0" dirty="0"/>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baseline="0" dirty="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3/7/2025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484558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next extensibility pattern is plug-in data sources.</a:t>
            </a:r>
          </a:p>
          <a:p>
            <a:r>
              <a:rPr lang="en-US" dirty="0"/>
              <a:t>Here you'll be able to take a custom data source and integrate it with ArcGIS Pro. If you have your own custom or </a:t>
            </a:r>
            <a:r>
              <a:rPr lang="en-US" dirty="0" err="1"/>
              <a:t>proprietry</a:t>
            </a:r>
            <a:r>
              <a:rPr lang="en-US" dirty="0"/>
              <a:t> data source that you'd like to have in Pro as a feature layer or as a standalone table, this is the capability that you’ll want to take advantage of to do that.</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20</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59319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plug-in data source framework allows developers to make those custom data sources available for use in Pro.</a:t>
            </a:r>
          </a:p>
          <a:p>
            <a:r>
              <a:rPr lang="en-US" dirty="0"/>
              <a:t>Access in Pro to these datasets is read only so you won’t be able to edit these feature layers referencing these data sources using standard Pro tools but you'll still be able to use them in other ways.</a:t>
            </a:r>
          </a:p>
          <a:p>
            <a:r>
              <a:rPr lang="en-US" dirty="0"/>
              <a:t>the access is in the form of tables or feature classes and it's file based so examples of custom data sources that you might be able to take advantage of include image files, </a:t>
            </a:r>
            <a:r>
              <a:rPr lang="en-US" dirty="0" err="1"/>
              <a:t>gps</a:t>
            </a:r>
            <a:r>
              <a:rPr lang="en-US" dirty="0"/>
              <a:t> datasets, perhaps a proprietary file format that you have.</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21</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96943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ArcGIS Pro supports data from a large variety of data sources and formats from shape files to oracle databases.</a:t>
            </a:r>
          </a:p>
          <a:p>
            <a:r>
              <a:rPr lang="en-US" dirty="0"/>
              <a:t>Plugin data sources allows you to access and use other data sources that are unsupported out of the box like relational databases such as </a:t>
            </a:r>
            <a:r>
              <a:rPr lang="en-US" dirty="0" err="1"/>
              <a:t>mysql</a:t>
            </a:r>
            <a:r>
              <a:rPr lang="en-US" dirty="0"/>
              <a:t> and non-relational databases and other proprietary and file-based data stores that you may have, and incorporate those and use them in Pro like feature layers and stand-alone tables.</a:t>
            </a:r>
          </a:p>
          <a:p>
            <a:r>
              <a:rPr lang="en-US" dirty="0"/>
              <a:t>There is documentation that's available.</a:t>
            </a:r>
          </a:p>
          <a:p>
            <a:r>
              <a:rPr lang="en-US" dirty="0" err="1"/>
              <a:t>Proconcepts</a:t>
            </a:r>
            <a:r>
              <a:rPr lang="en-US" dirty="0"/>
              <a:t> doc includes introduction and concepts.</a:t>
            </a:r>
          </a:p>
          <a:p>
            <a:r>
              <a:rPr lang="en-US" dirty="0"/>
              <a:t>there's a Pro guide that provides a full walkthrough of building a plug-in data source.</a:t>
            </a:r>
          </a:p>
          <a:p>
            <a:r>
              <a:rPr lang="en-US" dirty="0"/>
              <a:t>are samples that you can try and incorporate into your own work and build on.</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22</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05543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our last extensibility pattern is core host applications. </a:t>
            </a:r>
          </a:p>
          <a:p>
            <a:r>
              <a:rPr lang="en-US" dirty="0"/>
              <a:t>These are standalone applications for 64-bit geo database and geometry access. </a:t>
            </a:r>
          </a:p>
          <a:p>
            <a:r>
              <a:rPr lang="en-US" dirty="0"/>
              <a:t>In the screenshots here you can see we have a WPF application on the left-hand side and on the right-hand side we can see that</a:t>
            </a:r>
          </a:p>
          <a:p>
            <a:r>
              <a:rPr lang="en-US" dirty="0"/>
              <a:t>there this is a console application and these are two of our community samples.</a:t>
            </a:r>
          </a:p>
          <a:p>
            <a:endParaRPr lang="en-US" dirty="0"/>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23</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9481108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 few notes here. Standalone applications are using a subset of the Pro assemblies you'll be able to take advantage of.</a:t>
            </a:r>
          </a:p>
          <a:p>
            <a:r>
              <a:rPr lang="en-US" dirty="0"/>
              <a:t>ArcGIS core host allows you to manage core host functions with these standalone applications and you'll be using ArcGIS dot core and ArcGIS dot </a:t>
            </a:r>
            <a:r>
              <a:rPr lang="en-US" dirty="0" err="1"/>
              <a:t>Corehost</a:t>
            </a:r>
            <a:r>
              <a:rPr lang="en-US" dirty="0"/>
              <a:t> assemblies which includes the geodatabase and geometry classes. </a:t>
            </a:r>
          </a:p>
          <a:p>
            <a:r>
              <a:rPr lang="en-US" dirty="0"/>
              <a:t>With that being said, the number of classes that you have access to is limited here. You will definitely be able to work with the geodatabase and geometry classes.</a:t>
            </a:r>
          </a:p>
          <a:p>
            <a:r>
              <a:rPr lang="en-US" dirty="0"/>
              <a:t>core host application options are windows consoles and </a:t>
            </a:r>
            <a:r>
              <a:rPr lang="en-US" dirty="0" err="1"/>
              <a:t>wpf</a:t>
            </a:r>
            <a:r>
              <a:rPr lang="en-US" dirty="0"/>
              <a:t> applications. </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24</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252063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terms of doing work here you can imagine that you may be working with a scheduled routine, something maybe that runs on a nightly basis and updates your organization's geodatabase. The core host application might be a good option for you in this sort of situation.</a:t>
            </a:r>
          </a:p>
          <a:p>
            <a:r>
              <a:rPr lang="en-US" b="0" i="0" dirty="0">
                <a:solidFill>
                  <a:srgbClr val="1F2328"/>
                </a:solidFill>
                <a:effectLst/>
                <a:latin typeface="-apple-system"/>
              </a:rPr>
              <a:t>When the </a:t>
            </a:r>
            <a:r>
              <a:rPr lang="en-US" b="0" i="0" dirty="0" err="1">
                <a:solidFill>
                  <a:srgbClr val="1F2328"/>
                </a:solidFill>
                <a:effectLst/>
                <a:latin typeface="-apple-system"/>
              </a:rPr>
              <a:t>ArcGIS.Core</a:t>
            </a:r>
            <a:r>
              <a:rPr lang="en-US" b="0" i="0" dirty="0">
                <a:solidFill>
                  <a:srgbClr val="1F2328"/>
                </a:solidFill>
                <a:effectLst/>
                <a:latin typeface="-apple-system"/>
              </a:rPr>
              <a:t> API is used outside ArcGIS Pro (for example, in a console application) using the </a:t>
            </a:r>
            <a:r>
              <a:rPr lang="en-US" b="0" i="0" u="sng" dirty="0" err="1">
                <a:effectLst/>
                <a:latin typeface="-apple-system"/>
              </a:rPr>
              <a:t>ArcGIS.CoreHost</a:t>
            </a:r>
            <a:r>
              <a:rPr lang="en-US" b="0" i="0" u="sng" dirty="0">
                <a:solidFill>
                  <a:srgbClr val="1F2328"/>
                </a:solidFill>
                <a:effectLst/>
                <a:latin typeface="-apple-system"/>
              </a:rPr>
              <a:t> </a:t>
            </a:r>
            <a:r>
              <a:rPr lang="en-US" b="0" i="0" dirty="0">
                <a:solidFill>
                  <a:srgbClr val="1F2328"/>
                </a:solidFill>
                <a:effectLst/>
                <a:latin typeface="-apple-system"/>
              </a:rPr>
              <a:t>API support, it is referred to as stand-alone mode.</a:t>
            </a:r>
            <a:endParaRPr lang="en-US" dirty="0"/>
          </a:p>
          <a:p>
            <a:r>
              <a:rPr lang="en-US" dirty="0"/>
              <a:t>there's also documentation about an editing in standalone mode and some considerations for that.</a:t>
            </a:r>
          </a:p>
          <a:p>
            <a:r>
              <a:rPr lang="en-US" dirty="0"/>
              <a:t>Again, there is of course a Pro concept document here with an introduction and discussion of the concepts as well as a few samples that you can try and build on as well.</a:t>
            </a:r>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25</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219498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 so let's talk about some considerations for our extensibility patterns.</a:t>
            </a:r>
          </a:p>
          <a:p>
            <a:r>
              <a:rPr lang="en-US" dirty="0"/>
              <a:t>so there's many opportunities as you can. Add-ins themselves are very powerful and they provide most of what your users are looking for in terms of customizations. Developers can customize the user interface by building new custom tools buttons and dock panes. you can build and incorporate your own custom processes with .NET and you can integrate third-party libraries with your add-ins.</a:t>
            </a:r>
          </a:p>
          <a:p>
            <a:r>
              <a:rPr lang="en-US" dirty="0"/>
              <a:t>Last some considerations here and some questions that you would want to ask yourself when you're looking at future patterns that we're going to be covering.</a:t>
            </a:r>
          </a:p>
          <a:p>
            <a:r>
              <a:rPr lang="en-US" dirty="0"/>
              <a:t>First is do you need control full control over the startup process of ArcGIS Pro?</a:t>
            </a:r>
          </a:p>
          <a:p>
            <a:r>
              <a:rPr lang="en-US" dirty="0"/>
              <a:t>If the answer is yes, then you'll want to take a look at configurations which is our next pattern.</a:t>
            </a:r>
          </a:p>
          <a:p>
            <a:endParaRPr lang="en-US" dirty="0"/>
          </a:p>
          <a:p>
            <a:r>
              <a:rPr lang="en-US" dirty="0"/>
              <a:t>Do you have a data format that you want to use as a layer or a table inside of Pro?</a:t>
            </a:r>
          </a:p>
          <a:p>
            <a:r>
              <a:rPr lang="en-US" dirty="0"/>
              <a:t>if that's the case then you'll want to look at plug-in data sources.</a:t>
            </a:r>
          </a:p>
          <a:p>
            <a:endParaRPr lang="en-US" dirty="0"/>
          </a:p>
          <a:p>
            <a:r>
              <a:rPr lang="en-US" dirty="0"/>
              <a:t>And then finally do you need to run a scheduled geodatabase process outside of Pro?</a:t>
            </a:r>
          </a:p>
          <a:p>
            <a:r>
              <a:rPr lang="en-US" dirty="0"/>
              <a:t>If that's the case you’ll want to look at core host apps which is going to be our last pattern.</a:t>
            </a:r>
          </a:p>
          <a:p>
            <a:endParaRPr lang="en-US" dirty="0"/>
          </a:p>
          <a:p>
            <a:endParaRPr lang="en-US" dirty="0"/>
          </a:p>
        </p:txBody>
      </p:sp>
      <p:sp>
        <p:nvSpPr>
          <p:cNvPr id="4" name="Date Placeholder 3"/>
          <p:cNvSpPr>
            <a:spLocks noGrp="1"/>
          </p:cNvSpPr>
          <p:nvPr>
            <p:ph type="dt" idx="1"/>
          </p:nvPr>
        </p:nvSpPr>
        <p:spPr/>
        <p:txBody>
          <a:bodyPr/>
          <a:lstStyle/>
          <a:p>
            <a:fld id="{5CA8440C-8469-462C-8E65-F6557CAB48BD}" type="datetime1">
              <a:rPr lang="en-US" smtClean="0"/>
              <a:t>3/7/2025</a:t>
            </a:fld>
            <a:endParaRPr lang="en-US"/>
          </a:p>
        </p:txBody>
      </p:sp>
      <p:sp>
        <p:nvSpPr>
          <p:cNvPr id="5" name="Footer Placeholder 4"/>
          <p:cNvSpPr>
            <a:spLocks noGrp="1"/>
          </p:cNvSpPr>
          <p:nvPr>
            <p:ph type="ftr" sz="quarter" idx="4"/>
          </p:nvPr>
        </p:nvSpPr>
        <p:spPr/>
        <p:txBody>
          <a:bodyPr/>
          <a:lstStyle/>
          <a:p>
            <a:r>
              <a:rPr lang="en-US"/>
              <a:t>Copyright © 2023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26</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21900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a:p>
        </p:txBody>
      </p:sp>
      <p:sp>
        <p:nvSpPr>
          <p:cNvPr id="5" name="Date Placeholder 4">
            <a:extLst>
              <a:ext uri="{FF2B5EF4-FFF2-40B4-BE49-F238E27FC236}">
                <a16:creationId xmlns:a16="http://schemas.microsoft.com/office/drawing/2014/main" id="{A9D65370-0DE2-F9DC-BB94-677E2A474B1D}"/>
              </a:ext>
            </a:extLst>
          </p:cNvPr>
          <p:cNvSpPr>
            <a:spLocks noGrp="1"/>
          </p:cNvSpPr>
          <p:nvPr>
            <p:ph type="dt" idx="1"/>
          </p:nvPr>
        </p:nvSpPr>
        <p:spPr/>
        <p:txBody>
          <a:bodyPr/>
          <a:lstStyle/>
          <a:p>
            <a:fld id="{8FE2F94F-FA4A-9343-90AC-CBDBC335BF94}" type="datetime1">
              <a:rPr lang="en-US" smtClean="0"/>
              <a:t>3/7/2025</a:t>
            </a:fld>
            <a:endParaRPr lang="en-US"/>
          </a:p>
        </p:txBody>
      </p:sp>
      <p:sp>
        <p:nvSpPr>
          <p:cNvPr id="6" name="Footer Placeholder 5">
            <a:extLst>
              <a:ext uri="{FF2B5EF4-FFF2-40B4-BE49-F238E27FC236}">
                <a16:creationId xmlns:a16="http://schemas.microsoft.com/office/drawing/2014/main" id="{CDA05F3C-9590-39EB-7807-124B83FF5EC5}"/>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9AAECB9E-953F-19CF-48CF-6B1FED945BE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97206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370618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01475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017FB-AE7A-90F2-465D-337575906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71BDB3-627E-762C-5A01-FACBF0B5B4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3182CF-ADF4-6357-57F5-4B2E94D1235E}"/>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D614B85A-5385-4E88-2455-9F05A90646A6}"/>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A83D03FA-06AE-C634-17C1-4993917DF847}"/>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C08DF9A0-B2AF-0CD9-4F9F-49FCA350784C}"/>
              </a:ext>
            </a:extLst>
          </p:cNvPr>
          <p:cNvSpPr>
            <a:spLocks noGrp="1"/>
          </p:cNvSpPr>
          <p:nvPr>
            <p:ph type="sldNum" sz="quarter" idx="5"/>
          </p:nvPr>
        </p:nvSpPr>
        <p:spPr/>
        <p:txBody>
          <a:bodyPr/>
          <a:lstStyle/>
          <a:p>
            <a:fld id="{3E7143C0-4F23-B545-9533-520B5A87CA1E}" type="slidenum">
              <a:rPr lang="en-US" smtClean="0"/>
              <a:pPr/>
              <a:t>3</a:t>
            </a:fld>
            <a:endParaRPr lang="en-US" dirty="0"/>
          </a:p>
        </p:txBody>
      </p:sp>
      <p:sp>
        <p:nvSpPr>
          <p:cNvPr id="7" name="Header Placeholder 6">
            <a:extLst>
              <a:ext uri="{FF2B5EF4-FFF2-40B4-BE49-F238E27FC236}">
                <a16:creationId xmlns:a16="http://schemas.microsoft.com/office/drawing/2014/main" id="{447C5A75-5515-F9A5-C193-3861BF646B79}"/>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17428017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30</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0315883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31</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9484519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While the audience asks questions about your presentation, use this slide as a visual.</a:t>
            </a:r>
          </a:p>
          <a:p>
            <a:pPr marL="0" indent="0">
              <a:buFont typeface="Arial" panose="020B0604020202020204" pitchFamily="34" charset="0"/>
              <a:buNone/>
            </a:pPr>
            <a:endParaRPr lang="en-US"/>
          </a:p>
          <a:p>
            <a:r>
              <a:rPr lang="en-US" b="1"/>
              <a:t>How to customize this slide: </a:t>
            </a:r>
          </a:p>
          <a:p>
            <a:pPr marL="171450" indent="-171450">
              <a:buFont typeface="Arial" panose="020B0604020202020204" pitchFamily="34" charset="0"/>
              <a:buChar char="•"/>
            </a:pPr>
            <a:r>
              <a:rPr lang="en-US"/>
              <a:t>No customization is required.</a:t>
            </a:r>
          </a:p>
        </p:txBody>
      </p:sp>
      <p:sp>
        <p:nvSpPr>
          <p:cNvPr id="8" name="Date Placeholder 7">
            <a:extLst>
              <a:ext uri="{FF2B5EF4-FFF2-40B4-BE49-F238E27FC236}">
                <a16:creationId xmlns:a16="http://schemas.microsoft.com/office/drawing/2014/main" id="{3292ECB7-B277-EE6D-7BA3-371EF9EADBD7}"/>
              </a:ext>
            </a:extLst>
          </p:cNvPr>
          <p:cNvSpPr>
            <a:spLocks noGrp="1"/>
          </p:cNvSpPr>
          <p:nvPr>
            <p:ph type="dt" idx="1"/>
          </p:nvPr>
        </p:nvSpPr>
        <p:spPr/>
        <p:txBody>
          <a:bodyPr/>
          <a:lstStyle/>
          <a:p>
            <a:fld id="{D5A386BB-5B62-4530-A5D0-ECDF2762BD14}" type="datetime1">
              <a:rPr lang="en-US" smtClean="0"/>
              <a:t>3/7/2025</a:t>
            </a:fld>
            <a:endParaRPr lang="en-US"/>
          </a:p>
        </p:txBody>
      </p:sp>
      <p:sp>
        <p:nvSpPr>
          <p:cNvPr id="9" name="Footer Placeholder 8">
            <a:extLst>
              <a:ext uri="{FF2B5EF4-FFF2-40B4-BE49-F238E27FC236}">
                <a16:creationId xmlns:a16="http://schemas.microsoft.com/office/drawing/2014/main" id="{3D096EC4-8AD6-4F7C-D01A-D7ED5FB8575D}"/>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DFF30AB5-8505-9E92-797F-70D2F7BDF216}"/>
              </a:ext>
            </a:extLst>
          </p:cNvPr>
          <p:cNvSpPr>
            <a:spLocks noGrp="1"/>
          </p:cNvSpPr>
          <p:nvPr>
            <p:ph type="sldNum" sz="quarter" idx="5"/>
          </p:nvPr>
        </p:nvSpPr>
        <p:spPr/>
        <p:txBody>
          <a:bodyPr/>
          <a:lstStyle/>
          <a:p>
            <a:fld id="{3E7143C0-4F23-B545-9533-520B5A87CA1E}" type="slidenum">
              <a:rPr lang="en-US" smtClean="0"/>
              <a:pPr/>
              <a:t>34</a:t>
            </a:fld>
            <a:endParaRPr lang="en-US"/>
          </a:p>
        </p:txBody>
      </p:sp>
      <p:sp>
        <p:nvSpPr>
          <p:cNvPr id="11" name="Header Placeholder 10">
            <a:extLst>
              <a:ext uri="{FF2B5EF4-FFF2-40B4-BE49-F238E27FC236}">
                <a16:creationId xmlns:a16="http://schemas.microsoft.com/office/drawing/2014/main" id="{945864E6-E084-D60D-A7E0-BF1578C7C3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1105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50829-F27A-F83A-A5AD-4B2AA4282D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FCD071-E77C-F10E-92B7-58F283FA01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DFE1E9-3E95-7BE8-11F2-6EB9259BF346}"/>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AAC218DF-3698-8FC7-D146-53C7E5CC955E}"/>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018DA0A6-201F-0AEB-4E89-BF66D7B4EC47}"/>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0F7B7608-E384-1C12-17E7-5752CB1FD66C}"/>
              </a:ext>
            </a:extLst>
          </p:cNvPr>
          <p:cNvSpPr>
            <a:spLocks noGrp="1"/>
          </p:cNvSpPr>
          <p:nvPr>
            <p:ph type="sldNum" sz="quarter" idx="5"/>
          </p:nvPr>
        </p:nvSpPr>
        <p:spPr/>
        <p:txBody>
          <a:bodyPr/>
          <a:lstStyle/>
          <a:p>
            <a:fld id="{3E7143C0-4F23-B545-9533-520B5A87CA1E}" type="slidenum">
              <a:rPr lang="en-US" smtClean="0"/>
              <a:pPr/>
              <a:t>4</a:t>
            </a:fld>
            <a:endParaRPr lang="en-US" dirty="0"/>
          </a:p>
        </p:txBody>
      </p:sp>
      <p:sp>
        <p:nvSpPr>
          <p:cNvPr id="7" name="Header Placeholder 6">
            <a:extLst>
              <a:ext uri="{FF2B5EF4-FFF2-40B4-BE49-F238E27FC236}">
                <a16:creationId xmlns:a16="http://schemas.microsoft.com/office/drawing/2014/main" id="{82FCE4D6-0D54-CDC5-424C-9A90DC8249DF}"/>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3201335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48B7A-398B-C11E-0F1E-7840880902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EF0722-6ECA-69F2-4D67-5361C5FE18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92BA47-D52F-3A82-B387-5725C9BB9462}"/>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48D83FF0-88F2-D1E1-8875-236375B36349}"/>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19DF3AA5-875B-0845-74D6-E38D7FEC4963}"/>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8050DD54-6DEE-9CCE-77E1-E43412B51931}"/>
              </a:ext>
            </a:extLst>
          </p:cNvPr>
          <p:cNvSpPr>
            <a:spLocks noGrp="1"/>
          </p:cNvSpPr>
          <p:nvPr>
            <p:ph type="sldNum" sz="quarter" idx="5"/>
          </p:nvPr>
        </p:nvSpPr>
        <p:spPr/>
        <p:txBody>
          <a:bodyPr/>
          <a:lstStyle/>
          <a:p>
            <a:fld id="{3E7143C0-4F23-B545-9533-520B5A87CA1E}" type="slidenum">
              <a:rPr lang="en-US" smtClean="0"/>
              <a:pPr/>
              <a:t>5</a:t>
            </a:fld>
            <a:endParaRPr lang="en-US" dirty="0"/>
          </a:p>
        </p:txBody>
      </p:sp>
      <p:sp>
        <p:nvSpPr>
          <p:cNvPr id="7" name="Header Placeholder 6">
            <a:extLst>
              <a:ext uri="{FF2B5EF4-FFF2-40B4-BE49-F238E27FC236}">
                <a16:creationId xmlns:a16="http://schemas.microsoft.com/office/drawing/2014/main" id="{03A08B35-D6D0-77C4-27E5-108D2105F4BE}"/>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3619858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F2FBC-D997-E9CE-6DE5-A3737A9C1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BB1953-4372-0340-6210-C1EC0EFE1D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013BC-F6E9-B1C5-31DC-F378CF843D5F}"/>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Organize your presentation based on the sections identified in your agenda.</a:t>
            </a:r>
          </a:p>
          <a:p>
            <a:pPr marL="171450" indent="-171450">
              <a:buFont typeface="Arial" panose="020B0604020202020204" pitchFamily="34" charset="0"/>
              <a:buChar char="•"/>
            </a:pPr>
            <a:r>
              <a:rPr lang="en-US" baseline="0" dirty="0"/>
              <a:t>When transitioning to a new section</a:t>
            </a:r>
            <a:r>
              <a:rPr lang="en-US" u="none" baseline="0" dirty="0"/>
              <a:t>, u</a:t>
            </a:r>
            <a:r>
              <a:rPr lang="en-US" baseline="0" dirty="0"/>
              <a:t>se this slide as a visual indicator.</a:t>
            </a:r>
            <a:endParaRPr lang="en-US" u="none" baseline="0" dirty="0"/>
          </a:p>
          <a:p>
            <a:endParaRPr lang="en-US" baseline="0" dirty="0"/>
          </a:p>
          <a:p>
            <a:r>
              <a:rPr lang="en-US" b="1" baseline="0" dirty="0"/>
              <a:t>How to customize this slide:</a:t>
            </a:r>
          </a:p>
          <a:p>
            <a:pPr marL="171450" indent="-171450">
              <a:buFont typeface="Arial" panose="020B0604020202020204" pitchFamily="34" charset="0"/>
              <a:buChar char="•"/>
            </a:pPr>
            <a:r>
              <a:rPr lang="en-US" baseline="0" dirty="0"/>
              <a:t>Add a title that matches the section listed in your agenda.</a:t>
            </a:r>
          </a:p>
          <a:p>
            <a:pPr marL="171450" indent="-171450">
              <a:buFont typeface="Arial" panose="020B0604020202020204" pitchFamily="34" charset="0"/>
              <a:buChar char="•"/>
            </a:pPr>
            <a:r>
              <a:rPr lang="en-US" baseline="0" dirty="0"/>
              <a:t>If a different presenter will be speaking, list the name of the presenter.</a:t>
            </a:r>
          </a:p>
          <a:p>
            <a:pPr marL="171450" indent="-171450">
              <a:buFont typeface="Arial" panose="020B0604020202020204" pitchFamily="34" charset="0"/>
              <a:buChar char="•"/>
            </a:pPr>
            <a:r>
              <a:rPr lang="en-US" dirty="0">
                <a:effectLst/>
              </a:rPr>
              <a:t>Duplicate this slide as many times as necessary.</a:t>
            </a:r>
            <a:endParaRPr lang="en-US" baseline="0" dirty="0"/>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baseline="0" dirty="0"/>
          </a:p>
        </p:txBody>
      </p:sp>
      <p:sp>
        <p:nvSpPr>
          <p:cNvPr id="9" name="Date Placeholder 8">
            <a:extLst>
              <a:ext uri="{FF2B5EF4-FFF2-40B4-BE49-F238E27FC236}">
                <a16:creationId xmlns:a16="http://schemas.microsoft.com/office/drawing/2014/main" id="{37AED9F6-B4C1-1F23-9D84-260ECC62FCEF}"/>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3/7/2025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B669AF24-0935-6867-9654-4CA54A012CFF}"/>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D62E07CE-26A3-53FA-1B80-9AA67BC525D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BDBD1F4F-BD8C-48DF-F523-C668F885369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835229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9AA58-6456-EDF8-2828-ED144C2E2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13E40E-10DE-C86D-5ED5-633DE0E971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3AB673-EB05-7B20-E1EB-2C491DA5F700}"/>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44BB99F0-9926-B6C1-7214-BA1379BE9D6E}"/>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D882EA30-BBE6-50F5-8D2D-6B69B67A4047}"/>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687151A4-BAAC-4C59-0598-D3D74DDBC785}"/>
              </a:ext>
            </a:extLst>
          </p:cNvPr>
          <p:cNvSpPr>
            <a:spLocks noGrp="1"/>
          </p:cNvSpPr>
          <p:nvPr>
            <p:ph type="sldNum" sz="quarter" idx="5"/>
          </p:nvPr>
        </p:nvSpPr>
        <p:spPr/>
        <p:txBody>
          <a:bodyPr/>
          <a:lstStyle/>
          <a:p>
            <a:fld id="{3E7143C0-4F23-B545-9533-520B5A87CA1E}" type="slidenum">
              <a:rPr lang="en-US" smtClean="0"/>
              <a:pPr/>
              <a:t>7</a:t>
            </a:fld>
            <a:endParaRPr lang="en-US" dirty="0"/>
          </a:p>
        </p:txBody>
      </p:sp>
      <p:sp>
        <p:nvSpPr>
          <p:cNvPr id="7" name="Header Placeholder 6">
            <a:extLst>
              <a:ext uri="{FF2B5EF4-FFF2-40B4-BE49-F238E27FC236}">
                <a16:creationId xmlns:a16="http://schemas.microsoft.com/office/drawing/2014/main" id="{62E3C26C-B1FB-6D57-4B10-F767B909D1F9}"/>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1281680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41304-911F-8D9D-9E06-616981467A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2A31D-0E77-DAFF-561A-0EABA234F1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ED8B61-D95F-3159-617F-5231CC85255A}"/>
              </a:ext>
            </a:extLst>
          </p:cNvPr>
          <p:cNvSpPr>
            <a:spLocks noGrp="1"/>
          </p:cNvSpPr>
          <p:nvPr>
            <p:ph type="body" idx="1"/>
          </p:nvPr>
        </p:nvSpPr>
        <p:spPr/>
        <p:txBody>
          <a:bodyPr/>
          <a:lstStyle/>
          <a:p>
            <a:r>
              <a:rPr lang="en-US" b="1" baseline="0" dirty="0"/>
              <a:t>Purpose of this slide:</a:t>
            </a:r>
            <a:r>
              <a:rPr lang="en-US" baseline="0" dirty="0"/>
              <a:t> </a:t>
            </a:r>
          </a:p>
          <a:p>
            <a:pPr marL="171450" indent="-171450">
              <a:buFont typeface="Arial" panose="020B0604020202020204" pitchFamily="34" charset="0"/>
              <a:buChar char="•"/>
            </a:pPr>
            <a:r>
              <a:rPr lang="en-US" baseline="0" dirty="0"/>
              <a:t>Present main ideas or key points to support a </a:t>
            </a:r>
            <a:r>
              <a:rPr lang="en-US" u="none" baseline="0" dirty="0"/>
              <a:t>topic </a:t>
            </a:r>
            <a:r>
              <a:rPr lang="en-US" baseline="0" dirty="0"/>
              <a:t>within a section.</a:t>
            </a:r>
          </a:p>
          <a:p>
            <a:pPr marL="0" indent="0">
              <a:buFont typeface="Arial" panose="020B0604020202020204" pitchFamily="34" charset="0"/>
              <a:buNone/>
            </a:pPr>
            <a:endParaRPr lang="en-US" baseline="0" dirty="0"/>
          </a:p>
          <a:p>
            <a:r>
              <a:rPr lang="en-US" b="1" baseline="0" dirty="0"/>
              <a:t>How to customize this slide: </a:t>
            </a:r>
          </a:p>
          <a:p>
            <a:pPr marL="171450" indent="-171450">
              <a:buFont typeface="Arial" panose="020B0604020202020204" pitchFamily="34" charset="0"/>
              <a:buChar char="•"/>
            </a:pPr>
            <a:r>
              <a:rPr lang="en-US" dirty="0"/>
              <a:t>Identify one main topic that supports the section (for example, a section on how to create a focused web experience with Experience Builder may have a topic on using templates).</a:t>
            </a:r>
            <a:endParaRPr lang="en-US" b="0" baseline="0" dirty="0"/>
          </a:p>
          <a:p>
            <a:pPr marL="171450" indent="-171450">
              <a:buFont typeface="Arial" panose="020B0604020202020204" pitchFamily="34" charset="0"/>
              <a:buChar char="•"/>
            </a:pPr>
            <a:r>
              <a:rPr lang="en-US" baseline="0" dirty="0"/>
              <a:t>List subtopics to support the topic (for example, the different categories of Experience Builder templates).</a:t>
            </a:r>
          </a:p>
          <a:p>
            <a:pPr marL="171450" indent="-171450">
              <a:buFont typeface="Arial" panose="020B0604020202020204" pitchFamily="34" charset="0"/>
              <a:buChar char="•"/>
            </a:pPr>
            <a:r>
              <a:rPr lang="en-US" baseline="0" dirty="0"/>
              <a:t>Add a short, bulleted list (no more than 5 bullets in a list; around 5 words per bullet).</a:t>
            </a:r>
          </a:p>
          <a:p>
            <a:pPr marL="171450" indent="-171450">
              <a:buFont typeface="Arial" panose="020B0604020202020204" pitchFamily="34" charset="0"/>
              <a:buChar char="•"/>
            </a:pPr>
            <a:r>
              <a:rPr lang="en-US" baseline="0" dirty="0"/>
              <a:t>Duplicate this slide as many times as necessary.</a:t>
            </a:r>
          </a:p>
          <a:p>
            <a:pPr marL="0" lvl="0" indent="0">
              <a:buFont typeface="Arial" panose="020B0604020202020204" pitchFamily="34" charset="0"/>
              <a:buNone/>
            </a:pPr>
            <a:endParaRPr lang="en-US" baseline="0" dirty="0"/>
          </a:p>
          <a:p>
            <a:r>
              <a:rPr lang="en-US" b="1" baseline="0" dirty="0"/>
              <a:t>(Optional) Speaker notes:</a:t>
            </a:r>
            <a:endParaRPr lang="en-US" b="0" baseline="0" dirty="0"/>
          </a:p>
          <a:p>
            <a:pPr marL="171450" indent="-171450">
              <a:buFont typeface="Arial" panose="020B0604020202020204" pitchFamily="34" charset="0"/>
              <a:buChar char="•"/>
            </a:pPr>
            <a:r>
              <a:rPr lang="en-US" b="0" baseline="0" dirty="0"/>
              <a:t>This is an optional space for you to add more detailed speaker notes. These notes should elaborate on the concise main points and visuals in the slide.</a:t>
            </a:r>
          </a:p>
          <a:p>
            <a:endParaRPr lang="en-US" dirty="0"/>
          </a:p>
        </p:txBody>
      </p:sp>
      <p:sp>
        <p:nvSpPr>
          <p:cNvPr id="4" name="Date Placeholder 3">
            <a:extLst>
              <a:ext uri="{FF2B5EF4-FFF2-40B4-BE49-F238E27FC236}">
                <a16:creationId xmlns:a16="http://schemas.microsoft.com/office/drawing/2014/main" id="{831E11A4-36A6-99AE-B4B3-42B5AA7F3EDC}"/>
              </a:ext>
            </a:extLst>
          </p:cNvPr>
          <p:cNvSpPr>
            <a:spLocks noGrp="1"/>
          </p:cNvSpPr>
          <p:nvPr>
            <p:ph type="dt" idx="1"/>
          </p:nvPr>
        </p:nvSpPr>
        <p:spPr/>
        <p:txBody>
          <a:bodyPr/>
          <a:lstStyle/>
          <a:p>
            <a:fld id="{D410118D-C94A-9A43-97BB-F4CF2525A531}" type="datetime1">
              <a:rPr lang="en-US" smtClean="0"/>
              <a:t>3/7/2025</a:t>
            </a:fld>
            <a:endParaRPr lang="en-US"/>
          </a:p>
        </p:txBody>
      </p:sp>
      <p:sp>
        <p:nvSpPr>
          <p:cNvPr id="5" name="Footer Placeholder 4">
            <a:extLst>
              <a:ext uri="{FF2B5EF4-FFF2-40B4-BE49-F238E27FC236}">
                <a16:creationId xmlns:a16="http://schemas.microsoft.com/office/drawing/2014/main" id="{9F2E0C50-A507-5E51-81FA-2AC0DB08EEC2}"/>
              </a:ext>
            </a:extLst>
          </p:cNvPr>
          <p:cNvSpPr>
            <a:spLocks noGrp="1"/>
          </p:cNvSpPr>
          <p:nvPr>
            <p:ph type="ftr" sz="quarter" idx="4"/>
          </p:nvPr>
        </p:nvSpPr>
        <p:spPr/>
        <p:txBody>
          <a:bodyPr/>
          <a:lstStyle/>
          <a:p>
            <a:r>
              <a:rPr lang="en-US"/>
              <a:t>Copyright © 2025 Esri. All rights reserved.</a:t>
            </a:r>
            <a:endParaRPr lang="en-US" dirty="0"/>
          </a:p>
        </p:txBody>
      </p:sp>
      <p:sp>
        <p:nvSpPr>
          <p:cNvPr id="6" name="Slide Number Placeholder 5">
            <a:extLst>
              <a:ext uri="{FF2B5EF4-FFF2-40B4-BE49-F238E27FC236}">
                <a16:creationId xmlns:a16="http://schemas.microsoft.com/office/drawing/2014/main" id="{115CD282-3B31-09F8-F193-E8F7BC4B3203}"/>
              </a:ext>
            </a:extLst>
          </p:cNvPr>
          <p:cNvSpPr>
            <a:spLocks noGrp="1"/>
          </p:cNvSpPr>
          <p:nvPr>
            <p:ph type="sldNum" sz="quarter" idx="5"/>
          </p:nvPr>
        </p:nvSpPr>
        <p:spPr/>
        <p:txBody>
          <a:bodyPr/>
          <a:lstStyle/>
          <a:p>
            <a:fld id="{3E7143C0-4F23-B545-9533-520B5A87CA1E}" type="slidenum">
              <a:rPr lang="en-US" smtClean="0"/>
              <a:pPr/>
              <a:t>8</a:t>
            </a:fld>
            <a:endParaRPr lang="en-US" dirty="0"/>
          </a:p>
        </p:txBody>
      </p:sp>
      <p:sp>
        <p:nvSpPr>
          <p:cNvPr id="7" name="Header Placeholder 6">
            <a:extLst>
              <a:ext uri="{FF2B5EF4-FFF2-40B4-BE49-F238E27FC236}">
                <a16:creationId xmlns:a16="http://schemas.microsoft.com/office/drawing/2014/main" id="{1489FC36-DFC3-8B77-9C51-9F552CF8638D}"/>
              </a:ext>
            </a:extLst>
          </p:cNvPr>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3146757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 so let's step back and take a look at what's possible with the SDK.</a:t>
            </a:r>
          </a:p>
          <a:p>
            <a:r>
              <a:rPr lang="en-US" dirty="0"/>
              <a:t>on the left is a graphic of just some of the different </a:t>
            </a:r>
            <a:r>
              <a:rPr lang="en-US" dirty="0" err="1"/>
              <a:t>api</a:t>
            </a:r>
            <a:r>
              <a:rPr lang="en-US" dirty="0"/>
              <a:t> categories that are available with the SDK.</a:t>
            </a:r>
          </a:p>
          <a:p>
            <a:r>
              <a:rPr lang="en-US" dirty="0"/>
              <a:t>as you can see we've got some descriptions on the right hand side for some of those and </a:t>
            </a:r>
            <a:r>
              <a:rPr lang="en-US" dirty="0" err="1"/>
              <a:t>i'll</a:t>
            </a:r>
            <a:r>
              <a:rPr lang="en-US" dirty="0"/>
              <a:t> just skim over a few of these</a:t>
            </a:r>
          </a:p>
          <a:p>
            <a:r>
              <a:rPr lang="en-US" dirty="0"/>
              <a:t>on the right hand side at the top is content where you can manage Pro project items and connections to portal, consume and integrate online data so many workflows that a lot of our users have been able to take advantage of content</a:t>
            </a:r>
          </a:p>
          <a:p>
            <a:endParaRPr lang="en-US" dirty="0"/>
          </a:p>
          <a:p>
            <a:r>
              <a:rPr lang="en-US" dirty="0"/>
              <a:t>device location: you can manage </a:t>
            </a:r>
            <a:r>
              <a:rPr lang="en-US" dirty="0" err="1"/>
              <a:t>gnss</a:t>
            </a:r>
            <a:r>
              <a:rPr lang="en-US" dirty="0"/>
              <a:t> device connections such as </a:t>
            </a:r>
            <a:r>
              <a:rPr lang="en-US" dirty="0" err="1"/>
              <a:t>gps</a:t>
            </a:r>
            <a:r>
              <a:rPr lang="en-US" dirty="0"/>
              <a:t> and visualize those positions and collect data and manage it the</a:t>
            </a:r>
          </a:p>
          <a:p>
            <a:r>
              <a:rPr lang="en-US" dirty="0"/>
              <a:t>editing </a:t>
            </a:r>
            <a:r>
              <a:rPr lang="en-US" dirty="0" err="1"/>
              <a:t>api</a:t>
            </a:r>
            <a:r>
              <a:rPr lang="en-US" dirty="0"/>
              <a:t>: here you can develop very powerful feature editing tools and create and manage 2d and 3d editing operations so many different types of capabilities</a:t>
            </a:r>
          </a:p>
          <a:p>
            <a:r>
              <a:rPr lang="en-US" dirty="0"/>
              <a:t>Extensions, framework, geodatabase, and geometry which exposes new 3D analyst tools, geoprocessing layouts and map authoring</a:t>
            </a:r>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3/7/2025</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238467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alk-in)">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grpSp>
        <p:nvGrpSpPr>
          <p:cNvPr id="23" name="bg">
            <a:extLst>
              <a:ext uri="{FF2B5EF4-FFF2-40B4-BE49-F238E27FC236}">
                <a16:creationId xmlns:a16="http://schemas.microsoft.com/office/drawing/2014/main" id="{3E351CC8-C8E6-D158-D59C-94A76E047BA6}"/>
              </a:ext>
              <a:ext uri="{C183D7F6-B498-43B3-948B-1728B52AA6E4}">
                <adec:decorative xmlns:adec="http://schemas.microsoft.com/office/drawing/2017/decorative" val="1"/>
              </a:ext>
            </a:extLst>
          </p:cNvPr>
          <p:cNvGrpSpPr>
            <a:grpSpLocks noGrp="1" noUngrp="1" noRot="1" noMove="1" noResize="1"/>
          </p:cNvGrpSpPr>
          <p:nvPr userDrawn="1"/>
        </p:nvGrpSpPr>
        <p:grpSpPr>
          <a:xfrm>
            <a:off x="0" y="-23973"/>
            <a:ext cx="12192000" cy="6886298"/>
            <a:chOff x="0" y="-23973"/>
            <a:chExt cx="12192000" cy="6886298"/>
          </a:xfrm>
        </p:grpSpPr>
        <p:sp>
          <p:nvSpPr>
            <p:cNvPr id="24" name="gradient tealv2">
              <a:extLst>
                <a:ext uri="{FF2B5EF4-FFF2-40B4-BE49-F238E27FC236}">
                  <a16:creationId xmlns:a16="http://schemas.microsoft.com/office/drawing/2014/main" id="{F79000EA-7F1F-3411-3D36-F617417B909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51000">
                  <a:srgbClr val="007D96"/>
                </a:gs>
                <a:gs pos="83000">
                  <a:srgbClr val="00D9C5"/>
                </a:gs>
                <a:gs pos="5000">
                  <a:srgbClr val="001745"/>
                </a:gs>
                <a:gs pos="26000">
                  <a:srgbClr val="003584"/>
                </a:gs>
              </a:gsLst>
              <a:lin ang="19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5" name="bg3">
              <a:extLst>
                <a:ext uri="{FF2B5EF4-FFF2-40B4-BE49-F238E27FC236}">
                  <a16:creationId xmlns:a16="http://schemas.microsoft.com/office/drawing/2014/main" id="{43A82912-C5DB-4264-07B2-91B05B35FE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31847" r="5938"/>
            <a:stretch/>
          </p:blipFill>
          <p:spPr>
            <a:xfrm>
              <a:off x="4575425" y="-23973"/>
              <a:ext cx="7616575" cy="6886298"/>
            </a:xfrm>
            <a:prstGeom prst="rect">
              <a:avLst/>
            </a:prstGeom>
          </p:spPr>
        </p:pic>
      </p:grpSp>
      <p:sp>
        <p:nvSpPr>
          <p:cNvPr id="26" name="TextBox 25">
            <a:extLst>
              <a:ext uri="{FF2B5EF4-FFF2-40B4-BE49-F238E27FC236}">
                <a16:creationId xmlns:a16="http://schemas.microsoft.com/office/drawing/2014/main" id="{233C0636-9DF8-F487-3264-7EE7737785DB}"/>
              </a:ext>
            </a:extLst>
          </p:cNvPr>
          <p:cNvSpPr txBox="1">
            <a:spLocks/>
          </p:cNvSpPr>
          <p:nvPr userDrawn="1"/>
        </p:nvSpPr>
        <p:spPr>
          <a:xfrm>
            <a:off x="10430860" y="6125378"/>
            <a:ext cx="1324556" cy="326721"/>
          </a:xfrm>
          <a:prstGeom prst="rect">
            <a:avLst/>
          </a:prstGeom>
          <a:noFill/>
        </p:spPr>
        <p:txBody>
          <a:bodyPr wrap="square" lIns="0" tIns="0" rIns="0" bIns="0" rtlCol="0" anchor="b">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lumMod val="85000"/>
                    <a:alpha val="39676"/>
                  </a:srgbClr>
                </a:solidFill>
                <a:effectLst/>
                <a:uLnTx/>
                <a:uFillTx/>
                <a:latin typeface="Arial"/>
                <a:ea typeface="ＭＳ Ｐゴシック"/>
              </a:rPr>
              <a:t>Copyright © 2025 Esri. </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lumMod val="85000"/>
                    <a:alpha val="39676"/>
                  </a:srgbClr>
                </a:solidFill>
                <a:effectLst/>
                <a:uLnTx/>
                <a:uFillTx/>
                <a:latin typeface="Arial"/>
                <a:ea typeface="ＭＳ Ｐゴシック"/>
              </a:rPr>
              <a:t>All rights reserved.</a:t>
            </a:r>
          </a:p>
        </p:txBody>
      </p:sp>
      <p:pic>
        <p:nvPicPr>
          <p:cNvPr id="27" name="esri logo">
            <a:extLst>
              <a:ext uri="{FF2B5EF4-FFF2-40B4-BE49-F238E27FC236}">
                <a16:creationId xmlns:a16="http://schemas.microsoft.com/office/drawing/2014/main" id="{9DFDB393-8401-8099-D9F9-7D11246B681E}"/>
              </a:ext>
              <a:ext uri="{C183D7F6-B498-43B3-948B-1728B52AA6E4}">
                <adec:decorative xmlns:adec="http://schemas.microsoft.com/office/drawing/2017/decorative" val="1"/>
              </a:ext>
            </a:extLst>
          </p:cNvPr>
          <p:cNvPicPr>
            <a:picLocks noChangeAspect="1"/>
          </p:cNvPicPr>
          <p:nvPr userDrawn="1"/>
        </p:nvPicPr>
        <p:blipFill>
          <a:blip r:embed="rId5" cstate="screen">
            <a:alphaModFix amt="29000"/>
            <a:extLst>
              <a:ext uri="{28A0092B-C50C-407E-A947-70E740481C1C}">
                <a14:useLocalDpi xmlns:a14="http://schemas.microsoft.com/office/drawing/2010/main"/>
              </a:ext>
            </a:extLst>
          </a:blip>
          <a:stretch>
            <a:fillRect/>
          </a:stretch>
        </p:blipFill>
        <p:spPr>
          <a:xfrm>
            <a:off x="914400" y="509870"/>
            <a:ext cx="1731980" cy="413313"/>
          </a:xfrm>
          <a:prstGeom prst="rect">
            <a:avLst/>
          </a:prstGeom>
        </p:spPr>
      </p:pic>
      <p:sp>
        <p:nvSpPr>
          <p:cNvPr id="28" name="Event Name">
            <a:extLst>
              <a:ext uri="{FF2B5EF4-FFF2-40B4-BE49-F238E27FC236}">
                <a16:creationId xmlns:a16="http://schemas.microsoft.com/office/drawing/2014/main" id="{0C9ADE17-3A7C-070F-6910-7BB19A0E3C82}"/>
              </a:ext>
              <a:ext uri="{C183D7F6-B498-43B3-948B-1728B52AA6E4}">
                <adec:decorative xmlns:adec="http://schemas.microsoft.com/office/drawing/2017/decorative" val="1"/>
              </a:ext>
            </a:extLst>
          </p:cNvPr>
          <p:cNvSpPr txBox="1">
            <a:spLocks/>
          </p:cNvSpPr>
          <p:nvPr userDrawn="1"/>
        </p:nvSpPr>
        <p:spPr bwMode="white">
          <a:xfrm>
            <a:off x="914400" y="6011576"/>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b="1" i="1" dirty="0">
                <a:solidFill>
                  <a:srgbClr val="BCE02B">
                    <a:alpha val="70092"/>
                  </a:srgbClr>
                </a:solidFill>
              </a:rPr>
              <a:t>2025 ESRI DEVELOPER &amp; TECHNOLOGY SUMMIT</a:t>
            </a:r>
          </a:p>
        </p:txBody>
      </p:sp>
      <p:sp>
        <p:nvSpPr>
          <p:cNvPr id="29" name="Subtitle 2">
            <a:extLst>
              <a:ext uri="{FF2B5EF4-FFF2-40B4-BE49-F238E27FC236}">
                <a16:creationId xmlns:a16="http://schemas.microsoft.com/office/drawing/2014/main" id="{718B4D2D-8FD2-9786-CC76-18C6B114B75A}"/>
              </a:ext>
            </a:extLst>
          </p:cNvPr>
          <p:cNvSpPr>
            <a:spLocks noGrp="1"/>
          </p:cNvSpPr>
          <p:nvPr>
            <p:ph type="subTitle" idx="1"/>
          </p:nvPr>
        </p:nvSpPr>
        <p:spPr>
          <a:xfrm>
            <a:off x="909152" y="4008825"/>
            <a:ext cx="5711630" cy="592992"/>
          </a:xfrm>
          <a:prstGeom prst="rect">
            <a:avLst/>
          </a:prstGeom>
        </p:spPr>
        <p:txBody>
          <a:bodyPr/>
          <a:lstStyle/>
          <a:p>
            <a:pPr algn="l"/>
            <a:endParaRPr lang="en-US" dirty="0">
              <a:solidFill>
                <a:srgbClr val="FFAD29"/>
              </a:solidFill>
            </a:endParaRPr>
          </a:p>
        </p:txBody>
      </p:sp>
      <p:sp>
        <p:nvSpPr>
          <p:cNvPr id="30" name="Title 1">
            <a:extLst>
              <a:ext uri="{FF2B5EF4-FFF2-40B4-BE49-F238E27FC236}">
                <a16:creationId xmlns:a16="http://schemas.microsoft.com/office/drawing/2014/main" id="{D07AD431-D916-8550-B2AD-E7470C753852}"/>
              </a:ext>
              <a:ext uri="{C183D7F6-B498-43B3-948B-1728B52AA6E4}">
                <adec:decorative xmlns:adec="http://schemas.microsoft.com/office/drawing/2017/decorative" val="0"/>
              </a:ext>
            </a:extLst>
          </p:cNvPr>
          <p:cNvSpPr txBox="1">
            <a:spLocks noGrp="1"/>
          </p:cNvSpPr>
          <p:nvPr>
            <p:ph type="title" idx="4294967295"/>
          </p:nvPr>
        </p:nvSpPr>
        <p:spPr bwMode="white">
          <a:xfrm>
            <a:off x="914401" y="2971800"/>
            <a:ext cx="5791199" cy="9144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ctr" defTabSz="457200" rtl="0" eaLnBrk="1" latinLnBrk="0" hangingPunct="1">
              <a:lnSpc>
                <a:spcPct val="100000"/>
              </a:lnSpc>
              <a:spcBef>
                <a:spcPct val="0"/>
              </a:spcBef>
              <a:buNone/>
              <a:defRPr sz="3600" b="0" kern="1200" baseline="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mj-lt"/>
                <a:ea typeface="ＭＳ Ｐゴシック"/>
                <a:cs typeface="Arial"/>
              </a:rPr>
              <a:t>[Add Presentation Title]</a:t>
            </a:r>
            <a:br>
              <a:rPr kumimoji="0" lang="en-US" sz="3600" b="0" i="0" u="none" strike="noStrike" kern="1200" cap="none" spc="0" normalizeH="0" baseline="0" noProof="0" dirty="0">
                <a:ln>
                  <a:noFill/>
                </a:ln>
                <a:solidFill>
                  <a:srgbClr val="FFFFFF"/>
                </a:solidFill>
                <a:effectLst/>
                <a:uLnTx/>
                <a:uFillTx/>
                <a:latin typeface="+mj-lt"/>
                <a:ea typeface="ＭＳ Ｐゴシック"/>
                <a:cs typeface="Arial"/>
              </a:rPr>
            </a:br>
            <a:r>
              <a:rPr kumimoji="0" lang="en-US" sz="2000" b="0" i="1" u="none" strike="noStrike" kern="1200" cap="none" spc="0" normalizeH="0" baseline="0" noProof="0" dirty="0">
                <a:ln>
                  <a:noFill/>
                </a:ln>
                <a:solidFill>
                  <a:srgbClr val="FFFF96"/>
                </a:solidFill>
                <a:effectLst/>
                <a:uLnTx/>
                <a:uFillTx/>
                <a:latin typeface="+mj-lt"/>
                <a:ea typeface="ＭＳ Ｐゴシック"/>
                <a:cs typeface="Arial"/>
                <a:sym typeface="Wingdings" pitchFamily="2" charset="2"/>
              </a:rPr>
              <a:t>Must match title published in detailed agenda</a:t>
            </a:r>
            <a:endParaRPr kumimoji="0" lang="en-US" sz="4200" b="1" i="0" u="none" strike="noStrike" kern="1200" cap="none" spc="0" normalizeH="0" baseline="0" noProof="0" dirty="0">
              <a:ln>
                <a:noFill/>
              </a:ln>
              <a:solidFill>
                <a:schemeClr val="tx1"/>
              </a:solidFill>
              <a:effectLst/>
              <a:uLnTx/>
              <a:uFillTx/>
              <a:latin typeface="+mj-lt"/>
              <a:ea typeface="+mj-ea"/>
              <a:cs typeface="Arial"/>
            </a:endParaRP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prstGeom prst="rect">
            <a:avLst/>
          </a:prstGeo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914400" y="2732670"/>
            <a:ext cx="8683723" cy="738664"/>
          </a:xfrm>
          <a:prstGeom prst="rect">
            <a:avLst/>
          </a:prstGeo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a:prstGeom prst="rect">
            <a:avLst/>
          </a:prstGeo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1595535"/>
            <a:ext cx="10369296" cy="4739951"/>
          </a:xfrm>
          <a:prstGeom prst="rect">
            <a:avLst/>
          </a:prstGeom>
        </p:spPr>
        <p:txBody>
          <a:bodyPr/>
          <a:lstStyle>
            <a:lvl1pPr>
              <a:defRPr/>
            </a:lvl1pPr>
          </a:lstStyle>
          <a:p>
            <a:pPr lvl="0"/>
            <a:r>
              <a:rPr lang="en-US"/>
              <a:t>Click to edit text</a:t>
            </a:r>
          </a:p>
          <a:p>
            <a:pPr lvl="1"/>
            <a:r>
              <a:rPr lang="en-US"/>
              <a:t>Second level</a:t>
            </a:r>
          </a:p>
          <a:p>
            <a:pPr lvl="2"/>
            <a:r>
              <a:rPr lang="en-US"/>
              <a:t>Third level</a:t>
            </a: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a:prstGeom prst="rect">
            <a:avLst/>
          </a:prstGeo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a:prstGeom prst="rect">
            <a:avLst/>
          </a:prstGeo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1931437"/>
            <a:ext cx="10369296" cy="4525347"/>
          </a:xfrm>
          <a:prstGeom prst="rect">
            <a:avLst/>
          </a:prstGeom>
        </p:spPr>
        <p:txBody>
          <a:bodyPr/>
          <a:lstStyle>
            <a:lvl1pPr>
              <a:defRPr/>
            </a:lvl1pPr>
          </a:lstStyle>
          <a:p>
            <a:pPr lvl="0"/>
            <a:r>
              <a:rPr lang="en-US"/>
              <a:t>Click to edit text</a:t>
            </a:r>
          </a:p>
          <a:p>
            <a:pPr lvl="1"/>
            <a:r>
              <a:rPr lang="en-US"/>
              <a:t>Second level</a:t>
            </a:r>
          </a:p>
          <a:p>
            <a:pPr lvl="2"/>
            <a:r>
              <a:rPr lang="en-US"/>
              <a:t>Third level</a:t>
            </a: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prstGeom prst="rect">
            <a:avLst/>
          </a:prstGeo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1576873"/>
            <a:ext cx="10369296" cy="4441371"/>
          </a:xfrm>
          <a:prstGeom prst="rect">
            <a:avLst/>
          </a:prstGeo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a:prstGeom prst="rect">
            <a:avLst/>
          </a:prstGeo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prstGeom prst="rect">
            <a:avLst/>
          </a:prstGeo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6976872" y="2462092"/>
            <a:ext cx="4427728" cy="1477328"/>
          </a:xfrm>
          <a:prstGeom prst="rect">
            <a:avLst/>
          </a:prstGeo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a:prstGeom prst="rect">
            <a:avLst/>
          </a:prstGeom>
        </p:spPr>
        <p:txBody>
          <a:bodyPr/>
          <a:lstStyle>
            <a:lvl1pPr>
              <a:defRPr b="0"/>
            </a:lvl1pPr>
          </a:lstStyle>
          <a:p>
            <a:r>
              <a:rPr lang="en-US"/>
              <a:t>Click to Edit Title</a:t>
            </a: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sri">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E334C4-0D41-5733-3934-0F98DAD85DA2}"/>
              </a:ext>
            </a:extLst>
          </p:cNvPr>
          <p:cNvSpPr>
            <a:spLocks noGrp="1"/>
          </p:cNvSpPr>
          <p:nvPr>
            <p:ph type="title" idx="4294967295"/>
          </p:nvPr>
        </p:nvSpPr>
        <p:spPr>
          <a:xfrm>
            <a:off x="3690239" y="4191000"/>
            <a:ext cx="4803775" cy="2635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39428">
                    <a:alpha val="60000"/>
                  </a:srgbClr>
                </a:solidFill>
                <a:effectLst/>
                <a:uLnTx/>
                <a:uFillTx/>
                <a:latin typeface="+mn-lt"/>
                <a:ea typeface="+mn-ea"/>
                <a:cs typeface="+mn-cs"/>
              </a:rPr>
              <a:t>Copyright © 2025 Esri. All rights reserved.</a:t>
            </a:r>
          </a:p>
        </p:txBody>
      </p:sp>
      <p:pic>
        <p:nvPicPr>
          <p:cNvPr id="5" name="esri logo" descr="Esri logo, The Science of Where">
            <a:extLst>
              <a:ext uri="{FF2B5EF4-FFF2-40B4-BE49-F238E27FC236}">
                <a16:creationId xmlns:a16="http://schemas.microsoft.com/office/drawing/2014/main" id="{C38CACA1-D3E9-8C9F-1DE7-3AE557E56763}"/>
              </a:ext>
            </a:extLst>
          </p:cNvPr>
          <p:cNvPicPr>
            <a:picLocks noChangeAspect="1"/>
          </p:cNvPicPr>
          <p:nvPr userDrawn="1"/>
        </p:nvPicPr>
        <p:blipFill>
          <a:blip r:embed="rId4"/>
          <a:stretch>
            <a:fillRect/>
          </a:stretch>
        </p:blipFill>
        <p:spPr>
          <a:xfrm>
            <a:off x="3693541" y="2667109"/>
            <a:ext cx="4804918" cy="1523782"/>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extLst>
              <a:ext uri="{96DAC541-7B7A-43D3-8B79-37D633B846F1}">
                <asvg:svgBlip xmlns:asvg="http://schemas.microsoft.com/office/drawing/2016/SVG/main" r:embed="rId12"/>
              </a:ext>
            </a:extLst>
          </a:blip>
          <a:srcRect/>
          <a:stretch>
            <a:fillRect/>
          </a:stretch>
        </a:blip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6800" r:id="rId1"/>
    <p:sldLayoutId id="2147486822" r:id="rId2"/>
    <p:sldLayoutId id="2147486801" r:id="rId3"/>
    <p:sldLayoutId id="2147486802" r:id="rId4"/>
    <p:sldLayoutId id="2147486803" r:id="rId5"/>
    <p:sldLayoutId id="2147486823" r:id="rId6"/>
    <p:sldLayoutId id="2147486805" r:id="rId7"/>
    <p:sldLayoutId id="2147486807" r:id="rId8"/>
    <p:sldLayoutId id="2147486816" r:id="rId9"/>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esri/arcgis-pro-sdk/wiki#arcgis-pro-sdk-for-net-templates" TargetMode="External"/><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2.gif"/></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hyperlink" Target="https://github.com/esri/arcgis-pro-sdk/wiki/ProConcepts-Framework#introduction-to-daml-desktop-application-markup-language"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2.gif"/></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hyperlink" Target="https://github.com/esri/arcgis-pro-sdk/wiki/ProConcepts-Framework#plugin-datasource"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hyperlink" Target="https://github.com/esri/arcgis-pro-sdk/wiki/ProConcepts-Plugin-Datasources"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hyperlink" Target="https://github.com/Esri/arcgis-pro-sdk-community-samples/tree/master/Plugin" TargetMode="External"/><Relationship Id="rId4" Type="http://schemas.openxmlformats.org/officeDocument/2006/relationships/hyperlink" Target="https://github.com/esri/arcgis-pro-sdk/wiki/ProGuide-Plugin-Datasource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github.com/esri/arcgis-pro-sdk/wiki/ProConcepts-Geodatabase#editing-in-stand-alone-mode"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hyperlink" Target="https://github.com/Esri/arcgis-pro-sdk-community-samples/tree/master/CoreHost" TargetMode="External"/><Relationship Id="rId4" Type="http://schemas.openxmlformats.org/officeDocument/2006/relationships/hyperlink" Target="https://github.com/esri/arcgis-pro-sdk/wiki/proconcepts-CoreHost"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pro.arcgis.com/en/pro-app/sdk/"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hyperlink" Target="https://developers.arcgis.com/documentation/arcgis-add-ins-and-automation/arcgis-pro/#tutorials"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hyperlink" Target="https://github.com/Esri/arcgis-pro-sdk-community-samples" TargetMode="External"/><Relationship Id="rId7"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hyperlink" Target="https://github.com/Esri/arcgis-pro-sdk/wiki#2-sdk-resources" TargetMode="External"/><Relationship Id="rId5" Type="http://schemas.openxmlformats.org/officeDocument/2006/relationships/hyperlink" Target="https://pro.arcgis.com/en/pro-app/latest/sdk/api-reference/topic1.html" TargetMode="External"/><Relationship Id="rId4" Type="http://schemas.openxmlformats.org/officeDocument/2006/relationships/hyperlink" Target="https://github.com/Esri/arcgis-pro-sdk/wiki/ProSnippet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hyperlink" Target="https://community.esri.com/t5/arcgis-pro-sdk/ct-p/arcgis-pro-sdk"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hyperlink" Target="https://www.esri.com/en-us/arcgis-marketplace/overview"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hyperlink" Target="https://www.esri.com/en-us/arcgis-marketplace/products?s=Newest&amp;product=ArcGISProAdd-In"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bg">
            <a:extLst>
              <a:ext uri="{FF2B5EF4-FFF2-40B4-BE49-F238E27FC236}">
                <a16:creationId xmlns:a16="http://schemas.microsoft.com/office/drawing/2014/main" id="{53E2E0AF-0B90-AC57-4C27-DA3FC35E3ACF}"/>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20" name="gradient teal">
              <a:extLst>
                <a:ext uri="{FF2B5EF4-FFF2-40B4-BE49-F238E27FC236}">
                  <a16:creationId xmlns:a16="http://schemas.microsoft.com/office/drawing/2014/main" id="{E3B12E87-262D-8022-8118-02CB1E92D51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1" name="bg">
              <a:extLst>
                <a:ext uri="{FF2B5EF4-FFF2-40B4-BE49-F238E27FC236}">
                  <a16:creationId xmlns:a16="http://schemas.microsoft.com/office/drawing/2014/main" id="{6A8A9865-CD29-AA92-C167-D611664EB141}"/>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Agenda</a:t>
            </a:r>
          </a:p>
        </p:txBody>
      </p:sp>
      <p:sp>
        <p:nvSpPr>
          <p:cNvPr id="10" name="Content Placeholder 10">
            <a:extLst>
              <a:ext uri="{FF2B5EF4-FFF2-40B4-BE49-F238E27FC236}">
                <a16:creationId xmlns:a16="http://schemas.microsoft.com/office/drawing/2014/main" id="{403278FD-0D93-B79F-D4BA-242A191E9C76}"/>
              </a:ext>
            </a:extLst>
          </p:cNvPr>
          <p:cNvSpPr>
            <a:spLocks noGrp="1"/>
          </p:cNvSpPr>
          <p:nvPr>
            <p:ph sz="quarter" idx="12"/>
          </p:nvPr>
        </p:nvSpPr>
        <p:spPr>
          <a:xfrm>
            <a:off x="914400" y="2057400"/>
            <a:ext cx="10369296" cy="3427413"/>
          </a:xfrm>
        </p:spPr>
        <p:txBody>
          <a:bodyPr/>
          <a:lstStyle/>
          <a:p>
            <a:pPr>
              <a:buClr>
                <a:srgbClr val="FFAD29"/>
              </a:buClr>
            </a:pPr>
            <a:r>
              <a:rPr lang="en-US" dirty="0"/>
              <a:t>Extending ArcGIS Pro</a:t>
            </a:r>
          </a:p>
          <a:p>
            <a:pPr>
              <a:buClr>
                <a:srgbClr val="FFAD29"/>
              </a:buClr>
            </a:pPr>
            <a:r>
              <a:rPr lang="en-US" dirty="0"/>
              <a:t>Patterns and APIs</a:t>
            </a:r>
          </a:p>
          <a:p>
            <a:pPr>
              <a:buClr>
                <a:srgbClr val="FFAD29"/>
              </a:buClr>
            </a:pPr>
            <a:r>
              <a:rPr lang="en-US" dirty="0"/>
              <a:t>Updates and What’s Coming</a:t>
            </a:r>
          </a:p>
          <a:p>
            <a:pPr>
              <a:buClr>
                <a:srgbClr val="FFAD29"/>
              </a:buClr>
            </a:pPr>
            <a:r>
              <a:rPr lang="en-US" dirty="0"/>
              <a:t>Resources for your work</a:t>
            </a:r>
          </a:p>
          <a:p>
            <a:pPr>
              <a:buClr>
                <a:srgbClr val="FFAD29"/>
              </a:buClr>
            </a:pPr>
            <a:r>
              <a:rPr lang="en-US" dirty="0"/>
              <a:t>Questions</a:t>
            </a:r>
          </a:p>
        </p:txBody>
      </p:sp>
      <p:sp>
        <p:nvSpPr>
          <p:cNvPr id="11" name="Text Placeholder 2">
            <a:extLst>
              <a:ext uri="{FF2B5EF4-FFF2-40B4-BE49-F238E27FC236}">
                <a16:creationId xmlns:a16="http://schemas.microsoft.com/office/drawing/2014/main" id="{2700E570-05C3-2E02-D6B0-1D7A3D3D702A}"/>
              </a:ext>
            </a:extLst>
          </p:cNvPr>
          <p:cNvSpPr>
            <a:spLocks noGrp="1"/>
          </p:cNvSpPr>
          <p:nvPr>
            <p:ph type="body" sz="quarter" idx="11"/>
          </p:nvPr>
        </p:nvSpPr>
        <p:spPr>
          <a:xfrm>
            <a:off x="914400" y="1399032"/>
            <a:ext cx="10369296" cy="369332"/>
          </a:xfrm>
        </p:spPr>
        <p:txBody>
          <a:bodyPr/>
          <a:lstStyle/>
          <a:p>
            <a:r>
              <a:rPr lang="en-US" dirty="0">
                <a:solidFill>
                  <a:srgbClr val="FFAD29"/>
                </a:solidFill>
              </a:rPr>
              <a:t>Overview</a:t>
            </a:r>
          </a:p>
        </p:txBody>
      </p:sp>
    </p:spTree>
    <p:extLst>
      <p:ext uri="{BB962C8B-B14F-4D97-AF65-F5344CB8AC3E}">
        <p14:creationId xmlns:p14="http://schemas.microsoft.com/office/powerpoint/2010/main" val="884725597"/>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F439D-C79A-2FCE-9F83-BCF61FD3B479}"/>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C6303531-D2F1-73AC-85E0-815AC1BE5FB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32A41A6D-0597-A5F2-4110-2E7DFC6F01C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07CFC4F-B92E-0555-A1C9-93AC52A31F1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A698FF72-8E3E-7E56-4820-564BFDB5D371}"/>
              </a:ext>
            </a:extLst>
          </p:cNvPr>
          <p:cNvSpPr>
            <a:spLocks noGrp="1"/>
          </p:cNvSpPr>
          <p:nvPr>
            <p:ph type="title"/>
          </p:nvPr>
        </p:nvSpPr>
        <p:spPr/>
        <p:txBody>
          <a:bodyPr/>
          <a:lstStyle/>
          <a:p>
            <a:r>
              <a:rPr lang="en-US" sz="2800" dirty="0"/>
              <a:t>What’s possible with the SDK</a:t>
            </a:r>
          </a:p>
        </p:txBody>
      </p:sp>
      <p:sp>
        <p:nvSpPr>
          <p:cNvPr id="3" name="Text Placeholder 2">
            <a:extLst>
              <a:ext uri="{FF2B5EF4-FFF2-40B4-BE49-F238E27FC236}">
                <a16:creationId xmlns:a16="http://schemas.microsoft.com/office/drawing/2014/main" id="{E90D505C-7F5F-C7B4-B14D-856F52E882F2}"/>
              </a:ext>
            </a:extLst>
          </p:cNvPr>
          <p:cNvSpPr>
            <a:spLocks noGrp="1"/>
          </p:cNvSpPr>
          <p:nvPr>
            <p:ph type="body" sz="quarter" idx="11"/>
          </p:nvPr>
        </p:nvSpPr>
        <p:spPr>
          <a:xfrm>
            <a:off x="914400" y="1399032"/>
            <a:ext cx="10369296" cy="369332"/>
          </a:xfrm>
        </p:spPr>
        <p:txBody>
          <a:bodyPr/>
          <a:lstStyle/>
          <a:p>
            <a:r>
              <a:rPr lang="en-US" dirty="0">
                <a:solidFill>
                  <a:srgbClr val="FFAD29"/>
                </a:solidFill>
              </a:rPr>
              <a:t>APIs</a:t>
            </a:r>
          </a:p>
        </p:txBody>
      </p:sp>
      <p:sp>
        <p:nvSpPr>
          <p:cNvPr id="6" name="Content Placeholder 10">
            <a:extLst>
              <a:ext uri="{FF2B5EF4-FFF2-40B4-BE49-F238E27FC236}">
                <a16:creationId xmlns:a16="http://schemas.microsoft.com/office/drawing/2014/main" id="{4792A423-365B-6B7D-CD3A-A6D2DDA677F3}"/>
              </a:ext>
            </a:extLst>
          </p:cNvPr>
          <p:cNvSpPr>
            <a:spLocks noGrp="1"/>
          </p:cNvSpPr>
          <p:nvPr>
            <p:ph sz="quarter" idx="12"/>
          </p:nvPr>
        </p:nvSpPr>
        <p:spPr>
          <a:xfrm>
            <a:off x="4483071" y="1583698"/>
            <a:ext cx="7429058" cy="4525347"/>
          </a:xfrm>
        </p:spPr>
        <p:txBody>
          <a:bodyPr/>
          <a:lstStyle/>
          <a:p>
            <a:pPr>
              <a:buClr>
                <a:srgbClr val="FFAD29"/>
              </a:buClr>
            </a:pPr>
            <a:r>
              <a:rPr lang="en-US" sz="1400" dirty="0"/>
              <a:t>Map Exploration – build and manage animations, control the camera and build new map tools</a:t>
            </a:r>
          </a:p>
          <a:p>
            <a:pPr>
              <a:buClr>
                <a:srgbClr val="FFAD29"/>
              </a:buClr>
            </a:pPr>
            <a:r>
              <a:rPr lang="en-US" sz="1400" dirty="0"/>
              <a:t>Metadata – create custom metadata forms using the Metadata Toolkit</a:t>
            </a:r>
          </a:p>
          <a:p>
            <a:pPr>
              <a:buClr>
                <a:srgbClr val="FFAD29"/>
              </a:buClr>
            </a:pPr>
            <a:r>
              <a:rPr lang="en-US" sz="1400" dirty="0"/>
              <a:t>Parcel Fabric - create editing tools, manage parcel seeds, types and records</a:t>
            </a:r>
          </a:p>
          <a:p>
            <a:pPr>
              <a:buClr>
                <a:srgbClr val="FFAD29"/>
              </a:buClr>
            </a:pPr>
            <a:r>
              <a:rPr lang="en-US" sz="1400" dirty="0"/>
              <a:t>Raster – work with raster datasets, layers and colorizers</a:t>
            </a:r>
          </a:p>
          <a:p>
            <a:pPr>
              <a:buClr>
                <a:srgbClr val="FFAD29"/>
              </a:buClr>
            </a:pPr>
            <a:r>
              <a:rPr lang="en-US" sz="1400" dirty="0"/>
              <a:t>Real-time – manage real-time stream layers, events and tracking data</a:t>
            </a:r>
          </a:p>
          <a:p>
            <a:pPr>
              <a:buClr>
                <a:srgbClr val="FFAD29"/>
              </a:buClr>
            </a:pPr>
            <a:r>
              <a:rPr lang="en-US" sz="1400" dirty="0"/>
              <a:t>Scene Layers – manage scene layer content with selection and symbology</a:t>
            </a:r>
          </a:p>
          <a:p>
            <a:pPr>
              <a:buClr>
                <a:srgbClr val="FFAD29"/>
              </a:buClr>
            </a:pPr>
            <a:r>
              <a:rPr lang="en-US" sz="1400" dirty="0"/>
              <a:t>Sharing – access and search content, folders, and groups of a portal or online organization</a:t>
            </a:r>
          </a:p>
          <a:p>
            <a:pPr>
              <a:buClr>
                <a:srgbClr val="FFAD29"/>
              </a:buClr>
            </a:pPr>
            <a:r>
              <a:rPr lang="en-US" sz="1400" dirty="0"/>
              <a:t>Tasks – access and manage Tasks within the UI </a:t>
            </a:r>
          </a:p>
          <a:p>
            <a:pPr>
              <a:buClr>
                <a:srgbClr val="FFAD29"/>
              </a:buClr>
            </a:pPr>
            <a:r>
              <a:rPr lang="en-US" sz="1400" dirty="0"/>
              <a:t>Topology – explore and manage topology rules, errors, validation and the topology graph</a:t>
            </a:r>
          </a:p>
          <a:p>
            <a:pPr>
              <a:buClr>
                <a:srgbClr val="FFAD29"/>
              </a:buClr>
            </a:pPr>
            <a:r>
              <a:rPr lang="en-US" sz="1400" dirty="0"/>
              <a:t>Utility Network – create custom utility network tools, traces and workflows</a:t>
            </a:r>
          </a:p>
          <a:p>
            <a:pPr>
              <a:buClr>
                <a:srgbClr val="FFAD29"/>
              </a:buClr>
            </a:pPr>
            <a:r>
              <a:rPr lang="en-US" sz="1400" dirty="0"/>
              <a:t>Voxel Layers – create and manage voxel layer slices, sections and </a:t>
            </a:r>
            <a:r>
              <a:rPr lang="en-US" sz="1400" dirty="0" err="1"/>
              <a:t>isosurfaces</a:t>
            </a:r>
            <a:r>
              <a:rPr lang="en-US" sz="1400" dirty="0"/>
              <a:t>, control voxel layer lighting and rendering</a:t>
            </a:r>
          </a:p>
          <a:p>
            <a:pPr>
              <a:buClr>
                <a:srgbClr val="FFAD29"/>
              </a:buClr>
            </a:pPr>
            <a:r>
              <a:rPr lang="en-US" sz="1400" dirty="0"/>
              <a:t>Knowledge Graphs - access to </a:t>
            </a:r>
            <a:r>
              <a:rPr lang="en-US" sz="1400" dirty="0" err="1"/>
              <a:t>KnowledgeGraph</a:t>
            </a:r>
            <a:r>
              <a:rPr lang="en-US" sz="1400" dirty="0"/>
              <a:t> data sources, and support for </a:t>
            </a:r>
            <a:r>
              <a:rPr lang="en-US" sz="1400" dirty="0" err="1"/>
              <a:t>openCypher</a:t>
            </a:r>
            <a:r>
              <a:rPr lang="en-US" sz="1400" dirty="0"/>
              <a:t> graph queries and full text search.</a:t>
            </a:r>
          </a:p>
        </p:txBody>
      </p:sp>
      <p:grpSp>
        <p:nvGrpSpPr>
          <p:cNvPr id="4" name="Group 3">
            <a:extLst>
              <a:ext uri="{FF2B5EF4-FFF2-40B4-BE49-F238E27FC236}">
                <a16:creationId xmlns:a16="http://schemas.microsoft.com/office/drawing/2014/main" id="{A64BC42E-D7CE-C6D2-0386-2FDA74BC42FD}"/>
              </a:ext>
            </a:extLst>
          </p:cNvPr>
          <p:cNvGrpSpPr/>
          <p:nvPr/>
        </p:nvGrpSpPr>
        <p:grpSpPr>
          <a:xfrm>
            <a:off x="1847784" y="3494315"/>
            <a:ext cx="1417131" cy="1225876"/>
            <a:chOff x="1849049" y="1114935"/>
            <a:chExt cx="1417131" cy="1225876"/>
          </a:xfrm>
        </p:grpSpPr>
        <p:sp>
          <p:nvSpPr>
            <p:cNvPr id="5" name="Hexagon 4">
              <a:extLst>
                <a:ext uri="{FF2B5EF4-FFF2-40B4-BE49-F238E27FC236}">
                  <a16:creationId xmlns:a16="http://schemas.microsoft.com/office/drawing/2014/main" id="{AE73FE5E-73E3-4009-B191-0AA604CC1544}"/>
                </a:ext>
              </a:extLst>
            </p:cNvPr>
            <p:cNvSpPr/>
            <p:nvPr/>
          </p:nvSpPr>
          <p:spPr>
            <a:xfrm>
              <a:off x="1849049" y="1114935"/>
              <a:ext cx="1417131" cy="122587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 name="Hexagon 4">
              <a:extLst>
                <a:ext uri="{FF2B5EF4-FFF2-40B4-BE49-F238E27FC236}">
                  <a16:creationId xmlns:a16="http://schemas.microsoft.com/office/drawing/2014/main" id="{119257FE-D124-A756-7CD2-1540C875C3A4}"/>
                </a:ext>
              </a:extLst>
            </p:cNvPr>
            <p:cNvSpPr txBox="1"/>
            <p:nvPr/>
          </p:nvSpPr>
          <p:spPr>
            <a:xfrm>
              <a:off x="2083888" y="1318080"/>
              <a:ext cx="947453" cy="8195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Map Exploration</a:t>
              </a:r>
            </a:p>
          </p:txBody>
        </p:sp>
      </p:grpSp>
      <p:grpSp>
        <p:nvGrpSpPr>
          <p:cNvPr id="8" name="Group 7">
            <a:extLst>
              <a:ext uri="{FF2B5EF4-FFF2-40B4-BE49-F238E27FC236}">
                <a16:creationId xmlns:a16="http://schemas.microsoft.com/office/drawing/2014/main" id="{6B421653-5377-561E-D430-ED5C8A5A70E0}"/>
              </a:ext>
            </a:extLst>
          </p:cNvPr>
          <p:cNvGrpSpPr/>
          <p:nvPr/>
        </p:nvGrpSpPr>
        <p:grpSpPr>
          <a:xfrm>
            <a:off x="1978322" y="2379380"/>
            <a:ext cx="1161329" cy="1004686"/>
            <a:chOff x="1979587" y="0"/>
            <a:chExt cx="1161329" cy="1004686"/>
          </a:xfrm>
        </p:grpSpPr>
        <p:sp>
          <p:nvSpPr>
            <p:cNvPr id="10" name="Hexagon 9">
              <a:extLst>
                <a:ext uri="{FF2B5EF4-FFF2-40B4-BE49-F238E27FC236}">
                  <a16:creationId xmlns:a16="http://schemas.microsoft.com/office/drawing/2014/main" id="{22BCF14E-8839-56F9-6A61-1BFBCD78C4AA}"/>
                </a:ext>
              </a:extLst>
            </p:cNvPr>
            <p:cNvSpPr/>
            <p:nvPr/>
          </p:nvSpPr>
          <p:spPr>
            <a:xfrm>
              <a:off x="1979587" y="0"/>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1" name="Hexagon 6">
              <a:extLst>
                <a:ext uri="{FF2B5EF4-FFF2-40B4-BE49-F238E27FC236}">
                  <a16:creationId xmlns:a16="http://schemas.microsoft.com/office/drawing/2014/main" id="{329CF924-C987-D89D-24DB-EEDCAF059E56}"/>
                </a:ext>
              </a:extLst>
            </p:cNvPr>
            <p:cNvSpPr txBox="1"/>
            <p:nvPr/>
          </p:nvSpPr>
          <p:spPr>
            <a:xfrm>
              <a:off x="2172044" y="166498"/>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Sharing</a:t>
              </a:r>
            </a:p>
          </p:txBody>
        </p:sp>
      </p:grpSp>
      <p:grpSp>
        <p:nvGrpSpPr>
          <p:cNvPr id="12" name="Group 11">
            <a:extLst>
              <a:ext uri="{FF2B5EF4-FFF2-40B4-BE49-F238E27FC236}">
                <a16:creationId xmlns:a16="http://schemas.microsoft.com/office/drawing/2014/main" id="{3C3EBF46-E049-92C6-C4C6-B65ECDCC2424}"/>
              </a:ext>
            </a:extLst>
          </p:cNvPr>
          <p:cNvGrpSpPr/>
          <p:nvPr/>
        </p:nvGrpSpPr>
        <p:grpSpPr>
          <a:xfrm>
            <a:off x="3043396" y="2997329"/>
            <a:ext cx="1161329" cy="1004686"/>
            <a:chOff x="3044661" y="617949"/>
            <a:chExt cx="1161329" cy="1004686"/>
          </a:xfrm>
        </p:grpSpPr>
        <p:sp>
          <p:nvSpPr>
            <p:cNvPr id="13" name="Hexagon 12">
              <a:extLst>
                <a:ext uri="{FF2B5EF4-FFF2-40B4-BE49-F238E27FC236}">
                  <a16:creationId xmlns:a16="http://schemas.microsoft.com/office/drawing/2014/main" id="{CE83BD71-34A3-71D4-C7DE-533C8217B1CD}"/>
                </a:ext>
              </a:extLst>
            </p:cNvPr>
            <p:cNvSpPr/>
            <p:nvPr/>
          </p:nvSpPr>
          <p:spPr>
            <a:xfrm>
              <a:off x="3044661" y="617949"/>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Hexagon 8">
              <a:extLst>
                <a:ext uri="{FF2B5EF4-FFF2-40B4-BE49-F238E27FC236}">
                  <a16:creationId xmlns:a16="http://schemas.microsoft.com/office/drawing/2014/main" id="{04EB23CC-26FA-F389-99DE-73C0530704B2}"/>
                </a:ext>
              </a:extLst>
            </p:cNvPr>
            <p:cNvSpPr txBox="1"/>
            <p:nvPr/>
          </p:nvSpPr>
          <p:spPr>
            <a:xfrm>
              <a:off x="3237118" y="784447"/>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Raster</a:t>
              </a:r>
            </a:p>
          </p:txBody>
        </p:sp>
      </p:grpSp>
      <p:grpSp>
        <p:nvGrpSpPr>
          <p:cNvPr id="17" name="Group 16">
            <a:extLst>
              <a:ext uri="{FF2B5EF4-FFF2-40B4-BE49-F238E27FC236}">
                <a16:creationId xmlns:a16="http://schemas.microsoft.com/office/drawing/2014/main" id="{36DE5C04-1D77-B1E0-2508-EB94B077F12C}"/>
              </a:ext>
            </a:extLst>
          </p:cNvPr>
          <p:cNvGrpSpPr/>
          <p:nvPr/>
        </p:nvGrpSpPr>
        <p:grpSpPr>
          <a:xfrm>
            <a:off x="3043396" y="4212146"/>
            <a:ext cx="1161329" cy="1004686"/>
            <a:chOff x="3044661" y="1832766"/>
            <a:chExt cx="1161329" cy="1004686"/>
          </a:xfrm>
        </p:grpSpPr>
        <p:sp>
          <p:nvSpPr>
            <p:cNvPr id="18" name="Hexagon 17">
              <a:extLst>
                <a:ext uri="{FF2B5EF4-FFF2-40B4-BE49-F238E27FC236}">
                  <a16:creationId xmlns:a16="http://schemas.microsoft.com/office/drawing/2014/main" id="{D3FB4102-5769-7CAB-CDC2-5D5C4820FDAC}"/>
                </a:ext>
              </a:extLst>
            </p:cNvPr>
            <p:cNvSpPr/>
            <p:nvPr/>
          </p:nvSpPr>
          <p:spPr>
            <a:xfrm>
              <a:off x="3044661" y="183276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9" name="Hexagon 10">
              <a:extLst>
                <a:ext uri="{FF2B5EF4-FFF2-40B4-BE49-F238E27FC236}">
                  <a16:creationId xmlns:a16="http://schemas.microsoft.com/office/drawing/2014/main" id="{845CF359-47B2-4398-F373-BCF83A53A32F}"/>
                </a:ext>
              </a:extLst>
            </p:cNvPr>
            <p:cNvSpPr txBox="1"/>
            <p:nvPr/>
          </p:nvSpPr>
          <p:spPr>
            <a:xfrm>
              <a:off x="3237118" y="199926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Scene Layers</a:t>
              </a:r>
            </a:p>
          </p:txBody>
        </p:sp>
      </p:grpSp>
      <p:grpSp>
        <p:nvGrpSpPr>
          <p:cNvPr id="20" name="Group 19">
            <a:extLst>
              <a:ext uri="{FF2B5EF4-FFF2-40B4-BE49-F238E27FC236}">
                <a16:creationId xmlns:a16="http://schemas.microsoft.com/office/drawing/2014/main" id="{C009C9F9-F610-1B28-F114-E3CB0BF0379E}"/>
              </a:ext>
            </a:extLst>
          </p:cNvPr>
          <p:cNvGrpSpPr/>
          <p:nvPr/>
        </p:nvGrpSpPr>
        <p:grpSpPr>
          <a:xfrm>
            <a:off x="1978322" y="4830786"/>
            <a:ext cx="1161329" cy="1004686"/>
            <a:chOff x="1979587" y="2451406"/>
            <a:chExt cx="1161329" cy="1004686"/>
          </a:xfrm>
        </p:grpSpPr>
        <p:sp>
          <p:nvSpPr>
            <p:cNvPr id="21" name="Hexagon 20">
              <a:extLst>
                <a:ext uri="{FF2B5EF4-FFF2-40B4-BE49-F238E27FC236}">
                  <a16:creationId xmlns:a16="http://schemas.microsoft.com/office/drawing/2014/main" id="{B710E218-9A23-490A-92CD-A216FA1FCB9A}"/>
                </a:ext>
              </a:extLst>
            </p:cNvPr>
            <p:cNvSpPr/>
            <p:nvPr/>
          </p:nvSpPr>
          <p:spPr>
            <a:xfrm>
              <a:off x="1979587" y="245140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2" name="Hexagon 12">
              <a:extLst>
                <a:ext uri="{FF2B5EF4-FFF2-40B4-BE49-F238E27FC236}">
                  <a16:creationId xmlns:a16="http://schemas.microsoft.com/office/drawing/2014/main" id="{7D15DD60-FA81-21FD-B3D1-845F85979084}"/>
                </a:ext>
              </a:extLst>
            </p:cNvPr>
            <p:cNvSpPr txBox="1"/>
            <p:nvPr/>
          </p:nvSpPr>
          <p:spPr>
            <a:xfrm>
              <a:off x="2172044" y="261790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Voxel Layers</a:t>
              </a:r>
            </a:p>
          </p:txBody>
        </p:sp>
      </p:grpSp>
      <p:grpSp>
        <p:nvGrpSpPr>
          <p:cNvPr id="23" name="Group 22">
            <a:extLst>
              <a:ext uri="{FF2B5EF4-FFF2-40B4-BE49-F238E27FC236}">
                <a16:creationId xmlns:a16="http://schemas.microsoft.com/office/drawing/2014/main" id="{77F26B6A-CA71-6C6D-CEE6-537865A8E72D}"/>
              </a:ext>
            </a:extLst>
          </p:cNvPr>
          <p:cNvGrpSpPr/>
          <p:nvPr/>
        </p:nvGrpSpPr>
        <p:grpSpPr>
          <a:xfrm>
            <a:off x="908304" y="4212837"/>
            <a:ext cx="1161329" cy="1004686"/>
            <a:chOff x="909569" y="1833457"/>
            <a:chExt cx="1161329" cy="1004686"/>
          </a:xfrm>
        </p:grpSpPr>
        <p:sp>
          <p:nvSpPr>
            <p:cNvPr id="24" name="Hexagon 23">
              <a:extLst>
                <a:ext uri="{FF2B5EF4-FFF2-40B4-BE49-F238E27FC236}">
                  <a16:creationId xmlns:a16="http://schemas.microsoft.com/office/drawing/2014/main" id="{4EDFDB2C-6C26-3D9B-5616-4EB28E2A544C}"/>
                </a:ext>
              </a:extLst>
            </p:cNvPr>
            <p:cNvSpPr/>
            <p:nvPr/>
          </p:nvSpPr>
          <p:spPr>
            <a:xfrm>
              <a:off x="909569" y="1833457"/>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5" name="Hexagon 14">
              <a:extLst>
                <a:ext uri="{FF2B5EF4-FFF2-40B4-BE49-F238E27FC236}">
                  <a16:creationId xmlns:a16="http://schemas.microsoft.com/office/drawing/2014/main" id="{4F3BFC33-6AD3-699C-1291-4838BE82B5F2}"/>
                </a:ext>
              </a:extLst>
            </p:cNvPr>
            <p:cNvSpPr txBox="1"/>
            <p:nvPr/>
          </p:nvSpPr>
          <p:spPr>
            <a:xfrm>
              <a:off x="1102026" y="1999955"/>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Utility Network</a:t>
              </a:r>
            </a:p>
          </p:txBody>
        </p:sp>
      </p:grpSp>
      <p:grpSp>
        <p:nvGrpSpPr>
          <p:cNvPr id="26" name="Group 25">
            <a:extLst>
              <a:ext uri="{FF2B5EF4-FFF2-40B4-BE49-F238E27FC236}">
                <a16:creationId xmlns:a16="http://schemas.microsoft.com/office/drawing/2014/main" id="{06E72E4B-961F-B1F5-7CBC-40BCDC6A0A10}"/>
              </a:ext>
            </a:extLst>
          </p:cNvPr>
          <p:cNvGrpSpPr/>
          <p:nvPr/>
        </p:nvGrpSpPr>
        <p:grpSpPr>
          <a:xfrm>
            <a:off x="908304" y="2995946"/>
            <a:ext cx="1161329" cy="1004686"/>
            <a:chOff x="909569" y="616566"/>
            <a:chExt cx="1161329" cy="1004686"/>
          </a:xfrm>
        </p:grpSpPr>
        <p:sp>
          <p:nvSpPr>
            <p:cNvPr id="27" name="Hexagon 26">
              <a:extLst>
                <a:ext uri="{FF2B5EF4-FFF2-40B4-BE49-F238E27FC236}">
                  <a16:creationId xmlns:a16="http://schemas.microsoft.com/office/drawing/2014/main" id="{033BC939-F4CD-4FFE-7B9F-0F2F2A923AB4}"/>
                </a:ext>
              </a:extLst>
            </p:cNvPr>
            <p:cNvSpPr/>
            <p:nvPr/>
          </p:nvSpPr>
          <p:spPr>
            <a:xfrm>
              <a:off x="909569" y="61656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8" name="Hexagon 16">
              <a:extLst>
                <a:ext uri="{FF2B5EF4-FFF2-40B4-BE49-F238E27FC236}">
                  <a16:creationId xmlns:a16="http://schemas.microsoft.com/office/drawing/2014/main" id="{30B729B0-B275-7AAE-1159-4E756FDDC4A9}"/>
                </a:ext>
              </a:extLst>
            </p:cNvPr>
            <p:cNvSpPr txBox="1"/>
            <p:nvPr/>
          </p:nvSpPr>
          <p:spPr>
            <a:xfrm>
              <a:off x="1102026" y="78306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Parcel Fabric</a:t>
              </a:r>
            </a:p>
          </p:txBody>
        </p:sp>
      </p:grpSp>
    </p:spTree>
    <p:extLst>
      <p:ext uri="{BB962C8B-B14F-4D97-AF65-F5344CB8AC3E}">
        <p14:creationId xmlns:p14="http://schemas.microsoft.com/office/powerpoint/2010/main" val="1587359154"/>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a:buClr>
                <a:srgbClr val="FFAD29"/>
              </a:buClr>
              <a:defRPr/>
            </a:pPr>
            <a:r>
              <a:rPr lang="en-US" dirty="0"/>
              <a:t>Each pattern is defined from SDK Project Templates</a:t>
            </a:r>
          </a:p>
          <a:p>
            <a:pPr>
              <a:buClr>
                <a:srgbClr val="FFAD29"/>
              </a:buClr>
              <a:defRPr/>
            </a:pPr>
            <a:r>
              <a:rPr lang="en-US" dirty="0"/>
              <a:t>SDK Project Templates for Visual Studio</a:t>
            </a:r>
          </a:p>
          <a:p>
            <a:pPr marL="576263" lvl="1" indent="-114300">
              <a:spcBef>
                <a:spcPts val="300"/>
              </a:spcBef>
              <a:buClr>
                <a:srgbClr val="FFAD29"/>
              </a:buClr>
              <a:buFont typeface="Arial"/>
              <a:buChar char="•"/>
              <a:defRPr/>
            </a:pPr>
            <a:r>
              <a:rPr lang="en-US" sz="2000" dirty="0"/>
              <a:t>Basic framework for UI, module and classes </a:t>
            </a:r>
          </a:p>
          <a:p>
            <a:pPr marL="576263" lvl="1" indent="-114300">
              <a:spcBef>
                <a:spcPts val="300"/>
              </a:spcBef>
              <a:buClr>
                <a:srgbClr val="FFAD29"/>
              </a:buClr>
              <a:buFont typeface="Arial"/>
              <a:buChar char="•"/>
              <a:defRPr/>
            </a:pPr>
            <a:r>
              <a:rPr lang="en-US" sz="2000" dirty="0"/>
              <a:t>Basic file components</a:t>
            </a:r>
          </a:p>
          <a:p>
            <a:pPr lvl="1">
              <a:spcAft>
                <a:spcPts val="1800"/>
              </a:spcAft>
              <a:buClr>
                <a:srgbClr val="00B9F2">
                  <a:lumMod val="60000"/>
                  <a:lumOff val="40000"/>
                </a:srgbClr>
              </a:buClr>
              <a:defRPr/>
            </a:pPr>
            <a:endParaRPr lang="en-US" b="0" dirty="0">
              <a:solidFill>
                <a:prstClr val="white"/>
              </a:solidFill>
            </a:endParaRPr>
          </a:p>
          <a:p>
            <a:pPr marL="283464" lvl="1" indent="0">
              <a:buClr>
                <a:srgbClr val="00B9F2">
                  <a:lumMod val="60000"/>
                  <a:lumOff val="40000"/>
                </a:srgbClr>
              </a:buClr>
              <a:buNone/>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endParaRPr lang="en-US" dirty="0"/>
          </a:p>
          <a:p>
            <a:endParaRPr lang="en-US" dirty="0"/>
          </a:p>
          <a:p>
            <a:endParaRPr lang="en-US" dirty="0"/>
          </a:p>
          <a:p>
            <a:endParaRPr lang="en-US" dirty="0"/>
          </a:p>
          <a:p>
            <a:endParaRPr lang="en-US" dirty="0"/>
          </a:p>
          <a:p>
            <a:endParaRPr lang="en-US" dirty="0"/>
          </a:p>
          <a:p>
            <a:endParaRPr lang="en-US" dirty="0"/>
          </a:p>
        </p:txBody>
      </p:sp>
      <p:sp>
        <p:nvSpPr>
          <p:cNvPr id="6" name="Text Placeholder 3">
            <a:extLst>
              <a:ext uri="{FF2B5EF4-FFF2-40B4-BE49-F238E27FC236}">
                <a16:creationId xmlns:a16="http://schemas.microsoft.com/office/drawing/2014/main" id="{6615ABC2-DB96-CE5F-4B36-D14380675547}"/>
              </a:ext>
            </a:extLst>
          </p:cNvPr>
          <p:cNvSpPr txBox="1">
            <a:spLocks/>
          </p:cNvSpPr>
          <p:nvPr/>
        </p:nvSpPr>
        <p:spPr>
          <a:xfrm>
            <a:off x="8658752" y="1844037"/>
            <a:ext cx="285742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solidFill>
                  <a:srgbClr val="FFAD29"/>
                </a:solidFill>
              </a:rPr>
              <a:t>Pro SDK Templates</a:t>
            </a:r>
          </a:p>
        </p:txBody>
      </p:sp>
      <p:sp>
        <p:nvSpPr>
          <p:cNvPr id="7" name="Text Placeholder 3">
            <a:extLst>
              <a:ext uri="{FF2B5EF4-FFF2-40B4-BE49-F238E27FC236}">
                <a16:creationId xmlns:a16="http://schemas.microsoft.com/office/drawing/2014/main" id="{26BC049F-AC1D-C20B-BD4E-8F829681EF24}"/>
              </a:ext>
            </a:extLst>
          </p:cNvPr>
          <p:cNvSpPr txBox="1">
            <a:spLocks/>
          </p:cNvSpPr>
          <p:nvPr/>
        </p:nvSpPr>
        <p:spPr>
          <a:xfrm>
            <a:off x="2265016" y="5786945"/>
            <a:ext cx="285742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solidFill>
                  <a:srgbClr val="FFAD29"/>
                </a:solidFill>
              </a:rPr>
              <a:t>Configuration</a:t>
            </a:r>
            <a:r>
              <a:rPr lang="en-US" i="0" dirty="0"/>
              <a:t> </a:t>
            </a:r>
            <a:r>
              <a:rPr lang="en-US" sz="1600" i="0" dirty="0">
                <a:solidFill>
                  <a:srgbClr val="FFAD29"/>
                </a:solidFill>
              </a:rPr>
              <a:t>Template</a:t>
            </a:r>
          </a:p>
        </p:txBody>
      </p:sp>
      <p:pic>
        <p:nvPicPr>
          <p:cNvPr id="8" name="Picture 7">
            <a:extLst>
              <a:ext uri="{FF2B5EF4-FFF2-40B4-BE49-F238E27FC236}">
                <a16:creationId xmlns:a16="http://schemas.microsoft.com/office/drawing/2014/main" id="{30743B13-4795-F192-5C7F-90B86A45C199}"/>
              </a:ext>
            </a:extLst>
          </p:cNvPr>
          <p:cNvPicPr>
            <a:picLocks noChangeAspect="1"/>
          </p:cNvPicPr>
          <p:nvPr/>
        </p:nvPicPr>
        <p:blipFill>
          <a:blip r:embed="rId3"/>
          <a:stretch>
            <a:fillRect/>
          </a:stretch>
        </p:blipFill>
        <p:spPr>
          <a:xfrm>
            <a:off x="8658752" y="2123116"/>
            <a:ext cx="2857428" cy="3581903"/>
          </a:xfrm>
          <a:prstGeom prst="rect">
            <a:avLst/>
          </a:prstGeom>
        </p:spPr>
      </p:pic>
      <p:pic>
        <p:nvPicPr>
          <p:cNvPr id="9" name="Picture 8">
            <a:extLst>
              <a:ext uri="{FF2B5EF4-FFF2-40B4-BE49-F238E27FC236}">
                <a16:creationId xmlns:a16="http://schemas.microsoft.com/office/drawing/2014/main" id="{55142148-2B93-364B-CA55-B99F45A1341A}"/>
              </a:ext>
            </a:extLst>
          </p:cNvPr>
          <p:cNvPicPr>
            <a:picLocks noChangeAspect="1"/>
          </p:cNvPicPr>
          <p:nvPr/>
        </p:nvPicPr>
        <p:blipFill>
          <a:blip r:embed="rId4"/>
          <a:stretch>
            <a:fillRect/>
          </a:stretch>
        </p:blipFill>
        <p:spPr>
          <a:xfrm>
            <a:off x="4417988" y="3633504"/>
            <a:ext cx="3783564" cy="2399662"/>
          </a:xfrm>
          <a:prstGeom prst="rect">
            <a:avLst/>
          </a:prstGeom>
        </p:spPr>
      </p:pic>
      <p:sp>
        <p:nvSpPr>
          <p:cNvPr id="19" name="Text Placeholder 2">
            <a:extLst>
              <a:ext uri="{FF2B5EF4-FFF2-40B4-BE49-F238E27FC236}">
                <a16:creationId xmlns:a16="http://schemas.microsoft.com/office/drawing/2014/main" id="{0910DAD0-F1FD-3AA7-F1CF-CD70DDA09323}"/>
              </a:ext>
            </a:extLst>
          </p:cNvPr>
          <p:cNvSpPr>
            <a:spLocks noGrp="1"/>
          </p:cNvSpPr>
          <p:nvPr>
            <p:ph type="body" sz="quarter" idx="11"/>
          </p:nvPr>
        </p:nvSpPr>
        <p:spPr>
          <a:xfrm>
            <a:off x="914400" y="1399032"/>
            <a:ext cx="10369296" cy="369332"/>
          </a:xfrm>
        </p:spPr>
        <p:txBody>
          <a:bodyPr/>
          <a:lstStyle/>
          <a:p>
            <a:r>
              <a:rPr lang="en-US" dirty="0">
                <a:solidFill>
                  <a:srgbClr val="FFAD29"/>
                </a:solidFill>
              </a:rPr>
              <a:t>Visual Studio Project</a:t>
            </a:r>
          </a:p>
        </p:txBody>
      </p:sp>
      <p:sp>
        <p:nvSpPr>
          <p:cNvPr id="20" name="Title 1">
            <a:extLst>
              <a:ext uri="{FF2B5EF4-FFF2-40B4-BE49-F238E27FC236}">
                <a16:creationId xmlns:a16="http://schemas.microsoft.com/office/drawing/2014/main" id="{A447EB0D-7450-2D60-4C11-EA3C08A51CC5}"/>
              </a:ext>
            </a:extLst>
          </p:cNvPr>
          <p:cNvSpPr>
            <a:spLocks noGrp="1"/>
          </p:cNvSpPr>
          <p:nvPr>
            <p:ph type="title"/>
          </p:nvPr>
        </p:nvSpPr>
        <p:spPr>
          <a:xfrm>
            <a:off x="914400" y="914400"/>
            <a:ext cx="10369296" cy="461665"/>
          </a:xfrm>
        </p:spPr>
        <p:txBody>
          <a:bodyPr/>
          <a:lstStyle/>
          <a:p>
            <a:r>
              <a:rPr lang="en-US" sz="2800" dirty="0"/>
              <a:t>Patterns and Templates</a:t>
            </a:r>
          </a:p>
        </p:txBody>
      </p:sp>
    </p:spTree>
    <p:extLst>
      <p:ext uri="{BB962C8B-B14F-4D97-AF65-F5344CB8AC3E}">
        <p14:creationId xmlns:p14="http://schemas.microsoft.com/office/powerpoint/2010/main" val="1950413632"/>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a:xfrm>
            <a:off x="914400" y="883622"/>
            <a:ext cx="10369296" cy="492443"/>
          </a:xfrm>
        </p:spPr>
        <p:txBody>
          <a:bodyPr/>
          <a:lstStyle/>
          <a:p>
            <a:r>
              <a:rPr lang="en-US" sz="2800" dirty="0"/>
              <a:t>Item Templates</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UI/UX Elements</a:t>
            </a:r>
          </a:p>
        </p:txBody>
      </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a:buClr>
                <a:srgbClr val="FFAD29"/>
              </a:buClr>
              <a:defRPr/>
            </a:pPr>
            <a:r>
              <a:rPr lang="en-US" dirty="0"/>
              <a:t>SDK templates in Visual Studio</a:t>
            </a:r>
          </a:p>
          <a:p>
            <a:pPr>
              <a:buClr>
                <a:srgbClr val="FFAD29"/>
              </a:buClr>
              <a:defRPr/>
            </a:pPr>
            <a:r>
              <a:rPr lang="en-US" dirty="0"/>
              <a:t>Item templates </a:t>
            </a:r>
            <a:r>
              <a:rPr lang="en-US" dirty="0">
                <a:hlinkClick r:id="rId3">
                  <a:extLst>
                    <a:ext uri="{A12FA001-AC4F-418D-AE19-62706E023703}">
                      <ahyp:hlinkClr xmlns:ahyp="http://schemas.microsoft.com/office/drawing/2018/hyperlinkcolor" val="tx"/>
                    </a:ext>
                  </a:extLst>
                </a:hlinkClick>
              </a:rPr>
              <a:t>listing</a:t>
            </a:r>
            <a:endParaRPr lang="en-US" dirty="0"/>
          </a:p>
        </p:txBody>
      </p:sp>
      <p:pic>
        <p:nvPicPr>
          <p:cNvPr id="6" name="Picture 6">
            <a:extLst>
              <a:ext uri="{FF2B5EF4-FFF2-40B4-BE49-F238E27FC236}">
                <a16:creationId xmlns:a16="http://schemas.microsoft.com/office/drawing/2014/main" id="{55EBA975-559B-B13A-CFDA-6F79643037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1805" y="3267432"/>
            <a:ext cx="2131491" cy="32525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98DA4E2-BA18-7FFB-36C9-8199EF65BABF}"/>
              </a:ext>
            </a:extLst>
          </p:cNvPr>
          <p:cNvPicPr>
            <a:picLocks noChangeAspect="1"/>
          </p:cNvPicPr>
          <p:nvPr/>
        </p:nvPicPr>
        <p:blipFill>
          <a:blip r:embed="rId5"/>
          <a:stretch>
            <a:fillRect/>
          </a:stretch>
        </p:blipFill>
        <p:spPr>
          <a:xfrm>
            <a:off x="8919461" y="3993468"/>
            <a:ext cx="3091039" cy="2380844"/>
          </a:xfrm>
          <a:prstGeom prst="rect">
            <a:avLst/>
          </a:prstGeom>
        </p:spPr>
      </p:pic>
      <p:pic>
        <p:nvPicPr>
          <p:cNvPr id="8" name="Picture 7">
            <a:extLst>
              <a:ext uri="{FF2B5EF4-FFF2-40B4-BE49-F238E27FC236}">
                <a16:creationId xmlns:a16="http://schemas.microsoft.com/office/drawing/2014/main" id="{35CFDCE6-37E4-CCD8-3C2A-A99BB5F50329}"/>
              </a:ext>
            </a:extLst>
          </p:cNvPr>
          <p:cNvPicPr>
            <a:picLocks noChangeAspect="1"/>
          </p:cNvPicPr>
          <p:nvPr/>
        </p:nvPicPr>
        <p:blipFill>
          <a:blip r:embed="rId6"/>
          <a:stretch>
            <a:fillRect/>
          </a:stretch>
        </p:blipFill>
        <p:spPr>
          <a:xfrm>
            <a:off x="6155294" y="1394653"/>
            <a:ext cx="4396770" cy="2210862"/>
          </a:xfrm>
          <a:prstGeom prst="rect">
            <a:avLst/>
          </a:prstGeom>
        </p:spPr>
      </p:pic>
      <p:pic>
        <p:nvPicPr>
          <p:cNvPr id="9" name="Picture 8">
            <a:extLst>
              <a:ext uri="{FF2B5EF4-FFF2-40B4-BE49-F238E27FC236}">
                <a16:creationId xmlns:a16="http://schemas.microsoft.com/office/drawing/2014/main" id="{42DAE7CD-7A16-63AC-13C8-EF54DCE16508}"/>
              </a:ext>
            </a:extLst>
          </p:cNvPr>
          <p:cNvPicPr>
            <a:picLocks noChangeAspect="1"/>
          </p:cNvPicPr>
          <p:nvPr/>
        </p:nvPicPr>
        <p:blipFill>
          <a:blip r:embed="rId7"/>
          <a:stretch>
            <a:fillRect/>
          </a:stretch>
        </p:blipFill>
        <p:spPr>
          <a:xfrm>
            <a:off x="6155294" y="3796199"/>
            <a:ext cx="2514286" cy="2723809"/>
          </a:xfrm>
          <a:prstGeom prst="rect">
            <a:avLst/>
          </a:prstGeom>
        </p:spPr>
      </p:pic>
      <p:sp>
        <p:nvSpPr>
          <p:cNvPr id="10" name="Title 1">
            <a:extLst>
              <a:ext uri="{FF2B5EF4-FFF2-40B4-BE49-F238E27FC236}">
                <a16:creationId xmlns:a16="http://schemas.microsoft.com/office/drawing/2014/main" id="{E341BC81-4839-C537-6D37-4849EB80B8F9}"/>
              </a:ext>
            </a:extLst>
          </p:cNvPr>
          <p:cNvSpPr txBox="1">
            <a:spLocks/>
          </p:cNvSpPr>
          <p:nvPr/>
        </p:nvSpPr>
        <p:spPr>
          <a:xfrm>
            <a:off x="6155294" y="1129844"/>
            <a:ext cx="3832013"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buClr>
                <a:prstClr val="white">
                  <a:lumMod val="65000"/>
                </a:prstClr>
              </a:buClr>
              <a:defRPr/>
            </a:pPr>
            <a:r>
              <a:rPr lang="en-US" sz="1600" b="0" i="0" dirty="0">
                <a:solidFill>
                  <a:srgbClr val="FFAD29"/>
                </a:solidFill>
              </a:rPr>
              <a:t>Choosing</a:t>
            </a:r>
            <a:r>
              <a:rPr lang="en-US" sz="1600" b="0" i="0" dirty="0">
                <a:solidFill>
                  <a:srgbClr val="FFFF96"/>
                </a:solidFill>
              </a:rPr>
              <a:t> </a:t>
            </a:r>
            <a:r>
              <a:rPr lang="en-US" sz="1600" b="0" i="0" dirty="0">
                <a:solidFill>
                  <a:srgbClr val="FFAD29"/>
                </a:solidFill>
              </a:rPr>
              <a:t>the Pro Gallery template</a:t>
            </a:r>
          </a:p>
        </p:txBody>
      </p:sp>
      <p:sp>
        <p:nvSpPr>
          <p:cNvPr id="11" name="Title 1">
            <a:extLst>
              <a:ext uri="{FF2B5EF4-FFF2-40B4-BE49-F238E27FC236}">
                <a16:creationId xmlns:a16="http://schemas.microsoft.com/office/drawing/2014/main" id="{24DF4B40-FA79-37A9-27E1-C09BD99B1FD0}"/>
              </a:ext>
            </a:extLst>
          </p:cNvPr>
          <p:cNvSpPr txBox="1">
            <a:spLocks/>
          </p:cNvSpPr>
          <p:nvPr/>
        </p:nvSpPr>
        <p:spPr>
          <a:xfrm>
            <a:off x="9501813" y="3686355"/>
            <a:ext cx="2479638"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defRPr/>
            </a:pPr>
            <a:r>
              <a:rPr lang="en-US" sz="1600" b="0" i="0" dirty="0">
                <a:solidFill>
                  <a:srgbClr val="FFAD29"/>
                </a:solidFill>
              </a:rPr>
              <a:t>Graphics Layers sample </a:t>
            </a:r>
          </a:p>
        </p:txBody>
      </p:sp>
    </p:spTree>
    <p:extLst>
      <p:ext uri="{BB962C8B-B14F-4D97-AF65-F5344CB8AC3E}">
        <p14:creationId xmlns:p14="http://schemas.microsoft.com/office/powerpoint/2010/main" val="225652507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a:xfrm>
            <a:off x="914400" y="883622"/>
            <a:ext cx="10369296" cy="492443"/>
          </a:xfrm>
        </p:spPr>
        <p:txBody>
          <a:bodyPr/>
          <a:lstStyle/>
          <a:p>
            <a:r>
              <a:rPr lang="en-US" sz="2800" dirty="0"/>
              <a:t>Pro SDK Extensibility Patterns</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Add-Ins</a:t>
            </a:r>
          </a:p>
        </p:txBody>
      </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marL="0" indent="0">
              <a:buFont typeface="Arial"/>
              <a:buNone/>
            </a:pPr>
            <a:r>
              <a:rPr lang="en-US" dirty="0">
                <a:solidFill>
                  <a:srgbClr val="92D050"/>
                </a:solidFill>
              </a:rPr>
              <a:t>Add-Ins</a:t>
            </a:r>
            <a:r>
              <a:rPr lang="en-US" dirty="0"/>
              <a:t> – Develop new tools and functionality to extend Pro</a:t>
            </a:r>
          </a:p>
          <a:p>
            <a:pPr marL="0" indent="0">
              <a:buFont typeface="Arial"/>
              <a:buNone/>
            </a:pPr>
            <a:endParaRPr lang="en-US" dirty="0"/>
          </a:p>
          <a:p>
            <a:pPr marL="0" indent="0">
              <a:buFont typeface="Arial"/>
              <a:buNone/>
            </a:pPr>
            <a:endParaRPr lang="en-US" dirty="0"/>
          </a:p>
          <a:p>
            <a:endParaRPr lang="en-US" dirty="0"/>
          </a:p>
        </p:txBody>
      </p:sp>
      <p:sp>
        <p:nvSpPr>
          <p:cNvPr id="6" name="Text Placeholder 3">
            <a:extLst>
              <a:ext uri="{FF2B5EF4-FFF2-40B4-BE49-F238E27FC236}">
                <a16:creationId xmlns:a16="http://schemas.microsoft.com/office/drawing/2014/main" id="{A366124C-E07C-0CA4-A793-5A6193B31EBB}"/>
              </a:ext>
            </a:extLst>
          </p:cNvPr>
          <p:cNvSpPr txBox="1">
            <a:spLocks/>
          </p:cNvSpPr>
          <p:nvPr/>
        </p:nvSpPr>
        <p:spPr>
          <a:xfrm>
            <a:off x="94997" y="2615171"/>
            <a:ext cx="218031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dirty="0"/>
              <a:t>Editing API Sample</a:t>
            </a:r>
          </a:p>
        </p:txBody>
      </p:sp>
      <p:pic>
        <p:nvPicPr>
          <p:cNvPr id="7" name="Picture 6">
            <a:extLst>
              <a:ext uri="{FF2B5EF4-FFF2-40B4-BE49-F238E27FC236}">
                <a16:creationId xmlns:a16="http://schemas.microsoft.com/office/drawing/2014/main" id="{893DD883-59EF-083B-BD08-6A60AB78EE35}"/>
              </a:ext>
            </a:extLst>
          </p:cNvPr>
          <p:cNvPicPr>
            <a:picLocks noChangeAspect="1"/>
          </p:cNvPicPr>
          <p:nvPr/>
        </p:nvPicPr>
        <p:blipFill>
          <a:blip r:embed="rId3"/>
          <a:stretch>
            <a:fillRect/>
          </a:stretch>
        </p:blipFill>
        <p:spPr>
          <a:xfrm>
            <a:off x="553065" y="2873947"/>
            <a:ext cx="5696941" cy="3549403"/>
          </a:xfrm>
          <a:prstGeom prst="rect">
            <a:avLst/>
          </a:prstGeom>
        </p:spPr>
      </p:pic>
      <p:sp>
        <p:nvSpPr>
          <p:cNvPr id="8" name="Text Placeholder 3">
            <a:extLst>
              <a:ext uri="{FF2B5EF4-FFF2-40B4-BE49-F238E27FC236}">
                <a16:creationId xmlns:a16="http://schemas.microsoft.com/office/drawing/2014/main" id="{32D2D298-DCD8-1962-4983-4209AD0F0CB2}"/>
              </a:ext>
            </a:extLst>
          </p:cNvPr>
          <p:cNvSpPr txBox="1">
            <a:spLocks/>
          </p:cNvSpPr>
          <p:nvPr/>
        </p:nvSpPr>
        <p:spPr>
          <a:xfrm>
            <a:off x="8005050" y="2368949"/>
            <a:ext cx="3065287" cy="492443"/>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dirty="0"/>
              <a:t>Geometry 3D Analyst Line of Sight API</a:t>
            </a:r>
          </a:p>
        </p:txBody>
      </p:sp>
      <p:pic>
        <p:nvPicPr>
          <p:cNvPr id="9" name="Picture 8" descr="A screenshot of a computer&#10;&#10;Description automatically generated">
            <a:extLst>
              <a:ext uri="{FF2B5EF4-FFF2-40B4-BE49-F238E27FC236}">
                <a16:creationId xmlns:a16="http://schemas.microsoft.com/office/drawing/2014/main" id="{6F3F1133-D2A3-480E-0FCE-83A647F30998}"/>
              </a:ext>
            </a:extLst>
          </p:cNvPr>
          <p:cNvPicPr>
            <a:picLocks noChangeAspect="1"/>
          </p:cNvPicPr>
          <p:nvPr/>
        </p:nvPicPr>
        <p:blipFill rotWithShape="1">
          <a:blip r:embed="rId4"/>
          <a:srcRect l="2009" t="3882" r="2009" b="3629"/>
          <a:stretch/>
        </p:blipFill>
        <p:spPr>
          <a:xfrm>
            <a:off x="4695143" y="2886502"/>
            <a:ext cx="6375194" cy="3549403"/>
          </a:xfrm>
          <a:prstGeom prst="rect">
            <a:avLst/>
          </a:prstGeom>
        </p:spPr>
      </p:pic>
    </p:spTree>
    <p:extLst>
      <p:ext uri="{BB962C8B-B14F-4D97-AF65-F5344CB8AC3E}">
        <p14:creationId xmlns:p14="http://schemas.microsoft.com/office/powerpoint/2010/main" val="109218777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xit" presetSubtype="0" fill="hold"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Use Cases</a:t>
            </a:r>
          </a:p>
        </p:txBody>
      </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a:buClr>
                <a:srgbClr val="FFAD29"/>
              </a:buClr>
              <a:defRPr/>
            </a:pPr>
            <a:r>
              <a:rPr lang="en-US" dirty="0"/>
              <a:t>Custom Tools and Analysis</a:t>
            </a:r>
          </a:p>
          <a:p>
            <a:pPr>
              <a:buClr>
                <a:srgbClr val="FFAD29"/>
              </a:buClr>
              <a:defRPr/>
            </a:pPr>
            <a:r>
              <a:rPr lang="en-US" dirty="0"/>
              <a:t>Data Management and Editing</a:t>
            </a:r>
          </a:p>
          <a:p>
            <a:pPr>
              <a:buClr>
                <a:srgbClr val="FFAD29"/>
              </a:buClr>
              <a:defRPr/>
            </a:pPr>
            <a:r>
              <a:rPr lang="en-US" dirty="0"/>
              <a:t>Integration with External Systems</a:t>
            </a:r>
          </a:p>
          <a:p>
            <a:pPr>
              <a:buClr>
                <a:srgbClr val="FFAD29"/>
              </a:buClr>
              <a:defRPr/>
            </a:pPr>
            <a:r>
              <a:rPr lang="en-US" dirty="0"/>
              <a:t>Automation</a:t>
            </a:r>
          </a:p>
          <a:p>
            <a:pPr>
              <a:buClr>
                <a:srgbClr val="FFAD29"/>
              </a:buClr>
              <a:defRPr/>
            </a:pPr>
            <a:r>
              <a:rPr lang="en-US" dirty="0"/>
              <a:t>Reporting and Visualization</a:t>
            </a:r>
          </a:p>
          <a:p>
            <a:pPr>
              <a:buClr>
                <a:srgbClr val="FFAD29"/>
              </a:buClr>
              <a:defRPr/>
            </a:pPr>
            <a:r>
              <a:rPr lang="en-US" dirty="0"/>
              <a:t>Workflow Integration and Collaboration</a:t>
            </a:r>
          </a:p>
          <a:p>
            <a:endParaRPr lang="en-US" dirty="0"/>
          </a:p>
          <a:p>
            <a:pPr marL="0" indent="0">
              <a:buFont typeface="Arial"/>
              <a:buNone/>
            </a:pPr>
            <a:endParaRPr lang="en-US" dirty="0"/>
          </a:p>
          <a:p>
            <a:endParaRPr lang="en-US" dirty="0"/>
          </a:p>
        </p:txBody>
      </p:sp>
      <p:sp>
        <p:nvSpPr>
          <p:cNvPr id="10" name="AutoShape 2">
            <a:extLst>
              <a:ext uri="{FF2B5EF4-FFF2-40B4-BE49-F238E27FC236}">
                <a16:creationId xmlns:a16="http://schemas.microsoft.com/office/drawing/2014/main" id="{AB95505B-61B8-990D-A03C-2956BE734B1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a:extLst>
              <a:ext uri="{FF2B5EF4-FFF2-40B4-BE49-F238E27FC236}">
                <a16:creationId xmlns:a16="http://schemas.microsoft.com/office/drawing/2014/main" id="{EC16265D-7580-6704-C6D7-4654E1641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181" y="3729149"/>
            <a:ext cx="3112349" cy="254261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3">
            <a:extLst>
              <a:ext uri="{FF2B5EF4-FFF2-40B4-BE49-F238E27FC236}">
                <a16:creationId xmlns:a16="http://schemas.microsoft.com/office/drawing/2014/main" id="{468EBDD3-17B8-0DB2-EA72-C1920E8186CA}"/>
              </a:ext>
            </a:extLst>
          </p:cNvPr>
          <p:cNvSpPr txBox="1">
            <a:spLocks/>
          </p:cNvSpPr>
          <p:nvPr/>
        </p:nvSpPr>
        <p:spPr>
          <a:xfrm>
            <a:off x="6908181" y="6271764"/>
            <a:ext cx="218031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Create Custom Reports</a:t>
            </a:r>
          </a:p>
        </p:txBody>
      </p:sp>
      <p:pic>
        <p:nvPicPr>
          <p:cNvPr id="1034" name="Picture 10">
            <a:extLst>
              <a:ext uri="{FF2B5EF4-FFF2-40B4-BE49-F238E27FC236}">
                <a16:creationId xmlns:a16="http://schemas.microsoft.com/office/drawing/2014/main" id="{6B6E6C84-4340-5512-0C12-7C8CAC32F4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8182" y="741694"/>
            <a:ext cx="3046979" cy="274628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3">
            <a:extLst>
              <a:ext uri="{FF2B5EF4-FFF2-40B4-BE49-F238E27FC236}">
                <a16:creationId xmlns:a16="http://schemas.microsoft.com/office/drawing/2014/main" id="{2D2878C3-C86F-690F-E2D4-A1111A664CB2}"/>
              </a:ext>
            </a:extLst>
          </p:cNvPr>
          <p:cNvSpPr txBox="1">
            <a:spLocks/>
          </p:cNvSpPr>
          <p:nvPr/>
        </p:nvSpPr>
        <p:spPr>
          <a:xfrm>
            <a:off x="6955719" y="3482928"/>
            <a:ext cx="281634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Utility Network Custom Tools</a:t>
            </a:r>
          </a:p>
        </p:txBody>
      </p:sp>
      <p:sp>
        <p:nvSpPr>
          <p:cNvPr id="8" name="Title 1">
            <a:extLst>
              <a:ext uri="{FF2B5EF4-FFF2-40B4-BE49-F238E27FC236}">
                <a16:creationId xmlns:a16="http://schemas.microsoft.com/office/drawing/2014/main" id="{EAEE7EA5-504C-4467-10EB-0A3DF9EF717C}"/>
              </a:ext>
            </a:extLst>
          </p:cNvPr>
          <p:cNvSpPr>
            <a:spLocks noGrp="1"/>
          </p:cNvSpPr>
          <p:nvPr>
            <p:ph type="title"/>
          </p:nvPr>
        </p:nvSpPr>
        <p:spPr>
          <a:xfrm>
            <a:off x="914400" y="883622"/>
            <a:ext cx="10369296" cy="492443"/>
          </a:xfrm>
        </p:spPr>
        <p:txBody>
          <a:bodyPr/>
          <a:lstStyle/>
          <a:p>
            <a:r>
              <a:rPr lang="en-US" sz="2800" dirty="0"/>
              <a:t>Pro SDK Extensibility Patterns</a:t>
            </a:r>
          </a:p>
        </p:txBody>
      </p:sp>
    </p:spTree>
    <p:extLst>
      <p:ext uri="{BB962C8B-B14F-4D97-AF65-F5344CB8AC3E}">
        <p14:creationId xmlns:p14="http://schemas.microsoft.com/office/powerpoint/2010/main" val="32265740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a:xfrm>
            <a:off x="914400" y="883623"/>
            <a:ext cx="10369296" cy="492443"/>
          </a:xfrm>
        </p:spPr>
        <p:txBody>
          <a:bodyPr/>
          <a:lstStyle/>
          <a:p>
            <a:r>
              <a:rPr lang="en-US" sz="2800" dirty="0"/>
              <a:t>How does a Pro add-in work?</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err="1">
                <a:solidFill>
                  <a:srgbClr val="FFAD29"/>
                </a:solidFill>
              </a:rPr>
              <a:t>EsriAddInX</a:t>
            </a:r>
            <a:endParaRPr lang="en-US" dirty="0">
              <a:solidFill>
                <a:srgbClr val="FFAD29"/>
              </a:solidFill>
            </a:endParaRPr>
          </a:p>
        </p:txBody>
      </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marR="0" lvl="0" fontAlgn="auto">
              <a:buClr>
                <a:srgbClr val="FFAD29"/>
              </a:buClr>
              <a:defRPr/>
            </a:pPr>
            <a:r>
              <a:rPr lang="en-US" dirty="0"/>
              <a:t>Add-in files are built when you compile your project</a:t>
            </a:r>
          </a:p>
          <a:p>
            <a:pPr marR="0" lvl="0" fontAlgn="auto">
              <a:buClr>
                <a:srgbClr val="FFAD29"/>
              </a:buClr>
              <a:defRPr/>
            </a:pPr>
            <a:r>
              <a:rPr lang="en-US" dirty="0"/>
              <a:t>Packaged within a single, compressed </a:t>
            </a:r>
            <a:br>
              <a:rPr lang="en-US" dirty="0"/>
            </a:br>
            <a:r>
              <a:rPr lang="en-US" dirty="0"/>
              <a:t>file with an .</a:t>
            </a:r>
            <a:r>
              <a:rPr lang="en-US" dirty="0" err="1"/>
              <a:t>esriaddinX</a:t>
            </a:r>
            <a:r>
              <a:rPr lang="en-US" dirty="0"/>
              <a:t> file extension</a:t>
            </a:r>
          </a:p>
          <a:p>
            <a:pPr marL="452437" lvl="2" indent="-114300">
              <a:spcBef>
                <a:spcPts val="300"/>
              </a:spcBef>
              <a:buClr>
                <a:srgbClr val="FFAD29"/>
              </a:buClr>
              <a:buFont typeface="Arial"/>
              <a:buChar char="•"/>
              <a:defRPr/>
            </a:pPr>
            <a:r>
              <a:rPr lang="pt-BR" sz="1200" dirty="0"/>
              <a:t>C:\Users\&lt;UserName&gt;\Documents\ArcGIS\AddIns\ArcGISPro</a:t>
            </a:r>
            <a:endParaRPr lang="en-US" sz="1200" dirty="0"/>
          </a:p>
          <a:p>
            <a:pPr marR="0" lvl="0" fontAlgn="auto">
              <a:buClr>
                <a:srgbClr val="FFAD29"/>
              </a:buClr>
              <a:defRPr/>
            </a:pPr>
            <a:r>
              <a:rPr lang="en-US" dirty="0"/>
              <a:t>As Pro starts, it looks for add-ins placed in well-known folders and loads them </a:t>
            </a:r>
          </a:p>
        </p:txBody>
      </p:sp>
      <p:pic>
        <p:nvPicPr>
          <p:cNvPr id="13" name="Picture 12">
            <a:extLst>
              <a:ext uri="{FF2B5EF4-FFF2-40B4-BE49-F238E27FC236}">
                <a16:creationId xmlns:a16="http://schemas.microsoft.com/office/drawing/2014/main" id="{CEF0E0AF-9293-A6CF-9584-D17703BFD4CF}"/>
              </a:ext>
            </a:extLst>
          </p:cNvPr>
          <p:cNvPicPr>
            <a:picLocks noChangeAspect="1"/>
          </p:cNvPicPr>
          <p:nvPr/>
        </p:nvPicPr>
        <p:blipFill>
          <a:blip r:embed="rId3"/>
          <a:stretch>
            <a:fillRect/>
          </a:stretch>
        </p:blipFill>
        <p:spPr>
          <a:xfrm>
            <a:off x="6742809" y="2618724"/>
            <a:ext cx="4910072" cy="926976"/>
          </a:xfrm>
          <a:prstGeom prst="rect">
            <a:avLst/>
          </a:prstGeom>
        </p:spPr>
      </p:pic>
      <p:pic>
        <p:nvPicPr>
          <p:cNvPr id="14" name="Picture 13">
            <a:extLst>
              <a:ext uri="{FF2B5EF4-FFF2-40B4-BE49-F238E27FC236}">
                <a16:creationId xmlns:a16="http://schemas.microsoft.com/office/drawing/2014/main" id="{33A027F0-BF06-F72A-F7D6-190541637BF4}"/>
              </a:ext>
            </a:extLst>
          </p:cNvPr>
          <p:cNvPicPr>
            <a:picLocks noChangeAspect="1"/>
          </p:cNvPicPr>
          <p:nvPr/>
        </p:nvPicPr>
        <p:blipFill>
          <a:blip r:embed="rId4"/>
          <a:stretch>
            <a:fillRect/>
          </a:stretch>
        </p:blipFill>
        <p:spPr>
          <a:xfrm>
            <a:off x="8046933" y="4042796"/>
            <a:ext cx="3605948" cy="2673665"/>
          </a:xfrm>
          <a:prstGeom prst="rect">
            <a:avLst/>
          </a:prstGeom>
        </p:spPr>
      </p:pic>
      <p:pic>
        <p:nvPicPr>
          <p:cNvPr id="15" name="Picture 14">
            <a:extLst>
              <a:ext uri="{FF2B5EF4-FFF2-40B4-BE49-F238E27FC236}">
                <a16:creationId xmlns:a16="http://schemas.microsoft.com/office/drawing/2014/main" id="{527D35EA-C5D6-5761-C550-FA5C73E28889}"/>
              </a:ext>
            </a:extLst>
          </p:cNvPr>
          <p:cNvPicPr>
            <a:picLocks noChangeAspect="1"/>
          </p:cNvPicPr>
          <p:nvPr/>
        </p:nvPicPr>
        <p:blipFill>
          <a:blip r:embed="rId5"/>
          <a:stretch>
            <a:fillRect/>
          </a:stretch>
        </p:blipFill>
        <p:spPr>
          <a:xfrm>
            <a:off x="931375" y="5311369"/>
            <a:ext cx="7092369" cy="1405092"/>
          </a:xfrm>
          <a:prstGeom prst="rect">
            <a:avLst/>
          </a:prstGeom>
        </p:spPr>
      </p:pic>
      <p:sp>
        <p:nvSpPr>
          <p:cNvPr id="19" name="Text Placeholder 3">
            <a:extLst>
              <a:ext uri="{FF2B5EF4-FFF2-40B4-BE49-F238E27FC236}">
                <a16:creationId xmlns:a16="http://schemas.microsoft.com/office/drawing/2014/main" id="{AB0236F1-79B0-E87B-5AD3-3A57272E0FB1}"/>
              </a:ext>
            </a:extLst>
          </p:cNvPr>
          <p:cNvSpPr txBox="1">
            <a:spLocks/>
          </p:cNvSpPr>
          <p:nvPr/>
        </p:nvSpPr>
        <p:spPr>
          <a:xfrm>
            <a:off x="5186732" y="4777348"/>
            <a:ext cx="318633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lgn="l">
              <a:buClr>
                <a:prstClr val="white">
                  <a:lumMod val="65000"/>
                </a:prstClr>
              </a:buClr>
              <a:defRPr/>
            </a:pPr>
            <a:r>
              <a:rPr lang="en-US" sz="1600" dirty="0">
                <a:solidFill>
                  <a:srgbClr val="FFFF96"/>
                </a:solidFill>
              </a:rPr>
              <a:t>Animation Tools Sample Add-in</a:t>
            </a:r>
            <a:endParaRPr lang="en-US" dirty="0">
              <a:solidFill>
                <a:srgbClr val="FFFF96"/>
              </a:solidFill>
            </a:endParaRPr>
          </a:p>
        </p:txBody>
      </p:sp>
    </p:spTree>
    <p:extLst>
      <p:ext uri="{BB962C8B-B14F-4D97-AF65-F5344CB8AC3E}">
        <p14:creationId xmlns:p14="http://schemas.microsoft.com/office/powerpoint/2010/main" val="3691297222"/>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a:xfrm>
            <a:off x="914400" y="883622"/>
            <a:ext cx="10369296" cy="492443"/>
          </a:xfrm>
        </p:spPr>
        <p:txBody>
          <a:bodyPr/>
          <a:lstStyle/>
          <a:p>
            <a:r>
              <a:rPr lang="en-US" sz="2800" dirty="0"/>
              <a:t>Desktop Application Markup Language</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DAML</a:t>
            </a:r>
            <a:endParaRPr lang="en-US" dirty="0">
              <a:solidFill>
                <a:srgbClr val="82F5FF"/>
              </a:solidFill>
            </a:endParaRPr>
          </a:p>
        </p:txBody>
      </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p:txBody>
          <a:bodyPr/>
          <a:lstStyle/>
          <a:p>
            <a:pPr>
              <a:buClr>
                <a:srgbClr val="FFAD29"/>
              </a:buClr>
              <a:defRPr/>
            </a:pPr>
            <a:r>
              <a:rPr lang="en-US" dirty="0">
                <a:hlinkClick r:id="rId3">
                  <a:extLst>
                    <a:ext uri="{A12FA001-AC4F-418D-AE19-62706E023703}">
                      <ahyp:hlinkClr xmlns:ahyp="http://schemas.microsoft.com/office/drawing/2018/hyperlinkcolor" val="tx"/>
                    </a:ext>
                  </a:extLst>
                </a:hlinkClick>
              </a:rPr>
              <a:t>Add-ins use DAML </a:t>
            </a:r>
            <a:r>
              <a:rPr lang="en-US" dirty="0"/>
              <a:t>to define the UI elements in Pro</a:t>
            </a:r>
          </a:p>
          <a:p>
            <a:pPr marL="633413" lvl="1" indent="-114300">
              <a:spcBef>
                <a:spcPts val="300"/>
              </a:spcBef>
              <a:buClr>
                <a:srgbClr val="FFAD29"/>
              </a:buClr>
              <a:buFont typeface="Arial"/>
              <a:buChar char="•"/>
              <a:defRPr/>
            </a:pPr>
            <a:r>
              <a:rPr lang="en-US" sz="2000" dirty="0"/>
              <a:t>Buttons, </a:t>
            </a:r>
            <a:r>
              <a:rPr lang="en-US" sz="2000" dirty="0" err="1"/>
              <a:t>Dockpane</a:t>
            </a:r>
            <a:r>
              <a:rPr lang="en-US" sz="2000" dirty="0"/>
              <a:t>, Galleries, Property Sheets, Tools, …</a:t>
            </a:r>
          </a:p>
          <a:p>
            <a:pPr>
              <a:buClr>
                <a:srgbClr val="FFAD29"/>
              </a:buClr>
              <a:defRPr/>
            </a:pPr>
            <a:r>
              <a:rPr lang="en-US" dirty="0"/>
              <a:t>DAML uses XML Syntax - stored in the </a:t>
            </a:r>
            <a:r>
              <a:rPr lang="en-US" dirty="0" err="1"/>
              <a:t>Config.daml</a:t>
            </a:r>
            <a:r>
              <a:rPr lang="en-US" dirty="0"/>
              <a:t> file</a:t>
            </a:r>
          </a:p>
          <a:p>
            <a:pPr>
              <a:buClr>
                <a:srgbClr val="FFAD29"/>
              </a:buClr>
              <a:defRPr/>
            </a:pPr>
            <a:r>
              <a:rPr lang="en-US" dirty="0"/>
              <a:t>Using DAML, you can add, modify, delete any User Interface element </a:t>
            </a:r>
          </a:p>
        </p:txBody>
      </p:sp>
      <p:pic>
        <p:nvPicPr>
          <p:cNvPr id="6" name="Picture 5">
            <a:extLst>
              <a:ext uri="{FF2B5EF4-FFF2-40B4-BE49-F238E27FC236}">
                <a16:creationId xmlns:a16="http://schemas.microsoft.com/office/drawing/2014/main" id="{19B6CC94-7E34-AA60-58FF-97E2DE3FB7DB}"/>
              </a:ext>
            </a:extLst>
          </p:cNvPr>
          <p:cNvPicPr>
            <a:picLocks noChangeAspect="1"/>
          </p:cNvPicPr>
          <p:nvPr/>
        </p:nvPicPr>
        <p:blipFill>
          <a:blip r:embed="rId4"/>
          <a:stretch>
            <a:fillRect/>
          </a:stretch>
        </p:blipFill>
        <p:spPr>
          <a:xfrm>
            <a:off x="2507226" y="3831193"/>
            <a:ext cx="4733790" cy="2370366"/>
          </a:xfrm>
          <a:prstGeom prst="rect">
            <a:avLst/>
          </a:prstGeom>
        </p:spPr>
      </p:pic>
    </p:spTree>
    <p:extLst>
      <p:ext uri="{BB962C8B-B14F-4D97-AF65-F5344CB8AC3E}">
        <p14:creationId xmlns:p14="http://schemas.microsoft.com/office/powerpoint/2010/main" val="299823001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Installing &amp; Sharing Add-ins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Distributing your builds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Simple double-click install</a:t>
            </a:r>
          </a:p>
          <a:p>
            <a:pPr>
              <a:buClr>
                <a:srgbClr val="FFAD29"/>
              </a:buClr>
              <a:defRPr/>
            </a:pPr>
            <a:r>
              <a:rPr lang="en-US" dirty="0"/>
              <a:t>No administrator privileges required</a:t>
            </a:r>
          </a:p>
          <a:p>
            <a:pPr>
              <a:buClr>
                <a:srgbClr val="FFAD29"/>
              </a:buClr>
              <a:defRPr/>
            </a:pPr>
            <a:r>
              <a:rPr lang="en-US" dirty="0"/>
              <a:t>No installation .exe to run or build</a:t>
            </a:r>
          </a:p>
          <a:p>
            <a:pPr>
              <a:buClr>
                <a:srgbClr val="FFAD29"/>
              </a:buClr>
              <a:defRPr/>
            </a:pPr>
            <a:r>
              <a:rPr lang="en-US" dirty="0"/>
              <a:t>No add or remove programs</a:t>
            </a:r>
          </a:p>
          <a:p>
            <a:pPr marL="0" indent="0">
              <a:buNone/>
            </a:pPr>
            <a:endParaRPr lang="en-US" b="0" dirty="0"/>
          </a:p>
          <a:p>
            <a:endParaRPr lang="en-US" dirty="0"/>
          </a:p>
        </p:txBody>
      </p:sp>
      <p:sp>
        <p:nvSpPr>
          <p:cNvPr id="9" name="Rectangle 8">
            <a:extLst>
              <a:ext uri="{FF2B5EF4-FFF2-40B4-BE49-F238E27FC236}">
                <a16:creationId xmlns:a16="http://schemas.microsoft.com/office/drawing/2014/main" id="{5F5A73A3-6BD0-0FB3-6DDB-DFE1D89CF6BB}"/>
              </a:ext>
            </a:extLst>
          </p:cNvPr>
          <p:cNvSpPr/>
          <p:nvPr/>
        </p:nvSpPr>
        <p:spPr>
          <a:xfrm>
            <a:off x="793014" y="4389281"/>
            <a:ext cx="6612531"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96">
                    <a:lumMod val="40000"/>
                    <a:lumOff val="60000"/>
                  </a:srgbClr>
                </a:solidFill>
                <a:effectLst/>
                <a:uLnTx/>
                <a:uFillTx/>
                <a:latin typeface="Arial"/>
                <a:ea typeface="ＭＳ Ｐゴシック"/>
                <a:cs typeface="Courier New" panose="02070309020205020404" pitchFamily="49" charset="0"/>
              </a:rPr>
              <a:t>C:\Users\&lt;UserName&gt;\Documents\ArcGIS\AddIns\ArcGISPro</a:t>
            </a:r>
          </a:p>
        </p:txBody>
      </p:sp>
      <p:pic>
        <p:nvPicPr>
          <p:cNvPr id="10" name="Picture 9">
            <a:extLst>
              <a:ext uri="{FF2B5EF4-FFF2-40B4-BE49-F238E27FC236}">
                <a16:creationId xmlns:a16="http://schemas.microsoft.com/office/drawing/2014/main" id="{2C8829B5-DF54-F8F7-C311-4B107A202859}"/>
              </a:ext>
            </a:extLst>
          </p:cNvPr>
          <p:cNvPicPr>
            <a:picLocks noChangeAspect="1"/>
          </p:cNvPicPr>
          <p:nvPr/>
        </p:nvPicPr>
        <p:blipFill>
          <a:blip r:embed="rId3"/>
          <a:stretch>
            <a:fillRect/>
          </a:stretch>
        </p:blipFill>
        <p:spPr>
          <a:xfrm>
            <a:off x="843025" y="4736764"/>
            <a:ext cx="5990809" cy="1244844"/>
          </a:xfrm>
          <a:prstGeom prst="rect">
            <a:avLst/>
          </a:prstGeom>
        </p:spPr>
      </p:pic>
      <p:pic>
        <p:nvPicPr>
          <p:cNvPr id="11" name="Picture 10">
            <a:extLst>
              <a:ext uri="{FF2B5EF4-FFF2-40B4-BE49-F238E27FC236}">
                <a16:creationId xmlns:a16="http://schemas.microsoft.com/office/drawing/2014/main" id="{3D754BB9-9974-CC34-ABDB-71DB6C9EA091}"/>
              </a:ext>
            </a:extLst>
          </p:cNvPr>
          <p:cNvPicPr>
            <a:picLocks noChangeAspect="1"/>
          </p:cNvPicPr>
          <p:nvPr/>
        </p:nvPicPr>
        <p:blipFill>
          <a:blip r:embed="rId4"/>
          <a:stretch>
            <a:fillRect/>
          </a:stretch>
        </p:blipFill>
        <p:spPr>
          <a:xfrm>
            <a:off x="8191502" y="2792753"/>
            <a:ext cx="3688400" cy="3193057"/>
          </a:xfrm>
          <a:prstGeom prst="rect">
            <a:avLst/>
          </a:prstGeom>
        </p:spPr>
      </p:pic>
    </p:spTree>
    <p:extLst>
      <p:ext uri="{BB962C8B-B14F-4D97-AF65-F5344CB8AC3E}">
        <p14:creationId xmlns:p14="http://schemas.microsoft.com/office/powerpoint/2010/main" val="2649124087"/>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Pro SDK Extensibility Patterns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Configurations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marL="0" indent="0">
              <a:buNone/>
            </a:pPr>
            <a:r>
              <a:rPr lang="en-US" dirty="0"/>
              <a:t>Add-Ins </a:t>
            </a:r>
            <a:r>
              <a:rPr lang="en-US" b="0" dirty="0"/>
              <a:t>– Develop new tools and functionality to extend Pro</a:t>
            </a:r>
          </a:p>
          <a:p>
            <a:pPr marL="0" indent="0">
              <a:buNone/>
            </a:pPr>
            <a:r>
              <a:rPr lang="en-US" dirty="0">
                <a:solidFill>
                  <a:srgbClr val="92D050"/>
                </a:solidFill>
              </a:rPr>
              <a:t>Managed Configurations </a:t>
            </a:r>
            <a:r>
              <a:rPr lang="en-US" b="0" dirty="0"/>
              <a:t>– All Add-in capabilities + additional customization of Pro UI / UX</a:t>
            </a:r>
          </a:p>
        </p:txBody>
      </p:sp>
      <p:pic>
        <p:nvPicPr>
          <p:cNvPr id="10" name="Picture 9">
            <a:extLst>
              <a:ext uri="{FF2B5EF4-FFF2-40B4-BE49-F238E27FC236}">
                <a16:creationId xmlns:a16="http://schemas.microsoft.com/office/drawing/2014/main" id="{A6F77408-9AE1-83F9-DC65-E5725990AE6A}"/>
              </a:ext>
            </a:extLst>
          </p:cNvPr>
          <p:cNvPicPr>
            <a:picLocks noChangeAspect="1"/>
          </p:cNvPicPr>
          <p:nvPr/>
        </p:nvPicPr>
        <p:blipFill>
          <a:blip r:embed="rId3"/>
          <a:stretch>
            <a:fillRect/>
          </a:stretch>
        </p:blipFill>
        <p:spPr>
          <a:xfrm>
            <a:off x="914400" y="3508074"/>
            <a:ext cx="4963734" cy="2688690"/>
          </a:xfrm>
          <a:prstGeom prst="rect">
            <a:avLst/>
          </a:prstGeom>
        </p:spPr>
      </p:pic>
      <p:pic>
        <p:nvPicPr>
          <p:cNvPr id="11" name="Picture 10" descr="A map of the state of california&#10;&#10;Description automatically generated">
            <a:extLst>
              <a:ext uri="{FF2B5EF4-FFF2-40B4-BE49-F238E27FC236}">
                <a16:creationId xmlns:a16="http://schemas.microsoft.com/office/drawing/2014/main" id="{3E8D9FD7-DFCA-AC7C-32D2-C210A1C112A8}"/>
              </a:ext>
            </a:extLst>
          </p:cNvPr>
          <p:cNvPicPr>
            <a:picLocks noChangeAspect="1"/>
          </p:cNvPicPr>
          <p:nvPr/>
        </p:nvPicPr>
        <p:blipFill>
          <a:blip r:embed="rId4"/>
          <a:stretch>
            <a:fillRect/>
          </a:stretch>
        </p:blipFill>
        <p:spPr>
          <a:xfrm>
            <a:off x="6313867" y="3508073"/>
            <a:ext cx="4498511" cy="2699107"/>
          </a:xfrm>
          <a:prstGeom prst="rect">
            <a:avLst/>
          </a:prstGeom>
        </p:spPr>
      </p:pic>
    </p:spTree>
    <p:extLst>
      <p:ext uri="{BB962C8B-B14F-4D97-AF65-F5344CB8AC3E}">
        <p14:creationId xmlns:p14="http://schemas.microsoft.com/office/powerpoint/2010/main" val="5757561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What is an ArcGIS Pro Configuration?</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Use Cases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Includes all functionality of an add-in plus:</a:t>
            </a:r>
          </a:p>
          <a:p>
            <a:pPr marL="452437" lvl="2" indent="-114300">
              <a:spcBef>
                <a:spcPts val="300"/>
              </a:spcBef>
              <a:buClr>
                <a:srgbClr val="FFAD29"/>
              </a:buClr>
              <a:buFont typeface="Arial"/>
              <a:buChar char="•"/>
              <a:defRPr/>
            </a:pPr>
            <a:r>
              <a:rPr lang="en-US" sz="1800" dirty="0"/>
              <a:t>Change the application title and icon</a:t>
            </a:r>
          </a:p>
          <a:p>
            <a:pPr marL="452437" lvl="2" indent="-114300">
              <a:spcBef>
                <a:spcPts val="300"/>
              </a:spcBef>
              <a:buClr>
                <a:srgbClr val="FFAD29"/>
              </a:buClr>
              <a:buFont typeface="Arial"/>
              <a:buChar char="•"/>
              <a:defRPr/>
            </a:pPr>
            <a:r>
              <a:rPr lang="en-US" sz="1800" dirty="0"/>
              <a:t>Change the application splash, start page, and about page</a:t>
            </a:r>
          </a:p>
          <a:p>
            <a:pPr marL="452437" lvl="2" indent="-114300">
              <a:spcBef>
                <a:spcPts val="300"/>
              </a:spcBef>
              <a:buClr>
                <a:srgbClr val="FFAD29"/>
              </a:buClr>
              <a:buFont typeface="Arial"/>
              <a:buChar char="•"/>
              <a:defRPr/>
            </a:pPr>
            <a:r>
              <a:rPr lang="en-US" sz="1800" dirty="0"/>
              <a:t>Conditional customization of the UI</a:t>
            </a:r>
          </a:p>
          <a:p>
            <a:endParaRPr lang="en-US" b="0" dirty="0"/>
          </a:p>
          <a:p>
            <a:endParaRPr lang="en-US" dirty="0"/>
          </a:p>
        </p:txBody>
      </p:sp>
      <p:pic>
        <p:nvPicPr>
          <p:cNvPr id="9" name="Picture 8">
            <a:extLst>
              <a:ext uri="{FF2B5EF4-FFF2-40B4-BE49-F238E27FC236}">
                <a16:creationId xmlns:a16="http://schemas.microsoft.com/office/drawing/2014/main" id="{5C83697A-E7EB-4C6B-DDAD-36BF09633D2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8523" y="3747722"/>
            <a:ext cx="4629023" cy="2399003"/>
          </a:xfrm>
          <a:prstGeom prst="rect">
            <a:avLst/>
          </a:prstGeom>
        </p:spPr>
      </p:pic>
      <p:grpSp>
        <p:nvGrpSpPr>
          <p:cNvPr id="10" name="Group 9">
            <a:extLst>
              <a:ext uri="{FF2B5EF4-FFF2-40B4-BE49-F238E27FC236}">
                <a16:creationId xmlns:a16="http://schemas.microsoft.com/office/drawing/2014/main" id="{788DCA9B-13BB-DB75-3DF1-DA4988106265}"/>
              </a:ext>
            </a:extLst>
          </p:cNvPr>
          <p:cNvGrpSpPr/>
          <p:nvPr/>
        </p:nvGrpSpPr>
        <p:grpSpPr>
          <a:xfrm>
            <a:off x="3059868" y="6075396"/>
            <a:ext cx="2695701" cy="461094"/>
            <a:chOff x="733427" y="3427571"/>
            <a:chExt cx="3110703" cy="747553"/>
          </a:xfrm>
        </p:grpSpPr>
        <p:sp>
          <p:nvSpPr>
            <p:cNvPr id="11" name="Rectangle 10">
              <a:extLst>
                <a:ext uri="{FF2B5EF4-FFF2-40B4-BE49-F238E27FC236}">
                  <a16:creationId xmlns:a16="http://schemas.microsoft.com/office/drawing/2014/main" id="{DBB3663A-3AA6-9A1E-A241-6B2CC0E85FEE}"/>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2" name="TextBox 11">
              <a:extLst>
                <a:ext uri="{FF2B5EF4-FFF2-40B4-BE49-F238E27FC236}">
                  <a16:creationId xmlns:a16="http://schemas.microsoft.com/office/drawing/2014/main" id="{0079754B-4D68-AD21-B708-7CAA7F8F65DE}"/>
                </a:ext>
              </a:extLst>
            </p:cNvPr>
            <p:cNvSpPr txBox="1"/>
            <p:nvPr/>
          </p:nvSpPr>
          <p:spPr>
            <a:xfrm>
              <a:off x="733427" y="3427571"/>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Default start page</a:t>
              </a:r>
              <a:endParaRPr lang="en-US" sz="1600" kern="1200" dirty="0"/>
            </a:p>
          </p:txBody>
        </p:sp>
      </p:grpSp>
      <p:pic>
        <p:nvPicPr>
          <p:cNvPr id="13" name="Picture 12">
            <a:extLst>
              <a:ext uri="{FF2B5EF4-FFF2-40B4-BE49-F238E27FC236}">
                <a16:creationId xmlns:a16="http://schemas.microsoft.com/office/drawing/2014/main" id="{D922BEBB-96B8-B832-1E90-44B3B74E9E1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71994" y="3747722"/>
            <a:ext cx="4629024" cy="2483278"/>
          </a:xfrm>
          <a:prstGeom prst="rect">
            <a:avLst/>
          </a:prstGeom>
        </p:spPr>
      </p:pic>
      <p:grpSp>
        <p:nvGrpSpPr>
          <p:cNvPr id="14" name="Group 13">
            <a:extLst>
              <a:ext uri="{FF2B5EF4-FFF2-40B4-BE49-F238E27FC236}">
                <a16:creationId xmlns:a16="http://schemas.microsoft.com/office/drawing/2014/main" id="{3D581064-9277-A9BB-72A4-E9C7DB85DC79}"/>
              </a:ext>
            </a:extLst>
          </p:cNvPr>
          <p:cNvGrpSpPr/>
          <p:nvPr/>
        </p:nvGrpSpPr>
        <p:grpSpPr>
          <a:xfrm>
            <a:off x="8299276" y="6075393"/>
            <a:ext cx="2695701" cy="461096"/>
            <a:chOff x="733427" y="3427568"/>
            <a:chExt cx="3110703" cy="747556"/>
          </a:xfrm>
        </p:grpSpPr>
        <p:sp>
          <p:nvSpPr>
            <p:cNvPr id="15" name="Rectangle 14">
              <a:extLst>
                <a:ext uri="{FF2B5EF4-FFF2-40B4-BE49-F238E27FC236}">
                  <a16:creationId xmlns:a16="http://schemas.microsoft.com/office/drawing/2014/main" id="{847DE02E-905F-20EC-0262-B05CF085C52D}"/>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EDBA1EFA-A2BD-101A-F846-A053BE36B01F}"/>
                </a:ext>
              </a:extLst>
            </p:cNvPr>
            <p:cNvSpPr txBox="1"/>
            <p:nvPr/>
          </p:nvSpPr>
          <p:spPr>
            <a:xfrm>
              <a:off x="733427" y="3427568"/>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Custom start page</a:t>
              </a:r>
              <a:endParaRPr lang="en-US" sz="1600" kern="1200" dirty="0"/>
            </a:p>
          </p:txBody>
        </p:sp>
      </p:grpSp>
    </p:spTree>
    <p:extLst>
      <p:ext uri="{BB962C8B-B14F-4D97-AF65-F5344CB8AC3E}">
        <p14:creationId xmlns:p14="http://schemas.microsoft.com/office/powerpoint/2010/main" val="1145133724"/>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16DF474-7C79-57E8-5971-56F821680B76}"/>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296EF0EE-2AF1-2CF4-9EB2-DE79C7DD6B9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077B3980-F151-6FF0-DBE2-2B93A05524C6}"/>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1" y="2763448"/>
            <a:ext cx="6295806" cy="707886"/>
          </a:xfrm>
        </p:spPr>
        <p:txBody>
          <a:bodyPr/>
          <a:lstStyle/>
          <a:p>
            <a:r>
              <a:rPr lang="en-US" sz="4000" b="1" dirty="0"/>
              <a:t>Extending ArcGIS Pro</a:t>
            </a:r>
          </a:p>
        </p:txBody>
      </p:sp>
    </p:spTree>
    <p:extLst>
      <p:ext uri="{BB962C8B-B14F-4D97-AF65-F5344CB8AC3E}">
        <p14:creationId xmlns:p14="http://schemas.microsoft.com/office/powerpoint/2010/main" val="1456228030"/>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Pro SDK Extensibility Patterns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Plugin </a:t>
            </a:r>
            <a:r>
              <a:rPr lang="en-US" dirty="0" err="1">
                <a:solidFill>
                  <a:srgbClr val="FFAD29"/>
                </a:solidFill>
              </a:rPr>
              <a:t>Datasources</a:t>
            </a:r>
            <a:endParaRPr lang="en-US" dirty="0">
              <a:solidFill>
                <a:srgbClr val="FFAD29"/>
              </a:solidFill>
            </a:endParaRP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marL="0" indent="0">
              <a:buNone/>
            </a:pPr>
            <a:r>
              <a:rPr lang="en-US" dirty="0"/>
              <a:t>Add-Ins </a:t>
            </a:r>
            <a:r>
              <a:rPr lang="en-US" b="0" dirty="0"/>
              <a:t>– Develop new tools and functionality to extend Pro</a:t>
            </a:r>
          </a:p>
          <a:p>
            <a:pPr marL="0" indent="0">
              <a:buNone/>
            </a:pPr>
            <a:r>
              <a:rPr lang="en-US" dirty="0"/>
              <a:t>Managed Configurations </a:t>
            </a:r>
            <a:r>
              <a:rPr lang="en-US" b="0" dirty="0"/>
              <a:t>– All Add-in capabilities + additional customization of Pro UI / UX</a:t>
            </a:r>
          </a:p>
          <a:p>
            <a:pPr marL="0" indent="0">
              <a:buNone/>
            </a:pPr>
            <a:r>
              <a:rPr lang="en-US" dirty="0">
                <a:solidFill>
                  <a:srgbClr val="92D050"/>
                </a:solidFill>
              </a:rPr>
              <a:t>Plugin </a:t>
            </a:r>
            <a:r>
              <a:rPr lang="en-US" dirty="0" err="1">
                <a:solidFill>
                  <a:srgbClr val="92D050"/>
                </a:solidFill>
              </a:rPr>
              <a:t>Datasources</a:t>
            </a:r>
            <a:r>
              <a:rPr lang="en-US" dirty="0">
                <a:solidFill>
                  <a:srgbClr val="92D050"/>
                </a:solidFill>
              </a:rPr>
              <a:t> </a:t>
            </a:r>
            <a:r>
              <a:rPr lang="en-US" b="0" dirty="0"/>
              <a:t>– Custom data source integration with Pro</a:t>
            </a:r>
          </a:p>
          <a:p>
            <a:endParaRPr lang="en-US" dirty="0"/>
          </a:p>
        </p:txBody>
      </p:sp>
      <p:pic>
        <p:nvPicPr>
          <p:cNvPr id="9" name="Picture 8">
            <a:extLst>
              <a:ext uri="{FF2B5EF4-FFF2-40B4-BE49-F238E27FC236}">
                <a16:creationId xmlns:a16="http://schemas.microsoft.com/office/drawing/2014/main" id="{3E595BF7-AEA7-48C6-8892-71B809EF762D}"/>
              </a:ext>
            </a:extLst>
          </p:cNvPr>
          <p:cNvPicPr>
            <a:picLocks noChangeAspect="1"/>
          </p:cNvPicPr>
          <p:nvPr/>
        </p:nvPicPr>
        <p:blipFill>
          <a:blip r:embed="rId3"/>
          <a:stretch>
            <a:fillRect/>
          </a:stretch>
        </p:blipFill>
        <p:spPr>
          <a:xfrm>
            <a:off x="914400" y="3590760"/>
            <a:ext cx="3842477" cy="2633566"/>
          </a:xfrm>
          <a:prstGeom prst="rect">
            <a:avLst/>
          </a:prstGeom>
        </p:spPr>
      </p:pic>
      <p:pic>
        <p:nvPicPr>
          <p:cNvPr id="10" name="Picture 9">
            <a:extLst>
              <a:ext uri="{FF2B5EF4-FFF2-40B4-BE49-F238E27FC236}">
                <a16:creationId xmlns:a16="http://schemas.microsoft.com/office/drawing/2014/main" id="{BFD2D606-C43B-666D-9131-B287A6DFCBF9}"/>
              </a:ext>
            </a:extLst>
          </p:cNvPr>
          <p:cNvPicPr>
            <a:picLocks noChangeAspect="1"/>
          </p:cNvPicPr>
          <p:nvPr/>
        </p:nvPicPr>
        <p:blipFill>
          <a:blip r:embed="rId4"/>
          <a:stretch>
            <a:fillRect/>
          </a:stretch>
        </p:blipFill>
        <p:spPr>
          <a:xfrm>
            <a:off x="6920106" y="3592174"/>
            <a:ext cx="1771346" cy="2632151"/>
          </a:xfrm>
          <a:prstGeom prst="rect">
            <a:avLst/>
          </a:prstGeom>
        </p:spPr>
      </p:pic>
    </p:spTree>
    <p:extLst>
      <p:ext uri="{BB962C8B-B14F-4D97-AF65-F5344CB8AC3E}">
        <p14:creationId xmlns:p14="http://schemas.microsoft.com/office/powerpoint/2010/main" val="425767920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Plugin </a:t>
            </a:r>
            <a:r>
              <a:rPr lang="en-US" sz="2800" dirty="0" err="1"/>
              <a:t>Datasources</a:t>
            </a:r>
            <a:endParaRPr lang="en-US" sz="2800" dirty="0"/>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Use Cases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The </a:t>
            </a:r>
            <a:r>
              <a:rPr lang="en-US" dirty="0">
                <a:hlinkClick r:id="rId3">
                  <a:extLst>
                    <a:ext uri="{A12FA001-AC4F-418D-AE19-62706E023703}">
                      <ahyp:hlinkClr xmlns:ahyp="http://schemas.microsoft.com/office/drawing/2018/hyperlinkcolor" val="tx"/>
                    </a:ext>
                  </a:extLst>
                </a:hlinkClick>
              </a:rPr>
              <a:t>Plugin </a:t>
            </a:r>
            <a:r>
              <a:rPr lang="en-US" dirty="0" err="1">
                <a:hlinkClick r:id="rId3">
                  <a:extLst>
                    <a:ext uri="{A12FA001-AC4F-418D-AE19-62706E023703}">
                      <ahyp:hlinkClr xmlns:ahyp="http://schemas.microsoft.com/office/drawing/2018/hyperlinkcolor" val="tx"/>
                    </a:ext>
                  </a:extLst>
                </a:hlinkClick>
              </a:rPr>
              <a:t>Datasource</a:t>
            </a:r>
            <a:r>
              <a:rPr lang="en-US" dirty="0">
                <a:hlinkClick r:id="rId3">
                  <a:extLst>
                    <a:ext uri="{A12FA001-AC4F-418D-AE19-62706E023703}">
                      <ahyp:hlinkClr xmlns:ahyp="http://schemas.microsoft.com/office/drawing/2018/hyperlinkcolor" val="tx"/>
                    </a:ext>
                  </a:extLst>
                </a:hlinkClick>
              </a:rPr>
              <a:t> framework </a:t>
            </a:r>
            <a:r>
              <a:rPr lang="en-US" dirty="0"/>
              <a:t>allows developers to make custom </a:t>
            </a:r>
            <a:r>
              <a:rPr lang="en-US" dirty="0" err="1"/>
              <a:t>datasources</a:t>
            </a:r>
            <a:r>
              <a:rPr lang="en-US" dirty="0"/>
              <a:t> available for use in Pro</a:t>
            </a:r>
          </a:p>
          <a:p>
            <a:pPr marL="452437" lvl="2" indent="-114300">
              <a:spcBef>
                <a:spcPts val="300"/>
              </a:spcBef>
              <a:buClr>
                <a:srgbClr val="FFAD29"/>
              </a:buClr>
              <a:buFont typeface="Arial"/>
              <a:buChar char="•"/>
              <a:defRPr/>
            </a:pPr>
            <a:r>
              <a:rPr lang="en-US" sz="1800" dirty="0"/>
              <a:t>Access in Pro is read-only</a:t>
            </a:r>
          </a:p>
          <a:p>
            <a:pPr marL="452437" lvl="2" indent="-114300">
              <a:spcBef>
                <a:spcPts val="300"/>
              </a:spcBef>
              <a:buClr>
                <a:srgbClr val="FFAD29"/>
              </a:buClr>
              <a:buFont typeface="Arial"/>
              <a:buChar char="•"/>
              <a:defRPr/>
            </a:pPr>
            <a:r>
              <a:rPr lang="en-US" sz="1800" dirty="0"/>
              <a:t>Access is in the form of tables or feature classes</a:t>
            </a:r>
          </a:p>
          <a:p>
            <a:pPr marL="452437" lvl="2" indent="-114300">
              <a:spcBef>
                <a:spcPts val="300"/>
              </a:spcBef>
              <a:buClr>
                <a:srgbClr val="FFAD29"/>
              </a:buClr>
              <a:buFont typeface="Arial"/>
              <a:buChar char="•"/>
              <a:defRPr/>
            </a:pPr>
            <a:r>
              <a:rPr lang="en-US" sz="1800" dirty="0"/>
              <a:t>Access is file-based </a:t>
            </a:r>
          </a:p>
          <a:p>
            <a:pPr>
              <a:buClr>
                <a:srgbClr val="FFAD29"/>
              </a:buClr>
              <a:defRPr/>
            </a:pPr>
            <a:r>
              <a:rPr lang="en-US" dirty="0"/>
              <a:t>Examples of custom data sources – Image files, GPS data, proprietary file formats</a:t>
            </a:r>
          </a:p>
        </p:txBody>
      </p:sp>
      <p:pic>
        <p:nvPicPr>
          <p:cNvPr id="9" name="Picture 8">
            <a:extLst>
              <a:ext uri="{FF2B5EF4-FFF2-40B4-BE49-F238E27FC236}">
                <a16:creationId xmlns:a16="http://schemas.microsoft.com/office/drawing/2014/main" id="{7F8C9DCF-089A-0340-B1E8-B3490B7CFCCE}"/>
              </a:ext>
            </a:extLst>
          </p:cNvPr>
          <p:cNvPicPr>
            <a:picLocks noChangeAspect="1"/>
          </p:cNvPicPr>
          <p:nvPr/>
        </p:nvPicPr>
        <p:blipFill>
          <a:blip r:embed="rId4"/>
          <a:stretch>
            <a:fillRect/>
          </a:stretch>
        </p:blipFill>
        <p:spPr>
          <a:xfrm>
            <a:off x="9468464" y="2935077"/>
            <a:ext cx="2220187" cy="3299112"/>
          </a:xfrm>
          <a:prstGeom prst="rect">
            <a:avLst/>
          </a:prstGeom>
        </p:spPr>
      </p:pic>
    </p:spTree>
    <p:extLst>
      <p:ext uri="{BB962C8B-B14F-4D97-AF65-F5344CB8AC3E}">
        <p14:creationId xmlns:p14="http://schemas.microsoft.com/office/powerpoint/2010/main" val="1343284166"/>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Plugin </a:t>
            </a:r>
            <a:r>
              <a:rPr lang="en-US" sz="2800" dirty="0" err="1"/>
              <a:t>Datasources</a:t>
            </a:r>
            <a:endParaRPr lang="en-US" sz="2800" dirty="0"/>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Considerations</a:t>
            </a:r>
            <a:endParaRPr lang="en-US" dirty="0"/>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ArcGIS Pro supports data from a large variety of data sources and formats from shape files to Oracle databases</a:t>
            </a:r>
          </a:p>
          <a:p>
            <a:pPr>
              <a:buClr>
                <a:srgbClr val="FFAD29"/>
              </a:buClr>
              <a:defRPr/>
            </a:pPr>
            <a:r>
              <a:rPr lang="en-US" dirty="0"/>
              <a:t>Plugin </a:t>
            </a:r>
            <a:r>
              <a:rPr lang="en-US" dirty="0" err="1"/>
              <a:t>Datasources</a:t>
            </a:r>
            <a:r>
              <a:rPr lang="en-US" dirty="0"/>
              <a:t> allow access to other data sources like relational databases such as MySQL, non-relational databases and other proprietary and file-based data stores</a:t>
            </a:r>
          </a:p>
          <a:p>
            <a:pPr>
              <a:buClr>
                <a:srgbClr val="FFAD29"/>
              </a:buClr>
              <a:defRPr/>
            </a:pPr>
            <a:r>
              <a:rPr lang="en-US" dirty="0"/>
              <a:t>Documentation</a:t>
            </a:r>
          </a:p>
          <a:p>
            <a:pPr marL="576263" lvl="1" indent="-114300">
              <a:spcBef>
                <a:spcPts val="300"/>
              </a:spcBef>
              <a:buClr>
                <a:srgbClr val="FFAD29"/>
              </a:buClr>
              <a:buFont typeface="Arial"/>
              <a:buChar char="•"/>
              <a:defRPr/>
            </a:pPr>
            <a:r>
              <a:rPr lang="en-US" sz="2000" dirty="0" err="1">
                <a:hlinkClick r:id="rId3">
                  <a:extLst>
                    <a:ext uri="{A12FA001-AC4F-418D-AE19-62706E023703}">
                      <ahyp:hlinkClr xmlns:ahyp="http://schemas.microsoft.com/office/drawing/2018/hyperlinkcolor" val="tx"/>
                    </a:ext>
                  </a:extLst>
                </a:hlinkClick>
              </a:rPr>
              <a:t>ProConcepts</a:t>
            </a:r>
            <a:r>
              <a:rPr lang="en-US" sz="2000" dirty="0"/>
              <a:t> introduction and concepts</a:t>
            </a:r>
          </a:p>
          <a:p>
            <a:pPr marL="576263" lvl="1" indent="-114300">
              <a:spcBef>
                <a:spcPts val="300"/>
              </a:spcBef>
              <a:buClr>
                <a:srgbClr val="FFAD29"/>
              </a:buClr>
              <a:buFont typeface="Arial"/>
              <a:buChar char="•"/>
              <a:defRPr/>
            </a:pPr>
            <a:r>
              <a:rPr lang="en-US" sz="2000" dirty="0" err="1">
                <a:hlinkClick r:id="rId4">
                  <a:extLst>
                    <a:ext uri="{A12FA001-AC4F-418D-AE19-62706E023703}">
                      <ahyp:hlinkClr xmlns:ahyp="http://schemas.microsoft.com/office/drawing/2018/hyperlinkcolor" val="tx"/>
                    </a:ext>
                  </a:extLst>
                </a:hlinkClick>
              </a:rPr>
              <a:t>ProGuide</a:t>
            </a:r>
            <a:r>
              <a:rPr lang="en-US" sz="2000" dirty="0"/>
              <a:t> – walk through guide</a:t>
            </a:r>
          </a:p>
          <a:p>
            <a:pPr marL="576263" lvl="1" indent="-114300">
              <a:spcBef>
                <a:spcPts val="300"/>
              </a:spcBef>
              <a:buClr>
                <a:srgbClr val="FFAD29"/>
              </a:buClr>
              <a:buFont typeface="Arial"/>
              <a:buChar char="•"/>
              <a:defRPr/>
            </a:pPr>
            <a:r>
              <a:rPr lang="en-US" sz="2000" dirty="0">
                <a:hlinkClick r:id="rId5">
                  <a:extLst>
                    <a:ext uri="{A12FA001-AC4F-418D-AE19-62706E023703}">
                      <ahyp:hlinkClr xmlns:ahyp="http://schemas.microsoft.com/office/drawing/2018/hyperlinkcolor" val="tx"/>
                    </a:ext>
                  </a:extLst>
                </a:hlinkClick>
              </a:rPr>
              <a:t>Samples</a:t>
            </a:r>
            <a:r>
              <a:rPr lang="en-US" sz="2000" dirty="0"/>
              <a:t> to try, and build on</a:t>
            </a:r>
          </a:p>
        </p:txBody>
      </p:sp>
    </p:spTree>
    <p:extLst>
      <p:ext uri="{BB962C8B-B14F-4D97-AF65-F5344CB8AC3E}">
        <p14:creationId xmlns:p14="http://schemas.microsoft.com/office/powerpoint/2010/main" val="164012056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a:t>Pro SDK Extensibility Patterns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err="1">
                <a:solidFill>
                  <a:srgbClr val="FFAD29"/>
                </a:solidFill>
              </a:rPr>
              <a:t>CoreHost</a:t>
            </a:r>
            <a:endParaRPr lang="en-US" dirty="0">
              <a:solidFill>
                <a:srgbClr val="FFAD29"/>
              </a:solidFill>
            </a:endParaRP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marL="0" lvl="0" indent="0">
              <a:buClr>
                <a:srgbClr val="00B9F2">
                  <a:lumMod val="60000"/>
                  <a:lumOff val="40000"/>
                </a:srgbClr>
              </a:buClr>
              <a:buNone/>
            </a:pPr>
            <a:r>
              <a:rPr lang="en-US" dirty="0">
                <a:solidFill>
                  <a:prstClr val="white"/>
                </a:solidFill>
              </a:rPr>
              <a:t>Add-Ins </a:t>
            </a:r>
            <a:r>
              <a:rPr lang="en-US" b="0" dirty="0">
                <a:solidFill>
                  <a:prstClr val="white"/>
                </a:solidFill>
              </a:rPr>
              <a:t>– Develop new tools and functionality to extend Pro</a:t>
            </a:r>
          </a:p>
          <a:p>
            <a:pPr marL="0" lvl="0" indent="0">
              <a:buClr>
                <a:srgbClr val="00B9F2">
                  <a:lumMod val="60000"/>
                  <a:lumOff val="40000"/>
                </a:srgbClr>
              </a:buClr>
              <a:buNone/>
            </a:pPr>
            <a:r>
              <a:rPr lang="en-US" dirty="0">
                <a:solidFill>
                  <a:prstClr val="white"/>
                </a:solidFill>
              </a:rPr>
              <a:t>Managed Configurations </a:t>
            </a:r>
            <a:r>
              <a:rPr lang="en-US" b="0" dirty="0">
                <a:solidFill>
                  <a:prstClr val="white"/>
                </a:solidFill>
              </a:rPr>
              <a:t>– All Add-in capabilities + additional customization of Pro UI / UX</a:t>
            </a:r>
          </a:p>
          <a:p>
            <a:pPr marL="0" lvl="0" indent="0">
              <a:buClr>
                <a:srgbClr val="00B9F2">
                  <a:lumMod val="60000"/>
                  <a:lumOff val="40000"/>
                </a:srgbClr>
              </a:buClr>
              <a:buNone/>
            </a:pPr>
            <a:r>
              <a:rPr lang="en-US" dirty="0"/>
              <a:t>Plugin </a:t>
            </a:r>
            <a:r>
              <a:rPr lang="en-US" dirty="0" err="1"/>
              <a:t>Datasources</a:t>
            </a:r>
            <a:r>
              <a:rPr lang="en-US" dirty="0"/>
              <a:t> </a:t>
            </a:r>
            <a:r>
              <a:rPr lang="en-US" b="0" dirty="0"/>
              <a:t>– Custom </a:t>
            </a:r>
            <a:r>
              <a:rPr lang="en-US" b="0" dirty="0">
                <a:solidFill>
                  <a:prstClr val="white"/>
                </a:solidFill>
              </a:rPr>
              <a:t>data source integration with Pro</a:t>
            </a:r>
            <a:endParaRPr lang="en-US" b="0" dirty="0"/>
          </a:p>
          <a:p>
            <a:pPr marL="0" indent="0">
              <a:buNone/>
            </a:pPr>
            <a:r>
              <a:rPr lang="en-US" dirty="0" err="1">
                <a:solidFill>
                  <a:srgbClr val="92D050"/>
                </a:solidFill>
              </a:rPr>
              <a:t>CoreHost</a:t>
            </a:r>
            <a:r>
              <a:rPr lang="en-US" dirty="0">
                <a:solidFill>
                  <a:srgbClr val="92D050"/>
                </a:solidFill>
              </a:rPr>
              <a:t> Applications </a:t>
            </a:r>
            <a:r>
              <a:rPr lang="en-US" b="0" dirty="0"/>
              <a:t>– Standalone apps for 64-bit Geodatabase and Geometry access</a:t>
            </a:r>
          </a:p>
        </p:txBody>
      </p:sp>
      <p:pic>
        <p:nvPicPr>
          <p:cNvPr id="9" name="Picture 8">
            <a:extLst>
              <a:ext uri="{FF2B5EF4-FFF2-40B4-BE49-F238E27FC236}">
                <a16:creationId xmlns:a16="http://schemas.microsoft.com/office/drawing/2014/main" id="{08C366C9-55D8-A82F-7A0D-3E70C58FD4D1}"/>
              </a:ext>
            </a:extLst>
          </p:cNvPr>
          <p:cNvPicPr>
            <a:picLocks noChangeAspect="1"/>
          </p:cNvPicPr>
          <p:nvPr/>
        </p:nvPicPr>
        <p:blipFill>
          <a:blip r:embed="rId3"/>
          <a:stretch>
            <a:fillRect/>
          </a:stretch>
        </p:blipFill>
        <p:spPr>
          <a:xfrm>
            <a:off x="914400" y="3827207"/>
            <a:ext cx="3577487" cy="2569627"/>
          </a:xfrm>
          <a:prstGeom prst="rect">
            <a:avLst/>
          </a:prstGeom>
        </p:spPr>
      </p:pic>
      <p:pic>
        <p:nvPicPr>
          <p:cNvPr id="10" name="Picture 2">
            <a:extLst>
              <a:ext uri="{FF2B5EF4-FFF2-40B4-BE49-F238E27FC236}">
                <a16:creationId xmlns:a16="http://schemas.microsoft.com/office/drawing/2014/main" id="{BA460B89-C820-DB10-5D8C-BA5CAFA3EA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7977" y="3843023"/>
            <a:ext cx="4334436" cy="2196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797"/>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err="1"/>
              <a:t>CoreHost</a:t>
            </a:r>
            <a:r>
              <a:rPr lang="en-US" sz="2800" dirty="0"/>
              <a:t> Applications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Use Cases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Stand-alone application with a subset of Pro Assemblies</a:t>
            </a:r>
          </a:p>
          <a:p>
            <a:pPr marL="576263" lvl="1" indent="-114300">
              <a:spcBef>
                <a:spcPts val="300"/>
              </a:spcBef>
              <a:buClr>
                <a:srgbClr val="FFAD29"/>
              </a:buClr>
              <a:buFont typeface="Arial"/>
              <a:buChar char="•"/>
              <a:defRPr/>
            </a:pPr>
            <a:r>
              <a:rPr lang="en-US" sz="2000" dirty="0" err="1"/>
              <a:t>ArcGIS.CoreHost</a:t>
            </a:r>
            <a:r>
              <a:rPr lang="en-US" sz="2000" dirty="0"/>
              <a:t> assembly – API to manage </a:t>
            </a:r>
            <a:r>
              <a:rPr lang="en-US" sz="2000" dirty="0" err="1"/>
              <a:t>CoreHost</a:t>
            </a:r>
            <a:r>
              <a:rPr lang="en-US" sz="2000" dirty="0"/>
              <a:t> functions</a:t>
            </a:r>
          </a:p>
          <a:p>
            <a:pPr marL="576263" lvl="1" indent="-114300">
              <a:spcBef>
                <a:spcPts val="300"/>
              </a:spcBef>
              <a:buClr>
                <a:srgbClr val="FFAD29"/>
              </a:buClr>
              <a:buFont typeface="Arial"/>
              <a:buChar char="•"/>
              <a:defRPr/>
            </a:pPr>
            <a:r>
              <a:rPr lang="en-US" sz="2000" dirty="0" err="1"/>
              <a:t>ArcGIS.Core</a:t>
            </a:r>
            <a:r>
              <a:rPr lang="en-US" sz="2000" dirty="0"/>
              <a:t> assembly – Includes Geodatabase and Geometry classes</a:t>
            </a:r>
          </a:p>
          <a:p>
            <a:pPr>
              <a:buClr>
                <a:srgbClr val="FFAD29"/>
              </a:buClr>
              <a:defRPr/>
            </a:pPr>
            <a:r>
              <a:rPr lang="en-US" dirty="0" err="1"/>
              <a:t>CoreHost</a:t>
            </a:r>
            <a:r>
              <a:rPr lang="en-US" dirty="0"/>
              <a:t> Applications have limited access </a:t>
            </a:r>
          </a:p>
          <a:p>
            <a:pPr marL="576263" lvl="1" indent="-114300">
              <a:spcBef>
                <a:spcPts val="300"/>
              </a:spcBef>
              <a:buClr>
                <a:srgbClr val="FFAD29"/>
              </a:buClr>
              <a:buFont typeface="Arial"/>
              <a:buChar char="•"/>
              <a:defRPr/>
            </a:pPr>
            <a:r>
              <a:rPr lang="en-US" sz="2000" dirty="0"/>
              <a:t>Geodatabase classes </a:t>
            </a:r>
          </a:p>
          <a:p>
            <a:pPr marL="576263" lvl="1" indent="-114300">
              <a:spcBef>
                <a:spcPts val="300"/>
              </a:spcBef>
              <a:buClr>
                <a:srgbClr val="FFAD29"/>
              </a:buClr>
              <a:buFont typeface="Arial"/>
              <a:buChar char="•"/>
              <a:defRPr/>
            </a:pPr>
            <a:r>
              <a:rPr lang="en-US" sz="2000" dirty="0"/>
              <a:t>Geometry classes</a:t>
            </a:r>
          </a:p>
          <a:p>
            <a:pPr>
              <a:buClr>
                <a:srgbClr val="FFAD29"/>
              </a:buClr>
              <a:defRPr/>
            </a:pPr>
            <a:r>
              <a:rPr lang="en-US" dirty="0" err="1"/>
              <a:t>CoreHost</a:t>
            </a:r>
            <a:r>
              <a:rPr lang="en-US" dirty="0"/>
              <a:t> Application options</a:t>
            </a:r>
          </a:p>
          <a:p>
            <a:pPr marL="576263" lvl="1" indent="-114300">
              <a:spcBef>
                <a:spcPts val="300"/>
              </a:spcBef>
              <a:buClr>
                <a:srgbClr val="FFAD29"/>
              </a:buClr>
              <a:buFont typeface="Arial"/>
              <a:buChar char="•"/>
              <a:defRPr/>
            </a:pPr>
            <a:r>
              <a:rPr lang="en-US" sz="2000" dirty="0"/>
              <a:t>Windows Console application </a:t>
            </a:r>
          </a:p>
          <a:p>
            <a:pPr marL="576263" lvl="1" indent="-114300">
              <a:spcBef>
                <a:spcPts val="300"/>
              </a:spcBef>
              <a:buClr>
                <a:srgbClr val="FFAD29"/>
              </a:buClr>
              <a:buFont typeface="Arial"/>
              <a:buChar char="•"/>
              <a:defRPr/>
            </a:pPr>
            <a:r>
              <a:rPr lang="en-US" sz="2000" dirty="0"/>
              <a:t>WPF application</a:t>
            </a:r>
          </a:p>
        </p:txBody>
      </p:sp>
      <p:pic>
        <p:nvPicPr>
          <p:cNvPr id="9" name="Picture 8">
            <a:extLst>
              <a:ext uri="{FF2B5EF4-FFF2-40B4-BE49-F238E27FC236}">
                <a16:creationId xmlns:a16="http://schemas.microsoft.com/office/drawing/2014/main" id="{626FDA2B-FCD9-C331-ECD5-20B2F5CAD4B8}"/>
              </a:ext>
            </a:extLst>
          </p:cNvPr>
          <p:cNvPicPr>
            <a:picLocks noChangeAspect="1"/>
          </p:cNvPicPr>
          <p:nvPr/>
        </p:nvPicPr>
        <p:blipFill>
          <a:blip r:embed="rId3"/>
          <a:stretch>
            <a:fillRect/>
          </a:stretch>
        </p:blipFill>
        <p:spPr>
          <a:xfrm>
            <a:off x="7469576" y="3688040"/>
            <a:ext cx="3454579" cy="2482205"/>
          </a:xfrm>
          <a:prstGeom prst="rect">
            <a:avLst/>
          </a:prstGeom>
        </p:spPr>
      </p:pic>
    </p:spTree>
    <p:extLst>
      <p:ext uri="{BB962C8B-B14F-4D97-AF65-F5344CB8AC3E}">
        <p14:creationId xmlns:p14="http://schemas.microsoft.com/office/powerpoint/2010/main" val="1506367947"/>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2"/>
            <a:ext cx="10369296" cy="492443"/>
          </a:xfrm>
        </p:spPr>
        <p:txBody>
          <a:bodyPr/>
          <a:lstStyle/>
          <a:p>
            <a:r>
              <a:rPr lang="en-US" sz="2800" dirty="0" err="1"/>
              <a:t>CoreHost</a:t>
            </a:r>
            <a:r>
              <a:rPr lang="en-US" sz="2800" dirty="0"/>
              <a:t> Applications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Considerations</a:t>
            </a:r>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a:buClr>
                <a:srgbClr val="FFAD29"/>
              </a:buClr>
              <a:defRPr/>
            </a:pPr>
            <a:r>
              <a:rPr lang="en-US" dirty="0"/>
              <a:t>Scheduled routines</a:t>
            </a:r>
          </a:p>
          <a:p>
            <a:pPr>
              <a:buClr>
                <a:srgbClr val="FFAD29"/>
              </a:buClr>
              <a:defRPr/>
            </a:pPr>
            <a:r>
              <a:rPr lang="en-US" dirty="0"/>
              <a:t>Editing in </a:t>
            </a:r>
            <a:r>
              <a:rPr lang="en-US" dirty="0">
                <a:hlinkClick r:id="rId3">
                  <a:extLst>
                    <a:ext uri="{A12FA001-AC4F-418D-AE19-62706E023703}">
                      <ahyp:hlinkClr xmlns:ahyp="http://schemas.microsoft.com/office/drawing/2018/hyperlinkcolor" val="tx"/>
                    </a:ext>
                  </a:extLst>
                </a:hlinkClick>
              </a:rPr>
              <a:t>standalone mode</a:t>
            </a:r>
            <a:endParaRPr lang="en-US" dirty="0"/>
          </a:p>
          <a:p>
            <a:pPr marL="576263" lvl="1" indent="-114300">
              <a:spcBef>
                <a:spcPts val="300"/>
              </a:spcBef>
              <a:buClr>
                <a:srgbClr val="FFAD29"/>
              </a:buClr>
              <a:buFont typeface="Arial"/>
              <a:buChar char="•"/>
              <a:defRPr/>
            </a:pPr>
            <a:endParaRPr lang="en-US" sz="2000" dirty="0"/>
          </a:p>
          <a:p>
            <a:pPr>
              <a:buClr>
                <a:srgbClr val="FFAD29"/>
              </a:buClr>
              <a:defRPr/>
            </a:pPr>
            <a:r>
              <a:rPr lang="en-US" dirty="0"/>
              <a:t>Documentation</a:t>
            </a:r>
          </a:p>
          <a:p>
            <a:pPr marL="576263" lvl="1" indent="-114300">
              <a:spcBef>
                <a:spcPts val="300"/>
              </a:spcBef>
              <a:buClr>
                <a:srgbClr val="FFAD29"/>
              </a:buClr>
              <a:buFont typeface="Arial"/>
              <a:buChar char="•"/>
              <a:defRPr/>
            </a:pPr>
            <a:r>
              <a:rPr lang="en-US" sz="2000" dirty="0" err="1">
                <a:hlinkClick r:id="rId4">
                  <a:extLst>
                    <a:ext uri="{A12FA001-AC4F-418D-AE19-62706E023703}">
                      <ahyp:hlinkClr xmlns:ahyp="http://schemas.microsoft.com/office/drawing/2018/hyperlinkcolor" val="tx"/>
                    </a:ext>
                  </a:extLst>
                </a:hlinkClick>
              </a:rPr>
              <a:t>ProConcepts</a:t>
            </a:r>
            <a:r>
              <a:rPr lang="en-US" sz="2000" dirty="0"/>
              <a:t> introduction and concepts</a:t>
            </a:r>
          </a:p>
          <a:p>
            <a:pPr marL="576263" lvl="1" indent="-114300">
              <a:spcBef>
                <a:spcPts val="300"/>
              </a:spcBef>
              <a:buClr>
                <a:srgbClr val="FFAD29"/>
              </a:buClr>
              <a:buFont typeface="Arial"/>
              <a:buChar char="•"/>
              <a:defRPr/>
            </a:pPr>
            <a:r>
              <a:rPr lang="en-US" sz="2000" dirty="0">
                <a:hlinkClick r:id="rId5">
                  <a:extLst>
                    <a:ext uri="{A12FA001-AC4F-418D-AE19-62706E023703}">
                      <ahyp:hlinkClr xmlns:ahyp="http://schemas.microsoft.com/office/drawing/2018/hyperlinkcolor" val="tx"/>
                    </a:ext>
                  </a:extLst>
                </a:hlinkClick>
              </a:rPr>
              <a:t>Samples</a:t>
            </a:r>
            <a:r>
              <a:rPr lang="en-US" sz="2000" dirty="0"/>
              <a:t> to try, and build on</a:t>
            </a:r>
          </a:p>
        </p:txBody>
      </p:sp>
      <p:pic>
        <p:nvPicPr>
          <p:cNvPr id="9" name="Picture 2">
            <a:extLst>
              <a:ext uri="{FF2B5EF4-FFF2-40B4-BE49-F238E27FC236}">
                <a16:creationId xmlns:a16="http://schemas.microsoft.com/office/drawing/2014/main" id="{E6D99677-B4B1-35D0-671B-F048E76D5F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7923" y="3111505"/>
            <a:ext cx="5674432" cy="2874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211915"/>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1A59-9526-92A4-7FC3-A8005865E7D3}"/>
              </a:ext>
            </a:extLst>
          </p:cNvPr>
          <p:cNvSpPr>
            <a:spLocks noGrp="1"/>
          </p:cNvSpPr>
          <p:nvPr>
            <p:ph type="title"/>
          </p:nvPr>
        </p:nvSpPr>
        <p:spPr>
          <a:xfrm>
            <a:off x="914400" y="883623"/>
            <a:ext cx="10369296" cy="492443"/>
          </a:xfrm>
        </p:spPr>
        <p:txBody>
          <a:bodyPr/>
          <a:lstStyle/>
          <a:p>
            <a:r>
              <a:rPr lang="en-US" sz="2800" dirty="0"/>
              <a:t>Considerations</a:t>
            </a:r>
          </a:p>
        </p:txBody>
      </p:sp>
      <p:sp>
        <p:nvSpPr>
          <p:cNvPr id="3" name="Text Placeholder 2">
            <a:extLst>
              <a:ext uri="{FF2B5EF4-FFF2-40B4-BE49-F238E27FC236}">
                <a16:creationId xmlns:a16="http://schemas.microsoft.com/office/drawing/2014/main" id="{061316CC-3A7D-9EAE-D506-997C8A0C5F83}"/>
              </a:ext>
            </a:extLst>
          </p:cNvPr>
          <p:cNvSpPr>
            <a:spLocks noGrp="1"/>
          </p:cNvSpPr>
          <p:nvPr>
            <p:ph type="body" sz="quarter" idx="11"/>
          </p:nvPr>
        </p:nvSpPr>
        <p:spPr>
          <a:xfrm>
            <a:off x="914400" y="1399032"/>
            <a:ext cx="10369296" cy="369332"/>
          </a:xfrm>
        </p:spPr>
        <p:txBody>
          <a:bodyPr/>
          <a:lstStyle/>
          <a:p>
            <a:r>
              <a:rPr lang="en-US" dirty="0">
                <a:solidFill>
                  <a:srgbClr val="FFAD29"/>
                </a:solidFill>
              </a:rPr>
              <a:t>Which pattern should you use?</a:t>
            </a:r>
            <a:endParaRPr lang="en-US" dirty="0"/>
          </a:p>
        </p:txBody>
      </p:sp>
      <p:sp>
        <p:nvSpPr>
          <p:cNvPr id="4" name="Content Placeholder 3">
            <a:extLst>
              <a:ext uri="{FF2B5EF4-FFF2-40B4-BE49-F238E27FC236}">
                <a16:creationId xmlns:a16="http://schemas.microsoft.com/office/drawing/2014/main" id="{E43B0177-E521-A36D-CF16-9E1C37D0626F}"/>
              </a:ext>
            </a:extLst>
          </p:cNvPr>
          <p:cNvSpPr>
            <a:spLocks noGrp="1"/>
          </p:cNvSpPr>
          <p:nvPr>
            <p:ph sz="quarter" idx="12"/>
          </p:nvPr>
        </p:nvSpPr>
        <p:spPr/>
        <p:txBody>
          <a:bodyPr/>
          <a:lstStyle/>
          <a:p>
            <a:pPr marR="0" lvl="0" fontAlgn="auto">
              <a:buClr>
                <a:srgbClr val="FFAD29"/>
              </a:buClr>
              <a:defRPr/>
            </a:pPr>
            <a:r>
              <a:rPr lang="en-US" dirty="0"/>
              <a:t>Opportunities:</a:t>
            </a:r>
          </a:p>
          <a:p>
            <a:pPr marL="576263" lvl="1" indent="-114300">
              <a:spcBef>
                <a:spcPts val="300"/>
              </a:spcBef>
              <a:buClr>
                <a:srgbClr val="FFAD29"/>
              </a:buClr>
              <a:buFont typeface="Arial"/>
              <a:buChar char="•"/>
              <a:defRPr/>
            </a:pPr>
            <a:r>
              <a:rPr lang="en-US" sz="2000" dirty="0"/>
              <a:t>Powerful, and provide most of what your users are looking for  </a:t>
            </a:r>
          </a:p>
          <a:p>
            <a:pPr marL="576263" lvl="1" indent="-114300">
              <a:spcBef>
                <a:spcPts val="300"/>
              </a:spcBef>
              <a:buClr>
                <a:srgbClr val="FFAD29"/>
              </a:buClr>
              <a:buFont typeface="Arial"/>
              <a:buChar char="•"/>
              <a:defRPr/>
            </a:pPr>
            <a:r>
              <a:rPr lang="en-US" sz="2000" dirty="0"/>
              <a:t>Developers can customize the UI by building new custom tools, buttons and panes</a:t>
            </a:r>
          </a:p>
          <a:p>
            <a:pPr marL="576263" lvl="1" indent="-114300">
              <a:spcBef>
                <a:spcPts val="300"/>
              </a:spcBef>
              <a:buClr>
                <a:srgbClr val="FFAD29"/>
              </a:buClr>
              <a:buFont typeface="Arial"/>
              <a:buChar char="•"/>
              <a:defRPr/>
            </a:pPr>
            <a:r>
              <a:rPr lang="en-US" sz="2000" dirty="0"/>
              <a:t>Build custom processes with .NET</a:t>
            </a:r>
          </a:p>
          <a:p>
            <a:pPr marL="576263" lvl="1" indent="-114300">
              <a:spcBef>
                <a:spcPts val="300"/>
              </a:spcBef>
              <a:buClr>
                <a:srgbClr val="FFAD29"/>
              </a:buClr>
              <a:buFont typeface="Arial"/>
              <a:buChar char="•"/>
              <a:defRPr/>
            </a:pPr>
            <a:r>
              <a:rPr lang="en-US" sz="2000" dirty="0"/>
              <a:t>Integrate third party libraries</a:t>
            </a:r>
          </a:p>
          <a:p>
            <a:pPr>
              <a:buClr>
                <a:srgbClr val="FFAD29"/>
              </a:buClr>
              <a:defRPr/>
            </a:pPr>
            <a:r>
              <a:rPr lang="en-US" dirty="0"/>
              <a:t>Considerations:</a:t>
            </a:r>
          </a:p>
          <a:p>
            <a:pPr marL="576263" lvl="1" indent="-114300">
              <a:spcBef>
                <a:spcPts val="300"/>
              </a:spcBef>
              <a:buClr>
                <a:srgbClr val="FFAD29"/>
              </a:buClr>
              <a:buFont typeface="Arial"/>
              <a:buChar char="•"/>
              <a:defRPr/>
            </a:pPr>
            <a:r>
              <a:rPr lang="en-US" sz="2000" dirty="0"/>
              <a:t>Do you want to automate tasks, or build new tools on Pro? &gt;&gt; Add-Ins</a:t>
            </a:r>
          </a:p>
          <a:p>
            <a:pPr marL="576263" lvl="1" indent="-114300">
              <a:spcBef>
                <a:spcPts val="300"/>
              </a:spcBef>
              <a:buClr>
                <a:srgbClr val="FFAD29"/>
              </a:buClr>
              <a:buFont typeface="Arial"/>
              <a:buChar char="•"/>
              <a:defRPr/>
            </a:pPr>
            <a:r>
              <a:rPr lang="en-US" sz="2000" dirty="0"/>
              <a:t>Do you need control over the start-up process?  &gt;&gt; Configurations</a:t>
            </a:r>
          </a:p>
          <a:p>
            <a:pPr marL="576263" lvl="1" indent="-114300">
              <a:spcBef>
                <a:spcPts val="300"/>
              </a:spcBef>
              <a:buClr>
                <a:srgbClr val="FFAD29"/>
              </a:buClr>
              <a:buFont typeface="Arial"/>
              <a:buChar char="•"/>
              <a:defRPr/>
            </a:pPr>
            <a:r>
              <a:rPr lang="en-US" sz="2000" dirty="0"/>
              <a:t>Do you have a data format that you want to use as a layer or table?  &gt;&gt;  Plugin </a:t>
            </a:r>
            <a:r>
              <a:rPr lang="en-US" sz="2000" dirty="0" err="1"/>
              <a:t>datasources</a:t>
            </a:r>
            <a:r>
              <a:rPr lang="en-US" sz="2000" dirty="0"/>
              <a:t> </a:t>
            </a:r>
          </a:p>
          <a:p>
            <a:pPr marL="576263" lvl="1" indent="-114300">
              <a:spcBef>
                <a:spcPts val="300"/>
              </a:spcBef>
              <a:buClr>
                <a:srgbClr val="FFAD29"/>
              </a:buClr>
              <a:buFont typeface="Arial"/>
              <a:buChar char="•"/>
              <a:defRPr/>
            </a:pPr>
            <a:r>
              <a:rPr lang="en-US" sz="2000" dirty="0"/>
              <a:t>Do you need to run a scheduled geodatabase process?  &gt;&gt; </a:t>
            </a:r>
            <a:r>
              <a:rPr lang="en-US" sz="2000" dirty="0" err="1"/>
              <a:t>CoreHost</a:t>
            </a:r>
            <a:r>
              <a:rPr lang="en-US" sz="2000" dirty="0"/>
              <a:t> apps</a:t>
            </a:r>
          </a:p>
          <a:p>
            <a:endParaRPr lang="en-US" dirty="0"/>
          </a:p>
        </p:txBody>
      </p:sp>
    </p:spTree>
    <p:extLst>
      <p:ext uri="{BB962C8B-B14F-4D97-AF65-F5344CB8AC3E}">
        <p14:creationId xmlns:p14="http://schemas.microsoft.com/office/powerpoint/2010/main" val="3891183481"/>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E9A09A-7D5D-746B-78B6-CAB216D48741}"/>
              </a:ext>
            </a:extLst>
          </p:cNvPr>
          <p:cNvSpPr>
            <a:spLocks noGrp="1"/>
          </p:cNvSpPr>
          <p:nvPr>
            <p:ph type="title"/>
          </p:nvPr>
        </p:nvSpPr>
        <p:spPr>
          <a:xfrm>
            <a:off x="914401" y="2732670"/>
            <a:ext cx="6886936" cy="738664"/>
          </a:xfrm>
        </p:spPr>
        <p:txBody>
          <a:bodyPr/>
          <a:lstStyle/>
          <a:p>
            <a:r>
              <a:rPr lang="en-US" dirty="0"/>
              <a:t>Resources for your work</a:t>
            </a:r>
          </a:p>
        </p:txBody>
      </p:sp>
      <p:sp>
        <p:nvSpPr>
          <p:cNvPr id="2" name="Text Placeholder 1">
            <a:extLst>
              <a:ext uri="{FF2B5EF4-FFF2-40B4-BE49-F238E27FC236}">
                <a16:creationId xmlns:a16="http://schemas.microsoft.com/office/drawing/2014/main" id="{956C050F-3513-7DBB-81F6-A92E23AF20BA}"/>
              </a:ext>
            </a:extLst>
          </p:cNvPr>
          <p:cNvSpPr>
            <a:spLocks noGrp="1"/>
          </p:cNvSpPr>
          <p:nvPr>
            <p:ph type="body" idx="1"/>
          </p:nvPr>
        </p:nvSpPr>
        <p:spPr>
          <a:xfrm>
            <a:off x="914401" y="3512743"/>
            <a:ext cx="6886936" cy="338554"/>
          </a:xfrm>
        </p:spPr>
        <p:txBody>
          <a:bodyPr/>
          <a:lstStyle/>
          <a:p>
            <a:endParaRPr lang="en-US" dirty="0">
              <a:solidFill>
                <a:srgbClr val="FFE08C"/>
              </a:solidFill>
            </a:endParaRPr>
          </a:p>
        </p:txBody>
      </p:sp>
    </p:spTree>
    <p:extLst>
      <p:ext uri="{BB962C8B-B14F-4D97-AF65-F5344CB8AC3E}">
        <p14:creationId xmlns:p14="http://schemas.microsoft.com/office/powerpoint/2010/main" val="493458466"/>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Resources for your work</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dirty="0"/>
              <a:t>SDK Resources</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p:txBody>
          <a:bodyPr/>
          <a:lstStyle/>
          <a:p>
            <a:pPr fontAlgn="ctr">
              <a:buClr>
                <a:srgbClr val="FFAD29"/>
              </a:buClr>
              <a:defRPr/>
            </a:pPr>
            <a:r>
              <a:rPr lang="en-US" dirty="0">
                <a:hlinkClick r:id="rId3">
                  <a:extLst>
                    <a:ext uri="{A12FA001-AC4F-418D-AE19-62706E023703}">
                      <ahyp:hlinkClr xmlns:ahyp="http://schemas.microsoft.com/office/drawing/2018/hyperlinkcolor" val="tx"/>
                    </a:ext>
                  </a:extLst>
                </a:hlinkClick>
              </a:rPr>
              <a:t>Landing Page</a:t>
            </a:r>
            <a:r>
              <a:rPr lang="en-US" dirty="0"/>
              <a:t> – </a:t>
            </a:r>
          </a:p>
          <a:p>
            <a:pPr marL="452437" lvl="2" indent="-114300" fontAlgn="ctr">
              <a:spcBef>
                <a:spcPts val="300"/>
              </a:spcBef>
              <a:buClr>
                <a:srgbClr val="FFAD29"/>
              </a:buClr>
              <a:buFont typeface="Arial"/>
              <a:buChar char="•"/>
              <a:defRPr/>
            </a:pPr>
            <a:r>
              <a:rPr lang="en-US" sz="1800" dirty="0">
                <a:hlinkClick r:id="rId3">
                  <a:extLst>
                    <a:ext uri="{A12FA001-AC4F-418D-AE19-62706E023703}">
                      <ahyp:hlinkClr xmlns:ahyp="http://schemas.microsoft.com/office/drawing/2018/hyperlinkcolor" val="tx"/>
                    </a:ext>
                  </a:extLst>
                </a:hlinkClick>
              </a:rPr>
              <a:t>https://pro.arcgis.com/en/pro-app/sdk/</a:t>
            </a:r>
            <a:r>
              <a:rPr lang="en-US" sz="1800" dirty="0"/>
              <a:t> </a:t>
            </a:r>
          </a:p>
          <a:p>
            <a:pPr fontAlgn="ctr">
              <a:buClr>
                <a:srgbClr val="FFAD29"/>
              </a:buClr>
              <a:defRPr/>
            </a:pPr>
            <a:r>
              <a:rPr lang="en-US" dirty="0"/>
              <a:t>Links to all the Resources</a:t>
            </a:r>
          </a:p>
          <a:p>
            <a:pPr marL="452437" lvl="2" indent="-114300" fontAlgn="ctr">
              <a:spcBef>
                <a:spcPts val="300"/>
              </a:spcBef>
              <a:buClr>
                <a:srgbClr val="FFAD29"/>
              </a:buClr>
              <a:buFont typeface="Arial"/>
              <a:buChar char="•"/>
              <a:defRPr/>
            </a:pPr>
            <a:r>
              <a:rPr lang="en-US" sz="1800" dirty="0"/>
              <a:t>API Reference, Samples and Documentation</a:t>
            </a:r>
          </a:p>
          <a:p>
            <a:pPr marL="452437" lvl="2" indent="-114300" fontAlgn="ctr">
              <a:spcBef>
                <a:spcPts val="300"/>
              </a:spcBef>
              <a:buClr>
                <a:srgbClr val="FFAD29"/>
              </a:buClr>
              <a:buFont typeface="Arial"/>
              <a:buChar char="•"/>
              <a:defRPr/>
            </a:pPr>
            <a:r>
              <a:rPr lang="en-US" sz="1800" dirty="0">
                <a:hlinkClick r:id="rId4">
                  <a:extLst>
                    <a:ext uri="{A12FA001-AC4F-418D-AE19-62706E023703}">
                      <ahyp:hlinkClr xmlns:ahyp="http://schemas.microsoft.com/office/drawing/2018/hyperlinkcolor" val="tx"/>
                    </a:ext>
                  </a:extLst>
                </a:hlinkClick>
              </a:rPr>
              <a:t>ArcGIS Tutorials</a:t>
            </a:r>
            <a:endParaRPr lang="en-US" sz="1800" dirty="0"/>
          </a:p>
          <a:p>
            <a:pPr marL="452437" lvl="2" indent="-114300" fontAlgn="ctr">
              <a:spcBef>
                <a:spcPts val="300"/>
              </a:spcBef>
              <a:buClr>
                <a:srgbClr val="FFAD29"/>
              </a:buClr>
              <a:buFont typeface="Arial"/>
              <a:buChar char="•"/>
              <a:defRPr/>
            </a:pPr>
            <a:r>
              <a:rPr lang="en-US" sz="1800" dirty="0"/>
              <a:t>Pro SDK Group on Esri Community</a:t>
            </a:r>
          </a:p>
          <a:p>
            <a:pPr marL="452437" lvl="2" indent="-114300" fontAlgn="ctr">
              <a:spcBef>
                <a:spcPts val="300"/>
              </a:spcBef>
              <a:buClr>
                <a:srgbClr val="FFAD29"/>
              </a:buClr>
              <a:buFont typeface="Arial"/>
              <a:buChar char="•"/>
              <a:defRPr/>
            </a:pPr>
            <a:r>
              <a:rPr lang="en-US" sz="1800" dirty="0"/>
              <a:t>Tech session video recordings</a:t>
            </a:r>
          </a:p>
          <a:p>
            <a:pPr marL="452437" lvl="2" indent="-114300" fontAlgn="ctr">
              <a:spcBef>
                <a:spcPts val="300"/>
              </a:spcBef>
              <a:buClr>
                <a:srgbClr val="FFAD29"/>
              </a:buClr>
              <a:buFont typeface="Arial"/>
              <a:buChar char="•"/>
              <a:defRPr/>
            </a:pPr>
            <a:r>
              <a:rPr lang="en-US" sz="1800" dirty="0"/>
              <a:t>ArcGIS Blog posts</a:t>
            </a:r>
          </a:p>
          <a:p>
            <a:endParaRPr lang="en-US" dirty="0"/>
          </a:p>
        </p:txBody>
      </p:sp>
      <p:pic>
        <p:nvPicPr>
          <p:cNvPr id="13" name="Picture 12">
            <a:extLst>
              <a:ext uri="{FF2B5EF4-FFF2-40B4-BE49-F238E27FC236}">
                <a16:creationId xmlns:a16="http://schemas.microsoft.com/office/drawing/2014/main" id="{1552D3F5-901E-579A-825D-97B392BE8DB4}"/>
              </a:ext>
            </a:extLst>
          </p:cNvPr>
          <p:cNvPicPr>
            <a:picLocks noChangeAspect="1"/>
          </p:cNvPicPr>
          <p:nvPr/>
        </p:nvPicPr>
        <p:blipFill>
          <a:blip r:embed="rId5"/>
          <a:stretch>
            <a:fillRect/>
          </a:stretch>
        </p:blipFill>
        <p:spPr>
          <a:xfrm>
            <a:off x="6646246" y="3492873"/>
            <a:ext cx="5371744" cy="3082914"/>
          </a:xfrm>
          <a:prstGeom prst="rect">
            <a:avLst/>
          </a:prstGeom>
        </p:spPr>
      </p:pic>
      <p:pic>
        <p:nvPicPr>
          <p:cNvPr id="15" name="Picture 14">
            <a:extLst>
              <a:ext uri="{FF2B5EF4-FFF2-40B4-BE49-F238E27FC236}">
                <a16:creationId xmlns:a16="http://schemas.microsoft.com/office/drawing/2014/main" id="{EE8829F8-39AC-1E58-8771-D99D0703F210}"/>
              </a:ext>
            </a:extLst>
          </p:cNvPr>
          <p:cNvPicPr>
            <a:picLocks noChangeAspect="1"/>
          </p:cNvPicPr>
          <p:nvPr/>
        </p:nvPicPr>
        <p:blipFill>
          <a:blip r:embed="rId6"/>
          <a:srcRect/>
          <a:stretch/>
        </p:blipFill>
        <p:spPr>
          <a:xfrm>
            <a:off x="6648603" y="762697"/>
            <a:ext cx="5369387" cy="2686105"/>
          </a:xfrm>
          <a:prstGeom prst="rect">
            <a:avLst/>
          </a:prstGeom>
        </p:spPr>
      </p:pic>
    </p:spTree>
    <p:extLst>
      <p:ext uri="{BB962C8B-B14F-4D97-AF65-F5344CB8AC3E}">
        <p14:creationId xmlns:p14="http://schemas.microsoft.com/office/powerpoint/2010/main" val="549201634"/>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Resources for your work</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dirty="0"/>
              <a:t>Samples and Documentation</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a:xfrm>
            <a:off x="715923" y="1900494"/>
            <a:ext cx="10369296" cy="4525347"/>
          </a:xfrm>
        </p:spPr>
        <p:txBody>
          <a:bodyPr/>
          <a:lstStyle/>
          <a:p>
            <a:pPr marL="404813" marR="0" lvl="0" fontAlgn="ctr">
              <a:buClr>
                <a:srgbClr val="FFAD29"/>
              </a:buClr>
              <a:defRPr/>
            </a:pPr>
            <a:r>
              <a:rPr lang="en-US" dirty="0">
                <a:hlinkClick r:id="rId3">
                  <a:extLst>
                    <a:ext uri="{A12FA001-AC4F-418D-AE19-62706E023703}">
                      <ahyp:hlinkClr xmlns:ahyp="http://schemas.microsoft.com/office/drawing/2018/hyperlinkcolor" val="tx"/>
                    </a:ext>
                  </a:extLst>
                </a:hlinkClick>
              </a:rPr>
              <a:t>Community samples </a:t>
            </a:r>
            <a:r>
              <a:rPr lang="en-US" dirty="0"/>
              <a:t>on GitHub</a:t>
            </a:r>
          </a:p>
          <a:p>
            <a:pPr marL="638176" lvl="1" indent="-114300" fontAlgn="ctr">
              <a:spcBef>
                <a:spcPts val="300"/>
              </a:spcBef>
              <a:buClr>
                <a:srgbClr val="FFAD29"/>
              </a:buClr>
              <a:buFont typeface="Arial"/>
              <a:buChar char="•"/>
              <a:defRPr/>
            </a:pPr>
            <a:r>
              <a:rPr lang="en-US" sz="2000" dirty="0"/>
              <a:t>Ready to use C# solutions</a:t>
            </a:r>
          </a:p>
          <a:p>
            <a:pPr marL="404813" marR="0" lvl="0" fontAlgn="ctr">
              <a:buClr>
                <a:srgbClr val="FFAD29"/>
              </a:buClr>
              <a:defRPr/>
            </a:pPr>
            <a:r>
              <a:rPr lang="en-US" dirty="0">
                <a:hlinkClick r:id="rId4">
                  <a:extLst>
                    <a:ext uri="{A12FA001-AC4F-418D-AE19-62706E023703}">
                      <ahyp:hlinkClr xmlns:ahyp="http://schemas.microsoft.com/office/drawing/2018/hyperlinkcolor" val="tx"/>
                    </a:ext>
                  </a:extLst>
                </a:hlinkClick>
              </a:rPr>
              <a:t>Code snippets </a:t>
            </a:r>
            <a:r>
              <a:rPr lang="en-US" dirty="0"/>
              <a:t>for all patterns and APIs</a:t>
            </a:r>
          </a:p>
          <a:p>
            <a:pPr marL="404813" marR="0" lvl="0" fontAlgn="ctr">
              <a:buClr>
                <a:srgbClr val="FFAD29"/>
              </a:buClr>
              <a:defRPr/>
            </a:pPr>
            <a:r>
              <a:rPr lang="en-US" dirty="0">
                <a:hlinkClick r:id="rId5">
                  <a:extLst>
                    <a:ext uri="{A12FA001-AC4F-418D-AE19-62706E023703}">
                      <ahyp:hlinkClr xmlns:ahyp="http://schemas.microsoft.com/office/drawing/2018/hyperlinkcolor" val="tx"/>
                    </a:ext>
                  </a:extLst>
                </a:hlinkClick>
              </a:rPr>
              <a:t>API Reference</a:t>
            </a:r>
            <a:r>
              <a:rPr lang="en-US" dirty="0"/>
              <a:t> </a:t>
            </a:r>
          </a:p>
          <a:p>
            <a:pPr marL="404813" marR="0" lvl="0" fontAlgn="ctr">
              <a:buClr>
                <a:srgbClr val="FFAD29"/>
              </a:buClr>
              <a:defRPr/>
            </a:pPr>
            <a:r>
              <a:rPr lang="en-US" dirty="0">
                <a:hlinkClick r:id="rId6">
                  <a:extLst>
                    <a:ext uri="{A12FA001-AC4F-418D-AE19-62706E023703}">
                      <ahyp:hlinkClr xmlns:ahyp="http://schemas.microsoft.com/office/drawing/2018/hyperlinkcolor" val="tx"/>
                    </a:ext>
                  </a:extLst>
                </a:hlinkClick>
              </a:rPr>
              <a:t>Concept and Guide </a:t>
            </a:r>
            <a:r>
              <a:rPr lang="en-US" dirty="0"/>
              <a:t>documents on GitHub</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400" b="1" i="0" u="none" strike="noStrike" kern="1200" cap="none" spc="0" normalizeH="0" baseline="0" noProof="0" dirty="0">
              <a:ln>
                <a:noFill/>
              </a:ln>
              <a:solidFill>
                <a:prstClr val="white"/>
              </a:solidFill>
              <a:effectLst/>
              <a:uLnTx/>
              <a:uFillTx/>
              <a:latin typeface="Arial"/>
              <a:ea typeface="ＭＳ Ｐゴシック"/>
              <a:cs typeface="Arial"/>
            </a:endParaRPr>
          </a:p>
        </p:txBody>
      </p:sp>
      <p:sp>
        <p:nvSpPr>
          <p:cNvPr id="35" name="Text Placeholder 3">
            <a:extLst>
              <a:ext uri="{FF2B5EF4-FFF2-40B4-BE49-F238E27FC236}">
                <a16:creationId xmlns:a16="http://schemas.microsoft.com/office/drawing/2014/main" id="{1CD47B18-0AF0-4140-B37C-376DD3F69476}"/>
              </a:ext>
            </a:extLst>
          </p:cNvPr>
          <p:cNvSpPr txBox="1">
            <a:spLocks/>
          </p:cNvSpPr>
          <p:nvPr/>
        </p:nvSpPr>
        <p:spPr>
          <a:xfrm>
            <a:off x="6390640" y="4048947"/>
            <a:ext cx="1605076" cy="244882"/>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a:solidFill>
                  <a:srgbClr val="FFFF96"/>
                </a:solidFill>
              </a:rPr>
              <a:t>Voxel Layers API</a:t>
            </a:r>
            <a:endParaRPr lang="en-US" i="0">
              <a:solidFill>
                <a:srgbClr val="FFFF96"/>
              </a:solidFill>
            </a:endParaRPr>
          </a:p>
        </p:txBody>
      </p:sp>
      <p:sp>
        <p:nvSpPr>
          <p:cNvPr id="36" name="Text Placeholder 3">
            <a:extLst>
              <a:ext uri="{FF2B5EF4-FFF2-40B4-BE49-F238E27FC236}">
                <a16:creationId xmlns:a16="http://schemas.microsoft.com/office/drawing/2014/main" id="{A2D660B5-94BC-46C5-B257-89147D7C2375}"/>
              </a:ext>
            </a:extLst>
          </p:cNvPr>
          <p:cNvSpPr txBox="1">
            <a:spLocks/>
          </p:cNvSpPr>
          <p:nvPr/>
        </p:nvSpPr>
        <p:spPr>
          <a:xfrm>
            <a:off x="715923" y="6215971"/>
            <a:ext cx="1804171"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a:solidFill>
                  <a:srgbClr val="FFFF96"/>
                </a:solidFill>
              </a:rPr>
              <a:t>Parcel Fabric API</a:t>
            </a:r>
            <a:endParaRPr lang="en-US" i="0">
              <a:solidFill>
                <a:srgbClr val="FFFF96"/>
              </a:solidFill>
            </a:endParaRPr>
          </a:p>
        </p:txBody>
      </p:sp>
      <p:pic>
        <p:nvPicPr>
          <p:cNvPr id="2" name="Picture 1">
            <a:extLst>
              <a:ext uri="{FF2B5EF4-FFF2-40B4-BE49-F238E27FC236}">
                <a16:creationId xmlns:a16="http://schemas.microsoft.com/office/drawing/2014/main" id="{1C46E35E-00C0-4559-A9FF-21B9BA886574}"/>
              </a:ext>
            </a:extLst>
          </p:cNvPr>
          <p:cNvPicPr>
            <a:picLocks noChangeAspect="1"/>
          </p:cNvPicPr>
          <p:nvPr/>
        </p:nvPicPr>
        <p:blipFill>
          <a:blip r:embed="rId7"/>
          <a:srcRect/>
          <a:stretch/>
        </p:blipFill>
        <p:spPr>
          <a:xfrm>
            <a:off x="6495822" y="1065769"/>
            <a:ext cx="5514874" cy="2946030"/>
          </a:xfrm>
          <a:prstGeom prst="rect">
            <a:avLst/>
          </a:prstGeom>
        </p:spPr>
      </p:pic>
      <p:pic>
        <p:nvPicPr>
          <p:cNvPr id="1028" name="Picture 4">
            <a:extLst>
              <a:ext uri="{FF2B5EF4-FFF2-40B4-BE49-F238E27FC236}">
                <a16:creationId xmlns:a16="http://schemas.microsoft.com/office/drawing/2014/main" id="{B4AE717C-7B07-E48E-89BB-5850A464D7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4450037"/>
            <a:ext cx="6019800" cy="1609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75295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27639-2A50-0E2D-9A79-2BDEC8B68CF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7DF29DC7-1314-5538-2DFA-14F712B4D37E}"/>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716BC50-2B0D-B2A4-32A1-09DCF365044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8DAE7A0F-2E56-BA5F-F291-A3A0ED4505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4DE2C5EC-BD26-DAB5-0F2C-F3EF557C2C0A}"/>
              </a:ext>
            </a:extLst>
          </p:cNvPr>
          <p:cNvSpPr>
            <a:spLocks noGrp="1"/>
          </p:cNvSpPr>
          <p:nvPr>
            <p:ph type="title"/>
          </p:nvPr>
        </p:nvSpPr>
        <p:spPr/>
        <p:txBody>
          <a:bodyPr/>
          <a:lstStyle/>
          <a:p>
            <a:r>
              <a:rPr lang="en-US" sz="3200" dirty="0"/>
              <a:t>Extending</a:t>
            </a:r>
            <a:r>
              <a:rPr lang="en-US" dirty="0"/>
              <a:t> ArcGIS Pro</a:t>
            </a:r>
          </a:p>
        </p:txBody>
      </p:sp>
      <p:sp>
        <p:nvSpPr>
          <p:cNvPr id="3" name="Text Placeholder 2">
            <a:extLst>
              <a:ext uri="{FF2B5EF4-FFF2-40B4-BE49-F238E27FC236}">
                <a16:creationId xmlns:a16="http://schemas.microsoft.com/office/drawing/2014/main" id="{E5D331CD-8EC7-CCCA-522B-2756223A9159}"/>
              </a:ext>
            </a:extLst>
          </p:cNvPr>
          <p:cNvSpPr>
            <a:spLocks noGrp="1"/>
          </p:cNvSpPr>
          <p:nvPr>
            <p:ph type="body" sz="quarter" idx="11"/>
          </p:nvPr>
        </p:nvSpPr>
        <p:spPr>
          <a:xfrm>
            <a:off x="914400" y="1399032"/>
            <a:ext cx="10369296" cy="369332"/>
          </a:xfrm>
        </p:spPr>
        <p:txBody>
          <a:bodyPr/>
          <a:lstStyle/>
          <a:p>
            <a:r>
              <a:rPr lang="en-US" dirty="0">
                <a:solidFill>
                  <a:srgbClr val="FFAD29"/>
                </a:solidFill>
              </a:rPr>
              <a:t>Options to Extend ArcGIS Pro</a:t>
            </a:r>
          </a:p>
        </p:txBody>
      </p:sp>
      <p:sp>
        <p:nvSpPr>
          <p:cNvPr id="6" name="Content Placeholder 10">
            <a:extLst>
              <a:ext uri="{FF2B5EF4-FFF2-40B4-BE49-F238E27FC236}">
                <a16:creationId xmlns:a16="http://schemas.microsoft.com/office/drawing/2014/main" id="{DEBBD7AE-D0F7-01DA-EF2E-E77556BC9A18}"/>
              </a:ext>
            </a:extLst>
          </p:cNvPr>
          <p:cNvSpPr>
            <a:spLocks noGrp="1"/>
          </p:cNvSpPr>
          <p:nvPr>
            <p:ph sz="quarter" idx="12"/>
          </p:nvPr>
        </p:nvSpPr>
        <p:spPr/>
        <p:txBody>
          <a:bodyPr/>
          <a:lstStyle/>
          <a:p>
            <a:pPr marL="0" indent="0">
              <a:buClr>
                <a:srgbClr val="FFAD29"/>
              </a:buClr>
              <a:buNone/>
            </a:pPr>
            <a:r>
              <a:rPr lang="en-US" dirty="0"/>
              <a:t>Options:</a:t>
            </a:r>
          </a:p>
          <a:p>
            <a:pPr>
              <a:buClr>
                <a:srgbClr val="FFAD29"/>
              </a:buClr>
            </a:pPr>
            <a:r>
              <a:rPr lang="en-US" dirty="0"/>
              <a:t>Configure UI through settings, and workflows through Tasks</a:t>
            </a:r>
          </a:p>
          <a:p>
            <a:pPr>
              <a:buClr>
                <a:srgbClr val="FFAD29"/>
              </a:buClr>
            </a:pPr>
            <a:r>
              <a:rPr lang="en-US" dirty="0"/>
              <a:t>Automate using geoprocessing and Python</a:t>
            </a:r>
          </a:p>
          <a:p>
            <a:pPr>
              <a:buClr>
                <a:srgbClr val="FFAD29"/>
              </a:buClr>
            </a:pPr>
            <a:r>
              <a:rPr lang="en-US" dirty="0"/>
              <a:t>Extend with your own custom tools and solutions using the ArcGIS Pro SDK for .NET</a:t>
            </a:r>
          </a:p>
        </p:txBody>
      </p:sp>
      <p:pic>
        <p:nvPicPr>
          <p:cNvPr id="4" name="Picture 3">
            <a:extLst>
              <a:ext uri="{FF2B5EF4-FFF2-40B4-BE49-F238E27FC236}">
                <a16:creationId xmlns:a16="http://schemas.microsoft.com/office/drawing/2014/main" id="{EFB32DCB-A691-E779-BFC8-6BD25E8AA635}"/>
              </a:ext>
            </a:extLst>
          </p:cNvPr>
          <p:cNvPicPr>
            <a:picLocks noChangeAspect="1"/>
          </p:cNvPicPr>
          <p:nvPr/>
        </p:nvPicPr>
        <p:blipFill>
          <a:blip r:embed="rId4"/>
          <a:stretch>
            <a:fillRect/>
          </a:stretch>
        </p:blipFill>
        <p:spPr>
          <a:xfrm>
            <a:off x="592071" y="4041590"/>
            <a:ext cx="11351736" cy="2133785"/>
          </a:xfrm>
          <a:prstGeom prst="rect">
            <a:avLst/>
          </a:prstGeom>
        </p:spPr>
      </p:pic>
    </p:spTree>
    <p:extLst>
      <p:ext uri="{BB962C8B-B14F-4D97-AF65-F5344CB8AC3E}">
        <p14:creationId xmlns:p14="http://schemas.microsoft.com/office/powerpoint/2010/main" val="2761640915"/>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Esri Community</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dirty="0"/>
              <a:t>ArcGIS Pro SDK Community</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a:xfrm>
            <a:off x="914400" y="1931437"/>
            <a:ext cx="5524107" cy="4525347"/>
          </a:xfrm>
        </p:spPr>
        <p:txBody>
          <a:bodyPr/>
          <a:lstStyle/>
          <a:p>
            <a:pPr fontAlgn="ctr">
              <a:buClr>
                <a:srgbClr val="FFAD29"/>
              </a:buClr>
              <a:defRPr/>
            </a:pPr>
            <a:r>
              <a:rPr lang="en-US" dirty="0"/>
              <a:t>Participate in the </a:t>
            </a:r>
            <a:r>
              <a:rPr lang="en-US" dirty="0">
                <a:hlinkClick r:id="rId3">
                  <a:extLst>
                    <a:ext uri="{A12FA001-AC4F-418D-AE19-62706E023703}">
                      <ahyp:hlinkClr xmlns:ahyp="http://schemas.microsoft.com/office/drawing/2018/hyperlinkcolor" val="tx"/>
                    </a:ext>
                  </a:extLst>
                </a:hlinkClick>
              </a:rPr>
              <a:t>Community</a:t>
            </a:r>
            <a:endParaRPr lang="en-US" dirty="0"/>
          </a:p>
          <a:p>
            <a:pPr marL="342900" fontAlgn="ctr">
              <a:buClr>
                <a:srgbClr val="FFAD29"/>
              </a:buClr>
              <a:defRPr/>
            </a:pPr>
            <a:r>
              <a:rPr lang="en-US" dirty="0"/>
              <a:t>Collaborate with other developers and Esri staff</a:t>
            </a:r>
          </a:p>
          <a:p>
            <a:pPr marL="342900" fontAlgn="ctr">
              <a:buClr>
                <a:srgbClr val="FFAD29"/>
              </a:buClr>
              <a:defRPr/>
            </a:pPr>
            <a:r>
              <a:rPr lang="en-US" dirty="0"/>
              <a:t>Ask questions and search on threads</a:t>
            </a:r>
          </a:p>
          <a:p>
            <a:pPr marL="342900" fontAlgn="ctr">
              <a:buClr>
                <a:srgbClr val="FFAD29"/>
              </a:buClr>
              <a:defRPr/>
            </a:pPr>
            <a:r>
              <a:rPr lang="en-US" dirty="0"/>
              <a:t>Provide your feedback on the SDK</a:t>
            </a:r>
          </a:p>
          <a:p>
            <a:pPr marL="342900" fontAlgn="ctr">
              <a:buClr>
                <a:srgbClr val="FFAD29"/>
              </a:buClr>
              <a:defRPr/>
            </a:pPr>
            <a:r>
              <a:rPr lang="en-US" dirty="0"/>
              <a:t>Get product updates</a:t>
            </a:r>
          </a:p>
          <a:p>
            <a:pPr marL="342900" fontAlgn="ctr">
              <a:buClr>
                <a:srgbClr val="FFAD29"/>
              </a:buClr>
              <a:defRPr/>
            </a:pPr>
            <a:r>
              <a:rPr lang="en-US" dirty="0"/>
              <a:t>Provide Ideas</a:t>
            </a:r>
          </a:p>
          <a:p>
            <a:endParaRPr lang="en-US" dirty="0"/>
          </a:p>
        </p:txBody>
      </p:sp>
      <p:pic>
        <p:nvPicPr>
          <p:cNvPr id="16" name="Picture 15">
            <a:extLst>
              <a:ext uri="{FF2B5EF4-FFF2-40B4-BE49-F238E27FC236}">
                <a16:creationId xmlns:a16="http://schemas.microsoft.com/office/drawing/2014/main" id="{4377D4F2-0D4D-CD4C-D3FE-2C7F9D914634}"/>
              </a:ext>
            </a:extLst>
          </p:cNvPr>
          <p:cNvPicPr>
            <a:picLocks noChangeAspect="1"/>
          </p:cNvPicPr>
          <p:nvPr/>
        </p:nvPicPr>
        <p:blipFill>
          <a:blip r:embed="rId4"/>
          <a:srcRect/>
          <a:stretch/>
        </p:blipFill>
        <p:spPr>
          <a:xfrm>
            <a:off x="6529803" y="636491"/>
            <a:ext cx="5054574" cy="2264077"/>
          </a:xfrm>
          <a:prstGeom prst="rect">
            <a:avLst/>
          </a:prstGeom>
        </p:spPr>
      </p:pic>
      <p:pic>
        <p:nvPicPr>
          <p:cNvPr id="2" name="Picture 1">
            <a:extLst>
              <a:ext uri="{FF2B5EF4-FFF2-40B4-BE49-F238E27FC236}">
                <a16:creationId xmlns:a16="http://schemas.microsoft.com/office/drawing/2014/main" id="{167548D5-A9D5-E10E-CD6B-3E492EE7C53E}"/>
              </a:ext>
            </a:extLst>
          </p:cNvPr>
          <p:cNvPicPr>
            <a:picLocks noChangeAspect="1"/>
          </p:cNvPicPr>
          <p:nvPr/>
        </p:nvPicPr>
        <p:blipFill>
          <a:blip r:embed="rId5"/>
          <a:stretch>
            <a:fillRect/>
          </a:stretch>
        </p:blipFill>
        <p:spPr>
          <a:xfrm>
            <a:off x="6529803" y="2900569"/>
            <a:ext cx="5054574" cy="3351900"/>
          </a:xfrm>
          <a:prstGeom prst="rect">
            <a:avLst/>
          </a:prstGeom>
        </p:spPr>
      </p:pic>
    </p:spTree>
    <p:extLst>
      <p:ext uri="{BB962C8B-B14F-4D97-AF65-F5344CB8AC3E}">
        <p14:creationId xmlns:p14="http://schemas.microsoft.com/office/powerpoint/2010/main" val="2553588081"/>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369332"/>
          </a:xfrm>
        </p:spPr>
        <p:txBody>
          <a:bodyPr/>
          <a:lstStyle/>
          <a:p>
            <a:r>
              <a:rPr lang="en-US" dirty="0">
                <a:solidFill>
                  <a:srgbClr val="FFAD29"/>
                </a:solidFill>
              </a:rPr>
              <a:t>Partner Add-ins</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dirty="0"/>
              <a:t>ArcGIS Marketplace and Pro Add-ins</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a:xfrm>
            <a:off x="763571" y="1914163"/>
            <a:ext cx="10369296" cy="4525347"/>
          </a:xfrm>
        </p:spPr>
        <p:txBody>
          <a:bodyPr/>
          <a:lstStyle/>
          <a:p>
            <a:pPr marL="342900" fontAlgn="ctr">
              <a:buClr>
                <a:srgbClr val="FFAD29"/>
              </a:buClr>
              <a:defRPr/>
            </a:pPr>
            <a:r>
              <a:rPr lang="en-US" dirty="0"/>
              <a:t>Pro add-ins on the </a:t>
            </a:r>
            <a:r>
              <a:rPr lang="en-US" dirty="0">
                <a:hlinkClick r:id="rId3">
                  <a:extLst>
                    <a:ext uri="{A12FA001-AC4F-418D-AE19-62706E023703}">
                      <ahyp:hlinkClr xmlns:ahyp="http://schemas.microsoft.com/office/drawing/2018/hyperlinkcolor" val="tx"/>
                    </a:ext>
                  </a:extLst>
                </a:hlinkClick>
              </a:rPr>
              <a:t>Marketplace</a:t>
            </a:r>
            <a:endParaRPr lang="en-US" dirty="0"/>
          </a:p>
          <a:p>
            <a:pPr marL="342900" fontAlgn="ctr">
              <a:buClr>
                <a:srgbClr val="FFAD29"/>
              </a:buClr>
              <a:defRPr/>
            </a:pPr>
            <a:r>
              <a:rPr lang="en-US" dirty="0">
                <a:hlinkClick r:id="rId4">
                  <a:extLst>
                    <a:ext uri="{A12FA001-AC4F-418D-AE19-62706E023703}">
                      <ahyp:hlinkClr xmlns:ahyp="http://schemas.microsoft.com/office/drawing/2018/hyperlinkcolor" val="tx"/>
                    </a:ext>
                  </a:extLst>
                </a:hlinkClick>
              </a:rPr>
              <a:t>Add-in listings </a:t>
            </a:r>
            <a:r>
              <a:rPr lang="en-US" dirty="0"/>
              <a:t>– free and paid</a:t>
            </a:r>
          </a:p>
        </p:txBody>
      </p:sp>
      <p:pic>
        <p:nvPicPr>
          <p:cNvPr id="2" name="Picture 1">
            <a:extLst>
              <a:ext uri="{FF2B5EF4-FFF2-40B4-BE49-F238E27FC236}">
                <a16:creationId xmlns:a16="http://schemas.microsoft.com/office/drawing/2014/main" id="{E178F586-A007-4EF4-ADF0-EA7AB4E108B3}"/>
              </a:ext>
            </a:extLst>
          </p:cNvPr>
          <p:cNvPicPr>
            <a:picLocks noChangeAspect="1"/>
          </p:cNvPicPr>
          <p:nvPr/>
        </p:nvPicPr>
        <p:blipFill>
          <a:blip r:embed="rId5"/>
          <a:srcRect/>
          <a:stretch/>
        </p:blipFill>
        <p:spPr>
          <a:xfrm>
            <a:off x="877528" y="3268966"/>
            <a:ext cx="6127314" cy="3030995"/>
          </a:xfrm>
          <a:prstGeom prst="rect">
            <a:avLst/>
          </a:prstGeom>
        </p:spPr>
      </p:pic>
      <p:pic>
        <p:nvPicPr>
          <p:cNvPr id="6" name="Picture 5">
            <a:extLst>
              <a:ext uri="{FF2B5EF4-FFF2-40B4-BE49-F238E27FC236}">
                <a16:creationId xmlns:a16="http://schemas.microsoft.com/office/drawing/2014/main" id="{1E7532C4-0DA1-4949-8284-186745FCC507}"/>
              </a:ext>
            </a:extLst>
          </p:cNvPr>
          <p:cNvPicPr>
            <a:picLocks noChangeAspect="1"/>
          </p:cNvPicPr>
          <p:nvPr/>
        </p:nvPicPr>
        <p:blipFill>
          <a:blip r:embed="rId6"/>
          <a:srcRect/>
          <a:stretch/>
        </p:blipFill>
        <p:spPr>
          <a:xfrm>
            <a:off x="7229920" y="1881043"/>
            <a:ext cx="4737002" cy="4053489"/>
          </a:xfrm>
          <a:prstGeom prst="rect">
            <a:avLst/>
          </a:prstGeom>
        </p:spPr>
      </p:pic>
    </p:spTree>
    <p:extLst>
      <p:ext uri="{BB962C8B-B14F-4D97-AF65-F5344CB8AC3E}">
        <p14:creationId xmlns:p14="http://schemas.microsoft.com/office/powerpoint/2010/main" val="1672239035"/>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743272-71D8-0DB8-A28F-A6E686C1AD71}"/>
              </a:ext>
            </a:extLst>
          </p:cNvPr>
          <p:cNvSpPr>
            <a:spLocks noGrp="1"/>
          </p:cNvSpPr>
          <p:nvPr>
            <p:ph type="title"/>
          </p:nvPr>
        </p:nvSpPr>
        <p:spPr>
          <a:xfrm>
            <a:off x="845389" y="224286"/>
            <a:ext cx="10369296" cy="461665"/>
          </a:xfrm>
        </p:spPr>
        <p:txBody>
          <a:bodyPr/>
          <a:lstStyle/>
          <a:p>
            <a:r>
              <a:rPr lang="en-US" dirty="0"/>
              <a:t>ArcGIS Pro SDK for .NET Tech Sessions</a:t>
            </a:r>
          </a:p>
        </p:txBody>
      </p:sp>
      <p:graphicFrame>
        <p:nvGraphicFramePr>
          <p:cNvPr id="5" name="Table 4">
            <a:extLst>
              <a:ext uri="{FF2B5EF4-FFF2-40B4-BE49-F238E27FC236}">
                <a16:creationId xmlns:a16="http://schemas.microsoft.com/office/drawing/2014/main" id="{102BA1D8-DAD4-99B5-2A51-ECA6BCD891BD}"/>
              </a:ext>
            </a:extLst>
          </p:cNvPr>
          <p:cNvGraphicFramePr>
            <a:graphicFrameLocks noGrp="1"/>
          </p:cNvGraphicFramePr>
          <p:nvPr/>
        </p:nvGraphicFramePr>
        <p:xfrm>
          <a:off x="852312" y="957330"/>
          <a:ext cx="10487375" cy="5473192"/>
        </p:xfrm>
        <a:graphic>
          <a:graphicData uri="http://schemas.openxmlformats.org/drawingml/2006/table">
            <a:tbl>
              <a:tblPr firstRow="1" bandRow="1">
                <a:tableStyleId>{10A1B5D5-9B99-4C35-A422-299274C87663}</a:tableStyleId>
              </a:tblPr>
              <a:tblGrid>
                <a:gridCol w="1580337">
                  <a:extLst>
                    <a:ext uri="{9D8B030D-6E8A-4147-A177-3AD203B41FA5}">
                      <a16:colId xmlns:a16="http://schemas.microsoft.com/office/drawing/2014/main" val="4043346523"/>
                    </a:ext>
                  </a:extLst>
                </a:gridCol>
                <a:gridCol w="119673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560529">
                  <a:extLst>
                    <a:ext uri="{9D8B030D-6E8A-4147-A177-3AD203B41FA5}">
                      <a16:colId xmlns:a16="http://schemas.microsoft.com/office/drawing/2014/main" val="3530177349"/>
                    </a:ext>
                  </a:extLst>
                </a:gridCol>
                <a:gridCol w="1747113">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l" defTabSz="457200" rtl="0" eaLnBrk="1" latinLnBrk="0" hangingPunct="1">
                        <a:lnSpc>
                          <a:spcPct val="107000"/>
                        </a:lnSpc>
                        <a:spcAft>
                          <a:spcPts val="800"/>
                        </a:spcAft>
                      </a:pP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Tue, Mar 11</a:t>
                      </a:r>
                    </a:p>
                  </a:txBody>
                  <a:tcPr marL="68580" marR="68580" marT="0" marB="0" anchor="ctr"/>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Patterns of Extensibility</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Vedant </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Primrose C</a:t>
                      </a:r>
                    </a:p>
                  </a:txBody>
                  <a:tcPr marL="68580" marR="68580" marT="0" marB="0"/>
                </a:tc>
                <a:extLst>
                  <a:ext uri="{0D108BD9-81ED-4DB2-BD59-A6C34878D82A}">
                    <a16:rowId xmlns:a16="http://schemas.microsoft.com/office/drawing/2014/main" val="3285120583"/>
                  </a:ext>
                </a:extLst>
              </a:tr>
              <a:tr h="370840">
                <a:tc rowSpan="2">
                  <a:txBody>
                    <a:bodyPr/>
                    <a:lstStyle/>
                    <a:p>
                      <a:pPr marL="0" marR="0">
                        <a:lnSpc>
                          <a:spcPct val="107000"/>
                        </a:lnSpc>
                        <a:spcAft>
                          <a:spcPts val="800"/>
                        </a:spcAft>
                      </a:pP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Enhancing</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with Custom UI/UX</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Greta, Durant</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Santa Rosa | Renaissance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1393928"/>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Parcel Fabric Editing</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Tim, Chris</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Santa Rosa | Renaissance</a:t>
                      </a:r>
                    </a:p>
                  </a:txBody>
                  <a:tcPr marL="68580" marR="68580" marT="0" marB="0"/>
                </a:tc>
                <a:extLst>
                  <a:ext uri="{0D108BD9-81ED-4DB2-BD59-A6C34878D82A}">
                    <a16:rowId xmlns:a16="http://schemas.microsoft.com/office/drawing/2014/main" val="3827871245"/>
                  </a:ext>
                </a:extLst>
              </a:tr>
              <a:tr h="370840">
                <a:tc rowSpan="3">
                  <a:txBody>
                    <a:bodyPr/>
                    <a:lstStyle/>
                    <a:p>
                      <a:pPr marL="0" marR="0">
                        <a:lnSpc>
                          <a:spcPct val="107000"/>
                        </a:lnSpc>
                        <a:spcAft>
                          <a:spcPts val="800"/>
                        </a:spcAft>
                      </a:pPr>
                      <a:r>
                        <a:rPr lang="es-US" sz="2000" b="1"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a:t>
                      </a:r>
                      <a:r>
                        <a:rPr lang="es-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Mar 13</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s-US" sz="2000" b="1"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10:30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Extend ArcGIS</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 AI Assistant with Skill Functions</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Deepinder, Charlie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B</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20356987"/>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1:00 PM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Beginning</a:t>
                      </a:r>
                      <a:br>
                        <a:rPr lang="en-US" sz="2000" b="1"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Editing with Focus on </a:t>
                      </a:r>
                      <a:r>
                        <a:rPr lang="en-US" sz="2000" b="1" kern="100" dirty="0" err="1">
                          <a:effectLst/>
                          <a:latin typeface="Calibri" panose="020F0502020204030204" pitchFamily="34" charset="0"/>
                          <a:ea typeface="Calibri" panose="020F0502020204030204" pitchFamily="34" charset="0"/>
                          <a:cs typeface="Times New Roman" panose="02020603050405020304" pitchFamily="18" charset="0"/>
                        </a:rPr>
                        <a:t>EditOperation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Narelle, 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 Jacinto | Renaissance</a:t>
                      </a:r>
                    </a:p>
                  </a:txBody>
                  <a:tcPr marL="68580" marR="68580" marT="0" marB="0"/>
                </a:tc>
                <a:extLst>
                  <a:ext uri="{0D108BD9-81ED-4DB2-BD59-A6C34878D82A}">
                    <a16:rowId xmlns:a16="http://schemas.microsoft.com/office/drawing/2014/main" val="1019844669"/>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Exploring the Editing Sketch Tool</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Narelle, Lisa</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 Jacinto | Renaissance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3579375"/>
                  </a:ext>
                </a:extLst>
              </a:tr>
              <a:tr h="370840">
                <a:tc rowSpan="2">
                  <a:txBody>
                    <a:bodyPr/>
                    <a:lstStyle/>
                    <a:p>
                      <a:pPr marL="0" marR="0">
                        <a:lnSpc>
                          <a:spcPct val="107000"/>
                        </a:lnSpc>
                        <a:spcAft>
                          <a:spcPts val="800"/>
                        </a:spcAft>
                      </a:pP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Fri, Mar 14</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8:30 AM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Introduction</a:t>
                      </a:r>
                      <a:br>
                        <a:rPr lang="en-US" sz="2000" b="1"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to the Knowledge Graph API</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Ty, Charlie</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B</a:t>
                      </a:r>
                    </a:p>
                  </a:txBody>
                  <a:tcPr marL="68580" marR="68580" marT="0" marB="0"/>
                </a:tc>
                <a:extLst>
                  <a:ext uri="{0D108BD9-81ED-4DB2-BD59-A6C34878D82A}">
                    <a16:rowId xmlns:a16="http://schemas.microsoft.com/office/drawing/2014/main" val="1077940366"/>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Using GitHub</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Copilot in ArcGIS Pro code development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Uma, Wolf</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3959121"/>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dirty="0"/>
              <a:t>ArcGIS Pro SDK for .NET – Demo theaters &amp; Road Ahead</a:t>
            </a:r>
            <a:endParaRPr lang="en-US" dirty="0"/>
          </a:p>
        </p:txBody>
      </p:sp>
      <p:graphicFrame>
        <p:nvGraphicFramePr>
          <p:cNvPr id="12" name="Table 11">
            <a:extLst>
              <a:ext uri="{FF2B5EF4-FFF2-40B4-BE49-F238E27FC236}">
                <a16:creationId xmlns:a16="http://schemas.microsoft.com/office/drawing/2014/main" id="{14C29904-41FF-9C46-37A6-B3E442CF63EA}"/>
              </a:ext>
            </a:extLst>
          </p:cNvPr>
          <p:cNvGraphicFramePr>
            <a:graphicFrameLocks noGrp="1"/>
          </p:cNvGraphicFramePr>
          <p:nvPr/>
        </p:nvGraphicFramePr>
        <p:xfrm>
          <a:off x="914400" y="1595685"/>
          <a:ext cx="10487375" cy="2610358"/>
        </p:xfrm>
        <a:graphic>
          <a:graphicData uri="http://schemas.openxmlformats.org/drawingml/2006/table">
            <a:tbl>
              <a:tblPr firstRow="1" bandRow="1">
                <a:tableStyleId>{10A1B5D5-9B99-4C35-A422-299274C87663}</a:tableStyleId>
              </a:tblPr>
              <a:tblGrid>
                <a:gridCol w="1456267">
                  <a:extLst>
                    <a:ext uri="{9D8B030D-6E8A-4147-A177-3AD203B41FA5}">
                      <a16:colId xmlns:a16="http://schemas.microsoft.com/office/drawing/2014/main" val="4043346523"/>
                    </a:ext>
                  </a:extLst>
                </a:gridCol>
                <a:gridCol w="132080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210167">
                  <a:extLst>
                    <a:ext uri="{9D8B030D-6E8A-4147-A177-3AD203B41FA5}">
                      <a16:colId xmlns:a16="http://schemas.microsoft.com/office/drawing/2014/main" val="3530177349"/>
                    </a:ext>
                  </a:extLst>
                </a:gridCol>
                <a:gridCol w="2097475">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rowSpan="2">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Visualization Options for Tabular Data in an Add-in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Wolf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D-E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9106928"/>
                  </a:ext>
                </a:extLst>
              </a:tr>
              <a:tr h="370840">
                <a:tc vMerge="1">
                  <a:txBody>
                    <a:bodyPr/>
                    <a:lstStyle/>
                    <a:p>
                      <a:endParaRPr lang="en-US"/>
                    </a:p>
                  </a:txBody>
                  <a:tcPr/>
                </a:tc>
                <a:tc>
                  <a:txBody>
                    <a:bodyPr/>
                    <a:lstStyle/>
                    <a:p>
                      <a:pPr marL="0" marR="0" algn="ctr">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1:45 PM</a:t>
                      </a:r>
                    </a:p>
                  </a:txBody>
                  <a:tcPr marL="68580" marR="68580" marT="0" marB="0" anchor="ctr"/>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Using Tray Buttons for Productivity</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effectLst/>
                          <a:latin typeface="Calibri" panose="020F0502020204030204" pitchFamily="34" charset="0"/>
                          <a:ea typeface="Calibri" panose="020F0502020204030204" pitchFamily="34" charset="0"/>
                          <a:cs typeface="Times New Roman" panose="02020603050405020304" pitchFamily="18" charset="0"/>
                        </a:rPr>
                      </a:b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D-E</a:t>
                      </a:r>
                    </a:p>
                  </a:txBody>
                  <a:tcPr marL="68580" marR="68580" marT="0" marB="0"/>
                </a:tc>
                <a:extLst>
                  <a:ext uri="{0D108BD9-81ED-4DB2-BD59-A6C34878D82A}">
                    <a16:rowId xmlns:a16="http://schemas.microsoft.com/office/drawing/2014/main" val="220885312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3:15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Building Your First Add-in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Selim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1:</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Oasis 1-2</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5120583"/>
                  </a:ext>
                </a:extLst>
              </a:tr>
            </a:tbl>
          </a:graphicData>
        </a:graphic>
      </p:graphicFrame>
      <p:graphicFrame>
        <p:nvGraphicFramePr>
          <p:cNvPr id="13" name="Table 12">
            <a:extLst>
              <a:ext uri="{FF2B5EF4-FFF2-40B4-BE49-F238E27FC236}">
                <a16:creationId xmlns:a16="http://schemas.microsoft.com/office/drawing/2014/main" id="{B3010529-606C-80F2-45AA-C958C0050A8F}"/>
              </a:ext>
            </a:extLst>
          </p:cNvPr>
          <p:cNvGraphicFramePr>
            <a:graphicFrameLocks noGrp="1"/>
          </p:cNvGraphicFramePr>
          <p:nvPr/>
        </p:nvGraphicFramePr>
        <p:xfrm>
          <a:off x="914400" y="4934966"/>
          <a:ext cx="10487374" cy="741680"/>
        </p:xfrm>
        <a:graphic>
          <a:graphicData uri="http://schemas.openxmlformats.org/drawingml/2006/table">
            <a:tbl>
              <a:tblPr firstRow="1" bandRow="1">
                <a:tableStyleId>{10A1B5D5-9B99-4C35-A422-299274C87663}</a:tableStyleId>
              </a:tblPr>
              <a:tblGrid>
                <a:gridCol w="1646230">
                  <a:extLst>
                    <a:ext uri="{9D8B030D-6E8A-4147-A177-3AD203B41FA5}">
                      <a16:colId xmlns:a16="http://schemas.microsoft.com/office/drawing/2014/main" val="4043346523"/>
                    </a:ext>
                  </a:extLst>
                </a:gridCol>
                <a:gridCol w="1493092">
                  <a:extLst>
                    <a:ext uri="{9D8B030D-6E8A-4147-A177-3AD203B41FA5}">
                      <a16:colId xmlns:a16="http://schemas.microsoft.com/office/drawing/2014/main" val="392139351"/>
                    </a:ext>
                  </a:extLst>
                </a:gridCol>
                <a:gridCol w="3934338">
                  <a:extLst>
                    <a:ext uri="{9D8B030D-6E8A-4147-A177-3AD203B41FA5}">
                      <a16:colId xmlns:a16="http://schemas.microsoft.com/office/drawing/2014/main" val="2935574474"/>
                    </a:ext>
                  </a:extLst>
                </a:gridCol>
                <a:gridCol w="3413714">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The Road Ahead</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 Hotel</a:t>
                      </a:r>
                    </a:p>
                  </a:txBody>
                  <a:tcPr marL="68580" marR="68580" marT="0" marB="0"/>
                </a:tc>
                <a:extLst>
                  <a:ext uri="{0D108BD9-81ED-4DB2-BD59-A6C34878D82A}">
                    <a16:rowId xmlns:a16="http://schemas.microsoft.com/office/drawing/2014/main" val="3285120583"/>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2779703-3736-B316-D43C-925A171110CF}"/>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7" name="gradient tealv2b">
              <a:extLst>
                <a:ext uri="{FF2B5EF4-FFF2-40B4-BE49-F238E27FC236}">
                  <a16:creationId xmlns:a16="http://schemas.microsoft.com/office/drawing/2014/main" id="{6C864586-D23A-B19A-6EE5-EAB8A27850A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2">
              <a:extLst>
                <a:ext uri="{FF2B5EF4-FFF2-40B4-BE49-F238E27FC236}">
                  <a16:creationId xmlns:a16="http://schemas.microsoft.com/office/drawing/2014/main" id="{4BEDD6CC-BED1-FBE8-FEC3-13D49F89E8FC}"/>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3" name="Title 2">
            <a:extLst>
              <a:ext uri="{FF2B5EF4-FFF2-40B4-BE49-F238E27FC236}">
                <a16:creationId xmlns:a16="http://schemas.microsoft.com/office/drawing/2014/main" id="{3DFB3BE3-5307-0E44-B37E-F09330B61F1F}"/>
              </a:ext>
            </a:extLst>
          </p:cNvPr>
          <p:cNvSpPr>
            <a:spLocks noGrp="1"/>
          </p:cNvSpPr>
          <p:nvPr>
            <p:ph type="title"/>
          </p:nvPr>
        </p:nvSpPr>
        <p:spPr>
          <a:xfrm>
            <a:off x="914399" y="2732670"/>
            <a:ext cx="6833938" cy="738664"/>
          </a:xfrm>
        </p:spPr>
        <p:txBody>
          <a:bodyPr/>
          <a:lstStyle/>
          <a:p>
            <a:r>
              <a:rPr lang="en-US" b="1" dirty="0"/>
              <a:t>Questions</a:t>
            </a:r>
          </a:p>
        </p:txBody>
      </p:sp>
      <p:pic>
        <p:nvPicPr>
          <p:cNvPr id="4" name="Picture 3">
            <a:extLst>
              <a:ext uri="{FF2B5EF4-FFF2-40B4-BE49-F238E27FC236}">
                <a16:creationId xmlns:a16="http://schemas.microsoft.com/office/drawing/2014/main" id="{330DF392-1C13-FFB3-7A54-EF4E1A8D1CE7}"/>
              </a:ext>
            </a:extLst>
          </p:cNvPr>
          <p:cNvPicPr>
            <a:picLocks noChangeAspect="1"/>
          </p:cNvPicPr>
          <p:nvPr/>
        </p:nvPicPr>
        <p:blipFill>
          <a:blip r:embed="rId4"/>
          <a:stretch>
            <a:fillRect/>
          </a:stretch>
        </p:blipFill>
        <p:spPr>
          <a:xfrm>
            <a:off x="914399" y="3769164"/>
            <a:ext cx="2791005" cy="2791005"/>
          </a:xfrm>
          <a:prstGeom prst="rect">
            <a:avLst/>
          </a:prstGeom>
        </p:spPr>
      </p:pic>
    </p:spTree>
    <p:extLst>
      <p:ext uri="{BB962C8B-B14F-4D97-AF65-F5344CB8AC3E}">
        <p14:creationId xmlns:p14="http://schemas.microsoft.com/office/powerpoint/2010/main" val="151485588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AE577-8251-CFDB-A320-029FA38F5B8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BCCB357F-5AD6-ECAC-C50E-8104D15E52D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1BAABB84-9799-8669-0140-3EC60E6D049F}"/>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A6E939C-032B-7D25-328D-556623C133E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7F60A157-C035-B7F0-AAD6-5872CE6AC13C}"/>
              </a:ext>
            </a:extLst>
          </p:cNvPr>
          <p:cNvSpPr>
            <a:spLocks noGrp="1"/>
          </p:cNvSpPr>
          <p:nvPr>
            <p:ph type="title"/>
          </p:nvPr>
        </p:nvSpPr>
        <p:spPr/>
        <p:txBody>
          <a:bodyPr/>
          <a:lstStyle/>
          <a:p>
            <a:r>
              <a:rPr lang="en-US" dirty="0"/>
              <a:t>User Perspectives</a:t>
            </a:r>
          </a:p>
        </p:txBody>
      </p:sp>
      <p:sp>
        <p:nvSpPr>
          <p:cNvPr id="3" name="Text Placeholder 2">
            <a:extLst>
              <a:ext uri="{FF2B5EF4-FFF2-40B4-BE49-F238E27FC236}">
                <a16:creationId xmlns:a16="http://schemas.microsoft.com/office/drawing/2014/main" id="{EE6CD631-475C-F514-942D-D12821008596}"/>
              </a:ext>
            </a:extLst>
          </p:cNvPr>
          <p:cNvSpPr>
            <a:spLocks noGrp="1"/>
          </p:cNvSpPr>
          <p:nvPr>
            <p:ph type="body" sz="quarter" idx="11"/>
          </p:nvPr>
        </p:nvSpPr>
        <p:spPr>
          <a:xfrm>
            <a:off x="914400" y="1399032"/>
            <a:ext cx="10369296" cy="369332"/>
          </a:xfrm>
        </p:spPr>
        <p:txBody>
          <a:bodyPr/>
          <a:lstStyle/>
          <a:p>
            <a:r>
              <a:rPr lang="en-US" dirty="0">
                <a:solidFill>
                  <a:srgbClr val="FFAD29"/>
                </a:solidFill>
              </a:rPr>
              <a:t>Introductory Level Session</a:t>
            </a:r>
          </a:p>
        </p:txBody>
      </p:sp>
      <p:sp>
        <p:nvSpPr>
          <p:cNvPr id="6" name="Content Placeholder 10">
            <a:extLst>
              <a:ext uri="{FF2B5EF4-FFF2-40B4-BE49-F238E27FC236}">
                <a16:creationId xmlns:a16="http://schemas.microsoft.com/office/drawing/2014/main" id="{6959E132-8953-D027-476F-EB38E66AEF68}"/>
              </a:ext>
            </a:extLst>
          </p:cNvPr>
          <p:cNvSpPr>
            <a:spLocks noGrp="1"/>
          </p:cNvSpPr>
          <p:nvPr>
            <p:ph sz="quarter" idx="12"/>
          </p:nvPr>
        </p:nvSpPr>
        <p:spPr/>
        <p:txBody>
          <a:bodyPr/>
          <a:lstStyle/>
          <a:p>
            <a:pPr>
              <a:buClr>
                <a:srgbClr val="FFAD29"/>
              </a:buClr>
            </a:pPr>
            <a:r>
              <a:rPr lang="en-US" sz="2400" dirty="0"/>
              <a:t>Many GIS development backgrounds</a:t>
            </a:r>
          </a:p>
          <a:p>
            <a:pPr lvl="1">
              <a:buClr>
                <a:srgbClr val="FFAD29"/>
              </a:buClr>
            </a:pPr>
            <a:r>
              <a:rPr lang="en-US" sz="2000" dirty="0"/>
              <a:t>Microsoft .NET</a:t>
            </a:r>
          </a:p>
          <a:p>
            <a:pPr lvl="1">
              <a:buClr>
                <a:srgbClr val="FFAD29"/>
              </a:buClr>
            </a:pPr>
            <a:r>
              <a:rPr lang="en-US" sz="2000" dirty="0" err="1"/>
              <a:t>ArcObjects</a:t>
            </a:r>
            <a:r>
              <a:rPr lang="en-US" sz="2000" dirty="0"/>
              <a:t> SDK</a:t>
            </a:r>
          </a:p>
          <a:p>
            <a:pPr lvl="1">
              <a:buClr>
                <a:srgbClr val="FFAD29"/>
              </a:buClr>
            </a:pPr>
            <a:r>
              <a:rPr lang="en-US" sz="2000" dirty="0"/>
              <a:t>New to ArcGIS Pro</a:t>
            </a:r>
          </a:p>
          <a:p>
            <a:pPr lvl="1">
              <a:buClr>
                <a:srgbClr val="FFAD29"/>
              </a:buClr>
            </a:pPr>
            <a:r>
              <a:rPr lang="en-US" sz="2000" dirty="0"/>
              <a:t>New to ArcGIS entirely</a:t>
            </a:r>
          </a:p>
        </p:txBody>
      </p:sp>
      <p:sp>
        <p:nvSpPr>
          <p:cNvPr id="4" name="Title 1">
            <a:extLst>
              <a:ext uri="{FF2B5EF4-FFF2-40B4-BE49-F238E27FC236}">
                <a16:creationId xmlns:a16="http://schemas.microsoft.com/office/drawing/2014/main" id="{F48D5C39-5C1C-04C9-1570-DAD3BD59AB52}"/>
              </a:ext>
            </a:extLst>
          </p:cNvPr>
          <p:cNvSpPr txBox="1">
            <a:spLocks/>
          </p:cNvSpPr>
          <p:nvPr/>
        </p:nvSpPr>
        <p:spPr>
          <a:xfrm>
            <a:off x="7996321" y="2361494"/>
            <a:ext cx="4436279"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R="0" lvl="0" algn="l" fontAlgn="auto">
              <a:buClr>
                <a:schemeClr val="accent4">
                  <a:lumMod val="60000"/>
                  <a:lumOff val="40000"/>
                </a:schemeClr>
              </a:buClr>
              <a:buSzPct val="80000"/>
              <a:defRPr/>
            </a:pPr>
            <a:r>
              <a:rPr lang="en-US" sz="1600" b="0" i="0" dirty="0">
                <a:solidFill>
                  <a:srgbClr val="FFAD29"/>
                </a:solidFill>
              </a:rPr>
              <a:t>Pro SDK Community Sample in C#</a:t>
            </a:r>
          </a:p>
        </p:txBody>
      </p:sp>
      <p:pic>
        <p:nvPicPr>
          <p:cNvPr id="5" name="Picture 6" descr="NET Framework | Logopedia | Fandom">
            <a:extLst>
              <a:ext uri="{FF2B5EF4-FFF2-40B4-BE49-F238E27FC236}">
                <a16:creationId xmlns:a16="http://schemas.microsoft.com/office/drawing/2014/main" id="{792171DB-2899-CB9F-06E6-A79CF1EDA9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5234" y="520393"/>
            <a:ext cx="1437367" cy="14373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3578F31-D871-9890-F780-188DDDE5191F}"/>
              </a:ext>
            </a:extLst>
          </p:cNvPr>
          <p:cNvPicPr>
            <a:picLocks noChangeAspect="1"/>
          </p:cNvPicPr>
          <p:nvPr/>
        </p:nvPicPr>
        <p:blipFill>
          <a:blip r:embed="rId5"/>
          <a:stretch>
            <a:fillRect/>
          </a:stretch>
        </p:blipFill>
        <p:spPr>
          <a:xfrm>
            <a:off x="4880041" y="2634658"/>
            <a:ext cx="6232560" cy="3952895"/>
          </a:xfrm>
          <a:prstGeom prst="rect">
            <a:avLst/>
          </a:prstGeom>
        </p:spPr>
      </p:pic>
    </p:spTree>
    <p:extLst>
      <p:ext uri="{BB962C8B-B14F-4D97-AF65-F5344CB8AC3E}">
        <p14:creationId xmlns:p14="http://schemas.microsoft.com/office/powerpoint/2010/main" val="2336323837"/>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1480F-1065-F136-4D21-4632ED4B688D}"/>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E879C826-AB96-36F2-375D-31D6AD3C8DD4}"/>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6C97AB9F-FE17-942D-2303-EDE320B362F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67A0FA3B-6FEB-7433-5B02-F71B79D369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7FABC68F-106D-CC17-2F77-1D99760B00D0}"/>
              </a:ext>
            </a:extLst>
          </p:cNvPr>
          <p:cNvSpPr>
            <a:spLocks noGrp="1"/>
          </p:cNvSpPr>
          <p:nvPr>
            <p:ph type="title"/>
          </p:nvPr>
        </p:nvSpPr>
        <p:spPr/>
        <p:txBody>
          <a:bodyPr/>
          <a:lstStyle/>
          <a:p>
            <a:r>
              <a:rPr lang="en-US" sz="2800" b="0" dirty="0"/>
              <a:t>Extending ArcGIS Pro with the Pro SDK</a:t>
            </a:r>
            <a:endParaRPr lang="en-US" dirty="0"/>
          </a:p>
        </p:txBody>
      </p:sp>
      <p:sp>
        <p:nvSpPr>
          <p:cNvPr id="3" name="Text Placeholder 2">
            <a:extLst>
              <a:ext uri="{FF2B5EF4-FFF2-40B4-BE49-F238E27FC236}">
                <a16:creationId xmlns:a16="http://schemas.microsoft.com/office/drawing/2014/main" id="{4EEE3FB1-53D2-52E7-E177-390A121FD641}"/>
              </a:ext>
            </a:extLst>
          </p:cNvPr>
          <p:cNvSpPr>
            <a:spLocks noGrp="1"/>
          </p:cNvSpPr>
          <p:nvPr>
            <p:ph type="body" sz="quarter" idx="11"/>
          </p:nvPr>
        </p:nvSpPr>
        <p:spPr>
          <a:xfrm>
            <a:off x="914400" y="1399032"/>
            <a:ext cx="10369296" cy="369332"/>
          </a:xfrm>
        </p:spPr>
        <p:txBody>
          <a:bodyPr/>
          <a:lstStyle/>
          <a:p>
            <a:r>
              <a:rPr lang="en-US" dirty="0">
                <a:solidFill>
                  <a:srgbClr val="FFAD29"/>
                </a:solidFill>
              </a:rPr>
              <a:t>Use Cases</a:t>
            </a:r>
          </a:p>
        </p:txBody>
      </p:sp>
      <p:sp>
        <p:nvSpPr>
          <p:cNvPr id="6" name="Content Placeholder 10">
            <a:extLst>
              <a:ext uri="{FF2B5EF4-FFF2-40B4-BE49-F238E27FC236}">
                <a16:creationId xmlns:a16="http://schemas.microsoft.com/office/drawing/2014/main" id="{B776EC48-5BC2-40B7-230B-3E24A965257F}"/>
              </a:ext>
            </a:extLst>
          </p:cNvPr>
          <p:cNvSpPr>
            <a:spLocks noGrp="1"/>
          </p:cNvSpPr>
          <p:nvPr>
            <p:ph sz="quarter" idx="12"/>
          </p:nvPr>
        </p:nvSpPr>
        <p:spPr/>
        <p:txBody>
          <a:bodyPr/>
          <a:lstStyle/>
          <a:p>
            <a:pPr>
              <a:buClr>
                <a:srgbClr val="FFAD29"/>
              </a:buClr>
            </a:pPr>
            <a:r>
              <a:rPr lang="en-US" dirty="0"/>
              <a:t>Add new functionality to Pro</a:t>
            </a:r>
          </a:p>
          <a:p>
            <a:pPr lvl="1">
              <a:buClr>
                <a:srgbClr val="FFAD29"/>
              </a:buClr>
            </a:pPr>
            <a:r>
              <a:rPr lang="en-US" dirty="0"/>
              <a:t>Create new tools and routines</a:t>
            </a:r>
          </a:p>
          <a:p>
            <a:pPr lvl="1">
              <a:buClr>
                <a:srgbClr val="FFAD29"/>
              </a:buClr>
            </a:pPr>
            <a:r>
              <a:rPr lang="en-US" dirty="0"/>
              <a:t>Custom controls, panes, settings</a:t>
            </a:r>
          </a:p>
          <a:p>
            <a:pPr>
              <a:buClr>
                <a:srgbClr val="FFAD29"/>
              </a:buClr>
            </a:pPr>
            <a:r>
              <a:rPr lang="en-US" dirty="0"/>
              <a:t>Streamline workflows</a:t>
            </a:r>
          </a:p>
          <a:p>
            <a:pPr lvl="1">
              <a:buClr>
                <a:srgbClr val="FFAD29"/>
              </a:buClr>
            </a:pPr>
            <a:r>
              <a:rPr lang="en-US" dirty="0"/>
              <a:t>Focus on essential operations</a:t>
            </a:r>
          </a:p>
          <a:p>
            <a:pPr lvl="1">
              <a:buClr>
                <a:srgbClr val="FFAD29"/>
              </a:buClr>
            </a:pPr>
            <a:r>
              <a:rPr lang="en-US" dirty="0"/>
              <a:t>Tailor the UI for your organization</a:t>
            </a:r>
          </a:p>
          <a:p>
            <a:pPr lvl="1">
              <a:buClr>
                <a:srgbClr val="FFAD29"/>
              </a:buClr>
            </a:pPr>
            <a:r>
              <a:rPr lang="en-US" dirty="0"/>
              <a:t>Organize ribbon with new and existing tools</a:t>
            </a:r>
          </a:p>
          <a:p>
            <a:pPr lvl="1">
              <a:buClr>
                <a:srgbClr val="FFAD29"/>
              </a:buClr>
            </a:pPr>
            <a:r>
              <a:rPr lang="en-US" dirty="0"/>
              <a:t>Reduce clicks, repetitive tasks and operations</a:t>
            </a:r>
          </a:p>
          <a:p>
            <a:pPr lvl="1">
              <a:buClr>
                <a:srgbClr val="FFAD29"/>
              </a:buClr>
            </a:pPr>
            <a:r>
              <a:rPr lang="en-US" dirty="0"/>
              <a:t>Leverage your industry data</a:t>
            </a:r>
          </a:p>
          <a:p>
            <a:pPr>
              <a:buClr>
                <a:srgbClr val="FFAD29"/>
              </a:buClr>
            </a:pPr>
            <a:r>
              <a:rPr lang="en-US" dirty="0"/>
              <a:t>Make Pro your own</a:t>
            </a:r>
          </a:p>
          <a:p>
            <a:pPr lvl="1">
              <a:buClr>
                <a:srgbClr val="FFAD29"/>
              </a:buClr>
            </a:pPr>
            <a:r>
              <a:rPr lang="en-US" dirty="0"/>
              <a:t>Control the startup UI / UX</a:t>
            </a:r>
          </a:p>
          <a:p>
            <a:pPr lvl="1">
              <a:buClr>
                <a:srgbClr val="FFAD29"/>
              </a:buClr>
            </a:pPr>
            <a:r>
              <a:rPr lang="en-US" dirty="0"/>
              <a:t>Custom branding</a:t>
            </a:r>
          </a:p>
          <a:p>
            <a:pPr>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p:txBody>
      </p:sp>
      <p:pic>
        <p:nvPicPr>
          <p:cNvPr id="4" name="Picture 2" descr="UI">
            <a:extLst>
              <a:ext uri="{FF2B5EF4-FFF2-40B4-BE49-F238E27FC236}">
                <a16:creationId xmlns:a16="http://schemas.microsoft.com/office/drawing/2014/main" id="{31696DA7-92C0-AE18-1C69-6BECEFC283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4623" y="4417629"/>
            <a:ext cx="3688862" cy="17584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UI">
            <a:extLst>
              <a:ext uri="{FF2B5EF4-FFF2-40B4-BE49-F238E27FC236}">
                <a16:creationId xmlns:a16="http://schemas.microsoft.com/office/drawing/2014/main" id="{DE6533D3-3B48-CE0B-97AB-AA568DA65E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1416" y="1698998"/>
            <a:ext cx="4189046" cy="221834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F10ED6F9-D1B2-9D14-9F0C-409C4EDF4BC9}"/>
              </a:ext>
            </a:extLst>
          </p:cNvPr>
          <p:cNvSpPr txBox="1">
            <a:spLocks/>
          </p:cNvSpPr>
          <p:nvPr/>
        </p:nvSpPr>
        <p:spPr>
          <a:xfrm>
            <a:off x="7215029" y="3917338"/>
            <a:ext cx="4436279"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algn="l">
              <a:buClr>
                <a:schemeClr val="accent4">
                  <a:lumMod val="60000"/>
                  <a:lumOff val="40000"/>
                </a:schemeClr>
              </a:buClr>
              <a:buSzPct val="80000"/>
              <a:defRPr/>
            </a:pPr>
            <a:r>
              <a:rPr lang="en-US" sz="1600" b="0" i="0" dirty="0">
                <a:solidFill>
                  <a:srgbClr val="FFAD29"/>
                </a:solidFill>
              </a:rPr>
              <a:t>Build new tools to extend ArcGIS Pro</a:t>
            </a:r>
          </a:p>
        </p:txBody>
      </p:sp>
      <p:sp>
        <p:nvSpPr>
          <p:cNvPr id="8" name="Title 1">
            <a:extLst>
              <a:ext uri="{FF2B5EF4-FFF2-40B4-BE49-F238E27FC236}">
                <a16:creationId xmlns:a16="http://schemas.microsoft.com/office/drawing/2014/main" id="{893C054B-21FE-FCF4-5BF4-0D369B3BCA54}"/>
              </a:ext>
            </a:extLst>
          </p:cNvPr>
          <p:cNvSpPr txBox="1">
            <a:spLocks/>
          </p:cNvSpPr>
          <p:nvPr/>
        </p:nvSpPr>
        <p:spPr>
          <a:xfrm>
            <a:off x="7221416" y="6183931"/>
            <a:ext cx="4436279"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L="0" marR="0" lvl="0" indent="0" algn="l"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lang="en-US" sz="1600" b="0" i="0" dirty="0">
                <a:solidFill>
                  <a:srgbClr val="FFAD29"/>
                </a:solidFill>
              </a:rPr>
              <a:t>Rebrand ArcGIS Pro</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spTree>
    <p:extLst>
      <p:ext uri="{BB962C8B-B14F-4D97-AF65-F5344CB8AC3E}">
        <p14:creationId xmlns:p14="http://schemas.microsoft.com/office/powerpoint/2010/main" val="317529125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D39A3-0E90-7E79-901C-54B3CF7AC767}"/>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B9927DFC-90F3-17B3-D135-67D95E3B7F20}"/>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12238A3E-955D-2CA5-4368-EB635DDB4D6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B641DFD9-8991-7825-8219-93D4B92014F6}"/>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1" name="Title 48">
            <a:extLst>
              <a:ext uri="{FF2B5EF4-FFF2-40B4-BE49-F238E27FC236}">
                <a16:creationId xmlns:a16="http://schemas.microsoft.com/office/drawing/2014/main" id="{81B93B45-2CBA-9EFD-31A1-CE3E05CDBC28}"/>
              </a:ext>
            </a:extLst>
          </p:cNvPr>
          <p:cNvSpPr>
            <a:spLocks noGrp="1"/>
          </p:cNvSpPr>
          <p:nvPr>
            <p:ph type="title"/>
          </p:nvPr>
        </p:nvSpPr>
        <p:spPr>
          <a:xfrm>
            <a:off x="914401" y="2763448"/>
            <a:ext cx="6295806" cy="707886"/>
          </a:xfrm>
        </p:spPr>
        <p:txBody>
          <a:bodyPr/>
          <a:lstStyle/>
          <a:p>
            <a:r>
              <a:rPr lang="en-US" sz="4000" b="1" dirty="0"/>
              <a:t>Patterns &amp; API</a:t>
            </a:r>
          </a:p>
        </p:txBody>
      </p:sp>
    </p:spTree>
    <p:extLst>
      <p:ext uri="{BB962C8B-B14F-4D97-AF65-F5344CB8AC3E}">
        <p14:creationId xmlns:p14="http://schemas.microsoft.com/office/powerpoint/2010/main" val="66809049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7E711-E22A-BD81-355B-D081B83537AB}"/>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E98DF156-0A38-0CF4-4DD5-686E01BD141E}"/>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44488E8-7568-AE88-AF58-09B83480D28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7FDBD37F-2120-04C8-4940-C627C16556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47BE9999-C46E-9EB9-3304-8849D527F746}"/>
              </a:ext>
            </a:extLst>
          </p:cNvPr>
          <p:cNvSpPr>
            <a:spLocks noGrp="1"/>
          </p:cNvSpPr>
          <p:nvPr>
            <p:ph type="title"/>
          </p:nvPr>
        </p:nvSpPr>
        <p:spPr/>
        <p:txBody>
          <a:bodyPr/>
          <a:lstStyle/>
          <a:p>
            <a:r>
              <a:rPr lang="en-US" dirty="0"/>
              <a:t>Extensibility Patterns</a:t>
            </a:r>
          </a:p>
        </p:txBody>
      </p:sp>
      <p:sp>
        <p:nvSpPr>
          <p:cNvPr id="3" name="Text Placeholder 2">
            <a:extLst>
              <a:ext uri="{FF2B5EF4-FFF2-40B4-BE49-F238E27FC236}">
                <a16:creationId xmlns:a16="http://schemas.microsoft.com/office/drawing/2014/main" id="{7D679441-3606-180D-05B5-4AD2AA66175D}"/>
              </a:ext>
            </a:extLst>
          </p:cNvPr>
          <p:cNvSpPr>
            <a:spLocks noGrp="1"/>
          </p:cNvSpPr>
          <p:nvPr>
            <p:ph type="body" sz="quarter" idx="11"/>
          </p:nvPr>
        </p:nvSpPr>
        <p:spPr>
          <a:xfrm>
            <a:off x="914400" y="1399032"/>
            <a:ext cx="10369296" cy="369332"/>
          </a:xfrm>
        </p:spPr>
        <p:txBody>
          <a:bodyPr/>
          <a:lstStyle/>
          <a:p>
            <a:r>
              <a:rPr lang="en-US" dirty="0">
                <a:solidFill>
                  <a:srgbClr val="FFAD29"/>
                </a:solidFill>
              </a:rPr>
              <a:t>4 major patterns</a:t>
            </a:r>
          </a:p>
        </p:txBody>
      </p:sp>
      <p:sp>
        <p:nvSpPr>
          <p:cNvPr id="6" name="Content Placeholder 10">
            <a:extLst>
              <a:ext uri="{FF2B5EF4-FFF2-40B4-BE49-F238E27FC236}">
                <a16:creationId xmlns:a16="http://schemas.microsoft.com/office/drawing/2014/main" id="{6FB0F32D-8731-3176-B938-4AD2F9098C90}"/>
              </a:ext>
            </a:extLst>
          </p:cNvPr>
          <p:cNvSpPr>
            <a:spLocks noGrp="1"/>
          </p:cNvSpPr>
          <p:nvPr>
            <p:ph sz="quarter" idx="12"/>
          </p:nvPr>
        </p:nvSpPr>
        <p:spPr/>
        <p:txBody>
          <a:bodyPr/>
          <a:lstStyle/>
          <a:p>
            <a:pPr>
              <a:buClr>
                <a:srgbClr val="FFAD29"/>
              </a:buClr>
            </a:pPr>
            <a:r>
              <a:rPr lang="en-US" dirty="0"/>
              <a:t>Add-Ins – Develop new tools and functionality to extend Pro</a:t>
            </a:r>
          </a:p>
          <a:p>
            <a:pPr>
              <a:buClr>
                <a:srgbClr val="FFAD29"/>
              </a:buClr>
            </a:pPr>
            <a:r>
              <a:rPr lang="en-US" dirty="0"/>
              <a:t>Managed Configurations – All Add-in capabilities + additional customization of Pro UI / UX</a:t>
            </a:r>
          </a:p>
          <a:p>
            <a:pPr>
              <a:buClr>
                <a:srgbClr val="FFAD29"/>
              </a:buClr>
            </a:pPr>
            <a:r>
              <a:rPr lang="en-US" dirty="0"/>
              <a:t>Plugin </a:t>
            </a:r>
            <a:r>
              <a:rPr lang="en-US" dirty="0" err="1"/>
              <a:t>Datasources</a:t>
            </a:r>
            <a:r>
              <a:rPr lang="en-US" dirty="0"/>
              <a:t> – Custom data source integration with Pro</a:t>
            </a:r>
          </a:p>
          <a:p>
            <a:pPr>
              <a:buClr>
                <a:srgbClr val="FFAD29"/>
              </a:buClr>
            </a:pPr>
            <a:r>
              <a:rPr lang="en-US" dirty="0" err="1"/>
              <a:t>CoreHost</a:t>
            </a:r>
            <a:r>
              <a:rPr lang="en-US" dirty="0"/>
              <a:t> Apps – Standalone apps for 64-bit Geodatabase and Geometry access</a:t>
            </a:r>
          </a:p>
          <a:p>
            <a:pPr>
              <a:buClr>
                <a:srgbClr val="FFAD29"/>
              </a:buClr>
            </a:pPr>
            <a:endParaRPr lang="en-US" sz="1600" dirty="0">
              <a:solidFill>
                <a:srgbClr val="FFAD29"/>
              </a:solidFill>
            </a:endParaRPr>
          </a:p>
        </p:txBody>
      </p:sp>
      <p:pic>
        <p:nvPicPr>
          <p:cNvPr id="4" name="Picture 3">
            <a:extLst>
              <a:ext uri="{FF2B5EF4-FFF2-40B4-BE49-F238E27FC236}">
                <a16:creationId xmlns:a16="http://schemas.microsoft.com/office/drawing/2014/main" id="{C96F8314-D6AD-94F0-F602-EF3EA0D96C44}"/>
              </a:ext>
            </a:extLst>
          </p:cNvPr>
          <p:cNvPicPr>
            <a:picLocks noChangeAspect="1"/>
          </p:cNvPicPr>
          <p:nvPr/>
        </p:nvPicPr>
        <p:blipFill>
          <a:blip r:embed="rId4"/>
          <a:stretch>
            <a:fillRect/>
          </a:stretch>
        </p:blipFill>
        <p:spPr>
          <a:xfrm>
            <a:off x="833284" y="4019374"/>
            <a:ext cx="3727613" cy="2322439"/>
          </a:xfrm>
          <a:prstGeom prst="rect">
            <a:avLst/>
          </a:prstGeom>
        </p:spPr>
      </p:pic>
      <p:pic>
        <p:nvPicPr>
          <p:cNvPr id="5" name="Picture 4">
            <a:extLst>
              <a:ext uri="{FF2B5EF4-FFF2-40B4-BE49-F238E27FC236}">
                <a16:creationId xmlns:a16="http://schemas.microsoft.com/office/drawing/2014/main" id="{C39E5C0A-18A1-CB3D-8F2E-E09E8C058751}"/>
              </a:ext>
            </a:extLst>
          </p:cNvPr>
          <p:cNvPicPr>
            <a:picLocks noChangeAspect="1"/>
          </p:cNvPicPr>
          <p:nvPr/>
        </p:nvPicPr>
        <p:blipFill>
          <a:blip r:embed="rId5"/>
          <a:stretch>
            <a:fillRect/>
          </a:stretch>
        </p:blipFill>
        <p:spPr>
          <a:xfrm>
            <a:off x="6851042" y="4017051"/>
            <a:ext cx="3388531" cy="2322439"/>
          </a:xfrm>
          <a:prstGeom prst="rect">
            <a:avLst/>
          </a:prstGeom>
        </p:spPr>
      </p:pic>
      <p:sp>
        <p:nvSpPr>
          <p:cNvPr id="7" name="Text Placeholder 3">
            <a:extLst>
              <a:ext uri="{FF2B5EF4-FFF2-40B4-BE49-F238E27FC236}">
                <a16:creationId xmlns:a16="http://schemas.microsoft.com/office/drawing/2014/main" id="{FCFE3B7B-CF9C-32AD-7501-AFABE396195B}"/>
              </a:ext>
            </a:extLst>
          </p:cNvPr>
          <p:cNvSpPr txBox="1">
            <a:spLocks/>
          </p:cNvSpPr>
          <p:nvPr/>
        </p:nvSpPr>
        <p:spPr>
          <a:xfrm>
            <a:off x="821461" y="3781292"/>
            <a:ext cx="261158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buClr>
                <a:schemeClr val="accent4">
                  <a:lumMod val="60000"/>
                  <a:lumOff val="40000"/>
                </a:schemeClr>
              </a:buClr>
              <a:buSzPct val="80000"/>
              <a:defRPr/>
            </a:pPr>
            <a:r>
              <a:rPr lang="en-US" sz="1600" i="0" dirty="0">
                <a:solidFill>
                  <a:srgbClr val="FFAD29"/>
                </a:solidFill>
              </a:rPr>
              <a:t>Editing Add-In Sample</a:t>
            </a:r>
          </a:p>
        </p:txBody>
      </p:sp>
      <p:sp>
        <p:nvSpPr>
          <p:cNvPr id="8" name="Text Placeholder 3">
            <a:extLst>
              <a:ext uri="{FF2B5EF4-FFF2-40B4-BE49-F238E27FC236}">
                <a16:creationId xmlns:a16="http://schemas.microsoft.com/office/drawing/2014/main" id="{28A551EE-BADC-3B86-C07E-AFD6B5DF2F2C}"/>
              </a:ext>
            </a:extLst>
          </p:cNvPr>
          <p:cNvSpPr txBox="1">
            <a:spLocks/>
          </p:cNvSpPr>
          <p:nvPr/>
        </p:nvSpPr>
        <p:spPr>
          <a:xfrm>
            <a:off x="6851042" y="3730867"/>
            <a:ext cx="4076781"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buClr>
                <a:schemeClr val="accent4">
                  <a:lumMod val="60000"/>
                  <a:lumOff val="40000"/>
                </a:schemeClr>
              </a:buClr>
              <a:buSzPct val="80000"/>
              <a:defRPr/>
            </a:pPr>
            <a:r>
              <a:rPr lang="en-US" sz="1600" i="0" dirty="0">
                <a:solidFill>
                  <a:srgbClr val="FFAD29"/>
                </a:solidFill>
              </a:rPr>
              <a:t>Plugin Datasource Sample </a:t>
            </a:r>
          </a:p>
        </p:txBody>
      </p:sp>
    </p:spTree>
    <p:extLst>
      <p:ext uri="{BB962C8B-B14F-4D97-AF65-F5344CB8AC3E}">
        <p14:creationId xmlns:p14="http://schemas.microsoft.com/office/powerpoint/2010/main" val="254586174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B57D4-89AE-6982-917A-2920FB474E94}"/>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DFF0E6D0-64A6-2A51-D956-3A9A1063F216}"/>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063A6970-336B-80EB-7732-68F9B783B81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D6018EB-1F0E-CE66-5962-FEB3F680A9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DDA79B1E-95FB-E0C5-B29F-1C48D6D5F9B5}"/>
              </a:ext>
            </a:extLst>
          </p:cNvPr>
          <p:cNvSpPr>
            <a:spLocks noGrp="1"/>
          </p:cNvSpPr>
          <p:nvPr>
            <p:ph type="title"/>
          </p:nvPr>
        </p:nvSpPr>
        <p:spPr/>
        <p:txBody>
          <a:bodyPr/>
          <a:lstStyle/>
          <a:p>
            <a:r>
              <a:rPr lang="en-US" sz="2800" b="0" dirty="0"/>
              <a:t>ArcGIS Pro SDK Extensibility Patterns</a:t>
            </a:r>
            <a:endParaRPr lang="en-US" dirty="0"/>
          </a:p>
        </p:txBody>
      </p:sp>
      <p:sp>
        <p:nvSpPr>
          <p:cNvPr id="3" name="Text Placeholder 2">
            <a:extLst>
              <a:ext uri="{FF2B5EF4-FFF2-40B4-BE49-F238E27FC236}">
                <a16:creationId xmlns:a16="http://schemas.microsoft.com/office/drawing/2014/main" id="{0605BE9D-28A4-BF7C-2C11-55C31803A669}"/>
              </a:ext>
            </a:extLst>
          </p:cNvPr>
          <p:cNvSpPr>
            <a:spLocks noGrp="1"/>
          </p:cNvSpPr>
          <p:nvPr>
            <p:ph type="body" sz="quarter" idx="11"/>
          </p:nvPr>
        </p:nvSpPr>
        <p:spPr>
          <a:xfrm>
            <a:off x="914400" y="1399032"/>
            <a:ext cx="10369296" cy="369332"/>
          </a:xfrm>
        </p:spPr>
        <p:txBody>
          <a:bodyPr/>
          <a:lstStyle/>
          <a:p>
            <a:r>
              <a:rPr lang="en-US" dirty="0">
                <a:solidFill>
                  <a:srgbClr val="FFAD29"/>
                </a:solidFill>
              </a:rPr>
              <a:t>New Pattern – All Source</a:t>
            </a:r>
          </a:p>
        </p:txBody>
      </p:sp>
      <p:sp>
        <p:nvSpPr>
          <p:cNvPr id="8" name="TextBox 7">
            <a:extLst>
              <a:ext uri="{FF2B5EF4-FFF2-40B4-BE49-F238E27FC236}">
                <a16:creationId xmlns:a16="http://schemas.microsoft.com/office/drawing/2014/main" id="{8589A189-FB9E-C04D-42A5-871654FD0872}"/>
              </a:ext>
            </a:extLst>
          </p:cNvPr>
          <p:cNvSpPr txBox="1"/>
          <p:nvPr/>
        </p:nvSpPr>
        <p:spPr>
          <a:xfrm>
            <a:off x="914400" y="1890117"/>
            <a:ext cx="4810746" cy="3323987"/>
          </a:xfrm>
          <a:prstGeom prst="rect">
            <a:avLst/>
          </a:prstGeom>
          <a:noFill/>
          <a:effectLst/>
        </p:spPr>
        <p:txBody>
          <a:bodyPr wrap="square">
            <a:spAutoFit/>
          </a:bodyPr>
          <a:lstStyle/>
          <a:p>
            <a:pPr marL="114300" indent="-114300">
              <a:spcBef>
                <a:spcPts val="300"/>
              </a:spcBef>
              <a:spcAft>
                <a:spcPts val="600"/>
              </a:spcAft>
              <a:buClr>
                <a:srgbClr val="FFAD29"/>
              </a:buClr>
              <a:buSzPct val="80000"/>
              <a:buFont typeface="Arial"/>
              <a:buChar char="•"/>
              <a:defRPr/>
            </a:pPr>
            <a:r>
              <a:rPr lang="en-US" sz="2000" dirty="0">
                <a:cs typeface="Arial"/>
              </a:rPr>
              <a:t>Fifth extensibility pattern is added at 3.3</a:t>
            </a:r>
          </a:p>
          <a:p>
            <a:pPr marL="114300" indent="-114300">
              <a:spcBef>
                <a:spcPts val="300"/>
              </a:spcBef>
              <a:spcAft>
                <a:spcPts val="600"/>
              </a:spcAft>
              <a:buClr>
                <a:srgbClr val="FFAD29"/>
              </a:buClr>
              <a:buSzPct val="80000"/>
              <a:buFont typeface="Arial"/>
              <a:buChar char="•"/>
              <a:defRPr/>
            </a:pPr>
            <a:r>
              <a:rPr lang="en-US" sz="2000" dirty="0">
                <a:cs typeface="Arial"/>
              </a:rPr>
              <a:t>Support for ArcGIS Pro SDK </a:t>
            </a:r>
            <a:r>
              <a:rPr lang="en-US" sz="2000" dirty="0" err="1">
                <a:cs typeface="Arial"/>
              </a:rPr>
              <a:t>AllSource</a:t>
            </a:r>
            <a:r>
              <a:rPr lang="en-US" sz="2000" dirty="0">
                <a:cs typeface="Arial"/>
              </a:rPr>
              <a:t> (Intelligence Analyst) </a:t>
            </a:r>
            <a:r>
              <a:rPr lang="en-US" sz="2000" dirty="0" err="1">
                <a:cs typeface="Arial"/>
              </a:rPr>
              <a:t>Addins</a:t>
            </a:r>
            <a:endParaRPr lang="en-US" sz="2000" dirty="0">
              <a:cs typeface="Arial"/>
            </a:endParaRPr>
          </a:p>
          <a:p>
            <a:pPr marL="571500" lvl="2" indent="-114300">
              <a:spcBef>
                <a:spcPts val="300"/>
              </a:spcBef>
              <a:spcAft>
                <a:spcPts val="600"/>
              </a:spcAft>
              <a:buClr>
                <a:srgbClr val="FFAD29"/>
              </a:buClr>
              <a:buSzPct val="80000"/>
              <a:buFont typeface="Arial"/>
              <a:buChar char="•"/>
              <a:defRPr/>
            </a:pPr>
            <a:r>
              <a:rPr lang="en-US" sz="2000" dirty="0">
                <a:cs typeface="Arial"/>
              </a:rPr>
              <a:t>Functions same as a “Pro </a:t>
            </a:r>
            <a:r>
              <a:rPr lang="en-US" sz="2000" dirty="0" err="1">
                <a:cs typeface="Arial"/>
              </a:rPr>
              <a:t>Addin</a:t>
            </a:r>
            <a:r>
              <a:rPr lang="en-US" sz="2000" dirty="0">
                <a:cs typeface="Arial"/>
              </a:rPr>
              <a:t>”.</a:t>
            </a:r>
          </a:p>
          <a:p>
            <a:pPr marL="571500" lvl="2" indent="-114300">
              <a:spcBef>
                <a:spcPts val="300"/>
              </a:spcBef>
              <a:spcAft>
                <a:spcPts val="600"/>
              </a:spcAft>
              <a:buClr>
                <a:srgbClr val="FFAD29"/>
              </a:buClr>
              <a:buSzPct val="80000"/>
              <a:buFont typeface="Arial"/>
              <a:buChar char="•"/>
              <a:defRPr/>
            </a:pPr>
            <a:r>
              <a:rPr lang="en-US" sz="2000" dirty="0">
                <a:cs typeface="Arial"/>
              </a:rPr>
              <a:t>Allows developers to differentiate between Pro </a:t>
            </a:r>
            <a:r>
              <a:rPr lang="en-US" sz="2000" dirty="0" err="1">
                <a:cs typeface="Arial"/>
              </a:rPr>
              <a:t>Addins</a:t>
            </a:r>
            <a:r>
              <a:rPr lang="en-US" sz="2000" dirty="0">
                <a:cs typeface="Arial"/>
              </a:rPr>
              <a:t> and </a:t>
            </a:r>
            <a:r>
              <a:rPr lang="en-US" sz="2000" dirty="0" err="1">
                <a:cs typeface="Arial"/>
              </a:rPr>
              <a:t>AllSource</a:t>
            </a:r>
            <a:r>
              <a:rPr lang="en-US" sz="2000" dirty="0">
                <a:cs typeface="Arial"/>
              </a:rPr>
              <a:t> </a:t>
            </a:r>
            <a:r>
              <a:rPr lang="en-US" sz="2000" dirty="0" err="1">
                <a:cs typeface="Arial"/>
              </a:rPr>
              <a:t>Addins</a:t>
            </a:r>
            <a:r>
              <a:rPr lang="en-US" sz="2000" dirty="0">
                <a:cs typeface="Arial"/>
              </a:rPr>
              <a:t> for </a:t>
            </a:r>
            <a:r>
              <a:rPr lang="en-US" sz="2000" dirty="0" err="1">
                <a:cs typeface="Arial"/>
              </a:rPr>
              <a:t>SxS</a:t>
            </a:r>
            <a:r>
              <a:rPr lang="en-US" sz="2000" dirty="0">
                <a:cs typeface="Arial"/>
              </a:rPr>
              <a:t> installations</a:t>
            </a:r>
          </a:p>
          <a:p>
            <a:pPr marL="571500" lvl="2" indent="-114300">
              <a:spcBef>
                <a:spcPts val="300"/>
              </a:spcBef>
              <a:spcAft>
                <a:spcPts val="600"/>
              </a:spcAft>
              <a:buClr>
                <a:srgbClr val="FFAD29"/>
              </a:buClr>
              <a:buSzPct val="80000"/>
              <a:buFont typeface="Arial"/>
              <a:buChar char="•"/>
              <a:defRPr/>
            </a:pPr>
            <a:r>
              <a:rPr lang="en-US" sz="2000" dirty="0">
                <a:cs typeface="Arial"/>
              </a:rPr>
              <a:t>Easy to switch between the two via </a:t>
            </a:r>
            <a:r>
              <a:rPr lang="en-US" sz="2000" dirty="0" err="1">
                <a:cs typeface="Arial"/>
              </a:rPr>
              <a:t>Addin</a:t>
            </a:r>
            <a:r>
              <a:rPr lang="en-US" sz="2000" dirty="0">
                <a:cs typeface="Arial"/>
              </a:rPr>
              <a:t> metadata.</a:t>
            </a:r>
          </a:p>
        </p:txBody>
      </p:sp>
      <p:pic>
        <p:nvPicPr>
          <p:cNvPr id="10" name="Picture 2" descr="Intelligence Analysis Software &amp; Link Analysis | ArcGIS AllSource">
            <a:extLst>
              <a:ext uri="{FF2B5EF4-FFF2-40B4-BE49-F238E27FC236}">
                <a16:creationId xmlns:a16="http://schemas.microsoft.com/office/drawing/2014/main" id="{49236DD3-776D-A9DC-8A40-40BA1FCBF6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139" t="20126" r="19498" b="7403"/>
          <a:stretch/>
        </p:blipFill>
        <p:spPr bwMode="auto">
          <a:xfrm>
            <a:off x="6466855" y="1729349"/>
            <a:ext cx="5393122" cy="33993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B85B47AA-53FA-D16E-6C3E-8067B61043EB}"/>
              </a:ext>
            </a:extLst>
          </p:cNvPr>
          <p:cNvPicPr>
            <a:picLocks noChangeAspect="1"/>
          </p:cNvPicPr>
          <p:nvPr/>
        </p:nvPicPr>
        <p:blipFill>
          <a:blip r:embed="rId5"/>
          <a:stretch>
            <a:fillRect/>
          </a:stretch>
        </p:blipFill>
        <p:spPr>
          <a:xfrm>
            <a:off x="7605401" y="4668041"/>
            <a:ext cx="4335755" cy="1610253"/>
          </a:xfrm>
          <a:prstGeom prst="rect">
            <a:avLst/>
          </a:prstGeom>
        </p:spPr>
      </p:pic>
    </p:spTree>
    <p:extLst>
      <p:ext uri="{BB962C8B-B14F-4D97-AF65-F5344CB8AC3E}">
        <p14:creationId xmlns:p14="http://schemas.microsoft.com/office/powerpoint/2010/main" val="388409301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g">
            <a:extLst>
              <a:ext uri="{FF2B5EF4-FFF2-40B4-BE49-F238E27FC236}">
                <a16:creationId xmlns:a16="http://schemas.microsoft.com/office/drawing/2014/main" id="{37F9C650-497A-2766-CD73-A622532817AB}"/>
              </a:ext>
              <a:ext uri="{C183D7F6-B498-43B3-948B-1728B52AA6E4}">
                <adec:decorative xmlns:adec="http://schemas.microsoft.com/office/drawing/2017/decorative" val="1"/>
              </a:ext>
            </a:extLst>
          </p:cNvPr>
          <p:cNvGrpSpPr/>
          <p:nvPr/>
        </p:nvGrpSpPr>
        <p:grpSpPr>
          <a:xfrm>
            <a:off x="0" y="-7480"/>
            <a:ext cx="12192000" cy="6872960"/>
            <a:chOff x="0" y="-7480"/>
            <a:chExt cx="12192000" cy="6872960"/>
          </a:xfrm>
        </p:grpSpPr>
        <p:sp>
          <p:nvSpPr>
            <p:cNvPr id="7" name="gradient teal">
              <a:extLst>
                <a:ext uri="{FF2B5EF4-FFF2-40B4-BE49-F238E27FC236}">
                  <a16:creationId xmlns:a16="http://schemas.microsoft.com/office/drawing/2014/main" id="{3422E3A6-6F71-3EEA-2C1E-AC3D12839A83}"/>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bg">
              <a:extLst>
                <a:ext uri="{FF2B5EF4-FFF2-40B4-BE49-F238E27FC236}">
                  <a16:creationId xmlns:a16="http://schemas.microsoft.com/office/drawing/2014/main" id="{08715F57-8969-8AE7-1FD3-19CEBC534EB4}"/>
                </a:ext>
                <a:ext uri="{C183D7F6-B498-43B3-948B-1728B52AA6E4}">
                  <adec:decorative xmlns:adec="http://schemas.microsoft.com/office/drawing/2017/decorative" val="1"/>
                </a:ext>
              </a:extLst>
            </p:cNvPr>
            <p:cNvPicPr/>
            <p:nvPr/>
          </p:nvPicPr>
          <p:blipFill>
            <a:blip r:embed="rId3">
              <a:alphaModFix amt="40000"/>
            </a:blip>
            <a:stretch>
              <a:fillRect/>
            </a:stretch>
          </p:blipFill>
          <p:spPr>
            <a:xfrm>
              <a:off x="1524" y="-2717"/>
              <a:ext cx="12188952" cy="6863434"/>
            </a:xfrm>
            <a:prstGeom prst="rect">
              <a:avLst/>
            </a:prstGeom>
          </p:spPr>
        </p:pic>
      </p:grpSp>
      <p:sp>
        <p:nvSpPr>
          <p:cNvPr id="16" name="Content Placeholder 15">
            <a:extLst>
              <a:ext uri="{FF2B5EF4-FFF2-40B4-BE49-F238E27FC236}">
                <a16:creationId xmlns:a16="http://schemas.microsoft.com/office/drawing/2014/main" id="{67DAB54A-FD8D-5539-91D7-2D2FE846E245}"/>
              </a:ext>
            </a:extLst>
          </p:cNvPr>
          <p:cNvSpPr>
            <a:spLocks noGrp="1"/>
          </p:cNvSpPr>
          <p:nvPr>
            <p:ph sz="quarter" idx="12"/>
          </p:nvPr>
        </p:nvSpPr>
        <p:spPr>
          <a:xfrm>
            <a:off x="4823087" y="1625462"/>
            <a:ext cx="6556838" cy="4689451"/>
          </a:xfrm>
        </p:spPr>
        <p:txBody>
          <a:bodyPr/>
          <a:lstStyle/>
          <a:p>
            <a:pPr>
              <a:buClr>
                <a:srgbClr val="FFAD29"/>
              </a:buClr>
              <a:defRPr/>
            </a:pPr>
            <a:r>
              <a:rPr lang="en-US" sz="1400" dirty="0"/>
              <a:t>Content – manage Pro project items and connections to Portal to consume and integrate online data</a:t>
            </a:r>
          </a:p>
          <a:p>
            <a:pPr>
              <a:buClr>
                <a:srgbClr val="FFAD29"/>
              </a:buClr>
              <a:defRPr/>
            </a:pPr>
            <a:r>
              <a:rPr lang="en-US" sz="1400" dirty="0"/>
              <a:t>Device Location - manage GNSS device connections, visualize device positions and collect data</a:t>
            </a:r>
          </a:p>
          <a:p>
            <a:pPr>
              <a:buClr>
                <a:srgbClr val="FFAD29"/>
              </a:buClr>
              <a:defRPr/>
            </a:pPr>
            <a:r>
              <a:rPr lang="en-US" sz="1400" dirty="0"/>
              <a:t>Editing – develop powerful feature editing tools and create and manage 2D and 3D editing operations</a:t>
            </a:r>
          </a:p>
          <a:p>
            <a:pPr>
              <a:buClr>
                <a:srgbClr val="FFAD29"/>
              </a:buClr>
              <a:defRPr/>
            </a:pPr>
            <a:r>
              <a:rPr lang="en-US" sz="1400" dirty="0"/>
              <a:t>Extensions – work with Data Reviewer and Workflow Manager items</a:t>
            </a:r>
          </a:p>
          <a:p>
            <a:pPr>
              <a:buClr>
                <a:srgbClr val="FFAD29"/>
              </a:buClr>
              <a:defRPr/>
            </a:pPr>
            <a:r>
              <a:rPr lang="en-US" sz="1400" dirty="0"/>
              <a:t>Framework – customize and extend the Pro UI, add and remove controls from the ribbon</a:t>
            </a:r>
          </a:p>
          <a:p>
            <a:pPr>
              <a:buClr>
                <a:srgbClr val="FFAD29"/>
              </a:buClr>
              <a:defRPr/>
            </a:pPr>
            <a:r>
              <a:rPr lang="en-US" sz="1400" dirty="0"/>
              <a:t>Geodatabase – access file and enterprise datasets, manage queries, searches, selections and versions, and create and modify geodatabase schema</a:t>
            </a:r>
          </a:p>
          <a:p>
            <a:pPr>
              <a:buClr>
                <a:srgbClr val="FFAD29"/>
              </a:buClr>
              <a:defRPr/>
            </a:pPr>
            <a:r>
              <a:rPr lang="en-US" sz="1400" dirty="0"/>
              <a:t>Geometry – build and manage feature geometries and perform spatial operations</a:t>
            </a:r>
          </a:p>
          <a:p>
            <a:pPr>
              <a:buClr>
                <a:srgbClr val="FFAD29"/>
              </a:buClr>
              <a:defRPr/>
            </a:pPr>
            <a:r>
              <a:rPr lang="en-US" sz="1400" dirty="0"/>
              <a:t>Geoprocessing – run geoprocessing tools and python scripts from add-in tools and routines</a:t>
            </a:r>
          </a:p>
          <a:p>
            <a:pPr>
              <a:buClr>
                <a:srgbClr val="FFAD29"/>
              </a:buClr>
              <a:defRPr/>
            </a:pPr>
            <a:r>
              <a:rPr lang="en-US" sz="1400" dirty="0"/>
              <a:t>Layouts – build custom layouts and elements, manage layout views and selections</a:t>
            </a:r>
          </a:p>
          <a:p>
            <a:pPr>
              <a:buClr>
                <a:srgbClr val="FFAD29"/>
              </a:buClr>
              <a:defRPr/>
            </a:pPr>
            <a:r>
              <a:rPr lang="en-US" sz="1400" dirty="0"/>
              <a:t>Map Authoring – author maps, manage layers, define and set layer renderers</a:t>
            </a:r>
          </a:p>
          <a:p>
            <a:endParaRPr lang="en-US" sz="1200" dirty="0"/>
          </a:p>
        </p:txBody>
      </p:sp>
      <p:grpSp>
        <p:nvGrpSpPr>
          <p:cNvPr id="33" name="Group 32">
            <a:extLst>
              <a:ext uri="{FF2B5EF4-FFF2-40B4-BE49-F238E27FC236}">
                <a16:creationId xmlns:a16="http://schemas.microsoft.com/office/drawing/2014/main" id="{A8CDAFEB-B622-50D0-C311-AE2263C2EBD7}"/>
              </a:ext>
            </a:extLst>
          </p:cNvPr>
          <p:cNvGrpSpPr/>
          <p:nvPr/>
        </p:nvGrpSpPr>
        <p:grpSpPr>
          <a:xfrm>
            <a:off x="2125288" y="3357250"/>
            <a:ext cx="1417131" cy="1225876"/>
            <a:chOff x="1849049" y="1114935"/>
            <a:chExt cx="1417131" cy="1225876"/>
          </a:xfrm>
        </p:grpSpPr>
        <p:sp>
          <p:nvSpPr>
            <p:cNvPr id="52" name="Hexagon 51">
              <a:extLst>
                <a:ext uri="{FF2B5EF4-FFF2-40B4-BE49-F238E27FC236}">
                  <a16:creationId xmlns:a16="http://schemas.microsoft.com/office/drawing/2014/main" id="{6B94813F-08F4-C545-1554-4F156F9F3CCD}"/>
                </a:ext>
              </a:extLst>
            </p:cNvPr>
            <p:cNvSpPr/>
            <p:nvPr/>
          </p:nvSpPr>
          <p:spPr>
            <a:xfrm>
              <a:off x="1849049" y="1114935"/>
              <a:ext cx="1417131" cy="122587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53" name="Hexagon 4">
              <a:extLst>
                <a:ext uri="{FF2B5EF4-FFF2-40B4-BE49-F238E27FC236}">
                  <a16:creationId xmlns:a16="http://schemas.microsoft.com/office/drawing/2014/main" id="{79748E8F-4796-0858-C00E-EEFE66FB0B51}"/>
                </a:ext>
              </a:extLst>
            </p:cNvPr>
            <p:cNvSpPr txBox="1"/>
            <p:nvPr/>
          </p:nvSpPr>
          <p:spPr>
            <a:xfrm>
              <a:off x="2083888" y="1318080"/>
              <a:ext cx="947453" cy="8195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Framework</a:t>
              </a:r>
              <a:endParaRPr lang="en-US" sz="1500" kern="1200" dirty="0"/>
            </a:p>
          </p:txBody>
        </p:sp>
      </p:grpSp>
      <p:grpSp>
        <p:nvGrpSpPr>
          <p:cNvPr id="34" name="Group 33">
            <a:extLst>
              <a:ext uri="{FF2B5EF4-FFF2-40B4-BE49-F238E27FC236}">
                <a16:creationId xmlns:a16="http://schemas.microsoft.com/office/drawing/2014/main" id="{7DCDEA1B-3E07-0A44-72D6-B7F1667165C1}"/>
              </a:ext>
            </a:extLst>
          </p:cNvPr>
          <p:cNvGrpSpPr/>
          <p:nvPr/>
        </p:nvGrpSpPr>
        <p:grpSpPr>
          <a:xfrm>
            <a:off x="2255826" y="2242315"/>
            <a:ext cx="1161329" cy="1004686"/>
            <a:chOff x="1979587" y="0"/>
            <a:chExt cx="1161329" cy="1004686"/>
          </a:xfrm>
        </p:grpSpPr>
        <p:sp>
          <p:nvSpPr>
            <p:cNvPr id="50" name="Hexagon 49">
              <a:extLst>
                <a:ext uri="{FF2B5EF4-FFF2-40B4-BE49-F238E27FC236}">
                  <a16:creationId xmlns:a16="http://schemas.microsoft.com/office/drawing/2014/main" id="{6F2C7428-B962-E05C-581F-76040B7DD007}"/>
                </a:ext>
              </a:extLst>
            </p:cNvPr>
            <p:cNvSpPr/>
            <p:nvPr/>
          </p:nvSpPr>
          <p:spPr>
            <a:xfrm>
              <a:off x="1979587" y="0"/>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51" name="Hexagon 6">
              <a:extLst>
                <a:ext uri="{FF2B5EF4-FFF2-40B4-BE49-F238E27FC236}">
                  <a16:creationId xmlns:a16="http://schemas.microsoft.com/office/drawing/2014/main" id="{EA62E8F1-FDEF-E3DF-08E0-D655DFD31565}"/>
                </a:ext>
              </a:extLst>
            </p:cNvPr>
            <p:cNvSpPr txBox="1"/>
            <p:nvPr/>
          </p:nvSpPr>
          <p:spPr>
            <a:xfrm>
              <a:off x="2172044" y="166498"/>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Editing</a:t>
              </a:r>
            </a:p>
          </p:txBody>
        </p:sp>
      </p:grpSp>
      <p:grpSp>
        <p:nvGrpSpPr>
          <p:cNvPr id="35" name="Group 34">
            <a:extLst>
              <a:ext uri="{FF2B5EF4-FFF2-40B4-BE49-F238E27FC236}">
                <a16:creationId xmlns:a16="http://schemas.microsoft.com/office/drawing/2014/main" id="{FD2909D7-0BC2-706C-F779-377C01661D4C}"/>
              </a:ext>
            </a:extLst>
          </p:cNvPr>
          <p:cNvGrpSpPr/>
          <p:nvPr/>
        </p:nvGrpSpPr>
        <p:grpSpPr>
          <a:xfrm>
            <a:off x="3320900" y="2860264"/>
            <a:ext cx="1161329" cy="1004686"/>
            <a:chOff x="3044661" y="617949"/>
            <a:chExt cx="1161329" cy="1004686"/>
          </a:xfrm>
        </p:grpSpPr>
        <p:sp>
          <p:nvSpPr>
            <p:cNvPr id="48" name="Hexagon 47">
              <a:extLst>
                <a:ext uri="{FF2B5EF4-FFF2-40B4-BE49-F238E27FC236}">
                  <a16:creationId xmlns:a16="http://schemas.microsoft.com/office/drawing/2014/main" id="{451E287A-690F-42E7-9CB3-E152858B7CD8}"/>
                </a:ext>
              </a:extLst>
            </p:cNvPr>
            <p:cNvSpPr/>
            <p:nvPr/>
          </p:nvSpPr>
          <p:spPr>
            <a:xfrm>
              <a:off x="3044661" y="617949"/>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49" name="Hexagon 8">
              <a:extLst>
                <a:ext uri="{FF2B5EF4-FFF2-40B4-BE49-F238E27FC236}">
                  <a16:creationId xmlns:a16="http://schemas.microsoft.com/office/drawing/2014/main" id="{B3AD480B-1480-78AE-C438-FEF52D734C31}"/>
                </a:ext>
              </a:extLst>
            </p:cNvPr>
            <p:cNvSpPr txBox="1"/>
            <p:nvPr/>
          </p:nvSpPr>
          <p:spPr>
            <a:xfrm>
              <a:off x="3237118" y="784447"/>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Geometry</a:t>
              </a:r>
            </a:p>
          </p:txBody>
        </p:sp>
      </p:grpSp>
      <p:grpSp>
        <p:nvGrpSpPr>
          <p:cNvPr id="36" name="Group 35">
            <a:extLst>
              <a:ext uri="{FF2B5EF4-FFF2-40B4-BE49-F238E27FC236}">
                <a16:creationId xmlns:a16="http://schemas.microsoft.com/office/drawing/2014/main" id="{F906B5C5-7C51-64BA-45BD-1833C41ACC40}"/>
              </a:ext>
            </a:extLst>
          </p:cNvPr>
          <p:cNvGrpSpPr/>
          <p:nvPr/>
        </p:nvGrpSpPr>
        <p:grpSpPr>
          <a:xfrm>
            <a:off x="3320900" y="4075081"/>
            <a:ext cx="1161329" cy="1004686"/>
            <a:chOff x="3044661" y="1832766"/>
            <a:chExt cx="1161329" cy="1004686"/>
          </a:xfrm>
        </p:grpSpPr>
        <p:sp>
          <p:nvSpPr>
            <p:cNvPr id="46" name="Hexagon 45">
              <a:extLst>
                <a:ext uri="{FF2B5EF4-FFF2-40B4-BE49-F238E27FC236}">
                  <a16:creationId xmlns:a16="http://schemas.microsoft.com/office/drawing/2014/main" id="{A2DAC051-8A19-D900-AF44-C08D937DBDD4}"/>
                </a:ext>
              </a:extLst>
            </p:cNvPr>
            <p:cNvSpPr/>
            <p:nvPr/>
          </p:nvSpPr>
          <p:spPr>
            <a:xfrm>
              <a:off x="3044661" y="183276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47" name="Hexagon 10">
              <a:extLst>
                <a:ext uri="{FF2B5EF4-FFF2-40B4-BE49-F238E27FC236}">
                  <a16:creationId xmlns:a16="http://schemas.microsoft.com/office/drawing/2014/main" id="{F5CB0593-1091-3CCB-E950-614715FCCB64}"/>
                </a:ext>
              </a:extLst>
            </p:cNvPr>
            <p:cNvSpPr txBox="1"/>
            <p:nvPr/>
          </p:nvSpPr>
          <p:spPr>
            <a:xfrm>
              <a:off x="3237118" y="199926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Layouts</a:t>
              </a:r>
              <a:endParaRPr lang="en-US" sz="1400" kern="1200" dirty="0"/>
            </a:p>
          </p:txBody>
        </p:sp>
      </p:grpSp>
      <p:grpSp>
        <p:nvGrpSpPr>
          <p:cNvPr id="37" name="Group 36">
            <a:extLst>
              <a:ext uri="{FF2B5EF4-FFF2-40B4-BE49-F238E27FC236}">
                <a16:creationId xmlns:a16="http://schemas.microsoft.com/office/drawing/2014/main" id="{6B009B82-795D-7A0E-5959-E9D1D1E2070E}"/>
              </a:ext>
            </a:extLst>
          </p:cNvPr>
          <p:cNvGrpSpPr/>
          <p:nvPr/>
        </p:nvGrpSpPr>
        <p:grpSpPr>
          <a:xfrm>
            <a:off x="2255826" y="4693721"/>
            <a:ext cx="1161329" cy="1004686"/>
            <a:chOff x="1979587" y="2451406"/>
            <a:chExt cx="1161329" cy="1004686"/>
          </a:xfrm>
        </p:grpSpPr>
        <p:sp>
          <p:nvSpPr>
            <p:cNvPr id="44" name="Hexagon 43">
              <a:extLst>
                <a:ext uri="{FF2B5EF4-FFF2-40B4-BE49-F238E27FC236}">
                  <a16:creationId xmlns:a16="http://schemas.microsoft.com/office/drawing/2014/main" id="{210022BC-2A57-30E3-EF66-05BECC8DEC3A}"/>
                </a:ext>
              </a:extLst>
            </p:cNvPr>
            <p:cNvSpPr/>
            <p:nvPr/>
          </p:nvSpPr>
          <p:spPr>
            <a:xfrm>
              <a:off x="1979587" y="245140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45" name="Hexagon 12">
              <a:extLst>
                <a:ext uri="{FF2B5EF4-FFF2-40B4-BE49-F238E27FC236}">
                  <a16:creationId xmlns:a16="http://schemas.microsoft.com/office/drawing/2014/main" id="{49D66AA1-DB5E-B141-E130-095352CBA249}"/>
                </a:ext>
              </a:extLst>
            </p:cNvPr>
            <p:cNvSpPr txBox="1"/>
            <p:nvPr/>
          </p:nvSpPr>
          <p:spPr>
            <a:xfrm>
              <a:off x="2172044" y="261790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Map</a:t>
              </a:r>
              <a:r>
                <a:rPr lang="en-US" sz="1200" kern="1200" dirty="0"/>
                <a:t> Authoring</a:t>
              </a:r>
            </a:p>
          </p:txBody>
        </p:sp>
      </p:grpSp>
      <p:grpSp>
        <p:nvGrpSpPr>
          <p:cNvPr id="38" name="Group 37">
            <a:extLst>
              <a:ext uri="{FF2B5EF4-FFF2-40B4-BE49-F238E27FC236}">
                <a16:creationId xmlns:a16="http://schemas.microsoft.com/office/drawing/2014/main" id="{6766AA4F-8231-C24D-2F42-62C680F98517}"/>
              </a:ext>
            </a:extLst>
          </p:cNvPr>
          <p:cNvGrpSpPr/>
          <p:nvPr/>
        </p:nvGrpSpPr>
        <p:grpSpPr>
          <a:xfrm>
            <a:off x="1185808" y="4075772"/>
            <a:ext cx="1161329" cy="1004686"/>
            <a:chOff x="909569" y="1833457"/>
            <a:chExt cx="1161329" cy="1004686"/>
          </a:xfrm>
        </p:grpSpPr>
        <p:sp>
          <p:nvSpPr>
            <p:cNvPr id="42" name="Hexagon 41">
              <a:extLst>
                <a:ext uri="{FF2B5EF4-FFF2-40B4-BE49-F238E27FC236}">
                  <a16:creationId xmlns:a16="http://schemas.microsoft.com/office/drawing/2014/main" id="{280F3A37-7064-2CC0-7EB1-724F86294260}"/>
                </a:ext>
              </a:extLst>
            </p:cNvPr>
            <p:cNvSpPr/>
            <p:nvPr/>
          </p:nvSpPr>
          <p:spPr>
            <a:xfrm>
              <a:off x="909569" y="1833457"/>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43" name="Hexagon 14">
              <a:extLst>
                <a:ext uri="{FF2B5EF4-FFF2-40B4-BE49-F238E27FC236}">
                  <a16:creationId xmlns:a16="http://schemas.microsoft.com/office/drawing/2014/main" id="{0A5963C3-6BAC-0B6D-3FD3-B172A0702B20}"/>
                </a:ext>
              </a:extLst>
            </p:cNvPr>
            <p:cNvSpPr txBox="1"/>
            <p:nvPr/>
          </p:nvSpPr>
          <p:spPr>
            <a:xfrm>
              <a:off x="1102026" y="1999955"/>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Geodatabase</a:t>
              </a:r>
            </a:p>
          </p:txBody>
        </p:sp>
      </p:grpSp>
      <p:grpSp>
        <p:nvGrpSpPr>
          <p:cNvPr id="39" name="Group 38">
            <a:extLst>
              <a:ext uri="{FF2B5EF4-FFF2-40B4-BE49-F238E27FC236}">
                <a16:creationId xmlns:a16="http://schemas.microsoft.com/office/drawing/2014/main" id="{045DC27C-5343-A0BC-D1A8-2FE7B7ADACFC}"/>
              </a:ext>
            </a:extLst>
          </p:cNvPr>
          <p:cNvGrpSpPr/>
          <p:nvPr/>
        </p:nvGrpSpPr>
        <p:grpSpPr>
          <a:xfrm>
            <a:off x="1185808" y="2858881"/>
            <a:ext cx="1161329" cy="1004686"/>
            <a:chOff x="909569" y="616566"/>
            <a:chExt cx="1161329" cy="1004686"/>
          </a:xfrm>
        </p:grpSpPr>
        <p:sp>
          <p:nvSpPr>
            <p:cNvPr id="40" name="Hexagon 39">
              <a:extLst>
                <a:ext uri="{FF2B5EF4-FFF2-40B4-BE49-F238E27FC236}">
                  <a16:creationId xmlns:a16="http://schemas.microsoft.com/office/drawing/2014/main" id="{B4217BE5-F701-F4EC-2084-1307E23B1C83}"/>
                </a:ext>
              </a:extLst>
            </p:cNvPr>
            <p:cNvSpPr/>
            <p:nvPr/>
          </p:nvSpPr>
          <p:spPr>
            <a:xfrm>
              <a:off x="909569" y="616566"/>
              <a:ext cx="1161329" cy="1004686"/>
            </a:xfrm>
            <a:prstGeom prst="hexagon">
              <a:avLst>
                <a:gd name="adj" fmla="val 2857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41" name="Hexagon 16">
              <a:extLst>
                <a:ext uri="{FF2B5EF4-FFF2-40B4-BE49-F238E27FC236}">
                  <a16:creationId xmlns:a16="http://schemas.microsoft.com/office/drawing/2014/main" id="{C9169F22-2D7B-CF5D-D704-133C2A530608}"/>
                </a:ext>
              </a:extLst>
            </p:cNvPr>
            <p:cNvSpPr txBox="1"/>
            <p:nvPr/>
          </p:nvSpPr>
          <p:spPr>
            <a:xfrm>
              <a:off x="1102026" y="783064"/>
              <a:ext cx="776415" cy="671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Content</a:t>
              </a:r>
              <a:endParaRPr lang="en-US" sz="1400" kern="1200" dirty="0"/>
            </a:p>
          </p:txBody>
        </p:sp>
      </p:grpSp>
      <p:sp>
        <p:nvSpPr>
          <p:cNvPr id="13" name="Text Placeholder 2">
            <a:extLst>
              <a:ext uri="{FF2B5EF4-FFF2-40B4-BE49-F238E27FC236}">
                <a16:creationId xmlns:a16="http://schemas.microsoft.com/office/drawing/2014/main" id="{77256FF2-328C-2606-D68B-352DB7D8BDEC}"/>
              </a:ext>
            </a:extLst>
          </p:cNvPr>
          <p:cNvSpPr>
            <a:spLocks noGrp="1"/>
          </p:cNvSpPr>
          <p:nvPr>
            <p:ph type="body" sz="quarter" idx="11"/>
          </p:nvPr>
        </p:nvSpPr>
        <p:spPr>
          <a:xfrm>
            <a:off x="914400" y="1399032"/>
            <a:ext cx="10369296" cy="369332"/>
          </a:xfrm>
        </p:spPr>
        <p:txBody>
          <a:bodyPr/>
          <a:lstStyle/>
          <a:p>
            <a:r>
              <a:rPr lang="en-US" dirty="0">
                <a:solidFill>
                  <a:srgbClr val="FFAD29"/>
                </a:solidFill>
              </a:rPr>
              <a:t>APIs</a:t>
            </a:r>
          </a:p>
        </p:txBody>
      </p:sp>
      <p:sp>
        <p:nvSpPr>
          <p:cNvPr id="20" name="Title 1">
            <a:extLst>
              <a:ext uri="{FF2B5EF4-FFF2-40B4-BE49-F238E27FC236}">
                <a16:creationId xmlns:a16="http://schemas.microsoft.com/office/drawing/2014/main" id="{08BF89FC-8050-010D-6D48-AA721C334F8C}"/>
              </a:ext>
            </a:extLst>
          </p:cNvPr>
          <p:cNvSpPr>
            <a:spLocks noGrp="1"/>
          </p:cNvSpPr>
          <p:nvPr>
            <p:ph type="title"/>
          </p:nvPr>
        </p:nvSpPr>
        <p:spPr>
          <a:xfrm>
            <a:off x="914400" y="914400"/>
            <a:ext cx="10369296" cy="461665"/>
          </a:xfrm>
        </p:spPr>
        <p:txBody>
          <a:bodyPr/>
          <a:lstStyle/>
          <a:p>
            <a:r>
              <a:rPr lang="en-US" sz="2800" b="0" dirty="0"/>
              <a:t>What’s possible with the SDK</a:t>
            </a:r>
            <a:endParaRPr lang="en-US" dirty="0"/>
          </a:p>
        </p:txBody>
      </p:sp>
    </p:spTree>
    <p:extLst>
      <p:ext uri="{BB962C8B-B14F-4D97-AF65-F5344CB8AC3E}">
        <p14:creationId xmlns:p14="http://schemas.microsoft.com/office/powerpoint/2010/main" val="2415156392"/>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6DD2F38A-655A-B54D-A259-8C4F62CCF5F4}" vid="{BB93D1D3-2A82-0143-877B-FFC894BF5FB9}"/>
    </a:ext>
  </a:extLst>
</a:theme>
</file>

<file path=ppt/theme/theme2.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15" ma:contentTypeDescription="Create a new document." ma:contentTypeScope="" ma:versionID="01c26e3f42dd5c93fbfccd0637d15603">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fcd547f3e28915eadc5803f304d98045"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element ref="ns2:lcf76f155ced4ddcb4097134ff3c332f" minOccurs="0"/>
                <xsd:element ref="ns3:TaxCatchAll" minOccurs="0"/>
                <xsd:element ref="ns2:MediaServiceGenerationTime" minOccurs="0"/>
                <xsd:element ref="ns2:MediaServiceEventHashCode" minOccurs="0"/>
                <xsd:element ref="ns2:MediaServiceObjectDetectorVersions" minOccurs="0"/>
                <xsd:element ref="ns2:MediaServiceSearchPropertie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description="" ma:hidden="true" ma:list="{0630da1b-4bb2-4460-a9df-c67296fe0d16}" ma:internalName="TaxCatchAll" ma:showField="CatchAllData" ma:web="2cca2253-b4b3-493a-b13d-4e35805225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mso-contentType ?>
<FormTemplates xmlns="http://schemas.microsoft.com/sharepoint/v3/contenttype/forms">
  <Display>DocumentLibraryForm</Display>
  <Edit>DocumentLibraryForm</Edit>
  <New>DocumentLibraryForm</New>
</FormTemplates>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p:properties xmlns:p="http://schemas.microsoft.com/office/2006/metadata/properties" xmlns:xsi="http://www.w3.org/2001/XMLSchema-instance" xmlns:pc="http://schemas.microsoft.com/office/infopath/2007/PartnerControls">
  <documentManagement>
    <lcf76f155ced4ddcb4097134ff3c332f xmlns="2f451dda-87f0-44fe-8155-a7a8ce8ced40">
      <Terms xmlns="http://schemas.microsoft.com/office/infopath/2007/PartnerControls"/>
    </lcf76f155ced4ddcb4097134ff3c332f>
    <TaxCatchAll xmlns="2cca2253-b4b3-493a-b13d-4e35805225a7" xsi:nil="true"/>
  </documentManagement>
</p:properties>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0.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11.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12.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13.xml><?xml version="1.0" encoding="utf-8"?>
<ds:datastoreItem xmlns:ds="http://schemas.openxmlformats.org/officeDocument/2006/customXml" ds:itemID="{B7345282-8765-4BD2-B70E-51FE6BD876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451dda-87f0-44fe-8155-a7a8ce8ced40"/>
    <ds:schemaRef ds:uri="2cca2253-b4b3-493a-b13d-4e35805225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4.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5.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16.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17.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18.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19.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20.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21.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22.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23.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24.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5.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26.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27.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28.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29.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30.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31.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32.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33.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4.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35.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36.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7.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38.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39.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4.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40.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41.xml><?xml version="1.0" encoding="utf-8"?>
<ds:datastoreItem xmlns:ds="http://schemas.openxmlformats.org/officeDocument/2006/customXml" ds:itemID="{81E133DB-697E-4C10-B192-8899027B1EC6}">
  <ds:schemaRefs>
    <ds:schemaRef ds:uri="http://schemas.microsoft.com/office/2006/metadata/properties"/>
    <ds:schemaRef ds:uri="http://schemas.microsoft.com/office/infopath/2007/PartnerControls"/>
    <ds:schemaRef ds:uri="2cca2253-b4b3-493a-b13d-4e35805225a7"/>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2f451dda-87f0-44fe-8155-a7a8ce8ced40"/>
    <ds:schemaRef ds:uri="http://purl.org/dc/dcmitype/"/>
  </ds:schemaRefs>
</ds:datastoreItem>
</file>

<file path=customXml/itemProps42.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43.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4.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45.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46.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47.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48.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49.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5.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50.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51.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52.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53.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54.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55.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56.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57.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58.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59.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6.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7.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8.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9.xml><?xml version="1.0" encoding="utf-8"?>
<ds:datastoreItem xmlns:ds="http://schemas.openxmlformats.org/officeDocument/2006/customXml" ds:itemID="{A77C5B54-CA1C-4010-8D5D-ED406825EBB7}">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Esri_Corporate_Template-Dark</Template>
  <TotalTime>601</TotalTime>
  <Words>6344</Words>
  <Application>Microsoft Office PowerPoint</Application>
  <PresentationFormat>Widescreen</PresentationFormat>
  <Paragraphs>654</Paragraphs>
  <Slides>34</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-apple-system</vt:lpstr>
      <vt:lpstr>Arial</vt:lpstr>
      <vt:lpstr>Calibri</vt:lpstr>
      <vt:lpstr>Lucida Grande</vt:lpstr>
      <vt:lpstr>Söhne</vt:lpstr>
      <vt:lpstr>Esri_Corporate_Template-Dark</vt:lpstr>
      <vt:lpstr>Agenda</vt:lpstr>
      <vt:lpstr>Extending ArcGIS Pro</vt:lpstr>
      <vt:lpstr>Extending ArcGIS Pro</vt:lpstr>
      <vt:lpstr>User Perspectives</vt:lpstr>
      <vt:lpstr>Extending ArcGIS Pro with the Pro SDK</vt:lpstr>
      <vt:lpstr>Patterns &amp; API</vt:lpstr>
      <vt:lpstr>Extensibility Patterns</vt:lpstr>
      <vt:lpstr>ArcGIS Pro SDK Extensibility Patterns</vt:lpstr>
      <vt:lpstr>What’s possible with the SDK</vt:lpstr>
      <vt:lpstr>What’s possible with the SDK</vt:lpstr>
      <vt:lpstr>Patterns and Templates</vt:lpstr>
      <vt:lpstr>Item Templates</vt:lpstr>
      <vt:lpstr>Pro SDK Extensibility Patterns</vt:lpstr>
      <vt:lpstr>Pro SDK Extensibility Patterns</vt:lpstr>
      <vt:lpstr>How does a Pro add-in work?</vt:lpstr>
      <vt:lpstr>Desktop Application Markup Language</vt:lpstr>
      <vt:lpstr>Installing &amp; Sharing Add-ins</vt:lpstr>
      <vt:lpstr>Pro SDK Extensibility Patterns</vt:lpstr>
      <vt:lpstr>What is an ArcGIS Pro Configuration?</vt:lpstr>
      <vt:lpstr>Pro SDK Extensibility Patterns</vt:lpstr>
      <vt:lpstr>Plugin Datasources</vt:lpstr>
      <vt:lpstr>Plugin Datasources</vt:lpstr>
      <vt:lpstr>Pro SDK Extensibility Patterns</vt:lpstr>
      <vt:lpstr>CoreHost Applications</vt:lpstr>
      <vt:lpstr>CoreHost Applications</vt:lpstr>
      <vt:lpstr>Considerations</vt:lpstr>
      <vt:lpstr>Resources for your work</vt:lpstr>
      <vt:lpstr>SDK Resources</vt:lpstr>
      <vt:lpstr>Samples and Documentation</vt:lpstr>
      <vt:lpstr>ArcGIS Pro SDK Community</vt:lpstr>
      <vt:lpstr>ArcGIS Marketplace and Pro Add-ins</vt:lpstr>
      <vt:lpstr>ArcGIS Pro SDK for .NET Tech Sessions</vt:lpstr>
      <vt:lpstr>ArcGIS Pro SDK for .NET – Demo theaters &amp; Road Ahead</vt:lpstr>
      <vt:lpstr>Questions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Dev-Tech-Summit_2025_Technical-Sessions.pptxDev-Tech-Summit_2025_Technical-Sessions</dc:title>
  <dc:creator>Claudine Chan</dc:creator>
  <cp:lastModifiedBy>Wolfgang Kaiser</cp:lastModifiedBy>
  <cp:revision>10</cp:revision>
  <cp:lastPrinted>2021-08-10T23:54:02Z</cp:lastPrinted>
  <dcterms:created xsi:type="dcterms:W3CDTF">2023-12-13T15:33:34Z</dcterms:created>
  <dcterms:modified xsi:type="dcterms:W3CDTF">2025-03-07T16:40:49Z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ies>
</file>