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32.xml" ContentType="application/vnd.openxmlformats-officedocument.presentationml.notesSlide+xml"/>
  <Override PartName="/ppt/ink/ink7.xml" ContentType="application/inkml+xml"/>
  <Override PartName="/ppt/notesSlides/notesSlide33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0"/>
  </p:sldMasterIdLst>
  <p:notesMasterIdLst>
    <p:notesMasterId r:id="rId134"/>
  </p:notesMasterIdLst>
  <p:handoutMasterIdLst>
    <p:handoutMasterId r:id="rId135"/>
  </p:handoutMasterIdLst>
  <p:sldIdLst>
    <p:sldId id="813" r:id="rId61"/>
    <p:sldId id="840" r:id="rId62"/>
    <p:sldId id="945" r:id="rId63"/>
    <p:sldId id="946" r:id="rId64"/>
    <p:sldId id="2147478458" r:id="rId65"/>
    <p:sldId id="2147478452" r:id="rId66"/>
    <p:sldId id="841" r:id="rId67"/>
    <p:sldId id="892" r:id="rId68"/>
    <p:sldId id="935" r:id="rId69"/>
    <p:sldId id="926" r:id="rId70"/>
    <p:sldId id="842" r:id="rId71"/>
    <p:sldId id="936" r:id="rId72"/>
    <p:sldId id="843" r:id="rId73"/>
    <p:sldId id="939" r:id="rId74"/>
    <p:sldId id="852" r:id="rId75"/>
    <p:sldId id="854" r:id="rId76"/>
    <p:sldId id="872" r:id="rId77"/>
    <p:sldId id="862" r:id="rId78"/>
    <p:sldId id="2147478454" r:id="rId79"/>
    <p:sldId id="2147478455" r:id="rId80"/>
    <p:sldId id="874" r:id="rId81"/>
    <p:sldId id="858" r:id="rId82"/>
    <p:sldId id="2147478456" r:id="rId83"/>
    <p:sldId id="2147478457" r:id="rId84"/>
    <p:sldId id="845" r:id="rId85"/>
    <p:sldId id="880" r:id="rId86"/>
    <p:sldId id="881" r:id="rId87"/>
    <p:sldId id="882" r:id="rId88"/>
    <p:sldId id="883" r:id="rId89"/>
    <p:sldId id="884" r:id="rId90"/>
    <p:sldId id="885" r:id="rId91"/>
    <p:sldId id="886" r:id="rId92"/>
    <p:sldId id="887" r:id="rId93"/>
    <p:sldId id="888" r:id="rId94"/>
    <p:sldId id="929" r:id="rId95"/>
    <p:sldId id="934" r:id="rId96"/>
    <p:sldId id="930" r:id="rId97"/>
    <p:sldId id="931" r:id="rId98"/>
    <p:sldId id="932" r:id="rId99"/>
    <p:sldId id="940" r:id="rId100"/>
    <p:sldId id="941" r:id="rId101"/>
    <p:sldId id="933" r:id="rId102"/>
    <p:sldId id="893" r:id="rId103"/>
    <p:sldId id="2147478453" r:id="rId104"/>
    <p:sldId id="896" r:id="rId105"/>
    <p:sldId id="897" r:id="rId106"/>
    <p:sldId id="942" r:id="rId107"/>
    <p:sldId id="900" r:id="rId108"/>
    <p:sldId id="902" r:id="rId109"/>
    <p:sldId id="908" r:id="rId110"/>
    <p:sldId id="906" r:id="rId111"/>
    <p:sldId id="910" r:id="rId112"/>
    <p:sldId id="911" r:id="rId113"/>
    <p:sldId id="916" r:id="rId114"/>
    <p:sldId id="923" r:id="rId115"/>
    <p:sldId id="2147478459" r:id="rId116"/>
    <p:sldId id="2147478460" r:id="rId117"/>
    <p:sldId id="949" r:id="rId118"/>
    <p:sldId id="2147478461" r:id="rId119"/>
    <p:sldId id="952" r:id="rId120"/>
    <p:sldId id="2147478462" r:id="rId121"/>
    <p:sldId id="943" r:id="rId122"/>
    <p:sldId id="2147478451" r:id="rId123"/>
    <p:sldId id="638" r:id="rId124"/>
    <p:sldId id="1001" r:id="rId125"/>
    <p:sldId id="1002" r:id="rId126"/>
    <p:sldId id="837" r:id="rId127"/>
    <p:sldId id="920" r:id="rId128"/>
    <p:sldId id="921" r:id="rId129"/>
    <p:sldId id="922" r:id="rId130"/>
    <p:sldId id="912" r:id="rId131"/>
    <p:sldId id="913" r:id="rId132"/>
    <p:sldId id="914" r:id="rId1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E8941E-5BE4-B929-6BB6-0822C451BA75}" name="Stephanie Preston" initials="SP" userId="S::step6754@esri.com::ae2e26b0-be6b-453e-9ec5-8392f3207641" providerId="AD"/>
  <p188:author id="{305C5178-4606-CD22-3F67-F8C03E0915FF}" name="Kitty Hurley" initials="KH" userId="S::kit12303@esri.com::e053c73e-06eb-4c62-868c-e85b9274d561" providerId="AD"/>
  <p188:author id="{069AA3E1-CC7F-A7A7-D698-B66DFC18FCED}" name="Margaret Brand" initials="MB" userId="S::mar11132@esri.com::9b1aa3ad-64aa-4c88-b4bd-a3c57680731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D29"/>
    <a:srgbClr val="C3933F"/>
    <a:srgbClr val="0A0A0A"/>
    <a:srgbClr val="31340A"/>
    <a:srgbClr val="828219"/>
    <a:srgbClr val="828218"/>
    <a:srgbClr val="C3E3F7"/>
    <a:srgbClr val="027ECF"/>
    <a:srgbClr val="C9F2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2" autoAdjust="0"/>
    <p:restoredTop sz="84299" autoAdjust="0"/>
  </p:normalViewPr>
  <p:slideViewPr>
    <p:cSldViewPr snapToGrid="0">
      <p:cViewPr varScale="1">
        <p:scale>
          <a:sx n="72" d="100"/>
          <a:sy n="72" d="100"/>
        </p:scale>
        <p:origin x="1440" y="294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57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63" Type="http://schemas.openxmlformats.org/officeDocument/2006/relationships/slide" Target="slides/slide3.xml"/><Relationship Id="rId84" Type="http://schemas.openxmlformats.org/officeDocument/2006/relationships/slide" Target="slides/slide24.xml"/><Relationship Id="rId138" Type="http://schemas.openxmlformats.org/officeDocument/2006/relationships/theme" Target="theme/theme1.xml"/><Relationship Id="rId16" Type="http://schemas.openxmlformats.org/officeDocument/2006/relationships/customXml" Target="../customXml/item16.xml"/><Relationship Id="rId107" Type="http://schemas.openxmlformats.org/officeDocument/2006/relationships/slide" Target="slides/slide47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14.xml"/><Relationship Id="rId79" Type="http://schemas.openxmlformats.org/officeDocument/2006/relationships/slide" Target="slides/slide19.xml"/><Relationship Id="rId102" Type="http://schemas.openxmlformats.org/officeDocument/2006/relationships/slide" Target="slides/slide42.xml"/><Relationship Id="rId123" Type="http://schemas.openxmlformats.org/officeDocument/2006/relationships/slide" Target="slides/slide63.xml"/><Relationship Id="rId128" Type="http://schemas.openxmlformats.org/officeDocument/2006/relationships/slide" Target="slides/slide68.xml"/><Relationship Id="rId5" Type="http://schemas.openxmlformats.org/officeDocument/2006/relationships/customXml" Target="../customXml/item5.xml"/><Relationship Id="rId90" Type="http://schemas.openxmlformats.org/officeDocument/2006/relationships/slide" Target="slides/slide30.xml"/><Relationship Id="rId95" Type="http://schemas.openxmlformats.org/officeDocument/2006/relationships/slide" Target="slides/slide35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slide" Target="slides/slide4.xml"/><Relationship Id="rId69" Type="http://schemas.openxmlformats.org/officeDocument/2006/relationships/slide" Target="slides/slide9.xml"/><Relationship Id="rId113" Type="http://schemas.openxmlformats.org/officeDocument/2006/relationships/slide" Target="slides/slide53.xml"/><Relationship Id="rId118" Type="http://schemas.openxmlformats.org/officeDocument/2006/relationships/slide" Target="slides/slide58.xml"/><Relationship Id="rId134" Type="http://schemas.openxmlformats.org/officeDocument/2006/relationships/notesMaster" Target="notesMasters/notesMaster1.xml"/><Relationship Id="rId139" Type="http://schemas.openxmlformats.org/officeDocument/2006/relationships/tableStyles" Target="tableStyles.xml"/><Relationship Id="rId80" Type="http://schemas.openxmlformats.org/officeDocument/2006/relationships/slide" Target="slides/slide20.xml"/><Relationship Id="rId85" Type="http://schemas.openxmlformats.org/officeDocument/2006/relationships/slide" Target="slides/slide25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43.xml"/><Relationship Id="rId108" Type="http://schemas.openxmlformats.org/officeDocument/2006/relationships/slide" Target="slides/slide48.xml"/><Relationship Id="rId124" Type="http://schemas.openxmlformats.org/officeDocument/2006/relationships/slide" Target="slides/slide64.xml"/><Relationship Id="rId129" Type="http://schemas.openxmlformats.org/officeDocument/2006/relationships/slide" Target="slides/slide69.xml"/><Relationship Id="rId54" Type="http://schemas.openxmlformats.org/officeDocument/2006/relationships/customXml" Target="../customXml/item54.xml"/><Relationship Id="rId70" Type="http://schemas.openxmlformats.org/officeDocument/2006/relationships/slide" Target="slides/slide10.xml"/><Relationship Id="rId75" Type="http://schemas.openxmlformats.org/officeDocument/2006/relationships/slide" Target="slides/slide15.xml"/><Relationship Id="rId91" Type="http://schemas.openxmlformats.org/officeDocument/2006/relationships/slide" Target="slides/slide31.xml"/><Relationship Id="rId96" Type="http://schemas.openxmlformats.org/officeDocument/2006/relationships/slide" Target="slides/slide36.xml"/><Relationship Id="rId14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slide" Target="slides/slide54.xml"/><Relationship Id="rId119" Type="http://schemas.openxmlformats.org/officeDocument/2006/relationships/slide" Target="slides/slide59.xml"/><Relationship Id="rId44" Type="http://schemas.openxmlformats.org/officeDocument/2006/relationships/customXml" Target="../customXml/item44.xml"/><Relationship Id="rId60" Type="http://schemas.openxmlformats.org/officeDocument/2006/relationships/slideMaster" Target="slideMasters/slideMaster1.xml"/><Relationship Id="rId65" Type="http://schemas.openxmlformats.org/officeDocument/2006/relationships/slide" Target="slides/slide5.xml"/><Relationship Id="rId81" Type="http://schemas.openxmlformats.org/officeDocument/2006/relationships/slide" Target="slides/slide21.xml"/><Relationship Id="rId86" Type="http://schemas.openxmlformats.org/officeDocument/2006/relationships/slide" Target="slides/slide26.xml"/><Relationship Id="rId130" Type="http://schemas.openxmlformats.org/officeDocument/2006/relationships/slide" Target="slides/slide70.xml"/><Relationship Id="rId135" Type="http://schemas.openxmlformats.org/officeDocument/2006/relationships/handoutMaster" Target="handoutMasters/handoutMaster1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6.xml"/><Relationship Id="rId97" Type="http://schemas.openxmlformats.org/officeDocument/2006/relationships/slide" Target="slides/slide37.xml"/><Relationship Id="rId104" Type="http://schemas.openxmlformats.org/officeDocument/2006/relationships/slide" Target="slides/slide44.xml"/><Relationship Id="rId120" Type="http://schemas.openxmlformats.org/officeDocument/2006/relationships/slide" Target="slides/slide60.xml"/><Relationship Id="rId125" Type="http://schemas.openxmlformats.org/officeDocument/2006/relationships/slide" Target="slides/slide65.xml"/><Relationship Id="rId7" Type="http://schemas.openxmlformats.org/officeDocument/2006/relationships/customXml" Target="../customXml/item7.xml"/><Relationship Id="rId71" Type="http://schemas.openxmlformats.org/officeDocument/2006/relationships/slide" Target="slides/slide11.xml"/><Relationship Id="rId92" Type="http://schemas.openxmlformats.org/officeDocument/2006/relationships/slide" Target="slides/slide3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" Target="slides/slide6.xml"/><Relationship Id="rId87" Type="http://schemas.openxmlformats.org/officeDocument/2006/relationships/slide" Target="slides/slide27.xml"/><Relationship Id="rId110" Type="http://schemas.openxmlformats.org/officeDocument/2006/relationships/slide" Target="slides/slide50.xml"/><Relationship Id="rId115" Type="http://schemas.openxmlformats.org/officeDocument/2006/relationships/slide" Target="slides/slide55.xml"/><Relationship Id="rId131" Type="http://schemas.openxmlformats.org/officeDocument/2006/relationships/slide" Target="slides/slide71.xml"/><Relationship Id="rId136" Type="http://schemas.openxmlformats.org/officeDocument/2006/relationships/presProps" Target="presProps.xml"/><Relationship Id="rId61" Type="http://schemas.openxmlformats.org/officeDocument/2006/relationships/slide" Target="slides/slide1.xml"/><Relationship Id="rId82" Type="http://schemas.openxmlformats.org/officeDocument/2006/relationships/slide" Target="slides/slide2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7.xml"/><Relationship Id="rId100" Type="http://schemas.openxmlformats.org/officeDocument/2006/relationships/slide" Target="slides/slide40.xml"/><Relationship Id="rId105" Type="http://schemas.openxmlformats.org/officeDocument/2006/relationships/slide" Target="slides/slide45.xml"/><Relationship Id="rId126" Type="http://schemas.openxmlformats.org/officeDocument/2006/relationships/slide" Target="slides/slide66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2.xml"/><Relationship Id="rId93" Type="http://schemas.openxmlformats.org/officeDocument/2006/relationships/slide" Target="slides/slide33.xml"/><Relationship Id="rId98" Type="http://schemas.openxmlformats.org/officeDocument/2006/relationships/slide" Target="slides/slide38.xml"/><Relationship Id="rId121" Type="http://schemas.openxmlformats.org/officeDocument/2006/relationships/slide" Target="slides/slide61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slide" Target="slides/slide7.xml"/><Relationship Id="rId116" Type="http://schemas.openxmlformats.org/officeDocument/2006/relationships/slide" Target="slides/slide56.xml"/><Relationship Id="rId137" Type="http://schemas.openxmlformats.org/officeDocument/2006/relationships/viewProps" Target="viewProp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slide" Target="slides/slide2.xml"/><Relationship Id="rId83" Type="http://schemas.openxmlformats.org/officeDocument/2006/relationships/slide" Target="slides/slide23.xml"/><Relationship Id="rId88" Type="http://schemas.openxmlformats.org/officeDocument/2006/relationships/slide" Target="slides/slide28.xml"/><Relationship Id="rId111" Type="http://schemas.openxmlformats.org/officeDocument/2006/relationships/slide" Target="slides/slide51.xml"/><Relationship Id="rId132" Type="http://schemas.openxmlformats.org/officeDocument/2006/relationships/slide" Target="slides/slide72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slide" Target="slides/slide46.xml"/><Relationship Id="rId127" Type="http://schemas.openxmlformats.org/officeDocument/2006/relationships/slide" Target="slides/slide6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52" Type="http://schemas.openxmlformats.org/officeDocument/2006/relationships/customXml" Target="../customXml/item52.xml"/><Relationship Id="rId73" Type="http://schemas.openxmlformats.org/officeDocument/2006/relationships/slide" Target="slides/slide13.xml"/><Relationship Id="rId78" Type="http://schemas.openxmlformats.org/officeDocument/2006/relationships/slide" Target="slides/slide18.xml"/><Relationship Id="rId94" Type="http://schemas.openxmlformats.org/officeDocument/2006/relationships/slide" Target="slides/slide34.xml"/><Relationship Id="rId99" Type="http://schemas.openxmlformats.org/officeDocument/2006/relationships/slide" Target="slides/slide39.xml"/><Relationship Id="rId101" Type="http://schemas.openxmlformats.org/officeDocument/2006/relationships/slide" Target="slides/slide41.xml"/><Relationship Id="rId122" Type="http://schemas.openxmlformats.org/officeDocument/2006/relationships/slide" Target="slides/slide62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26" Type="http://schemas.openxmlformats.org/officeDocument/2006/relationships/customXml" Target="../customXml/item26.xml"/><Relationship Id="rId47" Type="http://schemas.openxmlformats.org/officeDocument/2006/relationships/customXml" Target="../customXml/item47.xml"/><Relationship Id="rId68" Type="http://schemas.openxmlformats.org/officeDocument/2006/relationships/slide" Target="slides/slide8.xml"/><Relationship Id="rId89" Type="http://schemas.openxmlformats.org/officeDocument/2006/relationships/slide" Target="slides/slide29.xml"/><Relationship Id="rId112" Type="http://schemas.openxmlformats.org/officeDocument/2006/relationships/slide" Target="slides/slide52.xml"/><Relationship Id="rId133" Type="http://schemas.openxmlformats.org/officeDocument/2006/relationships/slide" Target="slides/slide73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0645" y="146786"/>
            <a:ext cx="2598483" cy="3104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69706D6A-91F3-104F-8F55-4EB7B12ED817}" type="datetime1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3/10/2025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18870" y="8685213"/>
            <a:ext cx="259689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2024 Esri.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0645" y="8685213"/>
            <a:ext cx="2598483" cy="326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3T20:50:09.28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3337 133 24575,'-81'-2'0,"0"-4"0,2-3 0,-1-2 0,-150-35 0,185 38 0,-1 1 0,-1 2 0,-54 0 0,-43-6 0,-57-3 0,-400 8 0,321 9 0,153-6 0,60 1 0,2 2 0,-122 11 0,150-7 0,0 2 0,2 2 0,-1-1 0,1 3 0,0 1 0,3 0 0,-1 2 0,0 0 0,2 1 0,-55 35 0,32-15 0,38-23 0,0-2 0,-1 3 0,2-1 0,2 1 0,-16 15 0,-45 41 0,57-54 0,0-1 0,2 2 0,0 0 0,-16 22 0,17-9 0,2-2 0,2 2 0,1 0 0,2 0 0,-1 29 0,-17 57 0,14-81 0,3 2 0,2-1 0,2 1 0,3-1 0,8 66 0,-6-84 0,3-1 0,0 0 0,2 1 0,1-1 0,-1-1 0,3 2 0,0-3 0,1 2 0,1-2 0,0 0 0,1 1 0,2-2 0,-1 1 0,2-2 0,21 13 0,-3-3 0,1-1 0,1-2 0,1-1 0,1-1 0,49 15 0,-43-21 0,2-2 0,52 6 0,47 9 0,-22-2 0,228 17 0,-20-2 0,-205-24 0,0-3 0,0-4 0,157-8 0,-66 1 0,2379 2 0,-2513-4 0,0-2 0,134-20 0,-8-1 0,6-1 0,-116 13 0,122-6 0,-119 14 0,-1-3 0,143-27 0,-19 4 0,31-17 0,-109 17 0,-79 19 0,115-35 0,-141 38 0,1 0 0,0 2 0,1 2 0,0 1 0,61-4 0,54-7 0,-33 3 0,-98 13 0,2-1 0,-2-2 0,-1 0 0,1 0 0,1-1 0,-3-2 0,1 0 0,-1-1 0,31-13 0,-26 8 0,63-22 0,-9 6 0,-13-2 0,-2-1 0,110-67 0,-159 85 0,-2 0 0,0-3 0,-1 1 0,-2 0 0,0-2 0,-1 1 0,0-1 0,-3 0 0,15-36 0,-24 50 0,0 1 0,-1 0 0,2 0 0,-3-1 0,1 1 0,0-1 0,-1 1 0,0-1 0,2 0 0,-2 2 0,-2-2 0,2 0 0,-1 1 0,1-1 0,-1 0 0,-1 1 0,1 0 0,0 0 0,-2 0 0,0-1 0,2 1 0,-2 0 0,0 0 0,1 0 0,-2 1 0,1-1 0,0 0 0,-1 1 0,0-1 0,0 1 0,0 0 0,0 0 0,-9-3 0,-11-3 0,-1 1 0,1 0 0,-2 2 0,0 0 0,-34-3 0,-9-1 0,-323-80 0,290 64 0,-17 1 0,-196-22 0,27 6 0,195 22 0,57 9 0,-2 2 0,-75-7 0,-218-21 0,121 11 0,89 16 0,-229 7 0,163 3 0,59-1 0,-181 18 0,130-8 0,-341-7 0,259-7 0,-1066 3-1365,1288 0-5461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3T20:50:15.80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8631 6255 24575,'-1'-4'0,"-1"0"0,0 0 0,0 0 0,-1 0 0,1 0 0,-1 0 0,0 1 0,0-1 0,0 1 0,0-1 0,-1 1 0,-3-2 0,-9-11 0,-376-429 0,260 296 0,11 11 0,-212-189 0,-968-744 0,1172 973 0,-5 5 0,-155-80 0,-306-126 0,229 120 0,1-23 0,-59-29 0,291 166 0,-306-138 0,388 181 0,-29-10 0,2-3 0,-100-62 0,64 22 0,3-5 0,4-5 0,4-5 0,-111-123 0,103 93 0,-212-177 0,-159-61 0,192 177 0,117 77 0,-257-148 0,370 215 0,4 3 0,-99-78 0,54 33 0,62 51 0,-69-66 0,97 82 0,5 7 0,0 0 0,1 0 0,0-1 0,0 0 0,1 0 0,-1-1 0,1 1 0,-4-11 0,8 17 0,0-1 0,1 0 0,-1 0 0,0 0 0,1 1 0,-1-1 0,1 0 0,-1 0 0,1 1 0,-1-1 0,1 0 0,0 1 0,-1-1 0,1 1 0,0-1 0,-1 1 0,1-1 0,0 1 0,0-1 0,-1 1 0,1 0 0,0 0 0,0-1 0,0 1 0,0 0 0,-1 0 0,1 0 0,0 0 0,0 0 0,0 0 0,0 0 0,0 0 0,0 0 0,39-1 0,-35 1 0,405 4 0,-386-2 0,1 0 0,46 12 0,-45-8 0,0-1 0,35 1 0,71-6-1365,-103 0-5461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3T20:50:17.35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5 0 24575,'-2'102'0,"-1"-41"0,4-1 0,9 75 0,-5-109 0,18 51 0,-14-54 0,-2 1 0,7 40 0,-3-5-1365,-3-38-5461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3T20:59:59.60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3148 1 24575,'-397'21'0,"177"-7"0,143-13 0,-96 15 0,-196 31 0,179-35 0,125-10 0,-92 12 0,-223 64 0,116 11 0,171-55 0,-158 77 0,202-90 0,-81 49 0,50-26 0,61-34 0,2 1 0,-1 1 0,1 0 0,1 1 0,1 0 0,0 2 0,1-1 0,0 2 0,1 0 0,1 1 0,1 0 0,0 1 0,1 0 0,1 0 0,1 0 0,1 1 0,0 1 0,2 0 0,0 0 0,1-1 0,1 1 0,1 1 0,1-1 0,1 0 0,1 1 0,4 24 0,-3-34 0,2 0 0,-1 1 0,1-1 0,0-1 0,1 1 0,-1-1 0,15 20 0,54 63 0,-65-82 0,5 1 0,-1-1 0,1 0 0,1 1 0,26 14 0,27 21 0,-52-35 0,1 0 0,1-2 0,34 16 0,23 14 0,-19-1 0,3-4 0,90 39 0,-119-61 0,1-2 0,0-2 0,1 0 0,1-2 0,-1-2 0,1 0 0,47-1 0,814-6 0,-844-1 0,90-15 0,-52 4 0,122-25 0,3-2 0,72-10 0,-184 30 0,0 4 0,152-7 0,-186 20 0,-1-3 0,71-16 0,84-9 0,586 22 0,-463 13 0,311-3 0,-616 2 0,-1 2 0,46 9 0,-42-5 0,65 3 0,224 12 0,-224-14 0,-79-9 0,-2 2 0,2 0 0,-1 3 0,0-1 0,31 11 0,46 18 0,1-5 0,3-5 0,155 15 0,-172-29 0,1-5 0,156-11 0,-202 0 0,-1-1 0,1-3 0,44-16 0,44-11 0,19-5 0,-95 25 0,114-21 0,-83 24 0,-45 7 0,58-4 0,-93 12 0,1 0 0,0-1 0,-1-1 0,0 0 0,1 0 0,-1 0 0,0 0 0,-1-2 0,1 1 0,1-2 0,-3 2 0,14-11 0,116-62 0,-9 4 0,32-42 0,-138 97 0,-2-1 0,0 0 0,-1-1 0,-1-2 0,20-30 0,-33 47 0,-1-2 0,0 2 0,-1-2 0,1 1 0,-1-1 0,0 0 0,0 1 0,-1-1 0,0 0 0,1 1 0,-2-2 0,1 1 0,-1 1 0,0-1 0,-1-1 0,1 2 0,-2-1 0,1 0 0,0 0 0,-1 0 0,0 0 0,0 1 0,-1 0 0,1 0 0,-1-1 0,0 1 0,-1 0 0,1 0 0,-2 1 0,2-1 0,-10-6 0,-21-15 0,20 14 0,0 0 0,-1 2 0,-1 0 0,1 1 0,-1 0 0,-2 1 0,-29-10 0,-219-45 0,218 52 0,-1 3 0,0 1 0,-1 4 0,-91 1 0,70 4 0,-100-14 0,6-2 0,-204 3 0,-52-1 0,-757-14 0,777 29 0,-526-3 0,867-2 0,-80-15 0,-49-3 0,62 11 0,-159-31 0,143 17 0,-515-91 0,548 88 0,52 11 0,-1 3 0,-1 1 0,-1 3 0,-78 0 0,-295 11-1365,393-3-5461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3T21:00:04.96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6520 24575,'1'-9'0,"1"0"0,0-1 0,0 1 0,1 0 0,1 0 0,4-8 0,1-7 0,6-22 0,8-48 0,3-9 0,24-85 0,16-54 0,71-170 0,-64 157 0,-56 188 0,12-52 0,-8 28 0,53-140 0,40-124 0,-72 208 0,-23 86 0,-3 13 0,-2-1 0,-2-1 0,-2 0 0,5-71 0,-14-462 0,-4 264 0,3-1212 0,-4 1457 0,-16-97 0,8 88 0,-17-50 0,20 100 0,-2 0 0,0 1 0,-2 0 0,-28-48 0,27 50 0,1-1 0,-16-60 0,-2-8 0,15 57 0,-74-175 0,60 143 0,30 73 0,0 1 0,-1 0 0,1-1 0,0 1 0,-1-1 0,1 1 0,0 0 0,-1-1 0,1 1 0,0 0 0,-1 0 0,1-1 0,-1 1 0,1 0 0,0 0 0,-1-1 0,1 1 0,-1 0 0,1 0 0,-1 0 0,1 0 0,-1 0 0,1 0 0,-1 0 0,1 0 0,0 0 0,-1 0 0,1 0 0,-1 0 0,1 0 0,-1 0 0,1 0 0,-1 1 0,0-1 0,-15 15 0,-7 26 0,23-40 0,-15 37 0,1 1 0,-12 59 0,-2 4 0,-40 73 0,42-116 0,-14 41-682,-32 115-1,62-176-6143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3T21:00:06.87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24575,'21'0'0,"0"0"0,1 1 0,-1 1 0,-1 1 0,1 1 0,0 1 0,-1 1 0,33 13 0,215 75 0,-101-40 0,86 32 0,-188-62-1365,-37-11-5461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3T21:00:56.58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1 336 24575,'771'0'0,"-734"2"0,71 13 0,-69-8 0,57 3 0,556-9 0,-314-3 0,-307 0 0,1-1 0,37-8 0,-33 4 0,44-2 0,300 7 0,-203 3 0,-147-2 0,-1-2 0,44-10 0,-39 7 0,44-4 0,83 8 0,-84 2 0,108-12 0,-79-1 0,1 5 0,-1 4 0,110 10 0,18 24 0,136 7 0,-264-28 0,312 15 0,2122-25 0,-2496-1 0,69-12 0,23-2 0,55-2 0,35 0 0,-55 2 0,-22 1 0,150-7 0,-159 11 0,199 10 0,18-1 0,-310-3 0,93-23 0,-97 17 0,0 3 0,71-6 0,109 15 0,54-3 0,-211-5 0,81-19 0,-93 14 0,1 3 0,95-5 0,30 18 0,169-7 0,-177-19 0,-128 15 0,34-7 0,-35 5 0,74-4 0,269 14 0,71-2 0,-295-16 0,44-1 0,886 19 0,-880 17 0,-123-8 0,35 3 0,265 15 0,-156-12 0,8 1 0,-204-16 0,71 14 0,15 1 0,323 40 52,-242-24-1469,-150-25-5409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3T21:00:56.58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1 336 24575,'771'0'0,"-734"2"0,71 13 0,-69-8 0,57 3 0,556-9 0,-314-3 0,-307 0 0,1-1 0,37-8 0,-33 4 0,44-2 0,300 7 0,-203 3 0,-147-2 0,-1-2 0,44-10 0,-39 7 0,44-4 0,83 8 0,-84 2 0,108-12 0,-79-1 0,1 5 0,-1 4 0,110 10 0,18 24 0,136 7 0,-264-28 0,312 15 0,2122-25 0,-2496-1 0,69-12 0,23-2 0,55-2 0,35 0 0,-55 2 0,-22 1 0,150-7 0,-159 11 0,199 10 0,18-1 0,-310-3 0,93-23 0,-97 17 0,0 3 0,71-6 0,109 15 0,54-3 0,-211-5 0,81-19 0,-93 14 0,1 3 0,95-5 0,30 18 0,169-7 0,-177-19 0,-128 15 0,34-7 0,-35 5 0,74-4 0,269 14 0,71-2 0,-295-16 0,44-1 0,886 19 0,-880 17 0,-123-8 0,35 3 0,265 15 0,-156-12 0,8 1 0,-204-16 0,71 14 0,15 1 0,323 40 52,-242-24-1469,-150-25-5409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1-23T21:01:50.51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0 103 24575,'49'1'0,"0"3"0,0 1 0,72 18 0,252 66 0,-341-83 0,0-2 0,1-2 0,34-1 0,-34-1 0,0 1 0,60 10 0,-44-3 0,1-3 0,88 0 0,-9-2 0,-28 14 0,-74-11 0,0-2 0,34 2 0,-23-4 0,0-3 0,0-1 0,-1-2 0,54-12 0,-54 10 0,0 1 0,1 1 0,0 2 0,46 4 0,-44 0 0,0-2 0,0-1 0,60-11 0,40-13 0,157-6 0,-31 2 0,196-8 0,1355 39 0,-1576 15 0,-20 0 0,462-17 0,-318-1 0,-305 4 0,65 11 0,32 2 0,45 0 0,32 1 0,850-14 0,-550-5 0,-199 15 0,119 29 0,220-28 0,-427-16 0,-81 0 0,182 5 0,-215 12 0,-75-6 0,66 0 0,707-10 0,-779-2 0,69-11 0,37-3 0,-56 16 0,-51 2 0,0-1 0,0-4 0,0-1 0,74-18 0,-46 0 0,19-6 0,123-20 0,-68 15 0,14-1 0,41 3 0,-17 1 0,-129 18 0,1 3 0,109-4 0,-141 13 0,1 2 0,-1 1 0,0 1 0,0 2 0,0 1 0,0 2 0,36 13 0,-45-14 0,-1-1 0,1 0 0,0-2 0,1-1 0,22 1 0,33 5 0,10 1-191,0-3 0,97-6 0,-137-1-601,-26 0-6034</inkml:trace>
</inkml:ink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0645" y="128016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40D1DBE8-FA8D-EB42-89EC-916489257848}" type="datetime1">
              <a:rPr lang="en-US" smtClean="0"/>
              <a:t>3/10/2025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17285" y="8685213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2024 Esri.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0645" y="8685213"/>
            <a:ext cx="2598483" cy="3291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18872" y="128016"/>
            <a:ext cx="2596896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6707" y="146786"/>
            <a:ext cx="1142999" cy="32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545AB-EADC-E3B6-8454-554563998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A8008F-48F8-A29A-E9FE-63714BCA1D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8FBCF8-EE4A-D378-A384-1F74B88B7F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v4.6</a:t>
            </a:r>
          </a:p>
          <a:p>
            <a:r>
              <a:rPr lang="en-US" baseline="0" dirty="0"/>
              <a:t>October 17, 2024</a:t>
            </a:r>
          </a:p>
          <a:p>
            <a:br>
              <a:rPr lang="en-US" baseline="0" dirty="0"/>
            </a:br>
            <a:r>
              <a:rPr lang="en-US" sz="1200" dirty="0">
                <a:solidFill>
                  <a:srgbClr val="D2AF5E">
                    <a:alpha val="60000"/>
                  </a:srgbClr>
                </a:solidFill>
              </a:rPr>
              <a:t>Copyright © 2025 Esri. All rights reserved.</a:t>
            </a:r>
            <a:endParaRPr lang="en-US" dirty="0"/>
          </a:p>
          <a:p>
            <a:endParaRPr lang="en-US" baseline="0" dirty="0"/>
          </a:p>
          <a:p>
            <a:r>
              <a:rPr lang="en-US" b="1" baseline="0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While the audience waits for your presentation to begin, use this slide as a visual introduction.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How to customize this slide: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your approved session title, located in the detailed agenda on the Dev &amp; Tech Summit site.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If the session title does not match what you think it should be, please reach out to your topic lead.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kern="1200" baseline="0" dirty="0">
                <a:ea typeface="+mn-ea"/>
                <a:cs typeface="+mn-cs"/>
              </a:rPr>
              <a:t>Add the names of each presenter according to the following example: Name 1, Name 2 &amp; Name 3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baseline="0" dirty="0"/>
          </a:p>
          <a:p>
            <a:r>
              <a:rPr lang="en-US" b="1" baseline="0" dirty="0"/>
              <a:t>(Optional) Speaker notes:</a:t>
            </a:r>
            <a:endParaRPr lang="en-US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baseline="0" dirty="0"/>
              <a:t>This is an optional space for you to add more detailed speaker notes. These notes should elaborate on the concise main points and visuals in the slide.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2E02E4C-83C6-C711-6DB1-F093935088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9561F-3C54-4C44-84A9-D50BC29223DE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3/10/2025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83E910D-5C10-6F14-4138-962B952C26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AF446B7-867B-CF19-80C9-AF3AAC156C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6E3C6322-202E-B7B6-C7E7-DAA5E97CD4D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245450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80E0E-F5BD-685D-1246-C8E99F491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154E27-95FF-F40B-0663-932ECE9888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228D22-E713-9597-7D95-5C9A5CB5E1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0B9EE23-1706-8542-0E55-306015FF38E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1B6C12D-A6B8-0755-9702-15245F5AE93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6F5DE47-23B5-BAEC-BE29-399F81E973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3FDE49BA-EDDF-EA2A-DF11-578ED543F52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86327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2DABE-FBC4-465B-257A-8B85153AE1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EE1B1D-B8B1-0197-376A-A45967B593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8D696-B04D-DA6E-17B1-D1121B45CD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7BF655F-ED3F-2DB3-D258-1ED0FFDFA30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3056650-1B90-AE9F-3AB0-2B5D2F8761F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C4A1813-CD42-BC46-0B5B-C587F8E845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128FFE7-E581-069B-249E-109F26B0F5C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18010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DEC8D-8134-5F51-7177-8B27B12ED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A84C39-959B-E532-02D8-743D6037E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5CD02E-815B-FEB7-5E84-85205376AC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9D54A24-1EBD-24B1-4579-306B335F8FF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1CB9AFD-1A06-61CA-AA5A-5D8E4C3BF63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752C339-EB9A-1BAA-0FBE-175361D60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4596C48-AFC8-1444-421A-0DCF299F890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6303812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96040-1904-628D-1C40-482951F05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A0942D-27DB-571F-9105-9B30588A7F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30FD43-E059-8554-0551-4D693513E4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BA92BCC-725F-5B7A-496B-31E6D17831F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985F18C-D8B4-72A4-F35D-56D9E5C04B3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46142FE-973D-A7AD-6A09-3334B5E3F3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97BFA5B-3D5F-12F5-A8D0-A336B2D352B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926826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27D92-05FB-0096-0D67-F832A0A525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27E765-C83A-71A1-330F-D7B6DDEE22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3D0900-2CEB-960A-FDC3-674F52EFD9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7ACC083-1E40-39C2-C595-89B3B585673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217061F-68B4-7F6B-8E77-FC9FB8A6011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33E8A72-54C8-EF2F-0DB9-D957E2A9DF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C62BE2E-22D8-D9D8-20F5-12A73C370AC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7992447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229EB-C58F-8D0A-0053-74EDF3477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42B65D-BE96-09E8-4DFB-203B337DEC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8EE38D-22E9-81D9-2C8A-8BEEF3EDBC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535FDAE2-7D8D-7A74-E22F-981E59E0E24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02A0DA4-EB00-C377-EBFB-29B09309E0F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076A48-9CCC-6E58-7CD9-C3C86BB9D3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11E05B96-6FEC-169E-FB55-2B8084AD017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22377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061AA-776B-78AF-251C-CA9EB2945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58DAD0-24CB-1498-2D67-9B439C3767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AA5B0F-9D05-D91C-A24C-CD13BC4430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A4B0B4B-CDD0-F979-C40E-FFFDD157FE2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316ACA-A7DB-C093-3BE2-41FA9ADDB5F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C500541-3EF0-2CAB-83F7-B5FB4BBD2C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A3487DCF-38AC-CDDB-9916-31509E3F848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6072043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5358BE-724F-6B53-8800-7A8CCE0C8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884566-0774-B551-09AB-1EFBC5EC99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528923-BF35-C50A-0015-2203768612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2A988BB-83AB-4397-C6EB-C3F344A769C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8DFF4B5-E85A-AB1D-CCD0-10344AF6B7B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64B21FD-F636-5078-C710-41F4AFC75C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D7CE6204-5E61-E6AF-3276-2E41299FCC2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37929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65341-9415-2A96-A064-1A5C2313B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E9B26B-45C5-5324-B806-28B1EB76F7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44419B-B3EA-5E7A-C75B-6FE309C56F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5F75E4C-903E-EFA4-40B4-D4A252986E5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7309F9C-66CC-498B-5ADF-AC9B93AEC8D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545D652-3A40-4307-3CA9-DF7FC91AFB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6BD2657-D3C0-2AE8-5DF7-3BECEB8019A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049793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C3500-10D0-ACD7-DB6A-B24DFE45D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DA4F27-4B7A-896E-8E05-3F9E6C5BD9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7756C4-99E5-8C8A-9DB9-B67CF724D2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437FD30-1F99-2C5B-CDD0-870F49CE670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2A55A4B-E4FF-FC8A-0436-F0A4B49E8BC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0441BD3-F6DD-E1A7-9C7B-23FDD6F9B9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139ABD12-C20C-E134-D2B7-2B8010D4DE7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19856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08021-F619-4C2B-0901-A5F8E6B81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91E94C-F503-98A5-E715-0466AC362E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C764C1-2812-3BE2-C63B-300BA79260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Purpose of this slide: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 the audience know what to expect during your presentation.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Your agenda can provide the structure that outlines your presentation into sections.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List 3–5 major sections that you will discuss and potentially demonstrate during your presentation.</a:t>
            </a:r>
            <a:r>
              <a:rPr lang="en-US" dirty="0"/>
              <a:t> (For example, for a presentation on </a:t>
            </a:r>
            <a:r>
              <a:rPr lang="en-US" sz="1200" baseline="0" dirty="0"/>
              <a:t>ArcGIS Experience Builder, you may have a section on how to create focused experiences, where you cover several topics and demo one topic, like creating a single-page web app.)</a:t>
            </a:r>
          </a:p>
          <a:p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2FD2DBC-6C22-5E43-2F10-65950BC156D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A53BCC0-3F32-8E88-5266-9320C71AE35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00D812C-E454-334D-D057-5E2C2EC7B5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69BB1C13-3EDB-55FE-753A-1624BD651B9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903772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6D0B1-6E8A-5691-3489-0DB749097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502420-9C12-5C87-6ADD-D03C187F47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29815A-ECF5-3EFE-EBDC-66D150669F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4045B52-73F4-CCBC-D27F-6B1BF8F71E3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C1D2484-EC94-B99E-5B3F-823FDF57BA2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516ADFD-1C25-8788-0AB3-958DAE2485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2DFDCA6-1290-57F5-B139-06A1FFF6DF4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90544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44F66-70E3-6433-03DD-AF47A11D9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89774B-2A16-E07A-3EA1-2A2F24B9F9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E9EC1C-02FA-4136-45C4-F31315F5AD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CF86798-8B67-65B0-1841-C10E72AFC95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736BBAD-8381-0BCE-923C-733F01DC36D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382AC81-26DE-A9F5-562F-1CBB8CD7D6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7E45477F-FF7A-5E43-B959-7EBB8F2B36A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560910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67D560-7D20-0E59-E9AC-3825D3607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FE85C2-8477-8B3D-21CA-084B80AB9C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7F23E5-7835-C2CC-196E-FD86DE205A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63C54B3-D739-D1A0-720A-586767F656D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CC96C80-6ABE-B10D-F612-B17D8DB5D1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E002A9F-9FDD-FCF9-9B94-5C2DD31B61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39D38E25-54EE-84C4-0418-CC153F808CD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460364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1D2AF-1CF5-6142-04FF-5BC9A0385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380DEC-7015-037D-3FFC-8DC39DCBFA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FAB9DA-2FA5-1BA2-BF14-97C3AA808F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5E28FDA6-A3A6-2E74-05EC-2DD53AC9AD9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C4EEAD9-F0E2-CA59-2B5E-A04636E9E94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61F7F00-48CA-4174-8DF9-72CA06BDDD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C5AF69C2-EC6C-1FDB-771D-A297018241A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69815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1CE3B-78CB-B2F9-20B8-102E13974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D0768A-C621-349A-E932-759DED94E8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C273A0-5022-0C33-2356-0E10AF9AB3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41AB0DE-2BD1-227A-64B8-D1225EABE5A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7760CFA-D2B5-0824-3C1D-E8B96869177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6A0CAB7-5B8D-2DD5-71E8-8F336D1253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601CC8E-1A44-B0CF-0FEB-8F1B7870AFE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2758746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495342-9928-ECB2-D373-CD8F4B436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51DE91-DB60-FE6C-2D8C-C81DE5EA1B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6F01CD-73CA-DBD3-4A62-4CD3CD6419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1BA11F-4DE1-43C1-858F-7906CE234F8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B6A2B36-DD4E-4687-0D03-BCA67CEA21F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C39804C-0FE7-2117-C446-D3B3677BC9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570861B6-38D0-E557-5A2F-6615B5090D8C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345772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F8B0F-CB3C-15B9-B6C1-38EA77380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E74CA1-72EB-376B-30E3-EADBA2858E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89E03F-1F69-1315-0EA0-5EC8316C4E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6E3F059-C5C5-B70B-797A-9CDF9F036EE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54860F9-C951-036C-F62F-E6D378A1F97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26C520D-81A2-37B0-2147-1A787BFF1B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166853A5-748C-FDE3-1BED-FCEB5B323AB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752126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587B7-FCAA-9743-C129-ACEE47A78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396D7E-6BC2-6A74-8E18-81B23D28A2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421D4F-89F4-4787-AB32-0152023B7B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8036753-5B93-D009-8B2C-D8124C60416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7E7746E-0243-E7B3-3E44-9F61D65487F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0349CEC-84FF-F84C-DBA3-D4C259D0C3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20D5D261-B8FB-E785-588A-F02745A4A10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9115724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30B4E3-9F6D-4E55-DA6A-D53326EBA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ECE4C6-BB8F-1A94-22FF-E9DC3B5420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E49490-54F3-E17A-5BE2-1B54BDF09C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FC2B1E6-3FD0-4163-208D-068A9088CF7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3EE3921-E628-DDFA-E7ED-E7B6D5A1A47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29D5D1C-A132-B76E-F3F8-AC1705C54C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AF241C1-2CF2-9C41-D084-154ED531117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805213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87103-FBF1-1833-55B0-317927964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57EFC4-30DD-758B-CBFF-3A27A80B56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BFFB5F-781D-9E43-F352-40345EBC1E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2A67E54-77CC-F4E5-ADB0-B575FD185E2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F26D0A4-B954-5721-68F3-5DC50BCF578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3CD6CB9-76A5-F98A-B942-72D48479E9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DB2BC49-01B3-9AA8-4D60-E6FC3E2121B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0321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93ADE-62A2-A22C-B3CC-C82EE6EB1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485FA6-F332-25B5-2D49-DDEB109117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A9331C-0256-8405-68EC-5AFD7339D2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0DD156D-8E2A-45B1-1823-0C0C2F9BA52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ACEA377-C696-B4C2-B3E2-7FE631BE526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E8CB087-2299-2F51-4479-E2B86BCC82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C69C12EB-89DA-0989-04A3-C16A48673EC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227051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174DF-B0FB-5FC1-20A0-5CD564460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8AAD76-0CB3-B48A-CD61-0844E2481C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F68616-C206-66A0-4C01-02EE30967A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FFC0EF2-748E-B902-0B95-87663A59D4C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D1DBA17-CC99-A30E-A66C-B3DD90FD976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D860958-A917-9316-B530-988D834DD1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8C2936C-269A-2BC2-AE72-3F5F1418948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233534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5422A-0B1F-F88C-01B8-B31C993B3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839187-5760-3FD1-BDBC-560D2B2685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73ACCD-402A-A233-6180-949972D251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F990202-62B5-7BE5-E652-3D28A80B169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84D0D2E-2162-B675-C0E0-FA31BC06AC1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4DF867-2C3B-5AF6-39E9-9EDA81BC63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1227F7C7-E1E7-C1F2-FE02-B645F5FDA42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308445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1F8CA-41CB-ABD8-A269-8CBCACCB2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A104C5-6365-F300-2241-ED1407DF2D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83399B-F78C-3C6E-882C-BB37262A52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F22077B-E283-12C5-3B8A-597F9A0E5DE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719D5AB-52DF-AF46-E0AA-3303D69C8D7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BF19E30-5432-5CBA-5196-282077D2CC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DE2CAC4-3448-6C7E-D2AE-7F25A3E9E73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810644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BD9A1-EA2A-AA62-28A6-60FFBD7CD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D8DA85-DCD2-3ED1-B1C0-42277B2D62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AF6A63-7BA0-EF33-4DF4-8F4C5194A5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03225AE-2AF0-C031-4973-F7154EDCD4C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EA02BD0-9F6C-4E09-7354-FAD22511482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4D624E6-3CB0-31BF-DA96-A5A08E6119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DC056A35-8F25-EC4F-B965-DA4A8BC00A0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697075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F6C5E-7DD8-1E93-0579-DB0707FC1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10A321-F102-E99C-EC72-562829C03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B75798-1FD1-4912-36CB-7EEC7103CA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66F0C00-7C33-F364-C509-C451A57FB99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883171B-3E7F-A8D6-A3C7-428FE9D2952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A9574DD-AF6D-041E-6DCC-8E77EFAC3C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870A4B10-D002-C5DD-A71E-A2CC8DF480B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49549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1BA7E-D38E-DB67-860C-2FFE9DBB4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EFE772-4F42-747C-3314-3FCB6900E1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778E0-52AF-79B7-D89D-2A2E5EF3EF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5D3DE47D-954A-CFBA-E277-2B7EBA05DA6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870FCE8-8D93-4559-A9CB-2D9BFCDB460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538956D-1E2C-DD1F-D28C-9B13F1721C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653774FC-C378-4E23-5A30-78D4360808A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86125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3BA0B-6EEE-0E18-F682-B4BD56691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62F056-4683-3D48-0699-281763CE43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BF9169-D199-3774-3F3D-4FD0F7AD6D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F915503-3460-390B-4677-131B9337541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0ACF2A6-104C-F641-F7A2-1FAC9073198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807D481-7C77-3B85-7811-196A9B9E63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F817FA45-6ABE-BFBF-1DAD-92491D7CC72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032387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5F9BC-7CE4-74CD-A2E4-E6C6B14CC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ABC38F-0280-FABF-326F-9DF3B79D57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718908-355E-AE18-7CDC-D760602170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505BB66F-5CCF-8D50-7ADD-F4B59343B8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33736DE-FDE9-5F1C-0997-2BCFCF32755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3237126-6DAA-6987-59A5-075994102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6F60AA94-4377-BB80-B075-AFF6BCDA65E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8298851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AAC0F-A43F-FC0D-DD7A-C38BF8B71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09411C-BABE-0ADE-C68B-23D319769D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5D1DE4-40E6-C361-E5A8-5C7AB5A873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6CE3BC5-D057-1A49-6159-BC268DD5468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8C23AD1-0706-A213-E588-FAA7A6E76DD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A9694A9-CC08-938E-3BCB-CA844FDAEA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6DFE4847-8795-6617-59DA-4C68817ED4B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8341983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81B1BB-E0FB-B4E3-FDD4-26DFBF649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5D6FEF-2941-E147-0ED9-1401595EC0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CF738F-CFB7-4CBD-3DE8-A7A66DD9B6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C06C9E5-E18E-C78E-DA44-FA3FF763185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7345EFA-E549-126B-DDDD-919AF53B66E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0BE1C8D-2262-748C-A3B2-8A4D95688D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1AC97EE8-E898-6570-B633-F46BEE733CB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85526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94772-8A30-9521-9B99-C1F1B4A05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55CFC9-243A-63B6-A9D5-615EE31BA9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D4CE9E-6945-FDAD-6E72-7EE8DD4C25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0FF4E0E-F10E-032F-4CBE-D3421015DE2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61BABC-4EAA-0F8E-604B-B96B678C5CD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485F03D-0A23-119A-6536-4D91FFD3F2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DA08D26-9B42-83D6-35A5-4EDEF8FCD0E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7960314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989A8-DBD8-EC5C-37C6-8A0151C51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D4B9C3-FFA0-CAD8-CF8F-0C32DF03BA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035EAD-BD98-3D8F-2D9C-1CFB418380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86C336B-0E5E-8D46-55B2-D0A00E943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6EB46A-FB8A-799E-621D-0539AA33C82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AF75CFB-966E-04FE-38A0-036D1066C4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41EAB3A3-8E14-9B5A-AB1B-E14B927F3674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5534864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0F121-E576-5137-3B04-CEFBD4174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5563AE-8FAF-3954-1FEE-586B7A2A45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76DE57-F592-F683-2555-00F41C2667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30D3F3C-20ED-3DA7-427A-8F4150FDA49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15BAECC-456F-44D4-9D6C-F76D267E723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93E37C3-34D8-B318-CA01-B6C0626002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30F3A643-A4B9-8F82-01A2-B60AB6AF893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24747434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E4426-71A4-AC17-82D6-BC9E1E9FB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61FDDB-8903-725D-03DF-282F09759B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72E4EF-0009-BBBF-EEA1-C6038E6AB7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57E72BCF-2F31-ADB1-9B0B-A04D61BF47C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F359885-76EB-FDB5-F268-A31B1C935DC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3629464-16D6-3A28-1D75-88DF697106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50813D7-1462-290A-39D1-4AB2A43CDA5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5453693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9D6DC-23A2-B4C6-69D8-8EA8E3F7D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1AF2BE-53CB-0979-3A6A-59C229B9C1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D1A90A-1052-1DA3-205B-4AABC4452E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6DEE170-3DE5-2764-6A23-244A00D7422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A242CCE-DB20-584F-4555-25848614EA1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D1D399C-524E-BAAD-E990-277021F259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CE71BF0B-34DF-EF74-F361-37568A29CCA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20649557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7387B-1974-45C8-D495-F038A715D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9BC576-E527-E07A-891E-DAF77BF9C2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8360E1-E07F-A97D-C4D8-7B5DB70BBA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9A4A6B1-62B4-4E5B-1798-EE7BC798D65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ACBCE04-072C-7C93-6C7C-F9441EA008D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8322DDB-A83A-BE53-9490-03684DC40B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BBAC394-060E-E6B6-1DA6-B4280AF822C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75176966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F21D0-E71B-740A-729F-43B144B9C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6B0560-FEBC-58FA-B3D5-E92584B952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F6B881-56A8-7DC9-35ED-F369F96DA0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5AF2D48-B5B2-AC29-3710-9B4BA18B66A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11B58B-A08F-2939-31FC-C5C37B7AF55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9C7FF0F-3F24-5D74-DC06-64D5FEC326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EB507BB-B1C0-DCFE-698E-17BEB87E915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755021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C217F-75E2-3D6F-10FC-D4C88B8F2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4C392D-27FC-8ECA-F169-169CE83287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4FD30D-88C3-7AB8-70AD-E7B1D58BFA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BB99602-9191-01C0-2FA7-20FB9DCD5F3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DAA0ECF-45EC-4ECE-476A-B55AC9A409D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5FD13A3-CFEF-E22E-CAFF-6377E2B502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3616D83-AA89-D593-CB54-93F2CB328DA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8180924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09DF6-2C27-565E-99F5-0AEF91B89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A87FA1-E8E9-256F-33F5-ECEA18D72F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689CE9-F1D6-9A8D-9183-0E7EBCB60B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22489093-9EAE-D59A-900C-80D8E476B2A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9A4A15A-35BF-7FF8-F609-7FB2ACF3D9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6389330-31D3-44DF-CA6E-51550FAC85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02D47932-840B-E5A8-CCAD-36C17B30315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5903195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26F62-2148-68A1-BD11-012D24446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E41154-D716-0D95-BFE3-B9D3A17E5D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0D0CF9-6C38-3988-BF7C-2326FD617B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3B21360-0301-0BAC-4520-7019AFD07E4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B019196-F25B-388D-9781-0F2C6677DCD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7145339-2432-3657-CA0F-6B64946326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BD2E60C1-CD69-518C-BCBF-1CB21B84116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9940713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89F50-9987-5A56-B431-08B4CE202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EF7FE2-5E5E-9CF1-C83A-C6CF276A3B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4F9C6D-118C-5F16-9432-5A2E5254FD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818E8C6-60F1-BBE1-A019-8BC66F50DEA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1417397-3458-26F4-3706-1ADCCFF03D1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86DD1FA-99C7-E9D6-FF11-81302DFD05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989CADD-DB53-4396-5154-62C9C544535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63652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44B0C-7D40-F72C-5331-4DCA35C9B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6CAA64-E49A-5652-C13B-8D92F3A0A5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472648-36A9-75FF-D9D2-DFB5C85416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247A69E-1511-705A-8AD7-850F4C085E5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D098148-E878-2C74-BFDD-A332D930CBD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8ACEF2E-98BF-9722-F5E5-9A7494434F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64A13192-2A4A-66E8-EF91-85CBB36C02E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6952378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AB6A8-3C3A-77E2-D45D-C7225C951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CC8395-D97E-40C0-9864-E91D5DDCAE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04A543-DCCB-0C0B-1C50-6951AA5604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6ABEF64-3084-86D8-48A5-8C9B2A6275F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D4A32D4-8632-2236-D09E-007FC8575E1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E5067A5-7673-047C-D83D-9B80A7CEB7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D59C1A4C-1A55-8906-15E9-45390EFB6BB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462377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81DC3-76E9-4F45-7ACD-A15F1DA3D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0A9DE7-870B-CBE3-CE7A-616650726E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8E3FE2-B679-C0B7-0496-7DA87BC001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295F18E-3105-288C-535C-29111469520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497F2BE-E9EF-BAE8-7B38-3046B8D35BE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B2DDD34-8151-6B6F-6510-6BD9DDE858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B89D895E-AD22-03D6-1616-3DABEB5228F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13306912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7C905-1717-CF84-D3FD-244C84235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6A5DE3-869E-C255-08B0-56D1C1B531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9B0276-547B-520E-06D8-9014098CE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D69B670-7442-095E-916E-941F36ACB9C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DBB5A93-FA6D-4331-BB72-827A6D30C7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BC4477A-7DCE-A08F-F959-B55B615ACF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31CBAD35-4005-8896-74F7-D9E2835BC48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87896644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EE964EAC-B3B3-6D4B-A7BD-B1A8348A215A}" type="datetime1">
              <a:rPr lang="en-US" smtClean="0"/>
              <a:t>3/10/2025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4919713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8FC91-2C3A-9235-A2E1-7786451B9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794CA2-357D-BB3F-A47A-293B0F489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ACA4DE-7F91-F0F5-1BDA-121FDE339E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baseline="0" dirty="0"/>
              <a:t>Purpose of this slide:</a:t>
            </a:r>
            <a:r>
              <a:rPr lang="en-US" sz="1200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aseline="0" dirty="0"/>
              <a:t>Encourage the audience to share feedback </a:t>
            </a:r>
            <a:r>
              <a:rPr lang="en-US" sz="1200" u="none" baseline="0" dirty="0"/>
              <a:t>by completing the survey, available in the event app on the page for this presentation.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How to customize this slide: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latin typeface="+mn-lt"/>
                <a:ea typeface="+mn-ea"/>
                <a:cs typeface="+mn-cs"/>
              </a:rPr>
              <a:t>No customization is required.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baseline="0" dirty="0"/>
          </a:p>
          <a:p>
            <a:r>
              <a:rPr lang="en-US" sz="1200" b="1" baseline="0" dirty="0"/>
              <a:t>(Optional) Speaker notes:</a:t>
            </a:r>
            <a:endParaRPr lang="en-US" sz="1200" b="0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baseline="0" dirty="0"/>
              <a:t>This is an optional space for you to add more detailed speaker notes. These notes should elaborate on the concise main points and visuals in the slide.</a:t>
            </a:r>
            <a:endParaRPr lang="en-US" b="0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053AAD-45AE-7915-B501-E7705AD16A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8C5B9-A15E-6C81-9794-35BC01D000C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All rights reserved.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202900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FB594-05C4-5D4F-F6E3-21F7B1ED5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05258D-552E-58CD-659F-1CBD29C19C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90563C-AC4C-C4A0-C947-18EC088E7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0AC6BFD-7DAA-936C-3351-E160B5D0046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CE19994-4020-9BAE-43D9-DFC2BB9D020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A7DEE6E-1634-AFFD-6760-3F27B80DE0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DD744C27-FFF6-5B07-A220-7D2ABE3DE66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02036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AFC7E4-22C5-7673-8EDB-CF39CA44F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B1E443-47B8-C521-337A-DCA94D546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3E0D04-8F57-DBB7-CB55-A74AEE6A2E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4FA5776-0358-E73B-6032-F172E69FEC6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741235-E9E6-87C5-A32F-711035CFFE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6DEF168-6602-BAB0-2EAB-223E8DF9F0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E3DA8888-2F4A-9BD4-480B-63B80C6D505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41819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4A691-F4FC-3923-398C-35DD813B9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6317DD-4386-F08A-69C2-9354D53113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2C48F2-B98C-5244-4361-59478F2132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A0874A6B-3D3A-61D2-1885-4E99D64C60B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B30B922-5E11-3A99-DCD3-509A1402473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9DDB38B-F49A-EFD7-85B1-46001528BD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328B0448-35BD-4B85-B8AC-7597512F0E3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13848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A6C429-89F2-BCAD-5EEC-F0CF6660F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B7C233-852C-6BE1-81C2-533344DAF0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09A661-2E2A-82E1-AE2F-7B2E16A349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535EEFEF-A038-DED2-C353-EF6CA1AC141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643B6075-33C4-4624-B6D2-058A757F5B3C}" type="datetime1">
              <a:rPr lang="en-US" smtClean="0"/>
              <a:t>3/10/2025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3F154B7-5170-F946-E59D-1E640419453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2024 Esri. All rights reserved.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45EA3AB-D77F-A8E4-4A6A-7BB3FC0B18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9703948D-2395-D391-D04D-F6450370FD1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866210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Walk-in)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bg">
            <a:extLst>
              <a:ext uri="{FF2B5EF4-FFF2-40B4-BE49-F238E27FC236}">
                <a16:creationId xmlns:a16="http://schemas.microsoft.com/office/drawing/2014/main" id="{3E351CC8-C8E6-D158-D59C-94A76E047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24" name="gradient tealv2">
              <a:extLst>
                <a:ext uri="{FF2B5EF4-FFF2-40B4-BE49-F238E27FC236}">
                  <a16:creationId xmlns:a16="http://schemas.microsoft.com/office/drawing/2014/main" id="{F79000EA-7F1F-3411-3D36-F617417B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5" name="bg3">
              <a:extLst>
                <a:ext uri="{FF2B5EF4-FFF2-40B4-BE49-F238E27FC236}">
                  <a16:creationId xmlns:a16="http://schemas.microsoft.com/office/drawing/2014/main" id="{43A82912-C5DB-4264-07B2-91B05B35F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33C0636-9DF8-F487-3264-7EE7737785DB}"/>
              </a:ext>
            </a:extLst>
          </p:cNvPr>
          <p:cNvSpPr txBox="1">
            <a:spLocks/>
          </p:cNvSpPr>
          <p:nvPr userDrawn="1"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7" name="esri logo">
            <a:extLst>
              <a:ext uri="{FF2B5EF4-FFF2-40B4-BE49-F238E27FC236}">
                <a16:creationId xmlns:a16="http://schemas.microsoft.com/office/drawing/2014/main" id="{9DFDB393-8401-8099-D9F9-7D11246B6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8" name="Event Name">
            <a:extLst>
              <a:ext uri="{FF2B5EF4-FFF2-40B4-BE49-F238E27FC236}">
                <a16:creationId xmlns:a16="http://schemas.microsoft.com/office/drawing/2014/main" id="{0C9ADE17-3A7C-070F-6910-7BB19A0E3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718B4D2D-8FD2-9786-CC76-18C6B114B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07AD431-D916-8550-B2AD-E7470C75385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5791199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  <a:sym typeface="Wingdings" pitchFamily="2" charset="2"/>
              </a:rPr>
              <a:t>Must match title published in detailed agenda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2811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1595535"/>
            <a:ext cx="10369296" cy="47399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1931437"/>
            <a:ext cx="10369296" cy="452534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1576873"/>
            <a:ext cx="10369296" cy="444137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E334C4-0D41-5733-3934-0F98DAD85D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5" name="esri logo" descr="Esri logo, The Science of Where">
            <a:extLst>
              <a:ext uri="{FF2B5EF4-FFF2-40B4-BE49-F238E27FC236}">
                <a16:creationId xmlns:a16="http://schemas.microsoft.com/office/drawing/2014/main" id="{C38CACA1-D3E9-8C9F-1DE7-3AE557E567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22" r:id="rId2"/>
    <p:sldLayoutId id="2147486801" r:id="rId3"/>
    <p:sldLayoutId id="2147486802" r:id="rId4"/>
    <p:sldLayoutId id="2147486803" r:id="rId5"/>
    <p:sldLayoutId id="2147486823" r:id="rId6"/>
    <p:sldLayoutId id="2147486805" r:id="rId7"/>
    <p:sldLayoutId id="2147486807" r:id="rId8"/>
    <p:sldLayoutId id="2147486816" r:id="rId9"/>
    <p:sldLayoutId id="2147486824" r:id="rId10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17.png"/><Relationship Id="rId7" Type="http://schemas.openxmlformats.org/officeDocument/2006/relationships/image" Target="../media/image17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2.xml"/><Relationship Id="rId5" Type="http://schemas.openxmlformats.org/officeDocument/2006/relationships/image" Target="../media/image21.png"/><Relationship Id="rId4" Type="http://schemas.openxmlformats.org/officeDocument/2006/relationships/customXml" Target="../ink/ink1.xml"/><Relationship Id="rId9" Type="http://schemas.openxmlformats.org/officeDocument/2006/relationships/image" Target="../media/image1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3" Type="http://schemas.openxmlformats.org/officeDocument/2006/relationships/image" Target="../media/image17.png"/><Relationship Id="rId7" Type="http://schemas.openxmlformats.org/officeDocument/2006/relationships/image" Target="../media/image20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5.xml"/><Relationship Id="rId5" Type="http://schemas.openxmlformats.org/officeDocument/2006/relationships/image" Target="../media/image22.png"/><Relationship Id="rId4" Type="http://schemas.openxmlformats.org/officeDocument/2006/relationships/customXml" Target="../ink/ink4.xml"/><Relationship Id="rId9" Type="http://schemas.openxmlformats.org/officeDocument/2006/relationships/image" Target="../media/image2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25.png"/><Relationship Id="rId4" Type="http://schemas.openxmlformats.org/officeDocument/2006/relationships/customXml" Target="../ink/ink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2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9.xml"/><Relationship Id="rId5" Type="http://schemas.openxmlformats.org/officeDocument/2006/relationships/image" Target="../media/image25.png"/><Relationship Id="rId4" Type="http://schemas.openxmlformats.org/officeDocument/2006/relationships/customXml" Target="../ink/ink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hyperlink" Target="https://survey123.arcgis.com/share/2803d7e899854113ac122add5f72066e" TargetMode="External"/><Relationship Id="rId4" Type="http://schemas.openxmlformats.org/officeDocument/2006/relationships/image" Target="../media/image34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tech-sessions#2025-palm-springs" TargetMode="External"/><Relationship Id="rId2" Type="http://schemas.openxmlformats.org/officeDocument/2006/relationships/hyperlink" Target="https://links.esri.com/ProSDKTechSessions#2025-palm-springs" TargetMode="Externa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jpeg"/><Relationship Id="rId3" Type="http://schemas.openxmlformats.org/officeDocument/2006/relationships/image" Target="../media/image17.png"/><Relationship Id="rId7" Type="http://schemas.openxmlformats.org/officeDocument/2006/relationships/image" Target="../media/image42.png"/><Relationship Id="rId12" Type="http://schemas.openxmlformats.org/officeDocument/2006/relationships/image" Target="../media/image47.tiff"/><Relationship Id="rId2" Type="http://schemas.openxmlformats.org/officeDocument/2006/relationships/notesSlide" Target="../notesSlides/notesSlide54.xml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sv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AFD0C-2913-E32B-61ED-AE70F546E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bg">
            <a:extLst>
              <a:ext uri="{FF2B5EF4-FFF2-40B4-BE49-F238E27FC236}">
                <a16:creationId xmlns:a16="http://schemas.microsoft.com/office/drawing/2014/main" id="{37EC62EE-81AC-AF73-7970-FCF2263BDB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C06C220B-0B74-0ACB-04CF-C45354F48F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0" name="bg3">
              <a:extLst>
                <a:ext uri="{FF2B5EF4-FFF2-40B4-BE49-F238E27FC236}">
                  <a16:creationId xmlns:a16="http://schemas.microsoft.com/office/drawing/2014/main" id="{AC429FFA-1C2D-62EF-B1C1-AB72B69AED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ECA2841-B7B6-C43C-9FC7-9524130F252A}"/>
              </a:ext>
            </a:extLst>
          </p:cNvPr>
          <p:cNvSpPr txBox="1">
            <a:spLocks/>
          </p:cNvSpPr>
          <p:nvPr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1" name="esri logo">
            <a:extLst>
              <a:ext uri="{FF2B5EF4-FFF2-40B4-BE49-F238E27FC236}">
                <a16:creationId xmlns:a16="http://schemas.microsoft.com/office/drawing/2014/main" id="{81C76613-8E65-A5A6-099C-EF7D02185D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2" name="Event Name">
            <a:extLst>
              <a:ext uri="{FF2B5EF4-FFF2-40B4-BE49-F238E27FC236}">
                <a16:creationId xmlns:a16="http://schemas.microsoft.com/office/drawing/2014/main" id="{971378D8-AEC8-D587-E6D2-93C75A5F1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080166CD-67EE-F7F1-B87F-482E7F9AD83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2800" dirty="0">
                <a:solidFill>
                  <a:srgbClr val="FFAD29"/>
                </a:solidFill>
              </a:rPr>
              <a:t>Charles Macleod</a:t>
            </a:r>
          </a:p>
          <a:p>
            <a:pPr algn="l"/>
            <a:r>
              <a:rPr lang="en-US" sz="2800" dirty="0">
                <a:solidFill>
                  <a:srgbClr val="FFAD29"/>
                </a:solidFill>
              </a:rPr>
              <a:t>Deepinder Deol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6C0A78E-7A05-BDD4-9050-A93ACB8177D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09152" y="2277321"/>
            <a:ext cx="10623883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FFFFFF"/>
                </a:solidFill>
                <a:ea typeface="ＭＳ Ｐゴシック"/>
              </a:rPr>
              <a:t>ArcGIS Pro SDK for .NET: Extend ArcGIS Pro AI Assistant with AI Assistant Functions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4272836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75127-2553-8897-AD65-E89460745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A7B95337-0400-3498-21D7-C00ABCFEA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7BAC075A-ECF9-96A1-BD3D-FEDD0A37C6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A4220921-4781-F906-B397-2F1DD9CBA0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E65B5B53-D581-7342-5630-F84C26F4D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744200" cy="461665"/>
          </a:xfrm>
        </p:spPr>
        <p:txBody>
          <a:bodyPr/>
          <a:lstStyle/>
          <a:p>
            <a:r>
              <a:rPr lang="en-US" dirty="0"/>
              <a:t>AI Assistant Extension Class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11CB3159-A8DF-FEE6-9E01-69DFBF2A45D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2396066"/>
          </a:xfrm>
        </p:spPr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Contains one or more AI Assistant functions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AI Assistant functions may or not be related to each other (your preference)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Must be registered in the “</a:t>
            </a:r>
            <a:r>
              <a:rPr lang="it-IT" dirty="0">
                <a:latin typeface="Consolas" panose="020B0609020204030204" pitchFamily="49" charset="0"/>
              </a:rPr>
              <a:t>esri_core_ai_assistant_extension_category</a:t>
            </a:r>
            <a:r>
              <a:rPr lang="en-US" dirty="0"/>
              <a:t>” category in the </a:t>
            </a:r>
            <a:r>
              <a:rPr lang="en-US" dirty="0" err="1"/>
              <a:t>Config.daml</a:t>
            </a: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0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C00A4A-E1B0-AE73-6353-DCD83A54AD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139242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3E0C1-5056-0BF4-597F-E5C5EBF69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96528A48-C376-7614-1993-F43E10D7C2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1911FA5-84D8-18E9-35B0-AAE85AE585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24D28A9D-300B-DBEF-3D44-C8AA0C4959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1E3EF767-D138-EEDE-1D83-F9F91F0DD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Method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44E76F1-187A-FDD6-64E6-2CDCC5A06CA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2396066"/>
          </a:xfrm>
        </p:spPr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Has an </a:t>
            </a:r>
            <a:r>
              <a:rPr lang="en-US" b="1" dirty="0">
                <a:latin typeface="Consolas" panose="020B0609020204030204" pitchFamily="49" charset="0"/>
              </a:rPr>
              <a:t>[</a:t>
            </a:r>
            <a:r>
              <a:rPr lang="en-US" b="1" dirty="0" err="1"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latin typeface="Consolas" panose="020B0609020204030204" pitchFamily="49" charset="0"/>
              </a:rPr>
              <a:t>]</a:t>
            </a:r>
            <a:r>
              <a:rPr lang="en-US" b="1" dirty="0"/>
              <a:t> </a:t>
            </a:r>
            <a:r>
              <a:rPr lang="en-US" dirty="0"/>
              <a:t>attribute</a:t>
            </a:r>
          </a:p>
          <a:p>
            <a:pPr lvl="2">
              <a:buClr>
                <a:srgbClr val="FFAD29"/>
              </a:buClr>
            </a:pPr>
            <a:r>
              <a:rPr lang="en-US" dirty="0" err="1">
                <a:latin typeface="Consolas" panose="020B0609020204030204" pitchFamily="49" charset="0"/>
              </a:rPr>
              <a:t>ArcGIS.Desktop.Internal.Core.Assistant.AIAssistantFunction</a:t>
            </a:r>
            <a:endParaRPr lang="en-US" dirty="0"/>
          </a:p>
          <a:p>
            <a:pPr lvl="2">
              <a:buClr>
                <a:srgbClr val="FFAD29"/>
              </a:buClr>
            </a:pPr>
            <a:r>
              <a:rPr lang="en-US" dirty="0"/>
              <a:t>Includes a </a:t>
            </a:r>
            <a:r>
              <a:rPr lang="en-US" b="1" dirty="0">
                <a:latin typeface="Consolas" panose="020B0609020204030204" pitchFamily="49" charset="0"/>
              </a:rPr>
              <a:t>Description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/>
              <a:t>describing the AI Assistant function purpose – used by the LLM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Implemented as </a:t>
            </a:r>
            <a:r>
              <a:rPr lang="en-US" b="1" dirty="0"/>
              <a:t>public static methods </a:t>
            </a:r>
            <a:r>
              <a:rPr lang="en-US" dirty="0"/>
              <a:t>within an “AI Assistant Extension Class”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Have return type of </a:t>
            </a:r>
            <a:r>
              <a:rPr lang="en-US" b="1" dirty="0" err="1">
                <a:latin typeface="Consolas" panose="020B0609020204030204" pitchFamily="49" charset="0"/>
              </a:rPr>
              <a:t>ArcGIS.Desktop.Internal.Core.Assistant.AIFunctionResult</a:t>
            </a:r>
            <a:endParaRPr lang="en-US" b="1" dirty="0">
              <a:latin typeface="Consolas" panose="020B0609020204030204" pitchFamily="49" charset="0"/>
            </a:endParaRPr>
          </a:p>
          <a:p>
            <a:pPr lvl="2">
              <a:buClr>
                <a:srgbClr val="FFAD29"/>
              </a:buClr>
            </a:pPr>
            <a:r>
              <a:rPr lang="en-US" sz="1800" dirty="0"/>
              <a:t>Asynchronous returns </a:t>
            </a:r>
            <a:r>
              <a:rPr lang="en-US" b="1" dirty="0">
                <a:latin typeface="Consolas" panose="020B0609020204030204" pitchFamily="49" charset="0"/>
              </a:rPr>
              <a:t>Task&lt;</a:t>
            </a:r>
            <a:r>
              <a:rPr lang="en-US" b="1" dirty="0" err="1"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latin typeface="Consolas" panose="020B0609020204030204" pitchFamily="49" charset="0"/>
              </a:rPr>
              <a:t>&gt;</a:t>
            </a:r>
          </a:p>
          <a:p>
            <a:pPr lvl="2">
              <a:buClr>
                <a:srgbClr val="FFAD29"/>
              </a:buClr>
            </a:pPr>
            <a:r>
              <a:rPr lang="en-US" sz="1800" dirty="0"/>
              <a:t>On error, return </a:t>
            </a:r>
            <a:r>
              <a:rPr lang="en-US" b="1" dirty="0" err="1">
                <a:latin typeface="Consolas" panose="020B0609020204030204" pitchFamily="49" charset="0"/>
              </a:rPr>
              <a:t>AIFunctionError</a:t>
            </a:r>
            <a:endParaRPr lang="en-US" b="1" dirty="0"/>
          </a:p>
          <a:p>
            <a:pPr lvl="1">
              <a:buClr>
                <a:srgbClr val="FFAD29"/>
              </a:buClr>
            </a:pPr>
            <a:r>
              <a:rPr lang="en-US" dirty="0"/>
              <a:t>Zero or more input parameters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Each parameter must include a </a:t>
            </a:r>
            <a:r>
              <a:rPr lang="en-US" dirty="0">
                <a:latin typeface="Consolas" panose="020B0609020204030204" pitchFamily="49" charset="0"/>
              </a:rPr>
              <a:t>Description </a:t>
            </a:r>
            <a:r>
              <a:rPr lang="en-US" dirty="0"/>
              <a:t>attribute (describing its purpose)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Parameters are typically implemented </a:t>
            </a:r>
            <a:r>
              <a:rPr lang="en-US" i="1" u="sng" dirty="0"/>
              <a:t>with primitive types </a:t>
            </a:r>
            <a:endParaRPr lang="en-US" dirty="0"/>
          </a:p>
          <a:p>
            <a:pPr lvl="1">
              <a:buClr>
                <a:srgbClr val="FFAD29"/>
              </a:buClr>
            </a:pPr>
            <a:r>
              <a:rPr lang="en-US" dirty="0"/>
              <a:t>Register in “</a:t>
            </a:r>
            <a:r>
              <a:rPr lang="it-IT" dirty="0">
                <a:latin typeface="Consolas" panose="020B0609020204030204" pitchFamily="49" charset="0"/>
              </a:rPr>
              <a:t>esri_core_ai_assistant_extension_category</a:t>
            </a:r>
            <a:r>
              <a:rPr lang="en-US" dirty="0"/>
              <a:t>” category along with “its” AI Assistant Extension Class entry.</a:t>
            </a:r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1848FB-E682-E5AE-8536-7F24A43309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653627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01C75-5A75-E9E2-0848-4A86B0C65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A9AB103F-AE6D-5D8B-3425-415107451B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31F97C84-847F-EB87-FBC2-E3957FDA23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05FDCFA0-A953-A733-5B78-EE3EBA90C7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9D12223-BE2C-56FB-035B-68BD19640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Category Registration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6057BE35-18BC-C14B-D03A-6336F41CD55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2396066"/>
          </a:xfrm>
        </p:spPr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AI Assistant Extension classes and their AI Assistant functions register in the “</a:t>
            </a:r>
            <a:r>
              <a:rPr lang="it-IT" dirty="0">
                <a:latin typeface="Consolas" panose="020B0609020204030204" pitchFamily="49" charset="0"/>
              </a:rPr>
              <a:t>esri_core_ai_assistant_extension_category</a:t>
            </a:r>
            <a:r>
              <a:rPr lang="en-US" dirty="0"/>
              <a:t>” component category* 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Category registration is performed in the </a:t>
            </a:r>
            <a:r>
              <a:rPr lang="en-US" dirty="0" err="1"/>
              <a:t>Config.daml</a:t>
            </a:r>
            <a:endParaRPr lang="en-US" dirty="0"/>
          </a:p>
          <a:p>
            <a:pPr lvl="2">
              <a:buClr>
                <a:srgbClr val="FFAD29"/>
              </a:buClr>
            </a:pPr>
            <a:r>
              <a:rPr lang="en-US" dirty="0"/>
              <a:t>Component registration includes:</a:t>
            </a:r>
          </a:p>
          <a:p>
            <a:pPr lvl="3">
              <a:buClr>
                <a:srgbClr val="FFAD29"/>
              </a:buClr>
            </a:pPr>
            <a:r>
              <a:rPr lang="en-US" dirty="0">
                <a:latin typeface="Consolas" panose="020B0609020204030204" pitchFamily="49" charset="0"/>
              </a:rPr>
              <a:t>&lt;</a:t>
            </a:r>
            <a:r>
              <a:rPr lang="en-US" dirty="0" err="1">
                <a:latin typeface="Consolas" panose="020B0609020204030204" pitchFamily="49" charset="0"/>
              </a:rPr>
              <a:t>insertComponent</a:t>
            </a:r>
            <a:r>
              <a:rPr lang="en-US" dirty="0">
                <a:latin typeface="Consolas" panose="020B0609020204030204" pitchFamily="49" charset="0"/>
              </a:rPr>
              <a:t>&gt;...&lt;/</a:t>
            </a:r>
            <a:r>
              <a:rPr lang="en-US" dirty="0" err="1">
                <a:latin typeface="Consolas" panose="020B0609020204030204" pitchFamily="49" charset="0"/>
              </a:rPr>
              <a:t>insertComponent</a:t>
            </a:r>
            <a:r>
              <a:rPr lang="en-US" dirty="0">
                <a:latin typeface="Consolas" panose="020B0609020204030204" pitchFamily="49" charset="0"/>
              </a:rPr>
              <a:t>&gt;</a:t>
            </a:r>
            <a:r>
              <a:rPr lang="en-US" dirty="0"/>
              <a:t> element for the class</a:t>
            </a:r>
          </a:p>
          <a:p>
            <a:pPr lvl="3">
              <a:buClr>
                <a:srgbClr val="FFAD29"/>
              </a:buClr>
            </a:pPr>
            <a:r>
              <a:rPr lang="en-US" dirty="0">
                <a:latin typeface="Consolas" panose="020B0609020204030204" pitchFamily="49" charset="0"/>
              </a:rPr>
              <a:t>&lt;</a:t>
            </a:r>
            <a:r>
              <a:rPr lang="en-US" dirty="0" err="1">
                <a:latin typeface="Consolas" panose="020B0609020204030204" pitchFamily="49" charset="0"/>
              </a:rPr>
              <a:t>aiAssistantFunction</a:t>
            </a:r>
            <a:r>
              <a:rPr lang="en-US" dirty="0">
                <a:latin typeface="Consolas" panose="020B0609020204030204" pitchFamily="49" charset="0"/>
              </a:rPr>
              <a:t>&gt;...&lt;/</a:t>
            </a:r>
            <a:r>
              <a:rPr lang="en-US" dirty="0" err="1">
                <a:latin typeface="Consolas" panose="020B0609020204030204" pitchFamily="49" charset="0"/>
              </a:rPr>
              <a:t>aiAssistantFunction</a:t>
            </a:r>
            <a:r>
              <a:rPr lang="en-US" dirty="0">
                <a:latin typeface="Consolas" panose="020B0609020204030204" pitchFamily="49" charset="0"/>
              </a:rPr>
              <a:t>&gt;</a:t>
            </a:r>
            <a:r>
              <a:rPr lang="en-US" dirty="0"/>
              <a:t> element per function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AI Assistant uses the category to “discover” the available AI Assistant functions</a:t>
            </a:r>
          </a:p>
          <a:p>
            <a:pPr lvl="3">
              <a:buClr>
                <a:srgbClr val="FFAD29"/>
              </a:buClr>
            </a:pPr>
            <a:r>
              <a:rPr lang="en-US" dirty="0"/>
              <a:t>AI Extension Classes/AI Assistant Functions not registered are </a:t>
            </a:r>
            <a:r>
              <a:rPr lang="en-US" b="1" i="1" u="sng" dirty="0"/>
              <a:t>not</a:t>
            </a:r>
            <a:r>
              <a:rPr lang="en-US" dirty="0"/>
              <a:t> sent to the LLM</a:t>
            </a:r>
          </a:p>
          <a:p>
            <a:pPr lvl="2">
              <a:buClr>
                <a:srgbClr val="FFAD29"/>
              </a:buClr>
            </a:pPr>
            <a:endParaRPr lang="en-US" dirty="0"/>
          </a:p>
          <a:p>
            <a:pPr marL="622300" lvl="2" indent="0">
              <a:buClr>
                <a:srgbClr val="FFAD29"/>
              </a:buClr>
              <a:buNone/>
            </a:pPr>
            <a:endParaRPr lang="en-US" dirty="0"/>
          </a:p>
          <a:p>
            <a:pPr lvl="2">
              <a:buClr>
                <a:srgbClr val="FFAD29"/>
              </a:buClr>
            </a:pPr>
            <a:endParaRPr lang="en-US" dirty="0"/>
          </a:p>
          <a:p>
            <a:pPr lvl="2">
              <a:buClr>
                <a:srgbClr val="FFAD29"/>
              </a:buClr>
            </a:pPr>
            <a:r>
              <a:rPr lang="en-US" dirty="0"/>
              <a:t>*</a:t>
            </a:r>
            <a:r>
              <a:rPr lang="en-US" sz="1400" dirty="0"/>
              <a:t>Advanced Customization Patterns With a Focus on Categories:</a:t>
            </a:r>
          </a:p>
          <a:p>
            <a:pPr lvl="2">
              <a:buClr>
                <a:srgbClr val="FFAD29"/>
              </a:buClr>
            </a:pPr>
            <a:r>
              <a:rPr lang="en-US" sz="1400" u="sng" dirty="0">
                <a:solidFill>
                  <a:srgbClr val="FFFF00"/>
                </a:solidFill>
              </a:rPr>
              <a:t>https://esri.github.io/arcgis-pro-sdk/techsessions/2019/Berlin/AdvancedCustomizationPatterns.zip</a:t>
            </a:r>
          </a:p>
          <a:p>
            <a:pPr lvl="2">
              <a:buClr>
                <a:srgbClr val="FFAD29"/>
              </a:buClr>
            </a:pPr>
            <a:r>
              <a:rPr lang="en-US" sz="1400" dirty="0"/>
              <a:t>Advanced Pro Customization Categories Settings:</a:t>
            </a:r>
          </a:p>
          <a:p>
            <a:pPr lvl="2">
              <a:buClr>
                <a:srgbClr val="FFAD29"/>
              </a:buClr>
            </a:pPr>
            <a:r>
              <a:rPr lang="en-US" sz="1400" u="sng" dirty="0">
                <a:solidFill>
                  <a:srgbClr val="FFFF00"/>
                </a:solidFill>
              </a:rPr>
              <a:t>https://esri.github.io/arcgis-pro-sdk/techsessions/2019/PalmSprings/AdvancedProCustomizationCategoriesSettings.zip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577739-1ECE-B5F8-CE48-1AB9926AD6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7230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DED39-5593-AFE0-111B-570EC1F5F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A904BF82-A9E7-6AC8-600A-5A6A6F93E2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9BB3F6E-4E80-063B-AC3B-53643273E2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CE90EAC4-91E8-014B-A239-58AF986745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9790C538-775E-504A-57C0-F7BC95671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05" y="704299"/>
            <a:ext cx="11044990" cy="461665"/>
          </a:xfrm>
        </p:spPr>
        <p:txBody>
          <a:bodyPr/>
          <a:lstStyle/>
          <a:p>
            <a:r>
              <a:rPr lang="en-US" dirty="0"/>
              <a:t>AI Assistant Function – Pro SDK Item Template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78DD429C-328F-056F-161B-9E08780B8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411" y="1788137"/>
            <a:ext cx="8963025" cy="421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608448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5C51A-54F0-7987-C7A5-7C88249CC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9F3F7D18-3793-0C86-F0B8-C0CE3D7C7D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36297B67-D1C2-D6B7-7493-BFBEA0FB9B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D902AA1B-C91B-90A8-C7F5-3B1B8C3D09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932A492-D34C-4ECF-B39E-8FEE3B2EA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Example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881C04AE-6727-DD1A-404B-E0B9AA0DD36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2396066"/>
          </a:xfrm>
        </p:spPr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Assume we want to implement an AI Assistant function to show a “Hello World” message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Can optionally show an additional (user entered) text string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F50795-6C56-B227-AC7C-48A15DEE0E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369332"/>
          </a:xfrm>
        </p:spPr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AI Assistant Function Method</a:t>
            </a:r>
          </a:p>
        </p:txBody>
      </p:sp>
    </p:spTree>
    <p:extLst>
      <p:ext uri="{BB962C8B-B14F-4D97-AF65-F5344CB8AC3E}">
        <p14:creationId xmlns:p14="http://schemas.microsoft.com/office/powerpoint/2010/main" val="1803906461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0F85CD-E512-5898-E2D3-747776692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23CF11AF-8699-9CE7-FA84-417DBEBB72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25766A43-49A8-4DD9-BDF9-11917615A3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5A0F6BAE-602C-8A0A-5033-66E553FD2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E7917472-D513-3CB0-682D-EC33C98E5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6A3F9D-150E-74B8-8103-23ABFF1B38C5}"/>
              </a:ext>
            </a:extLst>
          </p:cNvPr>
          <p:cNvSpPr txBox="1"/>
          <p:nvPr/>
        </p:nvSpPr>
        <p:spPr>
          <a:xfrm>
            <a:off x="553452" y="1046747"/>
            <a:ext cx="10876548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62580648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ADC2C-8517-4C6B-4F6A-A9E04537A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86C4F304-9C61-4F1B-D0F0-8F6A02F791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36BB1C2A-8136-857F-A583-99DA294EA6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C3A346BD-5DC8-0A06-271F-EEE8EA6006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7968995-2278-0F33-C56F-20C81EE74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E442AB-C9AA-B9D2-41A9-E9273DE6FF2E}"/>
              </a:ext>
            </a:extLst>
          </p:cNvPr>
          <p:cNvSpPr txBox="1"/>
          <p:nvPr/>
        </p:nvSpPr>
        <p:spPr>
          <a:xfrm>
            <a:off x="553452" y="1046747"/>
            <a:ext cx="10876548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//TODO – implementation here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88328478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25289-F880-FF50-3912-9C5F80946E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31AC4BA3-7D58-040F-FC2D-AE06F7B49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0DE8F0C9-9D3E-BF21-28F3-320D129BA8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661FC6EA-CE97-DD4B-7FBE-640B4014CC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4BF9A1DD-2B56-2EEC-80FC-FD7477A98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95F1D4-E273-3092-1F02-12ABB2500D45}"/>
              </a:ext>
            </a:extLst>
          </p:cNvPr>
          <p:cNvSpPr txBox="1"/>
          <p:nvPr/>
        </p:nvSpPr>
        <p:spPr>
          <a:xfrm>
            <a:off x="553452" y="1046747"/>
            <a:ext cx="10876548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//TODO – implementation here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4135863778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3A61C-1BFA-51FE-261C-A8341D341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3308BABB-D6FE-55DB-CCBA-60C1D1BC4D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81F61D84-C66D-1754-2826-3E880A2D5C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8DE21BD5-288B-B653-9ACA-35BAEC462C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81C9C9CD-D89C-7B43-7761-B92D18794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B913F0-CD55-EA72-9AB8-820173FDCDA2}"/>
              </a:ext>
            </a:extLst>
          </p:cNvPr>
          <p:cNvSpPr txBox="1"/>
          <p:nvPr/>
        </p:nvSpPr>
        <p:spPr>
          <a:xfrm>
            <a:off x="553452" y="1046747"/>
            <a:ext cx="11453018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//TODO – implementation here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4067227176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864BE-391B-A958-BFC2-58B4DF6CB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A12C02C0-04AD-D78C-3485-0CFAF12257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82D68C50-8964-6C79-8EA0-35AC0F441D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A9C711EF-4646-9D67-B455-282E1B5848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A24AEA9D-C7FB-ADA4-4109-6DBA594BC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6EB51C-7AB9-78F6-C505-2CE342860AE7}"/>
              </a:ext>
            </a:extLst>
          </p:cNvPr>
          <p:cNvSpPr txBox="1"/>
          <p:nvPr/>
        </p:nvSpPr>
        <p:spPr>
          <a:xfrm>
            <a:off x="553451" y="1046747"/>
            <a:ext cx="11453019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[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//TODO – implementation here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052759192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EB435-45AB-6060-1899-198AF3E16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DE61754E-3357-DA34-9F6E-8EC18DD90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FB01A626-44D3-6D0E-270F-25E1B5EB88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67165D71-BF3C-9CBF-59D7-42D57FB6D9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7956D89-689B-876C-E99E-7A402D8EC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3F49F562-BFD0-4653-F5CC-8C5307D9178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06116" y="1721979"/>
            <a:ext cx="10369296" cy="3427413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Overview of the AI Assistant and timeline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High level summary of the AI Assistant and AI Assistant extensibility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Road map and descriptions</a:t>
            </a:r>
          </a:p>
          <a:p>
            <a:pPr>
              <a:buClr>
                <a:srgbClr val="FFAD29"/>
              </a:buClr>
            </a:pPr>
            <a:r>
              <a:rPr lang="en-US" dirty="0"/>
              <a:t>AI Assistant Function basics (formerly known as “Skill Functions”)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Implementation pattern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AI Assistant extension class, AI Assistant function, component registration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Invocation via the AI Assistant chat and back-end LLM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Guidelines/Best practices and design walk-through</a:t>
            </a:r>
          </a:p>
          <a:p>
            <a:pPr>
              <a:buClr>
                <a:srgbClr val="FFAD29"/>
              </a:buClr>
            </a:pPr>
            <a:r>
              <a:rPr lang="en-US" dirty="0"/>
              <a:t>AI Assistant Function advanced skills</a:t>
            </a:r>
          </a:p>
          <a:p>
            <a:pPr lvl="1">
              <a:buClr>
                <a:srgbClr val="FFAD29"/>
              </a:buClr>
            </a:pPr>
            <a:r>
              <a:rPr lang="en-US" dirty="0" err="1"/>
              <a:t>Yaml</a:t>
            </a:r>
            <a:r>
              <a:rPr lang="en-US" dirty="0"/>
              <a:t> and prompt refinement</a:t>
            </a:r>
          </a:p>
          <a:p>
            <a:pPr lvl="1">
              <a:buClr>
                <a:srgbClr val="FFAD29"/>
              </a:buClr>
            </a:pPr>
            <a:r>
              <a:rPr lang="en-US" dirty="0" err="1"/>
              <a:t>Autoinvoke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0007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386674-0D85-C43F-9C7E-465BA8A4C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440E9656-CC79-ED36-804B-EDB5728F3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777457AC-B0D5-37F3-599D-EF78E63739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C8B963FF-EB79-7470-5CD9-D49C24593B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6A1D4E7A-9359-CE1F-327C-F360D0D7E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1D36D4-669A-A835-0466-03B71AFE135B}"/>
              </a:ext>
            </a:extLst>
          </p:cNvPr>
          <p:cNvSpPr txBox="1"/>
          <p:nvPr/>
        </p:nvSpPr>
        <p:spPr>
          <a:xfrm>
            <a:off x="553451" y="1046747"/>
            <a:ext cx="11453019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[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//TODO – implementation here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3311501483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AC521-28EE-7424-872C-0CFC72AE8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C1A10C1F-0547-202B-042A-B9A91995A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F24E9743-8AF7-DFB8-F2C0-74C524255B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849AFF4E-5B9D-69D7-FDC4-701A2A3AC1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AE0D2E8-1865-AC49-120E-8F05B592F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56A296-BBEA-9D46-E64F-11D36E1F9C84}"/>
              </a:ext>
            </a:extLst>
          </p:cNvPr>
          <p:cNvSpPr txBox="1"/>
          <p:nvPr/>
        </p:nvSpPr>
        <p:spPr>
          <a:xfrm>
            <a:off x="553451" y="1046747"/>
            <a:ext cx="11453019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[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Description(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 an optional string"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)]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//TODO – implementation here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243565133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7CD3A-4699-3573-C088-9F74966A1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524A2062-41DC-0B57-DD44-60A68A54F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0ED0F041-1C1B-42B4-C1CD-324EBA7C3F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FC474E5F-BCAF-1250-52AA-EE31395BB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EC3CDFA4-4388-D434-3124-5570E496D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F1C737-C47B-A8AB-DF96-7EFC549CFCE3}"/>
              </a:ext>
            </a:extLst>
          </p:cNvPr>
          <p:cNvSpPr txBox="1"/>
          <p:nvPr/>
        </p:nvSpPr>
        <p:spPr>
          <a:xfrm>
            <a:off x="553451" y="1046747"/>
            <a:ext cx="11453019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[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 an optional string"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//TODO – implementation here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1311967539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C169C-4977-9AE5-D70F-9E5F60AC2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C4D27F58-FB08-0D68-E670-678B42FC8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49487CF1-E1D7-BA09-E40B-30DA84504B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67B119B2-0064-E649-CE4A-C57EF871C7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10248EA1-C412-F9BD-A6A5-A4311B419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BD5AAA-2EEE-DEEE-00C4-3E4A76467C07}"/>
              </a:ext>
            </a:extLst>
          </p:cNvPr>
          <p:cNvSpPr txBox="1"/>
          <p:nvPr/>
        </p:nvSpPr>
        <p:spPr>
          <a:xfrm>
            <a:off x="553451" y="1046747"/>
            <a:ext cx="11453019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[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 an optional string"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[Description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]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//TODO – implementation here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988371775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A0994D-CA7B-D8C0-435F-F3EB6AEC5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36FC8DF5-7442-0BFB-D908-47B9D63F5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48A8E293-2C91-6D96-AE16-5452FE8E17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997B8B9D-453A-7E7E-6D89-76DD97893D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683A55B2-4B2E-44F4-A98C-9489E8069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657" y="372979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48AB36-0ABA-95B1-5EFA-4815F90C9203}"/>
              </a:ext>
            </a:extLst>
          </p:cNvPr>
          <p:cNvSpPr txBox="1"/>
          <p:nvPr/>
        </p:nvSpPr>
        <p:spPr>
          <a:xfrm>
            <a:off x="553451" y="1046747"/>
            <a:ext cx="11453019" cy="561874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[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 an optional string"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endParaRPr lang="en-US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//TODO – implementation here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msg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"Hello World"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if (!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.IsNullOrEmpty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   msg += ": " + 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optionalTextString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dirty="0" err="1">
                <a:solidFill>
                  <a:schemeClr val="bg1"/>
                </a:solidFill>
                <a:latin typeface="Consolas" panose="020B0609020204030204" pitchFamily="49" charset="0"/>
              </a:rPr>
              <a:t>.Show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(msg,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"Hello World"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“Hello world message shown successfully”);</a:t>
            </a:r>
          </a:p>
          <a:p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1134855242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1F1EE-6F98-CEE4-3F1B-E68D25DB7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A6893F88-CDD7-819F-56F7-1566BAAA9E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000E98ED-B703-08DA-5D87-EF383A366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F28F53ED-D2F5-DD73-45EE-E3562CD480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AD64E641-6C16-9EB9-9C59-90E6B5BFB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3" y="360947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A93015-7B5B-92C9-1D8A-AC5E10E5A2B9}"/>
              </a:ext>
            </a:extLst>
          </p:cNvPr>
          <p:cNvSpPr/>
          <p:nvPr/>
        </p:nvSpPr>
        <p:spPr bwMode="auto">
          <a:xfrm>
            <a:off x="649704" y="1094874"/>
            <a:ext cx="11297653" cy="531795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817905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C3A91-75F1-61DA-38B0-5110DDA0F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38B45A6B-7960-47A6-3BA1-87DB379FE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7A43C730-F4A2-986D-F876-5763F2E2D0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8F19540D-7CCE-F22F-9848-CE554555F5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FCF35F6F-2292-1B3A-0E9D-A0BAE7099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3" y="360947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0B98652-AA3D-EB92-B022-0A9B9EF89583}"/>
              </a:ext>
            </a:extLst>
          </p:cNvPr>
          <p:cNvSpPr/>
          <p:nvPr/>
        </p:nvSpPr>
        <p:spPr bwMode="auto">
          <a:xfrm>
            <a:off x="372968" y="1094874"/>
            <a:ext cx="11586421" cy="531795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“/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&lt;/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191718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319E3-58B6-29F1-3D98-1BAAFBE09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F2C81F64-70F0-0238-C9BF-7F8167066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3A4BEC73-8B4C-FDAE-4FB4-A9B2A19DE7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555F8824-6A88-1E8E-E65C-807361346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1E339D4-A131-4385-2279-FBF434149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3" y="360947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A6C1851-6655-C870-6903-2DB11832AB6F}"/>
              </a:ext>
            </a:extLst>
          </p:cNvPr>
          <p:cNvSpPr/>
          <p:nvPr/>
        </p:nvSpPr>
        <p:spPr bwMode="auto">
          <a:xfrm>
            <a:off x="649704" y="3272594"/>
            <a:ext cx="11297653" cy="327259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aiAssitantFunction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“/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D80207-92B1-CEB1-EC4A-888B45D187A4}"/>
              </a:ext>
            </a:extLst>
          </p:cNvPr>
          <p:cNvSpPr txBox="1"/>
          <p:nvPr/>
        </p:nvSpPr>
        <p:spPr>
          <a:xfrm>
            <a:off x="2172181" y="950494"/>
            <a:ext cx="10019819" cy="247850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714235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BE26D9-8734-6108-111D-481034CF1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6C4125ED-FA38-C70D-62C9-9C356C6A9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241D4077-732A-50A8-E74A-F6B50FA74D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2DD5B17D-FD57-B1E8-B326-39E751236A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1239144B-8977-FDB6-0DC9-FF7C9C77A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3" y="360947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C56FAF-B43C-6EFA-BCEE-1E97F6CED489}"/>
              </a:ext>
            </a:extLst>
          </p:cNvPr>
          <p:cNvSpPr/>
          <p:nvPr/>
        </p:nvSpPr>
        <p:spPr bwMode="auto">
          <a:xfrm>
            <a:off x="649704" y="3272594"/>
            <a:ext cx="11297653" cy="327259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“/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7A47C6-1F5E-A033-15A6-FC8BA725F468}"/>
              </a:ext>
            </a:extLst>
          </p:cNvPr>
          <p:cNvSpPr txBox="1"/>
          <p:nvPr/>
        </p:nvSpPr>
        <p:spPr>
          <a:xfrm>
            <a:off x="2172181" y="950494"/>
            <a:ext cx="10019819" cy="247850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179789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E4762-1AFC-BDE2-E5E3-3D8C40B05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BEF4572B-5C14-7BEA-7D28-43B51099B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BA6B5830-88E7-E47D-EFC8-F9C1EFA04F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A64EDA29-AB3B-5A2C-47A4-82185669FC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86EC2FA-BA21-84B0-2FAD-E7BDB38D8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3" y="360947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4817389-453A-A007-D6BD-FD9BD9E6C726}"/>
              </a:ext>
            </a:extLst>
          </p:cNvPr>
          <p:cNvSpPr/>
          <p:nvPr/>
        </p:nvSpPr>
        <p:spPr bwMode="auto">
          <a:xfrm>
            <a:off x="649704" y="3272594"/>
            <a:ext cx="11297653" cy="327259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HelloWorldSkillFunction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“/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260C50-9320-6317-065B-FDF0E208DE81}"/>
              </a:ext>
            </a:extLst>
          </p:cNvPr>
          <p:cNvSpPr txBox="1"/>
          <p:nvPr/>
        </p:nvSpPr>
        <p:spPr>
          <a:xfrm>
            <a:off x="2172181" y="950494"/>
            <a:ext cx="10019819" cy="247850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C12A3E6-6DBC-D05F-C493-BCCA0635CD39}"/>
                  </a:ext>
                </a:extLst>
              </p14:cNvPr>
              <p14:cNvContentPartPr/>
              <p14:nvPr/>
            </p14:nvContentPartPr>
            <p14:xfrm>
              <a:off x="4004773" y="1116701"/>
              <a:ext cx="3266714" cy="557918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C12A3E6-6DBC-D05F-C493-BCCA0635CD3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86773" y="1098704"/>
                <a:ext cx="3302355" cy="593553"/>
              </a:xfrm>
              <a:prstGeom prst="rect">
                <a:avLst/>
              </a:prstGeom>
            </p:spPr>
          </p:pic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73FC975E-2CD8-1DFB-8E20-26AD7AEBE204}"/>
              </a:ext>
            </a:extLst>
          </p:cNvPr>
          <p:cNvGrpSpPr/>
          <p:nvPr/>
        </p:nvGrpSpPr>
        <p:grpSpPr>
          <a:xfrm>
            <a:off x="5699653" y="1802501"/>
            <a:ext cx="3107160" cy="2251800"/>
            <a:chOff x="5699653" y="1802501"/>
            <a:chExt cx="3107160" cy="2251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3DCE41EB-5AD0-816F-77C9-B5AE6D9130FC}"/>
                    </a:ext>
                  </a:extLst>
                </p14:cNvPr>
                <p14:cNvContentPartPr/>
                <p14:nvPr/>
              </p14:nvContentPartPr>
              <p14:xfrm>
                <a:off x="5699653" y="1802501"/>
                <a:ext cx="3107160" cy="225180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3DCE41EB-5AD0-816F-77C9-B5AE6D9130FC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682013" y="1784861"/>
                  <a:ext cx="3142800" cy="228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7F2DAD8F-440C-1719-FDCB-0C6BEF5DEE6F}"/>
                    </a:ext>
                  </a:extLst>
                </p14:cNvPr>
                <p14:cNvContentPartPr/>
                <p14:nvPr/>
              </p14:nvContentPartPr>
              <p14:xfrm>
                <a:off x="5712973" y="1864781"/>
                <a:ext cx="31680" cy="23508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7F2DAD8F-440C-1719-FDCB-0C6BEF5DEE6F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694973" y="1846781"/>
                  <a:ext cx="67320" cy="2707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414417114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30CABD-A147-EC06-E009-71DFC1007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95C37F27-CDE9-A611-640E-B509DD8234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BE68C136-DF43-749E-2963-55544D96AB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DF042F85-9C17-2B63-37F1-C819D546F5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8390FD0-BCC1-A9FD-10F4-2DBA86A65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04153"/>
            <a:ext cx="10369296" cy="461665"/>
          </a:xfrm>
        </p:spPr>
        <p:txBody>
          <a:bodyPr/>
          <a:lstStyle/>
          <a:p>
            <a:r>
              <a:rPr lang="en-US" dirty="0"/>
              <a:t>ArcGIS Pro AI Assistant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96E71745-2EB0-7F43-6258-E2328823486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marL="113982"/>
            <a:r>
              <a:rPr lang="en-US" dirty="0"/>
              <a:t>Works across application</a:t>
            </a:r>
            <a:br>
              <a:rPr lang="en-US" dirty="0"/>
            </a:br>
            <a:endParaRPr lang="en-US" dirty="0"/>
          </a:p>
          <a:p>
            <a:pPr marL="113982"/>
            <a:r>
              <a:rPr lang="en-US" dirty="0"/>
              <a:t>Mapping &amp; visualization, Analysis, Data management</a:t>
            </a:r>
            <a:br>
              <a:rPr lang="en-US" dirty="0"/>
            </a:br>
            <a:endParaRPr lang="en-US" dirty="0"/>
          </a:p>
          <a:p>
            <a:pPr marL="113982"/>
            <a:r>
              <a:rPr lang="en-US" dirty="0"/>
              <a:t>Provides help &amp; executes tasks/workflows</a:t>
            </a:r>
            <a:br>
              <a:rPr lang="en-US" dirty="0"/>
            </a:br>
            <a:endParaRPr lang="en-US" dirty="0"/>
          </a:p>
          <a:p>
            <a:pPr marL="113982"/>
            <a:r>
              <a:rPr lang="en-US" dirty="0"/>
              <a:t>Functionality will be built incrementally over multiple releases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0065C3D-C997-BF34-A48C-66F498E91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188521"/>
            <a:ext cx="10369296" cy="369332"/>
          </a:xfrm>
        </p:spPr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Designed to boost productivity and empower users</a:t>
            </a:r>
          </a:p>
        </p:txBody>
      </p:sp>
    </p:spTree>
    <p:extLst>
      <p:ext uri="{BB962C8B-B14F-4D97-AF65-F5344CB8AC3E}">
        <p14:creationId xmlns:p14="http://schemas.microsoft.com/office/powerpoint/2010/main" val="1687171014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AD3A85-66F4-77E5-E96A-152761101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F8566DBB-E821-E52F-7EE3-D3EA38D7D5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DE88987B-C3E6-AAC9-D0C0-58DA01159E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9A83F197-E5CD-71BA-91D4-C572C6ABBD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7E8126B-B799-94AD-6493-F6BCA9969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3" y="360947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21273B-7A05-D307-03F8-C677B39B5C51}"/>
              </a:ext>
            </a:extLst>
          </p:cNvPr>
          <p:cNvSpPr/>
          <p:nvPr/>
        </p:nvSpPr>
        <p:spPr bwMode="auto">
          <a:xfrm>
            <a:off x="649704" y="3272594"/>
            <a:ext cx="11417970" cy="327259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“/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20B394-E860-92F5-13ED-9283F7BFF515}"/>
              </a:ext>
            </a:extLst>
          </p:cNvPr>
          <p:cNvSpPr txBox="1"/>
          <p:nvPr/>
        </p:nvSpPr>
        <p:spPr>
          <a:xfrm>
            <a:off x="2172181" y="950494"/>
            <a:ext cx="10019819" cy="247850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420249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1D8B7-49AF-AE5D-858B-5A514E0B5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AADAFC52-0280-7D61-6B12-A00B80912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B478E385-7943-A91D-A610-878E58E074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5114E325-648E-9082-0659-707EA214BD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4ADC833E-90E5-9A34-8383-78FC312C4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3" y="360947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719D05A-2AC1-AD76-3A48-2526CFB08F67}"/>
              </a:ext>
            </a:extLst>
          </p:cNvPr>
          <p:cNvSpPr/>
          <p:nvPr/>
        </p:nvSpPr>
        <p:spPr bwMode="auto">
          <a:xfrm>
            <a:off x="649704" y="3272594"/>
            <a:ext cx="11297653" cy="327259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“/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794F15-3740-1EDF-87C7-A30433CB049C}"/>
              </a:ext>
            </a:extLst>
          </p:cNvPr>
          <p:cNvSpPr txBox="1"/>
          <p:nvPr/>
        </p:nvSpPr>
        <p:spPr>
          <a:xfrm>
            <a:off x="2172181" y="950494"/>
            <a:ext cx="10019819" cy="247850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668107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EDC40B-46AD-8865-75C7-8F67B6988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DEBB6A8F-3320-AB0A-E6E3-F33AEE83DA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4D613DF1-68D9-6E36-2CF3-18537E358B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C4536D0A-FA90-3C30-2407-8FAC183267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2979066F-061D-CFD9-8722-084E7EC09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3" y="360947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66AE669-D6C6-3F44-0F5F-C40F85900F29}"/>
              </a:ext>
            </a:extLst>
          </p:cNvPr>
          <p:cNvSpPr/>
          <p:nvPr/>
        </p:nvSpPr>
        <p:spPr bwMode="auto">
          <a:xfrm>
            <a:off x="649704" y="3272594"/>
            <a:ext cx="11297653" cy="327259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HelloWorldSkillFunction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“/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FAB15D-A462-D18F-0EA3-1ACDC497F5AE}"/>
              </a:ext>
            </a:extLst>
          </p:cNvPr>
          <p:cNvSpPr txBox="1"/>
          <p:nvPr/>
        </p:nvSpPr>
        <p:spPr>
          <a:xfrm>
            <a:off x="2000076" y="950494"/>
            <a:ext cx="10019819" cy="247850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2EB77B2-B94F-0126-14B1-73375EDB49B3}"/>
                  </a:ext>
                </a:extLst>
              </p14:cNvPr>
              <p14:cNvContentPartPr/>
              <p14:nvPr/>
            </p14:nvContentPartPr>
            <p14:xfrm>
              <a:off x="5664084" y="1698968"/>
              <a:ext cx="3323501" cy="611853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2EB77B2-B94F-0126-14B1-73375EDB49B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46084" y="1680951"/>
                <a:ext cx="3359141" cy="647526"/>
              </a:xfrm>
              <a:prstGeom prst="rect">
                <a:avLst/>
              </a:prstGeom>
            </p:spPr>
          </p:pic>
        </mc:Fallback>
      </mc:AlternateContent>
      <p:grpSp>
        <p:nvGrpSpPr>
          <p:cNvPr id="8" name="Group 7">
            <a:extLst>
              <a:ext uri="{FF2B5EF4-FFF2-40B4-BE49-F238E27FC236}">
                <a16:creationId xmlns:a16="http://schemas.microsoft.com/office/drawing/2014/main" id="{67ACFCC1-A184-B8FD-2066-428C1330A417}"/>
              </a:ext>
            </a:extLst>
          </p:cNvPr>
          <p:cNvGrpSpPr/>
          <p:nvPr/>
        </p:nvGrpSpPr>
        <p:grpSpPr>
          <a:xfrm>
            <a:off x="6896782" y="2413603"/>
            <a:ext cx="541440" cy="2347200"/>
            <a:chOff x="7014013" y="2417021"/>
            <a:chExt cx="541440" cy="2347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414F3F4B-B4DD-3BA3-FB9F-8F7C89D97CD5}"/>
                    </a:ext>
                  </a:extLst>
                </p14:cNvPr>
                <p14:cNvContentPartPr/>
                <p14:nvPr/>
              </p14:nvContentPartPr>
              <p14:xfrm>
                <a:off x="7014013" y="2417021"/>
                <a:ext cx="290160" cy="234720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414F3F4B-B4DD-3BA3-FB9F-8F7C89D97CD5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996373" y="2399381"/>
                  <a:ext cx="325800" cy="238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9B400390-5144-17C6-5D45-D389CF43712D}"/>
                    </a:ext>
                  </a:extLst>
                </p14:cNvPr>
                <p14:cNvContentPartPr/>
                <p14:nvPr/>
              </p14:nvContentPartPr>
              <p14:xfrm>
                <a:off x="7194733" y="2429621"/>
                <a:ext cx="360720" cy="11232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9B400390-5144-17C6-5D45-D389CF43712D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176733" y="2411981"/>
                  <a:ext cx="396360" cy="147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47040039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9D597-558D-6388-D96B-E827AC308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44E07801-30E0-BEF2-9C72-6A466F685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0B88B807-5841-B1AD-1372-E11D2FB611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2C8542F7-E546-ADB9-50AB-6033084132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FE52598-C17D-959B-D045-51E79BBD8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3" y="360947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384A1DE-2320-C1F4-4AF0-174C6DD5A7A1}"/>
              </a:ext>
            </a:extLst>
          </p:cNvPr>
          <p:cNvSpPr/>
          <p:nvPr/>
        </p:nvSpPr>
        <p:spPr bwMode="auto">
          <a:xfrm>
            <a:off x="649704" y="3272594"/>
            <a:ext cx="11297653" cy="327259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HelloWorldExtensionClass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HelloWorldExampleFunction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“/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C279095D-CB00-4001-06DE-5BD4FEED8B30}"/>
                  </a:ext>
                </a:extLst>
              </p14:cNvPr>
              <p14:cNvContentPartPr/>
              <p14:nvPr/>
            </p14:nvContentPartPr>
            <p14:xfrm>
              <a:off x="3837733" y="5317181"/>
              <a:ext cx="6043680" cy="1339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C279095D-CB00-4001-06DE-5BD4FEED8B30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820093" y="5299181"/>
                <a:ext cx="6079320" cy="16956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5C80A087-7B37-103D-7009-8025996797F9}"/>
              </a:ext>
            </a:extLst>
          </p:cNvPr>
          <p:cNvSpPr txBox="1"/>
          <p:nvPr/>
        </p:nvSpPr>
        <p:spPr>
          <a:xfrm>
            <a:off x="2172181" y="950494"/>
            <a:ext cx="10019819" cy="247850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14703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11B487-4422-FE4C-70F9-B673C9311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FECDE565-7074-B29F-EBB2-BC9E4D7EEE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0CC6FFA8-5D1F-90B2-FDD7-AEC7C7DCC9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01D46E83-094F-991A-FE21-9C02673D1E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A629FB82-4EA8-EA8F-37D0-19E984FCE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33" y="360947"/>
            <a:ext cx="10369296" cy="461665"/>
          </a:xfrm>
        </p:spPr>
        <p:txBody>
          <a:bodyPr/>
          <a:lstStyle/>
          <a:p>
            <a:r>
              <a:rPr lang="en-US" dirty="0"/>
              <a:t>AI Assistant Function Implementation Basics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955D7C4-3A15-D5CA-D192-B870E36241D8}"/>
              </a:ext>
            </a:extLst>
          </p:cNvPr>
          <p:cNvSpPr/>
          <p:nvPr/>
        </p:nvSpPr>
        <p:spPr bwMode="auto">
          <a:xfrm>
            <a:off x="649704" y="3272594"/>
            <a:ext cx="11297653" cy="327259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Acme_Skills_HelloWorldSkills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AIExtensionClass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Contains a skill function to show a Hello World 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HelloWorldSkillFunction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Shows a Hello World message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“/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8EDDE42-59BB-DED0-DDEA-7DE4F9A72B13}"/>
                  </a:ext>
                </a:extLst>
              </p14:cNvPr>
              <p14:cNvContentPartPr/>
              <p14:nvPr/>
            </p14:nvContentPartPr>
            <p14:xfrm>
              <a:off x="3837733" y="5317181"/>
              <a:ext cx="6043680" cy="1339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8EDDE42-59BB-DED0-DDEA-7DE4F9A72B1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20093" y="5299181"/>
                <a:ext cx="6079320" cy="16956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51EA72E7-1EAC-69ED-E7C2-2AC6111A511D}"/>
              </a:ext>
            </a:extLst>
          </p:cNvPr>
          <p:cNvSpPr txBox="1"/>
          <p:nvPr/>
        </p:nvSpPr>
        <p:spPr>
          <a:xfrm>
            <a:off x="2172181" y="950494"/>
            <a:ext cx="10019819" cy="247850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//Basic AI Assistant function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HelloWorldExtensionClass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“Show a hello world message with..."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 static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HelloWorldExampleFunction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“Optional text string to show with the Hello World message"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optionalTextString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"")) {</a:t>
            </a:r>
          </a:p>
          <a:p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...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863878C5-6415-EEBE-9513-C760A3056CA8}"/>
                  </a:ext>
                </a:extLst>
              </p14:cNvPr>
              <p14:cNvContentPartPr/>
              <p14:nvPr/>
            </p14:nvContentPartPr>
            <p14:xfrm>
              <a:off x="5450646" y="1918910"/>
              <a:ext cx="5625360" cy="1216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863878C5-6415-EEBE-9513-C760A3056CA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32646" y="1900963"/>
                <a:ext cx="5661000" cy="15721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91675574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C69F6-EDDD-97FC-AA37-F857323A8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7B5E1B-C88A-4A51-A96A-4BEEE14A9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3" y="263423"/>
            <a:ext cx="10369296" cy="461665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AEB2227-E1B2-6EB0-B4E3-91ACFA08CC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4853" y="728395"/>
            <a:ext cx="10369296" cy="400110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C7CF82C3-390A-4565-9ACD-14EE7CF1E6D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8014" y="1368225"/>
            <a:ext cx="5560266" cy="1159658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 Assume the user wants to show a “Hello World” message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447733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3F68E2-FAF4-629D-4309-9F5C05A37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35A18E-5735-C484-0918-DC150861F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3" y="263423"/>
            <a:ext cx="10369296" cy="461665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39A3A52-5336-BACD-8956-C60182739F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4853" y="728395"/>
            <a:ext cx="10369296" cy="400110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84F535EB-6AEE-9417-B186-6B23B67B3EF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8014" y="1368225"/>
            <a:ext cx="5560266" cy="1159658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 Assume the user wants to show a “Hello World” message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9218D8-C500-C53B-0A96-B2AD6F59A6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7609" y="2148908"/>
            <a:ext cx="3361905" cy="4600000"/>
          </a:xfrm>
          <a:prstGeom prst="rect">
            <a:avLst/>
          </a:prstGeom>
        </p:spPr>
      </p:pic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33DF9E53-A696-E955-48A7-0A7DD70AEF0C}"/>
              </a:ext>
            </a:extLst>
          </p:cNvPr>
          <p:cNvSpPr/>
          <p:nvPr/>
        </p:nvSpPr>
        <p:spPr bwMode="auto">
          <a:xfrm>
            <a:off x="198084" y="4596661"/>
            <a:ext cx="2050468" cy="904838"/>
          </a:xfrm>
          <a:prstGeom prst="wedgeRectCallout">
            <a:avLst>
              <a:gd name="adj1" fmla="val 101016"/>
              <a:gd name="adj2" fmla="val 1035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User initiates a “Pro Action” Conversation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8913284-76E8-E2ED-BFA8-2B3180B25957}"/>
              </a:ext>
            </a:extLst>
          </p:cNvPr>
          <p:cNvSpPr/>
          <p:nvPr/>
        </p:nvSpPr>
        <p:spPr bwMode="auto">
          <a:xfrm>
            <a:off x="206850" y="4584937"/>
            <a:ext cx="2050468" cy="904838"/>
          </a:xfrm>
          <a:prstGeom prst="wedgeRectCallout">
            <a:avLst>
              <a:gd name="adj1" fmla="val 124457"/>
              <a:gd name="adj2" fmla="val -9990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User initiates a “Pro Action” Conversation</a:t>
            </a:r>
          </a:p>
        </p:txBody>
      </p:sp>
    </p:spTree>
    <p:extLst>
      <p:ext uri="{BB962C8B-B14F-4D97-AF65-F5344CB8AC3E}">
        <p14:creationId xmlns:p14="http://schemas.microsoft.com/office/powerpoint/2010/main" val="2635772009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D91C7-3CCD-DC71-208E-ECF176E4F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B33D1F-6D15-3D9B-1552-A45973CE0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3" y="263423"/>
            <a:ext cx="10369296" cy="461665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96CE82D-8A85-BBDA-FE38-D3DB316C94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4853" y="728395"/>
            <a:ext cx="10369296" cy="400110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E013BACC-5946-899E-366C-91617C00208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8014" y="1368225"/>
            <a:ext cx="5560266" cy="1159658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 Assume the user wants to show a “Hello World” message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D0B194-6A17-CD5E-04F9-FA9CB904214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4000"/>
          </a:blip>
          <a:stretch>
            <a:fillRect/>
          </a:stretch>
        </p:blipFill>
        <p:spPr>
          <a:xfrm>
            <a:off x="152299" y="3071172"/>
            <a:ext cx="3047619" cy="186666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CF98662-5493-BFF5-9D38-B45AC543C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203" y="2527882"/>
            <a:ext cx="3256922" cy="251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A2829C2A-59D9-6BCC-F61B-87C9A3427480}"/>
              </a:ext>
            </a:extLst>
          </p:cNvPr>
          <p:cNvSpPr/>
          <p:nvPr/>
        </p:nvSpPr>
        <p:spPr bwMode="auto">
          <a:xfrm>
            <a:off x="2861125" y="5473219"/>
            <a:ext cx="2196446" cy="1121358"/>
          </a:xfrm>
          <a:prstGeom prst="wedgeRectCallout">
            <a:avLst>
              <a:gd name="adj1" fmla="val 26512"/>
              <a:gd name="adj2" fmla="val -120974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Using the chat, the user types in the request</a:t>
            </a:r>
          </a:p>
        </p:txBody>
      </p:sp>
    </p:spTree>
    <p:extLst>
      <p:ext uri="{BB962C8B-B14F-4D97-AF65-F5344CB8AC3E}">
        <p14:creationId xmlns:p14="http://schemas.microsoft.com/office/powerpoint/2010/main" val="1069471531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B3D40-C9C1-B5BF-F650-890C7585B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0C6560E-4923-8028-B698-4D9132CFD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3" y="263423"/>
            <a:ext cx="10369296" cy="461665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8DBE6F2-6A63-EF55-4D03-747FAA1C88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4853" y="728395"/>
            <a:ext cx="10369296" cy="400110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5AA23D66-B89B-BCD5-6FFD-74AF4C556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533" y="4534139"/>
            <a:ext cx="2590494" cy="20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403E1874-B158-3741-C947-ABFCDF8621D8}"/>
              </a:ext>
            </a:extLst>
          </p:cNvPr>
          <p:cNvSpPr/>
          <p:nvPr/>
        </p:nvSpPr>
        <p:spPr bwMode="auto">
          <a:xfrm>
            <a:off x="7704899" y="2574224"/>
            <a:ext cx="2363176" cy="1121074"/>
          </a:xfrm>
          <a:prstGeom prst="wedgeRectCallout">
            <a:avLst>
              <a:gd name="adj1" fmla="val -81601"/>
              <a:gd name="adj2" fmla="val 70573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AI Assistant searches its available ai assistant functions</a:t>
            </a: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919055D0-C22E-27FE-F8C9-9E5A323BB5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8014" y="1368225"/>
            <a:ext cx="5560266" cy="1159658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 Assume the user wants to show a “Hello World” message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  <p:cxnSp>
        <p:nvCxnSpPr>
          <p:cNvPr id="10" name="Connector: Curved 9">
            <a:extLst>
              <a:ext uri="{FF2B5EF4-FFF2-40B4-BE49-F238E27FC236}">
                <a16:creationId xmlns:a16="http://schemas.microsoft.com/office/drawing/2014/main" id="{E3157F65-9483-8FF3-8975-6E1480E9E1D7}"/>
              </a:ext>
            </a:extLst>
          </p:cNvPr>
          <p:cNvCxnSpPr>
            <a:cxnSpLocks/>
          </p:cNvCxnSpPr>
          <p:nvPr/>
        </p:nvCxnSpPr>
        <p:spPr bwMode="auto">
          <a:xfrm rot="10800000" flipH="1" flipV="1">
            <a:off x="5589676" y="5150549"/>
            <a:ext cx="468297" cy="168782"/>
          </a:xfrm>
          <a:prstGeom prst="curvedConnector3">
            <a:avLst>
              <a:gd name="adj1" fmla="val -48815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cxnSp>
        <p:nvCxnSpPr>
          <p:cNvPr id="18" name="Connector: Curved 17">
            <a:extLst>
              <a:ext uri="{FF2B5EF4-FFF2-40B4-BE49-F238E27FC236}">
                <a16:creationId xmlns:a16="http://schemas.microsoft.com/office/drawing/2014/main" id="{4191CCF7-0B2A-0F32-FA48-48C238B89681}"/>
              </a:ext>
            </a:extLst>
          </p:cNvPr>
          <p:cNvCxnSpPr>
            <a:cxnSpLocks/>
          </p:cNvCxnSpPr>
          <p:nvPr/>
        </p:nvCxnSpPr>
        <p:spPr bwMode="auto">
          <a:xfrm rot="10800000">
            <a:off x="6074013" y="3936618"/>
            <a:ext cx="816477" cy="623031"/>
          </a:xfrm>
          <a:prstGeom prst="curvedConnector3">
            <a:avLst>
              <a:gd name="adj1" fmla="val -10537"/>
            </a:avLst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D5ED6D6C-CA69-7B52-40D5-56167CF7FDF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4000"/>
          </a:blip>
          <a:stretch>
            <a:fillRect/>
          </a:stretch>
        </p:blipFill>
        <p:spPr>
          <a:xfrm>
            <a:off x="152299" y="3137432"/>
            <a:ext cx="3047619" cy="186666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F4C16E6-6656-A5F8-150F-2AF02589B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203" y="2527882"/>
            <a:ext cx="3256922" cy="251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871750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92E83-78E4-D452-07C1-F6B82AF17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7EBFC8-DE47-A77E-E27B-6A3AC24AC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3" y="263423"/>
            <a:ext cx="10369296" cy="461665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D80D6C-20A7-BDAC-F682-5F675ABE5DB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8000"/>
          </a:blip>
          <a:stretch>
            <a:fillRect/>
          </a:stretch>
        </p:blipFill>
        <p:spPr>
          <a:xfrm>
            <a:off x="278841" y="3222758"/>
            <a:ext cx="4003848" cy="1714762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A078AE9-CE66-1F53-0989-835E600DEF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4853" y="728395"/>
            <a:ext cx="10369296" cy="400110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24F1582-2BF4-36BB-301D-2162F4F452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203" y="2527882"/>
            <a:ext cx="3256922" cy="251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85308365-CE0C-2486-4A39-1FBDB28D5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533" y="4534139"/>
            <a:ext cx="2590494" cy="20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815A0532-F165-A029-75C1-C296C4831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659" y="187446"/>
            <a:ext cx="2977808" cy="306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6ED2A47D-FD81-FBB4-D049-C7DAD94C1C98}"/>
              </a:ext>
            </a:extLst>
          </p:cNvPr>
          <p:cNvSpPr/>
          <p:nvPr/>
        </p:nvSpPr>
        <p:spPr bwMode="auto">
          <a:xfrm>
            <a:off x="9237797" y="2527882"/>
            <a:ext cx="2305035" cy="1272390"/>
          </a:xfrm>
          <a:prstGeom prst="wedgeRectCallout">
            <a:avLst>
              <a:gd name="adj1" fmla="val -110093"/>
              <a:gd name="adj2" fmla="val -80323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Invokes the LLM to resolve the chat using the provided ai assistant functions</a:t>
            </a: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3E62E580-FDB8-9BD4-54A1-E8FD6475C5D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8014" y="1368225"/>
            <a:ext cx="5560266" cy="1159658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 Assume the user wants to show a “Hello World” message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  <p:cxnSp>
        <p:nvCxnSpPr>
          <p:cNvPr id="1024" name="Straight Arrow Connector 1023">
            <a:extLst>
              <a:ext uri="{FF2B5EF4-FFF2-40B4-BE49-F238E27FC236}">
                <a16:creationId xmlns:a16="http://schemas.microsoft.com/office/drawing/2014/main" id="{1E10D28A-93CC-7F29-8182-A9192D83D48F}"/>
              </a:ext>
            </a:extLst>
          </p:cNvPr>
          <p:cNvCxnSpPr/>
          <p:nvPr/>
        </p:nvCxnSpPr>
        <p:spPr bwMode="auto">
          <a:xfrm flipV="1">
            <a:off x="5823824" y="1948054"/>
            <a:ext cx="1291822" cy="1066995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584457605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DA95E-59A6-E823-3B04-991B7D6B3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12369787-1AFA-D923-B942-F900983805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58A3F930-D925-4E33-8B6E-A6A436AD5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400667D7-128B-3AD4-9F18-0423EE92F5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511CDB91-D972-A1BC-A153-EABFF0D2C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693481"/>
            <a:ext cx="10369296" cy="461665"/>
          </a:xfrm>
        </p:spPr>
        <p:txBody>
          <a:bodyPr/>
          <a:lstStyle/>
          <a:p>
            <a:r>
              <a:rPr lang="en-US" dirty="0"/>
              <a:t>ArcGIS Pro AI Assistant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9894A88-A236-1E4E-D952-18D75DFFC2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1352" y="1183647"/>
            <a:ext cx="10369296" cy="369332"/>
          </a:xfrm>
        </p:spPr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Streamlining your every-day GIS work through a natural language experience</a:t>
            </a:r>
          </a:p>
        </p:txBody>
      </p:sp>
      <p:sp>
        <p:nvSpPr>
          <p:cNvPr id="2" name="Curved Left Arrow 2">
            <a:extLst>
              <a:ext uri="{FF2B5EF4-FFF2-40B4-BE49-F238E27FC236}">
                <a16:creationId xmlns:a16="http://schemas.microsoft.com/office/drawing/2014/main" id="{5F722568-EE73-8A57-2966-33E085B44268}"/>
              </a:ext>
            </a:extLst>
          </p:cNvPr>
          <p:cNvSpPr/>
          <p:nvPr/>
        </p:nvSpPr>
        <p:spPr bwMode="auto">
          <a:xfrm rot="8362591" flipV="1">
            <a:off x="204380" y="595414"/>
            <a:ext cx="10778288" cy="5115919"/>
          </a:xfrm>
          <a:prstGeom prst="curvedLeftArrow">
            <a:avLst/>
          </a:prstGeom>
          <a:gradFill>
            <a:gsLst>
              <a:gs pos="0">
                <a:schemeClr val="bg2">
                  <a:lumMod val="60000"/>
                  <a:lumOff val="40000"/>
                  <a:alpha val="85000"/>
                </a:schemeClr>
              </a:gs>
              <a:gs pos="45000">
                <a:schemeClr val="bg2">
                  <a:lumMod val="20000"/>
                  <a:lumOff val="80000"/>
                  <a:alpha val="0"/>
                </a:schemeClr>
              </a:gs>
            </a:gsLst>
            <a:lin ang="16500000" scaled="0"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F80D55-C742-5552-0FCB-07EA338A65CF}"/>
              </a:ext>
            </a:extLst>
          </p:cNvPr>
          <p:cNvSpPr txBox="1"/>
          <p:nvPr/>
        </p:nvSpPr>
        <p:spPr>
          <a:xfrm>
            <a:off x="747185" y="5506992"/>
            <a:ext cx="1278385" cy="7235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Help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6858DC-AAF2-3A4B-678D-7661ED8E0E5D}"/>
              </a:ext>
            </a:extLst>
          </p:cNvPr>
          <p:cNvSpPr txBox="1"/>
          <p:nvPr/>
        </p:nvSpPr>
        <p:spPr>
          <a:xfrm>
            <a:off x="992540" y="6086658"/>
            <a:ext cx="3178206" cy="55041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Explore the documentation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right from within ArcGIS Pro,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  through a conversational experience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9972B2-82ED-1C57-8DED-80FCC63DA5F1}"/>
              </a:ext>
            </a:extLst>
          </p:cNvPr>
          <p:cNvSpPr txBox="1"/>
          <p:nvPr/>
        </p:nvSpPr>
        <p:spPr>
          <a:xfrm>
            <a:off x="2561601" y="4169370"/>
            <a:ext cx="1278385" cy="7235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Actions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1359FF-D4EB-6B71-4267-EE61336DEB4F}"/>
              </a:ext>
            </a:extLst>
          </p:cNvPr>
          <p:cNvSpPr txBox="1"/>
          <p:nvPr/>
        </p:nvSpPr>
        <p:spPr>
          <a:xfrm>
            <a:off x="2732551" y="4703377"/>
            <a:ext cx="3178206" cy="100837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Tell ArcGIS Pro what to do next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 Add a layer…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   Zoom to a layer…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     Configure a renderer…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       Filter records in a table…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          Run a geoprocessing tool…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C4DF70-3E2F-8C64-689E-90B9B16A6042}"/>
              </a:ext>
            </a:extLst>
          </p:cNvPr>
          <p:cNvSpPr txBox="1"/>
          <p:nvPr/>
        </p:nvSpPr>
        <p:spPr>
          <a:xfrm>
            <a:off x="6023505" y="1636540"/>
            <a:ext cx="1278385" cy="72353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Workflows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D85C86-321B-2183-BE0D-1C1A58CD8088}"/>
              </a:ext>
            </a:extLst>
          </p:cNvPr>
          <p:cNvSpPr txBox="1"/>
          <p:nvPr/>
        </p:nvSpPr>
        <p:spPr>
          <a:xfrm>
            <a:off x="6234333" y="2189760"/>
            <a:ext cx="2624777" cy="55041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Let the Assistant provide step by step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FFFFFF"/>
                </a:solidFill>
                <a:latin typeface="Arial"/>
                <a:ea typeface="ＭＳ Ｐゴシック"/>
              </a:rPr>
              <a:t>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instructions to achieve common GIS tasks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3C37908-2A94-5F7C-D7FA-10A8094BB8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2724" y="3649842"/>
            <a:ext cx="5686931" cy="30701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3C6F846-B943-FA07-B931-D4EE898DC538}"/>
              </a:ext>
            </a:extLst>
          </p:cNvPr>
          <p:cNvSpPr txBox="1"/>
          <p:nvPr/>
        </p:nvSpPr>
        <p:spPr>
          <a:xfrm>
            <a:off x="4046662" y="2981426"/>
            <a:ext cx="3348442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en-US" sz="3200" dirty="0"/>
              <a:t>Custom Agents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52CDFA-A311-71AD-CA41-5B368E77D1EE}"/>
              </a:ext>
            </a:extLst>
          </p:cNvPr>
          <p:cNvSpPr txBox="1"/>
          <p:nvPr/>
        </p:nvSpPr>
        <p:spPr>
          <a:xfrm>
            <a:off x="4368515" y="3535841"/>
            <a:ext cx="3178206" cy="55041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Pre-configured agents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work </a:t>
            </a: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FFFFFF"/>
                </a:solidFill>
                <a:latin typeface="Arial"/>
                <a:ea typeface="ＭＳ Ｐゴシック"/>
              </a:rPr>
              <a:t> 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together to execute</a:t>
            </a:r>
            <a:r>
              <a:rPr lang="en-US" sz="1200" dirty="0">
                <a:solidFill>
                  <a:srgbClr val="FFFFFF"/>
                </a:solidFill>
                <a:latin typeface="Arial"/>
                <a:ea typeface="ＭＳ Ｐゴシック"/>
              </a:rPr>
              <a:t> tasks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 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9836460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7EBB2-70B8-046D-611F-BAFB36333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4F7A15-CFBE-A92C-4F2C-D0D254850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3" y="263423"/>
            <a:ext cx="10369296" cy="461665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F8955A-BE3E-ED35-8B5D-768157049AE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8000"/>
          </a:blip>
          <a:stretch>
            <a:fillRect/>
          </a:stretch>
        </p:blipFill>
        <p:spPr>
          <a:xfrm>
            <a:off x="278841" y="3222758"/>
            <a:ext cx="4003848" cy="1714762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CD875F8-990D-E4CD-4D85-A54ACBAB36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4853" y="728395"/>
            <a:ext cx="10369296" cy="400110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74FBFE-A723-6460-1A42-0DB373BD9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203" y="2527882"/>
            <a:ext cx="3256922" cy="251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9217F1F4-27EB-1C3D-627B-0AA5DB793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533" y="4534139"/>
            <a:ext cx="2590494" cy="20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F7492EA9-D729-6881-845A-9FD6FBEDE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659" y="187446"/>
            <a:ext cx="2977808" cy="306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5404434B-12FB-4570-E5BA-896E621C631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8014" y="1368225"/>
            <a:ext cx="5560266" cy="1159658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 Assume the user wants to show a “Hello World” message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  <p:cxnSp>
        <p:nvCxnSpPr>
          <p:cNvPr id="1024" name="Straight Arrow Connector 1023">
            <a:extLst>
              <a:ext uri="{FF2B5EF4-FFF2-40B4-BE49-F238E27FC236}">
                <a16:creationId xmlns:a16="http://schemas.microsoft.com/office/drawing/2014/main" id="{F14E4F07-58AF-79EA-CA4F-146249CB7C3E}"/>
              </a:ext>
            </a:extLst>
          </p:cNvPr>
          <p:cNvCxnSpPr/>
          <p:nvPr/>
        </p:nvCxnSpPr>
        <p:spPr bwMode="auto">
          <a:xfrm flipV="1">
            <a:off x="5823824" y="1948054"/>
            <a:ext cx="1291822" cy="1066995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6E73930C-953D-87EC-D417-B74DCCAC9F4B}"/>
              </a:ext>
            </a:extLst>
          </p:cNvPr>
          <p:cNvSpPr/>
          <p:nvPr/>
        </p:nvSpPr>
        <p:spPr bwMode="auto">
          <a:xfrm>
            <a:off x="8602064" y="902137"/>
            <a:ext cx="2544345" cy="2352675"/>
          </a:xfrm>
          <a:prstGeom prst="cloudCallout">
            <a:avLst>
              <a:gd name="adj1" fmla="val -48161"/>
              <a:gd name="adj2" fmla="val -10779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LLM processes the user chat + provided functions to determine if there is a “match”</a:t>
            </a:r>
          </a:p>
        </p:txBody>
      </p:sp>
    </p:spTree>
    <p:extLst>
      <p:ext uri="{BB962C8B-B14F-4D97-AF65-F5344CB8AC3E}">
        <p14:creationId xmlns:p14="http://schemas.microsoft.com/office/powerpoint/2010/main" val="3960814776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26639-EF37-3E9B-1499-945D804FB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B2237A-5E69-65B3-0C3A-639D40141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3" y="263423"/>
            <a:ext cx="10369296" cy="461665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5120E9-F7CF-2372-FE57-7FE139B93A1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8000"/>
          </a:blip>
          <a:stretch>
            <a:fillRect/>
          </a:stretch>
        </p:blipFill>
        <p:spPr>
          <a:xfrm>
            <a:off x="278841" y="3222758"/>
            <a:ext cx="4003848" cy="1714762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AC6D31E-51DB-F05C-F98D-78757316CD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4853" y="728395"/>
            <a:ext cx="10369296" cy="400110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BA0228E-0D2B-B444-EF73-E90E861630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203" y="2527882"/>
            <a:ext cx="3256922" cy="251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5E775F89-761F-19C8-3F38-5F3DA445C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533" y="4534139"/>
            <a:ext cx="2590494" cy="20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58A9E2F3-232C-2973-E6DD-9AEE6B06E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659" y="187446"/>
            <a:ext cx="2977808" cy="306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58349308-5827-A59E-15C0-BBF2A6BDD110}"/>
              </a:ext>
            </a:extLst>
          </p:cNvPr>
          <p:cNvSpPr/>
          <p:nvPr/>
        </p:nvSpPr>
        <p:spPr bwMode="auto">
          <a:xfrm>
            <a:off x="9054797" y="2171269"/>
            <a:ext cx="2305035" cy="1272390"/>
          </a:xfrm>
          <a:prstGeom prst="wedgeRectCallout">
            <a:avLst>
              <a:gd name="adj1" fmla="val -139019"/>
              <a:gd name="adj2" fmla="val -4963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Identifies which AI Assistant function should be invoked and with what parameters</a:t>
            </a: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75C57D12-8BF1-A022-FFDF-0E519483296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8014" y="1368225"/>
            <a:ext cx="5560266" cy="1159658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 Assume the user wants to show a “Hello World” message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  <p:cxnSp>
        <p:nvCxnSpPr>
          <p:cNvPr id="1024" name="Straight Arrow Connector 1023">
            <a:extLst>
              <a:ext uri="{FF2B5EF4-FFF2-40B4-BE49-F238E27FC236}">
                <a16:creationId xmlns:a16="http://schemas.microsoft.com/office/drawing/2014/main" id="{AAB32AFD-D7DA-EAA1-86A7-589D95530378}"/>
              </a:ext>
            </a:extLst>
          </p:cNvPr>
          <p:cNvCxnSpPr/>
          <p:nvPr/>
        </p:nvCxnSpPr>
        <p:spPr bwMode="auto">
          <a:xfrm flipV="1">
            <a:off x="5823824" y="1948054"/>
            <a:ext cx="1291822" cy="1066995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3519575589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9B3FA-DEC9-36DD-7A90-FF35C8DBA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2A9D4AE-3F76-CE70-47F8-05ED4E7A7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853" y="263423"/>
            <a:ext cx="10369296" cy="461665"/>
          </a:xfrm>
        </p:spPr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8CA3A7-1B48-8D54-29B2-280518E99A6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4000"/>
          </a:blip>
          <a:stretch>
            <a:fillRect/>
          </a:stretch>
        </p:blipFill>
        <p:spPr>
          <a:xfrm>
            <a:off x="278841" y="3222758"/>
            <a:ext cx="4003848" cy="1714762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6184A5D-8CF4-E525-8EBA-812918D9A0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4853" y="728395"/>
            <a:ext cx="10369296" cy="400110"/>
          </a:xfrm>
        </p:spPr>
        <p:txBody>
          <a:bodyPr/>
          <a:lstStyle/>
          <a:p>
            <a:r>
              <a:rPr lang="en-US" sz="2000" b="1" dirty="0">
                <a:solidFill>
                  <a:srgbClr val="FFAD29"/>
                </a:solidFill>
              </a:rPr>
              <a:t>How Does it Work?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596D97D-1354-B956-CDF3-3D95AA20F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203" y="2527882"/>
            <a:ext cx="3256922" cy="251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2BB8D4E5-6E16-8E38-933B-BE45A7E74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533" y="4534139"/>
            <a:ext cx="2590494" cy="20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3E9F7B4A-6327-B90A-59F0-C9B3E06DC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alphaModFix amt="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659" y="187446"/>
            <a:ext cx="2977808" cy="306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DB25B7BF-4B76-C669-35A6-FB0F86D1BE5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8014" y="1368225"/>
            <a:ext cx="5560266" cy="1159658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 Assume the user wants to show a “Hello World” message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DC45DB82-0EBB-19A8-DC7F-13B4EA24DD9C}"/>
              </a:ext>
            </a:extLst>
          </p:cNvPr>
          <p:cNvSpPr/>
          <p:nvPr/>
        </p:nvSpPr>
        <p:spPr bwMode="auto">
          <a:xfrm>
            <a:off x="6983780" y="1440283"/>
            <a:ext cx="2590494" cy="894218"/>
          </a:xfrm>
          <a:prstGeom prst="wedgeRectCallout">
            <a:avLst>
              <a:gd name="adj1" fmla="val -47303"/>
              <a:gd name="adj2" fmla="val 20964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chemeClr val="bg1"/>
                </a:solidFill>
              </a:rPr>
              <a:t>AI Assistant invokes the relevant function to satisfy the chat request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2DF61E-6015-C24F-F15A-7E097C4C4F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5742" y="2703905"/>
            <a:ext cx="4099954" cy="1823152"/>
          </a:xfrm>
          <a:prstGeom prst="rect">
            <a:avLst/>
          </a:prstGeom>
        </p:spPr>
      </p:pic>
      <p:cxnSp>
        <p:nvCxnSpPr>
          <p:cNvPr id="1027" name="Straight Arrow Connector 1026">
            <a:extLst>
              <a:ext uri="{FF2B5EF4-FFF2-40B4-BE49-F238E27FC236}">
                <a16:creationId xmlns:a16="http://schemas.microsoft.com/office/drawing/2014/main" id="{B0FF583C-2BB4-CC5E-12E9-4A55503D4D8B}"/>
              </a:ext>
            </a:extLst>
          </p:cNvPr>
          <p:cNvCxnSpPr>
            <a:cxnSpLocks/>
          </p:cNvCxnSpPr>
          <p:nvPr/>
        </p:nvCxnSpPr>
        <p:spPr bwMode="auto">
          <a:xfrm>
            <a:off x="6007306" y="3842967"/>
            <a:ext cx="2067902" cy="0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>
            <a:outerShdw blurRad="25400" algn="ctr" rotWithShape="0">
              <a:schemeClr val="accent4">
                <a:lumMod val="20000"/>
                <a:lumOff val="80000"/>
                <a:alpha val="41000"/>
              </a:scheme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697145180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8C4845-B871-B8D8-2CBE-DA4235084B3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Demo – “Basic” AI Assistant function</a:t>
            </a:r>
          </a:p>
        </p:txBody>
      </p:sp>
    </p:spTree>
    <p:extLst>
      <p:ext uri="{BB962C8B-B14F-4D97-AF65-F5344CB8AC3E}">
        <p14:creationId xmlns:p14="http://schemas.microsoft.com/office/powerpoint/2010/main" val="2984880174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15F38-10C0-5FCA-9CB8-EE6BAE87B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40D8E9A5-9395-855D-E427-20180CF40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701A4052-35AC-6989-8077-9989DC2EE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E9931E8B-883A-8E5B-D24D-E119E0AC04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10B74B8-57C4-C876-6792-735A17A31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Guidelines/Best Practices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A73C0A09-0A0C-77D5-501A-723800E8E17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4538" y="2045565"/>
            <a:ext cx="11405938" cy="4445617"/>
          </a:xfrm>
        </p:spPr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Guidelines/Best practices and design walk-through</a:t>
            </a:r>
          </a:p>
          <a:p>
            <a:pPr marL="1085850" lvl="2" indent="-457200">
              <a:buClr>
                <a:srgbClr val="FFAD29"/>
              </a:buClr>
            </a:pPr>
            <a:endParaRPr lang="en-US" dirty="0"/>
          </a:p>
          <a:p>
            <a:pPr marL="0" indent="0">
              <a:buClr>
                <a:srgbClr val="FFAD29"/>
              </a:buClr>
              <a:buNone/>
            </a:pPr>
            <a:r>
              <a:rPr lang="en-US" dirty="0"/>
              <a:t>	</a:t>
            </a:r>
          </a:p>
          <a:p>
            <a:pPr marL="622300" lvl="2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EE6ECC-E75B-2AF3-D214-572F21FF8A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674747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3C8A3-FBDC-09E6-936E-E4015868F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96AA409D-5A8C-3BE2-BA7A-F2285A32B6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D01D8E59-3FE5-0CC9-BE68-E5477A87EB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1BC5ED9A-08B5-65A0-2F27-82D836FA0E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E799BF81-6A2A-2F15-52C7-7A88FB909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Guidelines/Best Practices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20873ECF-C8AA-214E-7F6A-4144DA10548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 marL="457200" indent="-457200">
              <a:buClr>
                <a:srgbClr val="FFAD29"/>
              </a:buClr>
              <a:buAutoNum type="arabicPeriod"/>
            </a:pPr>
            <a:r>
              <a:rPr lang="en-US" dirty="0"/>
              <a:t>Focus on Specific Functionality or Tasks per Function: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Avoid unrelated functionality in an AI Assistant Function or Functions that have similar purposes</a:t>
            </a:r>
          </a:p>
          <a:p>
            <a:pPr marL="1085850" lvl="2" indent="-457200">
              <a:buClr>
                <a:srgbClr val="FFAD29"/>
              </a:buClr>
            </a:pPr>
            <a:r>
              <a:rPr lang="en-US" dirty="0"/>
              <a:t>Can confuse the AI Assistant and LLM and lead to poor results</a:t>
            </a:r>
          </a:p>
          <a:p>
            <a:pPr marL="1559052" lvl="3" indent="-457200">
              <a:buClr>
                <a:srgbClr val="FFAD29"/>
              </a:buClr>
            </a:pPr>
            <a:r>
              <a:rPr lang="en-US" dirty="0"/>
              <a:t>The AI Assistant/LLM needs to be able to retrieve (the correct) functions based on user requests</a:t>
            </a:r>
          </a:p>
          <a:p>
            <a:pPr marL="1085850" lvl="2" indent="-457200">
              <a:buClr>
                <a:srgbClr val="FFAD29"/>
              </a:buClr>
            </a:pPr>
            <a:r>
              <a:rPr lang="en-US" dirty="0"/>
              <a:t>Separate workflows/tasks should be separate AI Assistant functions</a:t>
            </a:r>
          </a:p>
          <a:p>
            <a:pPr marL="1085850" lvl="2" indent="-457200">
              <a:buClr>
                <a:srgbClr val="FFAD29"/>
              </a:buClr>
            </a:pPr>
            <a:endParaRPr lang="en-US" dirty="0"/>
          </a:p>
          <a:p>
            <a:pPr marL="0" indent="0">
              <a:buClr>
                <a:srgbClr val="FFAD29"/>
              </a:buClr>
              <a:buNone/>
            </a:pPr>
            <a:r>
              <a:rPr lang="en-US" dirty="0"/>
              <a:t>	</a:t>
            </a:r>
          </a:p>
          <a:p>
            <a:pPr marL="622300" lvl="2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1C40BD-0DB3-E5ED-6A3E-1626096700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17293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963F8-41A4-1F37-6B87-9AA3A4E4C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14590D06-0F96-AB71-7386-0003F7E7B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8A74DD66-66E9-A261-E208-623420DB77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647339FD-D4F0-E87A-EC39-0BA724FCE0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2141321D-2986-30DB-1E3A-B0A0F25E8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Guidelines/Best Practices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84559454-5F8C-84AC-EACF-5481CA12D7B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 marL="457200" indent="-457200">
              <a:buClr>
                <a:srgbClr val="FFAD29"/>
              </a:buClr>
              <a:buFont typeface="+mj-lt"/>
              <a:buAutoNum type="arabicPeriod" startAt="2"/>
            </a:pPr>
            <a:r>
              <a:rPr lang="en-US" dirty="0"/>
              <a:t>Provide Clear Descriptions on the AI Assistant Function and in the </a:t>
            </a:r>
            <a:r>
              <a:rPr lang="en-US" dirty="0" err="1"/>
              <a:t>Config.daml</a:t>
            </a:r>
            <a:r>
              <a:rPr lang="en-US" dirty="0"/>
              <a:t>: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In general, the descriptions should be </a:t>
            </a:r>
            <a:r>
              <a:rPr lang="en-US" b="1" dirty="0"/>
              <a:t>concise</a:t>
            </a:r>
            <a:r>
              <a:rPr lang="en-US" dirty="0"/>
              <a:t> and should not contain any unnecessary information</a:t>
            </a:r>
          </a:p>
          <a:p>
            <a:pPr marL="290513" lvl="1" indent="0">
              <a:buClr>
                <a:srgbClr val="FFAD29"/>
              </a:buClr>
              <a:buNone/>
            </a:pPr>
            <a:endParaRPr lang="en-US" dirty="0"/>
          </a:p>
          <a:p>
            <a:pPr marL="622300" lvl="2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63EED6-4781-9095-5006-EADBFD3612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023360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D3CE5-6550-97BC-0289-76084DA33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575BC1C7-7C92-55EA-F322-08DAD8869F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CDA5D61E-C720-47CF-B532-7F2584E60B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E2E5A485-5844-5C3B-1BEC-FDB1A2A722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6EBEFC1D-85C3-3624-D970-87D4BD272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Guidelines/Best Practices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981EDAF7-4C20-C0C6-D525-BD74B518214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 marL="457200" indent="-457200">
              <a:buClr>
                <a:srgbClr val="FFAD29"/>
              </a:buClr>
              <a:buFont typeface="+mj-lt"/>
              <a:buAutoNum type="arabicPeriod" startAt="2"/>
            </a:pPr>
            <a:r>
              <a:rPr lang="en-US" sz="1800" dirty="0" err="1">
                <a:latin typeface="Consolas" panose="020B0609020204030204" pitchFamily="49" charset="0"/>
              </a:rPr>
              <a:t>searchDescription</a:t>
            </a:r>
            <a:r>
              <a:rPr lang="en-US" sz="1800" dirty="0"/>
              <a:t> in the </a:t>
            </a:r>
            <a:r>
              <a:rPr lang="en-US" sz="1800" dirty="0" err="1"/>
              <a:t>Config.daml</a:t>
            </a:r>
            <a:r>
              <a:rPr lang="en-US" sz="1800" dirty="0"/>
              <a:t>: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sz="1600" dirty="0"/>
              <a:t>Keep it concise and as succinct as possible</a:t>
            </a:r>
          </a:p>
          <a:p>
            <a:pPr marL="1085850" lvl="2" indent="-457200">
              <a:buClr>
                <a:srgbClr val="FFAD29"/>
              </a:buClr>
            </a:pPr>
            <a:r>
              <a:rPr lang="en-US" sz="1400" dirty="0"/>
              <a:t>Used by AI Assistant in the “initial” search to determine if your function is applicable to the chat</a:t>
            </a:r>
          </a:p>
          <a:p>
            <a:pPr marL="1559052" lvl="3" indent="-457200">
              <a:buClr>
                <a:srgbClr val="FFAD29"/>
              </a:buClr>
            </a:pPr>
            <a:r>
              <a:rPr lang="en-US" sz="1200" dirty="0"/>
              <a:t>Avoid unnecessary details</a:t>
            </a:r>
          </a:p>
          <a:p>
            <a:pPr marL="1559052" lvl="3" indent="-457200">
              <a:buClr>
                <a:srgbClr val="FFAD29"/>
              </a:buClr>
            </a:pPr>
            <a:endParaRPr lang="en-US" sz="1200" dirty="0"/>
          </a:p>
          <a:p>
            <a:pPr marL="457200" indent="-457200">
              <a:buClr>
                <a:srgbClr val="FFAD29"/>
              </a:buClr>
            </a:pPr>
            <a:r>
              <a:rPr lang="en-US" sz="1800" dirty="0">
                <a:latin typeface="Consolas" panose="020B0609020204030204" pitchFamily="49" charset="0"/>
              </a:rPr>
              <a:t>Description</a:t>
            </a:r>
            <a:r>
              <a:rPr lang="en-US" sz="1800" dirty="0"/>
              <a:t> on the</a:t>
            </a:r>
            <a:r>
              <a:rPr lang="en-US" sz="1800" dirty="0">
                <a:latin typeface="Consolas" panose="020B0609020204030204" pitchFamily="49" charset="0"/>
              </a:rPr>
              <a:t> [</a:t>
            </a:r>
            <a:r>
              <a:rPr lang="en-US" sz="1800" dirty="0" err="1">
                <a:latin typeface="Consolas" panose="020B0609020204030204" pitchFamily="49" charset="0"/>
              </a:rPr>
              <a:t>AIAssistantFunction</a:t>
            </a:r>
            <a:r>
              <a:rPr lang="en-US" sz="1800" dirty="0">
                <a:latin typeface="Consolas" panose="020B0609020204030204" pitchFamily="49" charset="0"/>
              </a:rPr>
              <a:t>…] </a:t>
            </a:r>
            <a:r>
              <a:rPr lang="en-US" sz="1800" dirty="0"/>
              <a:t>in the code-behind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sz="1600" dirty="0"/>
              <a:t>Likewise, keep it concise but it can be much more detailed. Ok to elaborate</a:t>
            </a:r>
          </a:p>
          <a:p>
            <a:pPr marL="1085850" lvl="2" indent="-457200">
              <a:buClr>
                <a:srgbClr val="FFAD29"/>
              </a:buClr>
            </a:pPr>
            <a:r>
              <a:rPr lang="en-US" sz="1400" dirty="0"/>
              <a:t>Used by the LLM when it is processing the user chat w/ the AI Assistant functions to identify the best match/matches</a:t>
            </a:r>
          </a:p>
          <a:p>
            <a:pPr marL="622300" lvl="2" indent="0">
              <a:buClr>
                <a:srgbClr val="FFAD29"/>
              </a:buClr>
              <a:buNone/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59228-240F-0DC7-32CA-D6E4504349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369332"/>
          </a:xfrm>
        </p:spPr>
        <p:txBody>
          <a:bodyPr/>
          <a:lstStyle/>
          <a:p>
            <a:r>
              <a:rPr lang="en-US" dirty="0" err="1"/>
              <a:t>searchDescription</a:t>
            </a:r>
            <a:r>
              <a:rPr lang="en-US" dirty="0"/>
              <a:t> and Description</a:t>
            </a:r>
          </a:p>
        </p:txBody>
      </p:sp>
    </p:spTree>
    <p:extLst>
      <p:ext uri="{BB962C8B-B14F-4D97-AF65-F5344CB8AC3E}">
        <p14:creationId xmlns:p14="http://schemas.microsoft.com/office/powerpoint/2010/main" val="37261700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30BA6-86AE-1785-A7F1-159463DC5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8DFB6B75-2710-10A0-97A0-885FDE35F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B73A03BA-7907-365C-166F-73C33E3544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F9740181-61C3-1C61-35CE-A6C74064A6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936BEB6-EE9C-73E6-08B6-EAC105AE2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Guidelines/Best Practices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DC4EAB4A-598D-6979-C177-A1C5C2BCC1C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 marL="457200" indent="-457200">
              <a:buClr>
                <a:srgbClr val="FFAD29"/>
              </a:buClr>
              <a:buFont typeface="+mj-lt"/>
              <a:buAutoNum type="arabicPeriod" startAt="3"/>
            </a:pPr>
            <a:r>
              <a:rPr lang="en-US" dirty="0"/>
              <a:t>Use conditions on the AI Assistant function </a:t>
            </a:r>
            <a:r>
              <a:rPr lang="en-US" dirty="0" err="1"/>
              <a:t>daml</a:t>
            </a:r>
            <a:r>
              <a:rPr lang="en-US" dirty="0"/>
              <a:t> entries to apply any required state conditions for “enabling”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E.g. condition="</a:t>
            </a:r>
            <a:r>
              <a:rPr lang="en-US" dirty="0" err="1"/>
              <a:t>esri_mapping_mapPane</a:t>
            </a:r>
            <a:r>
              <a:rPr lang="en-US" dirty="0"/>
              <a:t>“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AI Assistant checks application state is valid before evaluating an AI Assistant function for use with a particular user chat entry.</a:t>
            </a:r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9C8FE2-B93F-C3AD-EF07-41EED49E6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07373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BE0609-6273-41BD-720C-222FF1821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D9AE9DD6-B2D5-D8C8-5248-F45F2D912E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509F8F9B-D86B-2C81-B7DC-5F6D1A2632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8C52FB50-2A37-C7EF-B487-785D461BC5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5C90B95B-C7F6-68C3-8867-E888A7C52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Guidelines/Best Practices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EF3AF93C-D516-D826-0D24-364CA901C1C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2514" y="2107121"/>
            <a:ext cx="11405938" cy="4445617"/>
          </a:xfrm>
        </p:spPr>
        <p:txBody>
          <a:bodyPr/>
          <a:lstStyle/>
          <a:p>
            <a:pPr marL="457200" indent="-457200">
              <a:buClr>
                <a:srgbClr val="FFAD29"/>
              </a:buClr>
              <a:buFont typeface="+mj-lt"/>
              <a:buAutoNum type="arabicPeriod" startAt="4"/>
            </a:pPr>
            <a:r>
              <a:rPr lang="en-US" dirty="0"/>
              <a:t>Add function input parameters as needed. Typically using primitive types:</a:t>
            </a:r>
          </a:p>
          <a:p>
            <a:pPr marL="288925" lvl="1" indent="0">
              <a:buClr>
                <a:srgbClr val="FFAD29"/>
              </a:buClr>
              <a:tabLst>
                <a:tab pos="288925" algn="l"/>
              </a:tabLst>
            </a:pPr>
            <a:r>
              <a:rPr lang="en-US" dirty="0"/>
              <a:t>	    </a:t>
            </a:r>
            <a:r>
              <a:rPr lang="en-US" dirty="0">
                <a:latin typeface="Consolas" panose="020B0609020204030204" pitchFamily="49" charset="0"/>
              </a:rPr>
              <a:t>string </a:t>
            </a:r>
            <a:r>
              <a:rPr lang="en-US" dirty="0"/>
              <a:t>(most common), </a:t>
            </a:r>
            <a:r>
              <a:rPr lang="en-US" dirty="0">
                <a:latin typeface="Consolas" panose="020B0609020204030204" pitchFamily="49" charset="0"/>
              </a:rPr>
              <a:t>int</a:t>
            </a:r>
            <a:r>
              <a:rPr lang="en-US" dirty="0"/>
              <a:t>, </a:t>
            </a:r>
            <a:r>
              <a:rPr lang="en-US" dirty="0">
                <a:latin typeface="Consolas" panose="020B0609020204030204" pitchFamily="49" charset="0"/>
              </a:rPr>
              <a:t>double</a:t>
            </a:r>
            <a:r>
              <a:rPr lang="en-US" dirty="0"/>
              <a:t>, </a:t>
            </a:r>
            <a:r>
              <a:rPr lang="en-US" dirty="0">
                <a:latin typeface="Consolas" panose="020B0609020204030204" pitchFamily="49" charset="0"/>
              </a:rPr>
              <a:t>date</a:t>
            </a:r>
            <a:r>
              <a:rPr lang="en-US" dirty="0"/>
              <a:t>, </a:t>
            </a:r>
            <a:r>
              <a:rPr lang="en-US" dirty="0">
                <a:latin typeface="Consolas" panose="020B0609020204030204" pitchFamily="49" charset="0"/>
              </a:rPr>
              <a:t>bool</a:t>
            </a:r>
            <a:r>
              <a:rPr lang="en-US" dirty="0"/>
              <a:t>, </a:t>
            </a:r>
            <a:r>
              <a:rPr lang="en-US" dirty="0">
                <a:latin typeface="Consolas" panose="020B0609020204030204" pitchFamily="49" charset="0"/>
              </a:rPr>
              <a:t>guid</a:t>
            </a:r>
            <a:r>
              <a:rPr lang="en-US" dirty="0"/>
              <a:t>, etc.</a:t>
            </a:r>
            <a:endParaRPr lang="en-US" sz="1800" dirty="0"/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Custom (or “complex”) objects are also possible but must be </a:t>
            </a:r>
            <a:r>
              <a:rPr lang="en-US" dirty="0" err="1"/>
              <a:t>json</a:t>
            </a:r>
            <a:r>
              <a:rPr lang="en-US" dirty="0"/>
              <a:t>-serializable*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AI Assistant function parameters require descriptions same as the assistant function itself. </a:t>
            </a:r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Ensure function parameter descriptions are </a:t>
            </a:r>
            <a:r>
              <a:rPr lang="en-US" b="1" dirty="0"/>
              <a:t>concise</a:t>
            </a:r>
            <a:r>
              <a:rPr lang="en-US" dirty="0"/>
              <a:t> and clearly describe the purpose and meaning of each parameter</a:t>
            </a:r>
          </a:p>
          <a:p>
            <a:pPr marL="1085850" lvl="2" indent="-457200">
              <a:buClr>
                <a:srgbClr val="FFAD29"/>
              </a:buClr>
            </a:pPr>
            <a:r>
              <a:rPr lang="en-US" dirty="0"/>
              <a:t>Parameter descriptions are only used by the LLM</a:t>
            </a:r>
          </a:p>
          <a:p>
            <a:pPr marL="747713" lvl="1" indent="-457200">
              <a:buClr>
                <a:srgbClr val="FFAD29"/>
              </a:buClr>
            </a:pPr>
            <a:endParaRPr lang="en-US" dirty="0"/>
          </a:p>
          <a:p>
            <a:pPr marL="747713" lvl="1" indent="-457200">
              <a:buClr>
                <a:srgbClr val="FFAD29"/>
              </a:buClr>
            </a:pPr>
            <a:endParaRPr lang="en-US" dirty="0"/>
          </a:p>
          <a:p>
            <a:pPr marL="747713" lvl="1" indent="-457200">
              <a:buClr>
                <a:srgbClr val="FFAD29"/>
              </a:buClr>
            </a:pPr>
            <a:r>
              <a:rPr lang="en-US" dirty="0"/>
              <a:t>*Not covered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284163" lvl="1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4A3CC0-0AC6-41E8-7D8D-374B137AEA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00790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CC9D9-2E63-E025-8859-B15DF4567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D3A81882-E90A-0384-FBCE-1FE39FA137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EFE553F6-49FD-A9DB-6841-D20596C03B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7DC0E48F-D01A-A229-E89C-1B88E5436D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E1C8A06B-F5C2-4478-5458-E8107B924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04153"/>
            <a:ext cx="10369296" cy="461665"/>
          </a:xfrm>
        </p:spPr>
        <p:txBody>
          <a:bodyPr/>
          <a:lstStyle/>
          <a:p>
            <a:r>
              <a:rPr lang="en-US" dirty="0"/>
              <a:t>ArcGIS Pro AI Assistant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1AEE0A72-8E64-FBAD-FE3C-9555B29115F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r>
              <a:rPr lang="en-US" sz="1800" dirty="0"/>
              <a:t>Enabled with </a:t>
            </a:r>
            <a:r>
              <a:rPr lang="en-US" sz="1800" dirty="0">
                <a:solidFill>
                  <a:srgbClr val="FFC000"/>
                </a:solidFill>
              </a:rPr>
              <a:t>AI Assistant Functions</a:t>
            </a:r>
            <a:br>
              <a:rPr lang="en-US" sz="1800" dirty="0"/>
            </a:br>
            <a:endParaRPr lang="en-US" sz="1800" dirty="0"/>
          </a:p>
          <a:p>
            <a:r>
              <a:rPr lang="en-US" sz="1800" dirty="0">
                <a:solidFill>
                  <a:schemeClr val="tx2"/>
                </a:solidFill>
              </a:rPr>
              <a:t>Extensible </a:t>
            </a:r>
            <a:r>
              <a:rPr lang="en-US" sz="1800" dirty="0"/>
              <a:t>with the Pro SDK</a:t>
            </a:r>
            <a:r>
              <a:rPr lang="en-US" sz="1800" dirty="0">
                <a:solidFill>
                  <a:schemeClr val="tx2"/>
                </a:solidFill>
              </a:rPr>
              <a:t>:</a:t>
            </a:r>
            <a:br>
              <a:rPr lang="en-US" sz="1800" dirty="0">
                <a:solidFill>
                  <a:schemeClr val="tx2"/>
                </a:solidFill>
              </a:rPr>
            </a:br>
            <a:endParaRPr lang="en-US" sz="1800" dirty="0">
              <a:solidFill>
                <a:schemeClr val="tx2"/>
              </a:solidFill>
            </a:endParaRPr>
          </a:p>
          <a:p>
            <a:pPr lvl="1"/>
            <a:r>
              <a:rPr lang="en-US" sz="1600" dirty="0"/>
              <a:t>Add custom AI Assistant Functions</a:t>
            </a:r>
            <a:br>
              <a:rPr lang="en-US" sz="1600" dirty="0"/>
            </a:br>
            <a:endParaRPr lang="en-US" sz="1600" dirty="0"/>
          </a:p>
          <a:p>
            <a:pPr lvl="1"/>
            <a:r>
              <a:rPr lang="en-US" sz="1600" dirty="0"/>
              <a:t>Use along with core AI Assistant Functions</a:t>
            </a:r>
          </a:p>
          <a:p>
            <a:pPr lvl="1"/>
            <a:endParaRPr lang="en-US" sz="1600" dirty="0"/>
          </a:p>
          <a:p>
            <a:r>
              <a:rPr lang="en-US" sz="1800" dirty="0"/>
              <a:t>Available with AI Assistant </a:t>
            </a:r>
            <a:r>
              <a:rPr lang="en-US" sz="1800" dirty="0">
                <a:solidFill>
                  <a:schemeClr val="tx2"/>
                </a:solidFill>
              </a:rPr>
              <a:t>as Beta with ArcGIS Pro 3.5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CC0FFA5-DA46-1AB8-FEC6-64A0F1B32F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188521"/>
            <a:ext cx="10369296" cy="369332"/>
          </a:xfrm>
        </p:spPr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Actions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D4CE7D-2472-6AAA-F155-C9E357A0C5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8790" y="116178"/>
            <a:ext cx="3923697" cy="6625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530599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9D220-50B4-F42E-8625-8ACA3E9BD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13993-E186-B282-9E0D-C4BCB9AFB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Walkthrough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148B6-489F-3FD0-9965-206A1C8E26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369332"/>
          </a:xfrm>
        </p:spPr>
        <p:txBody>
          <a:bodyPr/>
          <a:lstStyle/>
          <a:p>
            <a:r>
              <a:rPr lang="en-US" dirty="0"/>
              <a:t>Review of Guidelines/Best Practices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53EA4D-45B9-D75C-72BA-6443D82807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28599" y="1955500"/>
            <a:ext cx="5543551" cy="4525347"/>
          </a:xfrm>
        </p:spPr>
        <p:txBody>
          <a:bodyPr/>
          <a:lstStyle/>
          <a:p>
            <a:r>
              <a:rPr lang="en-US" dirty="0"/>
              <a:t>Let’s design an AI Assistant function/functions…</a:t>
            </a:r>
          </a:p>
          <a:p>
            <a:pPr lvl="1"/>
            <a:r>
              <a:rPr lang="en-US" dirty="0"/>
              <a:t>The function(s) must be able to create a layout using the current active map and content</a:t>
            </a:r>
          </a:p>
          <a:p>
            <a:pPr lvl="2"/>
            <a:r>
              <a:rPr lang="en-US" dirty="0"/>
              <a:t>Note: Assumes that there is a map “available”</a:t>
            </a:r>
            <a:endParaRPr lang="en-US" u="sng" dirty="0"/>
          </a:p>
          <a:p>
            <a:pPr lvl="1"/>
            <a:r>
              <a:rPr lang="en-US" dirty="0"/>
              <a:t>The user must be able to specify options such as:</a:t>
            </a:r>
          </a:p>
          <a:p>
            <a:pPr lvl="2"/>
            <a:r>
              <a:rPr lang="en-US" dirty="0"/>
              <a:t>Page size</a:t>
            </a:r>
          </a:p>
          <a:p>
            <a:pPr lvl="2"/>
            <a:r>
              <a:rPr lang="en-US" dirty="0"/>
              <a:t>North arrow</a:t>
            </a:r>
          </a:p>
          <a:p>
            <a:pPr lvl="2"/>
            <a:r>
              <a:rPr lang="en-US" dirty="0"/>
              <a:t>Scale bar</a:t>
            </a:r>
          </a:p>
          <a:p>
            <a:pPr lvl="2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44939321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A252C-1F67-FA26-0C80-396A00674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62A55-E18F-E0C0-2A75-D0B376C7F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Walkthrough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BDD169-DB0D-37AB-BB58-5A6ADD4B52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369332"/>
          </a:xfrm>
        </p:spPr>
        <p:txBody>
          <a:bodyPr/>
          <a:lstStyle/>
          <a:p>
            <a:r>
              <a:rPr lang="en-US" dirty="0"/>
              <a:t>Specification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C95D73-F0F2-C582-82DB-2AEA1828CA2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931437"/>
            <a:ext cx="10623884" cy="4525347"/>
          </a:xfrm>
        </p:spPr>
        <p:txBody>
          <a:bodyPr/>
          <a:lstStyle/>
          <a:p>
            <a:r>
              <a:rPr lang="en-US" dirty="0"/>
              <a:t>We will implement the workflow using </a:t>
            </a:r>
            <a:r>
              <a:rPr lang="en-US" b="1" u="sng" dirty="0"/>
              <a:t>two</a:t>
            </a:r>
            <a:r>
              <a:rPr lang="en-US" dirty="0"/>
              <a:t> AI Assistant functions</a:t>
            </a:r>
          </a:p>
          <a:p>
            <a:pPr lvl="1"/>
            <a:r>
              <a:rPr lang="en-US" dirty="0"/>
              <a:t>One to create the initial layout</a:t>
            </a:r>
          </a:p>
          <a:p>
            <a:pPr lvl="2"/>
            <a:r>
              <a:rPr lang="en-US" dirty="0"/>
              <a:t>Parameters (w/ Descriptions) for:</a:t>
            </a:r>
          </a:p>
          <a:p>
            <a:pPr lvl="3"/>
            <a:r>
              <a:rPr lang="en-US" dirty="0"/>
              <a:t>Page size, include or not - North Arrow, Scale bar, Title</a:t>
            </a:r>
          </a:p>
          <a:p>
            <a:pPr lvl="2"/>
            <a:r>
              <a:rPr lang="en-US" dirty="0"/>
              <a:t>Code to create a layout using the user supplied inputs</a:t>
            </a:r>
          </a:p>
          <a:p>
            <a:pPr lvl="3"/>
            <a:r>
              <a:rPr lang="en-US" dirty="0"/>
              <a:t>Provide defaults for inputs/parameters that are not provided</a:t>
            </a:r>
          </a:p>
          <a:p>
            <a:pPr lvl="2"/>
            <a:r>
              <a:rPr lang="en-US" dirty="0"/>
              <a:t>Requires an available map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One to modify layout page size and orientation</a:t>
            </a:r>
          </a:p>
          <a:p>
            <a:pPr lvl="2"/>
            <a:r>
              <a:rPr lang="en-US" dirty="0"/>
              <a:t>Parameters (w/ Descriptions) for:</a:t>
            </a:r>
          </a:p>
          <a:p>
            <a:pPr lvl="3"/>
            <a:r>
              <a:rPr lang="en-US" dirty="0"/>
              <a:t>Updated page size, Updated orientation</a:t>
            </a:r>
          </a:p>
          <a:p>
            <a:pPr lvl="2"/>
            <a:r>
              <a:rPr lang="en-US" dirty="0"/>
              <a:t>Code to change layout page size/orientation</a:t>
            </a:r>
          </a:p>
          <a:p>
            <a:pPr lvl="2"/>
            <a:r>
              <a:rPr lang="en-US" dirty="0"/>
              <a:t>Requires a layout view to be active</a:t>
            </a:r>
          </a:p>
        </p:txBody>
      </p:sp>
    </p:spTree>
    <p:extLst>
      <p:ext uri="{BB962C8B-B14F-4D97-AF65-F5344CB8AC3E}">
        <p14:creationId xmlns:p14="http://schemas.microsoft.com/office/powerpoint/2010/main" val="2058958536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E8484-5E54-C21B-D397-43AF5B147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083" y="401216"/>
            <a:ext cx="10369296" cy="461665"/>
          </a:xfrm>
        </p:spPr>
        <p:txBody>
          <a:bodyPr/>
          <a:lstStyle/>
          <a:p>
            <a:r>
              <a:rPr lang="en-US" dirty="0"/>
              <a:t>AI Assistant Function Initial Design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879D3-ED68-D498-7F55-381E746EBD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4083" y="992330"/>
            <a:ext cx="10369296" cy="369332"/>
          </a:xfrm>
        </p:spPr>
        <p:txBody>
          <a:bodyPr/>
          <a:lstStyle/>
          <a:p>
            <a:r>
              <a:rPr lang="en-US" dirty="0"/>
              <a:t>Initial Implementation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5D6148-9C0A-FA2D-8B10-59BC13146BE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21D25B-D723-C026-EE54-7ACFC24B0407}"/>
              </a:ext>
            </a:extLst>
          </p:cNvPr>
          <p:cNvSpPr txBox="1"/>
          <p:nvPr/>
        </p:nvSpPr>
        <p:spPr>
          <a:xfrm>
            <a:off x="794083" y="1491112"/>
            <a:ext cx="10876548" cy="50540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LayoutAssistantFunctionClass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“Create a default layout using the current map"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public static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&gt;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CreateLayoutWithCurrentMapAsync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page width of the layout in inches"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width = 0.0,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page height of the layout in inches"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height = 0.0,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title of the layout"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title = “”,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“An option to include a north arrow or not"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includeNorthArrow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“An option to include a scale bar or not"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includeScaleBar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{</a:t>
            </a:r>
            <a:endParaRPr lang="en-US" sz="1600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//TODO: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Skill Function implementation goes here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return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page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() { Width = width, Height = height, ... };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(page);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...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“Layout created successfully”);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324706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BC43D-4CAD-ADA8-ED41-F586E4954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E0A5C-A65E-DB3E-6286-5D1567F4D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083" y="401216"/>
            <a:ext cx="10369296" cy="461665"/>
          </a:xfrm>
        </p:spPr>
        <p:txBody>
          <a:bodyPr/>
          <a:lstStyle/>
          <a:p>
            <a:r>
              <a:rPr lang="en-US" dirty="0"/>
              <a:t>AI Assistant Function Initial Design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5C6B07-3908-6F4E-AE27-6317BB048F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4083" y="992330"/>
            <a:ext cx="10369296" cy="369332"/>
          </a:xfrm>
        </p:spPr>
        <p:txBody>
          <a:bodyPr/>
          <a:lstStyle/>
          <a:p>
            <a:r>
              <a:rPr lang="en-US" dirty="0"/>
              <a:t>Initial Implementation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363E6E-C021-DB1A-AFFE-5BBF8093E4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FCA223-F753-2C22-D098-5FF5200CA653}"/>
              </a:ext>
            </a:extLst>
          </p:cNvPr>
          <p:cNvSpPr txBox="1"/>
          <p:nvPr/>
        </p:nvSpPr>
        <p:spPr>
          <a:xfrm>
            <a:off x="794083" y="1491112"/>
            <a:ext cx="10876548" cy="50540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LayoutAssistantFunctionClass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“Changes the page size and orientation of the current active layout 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public static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&gt;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ChangeLayoutPageSizeAsync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page orientation of the layout"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orientation = “”,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page width of the layout in inches"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width = 0.0,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page height of the layout in inches"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height = 0.0)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{</a:t>
            </a:r>
            <a:endParaRPr lang="en-US" sz="1600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//TODO: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ChangeLayoutPageSize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Skill Function implementation goes here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LayoutView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.Active.Layout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return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page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() { Width = width, Height = height, ... };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layout.SetPage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(page, true);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...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“Layout page changed successfully”);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73847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701CE-37F3-908F-E5CC-C9CE26CDB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B5DAD-02D3-4062-7227-3B5651285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083" y="401216"/>
            <a:ext cx="10369296" cy="461665"/>
          </a:xfrm>
        </p:spPr>
        <p:txBody>
          <a:bodyPr/>
          <a:lstStyle/>
          <a:p>
            <a:r>
              <a:rPr lang="en-US" dirty="0"/>
              <a:t>AI Assistant Function Initial Design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A86751-4105-F75F-BF8E-2FEC5818DF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4083" y="992330"/>
            <a:ext cx="10369296" cy="369332"/>
          </a:xfrm>
        </p:spPr>
        <p:txBody>
          <a:bodyPr/>
          <a:lstStyle/>
          <a:p>
            <a:r>
              <a:rPr lang="en-US" dirty="0" err="1"/>
              <a:t>Config.daml</a:t>
            </a:r>
            <a:r>
              <a:rPr lang="en-US" dirty="0"/>
              <a:t> category registration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9C4E7D-E0BD-1704-AA54-7D216834EB9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11E063-C435-032C-3EF3-A6B844DF7362}"/>
              </a:ext>
            </a:extLst>
          </p:cNvPr>
          <p:cNvSpPr/>
          <p:nvPr/>
        </p:nvSpPr>
        <p:spPr bwMode="auto">
          <a:xfrm>
            <a:off x="447173" y="1648326"/>
            <a:ext cx="11476122" cy="480845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&lt;!–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Config.daml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component category registration--&gt;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esri_core_ai_assistant_extension_category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Acme_Skills_LayoutSkills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LayoutAssistantFunctionClass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=“Skills related to creating and updating layouts”&gt;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=“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CreateLayoutWithCurrentMapAsync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” </a:t>
            </a:r>
          </a:p>
          <a:p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=“Create a default layout using the current map”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condition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esri_mapping_mapPane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/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=“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ChangeLayoutPageSizeAsync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” </a:t>
            </a:r>
          </a:p>
          <a:p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searchDescription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=“Change the page size and orientation of the current active layout”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condition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esri_layouts_layoutPane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/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582539290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00D60-40C2-CA78-B47D-383D1B27E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2C647F-1D2E-ACF3-5581-D0AD2A03A46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Demo – Create Layout and Update Page Size AI Assistant Functions</a:t>
            </a:r>
          </a:p>
        </p:txBody>
      </p:sp>
    </p:spTree>
    <p:extLst>
      <p:ext uri="{BB962C8B-B14F-4D97-AF65-F5344CB8AC3E}">
        <p14:creationId xmlns:p14="http://schemas.microsoft.com/office/powerpoint/2010/main" val="1038560210"/>
      </p:ext>
    </p:extLst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878ED-ED59-6384-0947-AA3748009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1B5FF-4917-1912-BFA7-792DEC4CB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1B3EF0-ECB6-3015-0291-8FD6860128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369332"/>
          </a:xfrm>
        </p:spPr>
        <p:txBody>
          <a:bodyPr/>
          <a:lstStyle/>
          <a:p>
            <a:r>
              <a:rPr lang="en-US" dirty="0"/>
              <a:t>Chat experience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FE77C1-8499-936C-DC55-7C6577BBB94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84163" lvl="1" indent="0">
              <a:buNone/>
            </a:pPr>
            <a:r>
              <a:rPr lang="en-US" dirty="0"/>
              <a:t>More advanced AI Assistant function implementation strategies</a:t>
            </a:r>
          </a:p>
          <a:p>
            <a:pPr lvl="2"/>
            <a:r>
              <a:rPr lang="en-US" dirty="0" err="1"/>
              <a:t>Yaml</a:t>
            </a:r>
            <a:r>
              <a:rPr lang="en-US" dirty="0"/>
              <a:t> + prompting to “prompt” user for required default values</a:t>
            </a:r>
          </a:p>
          <a:p>
            <a:pPr lvl="3"/>
            <a:r>
              <a:rPr lang="en-US" dirty="0" err="1"/>
              <a:t>AIAssistant.Instance.InvokeFunctionFromYamlAsync</a:t>
            </a:r>
            <a:r>
              <a:rPr lang="en-US" dirty="0"/>
              <a:t>(…)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032360"/>
      </p:ext>
    </p:extLst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C6CC5-63CF-83AE-B75E-95937CB46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CF537203-1BEE-C2FD-B732-2BCEB6BF95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22FE3566-3077-46D0-B540-EBB61D5FD0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24EA4890-3A87-4DEC-E0BB-5D2679BF3C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CA87B381-F19D-6971-5A42-AAD9CB9D4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04153"/>
            <a:ext cx="10369296" cy="461665"/>
          </a:xfrm>
        </p:spPr>
        <p:txBody>
          <a:bodyPr/>
          <a:lstStyle/>
          <a:p>
            <a:r>
              <a:rPr lang="en-US" dirty="0"/>
              <a:t>Prompts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FAFF492C-A40D-93A5-9411-0078EF7EFB2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Natural language directives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Have LLM do some processing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Have LLM use your knowledge</a:t>
            </a:r>
            <a:br>
              <a:rPr lang="en-US" sz="1400" dirty="0"/>
            </a:b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Defined in YAML files </a:t>
            </a:r>
            <a:br>
              <a:rPr lang="en-US" sz="1800" dirty="0"/>
            </a:br>
            <a:endParaRPr lang="en-US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Can be invoked in an AI Assistant Function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tx2"/>
                </a:solidFill>
              </a:rPr>
              <a:t>AIAssistant.Instance.InvokeFunctionFromYamlAsync</a:t>
            </a:r>
            <a:r>
              <a:rPr lang="en-US" sz="1600" dirty="0">
                <a:solidFill>
                  <a:schemeClr val="tx2"/>
                </a:solidFill>
              </a:rPr>
              <a:t>(…)</a:t>
            </a:r>
            <a:br>
              <a:rPr lang="en-US" sz="1600" dirty="0"/>
            </a:br>
            <a:endParaRPr lang="en-U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Arguments can be injected at runtime</a:t>
            </a:r>
            <a:br>
              <a:rPr lang="en-US" sz="1800" dirty="0"/>
            </a:br>
            <a:endParaRPr lang="en-US" sz="1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22E7D0C-1274-2990-00E1-3FB557A44C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188521"/>
            <a:ext cx="10369296" cy="369332"/>
          </a:xfrm>
        </p:spPr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Leverage LLM reasoning ability</a:t>
            </a:r>
          </a:p>
        </p:txBody>
      </p:sp>
    </p:spTree>
    <p:extLst>
      <p:ext uri="{BB962C8B-B14F-4D97-AF65-F5344CB8AC3E}">
        <p14:creationId xmlns:p14="http://schemas.microsoft.com/office/powerpoint/2010/main" val="1373823360"/>
      </p:ext>
    </p:extLst>
  </p:cSld>
  <p:clrMapOvr>
    <a:masterClrMapping/>
  </p:clrMapOvr>
  <p:transition spd="med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70E7DC-732D-851B-C995-7A0DEAA4A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CEDB3704-7B47-B3BA-5E0B-F4D4AF1AAA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AB25D4F9-9ACE-3498-27B4-75239F39EB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96ED0935-E3D5-3B11-BC7E-2A5C22D69F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2A3C65FF-A47B-3F89-93E8-491F42883D8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931437"/>
            <a:ext cx="10369296" cy="4525347"/>
          </a:xfrm>
        </p:spPr>
        <p:txBody>
          <a:bodyPr/>
          <a:lstStyle/>
          <a:p>
            <a:r>
              <a:rPr lang="en-US" dirty="0"/>
              <a:t>Demo – Invoking prompts in AI Assistant Functions</a:t>
            </a:r>
          </a:p>
        </p:txBody>
      </p:sp>
    </p:spTree>
    <p:extLst>
      <p:ext uri="{BB962C8B-B14F-4D97-AF65-F5344CB8AC3E}">
        <p14:creationId xmlns:p14="http://schemas.microsoft.com/office/powerpoint/2010/main" val="3560694336"/>
      </p:ext>
    </p:extLst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96DEB-9415-3946-D238-9385BB108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D3A19DED-8131-C7E9-D9B8-BC4AD319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C7BB90F4-3A63-1673-133A-01C9FF73B5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8EE1CBF4-9041-B9A0-DB49-93A560443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82C43CB8-F73A-37FD-4733-649936ED6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04153"/>
            <a:ext cx="10369296" cy="461665"/>
          </a:xfrm>
        </p:spPr>
        <p:txBody>
          <a:bodyPr/>
          <a:lstStyle/>
          <a:p>
            <a:r>
              <a:rPr lang="en-US" dirty="0"/>
              <a:t>Auto Invoke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5D281A7F-0407-6253-AE10-F667D869D74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Default behavior</a:t>
            </a:r>
            <a:br>
              <a:rPr lang="en-US" sz="1800" dirty="0"/>
            </a:br>
            <a:endParaRPr lang="en-US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Not desirable for high-risk requests</a:t>
            </a:r>
          </a:p>
          <a:p>
            <a:pPr lvl="1">
              <a:buFontTx/>
              <a:buChar char="-"/>
            </a:pPr>
            <a:r>
              <a:rPr lang="en-US" dirty="0"/>
              <a:t>Example: </a:t>
            </a:r>
            <a:r>
              <a:rPr lang="en-US" i="1" dirty="0"/>
              <a:t>Delete rows in a table</a:t>
            </a:r>
          </a:p>
          <a:p>
            <a:pPr marL="284163" lvl="1" indent="0">
              <a:buNone/>
            </a:pPr>
            <a:endParaRPr lang="en-US" i="1" dirty="0"/>
          </a:p>
          <a:p>
            <a:pPr>
              <a:buFontTx/>
              <a:buChar char="-"/>
            </a:pPr>
            <a:r>
              <a:rPr lang="en-US" dirty="0"/>
              <a:t>Set </a:t>
            </a:r>
            <a:r>
              <a:rPr lang="en-US" dirty="0" err="1">
                <a:solidFill>
                  <a:schemeClr val="tx2"/>
                </a:solidFill>
              </a:rPr>
              <a:t>AutoInvoke</a:t>
            </a:r>
            <a:r>
              <a:rPr lang="en-US" dirty="0"/>
              <a:t> to False</a:t>
            </a:r>
          </a:p>
          <a:p>
            <a:pPr marL="0" indent="0">
              <a:buNone/>
            </a:pPr>
            <a:br>
              <a:rPr lang="en-US" sz="1800" dirty="0"/>
            </a:br>
            <a:endParaRPr lang="en-US" sz="1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4DFF7E9-2D75-8C7B-4B3C-5EC3E4FC72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188521"/>
            <a:ext cx="10369296" cy="369332"/>
          </a:xfrm>
        </p:spPr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Automatically execute functions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A12755-0AB4-4D49-0D7D-35D81DE9B8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190" y="4673975"/>
            <a:ext cx="10847619" cy="9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3728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B2698-0C28-E839-24C0-A31724C39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3B61A3-E3B1-026F-5ADC-DDB58F1E38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B81A54-DF94-FFB6-2DAC-B54C8DD10F8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1">
              <a:buClr>
                <a:srgbClr val="FFAD29"/>
              </a:buClr>
            </a:pPr>
            <a:r>
              <a:rPr lang="en-US" dirty="0"/>
              <a:t>Implementation pattern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AI Assistant extension class, AI Assistant function, component registration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Invocation via the AI Assistant chat and back-end LLM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872323"/>
      </p:ext>
    </p:extLst>
  </p:cSld>
  <p:clrMapOvr>
    <a:masterClrMapping/>
  </p:clrMapOvr>
  <p:transition spd="med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EBA58-D3AB-DAF2-FFDB-3F469C051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4DB0CEDB-D6A4-7CA1-ED22-409E0471DC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F3180EF3-4705-85C9-8E17-F65081F589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CB81ADF9-ACAA-803A-FBFE-8DC66D4236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6B28383D-26AE-9C7C-D30D-C39DB03717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931437"/>
            <a:ext cx="10369296" cy="4525347"/>
          </a:xfrm>
        </p:spPr>
        <p:txBody>
          <a:bodyPr/>
          <a:lstStyle/>
          <a:p>
            <a:r>
              <a:rPr lang="en-US" dirty="0"/>
              <a:t>Demo – </a:t>
            </a:r>
            <a:r>
              <a:rPr lang="en-US" dirty="0" err="1"/>
              <a:t>AutoInvoke</a:t>
            </a:r>
            <a:r>
              <a:rPr lang="en-US" dirty="0"/>
              <a:t> setting for AI Assistant Functions</a:t>
            </a:r>
          </a:p>
        </p:txBody>
      </p:sp>
    </p:spTree>
    <p:extLst>
      <p:ext uri="{BB962C8B-B14F-4D97-AF65-F5344CB8AC3E}">
        <p14:creationId xmlns:p14="http://schemas.microsoft.com/office/powerpoint/2010/main" val="2397108142"/>
      </p:ext>
    </p:extLst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0408A-84A6-2619-A36B-182CDC831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DFB76D0B-3CB5-ED3E-037E-43F4B227B7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9C611E16-FD94-9B1C-9594-DCC082BC45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FBB076CE-733D-7B4B-5178-7B77F2B16F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16670A71-F866-CC3C-DB63-32289B881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04153"/>
            <a:ext cx="10369296" cy="461665"/>
          </a:xfrm>
        </p:spPr>
        <p:txBody>
          <a:bodyPr/>
          <a:lstStyle/>
          <a:p>
            <a:r>
              <a:rPr lang="en-US" dirty="0"/>
              <a:t>Refreshing Context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6DDF79E0-8B73-0D11-CDA1-C48C4412F2D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Context retrieval functions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Example:</a:t>
            </a:r>
            <a:r>
              <a:rPr lang="en-US" sz="1600" dirty="0"/>
              <a:t> current list of layers or other data.</a:t>
            </a:r>
            <a:br>
              <a:rPr lang="en-US" sz="1600" dirty="0"/>
            </a:br>
            <a:endParaRPr lang="en-U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/>
              <a:t>Cached results </a:t>
            </a:r>
            <a:r>
              <a:rPr lang="en-US" sz="1800" i="1" dirty="0"/>
              <a:t>might</a:t>
            </a:r>
            <a:r>
              <a:rPr lang="en-US" sz="1800" dirty="0"/>
              <a:t> be used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Example:</a:t>
            </a:r>
            <a:r>
              <a:rPr lang="en-US" sz="1600" dirty="0"/>
              <a:t> new layers are added, layers are renamed etc.</a:t>
            </a:r>
            <a:br>
              <a:rPr lang="en-US" sz="1600" dirty="0"/>
            </a:br>
            <a:endParaRPr lang="en-US" sz="1600" dirty="0"/>
          </a:p>
          <a:p>
            <a:pPr>
              <a:buFontTx/>
              <a:buChar char="-"/>
            </a:pPr>
            <a:r>
              <a:rPr lang="en-US" dirty="0"/>
              <a:t>Set </a:t>
            </a:r>
            <a:r>
              <a:rPr lang="en-US" dirty="0" err="1">
                <a:solidFill>
                  <a:schemeClr val="tx2"/>
                </a:solidFill>
              </a:rPr>
              <a:t>NoCacheResult</a:t>
            </a:r>
            <a:r>
              <a:rPr lang="en-US" dirty="0"/>
              <a:t> to True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600" dirty="0"/>
              <a:t>Context retrieval functions will be invoked again.</a:t>
            </a:r>
          </a:p>
          <a:p>
            <a:pPr>
              <a:buFontTx/>
              <a:buChar char="-"/>
            </a:pPr>
            <a:endParaRPr lang="en-US" dirty="0"/>
          </a:p>
          <a:p>
            <a:pPr marL="0" indent="0">
              <a:buNone/>
            </a:pPr>
            <a:br>
              <a:rPr lang="en-US" sz="1800" dirty="0"/>
            </a:br>
            <a:endParaRPr lang="en-US" sz="1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A26C89E0-7EAA-E11B-F72A-54519CEA2A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188521"/>
            <a:ext cx="10369296" cy="369332"/>
          </a:xfrm>
        </p:spPr>
        <p:txBody>
          <a:bodyPr/>
          <a:lstStyle/>
          <a:p>
            <a:r>
              <a:rPr lang="en-US" dirty="0">
                <a:solidFill>
                  <a:srgbClr val="FFAD29"/>
                </a:solidFill>
              </a:rPr>
              <a:t>Ensure current context is used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639311-80C8-A15F-A880-30AF19769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304" y="5101336"/>
            <a:ext cx="10066667" cy="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14060"/>
      </p:ext>
    </p:extLst>
  </p:cSld>
  <p:clrMapOvr>
    <a:masterClrMapping/>
  </p:clrMapOvr>
  <p:transition spd="med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D69EB-7D4B-A451-C8B8-6ADE460A4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3F416-658E-818A-D523-F0EAE3C39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7724C8-CCCB-82FC-083B-77C867DA7E1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AI Assistant and AI Assistant extensibility road map</a:t>
            </a:r>
          </a:p>
          <a:p>
            <a:pPr>
              <a:buClr>
                <a:srgbClr val="FFAD29"/>
              </a:buClr>
            </a:pPr>
            <a:r>
              <a:rPr lang="en-US" dirty="0"/>
              <a:t>AI Assistant Function basic skills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Implementation pattern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Invocation via the AI Assistant chat and back-end LLM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Guidelines/Best practices</a:t>
            </a:r>
          </a:p>
          <a:p>
            <a:pPr>
              <a:buClr>
                <a:srgbClr val="FFAD29"/>
              </a:buClr>
            </a:pPr>
            <a:r>
              <a:rPr lang="en-US" dirty="0"/>
              <a:t>AI Assistant Function advanced skills</a:t>
            </a:r>
          </a:p>
          <a:p>
            <a:pPr lvl="1">
              <a:buClr>
                <a:srgbClr val="FFAD29"/>
              </a:buClr>
            </a:pPr>
            <a:r>
              <a:rPr lang="en-US" dirty="0" err="1"/>
              <a:t>Yaml</a:t>
            </a:r>
            <a:r>
              <a:rPr lang="en-US" dirty="0"/>
              <a:t> and prompt refinement</a:t>
            </a:r>
          </a:p>
          <a:p>
            <a:pPr lvl="1">
              <a:buClr>
                <a:srgbClr val="FFAD29"/>
              </a:buClr>
            </a:pPr>
            <a:r>
              <a:rPr lang="en-US" dirty="0" err="1"/>
              <a:t>Autoinvoke</a:t>
            </a:r>
            <a:endParaRPr lang="en-US" dirty="0"/>
          </a:p>
          <a:p>
            <a:pPr marL="284163" lvl="1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497615"/>
      </p:ext>
    </p:extLst>
  </p:cSld>
  <p:clrMapOvr>
    <a:masterClrMapping/>
  </p:clrMapOvr>
  <p:transition spd="med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21EFD6E-1552-6931-0408-DFF9EAEF8448}"/>
              </a:ext>
            </a:extLst>
          </p:cNvPr>
          <p:cNvGrpSpPr/>
          <p:nvPr/>
        </p:nvGrpSpPr>
        <p:grpSpPr>
          <a:xfrm>
            <a:off x="0" y="0"/>
            <a:ext cx="12192000" cy="6888445"/>
            <a:chOff x="0" y="-15485"/>
            <a:chExt cx="12192000" cy="6888445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5BFB910B-3007-9B2A-BF7C-C67039F5B6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1" y="0"/>
              <a:ext cx="12191999" cy="6858000"/>
            </a:xfrm>
            <a:prstGeom prst="rect">
              <a:avLst/>
            </a:prstGeom>
            <a:gradFill flip="none" rotWithShape="1">
              <a:gsLst>
                <a:gs pos="99000">
                  <a:srgbClr val="0056BA"/>
                </a:gs>
                <a:gs pos="12000">
                  <a:srgbClr val="00226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EDCFA41-763C-F255-72DE-209F38C146A5}"/>
                </a:ext>
              </a:extLst>
            </p:cNvPr>
            <p:cNvGrpSpPr/>
            <p:nvPr/>
          </p:nvGrpSpPr>
          <p:grpSpPr>
            <a:xfrm>
              <a:off x="0" y="-15485"/>
              <a:ext cx="12192000" cy="6888445"/>
              <a:chOff x="0" y="-15485"/>
              <a:chExt cx="12192000" cy="6888445"/>
            </a:xfrm>
          </p:grpSpPr>
          <p:pic>
            <p:nvPicPr>
              <p:cNvPr id="9" name="bg">
                <a:extLst>
                  <a:ext uri="{FF2B5EF4-FFF2-40B4-BE49-F238E27FC236}">
                    <a16:creationId xmlns:a16="http://schemas.microsoft.com/office/drawing/2014/main" id="{B63DFBBC-7AA5-96E5-B3FA-96B0138DD89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6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-15485"/>
                <a:ext cx="2025570" cy="2882147"/>
              </a:xfrm>
              <a:prstGeom prst="rect">
                <a:avLst/>
              </a:prstGeom>
            </p:spPr>
          </p:pic>
          <p:pic>
            <p:nvPicPr>
              <p:cNvPr id="11" name="bg">
                <a:extLst>
                  <a:ext uri="{FF2B5EF4-FFF2-40B4-BE49-F238E27FC236}">
                    <a16:creationId xmlns:a16="http://schemas.microsoft.com/office/drawing/2014/main" id="{7EA825F6-E840-8311-CEDC-7F9CA43BC79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5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339815" y="4838448"/>
                <a:ext cx="1852185" cy="2034512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E9F5D45-FADC-709B-B23B-88E9B8B2D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ArcGIS Pro assistant (Beta)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0DB8D6-464B-FC40-DBE6-932049E512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Available for testing with ArcGIS Pro 3.5 Beta </a:t>
            </a:r>
            <a:r>
              <a:rPr lang="en-US" sz="1400"/>
              <a:t>(May 2025)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DE2116-2056-34A6-9078-19ED7BA521B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448560"/>
            <a:ext cx="6593840" cy="3495040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sz="2200" dirty="0"/>
              <a:t>Download/Install ArcGIS Pro 3.5</a:t>
            </a:r>
          </a:p>
          <a:p>
            <a:pPr marL="113982"/>
            <a:r>
              <a:rPr lang="en-US" dirty="0"/>
              <a:t>Enroll in the EAC and request to be added to the ArcGIS Pro AI Assistant EAC invite list</a:t>
            </a:r>
          </a:p>
          <a:p>
            <a:pPr marL="404495" lvl="1"/>
            <a:r>
              <a:rPr lang="en-US" dirty="0"/>
              <a:t>Early Adopter Community, EAC</a:t>
            </a:r>
          </a:p>
          <a:p>
            <a:pPr>
              <a:buClr>
                <a:srgbClr val="5ED9FF"/>
              </a:buClr>
            </a:pPr>
            <a:r>
              <a:rPr lang="en-US" sz="1800" dirty="0">
                <a:solidFill>
                  <a:srgbClr val="FFFFFF"/>
                </a:solidFill>
                <a:ea typeface="+mn-lt"/>
                <a:cs typeface="+mn-lt"/>
                <a:hlinkClick r:id="rId5"/>
              </a:rPr>
              <a:t>https://survey123.arcgis.com/share/2803d7e899854113ac122add5f72066e</a:t>
            </a:r>
            <a:endParaRPr lang="en-US" sz="1800" dirty="0">
              <a:solidFill>
                <a:srgbClr val="FFFFFF"/>
              </a:solidFill>
              <a:ea typeface="+mn-lt"/>
              <a:cs typeface="+mn-lt"/>
            </a:endParaRPr>
          </a:p>
          <a:p>
            <a:pPr marL="283845" lvl="1" indent="0">
              <a:buNone/>
            </a:pPr>
            <a:endParaRPr lang="en-US" sz="16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18E7323-9F44-9BAD-D89A-1AC0ADD58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327" y="502732"/>
            <a:ext cx="4149967" cy="530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42A7637-589A-D77B-6390-5DA19DB4C7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9822" y="3677171"/>
            <a:ext cx="2477488" cy="2477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7680050"/>
      </p:ext>
    </p:extLst>
  </p:cSld>
  <p:clrMapOvr>
    <a:masterClrMapping/>
  </p:clrMapOvr>
  <p:transition spd="med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743272-71D8-0DB8-A28F-A6E686C1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389" y="224286"/>
            <a:ext cx="10369296" cy="461665"/>
          </a:xfrm>
        </p:spPr>
        <p:txBody>
          <a:bodyPr/>
          <a:lstStyle/>
          <a:p>
            <a:r>
              <a:rPr lang="en-US" dirty="0"/>
              <a:t>ArcGIS Pro SDK for .NET Tech Sessions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02BA1D8-DAD4-99B5-2A51-ECA6BCD891BD}"/>
              </a:ext>
            </a:extLst>
          </p:cNvPr>
          <p:cNvGraphicFramePr>
            <a:graphicFrameLocks noGrp="1"/>
          </p:cNvGraphicFramePr>
          <p:nvPr/>
        </p:nvGraphicFramePr>
        <p:xfrm>
          <a:off x="852312" y="957330"/>
          <a:ext cx="10487375" cy="547319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80337">
                  <a:extLst>
                    <a:ext uri="{9D8B030D-6E8A-4147-A177-3AD203B41FA5}">
                      <a16:colId xmlns:a16="http://schemas.microsoft.com/office/drawing/2014/main" val="4043346523"/>
                    </a:ext>
                  </a:extLst>
                </a:gridCol>
                <a:gridCol w="1196730">
                  <a:extLst>
                    <a:ext uri="{9D8B030D-6E8A-4147-A177-3AD203B41FA5}">
                      <a16:colId xmlns:a16="http://schemas.microsoft.com/office/drawing/2014/main" val="392139351"/>
                    </a:ext>
                  </a:extLst>
                </a:gridCol>
                <a:gridCol w="4402666">
                  <a:extLst>
                    <a:ext uri="{9D8B030D-6E8A-4147-A177-3AD203B41FA5}">
                      <a16:colId xmlns:a16="http://schemas.microsoft.com/office/drawing/2014/main" val="2935574474"/>
                    </a:ext>
                  </a:extLst>
                </a:gridCol>
                <a:gridCol w="1560529">
                  <a:extLst>
                    <a:ext uri="{9D8B030D-6E8A-4147-A177-3AD203B41FA5}">
                      <a16:colId xmlns:a16="http://schemas.microsoft.com/office/drawing/2014/main" val="3530177349"/>
                    </a:ext>
                  </a:extLst>
                </a:gridCol>
                <a:gridCol w="1747113">
                  <a:extLst>
                    <a:ext uri="{9D8B030D-6E8A-4147-A177-3AD203B41FA5}">
                      <a16:colId xmlns:a16="http://schemas.microsoft.com/office/drawing/2014/main" val="2760706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Presenter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08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Tue, Mar 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5:30 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Patterns of Extensibility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Vedant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Primrose C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12058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Wed, Mar 12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4:00 PM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Enhancing</a:t>
                      </a:r>
                      <a:b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with Custom UI/UX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Greta, Durant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Santa Rosa | Renaissance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139392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5:30 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Parcel Fabric Editing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Tim, Chris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Santa Rosa | Renaissance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787124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S" sz="2000" b="1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</a:t>
                      </a:r>
                      <a:r>
                        <a:rPr lang="es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Mar 13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10:30 AM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Extend ArcGIS</a:t>
                      </a:r>
                      <a:b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 AI Assistant with Skill Functions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Deepinder, Charlie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B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035698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1:00 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Beginning</a:t>
                      </a:r>
                      <a:b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Editing with Focus on </a:t>
                      </a:r>
                      <a:r>
                        <a:rPr lang="en-US" sz="2000" b="1" kern="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EditOperation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Narelle, Lisa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 Jacinto | Renaissance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984466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5:30 PM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Exploring the Editing Sketch Tool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Narelle, Lisa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 Jacinto | Renaissance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3579375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Fri, Mar 14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8:30 AM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Introduction</a:t>
                      </a:r>
                      <a:b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the Knowledge Graph API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Ty, Charlie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B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794036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10:00 AM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Using GitHub</a:t>
                      </a:r>
                      <a:b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Copilot in ArcGIS Pro code development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Uma, Wolf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Sierra | Renaissance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39591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4116944"/>
      </p:ext>
    </p:extLst>
  </p:cSld>
  <p:clrMapOvr>
    <a:masterClrMapping/>
  </p:clrMapOvr>
  <p:transition spd="med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ArcGIS Pro SDK for .NET – Demo theaters &amp; Road Ahead</a:t>
            </a:r>
            <a:endParaRPr lang="en-US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4C29904-41FF-9C46-37A6-B3E442CF63EA}"/>
              </a:ext>
            </a:extLst>
          </p:cNvPr>
          <p:cNvGraphicFramePr>
            <a:graphicFrameLocks noGrp="1"/>
          </p:cNvGraphicFramePr>
          <p:nvPr/>
        </p:nvGraphicFramePr>
        <p:xfrm>
          <a:off x="914400" y="1595685"/>
          <a:ext cx="10487375" cy="261035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56267">
                  <a:extLst>
                    <a:ext uri="{9D8B030D-6E8A-4147-A177-3AD203B41FA5}">
                      <a16:colId xmlns:a16="http://schemas.microsoft.com/office/drawing/2014/main" val="4043346523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392139351"/>
                    </a:ext>
                  </a:extLst>
                </a:gridCol>
                <a:gridCol w="4402666">
                  <a:extLst>
                    <a:ext uri="{9D8B030D-6E8A-4147-A177-3AD203B41FA5}">
                      <a16:colId xmlns:a16="http://schemas.microsoft.com/office/drawing/2014/main" val="2935574474"/>
                    </a:ext>
                  </a:extLst>
                </a:gridCol>
                <a:gridCol w="1210167">
                  <a:extLst>
                    <a:ext uri="{9D8B030D-6E8A-4147-A177-3AD203B41FA5}">
                      <a16:colId xmlns:a16="http://schemas.microsoft.com/office/drawing/2014/main" val="3530177349"/>
                    </a:ext>
                  </a:extLst>
                </a:gridCol>
                <a:gridCol w="2097475">
                  <a:extLst>
                    <a:ext uri="{9D8B030D-6E8A-4147-A177-3AD203B41FA5}">
                      <a16:colId xmlns:a16="http://schemas.microsoft.com/office/drawing/2014/main" val="2760706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Presenter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089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Wed, Mar 12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1:00 PM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Visualization Options for Tabular Data in an Add-in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Wolf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 Theater 3:</a:t>
                      </a:r>
                      <a:b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D-E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910692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1:45 PM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Using Tray Buttons for Productivity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Lisa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 Theater 3:</a:t>
                      </a:r>
                      <a:b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D-E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8853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Thu, Mar 13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3:15 PM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Building Your First Add-in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Selim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 Theater 1: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Oasis 1-2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12058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3010529-606C-80F2-45AA-C958C0050A8F}"/>
              </a:ext>
            </a:extLst>
          </p:cNvPr>
          <p:cNvGraphicFramePr>
            <a:graphicFrameLocks noGrp="1"/>
          </p:cNvGraphicFramePr>
          <p:nvPr/>
        </p:nvGraphicFramePr>
        <p:xfrm>
          <a:off x="914400" y="4934966"/>
          <a:ext cx="10487374" cy="74168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646230">
                  <a:extLst>
                    <a:ext uri="{9D8B030D-6E8A-4147-A177-3AD203B41FA5}">
                      <a16:colId xmlns:a16="http://schemas.microsoft.com/office/drawing/2014/main" val="4043346523"/>
                    </a:ext>
                  </a:extLst>
                </a:gridCol>
                <a:gridCol w="1493092">
                  <a:extLst>
                    <a:ext uri="{9D8B030D-6E8A-4147-A177-3AD203B41FA5}">
                      <a16:colId xmlns:a16="http://schemas.microsoft.com/office/drawing/2014/main" val="392139351"/>
                    </a:ext>
                  </a:extLst>
                </a:gridCol>
                <a:gridCol w="3934338">
                  <a:extLst>
                    <a:ext uri="{9D8B030D-6E8A-4147-A177-3AD203B41FA5}">
                      <a16:colId xmlns:a16="http://schemas.microsoft.com/office/drawing/2014/main" val="2935574474"/>
                    </a:ext>
                  </a:extLst>
                </a:gridCol>
                <a:gridCol w="3413714">
                  <a:extLst>
                    <a:ext uri="{9D8B030D-6E8A-4147-A177-3AD203B41FA5}">
                      <a16:colId xmlns:a16="http://schemas.microsoft.com/office/drawing/2014/main" val="2760706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08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Thu, Mar 13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4:00 PM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Pro: The Road Ahead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Sierra | Renaissance Hotel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120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7193161"/>
      </p:ext>
    </p:extLst>
  </p:cSld>
  <p:clrMapOvr>
    <a:masterClrMapping/>
  </p:clrMapOvr>
  <p:transition spd="med"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2188"/>
          </a:xfrm>
        </p:spPr>
        <p:txBody>
          <a:bodyPr/>
          <a:lstStyle/>
          <a:p>
            <a:r>
              <a:rPr lang="en-US" dirty="0"/>
              <a:t>Questions &amp; 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2197"/>
            <a:ext cx="10515600" cy="4753605"/>
          </a:xfrm>
        </p:spPr>
        <p:txBody>
          <a:bodyPr/>
          <a:lstStyle/>
          <a:p>
            <a:r>
              <a:rPr lang="en-US" sz="2400" dirty="0"/>
              <a:t>See us at the “</a:t>
            </a:r>
            <a:r>
              <a:rPr lang="en-US" sz="2400" b="0" dirty="0"/>
              <a:t>ArcGIS Pro SDK</a:t>
            </a:r>
            <a:r>
              <a:rPr lang="en-US" sz="2400" dirty="0"/>
              <a:t>“ showcase</a:t>
            </a:r>
          </a:p>
          <a:p>
            <a:r>
              <a:rPr lang="en-US" sz="2400" dirty="0"/>
              <a:t>Session resources (code &amp; slides) can be found here:</a:t>
            </a:r>
          </a:p>
          <a:p>
            <a:pPr marL="0" indent="0" algn="ctr">
              <a:buNone/>
            </a:pPr>
            <a:r>
              <a:rPr lang="en-US" sz="2400" dirty="0">
                <a:hlinkClick r:id="rId2"/>
              </a:rPr>
              <a:t>https://links.esri.com/ProSDKTechSessions#2025-palm-springs</a:t>
            </a:r>
            <a:br>
              <a:rPr lang="en-US" sz="2400" dirty="0"/>
            </a:br>
            <a:r>
              <a:rPr lang="en-US" sz="2400" dirty="0"/>
              <a:t>or</a:t>
            </a:r>
            <a:br>
              <a:rPr lang="en-US" sz="2400" dirty="0"/>
            </a:br>
            <a:r>
              <a:rPr lang="en-US" sz="2400" dirty="0">
                <a:hlinkClick r:id="rId3"/>
              </a:rPr>
              <a:t>https://github.com/Esri/arcgis-pro-sdk/wiki/tech-sessions#2025-palm-springs</a:t>
            </a: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r>
              <a:rPr lang="en-US" dirty="0"/>
              <a:t>Share your feedback using the Esri Events App</a:t>
            </a:r>
          </a:p>
          <a:p>
            <a:pPr lvl="1"/>
            <a:r>
              <a:rPr lang="en-US" sz="2000" dirty="0"/>
              <a:t>Select this session in the Events App</a:t>
            </a:r>
          </a:p>
          <a:p>
            <a:pPr lvl="1"/>
            <a:r>
              <a:rPr lang="en-US" sz="2000" dirty="0"/>
              <a:t>Scroll down to “Survey”</a:t>
            </a:r>
          </a:p>
          <a:p>
            <a:pPr lvl="1"/>
            <a:r>
              <a:rPr lang="en-US" sz="2000" dirty="0"/>
              <a:t>Log in to access the Survey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596E79-AD59-5D3A-5D71-45486BAE1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1879" y="3345721"/>
            <a:ext cx="2951922" cy="295192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652A37E-1967-9D86-1F94-0D18D69D6D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2865" y="4404382"/>
            <a:ext cx="1724828" cy="175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23638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8EBAA-4782-D9D8-0524-F99BE12E5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bg">
            <a:extLst>
              <a:ext uri="{FF2B5EF4-FFF2-40B4-BE49-F238E27FC236}">
                <a16:creationId xmlns:a16="http://schemas.microsoft.com/office/drawing/2014/main" id="{E3A90F2B-F3B7-0CD2-32BB-670AA0285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4960"/>
            <a:ext cx="12196826" cy="6880440"/>
            <a:chOff x="0" y="-14960"/>
            <a:chExt cx="12196826" cy="6880440"/>
          </a:xfrm>
        </p:grpSpPr>
        <p:sp>
          <p:nvSpPr>
            <p:cNvPr id="4" name="gradient1">
              <a:extLst>
                <a:ext uri="{FF2B5EF4-FFF2-40B4-BE49-F238E27FC236}">
                  <a16:creationId xmlns:a16="http://schemas.microsoft.com/office/drawing/2014/main" id="{957F7470-BD9E-D2A4-956C-E8AFFB8DD9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9" name="gradient tealv2">
              <a:extLst>
                <a:ext uri="{FF2B5EF4-FFF2-40B4-BE49-F238E27FC236}">
                  <a16:creationId xmlns:a16="http://schemas.microsoft.com/office/drawing/2014/main" id="{B0198057-C623-2995-2023-4F1631B123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99000">
                  <a:srgbClr val="007D96"/>
                </a:gs>
                <a:gs pos="5000">
                  <a:srgbClr val="001745"/>
                </a:gs>
                <a:gs pos="29000">
                  <a:srgbClr val="003584"/>
                </a:gs>
              </a:gsLst>
              <a:lin ang="24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6" name="teal corner">
              <a:extLst>
                <a:ext uri="{FF2B5EF4-FFF2-40B4-BE49-F238E27FC236}">
                  <a16:creationId xmlns:a16="http://schemas.microsoft.com/office/drawing/2014/main" id="{7860A2D8-6839-745E-7BF4-A5C7270B42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49000">
                  <a:srgbClr val="009BA5">
                    <a:alpha val="16522"/>
                  </a:srgbClr>
                </a:gs>
                <a:gs pos="26000">
                  <a:srgbClr val="007D96">
                    <a:alpha val="0"/>
                  </a:srgbClr>
                </a:gs>
                <a:gs pos="72000">
                  <a:srgbClr val="00B8B4">
                    <a:alpha val="30000"/>
                  </a:srgbClr>
                </a:gs>
                <a:gs pos="100000">
                  <a:srgbClr val="00D9C5">
                    <a:alpha val="54958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8" name="bg">
              <a:extLst>
                <a:ext uri="{FF2B5EF4-FFF2-40B4-BE49-F238E27FC236}">
                  <a16:creationId xmlns:a16="http://schemas.microsoft.com/office/drawing/2014/main" id="{F8660F21-44A3-7275-40CA-AFBE3C228F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7874" y="-7480"/>
              <a:ext cx="12188952" cy="686343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31B7CC6-9F0F-C76D-E36C-DCED3403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Please share your feedback in the app</a:t>
            </a:r>
          </a:p>
        </p:txBody>
      </p:sp>
      <p:sp>
        <p:nvSpPr>
          <p:cNvPr id="6" name="Step1">
            <a:extLst>
              <a:ext uri="{FF2B5EF4-FFF2-40B4-BE49-F238E27FC236}">
                <a16:creationId xmlns:a16="http://schemas.microsoft.com/office/drawing/2014/main" id="{31FF6A23-CD32-878B-B5D4-41B49314BA80}"/>
              </a:ext>
            </a:extLst>
          </p:cNvPr>
          <p:cNvSpPr txBox="1"/>
          <p:nvPr/>
        </p:nvSpPr>
        <p:spPr>
          <a:xfrm>
            <a:off x="1605700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Download the Esri Events app and find your event</a:t>
            </a:r>
          </a:p>
        </p:txBody>
      </p:sp>
      <p:grpSp>
        <p:nvGrpSpPr>
          <p:cNvPr id="50" name="Group 49" descr="Step 1">
            <a:extLst>
              <a:ext uri="{FF2B5EF4-FFF2-40B4-BE49-F238E27FC236}">
                <a16:creationId xmlns:a16="http://schemas.microsoft.com/office/drawing/2014/main" id="{421588B5-1B87-AD14-1D89-D768ED4868E3}"/>
              </a:ext>
            </a:extLst>
          </p:cNvPr>
          <p:cNvGrpSpPr/>
          <p:nvPr/>
        </p:nvGrpSpPr>
        <p:grpSpPr>
          <a:xfrm>
            <a:off x="1511487" y="2480866"/>
            <a:ext cx="1921724" cy="3516069"/>
            <a:chOff x="1511487" y="2480866"/>
            <a:chExt cx="1921724" cy="3516069"/>
          </a:xfrm>
        </p:grpSpPr>
        <p:grpSp>
          <p:nvGrpSpPr>
            <p:cNvPr id="5" name="Group 4" descr="Step 1">
              <a:extLst>
                <a:ext uri="{FF2B5EF4-FFF2-40B4-BE49-F238E27FC236}">
                  <a16:creationId xmlns:a16="http://schemas.microsoft.com/office/drawing/2014/main" id="{F382D6DE-26E5-2F63-8197-4C1A20385D62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480866"/>
              <a:chExt cx="1921724" cy="3516069"/>
            </a:xfrm>
          </p:grpSpPr>
          <p:grpSp>
            <p:nvGrpSpPr>
              <p:cNvPr id="18" name="Group 17" descr="Step 1">
                <a:extLst>
                  <a:ext uri="{FF2B5EF4-FFF2-40B4-BE49-F238E27FC236}">
                    <a16:creationId xmlns:a16="http://schemas.microsoft.com/office/drawing/2014/main" id="{53912CBC-11E9-EF37-793C-86779C3FB3A1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511487" y="2480866"/>
                <a:ext cx="1921724" cy="3516069"/>
                <a:chOff x="1511487" y="2480866"/>
                <a:chExt cx="1921724" cy="3516069"/>
              </a:xfrm>
            </p:grpSpPr>
            <p:pic>
              <p:nvPicPr>
                <p:cNvPr id="33" name="Picture 8">
                  <a:extLst>
                    <a:ext uri="{FF2B5EF4-FFF2-40B4-BE49-F238E27FC236}">
                      <a16:creationId xmlns:a16="http://schemas.microsoft.com/office/drawing/2014/main" id="{7D4507CB-0963-C401-3CC9-044AD64D9FB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alphaModFix amt="50000"/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1511487" y="2480866"/>
                  <a:ext cx="1921724" cy="3516069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68D33295-2BE5-DCE3-E0B0-CAE1E3CCAA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574581" y="2622479"/>
                  <a:ext cx="1785525" cy="3204672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48987BE8-5A00-EBB6-53D2-25EA4F9502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76" t="2423" r="2218" b="560"/>
              <a:stretch/>
            </p:blipFill>
            <p:spPr>
              <a:xfrm>
                <a:off x="1616645" y="5037433"/>
                <a:ext cx="1695962" cy="758683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C3743992-1BF4-0C58-B853-156857735D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l="3364" r="3364"/>
              <a:stretch/>
            </p:blipFill>
            <p:spPr>
              <a:xfrm>
                <a:off x="1616645" y="4327558"/>
                <a:ext cx="1695962" cy="676581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CA85F6AF-E295-E4F9-06C1-CD18D027F00E}"/>
                </a:ext>
              </a:extLst>
            </p:cNvPr>
            <p:cNvGrpSpPr/>
            <p:nvPr/>
          </p:nvGrpSpPr>
          <p:grpSpPr>
            <a:xfrm>
              <a:off x="1577975" y="3454400"/>
              <a:ext cx="1763939" cy="736600"/>
              <a:chOff x="1577975" y="3454400"/>
              <a:chExt cx="1763939" cy="736600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9F44C40-9820-174F-0898-E18DFB5B8F28}"/>
                  </a:ext>
                </a:extLst>
              </p:cNvPr>
              <p:cNvSpPr/>
              <p:nvPr/>
            </p:nvSpPr>
            <p:spPr bwMode="auto">
              <a:xfrm>
                <a:off x="1577975" y="3454400"/>
                <a:ext cx="1763939" cy="736600"/>
              </a:xfrm>
              <a:prstGeom prst="rect">
                <a:avLst/>
              </a:prstGeom>
              <a:solidFill>
                <a:srgbClr val="F7F7F7"/>
              </a:solidFill>
              <a:ln w="19050">
                <a:noFill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CDBB08F0-5B66-E32E-9005-20206AB9E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rcRect/>
              <a:stretch/>
            </p:blipFill>
            <p:spPr>
              <a:xfrm>
                <a:off x="1616645" y="3514725"/>
                <a:ext cx="1698501" cy="635000"/>
              </a:xfrm>
              <a:prstGeom prst="rect">
                <a:avLst/>
              </a:prstGeom>
            </p:spPr>
          </p:pic>
        </p:grpSp>
      </p:grpSp>
      <p:sp>
        <p:nvSpPr>
          <p:cNvPr id="24" name="Right Arrow 38">
            <a:extLst>
              <a:ext uri="{FF2B5EF4-FFF2-40B4-BE49-F238E27FC236}">
                <a16:creationId xmlns:a16="http://schemas.microsoft.com/office/drawing/2014/main" id="{E0E17F63-BED6-1775-244F-6E9EA77BC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3370586" y="3609539"/>
            <a:ext cx="616190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7" name="Step2">
            <a:extLst>
              <a:ext uri="{FF2B5EF4-FFF2-40B4-BE49-F238E27FC236}">
                <a16:creationId xmlns:a16="http://schemas.microsoft.com/office/drawing/2014/main" id="{5BFD7153-EDB5-4E8F-BF3A-69B302BD1CAA}"/>
              </a:ext>
            </a:extLst>
          </p:cNvPr>
          <p:cNvSpPr txBox="1"/>
          <p:nvPr/>
        </p:nvSpPr>
        <p:spPr>
          <a:xfrm>
            <a:off x="4011467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Select the session that you attended</a:t>
            </a:r>
          </a:p>
        </p:txBody>
      </p:sp>
      <p:grpSp>
        <p:nvGrpSpPr>
          <p:cNvPr id="11" name="Group 10" descr="Step 2">
            <a:extLst>
              <a:ext uri="{FF2B5EF4-FFF2-40B4-BE49-F238E27FC236}">
                <a16:creationId xmlns:a16="http://schemas.microsoft.com/office/drawing/2014/main" id="{343CA557-9F90-6F7C-545E-C38157230AA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3917254" y="2480866"/>
            <a:ext cx="1921724" cy="3516069"/>
            <a:chOff x="3125273" y="2289667"/>
            <a:chExt cx="1745068" cy="319285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8103348-BC29-0440-761E-E8A7EC6B3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3" name="Picture 8">
              <a:extLst>
                <a:ext uri="{FF2B5EF4-FFF2-40B4-BE49-F238E27FC236}">
                  <a16:creationId xmlns:a16="http://schemas.microsoft.com/office/drawing/2014/main" id="{F7D64221-6067-FEEF-E714-95CCE0433C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DD68FC-9BCF-FB22-A4CB-5529820CA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42D1AFE1-E613-89A9-F74E-A7BA45EFDE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5609701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8" name="Step3">
            <a:extLst>
              <a:ext uri="{FF2B5EF4-FFF2-40B4-BE49-F238E27FC236}">
                <a16:creationId xmlns:a16="http://schemas.microsoft.com/office/drawing/2014/main" id="{3CB957EE-F490-39C2-AC95-F8E4E129725E}"/>
              </a:ext>
            </a:extLst>
          </p:cNvPr>
          <p:cNvSpPr txBox="1"/>
          <p:nvPr/>
        </p:nvSpPr>
        <p:spPr>
          <a:xfrm>
            <a:off x="6417234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Scroll down to “Survey”</a:t>
            </a:r>
          </a:p>
        </p:txBody>
      </p:sp>
      <p:grpSp>
        <p:nvGrpSpPr>
          <p:cNvPr id="15" name="Group 14" descr="Step 3">
            <a:extLst>
              <a:ext uri="{FF2B5EF4-FFF2-40B4-BE49-F238E27FC236}">
                <a16:creationId xmlns:a16="http://schemas.microsoft.com/office/drawing/2014/main" id="{21E5D418-BE93-B63C-AC26-DBED42B795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6323021" y="2480866"/>
            <a:ext cx="1921724" cy="3516069"/>
            <a:chOff x="5226240" y="2289667"/>
            <a:chExt cx="1745068" cy="319285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1DDADA4-098C-1E25-5FE3-7A42B71246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0B2A99-940A-745D-6790-9021BFB425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16E955F1-F947-75F7-C7EE-126EC69435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A216DD8-00FE-1552-B233-B6665724A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9315D17-0B77-EC2B-49D3-D36A28CB4D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68CAF063-8DB3-F154-6686-35F6E50C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 bwMode="auto">
          <a:xfrm>
            <a:off x="7935728" y="4327558"/>
            <a:ext cx="777941" cy="484727"/>
          </a:xfrm>
          <a:prstGeom prst="rightArrow">
            <a:avLst/>
          </a:prstGeom>
          <a:gradFill flip="none" rotWithShape="1">
            <a:gsLst>
              <a:gs pos="100000">
                <a:srgbClr val="FFAD29"/>
              </a:gs>
              <a:gs pos="0">
                <a:srgbClr val="E86B28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</a:endParaRPr>
          </a:p>
        </p:txBody>
      </p:sp>
      <p:sp>
        <p:nvSpPr>
          <p:cNvPr id="9" name="Step4">
            <a:extLst>
              <a:ext uri="{FF2B5EF4-FFF2-40B4-BE49-F238E27FC236}">
                <a16:creationId xmlns:a16="http://schemas.microsoft.com/office/drawing/2014/main" id="{C44B77A2-7C0A-F4A7-6AC1-3BE440AEE592}"/>
              </a:ext>
            </a:extLst>
          </p:cNvPr>
          <p:cNvSpPr txBox="1"/>
          <p:nvPr/>
        </p:nvSpPr>
        <p:spPr>
          <a:xfrm>
            <a:off x="8823001" y="1660234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AD29"/>
                </a:solidFill>
                <a:effectLst/>
                <a:uLnTx/>
                <a:uFillTx/>
                <a:latin typeface="Arial"/>
                <a:ea typeface="ＭＳ Ｐゴシック"/>
              </a:rPr>
              <a:t>Log in to access the survey</a:t>
            </a:r>
          </a:p>
        </p:txBody>
      </p:sp>
      <p:grpSp>
        <p:nvGrpSpPr>
          <p:cNvPr id="27" name="Group 26" descr="Step 4">
            <a:extLst>
              <a:ext uri="{FF2B5EF4-FFF2-40B4-BE49-F238E27FC236}">
                <a16:creationId xmlns:a16="http://schemas.microsoft.com/office/drawing/2014/main" id="{D4ACC402-6ED2-50C9-6EA8-A242B7405E9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>
            <a:grpSpLocks/>
          </p:cNvGrpSpPr>
          <p:nvPr/>
        </p:nvGrpSpPr>
        <p:grpSpPr>
          <a:xfrm>
            <a:off x="8728788" y="2480866"/>
            <a:ext cx="1921724" cy="3516069"/>
            <a:chOff x="8728788" y="2289666"/>
            <a:chExt cx="1921724" cy="3516069"/>
          </a:xfrm>
        </p:grpSpPr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id="{465D2CC1-DA09-0B02-C6EB-540DCECF02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ACE62F6-65DE-8235-7729-1EC9EE4A89C4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87BBC0AE-94A7-29C6-9055-264374FD055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F25E9FA-9029-6128-3498-E4F76E703B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41950109"/>
      </p:ext>
    </p:extLst>
  </p:cSld>
  <p:clrMapOvr>
    <a:masterClrMapping/>
  </p:clrMapOvr>
  <p:transition spd="med"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1D02E-9D49-E882-5F11-A6B31ABBF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BC9E5-83F3-8CA6-C6E2-4100842D6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Walkthrough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C7EDAE-0CD3-054F-9BA1-6D5A4EF2E8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369332"/>
          </a:xfrm>
        </p:spPr>
        <p:txBody>
          <a:bodyPr/>
          <a:lstStyle/>
          <a:p>
            <a:r>
              <a:rPr lang="en-US" dirty="0"/>
              <a:t>Review of Guidelines/Best Practices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3AB7497A-D083-BFE1-015C-1C2FC6B82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26" y="962142"/>
            <a:ext cx="5057775" cy="551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79DA185-F219-4F98-D032-F76A99A4F97D}"/>
              </a:ext>
            </a:extLst>
          </p:cNvPr>
          <p:cNvSpPr txBox="1">
            <a:spLocks/>
          </p:cNvSpPr>
          <p:nvPr/>
        </p:nvSpPr>
        <p:spPr>
          <a:xfrm>
            <a:off x="228599" y="1955500"/>
            <a:ext cx="5543551" cy="4525347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Let’s design an AI Assistant function/functions…</a:t>
            </a:r>
          </a:p>
          <a:p>
            <a:pPr lvl="1"/>
            <a:r>
              <a:rPr lang="en-US" dirty="0"/>
              <a:t>The function(s) must be able to create a layout using the current active map and content</a:t>
            </a:r>
          </a:p>
          <a:p>
            <a:pPr lvl="2"/>
            <a:r>
              <a:rPr lang="en-US" dirty="0"/>
              <a:t>Note: Assumes that there is a map “available”</a:t>
            </a:r>
            <a:endParaRPr lang="en-US" u="sng" dirty="0"/>
          </a:p>
          <a:p>
            <a:pPr lvl="1"/>
            <a:r>
              <a:rPr lang="en-US" dirty="0"/>
              <a:t>The user must be able to specify options such as:</a:t>
            </a:r>
          </a:p>
          <a:p>
            <a:pPr lvl="2"/>
            <a:r>
              <a:rPr lang="en-US" dirty="0"/>
              <a:t>Page size</a:t>
            </a:r>
          </a:p>
          <a:p>
            <a:pPr lvl="2"/>
            <a:r>
              <a:rPr lang="en-US" dirty="0"/>
              <a:t>North arrow</a:t>
            </a:r>
          </a:p>
          <a:p>
            <a:pPr lvl="2"/>
            <a:r>
              <a:rPr lang="en-US" dirty="0"/>
              <a:t>Scale bar</a:t>
            </a:r>
          </a:p>
          <a:p>
            <a:pPr lvl="2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46441407"/>
      </p:ext>
    </p:extLst>
  </p:cSld>
  <p:clrMapOvr>
    <a:masterClrMapping/>
  </p:clrMapOvr>
  <p:transition spd="med"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6A4A1-A20E-88AA-B80C-3F4EBC91F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297B5-CB25-3D8F-5E32-39672AACF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Walkthrough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6BB8B9-E616-ECE2-8BF5-80F5D5BD5A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369332"/>
          </a:xfrm>
        </p:spPr>
        <p:txBody>
          <a:bodyPr/>
          <a:lstStyle/>
          <a:p>
            <a:r>
              <a:rPr lang="en-US" dirty="0"/>
              <a:t>Review of Guidelines/Best Practices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C27C2B-535F-D4B6-6CEA-969CE9D078E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28600" y="1955500"/>
            <a:ext cx="5534526" cy="4525347"/>
          </a:xfrm>
        </p:spPr>
        <p:txBody>
          <a:bodyPr/>
          <a:lstStyle/>
          <a:p>
            <a:r>
              <a:rPr lang="en-US" dirty="0"/>
              <a:t>Enhance the layout…</a:t>
            </a:r>
          </a:p>
          <a:p>
            <a:pPr lvl="1"/>
            <a:r>
              <a:rPr lang="en-US" dirty="0"/>
              <a:t>Allow the user to alter page size and orientation</a:t>
            </a:r>
          </a:p>
          <a:p>
            <a:pPr lvl="2"/>
            <a:r>
              <a:rPr lang="en-US" dirty="0"/>
              <a:t>Note: Assumes that a </a:t>
            </a:r>
            <a:r>
              <a:rPr lang="en-US" u="sng" dirty="0"/>
              <a:t>layout view is active</a:t>
            </a:r>
          </a:p>
          <a:p>
            <a:pPr lvl="1"/>
            <a:r>
              <a:rPr lang="en-US" dirty="0"/>
              <a:t>The user must be able to change:</a:t>
            </a:r>
          </a:p>
          <a:p>
            <a:pPr lvl="2"/>
            <a:r>
              <a:rPr lang="en-US" dirty="0"/>
              <a:t>Page size and orientation</a:t>
            </a:r>
          </a:p>
          <a:p>
            <a:pPr marL="6223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452847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B38F1-66CC-BA9A-00B2-7967B9EFE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FDCFEB75-B88F-81BE-E10A-D73B44262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15EDA080-A1E5-429C-5E59-6319724785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0EC68756-C8BD-1E99-5430-FEEE25B56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CEE74D51-5624-C52B-C64B-4A5221A81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Basics – What is it?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DE4F53B5-0D24-34DB-BEB9-9BF8FF417C0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2396066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 An AI Assistant function is a granular workflow invoked via the Pro AI Assistant in response to a user chat entry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AI Assistant executes the relevant AI Assistant function(s) via the LLM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Not via the UI – as in a “traditional” workflow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E.g. via a button click, custom </a:t>
            </a:r>
            <a:r>
              <a:rPr lang="en-US" dirty="0" err="1"/>
              <a:t>dockpane</a:t>
            </a:r>
            <a:r>
              <a:rPr lang="en-US" dirty="0"/>
              <a:t>, menu option and so forth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8F2DB37-6C4F-80B6-712C-58008337BE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F735DF97-B652-107E-EB17-E3F3E2C4F1CA}"/>
              </a:ext>
            </a:extLst>
          </p:cNvPr>
          <p:cNvSpPr txBox="1">
            <a:spLocks/>
          </p:cNvSpPr>
          <p:nvPr/>
        </p:nvSpPr>
        <p:spPr>
          <a:xfrm>
            <a:off x="541420" y="5943600"/>
            <a:ext cx="11405938" cy="1313993"/>
          </a:xfrm>
          <a:prstGeom prst="rect">
            <a:avLst/>
          </a:prstGeom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FFAD29"/>
              </a:buClr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0884555"/>
      </p:ext>
    </p:extLst>
  </p:cSld>
  <p:clrMapOvr>
    <a:masterClrMapping/>
  </p:clrMapOvr>
  <p:transition spd="med"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D757B-0290-BC71-C637-69AABA71C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3F4FC-76C4-1DA6-ECAD-07DBD7A35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Walkthrough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C8D0E0-BF5A-173A-F7D4-69897EEB3D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369332"/>
          </a:xfrm>
        </p:spPr>
        <p:txBody>
          <a:bodyPr/>
          <a:lstStyle/>
          <a:p>
            <a:r>
              <a:rPr lang="en-US" dirty="0"/>
              <a:t>Review of Guidelines/Best Practices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7F0AF6-9AB8-A790-18D0-42EABB5834F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28600" y="1955500"/>
            <a:ext cx="5534526" cy="4525347"/>
          </a:xfrm>
        </p:spPr>
        <p:txBody>
          <a:bodyPr/>
          <a:lstStyle/>
          <a:p>
            <a:r>
              <a:rPr lang="en-US" dirty="0"/>
              <a:t>Enhance the layout…</a:t>
            </a:r>
          </a:p>
          <a:p>
            <a:pPr lvl="1"/>
            <a:r>
              <a:rPr lang="en-US" dirty="0"/>
              <a:t>Allow the user to alter page size</a:t>
            </a:r>
          </a:p>
          <a:p>
            <a:pPr lvl="2"/>
            <a:r>
              <a:rPr lang="en-US" dirty="0"/>
              <a:t>Note: Assumes that a layout view is active</a:t>
            </a:r>
          </a:p>
          <a:p>
            <a:pPr lvl="1"/>
            <a:r>
              <a:rPr lang="en-US" dirty="0"/>
              <a:t>The user must be able to change:</a:t>
            </a:r>
          </a:p>
          <a:p>
            <a:pPr lvl="2"/>
            <a:r>
              <a:rPr lang="en-US" dirty="0"/>
              <a:t>Page size and orientation</a:t>
            </a:r>
          </a:p>
          <a:p>
            <a:pPr marL="622300" lvl="2" indent="0">
              <a:buNone/>
            </a:pPr>
            <a:endParaRPr lang="en-US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2F00A1F9-48FA-30E8-9546-7E84A253B6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156" y="1399032"/>
            <a:ext cx="5046984" cy="482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690133"/>
      </p:ext>
    </p:extLst>
  </p:cSld>
  <p:clrMapOvr>
    <a:masterClrMapping/>
  </p:clrMapOvr>
  <p:transition spd="med"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0BCDA-897C-4581-14F0-E300A2F84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65980-BD90-E6A3-AD69-1DAD5705A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083" y="401216"/>
            <a:ext cx="10369296" cy="461665"/>
          </a:xfrm>
        </p:spPr>
        <p:txBody>
          <a:bodyPr/>
          <a:lstStyle/>
          <a:p>
            <a:r>
              <a:rPr lang="en-US" dirty="0"/>
              <a:t>AI Assistant Function Initial Design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07BE47-0C08-9333-9B8C-9B765765D4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4083" y="992330"/>
            <a:ext cx="10369296" cy="369332"/>
          </a:xfrm>
        </p:spPr>
        <p:txBody>
          <a:bodyPr/>
          <a:lstStyle/>
          <a:p>
            <a:r>
              <a:rPr lang="en-US" dirty="0"/>
              <a:t>Initial Implementation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2A57DB-3106-6792-F347-BB7FC1C3320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C7E4FE-944E-2328-795F-C921EEB3B3CB}"/>
              </a:ext>
            </a:extLst>
          </p:cNvPr>
          <p:cNvSpPr txBox="1"/>
          <p:nvPr/>
        </p:nvSpPr>
        <p:spPr>
          <a:xfrm>
            <a:off x="794083" y="1491112"/>
            <a:ext cx="10876548" cy="50540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LayoutAssistantFunctionClass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“Create a default layout using the current map"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public static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Task&lt;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&gt;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CreateLayoutWithCurrentMapAsync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page width of the layout in inches"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width = 0.0,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page height of the layout in inches"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height = 0.0,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title of the layout"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title = “”,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“An option to include a north arrow or not"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includeNorthArrow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“An option to include a scale bar or not"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includeScaleBar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{</a:t>
            </a:r>
            <a:endParaRPr lang="en-US" sz="1600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//TODO: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Skill Function implementation goes here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return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page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() { Width = width, Height = height, ... };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(page);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...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“Layout created successfully”);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461824"/>
      </p:ext>
    </p:extLst>
  </p:cSld>
  <p:clrMapOvr>
    <a:masterClrMapping/>
  </p:clrMapOvr>
  <p:transition spd="med"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36379E-92AB-43FA-171E-C35F91F84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C268A-1926-CF46-8A6C-F29CB543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083" y="401216"/>
            <a:ext cx="10369296" cy="461665"/>
          </a:xfrm>
        </p:spPr>
        <p:txBody>
          <a:bodyPr/>
          <a:lstStyle/>
          <a:p>
            <a:r>
              <a:rPr lang="en-US" dirty="0"/>
              <a:t>AI Assistant Function Initial Design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4FADD2-811B-720C-3AFA-4EFB819DC8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4083" y="992330"/>
            <a:ext cx="10369296" cy="369332"/>
          </a:xfrm>
        </p:spPr>
        <p:txBody>
          <a:bodyPr/>
          <a:lstStyle/>
          <a:p>
            <a:r>
              <a:rPr lang="en-US" dirty="0"/>
              <a:t>Initial Implementation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EAB801-3691-AEDB-101C-FE830F7673C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05E20-938C-79C2-CE6B-00F1F89F4F00}"/>
              </a:ext>
            </a:extLst>
          </p:cNvPr>
          <p:cNvSpPr txBox="1"/>
          <p:nvPr/>
        </p:nvSpPr>
        <p:spPr>
          <a:xfrm>
            <a:off x="794083" y="1491112"/>
            <a:ext cx="10876548" cy="50540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LayoutAssistantFunctionClass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“Create a default layout using the current map"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public static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Task&lt;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&gt;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CreateLayoutWithCurrentMapAsync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page width of the layout in inches"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width = 0.0,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page height of the layout in inches"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height = 0.0,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title of the layout"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title = “”,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“An option to include a north arrow or not"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includeNorthArrow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“An option to include a scale bar or not"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includeScaleBar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{</a:t>
            </a:r>
            <a:endParaRPr lang="en-US" sz="1600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//TODO: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Skill Function implementation goes here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page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() { Width = width, Height = height, ... };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(page);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...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“Layout created successfully”);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893793"/>
      </p:ext>
    </p:extLst>
  </p:cSld>
  <p:clrMapOvr>
    <a:masterClrMapping/>
  </p:clrMapOvr>
  <p:transition spd="med"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4F5E8-68DF-960D-63C3-6FC797DDB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44C57-183E-C0D4-76A3-80341FAD3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083" y="401216"/>
            <a:ext cx="10369296" cy="461665"/>
          </a:xfrm>
        </p:spPr>
        <p:txBody>
          <a:bodyPr/>
          <a:lstStyle/>
          <a:p>
            <a:r>
              <a:rPr lang="en-US" dirty="0"/>
              <a:t>AI Assistant Function Initial Design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53EE05-FAC5-5402-C742-B5F91859EE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4083" y="992330"/>
            <a:ext cx="10369296" cy="369332"/>
          </a:xfrm>
        </p:spPr>
        <p:txBody>
          <a:bodyPr/>
          <a:lstStyle/>
          <a:p>
            <a:r>
              <a:rPr lang="en-US" dirty="0"/>
              <a:t>Initial Implementation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A28451-0129-7963-93B3-DAE8572FFCB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F6DA6-F482-8E4C-7347-68C9FE4F0FD2}"/>
              </a:ext>
            </a:extLst>
          </p:cNvPr>
          <p:cNvSpPr txBox="1"/>
          <p:nvPr/>
        </p:nvSpPr>
        <p:spPr>
          <a:xfrm>
            <a:off x="794083" y="1491112"/>
            <a:ext cx="10876548" cy="50540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05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internal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LayoutAssistantFunctionClass</a:t>
            </a:r>
            <a:r>
              <a:rPr lang="en-US" sz="1600" b="1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AIAssistantFunction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“Create a default layout using the current map"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public static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Task&lt;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&gt;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CreateLayoutWithCurrentMap</a:t>
            </a:r>
            <a:r>
              <a:rPr lang="en-US" sz="1600" b="1" i="1" dirty="0" err="1">
                <a:solidFill>
                  <a:srgbClr val="FF0000"/>
                </a:solidFill>
                <a:latin typeface="Consolas" panose="020B0609020204030204" pitchFamily="49" charset="0"/>
              </a:rPr>
              <a:t>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page width of the layout in inches"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width = 0.0,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page height of the layout in inches"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height = 0.0,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“The optional title of the layout"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title = “”,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“An option to include a north arrow or not"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includeNorthArrow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Description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“An option to include a scale bar or not"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includeScaleBar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))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{</a:t>
            </a:r>
            <a:endParaRPr lang="en-US" sz="1600" b="1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//TODO: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CreateLayout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Skill Function implementation goes here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page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CIMPage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() { Width = width, Height = height, ... };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layout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LayoutFactory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.Instance.CreateLayout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(page);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...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return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AIFunctionResult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“Layout created successfully”);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171131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E171C3-CAED-0DD6-C261-47CDFCE44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79A4E26C-1C65-6BA8-4BED-5E76E7C195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694400FD-51E7-A36B-9F92-9EFF7BDA85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AE094C7B-4A2F-FF92-7D24-2D2A994D98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16EF0EA-CE4E-CF76-8ADE-955A312B5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Assistant Function Basics – What can it do?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5C4D53AA-8DEB-2E75-7AA1-3A0F7A59AB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4260960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An AI Assistant function can implement workflows using any of the ArcGIS Pro public </a:t>
            </a:r>
            <a:r>
              <a:rPr lang="en-US" dirty="0" err="1"/>
              <a:t>api</a:t>
            </a:r>
            <a:r>
              <a:rPr lang="en-US" dirty="0"/>
              <a:t>*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Same rules apply!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Synchronous methods in the API must be executed on the </a:t>
            </a:r>
            <a:r>
              <a:rPr lang="en-US" dirty="0" err="1"/>
              <a:t>QueuedTask</a:t>
            </a:r>
            <a:endParaRPr lang="en-US" dirty="0"/>
          </a:p>
          <a:p>
            <a:pPr lvl="2">
              <a:buClr>
                <a:srgbClr val="FFAD29"/>
              </a:buClr>
            </a:pPr>
            <a:r>
              <a:rPr lang="en-US" dirty="0"/>
              <a:t>await Asynchronous methods as needed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Access Application context via the usual suspects:</a:t>
            </a:r>
          </a:p>
          <a:p>
            <a:pPr lvl="3">
              <a:buClr>
                <a:srgbClr val="FFAD29"/>
              </a:buClr>
            </a:pPr>
            <a:r>
              <a:rPr lang="en-US" dirty="0" err="1"/>
              <a:t>MapView.Active</a:t>
            </a:r>
            <a:r>
              <a:rPr lang="en-US" dirty="0"/>
              <a:t>, </a:t>
            </a:r>
            <a:r>
              <a:rPr lang="en-US" dirty="0" err="1"/>
              <a:t>MapView.Active.Map</a:t>
            </a:r>
            <a:r>
              <a:rPr lang="en-US" dirty="0"/>
              <a:t>, </a:t>
            </a:r>
            <a:r>
              <a:rPr lang="en-US" dirty="0" err="1"/>
              <a:t>LayoutView.Active</a:t>
            </a:r>
            <a:r>
              <a:rPr lang="en-US" dirty="0"/>
              <a:t>, </a:t>
            </a:r>
            <a:r>
              <a:rPr lang="en-US" dirty="0" err="1"/>
              <a:t>Project.Current</a:t>
            </a:r>
            <a:r>
              <a:rPr lang="en-US" dirty="0"/>
              <a:t>, </a:t>
            </a:r>
            <a:r>
              <a:rPr lang="en-US" dirty="0" err="1"/>
              <a:t>MapView.Active.GetSelectedLayers</a:t>
            </a:r>
            <a:r>
              <a:rPr lang="en-US" dirty="0"/>
              <a:t>()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Can reference/use your own custom helper functions/methods as needed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Same as any other </a:t>
            </a:r>
            <a:r>
              <a:rPr lang="en-US" dirty="0" err="1"/>
              <a:t>addin</a:t>
            </a:r>
            <a:r>
              <a:rPr lang="en-US" dirty="0"/>
              <a:t> custom method/workflow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  <a:p>
            <a:pPr lvl="1">
              <a:buClr>
                <a:srgbClr val="FFAD29"/>
              </a:buClr>
            </a:pPr>
            <a:r>
              <a:rPr lang="en-US" sz="1800" dirty="0"/>
              <a:t>*AI Assistant </a:t>
            </a:r>
            <a:r>
              <a:rPr lang="en-US" sz="1800" dirty="0" err="1"/>
              <a:t>api</a:t>
            </a:r>
            <a:r>
              <a:rPr lang="en-US" sz="1800" dirty="0"/>
              <a:t> is Beta for 3.5 and requires use of </a:t>
            </a:r>
            <a:r>
              <a:rPr lang="en-US" sz="1800" b="1" dirty="0"/>
              <a:t>Internal</a:t>
            </a:r>
            <a:r>
              <a:rPr lang="en-US" sz="1800" dirty="0"/>
              <a:t> namespaces</a:t>
            </a:r>
            <a:endParaRPr lang="en-US" dirty="0"/>
          </a:p>
          <a:p>
            <a:pPr lvl="1">
              <a:buClr>
                <a:srgbClr val="FFAD29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922903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B7FA0-D6CA-75DF-3A50-1AA77B4A9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bg">
            <a:extLst>
              <a:ext uri="{FF2B5EF4-FFF2-40B4-BE49-F238E27FC236}">
                <a16:creationId xmlns:a16="http://schemas.microsoft.com/office/drawing/2014/main" id="{B0EA7D04-707B-F72D-FE9B-CDF75925CB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2000" cy="6872960"/>
            <a:chOff x="0" y="-7480"/>
            <a:chExt cx="12192000" cy="6872960"/>
          </a:xfrm>
        </p:grpSpPr>
        <p:sp>
          <p:nvSpPr>
            <p:cNvPr id="20" name="gradient teal">
              <a:extLst>
                <a:ext uri="{FF2B5EF4-FFF2-40B4-BE49-F238E27FC236}">
                  <a16:creationId xmlns:a16="http://schemas.microsoft.com/office/drawing/2014/main" id="{0331B577-3CDF-FB64-BC40-EEDB344AE5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100000">
                  <a:srgbClr val="03A998"/>
                </a:gs>
                <a:gs pos="83000">
                  <a:srgbClr val="0D7A93"/>
                </a:gs>
                <a:gs pos="65000">
                  <a:srgbClr val="00629D"/>
                </a:gs>
                <a:gs pos="6000">
                  <a:srgbClr val="00205E"/>
                </a:gs>
                <a:gs pos="33000">
                  <a:srgbClr val="003A93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1" name="bg">
              <a:extLst>
                <a:ext uri="{FF2B5EF4-FFF2-40B4-BE49-F238E27FC236}">
                  <a16:creationId xmlns:a16="http://schemas.microsoft.com/office/drawing/2014/main" id="{F8B82A7F-1290-2FC4-5EA6-1830C28A49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Move="1" noResize="1" noEditPoints="1" noAdjustHandles="1" noChangeArrowheads="1" noChangeShapeType="1" noCrop="1"/>
            </p:cNvPicPr>
            <p:nvPr/>
          </p:nvPicPr>
          <p:blipFill>
            <a:blip r:embed="rId3">
              <a:alphaModFix amt="40000"/>
            </a:blip>
            <a:stretch>
              <a:fillRect/>
            </a:stretch>
          </p:blipFill>
          <p:spPr>
            <a:xfrm>
              <a:off x="1524" y="-2717"/>
              <a:ext cx="12188952" cy="6863434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92CC6035-9F62-68BE-284B-C27315A15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744200" cy="461665"/>
          </a:xfrm>
        </p:spPr>
        <p:txBody>
          <a:bodyPr/>
          <a:lstStyle/>
          <a:p>
            <a:r>
              <a:rPr lang="en-US" dirty="0"/>
              <a:t>AI Assistant Function - Composition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B931B672-BB25-C7D3-F9EE-0F5D9FACA0A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1420" y="2031556"/>
            <a:ext cx="11405938" cy="2396066"/>
          </a:xfrm>
        </p:spPr>
        <p:txBody>
          <a:bodyPr/>
          <a:lstStyle/>
          <a:p>
            <a:pPr>
              <a:buClr>
                <a:srgbClr val="FFAD29"/>
              </a:buClr>
            </a:pPr>
            <a:r>
              <a:rPr lang="en-US" dirty="0"/>
              <a:t>There are 3 parts necessary for implementing an AI Assistant function: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AI Assistant Extension classes that are the containers for one or more “AI Assistant functions”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AI Assistant functions “themselves” implemented within the extension class</a:t>
            </a:r>
          </a:p>
          <a:p>
            <a:pPr lvl="1">
              <a:buClr>
                <a:srgbClr val="FFAD29"/>
              </a:buClr>
            </a:pPr>
            <a:r>
              <a:rPr lang="en-US" dirty="0"/>
              <a:t>Component category registration in the “</a:t>
            </a:r>
            <a:r>
              <a:rPr lang="it-IT" dirty="0">
                <a:latin typeface="Consolas" panose="020B0609020204030204" pitchFamily="49" charset="0"/>
              </a:rPr>
              <a:t>esri_core_ai_assistant_extension_category</a:t>
            </a:r>
            <a:r>
              <a:rPr lang="en-US" dirty="0"/>
              <a:t>” </a:t>
            </a:r>
          </a:p>
          <a:p>
            <a:pPr lvl="2">
              <a:buClr>
                <a:srgbClr val="FFAD29"/>
              </a:buClr>
            </a:pPr>
            <a:r>
              <a:rPr lang="en-US" dirty="0"/>
              <a:t>In the </a:t>
            </a:r>
            <a:r>
              <a:rPr lang="en-US" dirty="0" err="1"/>
              <a:t>Config.daml</a:t>
            </a:r>
            <a:endParaRPr lang="en-US" dirty="0"/>
          </a:p>
          <a:p>
            <a:pPr lvl="2">
              <a:buClr>
                <a:srgbClr val="FFAD29"/>
              </a:buClr>
            </a:pPr>
            <a:r>
              <a:rPr lang="en-US" dirty="0"/>
              <a:t>Used by the AI Assistant to “discover” available AI Assistant functions</a:t>
            </a:r>
          </a:p>
          <a:p>
            <a:pPr lvl="1">
              <a:buClr>
                <a:srgbClr val="FFAD29"/>
              </a:buClr>
            </a:pPr>
            <a:endParaRPr lang="en-US" dirty="0"/>
          </a:p>
          <a:p>
            <a:pPr marL="0" indent="0">
              <a:buClr>
                <a:srgbClr val="FFAD29"/>
              </a:buClr>
              <a:buNone/>
            </a:pP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7097CA8-DE9D-2A08-9D2E-D68F317A62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369332"/>
          </a:xfrm>
        </p:spPr>
        <p:txBody>
          <a:bodyPr/>
          <a:lstStyle/>
          <a:p>
            <a:endParaRPr lang="en-US" dirty="0">
              <a:solidFill>
                <a:srgbClr val="FFAD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21667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6DD2F38A-655A-B54D-A259-8C4F62CCF5F4}" vid="{BB93D1D3-2A82-0143-877B-FFC894BF5FB9}"/>
    </a:ext>
  </a:extLst>
</a:theme>
</file>

<file path=ppt/theme/theme2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f451dda-87f0-44fe-8155-a7a8ce8ced40">
      <Terms xmlns="http://schemas.microsoft.com/office/infopath/2007/PartnerControls"/>
    </lcf76f155ced4ddcb4097134ff3c332f>
    <TaxCatchAll xmlns="2cca2253-b4b3-493a-b13d-4e35805225a7" xsi:nil="true"/>
  </documentManagement>
</p:properties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15" ma:contentTypeDescription="Create a new document." ma:contentTypeScope="" ma:versionID="01c26e3f42dd5c93fbfccd0637d15603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fcd547f3e28915eadc5803f304d98045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description="" ma:hidden="true" ma:list="{0630da1b-4bb2-4460-a9df-c67296fe0d16}" ma:internalName="TaxCatchAll" ma:showField="CatchAllData" ma:web="2cca2253-b4b3-493a-b13d-4e3580522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purl.org/dc/dcmitype/"/>
    <ds:schemaRef ds:uri="2cca2253-b4b3-493a-b13d-4e35805225a7"/>
    <ds:schemaRef ds:uri="http://www.w3.org/XML/1998/namespace"/>
    <ds:schemaRef ds:uri="2f451dda-87f0-44fe-8155-a7a8ce8ced40"/>
    <ds:schemaRef ds:uri="http://purl.org/dc/terms/"/>
  </ds:schemaRefs>
</ds:datastoreItem>
</file>

<file path=customXml/itemProps16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B7345282-8765-4BD2-B70E-51FE6BD876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8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1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25051</TotalTime>
  <Words>6791</Words>
  <Application>Microsoft Office PowerPoint</Application>
  <PresentationFormat>Widescreen</PresentationFormat>
  <Paragraphs>1149</Paragraphs>
  <Slides>73</Slides>
  <Notes>54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9" baseType="lpstr">
      <vt:lpstr>ＭＳ Ｐゴシック</vt:lpstr>
      <vt:lpstr>Arial</vt:lpstr>
      <vt:lpstr>Calibri</vt:lpstr>
      <vt:lpstr>Consolas</vt:lpstr>
      <vt:lpstr>Lucida Grande</vt:lpstr>
      <vt:lpstr>Esri_Corporate_Template-Dark</vt:lpstr>
      <vt:lpstr>ArcGIS Pro SDK for .NET: Extend ArcGIS Pro AI Assistant with AI Assistant Functions</vt:lpstr>
      <vt:lpstr>Session Overview</vt:lpstr>
      <vt:lpstr>ArcGIS Pro AI Assistant</vt:lpstr>
      <vt:lpstr>ArcGIS Pro AI Assistant</vt:lpstr>
      <vt:lpstr>ArcGIS Pro AI Assistant</vt:lpstr>
      <vt:lpstr>AI Assistant Function Basics</vt:lpstr>
      <vt:lpstr>AI Assistant Function Basics – What is it?</vt:lpstr>
      <vt:lpstr>AI Assistant Function Basics – What can it do?</vt:lpstr>
      <vt:lpstr>AI Assistant Function - Composition</vt:lpstr>
      <vt:lpstr>AI Assistant Extension Class</vt:lpstr>
      <vt:lpstr>AI Assistant Function Method</vt:lpstr>
      <vt:lpstr>Category Registration</vt:lpstr>
      <vt:lpstr>AI Assistant Function – Pro SDK Item Template</vt:lpstr>
      <vt:lpstr>AI Assistant Function Example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Implementation Basics – Config.daml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AI Assistant Function Basics</vt:lpstr>
      <vt:lpstr>PowerPoint Presentation</vt:lpstr>
      <vt:lpstr>AI Assistant Function Guidelines/Best Practices</vt:lpstr>
      <vt:lpstr>AI Assistant Function Guidelines/Best Practices</vt:lpstr>
      <vt:lpstr>AI Assistant Function Guidelines/Best Practices</vt:lpstr>
      <vt:lpstr>AI Assistant Function Guidelines/Best Practices</vt:lpstr>
      <vt:lpstr>AI Assistant Function Guidelines/Best Practices</vt:lpstr>
      <vt:lpstr>AI Assistant Function Guidelines/Best Practices</vt:lpstr>
      <vt:lpstr>AI Assistant Function Walkthrough</vt:lpstr>
      <vt:lpstr>AI Assistant Function Walkthrough</vt:lpstr>
      <vt:lpstr>AI Assistant Function Initial Design</vt:lpstr>
      <vt:lpstr>AI Assistant Function Initial Design</vt:lpstr>
      <vt:lpstr>AI Assistant Function Initial Design</vt:lpstr>
      <vt:lpstr>PowerPoint Presentation</vt:lpstr>
      <vt:lpstr>AI Assistant Functions</vt:lpstr>
      <vt:lpstr>Prompts</vt:lpstr>
      <vt:lpstr>PowerPoint Presentation</vt:lpstr>
      <vt:lpstr>Auto Invoke</vt:lpstr>
      <vt:lpstr>PowerPoint Presentation</vt:lpstr>
      <vt:lpstr>Refreshing Context</vt:lpstr>
      <vt:lpstr>Summary</vt:lpstr>
      <vt:lpstr>ArcGIS Pro assistant (Beta)</vt:lpstr>
      <vt:lpstr>ArcGIS Pro SDK for .NET Tech Sessions</vt:lpstr>
      <vt:lpstr>ArcGIS Pro SDK for .NET – Demo theaters &amp; Road Ahead</vt:lpstr>
      <vt:lpstr>Questions &amp; Resources</vt:lpstr>
      <vt:lpstr>Please share your feedback in the app</vt:lpstr>
      <vt:lpstr>AI Assistant Function Walkthrough</vt:lpstr>
      <vt:lpstr>AI Assistant Function Walkthrough</vt:lpstr>
      <vt:lpstr>AI Assistant Function Walkthrough</vt:lpstr>
      <vt:lpstr>AI Assistant Function Initial Design</vt:lpstr>
      <vt:lpstr>AI Assistant Function Initial Design</vt:lpstr>
      <vt:lpstr>AI Assistant Function Initial Design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Dev-Tech-Summit_2025_Technical-Sessions.pptxDev-Tech-Summit_2025_Technical-Sessions</dc:title>
  <dc:creator>Claudine Chan</dc:creator>
  <cp:lastModifiedBy>Charles Macleod</cp:lastModifiedBy>
  <cp:revision>77</cp:revision>
  <cp:lastPrinted>2021-08-10T23:54:02Z</cp:lastPrinted>
  <dcterms:created xsi:type="dcterms:W3CDTF">2023-12-13T15:33:34Z</dcterms:created>
  <dcterms:modified xsi:type="dcterms:W3CDTF">2025-03-10T15:59:04Z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MediaServiceImageTags">
    <vt:lpwstr/>
  </property>
</Properties>
</file>