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</p:sldMasterIdLst>
  <p:notesMasterIdLst>
    <p:notesMasterId r:id="rId103"/>
  </p:notesMasterIdLst>
  <p:handoutMasterIdLst>
    <p:handoutMasterId r:id="rId104"/>
  </p:handoutMasterIdLst>
  <p:sldIdLst>
    <p:sldId id="813" r:id="rId61"/>
    <p:sldId id="837" r:id="rId62"/>
    <p:sldId id="724" r:id="rId63"/>
    <p:sldId id="831" r:id="rId64"/>
    <p:sldId id="840" r:id="rId65"/>
    <p:sldId id="841" r:id="rId66"/>
    <p:sldId id="842" r:id="rId67"/>
    <p:sldId id="843" r:id="rId68"/>
    <p:sldId id="844" r:id="rId69"/>
    <p:sldId id="845" r:id="rId70"/>
    <p:sldId id="846" r:id="rId71"/>
    <p:sldId id="847" r:id="rId72"/>
    <p:sldId id="2142534643" r:id="rId73"/>
    <p:sldId id="2142534644" r:id="rId74"/>
    <p:sldId id="2142534645" r:id="rId75"/>
    <p:sldId id="2142534646" r:id="rId76"/>
    <p:sldId id="848" r:id="rId77"/>
    <p:sldId id="849" r:id="rId78"/>
    <p:sldId id="850" r:id="rId79"/>
    <p:sldId id="851" r:id="rId80"/>
    <p:sldId id="852" r:id="rId81"/>
    <p:sldId id="859" r:id="rId82"/>
    <p:sldId id="860" r:id="rId83"/>
    <p:sldId id="861" r:id="rId84"/>
    <p:sldId id="853" r:id="rId85"/>
    <p:sldId id="862" r:id="rId86"/>
    <p:sldId id="863" r:id="rId87"/>
    <p:sldId id="864" r:id="rId88"/>
    <p:sldId id="854" r:id="rId89"/>
    <p:sldId id="865" r:id="rId90"/>
    <p:sldId id="866" r:id="rId91"/>
    <p:sldId id="867" r:id="rId92"/>
    <p:sldId id="868" r:id="rId93"/>
    <p:sldId id="855" r:id="rId94"/>
    <p:sldId id="856" r:id="rId95"/>
    <p:sldId id="869" r:id="rId96"/>
    <p:sldId id="873" r:id="rId97"/>
    <p:sldId id="638" r:id="rId98"/>
    <p:sldId id="2142534642" r:id="rId99"/>
    <p:sldId id="838" r:id="rId100"/>
    <p:sldId id="839" r:id="rId101"/>
    <p:sldId id="806" r:id="rId10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3"/>
            <p14:sldId id="837"/>
          </p14:sldIdLst>
        </p14:section>
        <p14:section name="Your Presentation" id="{6B310D48-F029-4642-8FCA-E9E3EB8F3541}">
          <p14:sldIdLst>
            <p14:sldId id="724"/>
            <p14:sldId id="831"/>
            <p14:sldId id="840"/>
            <p14:sldId id="841"/>
            <p14:sldId id="842"/>
            <p14:sldId id="843"/>
            <p14:sldId id="844"/>
            <p14:sldId id="845"/>
            <p14:sldId id="846"/>
            <p14:sldId id="847"/>
            <p14:sldId id="2142534643"/>
            <p14:sldId id="2142534644"/>
            <p14:sldId id="2142534645"/>
            <p14:sldId id="2142534646"/>
            <p14:sldId id="848"/>
            <p14:sldId id="849"/>
            <p14:sldId id="850"/>
            <p14:sldId id="851"/>
            <p14:sldId id="852"/>
            <p14:sldId id="859"/>
            <p14:sldId id="860"/>
            <p14:sldId id="861"/>
            <p14:sldId id="853"/>
            <p14:sldId id="862"/>
            <p14:sldId id="863"/>
            <p14:sldId id="864"/>
            <p14:sldId id="854"/>
            <p14:sldId id="865"/>
            <p14:sldId id="866"/>
            <p14:sldId id="867"/>
            <p14:sldId id="868"/>
            <p14:sldId id="855"/>
            <p14:sldId id="856"/>
            <p14:sldId id="869"/>
            <p14:sldId id="873"/>
            <p14:sldId id="638"/>
            <p14:sldId id="2142534642"/>
          </p14:sldIdLst>
        </p14:section>
        <p14:section name="Walk Out" id="{C3BABFAE-C303-A640-8458-C55DDD3ED9EB}">
          <p14:sldIdLst>
            <p14:sldId id="838"/>
            <p14:sldId id="839"/>
            <p14:sldId id="8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2" autoAdjust="0"/>
    <p:restoredTop sz="84299" autoAdjust="0"/>
  </p:normalViewPr>
  <p:slideViewPr>
    <p:cSldViewPr snapToGrid="0">
      <p:cViewPr varScale="1">
        <p:scale>
          <a:sx n="94" d="100"/>
          <a:sy n="94" d="100"/>
        </p:scale>
        <p:origin x="1164" y="8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84" Type="http://schemas.openxmlformats.org/officeDocument/2006/relationships/slide" Target="slides/slide24.xml"/><Relationship Id="rId89" Type="http://schemas.openxmlformats.org/officeDocument/2006/relationships/slide" Target="slides/slide29.xml"/><Relationship Id="rId16" Type="http://schemas.openxmlformats.org/officeDocument/2006/relationships/customXml" Target="../customXml/item16.xml"/><Relationship Id="rId107" Type="http://schemas.openxmlformats.org/officeDocument/2006/relationships/theme" Target="theme/theme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102" Type="http://schemas.openxmlformats.org/officeDocument/2006/relationships/slide" Target="slides/slide42.xml"/><Relationship Id="rId5" Type="http://schemas.openxmlformats.org/officeDocument/2006/relationships/customXml" Target="../customXml/item5.xml"/><Relationship Id="rId90" Type="http://schemas.openxmlformats.org/officeDocument/2006/relationships/slide" Target="slides/slide30.xml"/><Relationship Id="rId95" Type="http://schemas.openxmlformats.org/officeDocument/2006/relationships/slide" Target="slides/slide3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54" Type="http://schemas.openxmlformats.org/officeDocument/2006/relationships/customXml" Target="../customXml/item54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91" Type="http://schemas.openxmlformats.org/officeDocument/2006/relationships/slide" Target="slides/slide31.xml"/><Relationship Id="rId96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slide" Target="slides/slide26.xml"/><Relationship Id="rId94" Type="http://schemas.openxmlformats.org/officeDocument/2006/relationships/slide" Target="slides/slide34.xml"/><Relationship Id="rId99" Type="http://schemas.openxmlformats.org/officeDocument/2006/relationships/slide" Target="slides/slide39.xml"/><Relationship Id="rId101" Type="http://schemas.openxmlformats.org/officeDocument/2006/relationships/slide" Target="slides/slide4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microsoft.com/office/2018/10/relationships/authors" Target="authors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6.xml"/><Relationship Id="rId97" Type="http://schemas.openxmlformats.org/officeDocument/2006/relationships/slide" Target="slides/slide37.xml"/><Relationship Id="rId104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92" Type="http://schemas.openxmlformats.org/officeDocument/2006/relationships/slide" Target="slides/slide3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Relationship Id="rId87" Type="http://schemas.openxmlformats.org/officeDocument/2006/relationships/slide" Target="slides/slide27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7.xml"/><Relationship Id="rId100" Type="http://schemas.openxmlformats.org/officeDocument/2006/relationships/slide" Target="slides/slide40.xml"/><Relationship Id="rId105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93" Type="http://schemas.openxmlformats.org/officeDocument/2006/relationships/slide" Target="slides/slide33.xml"/><Relationship Id="rId98" Type="http://schemas.openxmlformats.org/officeDocument/2006/relationships/slide" Target="slides/slide38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slide" Target="slides/slide2.xml"/><Relationship Id="rId83" Type="http://schemas.openxmlformats.org/officeDocument/2006/relationships/slide" Target="slides/slide23.xml"/><Relationship Id="rId88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2/17/2025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2/17/2025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v4.6</a:t>
            </a:r>
          </a:p>
          <a:p>
            <a:r>
              <a:rPr lang="en-US" baseline="0" dirty="0"/>
              <a:t>October 17, 2024</a:t>
            </a:r>
          </a:p>
          <a:p>
            <a:br>
              <a:rPr lang="en-US" baseline="0" dirty="0"/>
            </a:b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Dev &amp; Tech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presenter according to the following example: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7406-CE37-AD8F-AA27-AEA61FF37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F3DA69-BEA6-26EA-6B66-C74846B859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3E0AB5-1555-DCDF-32FF-D51CFB74B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7EA70-D15A-5A8B-CABD-D6F07319419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499DC-DCE5-87C6-94E4-1C43C26E4DC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6C873-159B-F651-2ECC-AC7AC332F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CDB4A4FA-BF1C-A8B1-4934-5C4F4B60C8C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77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5549-2432-57A4-4542-AD65CD084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1F62FE-ED97-01F0-9EEF-4F056B995A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C340C9-1458-6B09-EA6F-E8F310262D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3E548-3DD8-4539-0830-7853181D852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8DCD7-9D80-CBC6-77C3-477BEE43509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50C76-5D90-9AE4-83DC-6772879A44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729112D-57FA-2C19-CC07-3CB0F3BAC1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203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BA69C-03C9-1508-55AB-2EA69181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6AF2BE-B67A-462B-F7D6-7553E00D04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46E9BE-2026-A51A-0175-A30B681C6D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95D97-4ED2-54CE-917B-1282A0A1AE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74087-0CA4-59B6-AB5E-95D6C4E7E1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B0D63-B84B-1B30-0D9E-1BEADEC1A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BF36B3F-4D7B-2AA9-457F-C251E80DB31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408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E7BC5-A9A2-491E-093E-51A47A75D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ADAE26-23F7-23B7-5D8D-53478E69C0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C9882A-806D-E3EC-5B5B-10F30D078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5CDBC-B4C4-E5EF-B12E-F35798CDA85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710A7-454E-EA8B-62D1-8DBF4C2624A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CE22B-A2DC-D58D-4788-1DE9B387E9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C8561B3-1D0A-D271-4D9A-27690FF4E3C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527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FF4FB-91B2-3F51-F090-4B45B7D1E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736A22-7A53-237D-155C-7AE3CF6509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86DA40-F07A-60AE-B638-620A52E47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9FA9A-D857-186E-EB40-2EA05D7316E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A9DEEE-4A43-4855-A062-7444FA4D30A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B5455-9CFB-09F7-0D4E-CC051842E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8E61B77-2411-A187-D164-E39D143535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66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F6F5D-59C2-306D-188E-E3CB95C2D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0A9153-E494-CFB8-0B3D-91D7452048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021A89-C7BA-60A1-019A-03388DDD7D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DB7AF-B446-58FD-DF35-055DE39B97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0ECAF-A028-E145-1E35-3E6159749E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0F93-A715-9D35-1FEE-E3D676BBF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DE9FFBA-4D2B-61FD-AF3C-8BCC5DE3460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959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357B2-B0FB-22BA-5725-BD6587355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BF2FD2-6FAB-3C41-C571-77DDA2AB13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A11680-ADE9-92B7-27FD-0A13373E78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0B1F4-FABF-D678-3B9F-366E7B1521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D7838-BE98-D7BB-6817-FF8397870B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F3AE0-14D5-66B0-ACB0-0CC2D6A366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E92C5CD-DAC5-75AC-F2BF-EDEA2908418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610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B86C8-9B2A-B8C6-6322-4CC931A83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6F45D1-B4F1-738F-4AF5-DA586D8AD8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D911A0-6B63-C395-D974-04C444FB2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5B5DDDB-C02A-FACA-723C-B4B34A02E72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C33CBA9-DB80-DD1D-7424-EE391D42038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EF10E9E-0B7A-8D1E-F61C-F4F20D552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AF79473D-42A6-E18C-EA61-3268C396B72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98533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51EC7-B1E9-9A0E-09D5-54ADED9C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F5537D-AF73-4399-C633-99C3BF4396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CDDEC-3EF1-2B5D-F461-56F874A6BB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1B0EB-4687-FC25-9AB2-F3D74EED03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22A89-2693-0643-2589-3A49760740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538FE-4259-F66B-70AA-3B386A9FAB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64386AF-9810-5A32-4961-90C0A15E1F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209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D0713-6239-3CBF-2BC9-D9B9C24B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6E34E3-BD76-9AF4-373B-B46CF68ECB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ABDE57-73D0-F1DC-AE0E-6F8A1AC996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A1DBB-0C56-FBBF-40F2-AC8BB141C0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AF98A-B75B-0383-BA66-61504EA7A1B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DA240-2E1E-7D45-EB34-E5F4D85936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EFEAD6A-A34C-EB08-BCCE-31B8392FD1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17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405538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61B2A-234F-5624-D67D-C1834642B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D6F9B4-C1AE-9A86-F7E5-B93131542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74E82C-A0F5-A708-7C87-51C8C49D64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1772D-A5E1-C245-E17C-9551178DBE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0E979-CF86-A85D-061E-E81730F5FE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8553B-6834-FD2F-B5CE-ED8923458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EFF63917-0278-A3B7-3A13-1B335EB1D70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65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3B861-FE59-EA4E-E880-E8F67674A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BD7F86-146E-5AF2-8ECF-7723107F6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B56115-99B0-BE00-A33E-A4C38B089E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BBB18-6B9A-D26B-92B3-0B1902CDBEB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EB8B2-792F-2CEE-A2A5-98366FFEE52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0F6BA-2568-F5F8-DEB7-D469F2A5E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F2E8A41-3F17-6502-FD3A-779A38A726A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870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6F9F0-67B4-6BDC-0DF8-068E0B728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2A752-615D-4F01-89F2-4568D19F63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E43BC2-F112-FF9B-4AD9-385365826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7C97C2-6377-5E2D-CA82-D40B9FDEE07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792ED-7CA2-33F3-6E2C-C461121737A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66C76-8846-B35A-1E23-E4578A9F7C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2798643-35C2-313C-8C5B-8354A4E140E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42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B94C0-93A6-8D7D-3F56-072961531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1483C8-63F6-6CFC-946A-1BD74B917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1D51DA-9951-8043-F3B7-55655912C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1E3C6-4F98-D495-F14A-33EF73C1048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CD86B-3060-183A-14A3-1AF2321EC30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1C1A3-9ABA-C2D9-07B4-68DD7F0E14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0A8BB5C-55D3-D409-79DF-757DAA98455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89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FD6C-7F73-2A4B-9A63-CD25F1FF3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FFE951-BAA6-A1D9-90B3-77BA3439C7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A90341-D65D-3885-D2D3-80C247EDF9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D70AA4C-A28C-7594-0E32-01CF3D7F31A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8A2A0FF-32B6-1C06-19AB-7B666BA09AC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182DDB9-9C7F-76F1-2D9F-D063E79F84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CA65C0B-F0A5-30B2-382D-C27CCA14D7A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09648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F88C8-ABC7-8119-4A67-4D8B01EC2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ED77FF-7FD7-8DB7-AB7C-6FE88CCC29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E25DC9-8819-A4D2-C02A-A0CFB23A9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6C3C0-7059-03B7-D341-AE30D4950CA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63FFE-C448-5D9D-317B-8F9CB83A4E6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5A3C3-6005-2A09-9C6B-297D53CE03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8DD32611-558F-604E-03A5-13C9FA37AB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772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640AA-B3E9-B5D0-35B2-0EC046F3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4F358C-B186-958D-5B85-7638E069D7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F2142-3BD0-4C35-F7DF-4367BACFF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D6F11-5ACF-50A8-A1AA-9099AEB478E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C38C2-F7A5-4E76-4DAB-0C60639773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B01A1-51B2-9CB5-B913-991501376E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BA962A6-9B97-B97B-AFC3-94ABACE2F02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5673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BBA82-D875-3698-BCED-A410C0A01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A8C700-8822-7F96-A22D-69F032F0A8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B44A65-89E1-F7DA-318D-837D43FC08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4B504-0746-14C2-6032-066F5A0BF6F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D01B4-5265-68A6-A611-64E8A272E2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CAFF5-D6ED-F1E3-0595-07BF39313C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D91A87D-A42F-6131-7E16-EF25CB20026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082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49565-E6CA-5EBB-9032-CB2817DB6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46CFDF-F921-54E4-38F5-55D67082DF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3BEE1D-7138-10C0-F570-A2872704F4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6DCADE84-D158-8EA2-DAAA-B8E36DD0878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79AFEDC-51C9-2DCB-1BBB-71BC2D47DA3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AB1FA20-211B-61A5-F572-DF34F2672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937EEACA-4E13-E924-093C-CD47240FA88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32196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570CD-9BF3-48B8-604A-F2916395A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24FC55-030D-19E9-E4ED-164F5FDDF3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DC9137-6A7B-2F1C-4901-A42F9BD39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3D9BE-977F-04A6-84DF-E5B207D2F07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473CB-8FB8-0F92-8341-3FF57B1BEBB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AA35E-5AB8-D83B-456B-619FF3940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0762A828-E92A-E387-2416-F4C3E26D294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854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2/17/2025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AB6FD-600E-CBA9-03A0-117235B0F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C8DD84-1A38-C82F-48B5-444966BFE5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7D1765-E9E7-AFAF-3534-EEF32F3422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EAE8F-3E8F-6AF3-5831-349EABDFDF0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37598-2CBE-80E3-90DC-672E2DF66C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C0B72-CF16-3688-A823-719797E25B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42F514D-B0D5-9597-8B74-CB910D5BA3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9877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D9A68-50D1-7DCD-DFA0-5873A33DB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CBB30-DA25-F899-7CCA-B9F0F7E05E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18A04E-5C6F-A949-E4FA-E91B361AA0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25AD34-F4F9-D7FE-9BF5-6379FD67E8C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C80F4-79B3-63A4-AFF2-396DF5A05C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8F00D-597F-16D7-69E3-C09761634C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A3A0B34-404E-EF9C-661F-7881F27BF08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3511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225FE-3633-09FF-5F1F-B40ADFEBF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7F627F-EE7A-C39E-B8CA-7CB8B9765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D6DC99-DB28-0743-862A-44258C3C05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B7946-2518-BE8C-8F58-16FD6D9779A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7E56A-CCB6-CC63-5FAB-376924A5860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E54AE-ACA4-9EFD-F6E3-62E39A237C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37A707BC-1BD2-48E5-9BC1-4D50E9E3EA1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1489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6A0F9-F37C-AC14-110B-172E483B3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4D0552-3A1A-326C-D523-4502D5F9E5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AEC23-E9D2-EDA4-BE9C-FD7F3996DE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4477A-D3B6-441F-3B72-7E90E0EE3DF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55BF0-117D-914F-79D8-3426936F432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C5992-6EBD-DF4C-A202-0F53C8D9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9222588-7B0B-110A-B24E-69003D19576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268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8854-5FDD-3A10-D09B-8DB620E86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1CF6E1-E002-0BE7-8422-88703916BE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BCD03-59B3-A3E2-6EF5-BCD6321CA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BBA06-AABD-856F-1D5D-BFB2984A73C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C7444-EA16-E86F-6973-97B6A12672E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3CDA1-9044-869A-4C37-11B79D5B1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0F139C37-4720-2CA0-9B92-02FA654262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3198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F1D56-1C1D-092D-DEA1-B7F2DDC98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EFD173-8ECB-B882-281E-E1FBF0CAB9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0FD6C3-A63F-C6E1-F041-205177300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9439C-E3AA-32A8-C23C-7247756ED5D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055075-8B65-2D95-B088-9C2CFEB23DB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93E35-6D95-B0D1-2647-21D74ED539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902790F-BA84-254F-A022-33032711BAE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528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1EE11-D002-4831-0724-AE7494393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CB270C-D979-57D4-1391-D1D94A063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006548-070D-AF1A-A829-C94BC259B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endParaRPr lang="en-US" sz="120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 dirty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 dirty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 dirty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E60001F-4BEC-A805-5378-E6F8B551B5D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2/17/2025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FB4D2CD-E267-EDA6-A28C-89A109419D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43C5BEB-C3D1-775C-9276-D7DEA7E5E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34264D40-4201-4139-79BC-67FB619261B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087700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8E172-E6AF-281C-0AD7-B35480AF3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0E333-C400-E89E-5527-65B3225C90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033BC7-2DF3-972A-ED86-B2F8228A81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8953084-0DF3-73FC-71CE-8E30C1ADB5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2/17/2025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CD84A56-F3B9-E23A-34DE-6BFDFF1ABC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48FEAF5-29A3-A6EE-57A7-0BF4E1635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5693633-5B2E-91DC-AA8A-B09E3F96F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08303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CB8D0C9-249D-A243-9B60-D00ADEBB171A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77D05-B840-F9DE-07F4-635CE743D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F1F49-D932-6A67-1088-A159CEB39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40FE6-60A7-DE95-3BA8-D46422E9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470D1-B99C-931B-485A-623E49CEF1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1140F-61E5-2077-ECC7-298ADDF91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61A8-E1CA-326D-EECA-B8ECB3FD4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4459117A-E7A0-4916-304C-6EF1AA7AB9F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2162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2/17/2025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4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794A6-721D-6170-1446-BF4DC9ECC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DDB7B1-AE90-0B68-1D8B-8A89ADED9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0E3843-DF1E-4880-4BD0-895929B8BB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0832F-6300-92BA-FDF2-F7800B1409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73ACE-F39F-687A-4C50-1FA2199258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FCA96D-7A02-C940-8940-954B4528A1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7F2718B-C03D-B9D8-51B7-C5D0604257A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21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DE238-7B45-012C-9400-7EBFC7DD5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49DAF9-FED8-2E83-2019-E6F75558E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4595D9-FE7F-52DB-E318-D170DFAB5A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DC5F1-5A51-F2B4-3897-3E326FEF08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E8B84-1FEF-8CFC-594D-34A3E9F39E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FF8A43-E1ED-0403-15E4-4DE0D56214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A2F787AA-1D7B-FBB7-20E4-A44EF972A10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086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E7488-5011-F385-C206-618AE2E4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BFA77F-B978-D000-B652-442B53C1F3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CF39CD-5837-6FE2-9450-455CA02BA9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A47CD-6F6F-5B5A-5DC4-9004309C061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5B867-A50B-EE99-72CA-8A28D28E90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E49A4-97F9-80F7-E1D8-D0DA99F253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DC8D6745-026F-80A2-8EAD-7FAB5676832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90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3CA09-5843-6BA1-108E-7E3B45832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4C6BC0-B790-F033-04F4-88CAD7B7E6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5FCF02-B278-166C-C45E-080274104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DF6FD-53F1-3637-D225-C16D59BE100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BF67B-8AC7-D5D4-6058-61523EE457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8A6EA-48E0-6D1F-E2C8-2AC855A899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0791F44-3F2C-F375-39A1-5E8E9EDBA40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659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8E27C-AE06-27FA-89C9-D4E1187D0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39F2FF-9801-8AF2-E457-D946FBF20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503B67-71F2-F3AF-6A16-7955DC12F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graphic(s) that provide context to support the topic.</a:t>
            </a:r>
          </a:p>
          <a:p>
            <a:endParaRPr lang="en-US" dirty="0"/>
          </a:p>
          <a:p>
            <a:r>
              <a:rPr lang="en-US" b="1" dirty="0"/>
              <a:t>How to customize this slide: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Identify one main topic that supports the section.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Add a graphic that effectively supports the audience’s understanding of the topic: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Conceptual graphics are visuals that illustrate an abstract idea (for example, a visual of several icons representing the capabilities of an app builder).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dirty="0"/>
              <a:t>Process outputs are visuals that provide examples of results (for example, a graphic of a mobile version of an Instant App).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adding more than one graphic, ensure that each graphic is visually highlighted in alignment with your talking points for the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additional context is needed, add text sparingly and near the supporting graphic.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F2853-73CB-9091-9F09-EB2EB7F59FC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410118D-C94A-9A43-97BB-F4CF2525A531}" type="datetime1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84B49-42E4-3C6D-E729-5CEA81DC12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7B3B0-A9BC-B1D0-319C-194BEB7350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7E590EB6-2F14-85F9-947F-5B3797D0B57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8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22" r:id="rId2"/>
    <p:sldLayoutId id="2147486801" r:id="rId3"/>
    <p:sldLayoutId id="2147486802" r:id="rId4"/>
    <p:sldLayoutId id="2147486803" r:id="rId5"/>
    <p:sldLayoutId id="2147486823" r:id="rId6"/>
    <p:sldLayoutId id="2147486805" r:id="rId7"/>
    <p:sldLayoutId id="2147486807" r:id="rId8"/>
    <p:sldLayoutId id="2147486816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sv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github.com/Esri/arcgis-pro-sdk/wiki/Tech-Sessions#2025-palm-springs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tiff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sv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sridevevents" TargetMode="External"/><Relationship Id="rId13" Type="http://schemas.openxmlformats.org/officeDocument/2006/relationships/hyperlink" Target="https://community.esri.com/t5/developers/ct-p/developers?rsource=https%3A%2F%2Flinks.esri.com%2FEsriDevCommunity" TargetMode="External"/><Relationship Id="rId18" Type="http://schemas.openxmlformats.org/officeDocument/2006/relationships/image" Target="../media/image53.png"/><Relationship Id="rId3" Type="http://schemas.openxmlformats.org/officeDocument/2006/relationships/image" Target="../media/image47.jpg"/><Relationship Id="rId7" Type="http://schemas.openxmlformats.org/officeDocument/2006/relationships/hyperlink" Target="https://x.com/esridevevents" TargetMode="External"/><Relationship Id="rId12" Type="http://schemas.openxmlformats.org/officeDocument/2006/relationships/hyperlink" Target="https://github.com/EsriDevEvents" TargetMode="External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51.emf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twitter.com/EsriDevs" TargetMode="External"/><Relationship Id="rId11" Type="http://schemas.openxmlformats.org/officeDocument/2006/relationships/hyperlink" Target="https://github.com/Esri" TargetMode="External"/><Relationship Id="rId5" Type="http://schemas.openxmlformats.org/officeDocument/2006/relationships/hyperlink" Target="https://x.com/EsriDevs" TargetMode="External"/><Relationship Id="rId15" Type="http://schemas.openxmlformats.org/officeDocument/2006/relationships/image" Target="../media/image50.png"/><Relationship Id="rId10" Type="http://schemas.openxmlformats.org/officeDocument/2006/relationships/hyperlink" Target="https://mediaspace.esri.com/category/ArcGIS+Developers/244548402?rsource=https%3A%2F%2Flinks.esri.com%2FDevVideos" TargetMode="External"/><Relationship Id="rId4" Type="http://schemas.openxmlformats.org/officeDocument/2006/relationships/image" Target="../media/image48.png"/><Relationship Id="rId9" Type="http://schemas.openxmlformats.org/officeDocument/2006/relationships/hyperlink" Target="https://www.youtube.com/@EsriDevs" TargetMode="External"/><Relationship Id="rId1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>
                <a:solidFill>
                  <a:srgbClr val="FFAD29"/>
                </a:solidFill>
              </a:rPr>
              <a:t>Lisa Stanners</a:t>
            </a:r>
          </a:p>
          <a:p>
            <a:pPr algn="l"/>
            <a:r>
              <a:rPr lang="en-US">
                <a:solidFill>
                  <a:srgbClr val="FFAD29"/>
                </a:solidFill>
              </a:rPr>
              <a:t>Narelle Chedzey</a:t>
            </a:r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/>
              <a:t>ArcGIS Pro SDK for .NET </a:t>
            </a:r>
            <a:br>
              <a:rPr lang="en-US" sz="4000"/>
            </a:br>
            <a:r>
              <a:rPr lang="en-US" sz="4400"/>
              <a:t>Exploring </a:t>
            </a:r>
            <a:r>
              <a:rPr lang="en-US" sz="4400" dirty="0"/>
              <a:t>the Sketch Tool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3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C5390-9A2D-3317-B379-D09F58AF7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5B82547-A7C4-1607-8398-19A14EDDF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DBACF0BC-2836-1E72-4327-36C81257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3F61E8F4-BE31-0B29-2209-B9D3E6226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274495D-0592-11AB-AF9E-1E3707247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UI Customizations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3A3326-D3C1-B648-FEF9-E328700F03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Add to the Modify Features pane</a:t>
            </a:r>
          </a:p>
          <a:p>
            <a:pPr lvl="1"/>
            <a:r>
              <a:rPr lang="en-US"/>
              <a:t>Set CategoryRefID attribute to “esri_editing_CommandList”</a:t>
            </a:r>
          </a:p>
          <a:p>
            <a:pPr lvl="1"/>
            <a:r>
              <a:rPr lang="en-US"/>
              <a:t>Set group attribute in content element</a:t>
            </a:r>
          </a:p>
          <a:p>
            <a:r>
              <a:rPr lang="en-US"/>
              <a:t>To set order</a:t>
            </a:r>
          </a:p>
          <a:p>
            <a:pPr lvl="1"/>
            <a:r>
              <a:rPr lang="en-US"/>
              <a:t>Use “insert” and “placeWith” attributes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FED39F-3183-A187-ECC2-59D25DC04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7800" y="2875663"/>
            <a:ext cx="3185021" cy="37364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49B2CDE-1400-2403-15EF-3F32CF0E2B57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esri_editing_EditVerticesMove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01509D-2527-57A0-809C-01D37FC10812}"/>
              </a:ext>
            </a:extLst>
          </p:cNvPr>
          <p:cNvSpPr/>
          <p:nvPr/>
        </p:nvSpPr>
        <p:spPr bwMode="auto">
          <a:xfrm>
            <a:off x="1371543" y="5562695"/>
            <a:ext cx="5781962" cy="59308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711536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50B4A-E884-9AD8-EFA2-5F0BA9FB5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132EF079-4A48-A024-231B-E12BBC5B6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191D6B6-06D1-2021-4062-575CB8149A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056FCBE2-74D3-A388-A3A7-AEB8C72BB0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DA522C8-671E-B775-C70B-00430FDD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Manipulating the Sketch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AD07F-4F63-2A87-C0C5-DC2A5236205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Examples</a:t>
            </a:r>
          </a:p>
          <a:p>
            <a:pPr lvl="1"/>
            <a:r>
              <a:rPr lang="en-US"/>
              <a:t>Finish the sketch via code due to some condition</a:t>
            </a:r>
          </a:p>
          <a:p>
            <a:pPr lvl="2"/>
            <a:r>
              <a:rPr lang="en-US"/>
              <a:t>Force sketch to have a maximum of 4 vertices</a:t>
            </a:r>
          </a:p>
          <a:p>
            <a:pPr lvl="1"/>
            <a:r>
              <a:rPr lang="en-US"/>
              <a:t>Change the sketch geometry</a:t>
            </a:r>
          </a:p>
          <a:p>
            <a:pPr lvl="1"/>
            <a:r>
              <a:rPr lang="en-US"/>
              <a:t>Clear the sketch, change the sketchType, start a new sketch</a:t>
            </a:r>
          </a:p>
          <a:p>
            <a:pPr lvl="1"/>
            <a:endParaRPr lang="en-US"/>
          </a:p>
          <a:p>
            <a:r>
              <a:rPr lang="en-US"/>
              <a:t>Use OnSketchModified callback and the following MapTool methods</a:t>
            </a:r>
          </a:p>
          <a:p>
            <a:pPr lvl="1"/>
            <a:r>
              <a:rPr lang="en-US"/>
              <a:t>GetCurrentSketchAsync</a:t>
            </a:r>
          </a:p>
          <a:p>
            <a:pPr lvl="1"/>
            <a:r>
              <a:rPr lang="en-US"/>
              <a:t>SetCurrentSketchAsync</a:t>
            </a:r>
          </a:p>
          <a:p>
            <a:pPr lvl="1"/>
            <a:r>
              <a:rPr lang="en-US"/>
              <a:t>StartSketchAsync</a:t>
            </a:r>
          </a:p>
          <a:p>
            <a:pPr lvl="1"/>
            <a:r>
              <a:rPr lang="en-US"/>
              <a:t>FinishSketchAsync</a:t>
            </a:r>
          </a:p>
          <a:p>
            <a:pPr lvl="1"/>
            <a:r>
              <a:rPr lang="en-US"/>
              <a:t>ClearSketchAsync</a:t>
            </a:r>
          </a:p>
        </p:txBody>
      </p:sp>
    </p:spTree>
    <p:extLst>
      <p:ext uri="{BB962C8B-B14F-4D97-AF65-F5344CB8AC3E}">
        <p14:creationId xmlns:p14="http://schemas.microsoft.com/office/powerpoint/2010/main" val="213905291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481B4-4D18-0C68-6BFC-4A83FBEAB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969D428C-FF0E-60E1-2DA6-6EABE3C0A3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72AA2CDF-0AE8-D0F4-EB64-CDB4F27E0E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2B52B53E-98DE-EF7C-CADD-3DA1F5A6F9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76CFAD1-AA9A-9F45-7FD0-ECF630F5B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Manipulating the Sketch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CF007-F4CD-9B56-95AA-A06E7B68341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Example - Force sketch to have a maximum of 4 vertices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0FA560-AF11-67A5-EFAE-FC4D6BAFBE26}"/>
              </a:ext>
            </a:extLst>
          </p:cNvPr>
          <p:cNvSpPr/>
          <p:nvPr/>
        </p:nvSpPr>
        <p:spPr bwMode="auto">
          <a:xfrm>
            <a:off x="914400" y="2647898"/>
            <a:ext cx="8311144" cy="35866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OnSketchModifiedAsync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sketch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GetCurrentSketchAsync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(sketch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Polyline polyline)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count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polyline.PointCount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(count &gt; 4)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FinishSketchAsync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72157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C119E-F7C7-0F70-C4D2-84157D2AE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0286591E-E039-F233-FC06-02DEFA3FF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0D1A8D2E-332E-124B-FF18-11CEB317F7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00B5A098-8ABB-76A2-7E46-49D1DE01B8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A92B8C4-18EB-CA57-0A9A-D97303210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 – Snapping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9078D-309B-6867-C6B4-CCF1E30341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Snapping on/off</a:t>
            </a:r>
          </a:p>
          <a:p>
            <a:r>
              <a:rPr lang="en-US" dirty="0"/>
              <a:t>Snap modes (vertex, edge, end, point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Snap options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4D5290-6D6C-4774-ACFD-50372AF69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289" y="3749772"/>
            <a:ext cx="2952381" cy="2561905"/>
          </a:xfrm>
          <a:prstGeom prst="rect">
            <a:avLst/>
          </a:prstGeom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0B3B6664-EC27-4143-AB08-AEEB8DFA0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781" y="3725962"/>
            <a:ext cx="4561905" cy="2609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097607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192F5-F538-6F2B-6C6F-0D4F1A62D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64B54C28-AB83-46C2-526A-A849497E8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14292A5-E792-F209-3BBE-EB5AB024E4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803C297C-7412-C108-3EC5-4EA79ADFB2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432B8EA-3EEA-1F8D-E69E-C66D37C3C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 – Snapping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47889-1CDD-645A-29BB-CA6990F5526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Snapping on/off</a:t>
            </a:r>
          </a:p>
          <a:p>
            <a:r>
              <a:rPr lang="en-US" dirty="0"/>
              <a:t>Snap modes (vertex, edge, end, point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Snap options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EE3F4-73A9-85E3-A359-6B13C3121D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289" y="3749772"/>
            <a:ext cx="2952381" cy="2561905"/>
          </a:xfrm>
          <a:prstGeom prst="rect">
            <a:avLst/>
          </a:prstGeom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C1791108-29AD-828E-36D3-8BADB93AB3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781" y="3725962"/>
            <a:ext cx="4561905" cy="2609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383150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724D2-D7EC-F25D-16AE-211CB65A7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47A2237-7975-A52D-FB43-0CBAF4119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C2A9D14-987E-632F-05B3-CC8E4AC5CB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83ECE62F-1B8A-B30B-D552-7AF2BDE27C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FF5A63F-69C1-DF36-740B-02310E8E4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 – Layer Snap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91664-E330-54AB-0347-FACE81434D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Snapping on/off per layer</a:t>
            </a:r>
          </a:p>
          <a:p>
            <a:r>
              <a:rPr lang="en-US" dirty="0"/>
              <a:t>Finer control of snap mode (vertex, edge, end </a:t>
            </a:r>
            <a:r>
              <a:rPr lang="en-US" dirty="0" err="1"/>
              <a:t>etc</a:t>
            </a:r>
            <a:r>
              <a:rPr lang="en-US" dirty="0"/>
              <a:t>) per layer</a:t>
            </a:r>
          </a:p>
          <a:p>
            <a:pPr lvl="1"/>
            <a:endParaRPr lang="en-US" dirty="0"/>
          </a:p>
          <a:p>
            <a:r>
              <a:rPr lang="en-US" dirty="0"/>
              <a:t>Get snap modes for a layer</a:t>
            </a:r>
          </a:p>
          <a:p>
            <a:pPr lvl="1"/>
            <a:r>
              <a:rPr lang="en-US" dirty="0"/>
              <a:t>Initial values will be True (on)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4E65B0-CC38-431E-85A7-C328C8065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820" y="3777123"/>
            <a:ext cx="5306559" cy="17905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D0D030-9A76-85F6-9256-EA12464BC9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4359" y="710336"/>
            <a:ext cx="2142857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7605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A1312-FE45-6B9E-D355-C2723F7AA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1E7057FF-9140-402F-16F1-C693560B4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16B199C1-4AE0-7E7E-F9B4-C3414ACDA0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AB222F11-8BB2-CC43-96BA-06B62F6E7B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2A0777C-AF0A-1EFD-5176-95D818AE8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Tool – Layer Snap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CA79C-80CE-DCE5-54CF-0F4FF23721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Set layer snap modes</a:t>
            </a:r>
          </a:p>
          <a:p>
            <a:pPr lvl="1"/>
            <a:r>
              <a:rPr lang="en-US" dirty="0" err="1"/>
              <a:t>Snapping.SetLayerSnapModes</a:t>
            </a:r>
            <a:r>
              <a:rPr lang="en-US" dirty="0"/>
              <a:t> method</a:t>
            </a:r>
          </a:p>
          <a:p>
            <a:pPr lvl="1"/>
            <a:r>
              <a:rPr lang="en-US" dirty="0"/>
              <a:t>To see result: Global snapping on, Global snap mode on, Layer Snapping on</a:t>
            </a:r>
          </a:p>
          <a:p>
            <a:pPr lvl="1"/>
            <a:r>
              <a:rPr lang="en-US" dirty="0"/>
              <a:t>Layer snap modes do not persist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59F0EE-C00C-4019-8B85-002160509C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059" y="3404535"/>
            <a:ext cx="6766665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7259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77279-BB27-34F2-4665-4FC0A25EC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71DC6B00-2935-ACCD-735C-32EC156A8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7037421C-680E-0818-712E-FA48809B5F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ADAD9736-7D1C-63CF-05C2-92B3182CF6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024632E9-B896-16D9-C8E1-0218B2731428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B8B076D-4039-C109-9DD8-5F4ECC08B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369760"/>
            <a:ext cx="4242113" cy="1569660"/>
          </a:xfrm>
        </p:spPr>
        <p:txBody>
          <a:bodyPr/>
          <a:lstStyle/>
          <a:p>
            <a:pPr algn="l"/>
            <a:r>
              <a:rPr lang="en-US" b="1" dirty="0"/>
              <a:t>Demo</a:t>
            </a:r>
            <a:r>
              <a:rPr lang="en-US" b="1"/>
              <a:t>: Sketch Tools</a:t>
            </a:r>
            <a:endParaRPr lang="en-US" b="1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872D559-34D7-5BD3-165F-F96D00F7C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345534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43D8F-9580-0F58-4A77-CC2398C15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3880C17-F38A-BBBD-3CBE-85C76457C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68527F5B-D0B0-BBD0-4BC9-080B46E656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71D235B9-C7C6-F972-6C95-592DA20879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9D3DE8-2348-7D9C-EE9B-CC2AE72EA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286A6-49C6-76C8-E887-5146F64F6F8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Specialized type of Sketch Tool</a:t>
            </a:r>
          </a:p>
          <a:p>
            <a:r>
              <a:rPr lang="en-US" dirty="0"/>
              <a:t>Construction tools create features / rows</a:t>
            </a:r>
          </a:p>
          <a:p>
            <a:pPr lvl="1"/>
            <a:r>
              <a:rPr lang="en-US" dirty="0"/>
              <a:t>Appear under templates in the Create Features pane</a:t>
            </a:r>
          </a:p>
          <a:p>
            <a:pPr lvl="1"/>
            <a:r>
              <a:rPr lang="en-US" dirty="0"/>
              <a:t>Use the sketch geometry to create a feature</a:t>
            </a:r>
          </a:p>
          <a:p>
            <a:pPr lvl="2"/>
            <a:endParaRPr lang="en-US" dirty="0"/>
          </a:p>
          <a:p>
            <a:r>
              <a:rPr lang="en-US" dirty="0"/>
              <a:t>Implement using the “Pro SDK Construction Tool” Item template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2977F9-107C-DF06-F387-184AA588F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790" y="4535055"/>
            <a:ext cx="6515828" cy="216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0242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0C15B-FF45-1CF7-C091-EBAC2EA10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1C08582C-0547-E10F-4A3D-2CC24D772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0BB6FFF0-CFD6-9AC4-0C38-0D6F7B061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99905B70-A8A7-57D0-05DC-2255DE70D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68F067A-47C9-A847-590E-0E785FA8F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- Code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7414FD-0969-8985-2B60-510B1DAF1B61}"/>
              </a:ext>
            </a:extLst>
          </p:cNvPr>
          <p:cNvSpPr/>
          <p:nvPr/>
        </p:nvSpPr>
        <p:spPr bwMode="auto">
          <a:xfrm>
            <a:off x="679704" y="1443893"/>
            <a:ext cx="11028457" cy="5348996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FireSketchEvents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true;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Called when the sketch finishes. This is where we will create the sketch operation and then execute it.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(CurrentTemplate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|| geometry ==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.FromResult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(CurrentTemplate, geometry);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5045176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5592407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FAFC2-CF32-6580-4665-F67AFFECC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A0E528FB-FFF5-AE03-0220-74F000306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FCBC8ADC-31B1-4C69-F9DF-530C0B13AE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AF42DB6C-B98F-28D5-86E3-AF9B0B1671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D22C2EC-280C-F698-4865-0D957EC26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- Daml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C66EB-8629-8B10-0F30-6D8BAB573B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Change construction tool type by modifying categoryRefID  (geometry type of destination feature class).</a:t>
            </a:r>
          </a:p>
          <a:p>
            <a:endParaRPr lang="en-US"/>
          </a:p>
          <a:p>
            <a:r>
              <a:rPr lang="en-US"/>
              <a:t>Categories</a:t>
            </a:r>
          </a:p>
          <a:p>
            <a:pPr lvl="1"/>
            <a:r>
              <a:rPr lang="en-US"/>
              <a:t>esri_editing_construction_point						esri_editing_construction_annotation</a:t>
            </a:r>
          </a:p>
          <a:p>
            <a:pPr lvl="1"/>
            <a:r>
              <a:rPr lang="en-US"/>
              <a:t>esri_editing_construction_polyline					esri_editing_construction_dimension</a:t>
            </a:r>
          </a:p>
          <a:p>
            <a:pPr lvl="1"/>
            <a:r>
              <a:rPr lang="en-US"/>
              <a:t>esri_editing_construction_polygon					esri_editing_construction_table</a:t>
            </a:r>
          </a:p>
          <a:p>
            <a:pPr lvl="1"/>
            <a:r>
              <a:rPr lang="en-US"/>
              <a:t>esri_editing_construction_multipoint</a:t>
            </a:r>
          </a:p>
          <a:p>
            <a:pPr lvl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A190DE-A7B9-B16D-A240-099DEE10073B}"/>
              </a:ext>
            </a:extLst>
          </p:cNvPr>
          <p:cNvSpPr/>
          <p:nvPr/>
        </p:nvSpPr>
        <p:spPr bwMode="auto">
          <a:xfrm>
            <a:off x="908304" y="1527862"/>
            <a:ext cx="10161712" cy="181875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SimpleConstructionTool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 Pro SDK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 construction tool.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2BC8AB-F115-38C2-0ED6-FEECA6FA3659}"/>
              </a:ext>
            </a:extLst>
          </p:cNvPr>
          <p:cNvSpPr/>
          <p:nvPr/>
        </p:nvSpPr>
        <p:spPr bwMode="auto">
          <a:xfrm>
            <a:off x="4534068" y="1745161"/>
            <a:ext cx="4802520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47537-AEE1-29D1-8E54-428B8ACDC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9486" y="4103539"/>
            <a:ext cx="36576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96525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2F805-C156-1978-5EB2-934E429DA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F6A51A55-C9C1-A827-2841-7A0CBF376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1E10AAD3-627D-4823-676C-C807D48D78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35F058BA-A5A6-C00B-05F6-975FC887EF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42D9994-628C-99A8-8EDC-C3F0918FE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3376D-7113-F97E-1F0D-C71235EC2F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Control placement on the palette with a &lt;content …/&gt; child element in the config.daml file</a:t>
            </a:r>
          </a:p>
          <a:p>
            <a:pPr lvl="1"/>
            <a:r>
              <a:rPr lang="en-US"/>
              <a:t>Add a placeWith=daml_id, insert=before | after attribute</a:t>
            </a:r>
          </a:p>
          <a:p>
            <a:pPr lvl="1"/>
            <a:r>
              <a:rPr lang="en-US"/>
              <a:t>Default placement is “after” if no insert attribute is specfieid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981460-9207-EDB5-E895-1841550484F6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C4202B-E799-EAB5-8278-0E6224288C90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050D01-5813-2AC0-E66D-D9F9DB848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2205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F0371-3BAC-6583-73DF-D6B27B9B1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1078C686-B63E-D8F0-9B55-814389C0D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47C8A45F-4F1D-5D91-E11D-79F2DBACF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990AF627-90A0-B598-E654-C8FA2F96FD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DF2B39E-8924-7245-D8C3-CCBDBC710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25F01C-2BA1-3DC0-3855-09D1C72BCE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Control placement on the palette with a &lt;content …/&gt; child element in the config.daml file</a:t>
            </a:r>
          </a:p>
          <a:p>
            <a:pPr lvl="1"/>
            <a:r>
              <a:rPr lang="en-US"/>
              <a:t>Add a placeWith=daml_id, insert=before | after attribute</a:t>
            </a:r>
          </a:p>
          <a:p>
            <a:pPr lvl="1"/>
            <a:r>
              <a:rPr lang="en-US"/>
              <a:t>Default placement is “after” if no insert attribute is specfieid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00514F-0D8C-3E66-438B-4B4769DA3896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F2F5FF-4ED6-C855-D65C-68B24934E9F3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95445E-B917-3EAD-5318-1CA4CE8D8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7F8E81E-A526-2CDB-EB59-A0A03CA514E4}"/>
              </a:ext>
            </a:extLst>
          </p:cNvPr>
          <p:cNvCxnSpPr>
            <a:cxnSpLocks/>
          </p:cNvCxnSpPr>
          <p:nvPr/>
        </p:nvCxnSpPr>
        <p:spPr bwMode="auto">
          <a:xfrm>
            <a:off x="6695440" y="4403085"/>
            <a:ext cx="216023" cy="1473693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81182766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D3B1C-7B70-82CA-18FD-2D8B02BD1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DE92762-5EFB-7B57-4ED5-48EA570F4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5A8E3C1-6142-38A3-4655-65F7C47F9C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45F9A49A-05EA-8F95-ED17-595E785104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CB61B60-5148-281E-567B-F4EFB8F64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Construction Tool – Palette Placement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8AA0A-1CCF-DE8E-6665-9068057536E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Control placement on the palette with a &lt;content …/&gt; child element in the config.daml file</a:t>
            </a:r>
          </a:p>
          <a:p>
            <a:pPr lvl="1"/>
            <a:r>
              <a:rPr lang="en-US"/>
              <a:t>Add a placeWith=daml_id, insert=before | after attribute</a:t>
            </a:r>
          </a:p>
          <a:p>
            <a:pPr lvl="1"/>
            <a:r>
              <a:rPr lang="en-US"/>
              <a:t>Default placement is “after” if no insert attribute is specfieid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770D2E6-D929-43B1-4790-F7CAA4FD1AF0}"/>
              </a:ext>
            </a:extLst>
          </p:cNvPr>
          <p:cNvSpPr/>
          <p:nvPr/>
        </p:nvSpPr>
        <p:spPr bwMode="auto">
          <a:xfrm>
            <a:off x="948012" y="3314287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7EF347-265C-486C-EF41-F80377DDC286}"/>
              </a:ext>
            </a:extLst>
          </p:cNvPr>
          <p:cNvSpPr/>
          <p:nvPr/>
        </p:nvSpPr>
        <p:spPr bwMode="auto">
          <a:xfrm>
            <a:off x="1607823" y="3966041"/>
            <a:ext cx="6733372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033A42-69CB-7EA1-18C5-8FFA44A6D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299" y="5243445"/>
            <a:ext cx="4000000" cy="126666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5246C92-7B3D-D922-28BC-AE12F0A9B0CA}"/>
              </a:ext>
            </a:extLst>
          </p:cNvPr>
          <p:cNvCxnSpPr>
            <a:cxnSpLocks/>
          </p:cNvCxnSpPr>
          <p:nvPr/>
        </p:nvCxnSpPr>
        <p:spPr bwMode="auto">
          <a:xfrm>
            <a:off x="3789680" y="4430603"/>
            <a:ext cx="2625204" cy="1694559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60108344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9E1F1-A456-7CF8-C10C-05828C4CB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8AFB92B3-AD66-C92D-3BA9-E1346C78E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4120A664-2D4E-5776-68A5-175857E5ADB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48B6BBC1-EAFF-1E1A-B130-B11DE57FD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B7D996A0-9F8D-FF13-69CB-106EB8EAC2D7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34C98B3-C614-E22B-6E3A-50DD7A62E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242113" cy="2308324"/>
          </a:xfrm>
        </p:spPr>
        <p:txBody>
          <a:bodyPr/>
          <a:lstStyle/>
          <a:p>
            <a:pPr algn="l"/>
            <a:r>
              <a:rPr lang="en-US" b="1" dirty="0"/>
              <a:t>Demo</a:t>
            </a:r>
            <a:r>
              <a:rPr lang="en-US" b="1"/>
              <a:t>: Construction Tools</a:t>
            </a:r>
            <a:endParaRPr lang="en-US" b="1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9B0D50A-9BF7-8131-ACD6-E9CC693DE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14901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3EB77-76E7-3425-64CD-1EC3C835D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589C91F4-80F0-D692-7A79-04D33895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E2739F82-FB29-8670-F9F9-2E0A80BD69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14319907-C04F-C633-6AB8-435D6C25ED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1762903-B96E-EE5C-EC2E-757FF31F3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716B1-5181-550A-997D-243A8E1D477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MapTool</a:t>
            </a:r>
            <a:r>
              <a:rPr lang="en-US" dirty="0"/>
              <a:t> class has properties for specifying WPF user controls</a:t>
            </a:r>
          </a:p>
          <a:p>
            <a:pPr lvl="1"/>
            <a:r>
              <a:rPr lang="en-US" dirty="0" err="1"/>
              <a:t>ControlID</a:t>
            </a:r>
            <a:r>
              <a:rPr lang="en-US" dirty="0"/>
              <a:t> – sets the </a:t>
            </a:r>
            <a:r>
              <a:rPr lang="en-US" dirty="0" err="1"/>
              <a:t>Daml_id</a:t>
            </a:r>
            <a:r>
              <a:rPr lang="en-US" dirty="0"/>
              <a:t> for an embedded control</a:t>
            </a:r>
          </a:p>
          <a:p>
            <a:pPr lvl="1"/>
            <a:r>
              <a:rPr lang="en-US" dirty="0" err="1"/>
              <a:t>EmbeddableControl</a:t>
            </a:r>
            <a:r>
              <a:rPr lang="en-US" dirty="0"/>
              <a:t> – retrieves the </a:t>
            </a:r>
            <a:r>
              <a:rPr lang="en-US" dirty="0" err="1"/>
              <a:t>ViewModel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Also an option for displaying WPF control on the map overlay</a:t>
            </a:r>
          </a:p>
          <a:p>
            <a:pPr lvl="1"/>
            <a:r>
              <a:rPr lang="en-US" dirty="0"/>
              <a:t>Example is the measure tool</a:t>
            </a:r>
          </a:p>
          <a:p>
            <a:pPr lvl="1"/>
            <a:r>
              <a:rPr lang="en-US" dirty="0" err="1"/>
              <a:t>OverlayControlId</a:t>
            </a:r>
            <a:r>
              <a:rPr lang="en-US" dirty="0"/>
              <a:t> / </a:t>
            </a:r>
            <a:r>
              <a:rPr lang="en-US" dirty="0" err="1"/>
              <a:t>OverlayEmbeddableControl</a:t>
            </a:r>
            <a:endParaRPr lang="en-US" dirty="0"/>
          </a:p>
          <a:p>
            <a:pPr lvl="1"/>
            <a:r>
              <a:rPr lang="en-US" dirty="0" err="1"/>
              <a:t>OverlayControlCanResize</a:t>
            </a:r>
            <a:r>
              <a:rPr lang="en-US" dirty="0"/>
              <a:t>, </a:t>
            </a:r>
            <a:r>
              <a:rPr lang="en-US" dirty="0" err="1"/>
              <a:t>OverlayControlLocation</a:t>
            </a:r>
            <a:r>
              <a:rPr lang="en-US" dirty="0"/>
              <a:t>, </a:t>
            </a:r>
            <a:r>
              <a:rPr lang="en-US" dirty="0" err="1"/>
              <a:t>OverlayControlPositionRatio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0C88F-793A-925D-B241-ACE2CF30A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5453" y="2011026"/>
            <a:ext cx="2949196" cy="15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220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A66CB-8D6A-77D7-F272-2290D0433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6A24281F-5980-16E4-AC76-091EC8F12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9D578D11-0F6F-41C8-3C3E-265CCA12D7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E6F4AF79-9973-7C0C-F977-91839C3BE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AFEC209-5912-3E84-5461-2F87FCC0D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1A8CD-B174-1B0F-4A56-0E38A75F56E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Add an ArcGIS Embeddable Control template in your add-in</a:t>
            </a:r>
          </a:p>
          <a:p>
            <a:pPr lvl="1"/>
            <a:r>
              <a:rPr lang="en-US"/>
              <a:t>Updates the “esri_embeddableControls” category in config.daml</a:t>
            </a:r>
          </a:p>
          <a:p>
            <a:pPr lvl="1"/>
            <a:r>
              <a:rPr lang="en-US"/>
              <a:t>DAML follows Pro MVVM pattern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r>
              <a:rPr lang="en-US"/>
              <a:t>Set the ControlID property to the id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1C95A0-56C4-2238-0A1E-DD37BB8290A4}"/>
              </a:ext>
            </a:extLst>
          </p:cNvPr>
          <p:cNvSpPr/>
          <p:nvPr/>
        </p:nvSpPr>
        <p:spPr bwMode="auto">
          <a:xfrm>
            <a:off x="1062182" y="2899675"/>
            <a:ext cx="9818659" cy="175000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esri_embeddableControls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ViewModel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BABF8-D455-3B9F-D9D3-9667D3D407ED}"/>
              </a:ext>
            </a:extLst>
          </p:cNvPr>
          <p:cNvSpPr/>
          <p:nvPr/>
        </p:nvSpPr>
        <p:spPr bwMode="auto">
          <a:xfrm>
            <a:off x="1062182" y="5133218"/>
            <a:ext cx="9818659" cy="15776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: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ControlID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SketchTools_DifferenceToolView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563821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5B012-0B67-6CD7-B1A0-B0C676A3C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74D19531-FF80-B08E-3757-2FE10448EA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79E941D7-9D76-C009-1996-007EBDBF02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19B62846-9A82-8694-B28B-68499A7335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7232E05-7412-2BB3-63C9-16D4BC74E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Embedding UI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6AACC-7CF7-DFB8-18D0-1DBF9E431B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Build the UI for the tool including </a:t>
            </a:r>
            <a:r>
              <a:rPr lang="en-US" dirty="0" err="1"/>
              <a:t>ViewModel</a:t>
            </a:r>
            <a:r>
              <a:rPr lang="en-US" dirty="0"/>
              <a:t> properties</a:t>
            </a:r>
          </a:p>
          <a:p>
            <a:r>
              <a:rPr lang="en-US" dirty="0"/>
              <a:t>Access the </a:t>
            </a:r>
            <a:r>
              <a:rPr lang="en-US" dirty="0" err="1"/>
              <a:t>ViewModel</a:t>
            </a:r>
            <a:r>
              <a:rPr lang="en-US" dirty="0"/>
              <a:t> in the Tool and set or retrieve properties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349F6A-EB3D-F843-28DC-28720F139E66}"/>
              </a:ext>
            </a:extLst>
          </p:cNvPr>
          <p:cNvSpPr/>
          <p:nvPr/>
        </p:nvSpPr>
        <p:spPr bwMode="auto">
          <a:xfrm>
            <a:off x="908304" y="2737282"/>
            <a:ext cx="7676896" cy="14689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DifferenceToolViewModel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buffer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vm.Buffer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GeometryEngine.Intance.Buffer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(geometry, buffer);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use the </a:t>
            </a:r>
            <a:r>
              <a:rPr lang="en-US" sz="14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geomBuffer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as the geometry for the create</a:t>
            </a:r>
          </a:p>
          <a:p>
            <a:endParaRPr lang="en-US" sz="14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32904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4484B-F12F-21CE-45F4-55AA452D6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38BBB38D-B253-CDED-2456-816149BCB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F1714517-21FF-2CE7-6781-CEC5665D30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B4743045-24CE-3E3F-B43D-D632EC5D3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67D215AB-0804-55E2-19EE-3B61083A3368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01B091-4EAC-3F75-1E50-B93F33C51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242113" cy="2308324"/>
          </a:xfrm>
        </p:spPr>
        <p:txBody>
          <a:bodyPr/>
          <a:lstStyle/>
          <a:p>
            <a:pPr algn="l"/>
            <a:r>
              <a:rPr lang="en-US" b="1" dirty="0"/>
              <a:t>Demo</a:t>
            </a:r>
            <a:r>
              <a:rPr lang="en-US" b="1"/>
              <a:t>: Embedding UI</a:t>
            </a:r>
            <a:endParaRPr lang="en-US" b="1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2A72CB99-2F64-4755-A348-B7FD3F2EB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8595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35A5F-EB13-2C9C-826D-342A10C2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B4A7A56-3FA7-4E47-4E12-BD7D76E77B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EA6B8627-B552-EF6F-6E8A-0B22B29050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7CD56BA9-FAC9-371B-5B87-4499E986D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F51BAA5-0849-9435-2FEA-8EE3BBC2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A31F5-544B-9784-C73C-4BAB011BA8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Sketch feedback</a:t>
            </a:r>
          </a:p>
          <a:p>
            <a:pPr lvl="1"/>
            <a:r>
              <a:rPr lang="en-US"/>
              <a:t>Comprised of a set of fixed segments and vertices and the active / current segment and vertex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6B6E38-1AD7-339F-8A6A-B04192A48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5829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3E2E0AF-0B90-AC57-4C27-DA3FC35E3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3B12E87-262D-8022-8118-02CB1E92D5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A8A9865-CD29-AA92-C167-D611664EB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Types of Tools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Map Tool, Sketch Tool, Construction Tool</a:t>
            </a:r>
          </a:p>
          <a:p>
            <a:pPr>
              <a:buClr>
                <a:srgbClr val="FFAD29"/>
              </a:buClr>
            </a:pPr>
            <a:r>
              <a:rPr lang="en-US" dirty="0"/>
              <a:t>Customizing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Snapping environment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Manipulating the Sketch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Adding UI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Sketch Symbology</a:t>
            </a:r>
          </a:p>
          <a:p>
            <a:pPr>
              <a:buClr>
                <a:srgbClr val="FFAD29"/>
              </a:buClr>
            </a:pPr>
            <a:r>
              <a:rPr lang="en-US" dirty="0"/>
              <a:t>Questions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700E570-05C3-2E02-D6B0-1D7A3D3D70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2559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E048F-6879-B512-7C10-8E14FDA7B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2393A89B-1156-9CFE-E6B8-89EA50C95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086C6D54-510A-35B0-29E3-CC7E26CEC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2737138C-CE97-4857-1344-F246D1365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50AC5DB-9C2C-601D-72CD-36B53575D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4F3B2-3765-D34C-4811-5E92F1461B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Sketch feedback</a:t>
            </a:r>
          </a:p>
          <a:p>
            <a:pPr lvl="1"/>
            <a:r>
              <a:rPr lang="en-US"/>
              <a:t>Comprised of a set of fixed segments and vertices and the active / current segment and vertex</a:t>
            </a:r>
          </a:p>
          <a:p>
            <a:pPr lvl="1"/>
            <a:endParaRPr lang="en-US"/>
          </a:p>
          <a:p>
            <a:pPr lvl="2"/>
            <a:endParaRPr lang="en-US"/>
          </a:p>
          <a:p>
            <a:pPr lvl="2"/>
            <a:r>
              <a:rPr lang="en-US"/>
              <a:t>Fixed segments / vertices</a:t>
            </a:r>
          </a:p>
          <a:p>
            <a:pPr lvl="2"/>
            <a:r>
              <a:rPr lang="en-US"/>
              <a:t>Active segment / vertex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r>
              <a:rPr lang="en-US"/>
              <a:t>All segments = “ant trail”</a:t>
            </a:r>
          </a:p>
          <a:p>
            <a:pPr lvl="2"/>
            <a:r>
              <a:rPr lang="en-US"/>
              <a:t>(black dash-dot line)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DEFFC9-813A-CCEA-EF7D-D5368A29E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276" y="3487284"/>
            <a:ext cx="5166808" cy="31244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606090-9793-46DB-1B81-B3B48ACB7752}"/>
              </a:ext>
            </a:extLst>
          </p:cNvPr>
          <p:cNvSpPr/>
          <p:nvPr/>
        </p:nvSpPr>
        <p:spPr bwMode="auto">
          <a:xfrm>
            <a:off x="1197702" y="3004147"/>
            <a:ext cx="371475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8640A6-4A1E-6119-E047-57C71855F5E5}"/>
              </a:ext>
            </a:extLst>
          </p:cNvPr>
          <p:cNvSpPr/>
          <p:nvPr/>
        </p:nvSpPr>
        <p:spPr bwMode="auto">
          <a:xfrm>
            <a:off x="1197703" y="3379353"/>
            <a:ext cx="371475" cy="304800"/>
          </a:xfrm>
          <a:prstGeom prst="rect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9A45F7-AC1A-3F53-8C92-C4E9FECED262}"/>
              </a:ext>
            </a:extLst>
          </p:cNvPr>
          <p:cNvCxnSpPr>
            <a:cxnSpLocks/>
          </p:cNvCxnSpPr>
          <p:nvPr/>
        </p:nvCxnSpPr>
        <p:spPr bwMode="auto">
          <a:xfrm>
            <a:off x="4600575" y="3371850"/>
            <a:ext cx="1815588" cy="1485753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4FD1309-D081-4BCB-0896-1EDCF5403D8E}"/>
              </a:ext>
            </a:extLst>
          </p:cNvPr>
          <p:cNvCxnSpPr>
            <a:cxnSpLocks/>
          </p:cNvCxnSpPr>
          <p:nvPr/>
        </p:nvCxnSpPr>
        <p:spPr bwMode="auto">
          <a:xfrm flipH="1">
            <a:off x="7562050" y="3095625"/>
            <a:ext cx="216446" cy="1514328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25C2091-BC28-0AE8-6F7F-5B43B55C7D98}"/>
              </a:ext>
            </a:extLst>
          </p:cNvPr>
          <p:cNvCxnSpPr>
            <a:cxnSpLocks/>
          </p:cNvCxnSpPr>
          <p:nvPr/>
        </p:nvCxnSpPr>
        <p:spPr bwMode="auto">
          <a:xfrm flipH="1">
            <a:off x="8686800" y="3267075"/>
            <a:ext cx="495300" cy="1820397"/>
          </a:xfrm>
          <a:prstGeom prst="straightConnector1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A04D156-C224-7B24-692C-4D58F2D87472}"/>
              </a:ext>
            </a:extLst>
          </p:cNvPr>
          <p:cNvCxnSpPr>
            <a:cxnSpLocks/>
          </p:cNvCxnSpPr>
          <p:nvPr/>
        </p:nvCxnSpPr>
        <p:spPr bwMode="auto">
          <a:xfrm flipH="1">
            <a:off x="9553833" y="4352925"/>
            <a:ext cx="1641187" cy="1418772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26201487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F6C18-FC75-32F3-1822-3D2897720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ECC1137F-619D-A5B8-9E17-49FC93E4E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47E21FE-F6D4-4431-A045-BE3E299CE1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8ABA477D-C65A-4826-4E1F-AFE36103D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FC883B1-1A4D-80FB-F680-D9CD2C91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0AE10-7401-AB68-6AC0-8C0C3B5A0E8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Set symbol via SketchSymbol property</a:t>
            </a:r>
          </a:p>
          <a:p>
            <a:r>
              <a:rPr lang="en-US"/>
              <a:t>Typically set in OnToolActivateAsync</a:t>
            </a:r>
          </a:p>
          <a:p>
            <a:r>
              <a:rPr lang="en-US"/>
              <a:t>Vertices and ant-trail symbology always overlaid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EEE5CC-0E93-A17B-20FD-02948601F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777" y="3207327"/>
            <a:ext cx="3318949" cy="337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38389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48741-6749-77BD-9EFA-F6025F035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A1994593-92BB-1207-7543-12AE21B62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A36B60F3-62A0-D6BC-2349-CE5B0D90AE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B9AD205D-EBB6-2450-0A0E-37F4EF03A0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1B9698E-82EB-8B3D-795D-7C2F0AC21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CFC5D-0C37-2939-D6DB-96BFB4D6DCE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Change symbology of sketch vertices and segments</a:t>
            </a:r>
          </a:p>
          <a:p>
            <a:endParaRPr lang="en-US"/>
          </a:p>
          <a:p>
            <a:r>
              <a:rPr lang="en-US"/>
              <a:t>GetSketchSegmentSymbolOptions					GetSketchVertexSymbolOptions</a:t>
            </a:r>
          </a:p>
          <a:p>
            <a:r>
              <a:rPr lang="en-US"/>
              <a:t>SetSketchSegmentSymbolOptions					SetSketchVertexSymbolOptions</a:t>
            </a:r>
          </a:p>
          <a:p>
            <a:r>
              <a:rPr lang="en-US"/>
              <a:t>ResetSketchSegmentSymbolOptions				ResetSketchVertexSymbolOptions</a:t>
            </a:r>
          </a:p>
        </p:txBody>
      </p:sp>
    </p:spTree>
    <p:extLst>
      <p:ext uri="{BB962C8B-B14F-4D97-AF65-F5344CB8AC3E}">
        <p14:creationId xmlns:p14="http://schemas.microsoft.com/office/powerpoint/2010/main" val="153150168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8EABF-797A-827A-4C61-CDC722B93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51BE21A1-2983-66CD-922A-C8D46ECAC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1734DBAA-D016-6CCF-538C-8C668EC93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BD94CF88-D540-C990-E47B-2114740EBD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83686A0-C155-3E27-A2D9-2884C0585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7A31FC-74D1-9F91-9FED-C0B0E9BCCBE0}"/>
              </a:ext>
            </a:extLst>
          </p:cNvPr>
          <p:cNvSpPr/>
          <p:nvPr/>
        </p:nvSpPr>
        <p:spPr bwMode="auto">
          <a:xfrm>
            <a:off x="914400" y="1366982"/>
            <a:ext cx="10485211" cy="52462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vertex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color;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outlineWidth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vertexOptions.Size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size;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VertexSymbolType.RegularUnselected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vertexOptions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update the segment symbol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segmentOptions.PrimaryColor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primary;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segmentOptions.SecondaryColor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secondary;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segmentOptions.Width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width;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segmentOptions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// reset to application options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ResetSketchVertexSymbolOptions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</p:txBody>
      </p:sp>
    </p:spTree>
    <p:extLst>
      <p:ext uri="{BB962C8B-B14F-4D97-AF65-F5344CB8AC3E}">
        <p14:creationId xmlns:p14="http://schemas.microsoft.com/office/powerpoint/2010/main" val="3296878737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BCD53-B167-6E08-5A4F-DA160D59A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A79CB5C8-C714-7EA9-B92F-7BE3FB2C9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660911D1-32A5-8227-6D67-5869BF267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DB1C86AA-3A77-0E5E-CFD7-D1804891B5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564D96E-347B-251D-6137-39647D3A0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 – Application Options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8035CC-2523-329C-5A5C-534697E20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625" y="1197114"/>
            <a:ext cx="7133684" cy="54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6972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2A339-5A21-1644-ACF4-F6AD8C465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071D009F-5717-43BC-4125-7FA73006B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63C62905-7D56-C29E-F0F3-5C01BBA45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7A75D7ED-AD73-FA0C-3094-BB3C906FB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23D7B51-26B5-ADE3-6EC2-3AD80AB25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Symbology – Application Options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7DA6A3-B931-BE53-56F3-902826A7DC84}"/>
              </a:ext>
            </a:extLst>
          </p:cNvPr>
          <p:cNvSpPr/>
          <p:nvPr/>
        </p:nvSpPr>
        <p:spPr bwMode="auto">
          <a:xfrm>
            <a:off x="914400" y="2986366"/>
            <a:ext cx="10485211" cy="31126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default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ApplicationOptions.EditingOptions.GetDefaultSegmentSymbolOptions();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get current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ApplicationOptions.EditingOptions.GetSegmentSymbolOptions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 set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ApplicationOptions.EditingOptions.SetSegmentSymbolOptions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D4149F4F-68E7-E3EE-6D23-B1B73C47D53B}"/>
              </a:ext>
            </a:extLst>
          </p:cNvPr>
          <p:cNvSpPr txBox="1">
            <a:spLocks/>
          </p:cNvSpPr>
          <p:nvPr/>
        </p:nvSpPr>
        <p:spPr>
          <a:xfrm>
            <a:off x="911352" y="1861021"/>
            <a:ext cx="10369296" cy="100685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EC86"/>
              </a:buClr>
            </a:pPr>
            <a:r>
              <a:rPr lang="en-US"/>
              <a:t>Methods for vertex and segment symbology</a:t>
            </a:r>
          </a:p>
          <a:p>
            <a:pPr>
              <a:buClr>
                <a:srgbClr val="00EC86"/>
              </a:buClr>
            </a:pPr>
            <a:endParaRPr lang="en-US"/>
          </a:p>
          <a:p>
            <a:pPr>
              <a:buClr>
                <a:srgbClr val="00EC86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383290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8BBEF-B0F2-EFEF-943D-2EB70B735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AA97EB81-7674-4808-5B82-0C0ADAF16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87920"/>
            <a:chOff x="0" y="-14960"/>
            <a:chExt cx="12192000" cy="6887920"/>
          </a:xfrm>
        </p:grpSpPr>
        <p:sp>
          <p:nvSpPr>
            <p:cNvPr id="8" name="gradient1">
              <a:extLst>
                <a:ext uri="{FF2B5EF4-FFF2-40B4-BE49-F238E27FC236}">
                  <a16:creationId xmlns:a16="http://schemas.microsoft.com/office/drawing/2014/main" id="{1DB8F607-FFC6-7172-22CB-673F93F93DE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0"/>
              <a:ext cx="12192000" cy="6872960"/>
            </a:xfrm>
            <a:prstGeom prst="rect">
              <a:avLst/>
            </a:prstGeom>
            <a:gradFill flip="none" rotWithShape="1">
              <a:gsLst>
                <a:gs pos="34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75C1949C-AA83-108B-DF07-9478C3384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F2380E7D-DCB6-DECA-D00E-2F01245DED5B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4213075-EFC9-955C-9498-500382F2A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242113" cy="2308324"/>
          </a:xfrm>
        </p:spPr>
        <p:txBody>
          <a:bodyPr/>
          <a:lstStyle/>
          <a:p>
            <a:pPr algn="l"/>
            <a:r>
              <a:rPr lang="en-US" b="1" dirty="0"/>
              <a:t>Demo</a:t>
            </a:r>
            <a:r>
              <a:rPr lang="en-US" b="1"/>
              <a:t>: Sketch Symbology</a:t>
            </a:r>
            <a:endParaRPr lang="en-US" b="1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35B579F-B838-3690-695C-814BFF3E7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655840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444C6-1B98-7484-E999-16FC4904A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C26321F-0057-6FFA-F390-EC87852E2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AF19F43-B4A8-4853-D106-A8E024AAB1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4B3AA331-B215-DF51-57CC-0941E2F43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7C28198-A0BF-4A24-7705-9A34D27D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0038755C-0FA1-7542-092C-C61CECC4CA7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Types of Tools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Map Tools, Sketch Tools, Construction Tools</a:t>
            </a:r>
          </a:p>
          <a:p>
            <a:pPr>
              <a:buClr>
                <a:srgbClr val="FFAD29"/>
              </a:buClr>
            </a:pPr>
            <a:r>
              <a:rPr lang="en-US" dirty="0"/>
              <a:t>Customizing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Snapping environment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Manipulating the Sketch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Adding UI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Sketch Symbology</a:t>
            </a:r>
          </a:p>
          <a:p>
            <a:pPr>
              <a:buClr>
                <a:srgbClr val="FFAD29"/>
              </a:buClr>
            </a:pPr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692768422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441" y="319635"/>
            <a:ext cx="10369296" cy="43088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8304" y="1087235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5441" y="6193513"/>
            <a:ext cx="10830995" cy="374179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Detailed Agenda: https://devtechsummit2025.esri.com/flow/esri/25epcdev/deveventportal/page/detailed-agenda</a:t>
            </a: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9292632"/>
              </p:ext>
            </p:extLst>
          </p:nvPr>
        </p:nvGraphicFramePr>
        <p:xfrm>
          <a:off x="908304" y="1576243"/>
          <a:ext cx="10369297" cy="4421404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6798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7216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631731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Patterns of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12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–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Enhancing ArcGIS Pro with Custom UI/UX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Parcel Fabric Editing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813895"/>
                  </a:ext>
                </a:extLst>
              </a:tr>
              <a:tr h="322013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–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 ArcGIS Pro AI Assistant with Skill Functions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90312"/>
                  </a:ext>
                </a:extLst>
              </a:tr>
              <a:tr h="3220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Beginning Editing with Focus on </a:t>
                      </a:r>
                      <a:r>
                        <a:rPr lang="en-US" sz="1500" u="none" strike="sng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EditOperation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764285"/>
                  </a:ext>
                </a:extLst>
              </a:tr>
              <a:tr h="32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–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Exploring the Editing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511803"/>
                  </a:ext>
                </a:extLst>
              </a:tr>
              <a:tr h="48302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Fri, Mar 14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8:30 a.m. – 9:30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Introduction to the Knowledge Graph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835210"/>
                  </a:ext>
                </a:extLst>
              </a:tr>
              <a:tr h="483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a.m. – 11:00 a.m.</a:t>
                      </a: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Using GitHub Copilot in ArcGIS Pro Code Development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9206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0A91F-4FE0-4349-D50B-B4846938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1" y="494066"/>
            <a:ext cx="10369296" cy="461665"/>
          </a:xfrm>
        </p:spPr>
        <p:txBody>
          <a:bodyPr/>
          <a:lstStyle/>
          <a:p>
            <a:r>
              <a:rPr lang="en-US" sz="3200" b="1" dirty="0"/>
              <a:t>Understanding the Sketch Tool</a:t>
            </a:r>
            <a:endParaRPr 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FC118-E4EA-2662-79EB-3C74D26D59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6479" y="1869200"/>
            <a:ext cx="10464229" cy="646331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https://github.com/Esri/arcgis-pro-sdk/wiki/Tech-Sessions#2025-palm-springs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C9863-33E4-50A1-6EA1-42E1BE9E1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969" y="2328772"/>
            <a:ext cx="4247619" cy="4228571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84E4F791-DEA4-C169-DDE1-1943EC446CC8}"/>
              </a:ext>
            </a:extLst>
          </p:cNvPr>
          <p:cNvSpPr txBox="1">
            <a:spLocks/>
          </p:cNvSpPr>
          <p:nvPr/>
        </p:nvSpPr>
        <p:spPr>
          <a:xfrm>
            <a:off x="914400" y="3429000"/>
            <a:ext cx="2442259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2800" b="0" dirty="0">
                <a:solidFill>
                  <a:prstClr val="white"/>
                </a:solidFill>
              </a:rPr>
              <a:t>Questions?</a:t>
            </a:r>
            <a:endParaRPr lang="en-US" sz="2800" dirty="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84AA8D5-35A9-BAEB-394B-1EC6C5A35E3D}"/>
              </a:ext>
            </a:extLst>
          </p:cNvPr>
          <p:cNvSpPr txBox="1">
            <a:spLocks/>
          </p:cNvSpPr>
          <p:nvPr/>
        </p:nvSpPr>
        <p:spPr>
          <a:xfrm>
            <a:off x="873760" y="1415303"/>
            <a:ext cx="4154869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sz="2000" b="0" dirty="0">
                <a:solidFill>
                  <a:prstClr val="white"/>
                </a:solidFill>
              </a:rPr>
              <a:t>Session resources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929015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3F50F-41A7-FAFD-C5B6-71D713277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3EBAEC7A-DF30-75E3-5463-69E8CB0D8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4BFC795-2BA0-2CC7-CBD9-275B0B29D1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0F757933-E7C1-C433-04DB-8B2E3CFC21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ECCBF89-B76D-AA9A-7606-5A09908E6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The Basics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7EEB5-98C3-C760-3562-F4C8BED865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Typically appear on the ribbon, Modify Features pane, Create Features pane</a:t>
            </a:r>
          </a:p>
          <a:p>
            <a:pPr lvl="1"/>
            <a:r>
              <a:rPr lang="en-US" dirty="0"/>
              <a:t>Use the sketch to </a:t>
            </a:r>
          </a:p>
          <a:p>
            <a:pPr lvl="2"/>
            <a:r>
              <a:rPr lang="en-US" dirty="0"/>
              <a:t>Select features</a:t>
            </a:r>
          </a:p>
          <a:p>
            <a:pPr lvl="2"/>
            <a:r>
              <a:rPr lang="en-US" dirty="0"/>
              <a:t>Determine feature intersections</a:t>
            </a:r>
          </a:p>
          <a:p>
            <a:pPr lvl="2"/>
            <a:r>
              <a:rPr lang="en-US" dirty="0"/>
              <a:t>Provide a geometry to an </a:t>
            </a:r>
            <a:r>
              <a:rPr lang="en-US" dirty="0" err="1"/>
              <a:t>EditOperation</a:t>
            </a:r>
            <a:r>
              <a:rPr lang="en-US" dirty="0"/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D34F25-5F07-4EEB-5C63-86D216D56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271" y="4325998"/>
            <a:ext cx="3603786" cy="1158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D4DC1E-4D5D-5FC5-94CD-80A53A5D98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426" y="4102952"/>
            <a:ext cx="5499592" cy="19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56066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65430936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g">
            <a:extLst>
              <a:ext uri="{FF2B5EF4-FFF2-40B4-BE49-F238E27FC236}">
                <a16:creationId xmlns:a16="http://schemas.microsoft.com/office/drawing/2014/main" id="{EE756C78-BA84-7AA3-762B-C7A56F14F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22225" y="-21932"/>
            <a:ext cx="12236450" cy="6901865"/>
            <a:chOff x="-22225" y="-21932"/>
            <a:chExt cx="12236450" cy="6901865"/>
          </a:xfrm>
        </p:grpSpPr>
        <p:pic>
          <p:nvPicPr>
            <p:cNvPr id="28" name="bg">
              <a:extLst>
                <a:ext uri="{FF2B5EF4-FFF2-40B4-BE49-F238E27FC236}">
                  <a16:creationId xmlns:a16="http://schemas.microsoft.com/office/drawing/2014/main" id="{A98D429C-F104-B250-CCDF-9F0D6428F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/>
            </a:blip>
            <a:srcRect r="362"/>
            <a:stretch/>
          </p:blipFill>
          <p:spPr>
            <a:xfrm>
              <a:off x="-22225" y="-21932"/>
              <a:ext cx="12236450" cy="6901865"/>
            </a:xfrm>
            <a:prstGeom prst="rect">
              <a:avLst/>
            </a:prstGeom>
          </p:spPr>
        </p:pic>
        <p:sp>
          <p:nvSpPr>
            <p:cNvPr id="32" name="gradient1">
              <a:extLst>
                <a:ext uri="{FF2B5EF4-FFF2-40B4-BE49-F238E27FC236}">
                  <a16:creationId xmlns:a16="http://schemas.microsoft.com/office/drawing/2014/main" id="{3B4F35FD-592C-ABF7-D907-CEF637316F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gradient teal">
              <a:extLst>
                <a:ext uri="{FF2B5EF4-FFF2-40B4-BE49-F238E27FC236}">
                  <a16:creationId xmlns:a16="http://schemas.microsoft.com/office/drawing/2014/main" id="{1F6B00C5-5DAF-1719-7B50-B5678D487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0">
                  <a:srgbClr val="0D0D0D">
                    <a:alpha val="0"/>
                  </a:srgbClr>
                </a:gs>
                <a:gs pos="92000">
                  <a:srgbClr val="03A998">
                    <a:alpha val="71000"/>
                  </a:srgbClr>
                </a:gs>
                <a:gs pos="71000">
                  <a:srgbClr val="00636E"/>
                </a:gs>
                <a:gs pos="42000">
                  <a:srgbClr val="033F5D"/>
                </a:gs>
              </a:gsLst>
              <a:lin ang="19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" name="gradient tealv2">
              <a:extLst>
                <a:ext uri="{FF2B5EF4-FFF2-40B4-BE49-F238E27FC236}">
                  <a16:creationId xmlns:a16="http://schemas.microsoft.com/office/drawing/2014/main" id="{699BA789-C0E5-7876-C317-1911FBEE7F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6" name="element">
              <a:extLst>
                <a:ext uri="{FF2B5EF4-FFF2-40B4-BE49-F238E27FC236}">
                  <a16:creationId xmlns:a16="http://schemas.microsoft.com/office/drawing/2014/main" id="{99892C96-305C-B303-DDC4-470C0189EB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58018"/>
            <a:stretch/>
          </p:blipFill>
          <p:spPr>
            <a:xfrm>
              <a:off x="7074831" y="0"/>
              <a:ext cx="5117169" cy="6863434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#EsriDevTech2025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16849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9216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58ED5-6BEC-32D3-A968-CC9938BD2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B6E84D8B-EB9D-69E4-8A59-1417A8CAE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530987B3-F890-7F36-D632-83F427973B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A82F45C3-E43C-9596-9E7E-029A8B877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8B2C082-4791-2904-6318-65770253A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The Basics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984B9-0093-7C1E-FC1C-241E744396F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Inherits from </a:t>
            </a:r>
            <a:r>
              <a:rPr lang="en-US" dirty="0" err="1"/>
              <a:t>MapTool</a:t>
            </a:r>
            <a:endParaRPr lang="en-US" dirty="0"/>
          </a:p>
          <a:p>
            <a:r>
              <a:rPr lang="en-US" dirty="0"/>
              <a:t>Properties</a:t>
            </a:r>
          </a:p>
          <a:p>
            <a:pPr lvl="1"/>
            <a:r>
              <a:rPr lang="en-US" dirty="0" err="1"/>
              <a:t>IsSketchTool</a:t>
            </a:r>
            <a:endParaRPr lang="en-US" dirty="0"/>
          </a:p>
          <a:p>
            <a:pPr lvl="1"/>
            <a:r>
              <a:rPr lang="en-US" dirty="0" err="1"/>
              <a:t>SketchType</a:t>
            </a:r>
            <a:endParaRPr lang="en-US" dirty="0"/>
          </a:p>
          <a:p>
            <a:pPr lvl="2"/>
            <a:r>
              <a:rPr lang="en-US" dirty="0"/>
              <a:t>Point, Rectangle, Circle, </a:t>
            </a:r>
            <a:r>
              <a:rPr lang="en-US" dirty="0" err="1"/>
              <a:t>RegularPolygon</a:t>
            </a:r>
            <a:endParaRPr lang="en-US" dirty="0"/>
          </a:p>
          <a:p>
            <a:pPr lvl="1"/>
            <a:r>
              <a:rPr lang="en-US" dirty="0" err="1"/>
              <a:t>SketchOutputMode</a:t>
            </a:r>
            <a:endParaRPr lang="en-US" dirty="0"/>
          </a:p>
          <a:p>
            <a:pPr lvl="1"/>
            <a:r>
              <a:rPr lang="en-US" dirty="0" err="1"/>
              <a:t>UseSnapping</a:t>
            </a:r>
            <a:endParaRPr lang="en-US" dirty="0"/>
          </a:p>
          <a:p>
            <a:pPr lvl="1"/>
            <a:r>
              <a:rPr lang="en-US" dirty="0" err="1"/>
              <a:t>SketchTip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598168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29DA8-1401-20F8-6B60-8A88467A9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E7433C64-4F63-8502-741A-80B339CB0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E045E5B1-7AE6-F3E1-670B-1E04B8212B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9BA1625D-315B-6557-D235-A874BC4346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601B88F-CEC6-3C88-854A-0B2D56F0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The Basics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858B0-1A29-F362-4FA9-A5E70AC9D4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Callbacks</a:t>
            </a:r>
          </a:p>
          <a:p>
            <a:pPr lvl="1"/>
            <a:r>
              <a:rPr lang="en-US"/>
              <a:t>OnToolActivateAsync / OnToolDeactivateAsync</a:t>
            </a:r>
          </a:p>
          <a:p>
            <a:pPr lvl="1"/>
            <a:r>
              <a:rPr lang="en-US"/>
              <a:t>OnSketchModifiedAsync</a:t>
            </a:r>
          </a:p>
          <a:p>
            <a:pPr lvl="1"/>
            <a:r>
              <a:rPr lang="en-US"/>
              <a:t>OnSketchCompleteAsync</a:t>
            </a:r>
          </a:p>
          <a:p>
            <a:pPr lvl="1"/>
            <a:r>
              <a:rPr lang="en-US"/>
              <a:t>OnSketchCancelledAsync</a:t>
            </a:r>
          </a:p>
        </p:txBody>
      </p:sp>
    </p:spTree>
    <p:extLst>
      <p:ext uri="{BB962C8B-B14F-4D97-AF65-F5344CB8AC3E}">
        <p14:creationId xmlns:p14="http://schemas.microsoft.com/office/powerpoint/2010/main" val="256883163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9E7D2-A667-C98E-F1A9-3D234B627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8F16F568-C21C-5C76-B814-D2BD0D051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445A1436-D759-9B68-8014-4438BCB75B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BBCF1A3E-F4F8-28D8-3102-8EEE6D3A1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3BAB794-0726-29C0-616D-E7D208DB8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The Basics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556A9C-ACE2-654D-3F12-EA8D79DCA805}"/>
              </a:ext>
            </a:extLst>
          </p:cNvPr>
          <p:cNvSpPr/>
          <p:nvPr/>
        </p:nvSpPr>
        <p:spPr bwMode="auto">
          <a:xfrm>
            <a:off x="914400" y="1625600"/>
            <a:ext cx="8534139" cy="42872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MapTool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IsSketchTool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SketchGeometryType.Rectangle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SketchOutputMode.Map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UseSnapping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active)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.OnToolActivateAsync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(active);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 geometry)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60176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93EC1-7431-7914-D890-92B97CBA8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4E76D988-09B9-4DC5-7933-AB82EAE5A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CEAF2CC8-1A83-BEC9-1AAE-3DFD593202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59CCCA0E-4105-D750-F58D-A4494C80CC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B725DD7-2947-E393-E63E-2AF122EC6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The Basics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5A8A42-560C-9BA0-2BB7-C2B0989EF437}"/>
              </a:ext>
            </a:extLst>
          </p:cNvPr>
          <p:cNvSpPr/>
          <p:nvPr/>
        </p:nvSpPr>
        <p:spPr bwMode="auto">
          <a:xfrm>
            <a:off x="914400" y="1985817"/>
            <a:ext cx="9892145" cy="21998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SimpleSketchTool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Sketch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Sketch on the map.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6487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751CB-3718-69DE-4ADF-98344294E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2CE2CB5C-8371-B410-51A6-1500D1C69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D7735216-E228-5C4A-0DC6-BD7AF8566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E24D408F-2E99-E7EA-6E5F-B923DAD4BC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89DC5C9-1749-69AB-6227-B09AB99D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Sketch Tool – UI Customizations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49F09-4E31-D8E0-9381-281A0BC871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Add to the Modify Features pane</a:t>
            </a:r>
          </a:p>
          <a:p>
            <a:pPr lvl="1"/>
            <a:r>
              <a:rPr lang="en-US"/>
              <a:t>Set CategoryRefID attribute to “esri_editing_CommandList”</a:t>
            </a:r>
          </a:p>
          <a:p>
            <a:pPr lvl="1"/>
            <a:r>
              <a:rPr lang="en-US"/>
              <a:t>Set group attribute in content element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3248EC-0563-14F4-CD49-B36ADE06F357}"/>
              </a:ext>
            </a:extLst>
          </p:cNvPr>
          <p:cNvSpPr/>
          <p:nvPr/>
        </p:nvSpPr>
        <p:spPr bwMode="auto">
          <a:xfrm>
            <a:off x="897250" y="3919308"/>
            <a:ext cx="7918474" cy="260705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SketchTools_DifferenceTool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loadOnClick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smallImage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Images\GenericButtonRed16.png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largeImage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Images\GenericButtonRed32.png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Cut shapes from features.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disabledText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tooltip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My SDK 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DA3468-A103-63E2-D342-CAAFDBF6DABD}"/>
              </a:ext>
            </a:extLst>
          </p:cNvPr>
          <p:cNvSpPr/>
          <p:nvPr/>
        </p:nvSpPr>
        <p:spPr bwMode="auto">
          <a:xfrm>
            <a:off x="1458359" y="5044606"/>
            <a:ext cx="42958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974F95-E11B-871F-61B9-EB212E4CC6AF}"/>
              </a:ext>
            </a:extLst>
          </p:cNvPr>
          <p:cNvSpPr/>
          <p:nvPr/>
        </p:nvSpPr>
        <p:spPr bwMode="auto">
          <a:xfrm>
            <a:off x="1458359" y="5636715"/>
            <a:ext cx="3686296" cy="3564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5D8C2D-03AA-D31F-6C29-5C6DE9E17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4464" y="2969070"/>
            <a:ext cx="3185021" cy="355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1110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schemas.microsoft.com/office/infopath/2007/PartnerControls"/>
    <ds:schemaRef ds:uri="2cca2253-b4b3-493a-b13d-4e35805225a7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2f451dda-87f0-44fe-8155-a7a8ce8ced40"/>
    <ds:schemaRef ds:uri="http://purl.org/dc/dcmitype/"/>
  </ds:schemaRefs>
</ds:datastoreItem>
</file>

<file path=customXml/itemProps34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7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628</TotalTime>
  <Words>9258</Words>
  <Application>Microsoft Office PowerPoint</Application>
  <PresentationFormat>Widescreen</PresentationFormat>
  <Paragraphs>1063</Paragraphs>
  <Slides>42</Slides>
  <Notes>40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Consolas</vt:lpstr>
      <vt:lpstr>Courier New</vt:lpstr>
      <vt:lpstr>Lucida Grande</vt:lpstr>
      <vt:lpstr>Esri_Corporate_Template-Dark</vt:lpstr>
      <vt:lpstr>ArcGIS Pro SDK for .NET  Exploring the Sketch Tool</vt:lpstr>
      <vt:lpstr>Please share your feedback in the app</vt:lpstr>
      <vt:lpstr>Agenda</vt:lpstr>
      <vt:lpstr>Sketch Tool – The Basics</vt:lpstr>
      <vt:lpstr>Sketch Tool – The Basics</vt:lpstr>
      <vt:lpstr>Sketch Tool – The Basics</vt:lpstr>
      <vt:lpstr>Sketch Tool – The Basics</vt:lpstr>
      <vt:lpstr>Sketch Tool – The Basics</vt:lpstr>
      <vt:lpstr>Sketch Tool – UI Customizations</vt:lpstr>
      <vt:lpstr>Sketch Tool – UI Customizations</vt:lpstr>
      <vt:lpstr>Sketch Tool – Manipulating the Sketch</vt:lpstr>
      <vt:lpstr>Sketch Tool – Manipulating the Sketch</vt:lpstr>
      <vt:lpstr>Sketch Tool – Snapping Environment</vt:lpstr>
      <vt:lpstr>Sketch Tool – Snapping Environment</vt:lpstr>
      <vt:lpstr>Sketch Tool – Layer Snap Modes</vt:lpstr>
      <vt:lpstr>Sketch Tool – Layer Snap Modes</vt:lpstr>
      <vt:lpstr>Demo: Sketch Tools</vt:lpstr>
      <vt:lpstr>Construction Tools</vt:lpstr>
      <vt:lpstr>Construction Tool - Code</vt:lpstr>
      <vt:lpstr>Construction Tool - Daml</vt:lpstr>
      <vt:lpstr>Construction Tool – Palette Placement</vt:lpstr>
      <vt:lpstr>Construction Tool – Palette Placement</vt:lpstr>
      <vt:lpstr>Construction Tool – Palette Placement</vt:lpstr>
      <vt:lpstr>Demo: Construction Tools</vt:lpstr>
      <vt:lpstr>Sketch Tool – Embedding UI</vt:lpstr>
      <vt:lpstr>Sketch Tool – Embedding UI</vt:lpstr>
      <vt:lpstr>Sketch Tool – Embedding UI</vt:lpstr>
      <vt:lpstr>Demo: Embedding UI</vt:lpstr>
      <vt:lpstr>Sketch Symbology</vt:lpstr>
      <vt:lpstr>Sketch Symbology</vt:lpstr>
      <vt:lpstr>Sketch Symbology</vt:lpstr>
      <vt:lpstr>Sketch Symbology</vt:lpstr>
      <vt:lpstr>Sketch Symbology</vt:lpstr>
      <vt:lpstr>Sketch Symbology – Application Options</vt:lpstr>
      <vt:lpstr>Sketch Symbology – Application Options</vt:lpstr>
      <vt:lpstr>Demo: Sketch Symbology</vt:lpstr>
      <vt:lpstr>Summary</vt:lpstr>
      <vt:lpstr>ArcGIS Pro SDK for .NET – Technical Sessions</vt:lpstr>
      <vt:lpstr>Understanding the Sketch Tool</vt:lpstr>
      <vt:lpstr>Please share your feedback in the app</vt:lpstr>
      <vt:lpstr>Connect with us on Social</vt:lpstr>
      <vt:lpstr>Copyright © 2025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Narelle Chedzey</cp:lastModifiedBy>
  <cp:revision>27</cp:revision>
  <cp:lastPrinted>2021-08-10T23:54:02Z</cp:lastPrinted>
  <dcterms:created xsi:type="dcterms:W3CDTF">2023-12-13T15:33:34Z</dcterms:created>
  <dcterms:modified xsi:type="dcterms:W3CDTF">2025-02-18T06:56:04Z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