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1"/>
    <p:sldMasterId id="2147486824" r:id="rId2"/>
    <p:sldMasterId id="2147486838" r:id="rId3"/>
  </p:sldMasterIdLst>
  <p:notesMasterIdLst>
    <p:notesMasterId r:id="rId47"/>
  </p:notesMasterIdLst>
  <p:handoutMasterIdLst>
    <p:handoutMasterId r:id="rId48"/>
  </p:handoutMasterIdLst>
  <p:sldIdLst>
    <p:sldId id="744" r:id="rId4"/>
    <p:sldId id="2142532943" r:id="rId5"/>
    <p:sldId id="749" r:id="rId6"/>
    <p:sldId id="750" r:id="rId7"/>
    <p:sldId id="2142532946" r:id="rId8"/>
    <p:sldId id="1067" r:id="rId9"/>
    <p:sldId id="2142532919" r:id="rId10"/>
    <p:sldId id="752" r:id="rId11"/>
    <p:sldId id="753" r:id="rId12"/>
    <p:sldId id="754" r:id="rId13"/>
    <p:sldId id="755" r:id="rId14"/>
    <p:sldId id="1069" r:id="rId15"/>
    <p:sldId id="756" r:id="rId16"/>
    <p:sldId id="2142532918" r:id="rId17"/>
    <p:sldId id="751" r:id="rId18"/>
    <p:sldId id="759" r:id="rId19"/>
    <p:sldId id="760" r:id="rId20"/>
    <p:sldId id="767" r:id="rId21"/>
    <p:sldId id="757" r:id="rId22"/>
    <p:sldId id="762" r:id="rId23"/>
    <p:sldId id="765" r:id="rId24"/>
    <p:sldId id="2142532945" r:id="rId25"/>
    <p:sldId id="2142532920" r:id="rId26"/>
    <p:sldId id="2142532921" r:id="rId27"/>
    <p:sldId id="2142532939" r:id="rId28"/>
    <p:sldId id="2142532940" r:id="rId29"/>
    <p:sldId id="2142532941" r:id="rId30"/>
    <p:sldId id="2142532942" r:id="rId31"/>
    <p:sldId id="1064" r:id="rId32"/>
    <p:sldId id="1065" r:id="rId33"/>
    <p:sldId id="2142532950" r:id="rId34"/>
    <p:sldId id="736" r:id="rId35"/>
    <p:sldId id="2142532949" r:id="rId36"/>
    <p:sldId id="743" r:id="rId37"/>
    <p:sldId id="745" r:id="rId38"/>
    <p:sldId id="618" r:id="rId39"/>
    <p:sldId id="746" r:id="rId40"/>
    <p:sldId id="738" r:id="rId41"/>
    <p:sldId id="620" r:id="rId42"/>
    <p:sldId id="741" r:id="rId43"/>
    <p:sldId id="1002" r:id="rId44"/>
    <p:sldId id="2142532947" r:id="rId45"/>
    <p:sldId id="1003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ps &amp; Links" id="{2E0E6600-17E5-D344-8BD5-1F51B06685B3}">
          <p14:sldIdLst/>
        </p14:section>
        <p14:section name="Walk-In" id="{986764E5-E6E3-5C4D-A2BB-2DD145AF3454}">
          <p14:sldIdLst>
            <p14:sldId id="744"/>
          </p14:sldIdLst>
        </p14:section>
        <p14:section name="YOUR PRESENTATION" id="{20CE2C77-A31B-664D-B4CC-B1B3BE22FB71}">
          <p14:sldIdLst>
            <p14:sldId id="2142532943"/>
            <p14:sldId id="749"/>
            <p14:sldId id="750"/>
            <p14:sldId id="2142532946"/>
            <p14:sldId id="1067"/>
            <p14:sldId id="2142532919"/>
            <p14:sldId id="752"/>
            <p14:sldId id="753"/>
            <p14:sldId id="754"/>
            <p14:sldId id="755"/>
            <p14:sldId id="1069"/>
            <p14:sldId id="756"/>
            <p14:sldId id="2142532918"/>
            <p14:sldId id="751"/>
            <p14:sldId id="759"/>
            <p14:sldId id="760"/>
            <p14:sldId id="767"/>
            <p14:sldId id="757"/>
            <p14:sldId id="762"/>
            <p14:sldId id="765"/>
            <p14:sldId id="2142532945"/>
            <p14:sldId id="2142532920"/>
            <p14:sldId id="2142532921"/>
            <p14:sldId id="2142532939"/>
            <p14:sldId id="2142532940"/>
            <p14:sldId id="2142532941"/>
            <p14:sldId id="2142532942"/>
            <p14:sldId id="1064"/>
            <p14:sldId id="1065"/>
            <p14:sldId id="2142532950"/>
          </p14:sldIdLst>
        </p14:section>
        <p14:section name="Walk-Out" id="{AE0482ED-C063-9548-B3CD-5F3588C2F87E}">
          <p14:sldIdLst>
            <p14:sldId id="736"/>
            <p14:sldId id="2142532949"/>
            <p14:sldId id="743"/>
          </p14:sldIdLst>
        </p14:section>
        <p14:section name="2024 Dev Summit" id="{AD3E4986-EFEC-154A-996B-4F4E368CFB2C}">
          <p14:sldIdLst>
            <p14:sldId id="745"/>
            <p14:sldId id="618"/>
            <p14:sldId id="746"/>
            <p14:sldId id="738"/>
            <p14:sldId id="620"/>
            <p14:sldId id="741"/>
            <p14:sldId id="1002"/>
            <p14:sldId id="2142532947"/>
            <p14:sldId id="10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08C"/>
    <a:srgbClr val="00375B"/>
    <a:srgbClr val="82F5FF"/>
    <a:srgbClr val="037D98"/>
    <a:srgbClr val="004451"/>
    <a:srgbClr val="004A51"/>
    <a:srgbClr val="004A5E"/>
    <a:srgbClr val="BFFFFF"/>
    <a:srgbClr val="4FC7CD"/>
    <a:srgbClr val="0057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987" autoAdjust="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microsoft.com/office/2018/10/relationships/authors" Target="author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CFF81237-0D81-4B64-8F26-EEE4428B5EC0}" type="datetime1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3/12/2024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2023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5CA8440C-8469-462C-8E65-F6557CAB48BD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2023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011388B-DD51-A6AC-1C08-03C302443D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A9561F-3C54-4C44-84A9-D50BC29223DE}" type="datetime1">
              <a:rPr lang="en-US" smtClean="0"/>
              <a:t>3/12/2024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3E4658A-2C2A-712C-F142-4AD99D69F6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E617FC9-01E7-E072-7EB3-11D8EB55B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1D69660F-8EE9-FE08-5CB2-DAFCD67E23D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01879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171827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6165235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406773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551953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21078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909558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79496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831313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2E6115-A3E8-A696-C287-F96A1857B39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63077B3-06A1-4448-A2CF-9BA88961BD1D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6B2EFF-94AC-0BE8-3673-CE0099E741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A9FAA3C-97A7-6455-7F18-5274BFAE01B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114910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44805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610863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384600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997720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467293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2E6115-A3E8-A696-C287-F96A1857B39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63077B3-06A1-4448-A2CF-9BA88961BD1D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6B2EFF-94AC-0BE8-3673-CE0099E741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A9FAA3C-97A7-6455-7F18-5274BFAE01B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241851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385054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370618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7014753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315883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484519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CA8440C-8469-462C-8E65-F6557CAB48BD}" type="datetime1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59268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143217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201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17E6035-3572-12C0-BFC4-4AB977FB73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70D8960-C1A1-4424-94DB-E23BBA9C2054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8F037F9-8CE3-5063-29A4-D4ADFDD5AA4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5E6CBA3-9BF4-5598-DE46-0650A018D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EE18667-6FA6-E118-E784-3328FA283DD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1871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011388B-DD51-A6AC-1C08-03C302443D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A9561F-3C54-4C44-84A9-D50BC29223DE}" type="datetime1">
              <a:rPr lang="en-US" smtClean="0"/>
              <a:t>3/12/2024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3E4658A-2C2A-712C-F142-4AD99D69F6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E617FC9-01E7-E072-7EB3-11D8EB55B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1D69660F-8EE9-FE08-5CB2-DAFCD67E23D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9324337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495439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228295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594940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2E6115-A3E8-A696-C287-F96A1857B39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63077B3-06A1-4448-A2CF-9BA88961BD1D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6B2EFF-94AC-0BE8-3673-CE0099E741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A9FAA3C-97A7-6455-7F18-5274BFAE01B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99848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17E6035-3572-12C0-BFC4-4AB977FB73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70D8960-C1A1-4424-94DB-E23BBA9C2054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8F037F9-8CE3-5063-29A4-D4ADFDD5AA4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5E6CBA3-9BF4-5598-DE46-0650A018D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EE18667-6FA6-E118-E784-3328FA283DD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1929483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20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77536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85637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9286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255619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75356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07117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Esri logo with tagline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with tagline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Big (2 lines)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37505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6797FC-BEAD-EDB2-35D0-3673F271B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22067"/>
            <a:ext cx="10369296" cy="553998"/>
          </a:xfrm>
        </p:spPr>
        <p:txBody>
          <a:bodyPr/>
          <a:lstStyle>
            <a:lvl1pPr>
              <a:defRPr lang="en-US" sz="36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3/12/2024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3/12/2024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15715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599736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17200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791161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3/12/2024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460377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75734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803150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3/12/2024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491854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625623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625719456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572622"/>
      </p:ext>
    </p:extLst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43977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517175"/>
      </p:ext>
    </p:extLst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D1955E1-3D0D-420E-AD5C-2B4432CFCFB6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5000">
                <a:srgbClr val="143F95"/>
              </a:gs>
              <a:gs pos="82000">
                <a:srgbClr val="0E53C1"/>
              </a:gs>
              <a:gs pos="7000">
                <a:srgbClr val="1E3073"/>
              </a:gs>
            </a:gsLst>
            <a:path path="circle">
              <a:fillToRect t="100000" r="100000"/>
            </a:path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90E4B3-8FC5-4D43-8254-9D9EE3D471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alphaModFix amt="41000"/>
          </a:blip>
          <a:srcRect t="70152" r="75622"/>
          <a:stretch/>
        </p:blipFill>
        <p:spPr>
          <a:xfrm>
            <a:off x="9021" y="4810991"/>
            <a:ext cx="2930236" cy="204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26F8041-2533-48AB-8CE0-043807BDAF2F}"/>
              </a:ext>
            </a:extLst>
          </p:cNvPr>
          <p:cNvSpPr/>
          <p:nvPr userDrawn="1"/>
        </p:nvSpPr>
        <p:spPr bwMode="auto">
          <a:xfrm rot="5400000">
            <a:off x="11780404" y="457408"/>
            <a:ext cx="45150" cy="65709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10826496" cy="49900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4CC7C72-829E-49D1-B774-DD4FFC8B9146}"/>
              </a:ext>
            </a:extLst>
          </p:cNvPr>
          <p:cNvGrpSpPr/>
          <p:nvPr userDrawn="1"/>
        </p:nvGrpSpPr>
        <p:grpSpPr>
          <a:xfrm>
            <a:off x="9021" y="146055"/>
            <a:ext cx="11930353" cy="6711945"/>
            <a:chOff x="9021" y="146055"/>
            <a:chExt cx="11930353" cy="671194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C299562-FA12-4303-A69F-D78F02ED98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41000"/>
            </a:blip>
            <a:srcRect t="70152" r="75622"/>
            <a:stretch/>
          </p:blipFill>
          <p:spPr>
            <a:xfrm>
              <a:off x="9021" y="4810991"/>
              <a:ext cx="2930236" cy="2047009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F893EA1-CEE4-4BBA-BC72-CF485D5295CE}"/>
                </a:ext>
              </a:extLst>
            </p:cNvPr>
            <p:cNvGrpSpPr/>
            <p:nvPr/>
          </p:nvGrpSpPr>
          <p:grpSpPr>
            <a:xfrm>
              <a:off x="208303" y="146055"/>
              <a:ext cx="11731071" cy="6595922"/>
              <a:chOff x="208303" y="146055"/>
              <a:chExt cx="11731071" cy="6595922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24EE997-3467-4DE3-9724-415F481D285E}"/>
                  </a:ext>
                </a:extLst>
              </p:cNvPr>
              <p:cNvGrpSpPr/>
              <p:nvPr/>
            </p:nvGrpSpPr>
            <p:grpSpPr>
              <a:xfrm>
                <a:off x="11604987" y="146055"/>
                <a:ext cx="334387" cy="435843"/>
                <a:chOff x="11604987" y="146055"/>
                <a:chExt cx="334387" cy="435843"/>
              </a:xfrm>
            </p:grpSpPr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D3213D50-07D4-4009-8AE2-85D0C7F3CDC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770125" y="399018"/>
                  <a:ext cx="169249" cy="182880"/>
                  <a:chOff x="7310041" y="760941"/>
                  <a:chExt cx="1043386" cy="1127422"/>
                </a:xfrm>
              </p:grpSpPr>
              <p:sp>
                <p:nvSpPr>
                  <p:cNvPr id="27" name="Freeform 33">
                    <a:extLst>
                      <a:ext uri="{FF2B5EF4-FFF2-40B4-BE49-F238E27FC236}">
                        <a16:creationId xmlns:a16="http://schemas.microsoft.com/office/drawing/2014/main" id="{5D8C3402-6FCB-4067-9709-3726072876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2673C5BD-642A-4F3C-98CD-CDBBC8C99F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36AB99F9-847A-480A-92F1-5647E962B3A1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ED23255E-DCBB-44BD-AD33-336D1291C85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604987" y="146055"/>
                  <a:ext cx="73152" cy="73152"/>
                  <a:chOff x="7310041" y="760941"/>
                  <a:chExt cx="1043386" cy="1127422"/>
                </a:xfrm>
              </p:grpSpPr>
              <p:sp>
                <p:nvSpPr>
                  <p:cNvPr id="24" name="Freeform 30">
                    <a:extLst>
                      <a:ext uri="{FF2B5EF4-FFF2-40B4-BE49-F238E27FC236}">
                        <a16:creationId xmlns:a16="http://schemas.microsoft.com/office/drawing/2014/main" id="{953D57FC-8EBE-4E54-9AB6-9FA9F3AE11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7FEE3E1B-998A-40EA-AF2D-3421263726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8CEB7A7E-E452-499E-9176-64477915D3BD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6277BC6-A79D-4B72-B99E-E60ABC3364BC}"/>
                  </a:ext>
                </a:extLst>
              </p:cNvPr>
              <p:cNvGrpSpPr/>
              <p:nvPr/>
            </p:nvGrpSpPr>
            <p:grpSpPr>
              <a:xfrm>
                <a:off x="208303" y="5787704"/>
                <a:ext cx="437544" cy="389381"/>
                <a:chOff x="9178262" y="1315181"/>
                <a:chExt cx="437544" cy="389381"/>
              </a:xfrm>
            </p:grpSpPr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60931E52-2AA9-4321-B811-655B766901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0DC1889D-9204-4C2B-934D-C4A1E8A45A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178262" y="1315181"/>
                  <a:ext cx="85024" cy="91440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BC93C09D-5A2D-4138-8019-CEA7E3CB18FB}"/>
                  </a:ext>
                </a:extLst>
              </p:cNvPr>
              <p:cNvGrpSpPr/>
              <p:nvPr/>
            </p:nvGrpSpPr>
            <p:grpSpPr>
              <a:xfrm>
                <a:off x="250899" y="6421937"/>
                <a:ext cx="669934" cy="274320"/>
                <a:chOff x="9445759" y="1430242"/>
                <a:chExt cx="669934" cy="274320"/>
              </a:xfrm>
            </p:grpSpPr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B84F8E5B-0716-45E5-A7AD-193D6F4601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68464D75-3A56-43E0-A88B-0012C75D29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10030669" y="1430242"/>
                  <a:ext cx="85024" cy="91440"/>
                </a:xfrm>
                <a:prstGeom prst="rect">
                  <a:avLst/>
                </a:prstGeom>
              </p:spPr>
            </p:pic>
          </p:grp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FFB35FD2-DCD3-4814-B563-6728F025CF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59000"/>
              </a:blip>
              <a:stretch>
                <a:fillRect/>
              </a:stretch>
            </p:blipFill>
            <p:spPr>
              <a:xfrm>
                <a:off x="1118384" y="6650537"/>
                <a:ext cx="85024" cy="91440"/>
              </a:xfrm>
              <a:prstGeom prst="rect">
                <a:avLst/>
              </a:prstGeom>
            </p:spPr>
          </p:pic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110F6A70-5DAE-4FFD-920D-AA16AD13A510}"/>
              </a:ext>
            </a:extLst>
          </p:cNvPr>
          <p:cNvSpPr/>
          <p:nvPr userDrawn="1"/>
        </p:nvSpPr>
        <p:spPr bwMode="auto">
          <a:xfrm>
            <a:off x="0" y="-6674"/>
            <a:ext cx="12192000" cy="6858000"/>
          </a:xfrm>
          <a:prstGeom prst="rect">
            <a:avLst/>
          </a:prstGeom>
          <a:gradFill flip="none" rotWithShape="1">
            <a:gsLst>
              <a:gs pos="98000">
                <a:srgbClr val="0ACFFE">
                  <a:alpha val="81000"/>
                </a:srgbClr>
              </a:gs>
              <a:gs pos="2000">
                <a:srgbClr val="4B24FF">
                  <a:alpha val="0"/>
                </a:srgbClr>
              </a:gs>
              <a:gs pos="61000">
                <a:srgbClr val="495AFF">
                  <a:alpha val="0"/>
                </a:srgbClr>
              </a:gs>
            </a:gsLst>
            <a:lin ang="17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771001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3/12/2024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3/12/2024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3/12/2024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22" r:id="rId9"/>
    <p:sldLayoutId id="2147486823" r:id="rId10"/>
    <p:sldLayoutId id="2147486811" r:id="rId11"/>
    <p:sldLayoutId id="2147486812" r:id="rId12"/>
    <p:sldLayoutId id="2147486816" r:id="rId13"/>
    <p:sldLayoutId id="2147486853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25" r:id="rId1"/>
    <p:sldLayoutId id="2147486826" r:id="rId2"/>
    <p:sldLayoutId id="2147486827" r:id="rId3"/>
    <p:sldLayoutId id="2147486828" r:id="rId4"/>
    <p:sldLayoutId id="2147486829" r:id="rId5"/>
    <p:sldLayoutId id="2147486830" r:id="rId6"/>
    <p:sldLayoutId id="2147486831" r:id="rId7"/>
    <p:sldLayoutId id="2147486832" r:id="rId8"/>
    <p:sldLayoutId id="2147486833" r:id="rId9"/>
    <p:sldLayoutId id="2147486834" r:id="rId10"/>
    <p:sldLayoutId id="2147486835" r:id="rId11"/>
    <p:sldLayoutId id="2147486836" r:id="rId12"/>
    <p:sldLayoutId id="2147486837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1006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39" r:id="rId1"/>
    <p:sldLayoutId id="2147486840" r:id="rId2"/>
    <p:sldLayoutId id="2147486841" r:id="rId3"/>
    <p:sldLayoutId id="2147486842" r:id="rId4"/>
    <p:sldLayoutId id="2147486843" r:id="rId5"/>
    <p:sldLayoutId id="2147486844" r:id="rId6"/>
    <p:sldLayoutId id="2147486845" r:id="rId7"/>
    <p:sldLayoutId id="2147486846" r:id="rId8"/>
    <p:sldLayoutId id="2147486847" r:id="rId9"/>
    <p:sldLayoutId id="2147486848" r:id="rId10"/>
    <p:sldLayoutId id="2147486849" r:id="rId11"/>
    <p:sldLayoutId id="2147486850" r:id="rId12"/>
    <p:sldLayoutId id="2147486851" r:id="rId13"/>
    <p:sldLayoutId id="2147486852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9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developers.arcgis.com/documentation/arcgis-add-ins-and-automation/arcgis-pro/#tutorials" TargetMode="External"/><Relationship Id="rId5" Type="http://schemas.openxmlformats.org/officeDocument/2006/relationships/hyperlink" Target="https://pro.arcgis.com/en/pro-app/sdk/" TargetMode="Externa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/arcgis-pro-sdk/wiki#2-sdk-resources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s://pro.arcgis.com/en/pro-app/latest/sdk/api-reference/topic1.html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Esri/arcgis-pro-sdk/wiki/ProSnippets" TargetMode="External"/><Relationship Id="rId5" Type="http://schemas.openxmlformats.org/officeDocument/2006/relationships/hyperlink" Target="https://github.com/Esri/arcgis-pro-sdk-community-samples" TargetMode="External"/><Relationship Id="rId10" Type="http://schemas.openxmlformats.org/officeDocument/2006/relationships/image" Target="../media/image44.png"/><Relationship Id="rId4" Type="http://schemas.openxmlformats.org/officeDocument/2006/relationships/image" Target="../media/image10.png"/><Relationship Id="rId9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hyperlink" Target="https://community.esri.com/t5/arcgis-pro-sdk/ct-p/arcgis-pro-sdk" TargetMode="Externa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9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esri.com/en-us/arcgis-marketplace/products?s=Newest&amp;product=ArcGISProAdd-In" TargetMode="External"/><Relationship Id="rId5" Type="http://schemas.openxmlformats.org/officeDocument/2006/relationships/hyperlink" Target="https://www.esri.com/en-us/arcgis-marketplace/overview" TargetMode="Externa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esri.com/t5/arcgis-pro-sdk-questions/bd-p/arcgis-pro-sdk-questions" TargetMode="External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github.com/Esri/arcgis-pro-sdk/wiki/Tech-Sessions#2023-palm-springs" TargetMode="External"/><Relationship Id="rId5" Type="http://schemas.openxmlformats.org/officeDocument/2006/relationships/hyperlink" Target="https://mediaspace.esri.com/channel/ArcGIS%2BPro%2BSDK%2Bfor%2B.NET/256320933" TargetMode="External"/><Relationship Id="rId4" Type="http://schemas.openxmlformats.org/officeDocument/2006/relationships/hyperlink" Target="https://community.esri.com/t5/arcgis-pro-sdk-ideas/idb-p/ArcGIS_Pro_SDK_Ideas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jpeg"/><Relationship Id="rId3" Type="http://schemas.openxmlformats.org/officeDocument/2006/relationships/image" Target="../media/image9.png"/><Relationship Id="rId7" Type="http://schemas.openxmlformats.org/officeDocument/2006/relationships/image" Target="../media/image52.jpeg"/><Relationship Id="rId12" Type="http://schemas.openxmlformats.org/officeDocument/2006/relationships/image" Target="../media/image57.tiff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svg"/><Relationship Id="rId11" Type="http://schemas.openxmlformats.org/officeDocument/2006/relationships/image" Target="../media/image56.jpe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4" Type="http://schemas.openxmlformats.org/officeDocument/2006/relationships/image" Target="../media/image10.png"/><Relationship Id="rId9" Type="http://schemas.openxmlformats.org/officeDocument/2006/relationships/image" Target="../media/image54.png"/><Relationship Id="rId14" Type="http://schemas.openxmlformats.org/officeDocument/2006/relationships/image" Target="../media/image59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" TargetMode="External"/><Relationship Id="rId13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openxmlformats.org/officeDocument/2006/relationships/hyperlink" Target="https://mediaspace.esri.com/category/ArcGIS+Developers/244548402?rsource=https%3A%2F%2Flinks.esri.com%2FDevVideos" TargetMode="External"/><Relationship Id="rId12" Type="http://schemas.openxmlformats.org/officeDocument/2006/relationships/image" Target="../media/image6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youtube.com/@EsriDevs" TargetMode="External"/><Relationship Id="rId11" Type="http://schemas.openxmlformats.org/officeDocument/2006/relationships/image" Target="../media/image63.png"/><Relationship Id="rId5" Type="http://schemas.openxmlformats.org/officeDocument/2006/relationships/hyperlink" Target="https://twitter.com/esridevevents" TargetMode="External"/><Relationship Id="rId15" Type="http://schemas.openxmlformats.org/officeDocument/2006/relationships/image" Target="../media/image67.png"/><Relationship Id="rId10" Type="http://schemas.openxmlformats.org/officeDocument/2006/relationships/hyperlink" Target="https://community.esri.com/t5/developers/ct-p/developers?rsource=https%3A%2F%2Flinks.esri.com%2FEsriDevCommunity" TargetMode="External"/><Relationship Id="rId4" Type="http://schemas.openxmlformats.org/officeDocument/2006/relationships/hyperlink" Target="https://twitter.com/EsriDevs" TargetMode="External"/><Relationship Id="rId9" Type="http://schemas.openxmlformats.org/officeDocument/2006/relationships/hyperlink" Target="https://github.com/EsriDevEvents" TargetMode="External"/><Relationship Id="rId14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esri.com/t5/arcgis-pro-sdk-ideas/idb-p/ArcGIS_Pro_SDK_Ideas" TargetMode="External"/><Relationship Id="rId2" Type="http://schemas.openxmlformats.org/officeDocument/2006/relationships/hyperlink" Target="https://community.esri.com/t5/arcgis-pro-sdk-questions/bd-p/arcgis-pro-sdk-questions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9.png"/><Relationship Id="rId5" Type="http://schemas.openxmlformats.org/officeDocument/2006/relationships/hyperlink" Target="https://github.com/Esri/arcgis-pro-sdk/wiki/Tech-Sessions#2023-palm-springs" TargetMode="External"/><Relationship Id="rId4" Type="http://schemas.openxmlformats.org/officeDocument/2006/relationships/hyperlink" Target="https://mediaspace.esri.com/channel/ArcGIS%2BPro%2BSDK%2Bfor%2B.NET/256320933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jpeg"/><Relationship Id="rId3" Type="http://schemas.openxmlformats.org/officeDocument/2006/relationships/image" Target="../media/image9.png"/><Relationship Id="rId7" Type="http://schemas.openxmlformats.org/officeDocument/2006/relationships/image" Target="../media/image52.jpeg"/><Relationship Id="rId12" Type="http://schemas.openxmlformats.org/officeDocument/2006/relationships/image" Target="../media/image57.tiff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svg"/><Relationship Id="rId11" Type="http://schemas.openxmlformats.org/officeDocument/2006/relationships/image" Target="../media/image56.jpe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4" Type="http://schemas.openxmlformats.org/officeDocument/2006/relationships/image" Target="../media/image10.png"/><Relationship Id="rId9" Type="http://schemas.openxmlformats.org/officeDocument/2006/relationships/image" Target="../media/image54.png"/><Relationship Id="rId14" Type="http://schemas.openxmlformats.org/officeDocument/2006/relationships/image" Target="../media/image59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" TargetMode="External"/><Relationship Id="rId13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openxmlformats.org/officeDocument/2006/relationships/hyperlink" Target="https://mediaspace.esri.com/category/ArcGIS+Developers/244548402?rsource=https%3A%2F%2Flinks.esri.com%2FDevVideos" TargetMode="External"/><Relationship Id="rId12" Type="http://schemas.openxmlformats.org/officeDocument/2006/relationships/image" Target="../media/image6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youtube.com/@EsriDevs" TargetMode="External"/><Relationship Id="rId11" Type="http://schemas.openxmlformats.org/officeDocument/2006/relationships/image" Target="../media/image63.png"/><Relationship Id="rId5" Type="http://schemas.openxmlformats.org/officeDocument/2006/relationships/hyperlink" Target="https://twitter.com/esridevevents" TargetMode="External"/><Relationship Id="rId15" Type="http://schemas.openxmlformats.org/officeDocument/2006/relationships/image" Target="../media/image67.png"/><Relationship Id="rId10" Type="http://schemas.openxmlformats.org/officeDocument/2006/relationships/hyperlink" Target="https://community.esri.com/t5/developers/ct-p/developers?rsource=https%3A%2F%2Flinks.esri.com%2FEsriDevCommunity" TargetMode="External"/><Relationship Id="rId4" Type="http://schemas.openxmlformats.org/officeDocument/2006/relationships/hyperlink" Target="https://twitter.com/EsriDevs" TargetMode="External"/><Relationship Id="rId9" Type="http://schemas.openxmlformats.org/officeDocument/2006/relationships/hyperlink" Target="https://github.com/EsriDevEvents" TargetMode="External"/><Relationship Id="rId14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6F3753-4506-0675-91EF-8D57285C1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E7DADBA-5AD5-D3E7-B6E4-7651A07AF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803" y="2202162"/>
            <a:ext cx="6306352" cy="914400"/>
          </a:xfrm>
        </p:spPr>
        <p:txBody>
          <a:bodyPr/>
          <a:lstStyle/>
          <a:p>
            <a:pPr algn="l"/>
            <a:r>
              <a:rPr lang="en-US"/>
              <a:t>ArcGIS Pro SDK for .NET: Introduction to the Pro SDK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9E5FEF-C319-48C4-98E1-6F6E9AF55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2482" y="3239187"/>
            <a:ext cx="6306353" cy="914400"/>
          </a:xfrm>
        </p:spPr>
        <p:txBody>
          <a:bodyPr/>
          <a:lstStyle/>
          <a:p>
            <a:pPr algn="l"/>
            <a:r>
              <a:rPr lang="en-US">
                <a:solidFill>
                  <a:srgbClr val="FFE08C"/>
                </a:solidFill>
              </a:rPr>
              <a:t>Vedant Bajaj and TJ Simons </a:t>
            </a:r>
          </a:p>
        </p:txBody>
      </p:sp>
      <p:sp>
        <p:nvSpPr>
          <p:cNvPr id="8" name="Event Name">
            <a:extLst>
              <a:ext uri="{FF2B5EF4-FFF2-40B4-BE49-F238E27FC236}">
                <a16:creationId xmlns:a16="http://schemas.microsoft.com/office/drawing/2014/main" id="{2D1FE438-BE6D-850A-791A-5CD184F63F17}"/>
              </a:ext>
            </a:extLst>
          </p:cNvPr>
          <p:cNvSpPr txBox="1">
            <a:spLocks/>
          </p:cNvSpPr>
          <p:nvPr/>
        </p:nvSpPr>
        <p:spPr bwMode="white">
          <a:xfrm>
            <a:off x="842482" y="6114559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Bef>
                <a:spcPts val="200"/>
              </a:spcBef>
              <a:spcAft>
                <a:spcPts val="0"/>
              </a:spcAft>
            </a:pPr>
            <a:r>
              <a:rPr lang="en-US" sz="1200" b="1" i="1">
                <a:solidFill>
                  <a:srgbClr val="82F5FF"/>
                </a:solidFill>
              </a:rPr>
              <a:t>2024 ESRI DEVELOPER SUMMIT</a:t>
            </a:r>
          </a:p>
        </p:txBody>
      </p:sp>
    </p:spTree>
    <p:extLst>
      <p:ext uri="{BB962C8B-B14F-4D97-AF65-F5344CB8AC3E}">
        <p14:creationId xmlns:p14="http://schemas.microsoft.com/office/powerpoint/2010/main" val="263344938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Plugin </a:t>
            </a:r>
            <a:r>
              <a:rPr lang="en-US" err="1"/>
              <a:t>DataSource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Custom Data Integration with ArcGIS Pro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/>
              <a:t>The Plugin </a:t>
            </a:r>
            <a:r>
              <a:rPr lang="en-US" err="1"/>
              <a:t>Datasource</a:t>
            </a:r>
            <a:r>
              <a:rPr lang="en-US"/>
              <a:t> framework allows developers to provide access to custom data from ArcGIS Pro</a:t>
            </a:r>
          </a:p>
          <a:p>
            <a:endParaRPr lang="en-US"/>
          </a:p>
          <a:p>
            <a:pPr lvl="1"/>
            <a:r>
              <a:rPr lang="en-US"/>
              <a:t>Access to your custom data source through the ArcGIS Pro UI:</a:t>
            </a:r>
          </a:p>
          <a:p>
            <a:pPr lvl="2"/>
            <a:r>
              <a:rPr lang="en-US"/>
              <a:t>Custom tabular data can by accessed like a geodatabase table</a:t>
            </a:r>
          </a:p>
          <a:p>
            <a:pPr lvl="2"/>
            <a:r>
              <a:rPr lang="en-US"/>
              <a:t>Custom spatial data can be accessed like a geodatabase feature class</a:t>
            </a:r>
          </a:p>
          <a:p>
            <a:pPr lvl="2"/>
            <a:endParaRPr lang="en-US"/>
          </a:p>
          <a:p>
            <a:pPr lvl="1"/>
            <a:r>
              <a:rPr lang="en-US"/>
              <a:t>Access to your custom data source is read-only</a:t>
            </a:r>
          </a:p>
          <a:p>
            <a:pPr lvl="1"/>
            <a:endParaRPr lang="en-US"/>
          </a:p>
          <a:p>
            <a:pPr lvl="1"/>
            <a:r>
              <a:rPr lang="en-US"/>
              <a:t>Access to your custom data source is file based</a:t>
            </a:r>
          </a:p>
          <a:p>
            <a:pPr lvl="2"/>
            <a:r>
              <a:rPr lang="en-US"/>
              <a:t>File(s) can contain either the custom data directly </a:t>
            </a:r>
          </a:p>
          <a:p>
            <a:pPr lvl="2"/>
            <a:r>
              <a:rPr lang="en-US"/>
              <a:t>Or a file can contain the access parameters for a services, database etc.</a:t>
            </a:r>
          </a:p>
          <a:p>
            <a:pPr>
              <a:buClr>
                <a:srgbClr val="82F5FF"/>
              </a:buClr>
            </a:pP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2AEBB3-6A06-3AC9-7FEE-E95699D611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5627" y="2623974"/>
            <a:ext cx="2720984" cy="404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670231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CoreHost</a:t>
            </a:r>
            <a:r>
              <a:rPr lang="en-US"/>
              <a:t> Application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Standalone apps for 64-bit Geodatabase and Geometry access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/>
              <a:t>Stand-alone application with a subset of Pro Assemblies</a:t>
            </a:r>
          </a:p>
          <a:p>
            <a:pPr lvl="1"/>
            <a:r>
              <a:rPr lang="en-US" err="1"/>
              <a:t>ArcGIS.CoreHost</a:t>
            </a:r>
            <a:r>
              <a:rPr lang="en-US"/>
              <a:t> assembly – API to manage </a:t>
            </a:r>
            <a:r>
              <a:rPr lang="en-US" err="1"/>
              <a:t>CoreHost</a:t>
            </a:r>
            <a:r>
              <a:rPr lang="en-US"/>
              <a:t> functions</a:t>
            </a:r>
          </a:p>
          <a:p>
            <a:pPr lvl="1"/>
            <a:r>
              <a:rPr lang="en-US" err="1"/>
              <a:t>ArcGIS.Core</a:t>
            </a:r>
            <a:r>
              <a:rPr lang="en-US"/>
              <a:t> assembly </a:t>
            </a:r>
          </a:p>
          <a:p>
            <a:pPr lvl="1"/>
            <a:endParaRPr lang="en-US"/>
          </a:p>
          <a:p>
            <a:r>
              <a:rPr lang="en-US" err="1"/>
              <a:t>CoreHost</a:t>
            </a:r>
            <a:r>
              <a:rPr lang="en-US"/>
              <a:t> Applications have access to</a:t>
            </a:r>
          </a:p>
          <a:p>
            <a:pPr lvl="1"/>
            <a:r>
              <a:rPr lang="en-US"/>
              <a:t>Geodatabase classes</a:t>
            </a:r>
          </a:p>
          <a:p>
            <a:pPr lvl="1"/>
            <a:r>
              <a:rPr lang="en-US"/>
              <a:t>Geometry classes</a:t>
            </a:r>
          </a:p>
          <a:p>
            <a:pPr lvl="1"/>
            <a:endParaRPr lang="en-US"/>
          </a:p>
          <a:p>
            <a:r>
              <a:rPr lang="en-US" err="1"/>
              <a:t>CoreHost</a:t>
            </a:r>
            <a:r>
              <a:rPr lang="en-US"/>
              <a:t> Applications options</a:t>
            </a:r>
          </a:p>
          <a:p>
            <a:pPr lvl="1"/>
            <a:r>
              <a:rPr lang="en-US"/>
              <a:t>Windows Console application </a:t>
            </a:r>
          </a:p>
          <a:p>
            <a:pPr lvl="1"/>
            <a:r>
              <a:rPr lang="en-US"/>
              <a:t>WPF application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A1B50-B18D-E0B4-8D79-6A75B39AF0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5461" y="2962460"/>
            <a:ext cx="4470623" cy="321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2204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/>
              <a:t>ArcGIS Pro SDK Extensibility Patterns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New Pattern - All Source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0DB22EB-87F9-46E9-01C0-D92ED5F1332E}"/>
              </a:ext>
            </a:extLst>
          </p:cNvPr>
          <p:cNvSpPr txBox="1">
            <a:spLocks noGrp="1"/>
          </p:cNvSpPr>
          <p:nvPr>
            <p:ph sz="quarter" idx="12"/>
          </p:nvPr>
        </p:nvSpPr>
        <p:spPr>
          <a:xfrm>
            <a:off x="914400" y="2057400"/>
            <a:ext cx="4591050" cy="4194175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r>
              <a:rPr lang="en-US" u="sng">
                <a:solidFill>
                  <a:prstClr val="white"/>
                </a:solidFill>
              </a:rPr>
              <a:t>Fifth</a:t>
            </a:r>
            <a:r>
              <a:rPr lang="en-US" b="0">
                <a:solidFill>
                  <a:prstClr val="white"/>
                </a:solidFill>
              </a:rPr>
              <a:t> extensibility pattern is being added at 3.3</a:t>
            </a:r>
          </a:p>
          <a:p>
            <a:pPr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>
                <a:solidFill>
                  <a:prstClr val="white"/>
                </a:solidFill>
              </a:rPr>
              <a:t>Support for ArcGIS Pro SDK </a:t>
            </a:r>
            <a:r>
              <a:rPr lang="en-US" b="0" err="1">
                <a:solidFill>
                  <a:prstClr val="white"/>
                </a:solidFill>
              </a:rPr>
              <a:t>AllSource</a:t>
            </a:r>
            <a:r>
              <a:rPr lang="en-US" b="0">
                <a:solidFill>
                  <a:prstClr val="white"/>
                </a:solidFill>
              </a:rPr>
              <a:t> (Intelligence Analyst) </a:t>
            </a:r>
            <a:r>
              <a:rPr lang="en-US" b="0" err="1">
                <a:solidFill>
                  <a:prstClr val="white"/>
                </a:solidFill>
              </a:rPr>
              <a:t>Addins</a:t>
            </a:r>
            <a:endParaRPr lang="en-US" b="0">
              <a:solidFill>
                <a:prstClr val="white"/>
              </a:solidFill>
            </a:endParaRPr>
          </a:p>
          <a:p>
            <a:pPr lvl="1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>
                <a:solidFill>
                  <a:prstClr val="white"/>
                </a:solidFill>
              </a:rPr>
              <a:t>Requested by </a:t>
            </a:r>
            <a:r>
              <a:rPr lang="en-US" b="0" err="1">
                <a:solidFill>
                  <a:prstClr val="white"/>
                </a:solidFill>
              </a:rPr>
              <a:t>AllSource</a:t>
            </a:r>
            <a:r>
              <a:rPr lang="en-US" b="0">
                <a:solidFill>
                  <a:prstClr val="white"/>
                </a:solidFill>
              </a:rPr>
              <a:t> customers</a:t>
            </a:r>
          </a:p>
          <a:p>
            <a:pPr lvl="1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>
                <a:solidFill>
                  <a:prstClr val="white"/>
                </a:solidFill>
              </a:rPr>
              <a:t>Functions same as a “Pro </a:t>
            </a:r>
            <a:r>
              <a:rPr lang="en-US" b="0" err="1">
                <a:solidFill>
                  <a:prstClr val="white"/>
                </a:solidFill>
              </a:rPr>
              <a:t>Addin</a:t>
            </a:r>
            <a:r>
              <a:rPr lang="en-US" b="0">
                <a:solidFill>
                  <a:prstClr val="white"/>
                </a:solidFill>
              </a:rPr>
              <a:t>”.</a:t>
            </a:r>
          </a:p>
          <a:p>
            <a:pPr lvl="1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>
                <a:solidFill>
                  <a:prstClr val="white"/>
                </a:solidFill>
              </a:rPr>
              <a:t>Allows developers to differentiate between Pro </a:t>
            </a:r>
            <a:r>
              <a:rPr lang="en-US" b="0" err="1">
                <a:solidFill>
                  <a:prstClr val="white"/>
                </a:solidFill>
              </a:rPr>
              <a:t>Addins</a:t>
            </a:r>
            <a:r>
              <a:rPr lang="en-US" b="0">
                <a:solidFill>
                  <a:prstClr val="white"/>
                </a:solidFill>
              </a:rPr>
              <a:t> and </a:t>
            </a:r>
            <a:r>
              <a:rPr lang="en-US" b="0" err="1">
                <a:solidFill>
                  <a:prstClr val="white"/>
                </a:solidFill>
              </a:rPr>
              <a:t>AllSource</a:t>
            </a:r>
            <a:r>
              <a:rPr lang="en-US" b="0">
                <a:solidFill>
                  <a:prstClr val="white"/>
                </a:solidFill>
              </a:rPr>
              <a:t> </a:t>
            </a:r>
            <a:r>
              <a:rPr lang="en-US" b="0" err="1">
                <a:solidFill>
                  <a:prstClr val="white"/>
                </a:solidFill>
              </a:rPr>
              <a:t>Addins</a:t>
            </a:r>
            <a:r>
              <a:rPr lang="en-US" b="0">
                <a:solidFill>
                  <a:prstClr val="white"/>
                </a:solidFill>
              </a:rPr>
              <a:t> for </a:t>
            </a:r>
            <a:r>
              <a:rPr lang="en-US" b="0" err="1">
                <a:solidFill>
                  <a:prstClr val="white"/>
                </a:solidFill>
              </a:rPr>
              <a:t>SxS</a:t>
            </a:r>
            <a:r>
              <a:rPr lang="en-US" b="0">
                <a:solidFill>
                  <a:prstClr val="white"/>
                </a:solidFill>
              </a:rPr>
              <a:t> installations</a:t>
            </a:r>
          </a:p>
          <a:p>
            <a:pPr lvl="1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>
                <a:solidFill>
                  <a:prstClr val="white"/>
                </a:solidFill>
              </a:rPr>
              <a:t>Easy to switch between the two via </a:t>
            </a:r>
            <a:r>
              <a:rPr lang="en-US" b="0" err="1">
                <a:solidFill>
                  <a:prstClr val="white"/>
                </a:solidFill>
              </a:rPr>
              <a:t>Addin</a:t>
            </a:r>
            <a:r>
              <a:rPr lang="en-US" b="0">
                <a:solidFill>
                  <a:prstClr val="white"/>
                </a:solidFill>
              </a:rPr>
              <a:t> metadata.</a:t>
            </a:r>
          </a:p>
          <a:p>
            <a:endParaRPr lang="en-US"/>
          </a:p>
        </p:txBody>
      </p:sp>
      <p:pic>
        <p:nvPicPr>
          <p:cNvPr id="10" name="Picture 2" descr="Intelligence Analysis Software &amp; Link Analysis | ArcGIS AllSource">
            <a:extLst>
              <a:ext uri="{FF2B5EF4-FFF2-40B4-BE49-F238E27FC236}">
                <a16:creationId xmlns:a16="http://schemas.microsoft.com/office/drawing/2014/main" id="{C82550F3-3450-4294-6936-E9AD5C9562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66855" y="1729349"/>
            <a:ext cx="5393122" cy="339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AC6848-7CFC-9190-451B-B014EBD582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401" y="4668041"/>
            <a:ext cx="4335755" cy="161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493084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662"/>
            <a:ext cx="12192000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endParaRPr lang="en-US">
              <a:solidFill>
                <a:srgbClr val="FFE0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994006"/>
            <a:ext cx="6886936" cy="1477328"/>
          </a:xfrm>
        </p:spPr>
        <p:txBody>
          <a:bodyPr/>
          <a:lstStyle/>
          <a:p>
            <a:r>
              <a:rPr lang="en-US"/>
              <a:t>Developing with the</a:t>
            </a:r>
            <a:br>
              <a:rPr lang="en-US"/>
            </a:br>
            <a:r>
              <a:rPr lang="en-US"/>
              <a:t>Pro SDK for .NET</a:t>
            </a:r>
          </a:p>
        </p:txBody>
      </p:sp>
    </p:spTree>
    <p:extLst>
      <p:ext uri="{BB962C8B-B14F-4D97-AF65-F5344CB8AC3E}">
        <p14:creationId xmlns:p14="http://schemas.microsoft.com/office/powerpoint/2010/main" val="2847456651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 SDK Components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Core Components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4590661" cy="4194110"/>
          </a:xfrm>
        </p:spPr>
        <p:txBody>
          <a:bodyPr/>
          <a:lstStyle/>
          <a:p>
            <a:r>
              <a:rPr lang="en-US"/>
              <a:t>The ArcGIS Pro SDK is comprised of:</a:t>
            </a:r>
          </a:p>
          <a:p>
            <a:pPr lvl="1"/>
            <a:r>
              <a:rPr lang="en-US"/>
              <a:t>Visual Studio Project Templates used to create any of the four extensibility patterns</a:t>
            </a:r>
          </a:p>
          <a:p>
            <a:pPr lvl="1"/>
            <a:r>
              <a:rPr lang="en-US"/>
              <a:t>Visual Studio Item Templates used to add UI elements to your customization</a:t>
            </a:r>
          </a:p>
          <a:p>
            <a:pPr lvl="1"/>
            <a:r>
              <a:rPr lang="en-US"/>
              <a:t>Tools to migrate your project from ArcGIS Pro 2.X to 3.X</a:t>
            </a:r>
          </a:p>
          <a:p>
            <a:pPr lvl="1"/>
            <a:r>
              <a:rPr lang="en-US"/>
              <a:t>Supporting documentation, references, and tools</a:t>
            </a:r>
          </a:p>
          <a:p>
            <a:pPr lvl="1"/>
            <a:endParaRPr lang="en-US"/>
          </a:p>
          <a:p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FDC5A20-7B27-FC41-B5C8-A3094A32E191}"/>
              </a:ext>
            </a:extLst>
          </p:cNvPr>
          <p:cNvGrpSpPr/>
          <p:nvPr/>
        </p:nvGrpSpPr>
        <p:grpSpPr>
          <a:xfrm>
            <a:off x="5656036" y="2137476"/>
            <a:ext cx="3696062" cy="3516874"/>
            <a:chOff x="8672186" y="1791477"/>
            <a:chExt cx="3696062" cy="351687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51795AC-EF8C-E760-3AC7-4425F672A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8689120" y="1791477"/>
              <a:ext cx="3371257" cy="3293706"/>
            </a:xfrm>
            <a:prstGeom prst="rect">
              <a:avLst/>
            </a:prstGeom>
          </p:spPr>
        </p:pic>
        <p:sp>
          <p:nvSpPr>
            <p:cNvPr id="7" name="Text Placeholder 3">
              <a:extLst>
                <a:ext uri="{FF2B5EF4-FFF2-40B4-BE49-F238E27FC236}">
                  <a16:creationId xmlns:a16="http://schemas.microsoft.com/office/drawing/2014/main" id="{66BB4A60-F84F-5780-D093-04D8F6BFB2A0}"/>
                </a:ext>
              </a:extLst>
            </p:cNvPr>
            <p:cNvSpPr txBox="1">
              <a:spLocks/>
            </p:cNvSpPr>
            <p:nvPr/>
          </p:nvSpPr>
          <p:spPr>
            <a:xfrm>
              <a:off x="8672186" y="5092907"/>
              <a:ext cx="3696062" cy="21544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b">
              <a:spAutoFit/>
            </a:bodyPr>
            <a:lstStyle>
              <a:lvl1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65000"/>
                  </a:schemeClr>
                </a:buClr>
                <a:buSzPts val="1100"/>
                <a:buFont typeface="Arial"/>
                <a:buNone/>
                <a:tabLst/>
                <a:defRPr lang="en-US" sz="1400" b="0" i="1" kern="1200" baseline="0" dirty="0" smtClean="0">
                  <a:solidFill>
                    <a:schemeClr val="tx2"/>
                  </a:solidFill>
                  <a:latin typeface="+mn-lt"/>
                  <a:ea typeface="+mn-ea"/>
                  <a:cs typeface="Arial"/>
                </a:defRPr>
              </a:lvl1pPr>
              <a:lvl2pPr marL="457200" indent="-173736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2pPr>
              <a:lvl3pPr marL="795528" indent="-173736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3pPr>
              <a:lvl4pPr marL="1216152" indent="-173736" algn="l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4pPr>
              <a:lvl5pPr marL="1546225" indent="-176213" algn="l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lang="en-US" sz="1400" b="1" kern="1200" dirty="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5pPr>
              <a:lvl6pPr marL="1773238" indent="-177800" algn="l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tabLst>
                  <a:tab pos="1484313" algn="l"/>
                </a:tabLst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6pPr>
              <a:lvl7pPr marL="2062163" indent="-1762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7pPr>
              <a:lvl8pPr marL="2286000" indent="-173038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8pPr>
              <a:lvl9pPr marL="2452688" indent="-1635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algn="l"/>
              <a:r>
                <a:rPr lang="en-US" i="0"/>
                <a:t>Visual Studio Project Templates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883E704-07F6-C9CD-237B-9C21A04FB354}"/>
              </a:ext>
            </a:extLst>
          </p:cNvPr>
          <p:cNvGrpSpPr/>
          <p:nvPr/>
        </p:nvGrpSpPr>
        <p:grpSpPr>
          <a:xfrm>
            <a:off x="9755478" y="2057400"/>
            <a:ext cx="3696062" cy="3798399"/>
            <a:chOff x="5864612" y="1791477"/>
            <a:chExt cx="3696062" cy="379839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E5A65A9-D811-6C2E-E916-78FAC2E75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64612" y="1791477"/>
              <a:ext cx="1988103" cy="3582955"/>
            </a:xfrm>
            <a:prstGeom prst="rect">
              <a:avLst/>
            </a:prstGeom>
          </p:spPr>
        </p:pic>
        <p:sp>
          <p:nvSpPr>
            <p:cNvPr id="12" name="Text Placeholder 3">
              <a:extLst>
                <a:ext uri="{FF2B5EF4-FFF2-40B4-BE49-F238E27FC236}">
                  <a16:creationId xmlns:a16="http://schemas.microsoft.com/office/drawing/2014/main" id="{54AAA9ED-22BA-86CB-120E-DAF49EC2EFA2}"/>
                </a:ext>
              </a:extLst>
            </p:cNvPr>
            <p:cNvSpPr txBox="1">
              <a:spLocks/>
            </p:cNvSpPr>
            <p:nvPr/>
          </p:nvSpPr>
          <p:spPr>
            <a:xfrm>
              <a:off x="5864612" y="5374432"/>
              <a:ext cx="3696062" cy="21544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b">
              <a:spAutoFit/>
            </a:bodyPr>
            <a:lstStyle>
              <a:lvl1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>
                    <a:lumMod val="65000"/>
                  </a:schemeClr>
                </a:buClr>
                <a:buSzPts val="1100"/>
                <a:buFont typeface="Arial"/>
                <a:buNone/>
                <a:tabLst/>
                <a:defRPr lang="en-US" sz="1400" b="0" i="1" kern="1200" baseline="0" dirty="0" smtClean="0">
                  <a:solidFill>
                    <a:schemeClr val="tx2"/>
                  </a:solidFill>
                  <a:latin typeface="+mn-lt"/>
                  <a:ea typeface="+mn-ea"/>
                  <a:cs typeface="Arial"/>
                </a:defRPr>
              </a:lvl1pPr>
              <a:lvl2pPr marL="457200" indent="-173736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2pPr>
              <a:lvl3pPr marL="795528" indent="-173736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3pPr>
              <a:lvl4pPr marL="1216152" indent="-173736" algn="l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4pPr>
              <a:lvl5pPr marL="1546225" indent="-176213" algn="l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lang="en-US" sz="1400" b="1" kern="1200" dirty="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5pPr>
              <a:lvl6pPr marL="1773238" indent="-177800" algn="l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tabLst>
                  <a:tab pos="1484313" algn="l"/>
                </a:tabLst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6pPr>
              <a:lvl7pPr marL="2062163" indent="-1762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7pPr>
              <a:lvl8pPr marL="2286000" indent="-173038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8pPr>
              <a:lvl9pPr marL="2452688" indent="-1635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algn="l"/>
              <a:r>
                <a:rPr lang="en-US" i="0"/>
                <a:t>Item Templates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5473082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Developer 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Key Concepts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6111551" cy="3427413"/>
          </a:xfrm>
        </p:spPr>
        <p:txBody>
          <a:bodyPr/>
          <a:lstStyle/>
          <a:p>
            <a:r>
              <a:rPr lang="en-US"/>
              <a:t>ArcGIS Pro SDK for .NET</a:t>
            </a:r>
          </a:p>
          <a:p>
            <a:pPr lvl="1"/>
            <a:r>
              <a:rPr lang="en-US"/>
              <a:t>Uses ArcGIS Pro API for customizations (the API comes with ArcGIS Pro out-of-box)</a:t>
            </a:r>
          </a:p>
          <a:p>
            <a:pPr lvl="1"/>
            <a:r>
              <a:rPr lang="en-US"/>
              <a:t>Access to many Pro APIs and Assemblies</a:t>
            </a:r>
          </a:p>
          <a:p>
            <a:pPr lvl="1"/>
            <a:r>
              <a:rPr lang="en-US"/>
              <a:t>Updates in sync with Pro’s releases</a:t>
            </a:r>
          </a:p>
          <a:p>
            <a:pPr lvl="1"/>
            <a:r>
              <a:rPr lang="en-US"/>
              <a:t>Build on a Modern framework using .NET including</a:t>
            </a:r>
          </a:p>
          <a:p>
            <a:pPr lvl="2"/>
            <a:r>
              <a:rPr lang="en-US"/>
              <a:t>WPF: UI customization based on Microsoft’s Windows Presentation Foundation</a:t>
            </a:r>
          </a:p>
          <a:p>
            <a:pPr lvl="2"/>
            <a:r>
              <a:rPr lang="en-US"/>
              <a:t>MVVM (Model, View, View Model pattern), LINQ (Language-Integrated Query), etc.</a:t>
            </a:r>
          </a:p>
          <a:p>
            <a:pPr lvl="2"/>
            <a:r>
              <a:rPr lang="en-US"/>
              <a:t>Asynchronous Patterns to support multiple threads</a:t>
            </a:r>
          </a:p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D102478-EA88-BA35-FC58-B510E2571E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1831" y="1698998"/>
            <a:ext cx="40957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20826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6116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Core Components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Module and Config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/>
              <a:t>The Module class</a:t>
            </a:r>
          </a:p>
          <a:p>
            <a:pPr lvl="1"/>
            <a:r>
              <a:rPr lang="en-US"/>
              <a:t>Each Project has a singleton instance of a Module class</a:t>
            </a:r>
          </a:p>
          <a:p>
            <a:pPr lvl="2"/>
            <a:r>
              <a:rPr lang="en-US"/>
              <a:t>defined in DAML and central hub for the Project</a:t>
            </a:r>
          </a:p>
          <a:p>
            <a:endParaRPr lang="en-US"/>
          </a:p>
          <a:p>
            <a:r>
              <a:rPr lang="en-US" err="1"/>
              <a:t>Config.daml</a:t>
            </a:r>
            <a:r>
              <a:rPr lang="en-US"/>
              <a:t> </a:t>
            </a:r>
          </a:p>
          <a:p>
            <a:pPr lvl="1"/>
            <a:r>
              <a:rPr lang="en-US"/>
              <a:t>DAML (Desktop Application Markup Language) is a declarative-based framework to define all extensions and all UI elements defined by those extensions</a:t>
            </a:r>
          </a:p>
          <a:p>
            <a:pPr lvl="1"/>
            <a:r>
              <a:rPr lang="en-US"/>
              <a:t>XML format</a:t>
            </a:r>
          </a:p>
          <a:p>
            <a:pPr lvl="1"/>
            <a:r>
              <a:rPr lang="en-US"/>
              <a:t>All ArcGIS Pro framework elements (buttons, </a:t>
            </a:r>
            <a:r>
              <a:rPr lang="en-US" err="1"/>
              <a:t>dockpane</a:t>
            </a:r>
            <a:r>
              <a:rPr lang="en-US"/>
              <a:t>, galleries) are defined in DAML</a:t>
            </a:r>
          </a:p>
          <a:p>
            <a:pPr lvl="1"/>
            <a:r>
              <a:rPr lang="en-US"/>
              <a:t>All UI elements are also defined in DAML</a:t>
            </a:r>
          </a:p>
        </p:txBody>
      </p:sp>
    </p:spTree>
    <p:extLst>
      <p:ext uri="{BB962C8B-B14F-4D97-AF65-F5344CB8AC3E}">
        <p14:creationId xmlns:p14="http://schemas.microsoft.com/office/powerpoint/2010/main" val="662688338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Declarative Markup for Pro UI Elements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DAML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1600"/>
              <a:t>DAML is transactional and is processed in the order Pro is loaded</a:t>
            </a:r>
          </a:p>
          <a:p>
            <a:r>
              <a:rPr lang="en-US" sz="1600"/>
              <a:t>Each project is defined in DAML in form of an </a:t>
            </a:r>
            <a:r>
              <a:rPr lang="en-US" sz="1600" err="1"/>
              <a:t>AddInInfo</a:t>
            </a:r>
            <a:r>
              <a:rPr lang="en-US" sz="1600"/>
              <a:t> tag</a:t>
            </a:r>
          </a:p>
          <a:p>
            <a:r>
              <a:rPr lang="en-US" sz="1600"/>
              <a:t>Each Module class is defined under the Modules tag</a:t>
            </a:r>
          </a:p>
          <a:p>
            <a:r>
              <a:rPr lang="en-US" sz="1600"/>
              <a:t>DAML defines all UI Elements</a:t>
            </a:r>
          </a:p>
          <a:p>
            <a:pPr lvl="1"/>
            <a:r>
              <a:rPr lang="en-US" sz="1400"/>
              <a:t>Groups, Tools, Buttons, </a:t>
            </a:r>
            <a:r>
              <a:rPr lang="en-US" sz="1400" err="1"/>
              <a:t>Dockpane</a:t>
            </a:r>
            <a:r>
              <a:rPr lang="en-US" sz="1400"/>
              <a:t>, Galleries, …</a:t>
            </a:r>
          </a:p>
          <a:p>
            <a:r>
              <a:rPr lang="en-US" sz="1600"/>
              <a:t>You can add, modify, delete any User Interface element </a:t>
            </a:r>
          </a:p>
          <a:p>
            <a:pPr lvl="1"/>
            <a:r>
              <a:rPr lang="en-US" sz="1400" err="1"/>
              <a:t>updateModule</a:t>
            </a:r>
            <a:r>
              <a:rPr lang="en-US" sz="1400"/>
              <a:t>, </a:t>
            </a:r>
            <a:r>
              <a:rPr lang="en-US" sz="1400" err="1"/>
              <a:t>updateGroup</a:t>
            </a:r>
            <a:r>
              <a:rPr lang="en-US" sz="1400"/>
              <a:t>, </a:t>
            </a:r>
            <a:r>
              <a:rPr lang="en-US" sz="1400" err="1"/>
              <a:t>deleteButton</a:t>
            </a:r>
            <a:endParaRPr lang="en-US" sz="1400"/>
          </a:p>
          <a:p>
            <a:r>
              <a:rPr lang="en-US" sz="1600"/>
              <a:t>Pro also uses DAML: &lt;Pro Install Location&gt;\bin\Extensions folder</a:t>
            </a: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EFE968DF-2312-D182-8C55-C6DDD7776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963797"/>
            <a:ext cx="3383280" cy="151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16D6288D-448A-F629-D02A-F5D4F0B2B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706" y="3559694"/>
            <a:ext cx="1888378" cy="294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6FD79886-AE40-BD5C-2666-B2B4209672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64198" y="4963797"/>
            <a:ext cx="2710623" cy="151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CEB40F-67E2-0C29-6764-BE94CEC10C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8676" y="1701280"/>
            <a:ext cx="4987408" cy="172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926231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1FDE97-1B5A-07E5-AE73-48EB60694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3EEA6D-C02F-92A2-756E-B0FAEED65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solidFill>
                <a:srgbClr val="FFE0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45AD94-04C4-B4A3-5EAD-A8AFE0261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/>
              <a:t>Building </a:t>
            </a:r>
            <a:br>
              <a:rPr lang="en-US" sz="4800"/>
            </a:br>
            <a:r>
              <a:rPr lang="en-US" sz="4800"/>
              <a:t>My First Add-in</a:t>
            </a:r>
            <a:endParaRPr lang="en-US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55476321-4A11-DA05-A82D-A9EFC08EF41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368" b="368"/>
          <a:stretch/>
        </p:blipFill>
        <p:spPr/>
      </p:pic>
    </p:spTree>
    <p:extLst>
      <p:ext uri="{BB962C8B-B14F-4D97-AF65-F5344CB8AC3E}">
        <p14:creationId xmlns:p14="http://schemas.microsoft.com/office/powerpoint/2010/main" val="1606420086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Build My First Add-in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Install SDK and Create Project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399" y="2057400"/>
            <a:ext cx="5507915" cy="3427413"/>
          </a:xfrm>
        </p:spPr>
        <p:txBody>
          <a:bodyPr/>
          <a:lstStyle/>
          <a:p>
            <a:r>
              <a:rPr lang="en-US"/>
              <a:t>In Visual Studio 2022</a:t>
            </a:r>
          </a:p>
          <a:p>
            <a:pPr lvl="1"/>
            <a:r>
              <a:rPr lang="en-US"/>
              <a:t>Install the ArcGIS Pro SDK for .NET Visual Studio extensions from Visual Studio Marketplace</a:t>
            </a:r>
          </a:p>
          <a:p>
            <a:pPr lvl="1"/>
            <a:r>
              <a:rPr lang="en-US"/>
              <a:t>Create a new project, choose the “ArcGIS Pro Module Add-in” project template</a:t>
            </a:r>
          </a:p>
          <a:p>
            <a:pPr lvl="1"/>
            <a:r>
              <a:rPr lang="en-US"/>
              <a:t>Build your Add-in (in Visual Studio)</a:t>
            </a:r>
          </a:p>
          <a:p>
            <a:pPr lvl="2"/>
            <a:r>
              <a:rPr lang="en-US"/>
              <a:t>Output is Packaged within a </a:t>
            </a:r>
            <a:br>
              <a:rPr lang="en-US"/>
            </a:br>
            <a:r>
              <a:rPr lang="en-US"/>
              <a:t>single, compressed file</a:t>
            </a:r>
            <a:br>
              <a:rPr lang="en-US"/>
            </a:br>
            <a:r>
              <a:rPr lang="en-US"/>
              <a:t>with an .</a:t>
            </a:r>
            <a:r>
              <a:rPr lang="en-US" err="1"/>
              <a:t>esriaddinX</a:t>
            </a:r>
            <a:r>
              <a:rPr lang="en-US"/>
              <a:t> file </a:t>
            </a:r>
            <a:br>
              <a:rPr lang="en-US"/>
            </a:br>
            <a:r>
              <a:rPr lang="en-US"/>
              <a:t>extension</a:t>
            </a:r>
          </a:p>
          <a:p>
            <a:r>
              <a:rPr lang="en-US"/>
              <a:t>As Pro starts, it looks for </a:t>
            </a:r>
            <a:br>
              <a:rPr lang="en-US"/>
            </a:br>
            <a:r>
              <a:rPr lang="en-US"/>
              <a:t>add-ins in that location</a:t>
            </a:r>
          </a:p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A263523-FD1F-110C-3DA4-FE0170EC3C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5206" y="1676031"/>
            <a:ext cx="5030618" cy="20203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53661F-1674-B1B5-F206-EAF3E1D4A3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8294" y="4560878"/>
            <a:ext cx="7197530" cy="122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864210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User Perspectives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Beginner Level Session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2400" b="0"/>
              <a:t>Many GIS development backgrounds</a:t>
            </a:r>
          </a:p>
          <a:p>
            <a:pPr lvl="1"/>
            <a:r>
              <a:rPr lang="en-US" sz="2000" b="0"/>
              <a:t>Microsoft .NET</a:t>
            </a:r>
          </a:p>
          <a:p>
            <a:pPr lvl="1"/>
            <a:r>
              <a:rPr lang="en-US" sz="2000" b="0" err="1"/>
              <a:t>ArcObjects</a:t>
            </a:r>
            <a:r>
              <a:rPr lang="en-US" sz="2000" b="0"/>
              <a:t> SDK</a:t>
            </a:r>
          </a:p>
          <a:p>
            <a:pPr lvl="1"/>
            <a:r>
              <a:rPr lang="en-US" sz="2000" b="0"/>
              <a:t>New to ArcGIS Pro</a:t>
            </a:r>
          </a:p>
          <a:p>
            <a:pPr lvl="1"/>
            <a:r>
              <a:rPr lang="en-US" sz="2000" b="0"/>
              <a:t>New to ArcGIS entirely</a:t>
            </a:r>
          </a:p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EFD4E6-68C0-DC65-6BD1-6F2B588516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1816" y="2796890"/>
            <a:ext cx="6232560" cy="3952895"/>
          </a:xfrm>
          <a:prstGeom prst="rect">
            <a:avLst/>
          </a:prstGeom>
        </p:spPr>
      </p:pic>
      <p:pic>
        <p:nvPicPr>
          <p:cNvPr id="7" name="Picture 6" descr="NET Framework | Logopedia | Fandom">
            <a:extLst>
              <a:ext uri="{FF2B5EF4-FFF2-40B4-BE49-F238E27FC236}">
                <a16:creationId xmlns:a16="http://schemas.microsoft.com/office/drawing/2014/main" id="{7460B11E-E0AF-6CE9-26FB-711C2EE03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009" y="682625"/>
            <a:ext cx="1437367" cy="143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A59238E-9BD1-09B2-E6F7-341834D5182A}"/>
              </a:ext>
            </a:extLst>
          </p:cNvPr>
          <p:cNvSpPr txBox="1">
            <a:spLocks/>
          </p:cNvSpPr>
          <p:nvPr/>
        </p:nvSpPr>
        <p:spPr>
          <a:xfrm>
            <a:off x="7598097" y="2472218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 SDK Community Sample in C#</a:t>
            </a:r>
          </a:p>
        </p:txBody>
      </p:sp>
    </p:spTree>
    <p:extLst>
      <p:ext uri="{BB962C8B-B14F-4D97-AF65-F5344CB8AC3E}">
        <p14:creationId xmlns:p14="http://schemas.microsoft.com/office/powerpoint/2010/main" val="3459363030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0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Build My First Add-in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Add UI elements to an Add-in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1" y="2057400"/>
            <a:ext cx="4873214" cy="3427413"/>
          </a:xfrm>
        </p:spPr>
        <p:txBody>
          <a:bodyPr/>
          <a:lstStyle/>
          <a:p>
            <a:r>
              <a:rPr lang="en-US"/>
              <a:t>You can modify your Add-in UI by editing </a:t>
            </a:r>
            <a:r>
              <a:rPr lang="en-US" err="1"/>
              <a:t>config.daml</a:t>
            </a:r>
            <a:r>
              <a:rPr lang="en-US"/>
              <a:t> manually</a:t>
            </a:r>
          </a:p>
          <a:p>
            <a:endParaRPr lang="en-US"/>
          </a:p>
          <a:p>
            <a:r>
              <a:rPr lang="en-US"/>
              <a:t>Add your ‘Add-in’ user interface elements</a:t>
            </a:r>
            <a:br>
              <a:rPr lang="en-US"/>
            </a:br>
            <a:r>
              <a:rPr lang="en-US"/>
              <a:t>by adding UI elements from “ArcGIS Pro</a:t>
            </a:r>
            <a:br>
              <a:rPr lang="en-US"/>
            </a:br>
            <a:r>
              <a:rPr lang="en-US"/>
              <a:t>Add-in” item templates</a:t>
            </a:r>
          </a:p>
          <a:p>
            <a:endParaRPr lang="en-US"/>
          </a:p>
          <a:p>
            <a:r>
              <a:rPr lang="en-US"/>
              <a:t>Add UI elements using ArcGIS Pro DAML ID Reference and to demonstrate how to customize the UI through DAML markup</a:t>
            </a:r>
          </a:p>
          <a:p>
            <a:endParaRPr lang="en-US"/>
          </a:p>
          <a:p>
            <a:pPr>
              <a:buClr>
                <a:srgbClr val="82F5FF"/>
              </a:buClr>
            </a:pP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6C6A23-52EF-535B-1AA1-874475F73A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5891" y="914400"/>
            <a:ext cx="5606160" cy="530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578581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Build My First Add-in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Business Logic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/>
              <a:t>All DAML elements have a </a:t>
            </a:r>
            <a:r>
              <a:rPr lang="en-US" err="1"/>
              <a:t>className</a:t>
            </a:r>
            <a:r>
              <a:rPr lang="en-US"/>
              <a:t> attribute to connect the DAML to managed code</a:t>
            </a:r>
          </a:p>
          <a:p>
            <a:pPr marL="0" indent="0">
              <a:buNone/>
            </a:pPr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The Managed Code implementation always derives from an abstract base class in the API</a:t>
            </a:r>
          </a:p>
          <a:p>
            <a:pPr lvl="1"/>
            <a:r>
              <a:rPr lang="en-US"/>
              <a:t>i.e. Button, Tool</a:t>
            </a:r>
          </a:p>
          <a:p>
            <a:pPr lvl="1"/>
            <a:endParaRPr lang="en-US"/>
          </a:p>
          <a:p>
            <a:pPr marL="0" indent="0">
              <a:buNone/>
            </a:pPr>
            <a:endParaRPr lang="en-US"/>
          </a:p>
          <a:p>
            <a:r>
              <a:rPr lang="en-US"/>
              <a:t>Business Logic is implemented in the derived class (i.e. </a:t>
            </a:r>
            <a:r>
              <a:rPr lang="en-US" err="1"/>
              <a:t>OnClick</a:t>
            </a:r>
            <a:r>
              <a:rPr lang="en-US"/>
              <a:t>)</a:t>
            </a:r>
          </a:p>
          <a:p>
            <a:pPr>
              <a:buClr>
                <a:srgbClr val="82F5FF"/>
              </a:buClr>
            </a:pP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D28122-A7AF-F14E-3E28-7F896AD4E9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2833" y="4542587"/>
            <a:ext cx="5016565" cy="10330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BE8924-1E52-472A-96DF-2E639CA218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5282" y="2516267"/>
            <a:ext cx="6244116" cy="156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39816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Installing and Sharing Add-Ins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Distributing </a:t>
            </a:r>
            <a:r>
              <a:rPr lang="en-US" err="1">
                <a:solidFill>
                  <a:srgbClr val="82F5FF"/>
                </a:solidFill>
              </a:rPr>
              <a:t>AddInX</a:t>
            </a:r>
            <a:endParaRPr lang="en-US">
              <a:solidFill>
                <a:srgbClr val="82F5FF"/>
              </a:solidFill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b="0"/>
              <a:t>Simple double-click install</a:t>
            </a:r>
          </a:p>
          <a:p>
            <a:pPr>
              <a:spcAft>
                <a:spcPts val="1200"/>
              </a:spcAft>
            </a:pPr>
            <a:r>
              <a:rPr lang="en-US" b="0"/>
              <a:t>No administrator privileges required</a:t>
            </a:r>
          </a:p>
          <a:p>
            <a:pPr>
              <a:spcAft>
                <a:spcPts val="1200"/>
              </a:spcAft>
            </a:pPr>
            <a:r>
              <a:rPr lang="en-US" b="0"/>
              <a:t>No installation .exe to run or build</a:t>
            </a:r>
          </a:p>
          <a:p>
            <a:pPr>
              <a:spcAft>
                <a:spcPts val="1200"/>
              </a:spcAft>
            </a:pPr>
            <a:r>
              <a:rPr lang="en-US" b="0"/>
              <a:t>No add or remove programs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3F9A2C-D2B9-134E-BDD5-122EB13744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025" y="4929874"/>
            <a:ext cx="5990809" cy="1244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CAE0A7-EA94-4251-1B14-333C2E91FE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2606" y="1582241"/>
            <a:ext cx="3688400" cy="31930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044E55D-1BB9-422B-0A2E-D3C77F15C62A}"/>
              </a:ext>
            </a:extLst>
          </p:cNvPr>
          <p:cNvSpPr/>
          <p:nvPr/>
        </p:nvSpPr>
        <p:spPr>
          <a:xfrm>
            <a:off x="843025" y="4210826"/>
            <a:ext cx="66125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96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ＭＳ Ｐゴシック"/>
                <a:cs typeface="Courier New" panose="02070309020205020404" pitchFamily="49" charset="0"/>
              </a:rPr>
              <a:t>C:\Users\&lt;UserName&gt;\Documents\ArcGIS\AddIns\ArcGISPro</a:t>
            </a:r>
          </a:p>
        </p:txBody>
      </p:sp>
    </p:spTree>
    <p:extLst>
      <p:ext uri="{BB962C8B-B14F-4D97-AF65-F5344CB8AC3E}">
        <p14:creationId xmlns:p14="http://schemas.microsoft.com/office/powerpoint/2010/main" val="245140659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1FDE97-1B5A-07E5-AE73-48EB60694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3EEA6D-C02F-92A2-756E-B0FAEED65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solidFill>
                <a:srgbClr val="FFE0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45AD94-04C4-B4A3-5EAD-A8AFE0261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723429"/>
            <a:ext cx="4427728" cy="2215991"/>
          </a:xfrm>
        </p:spPr>
        <p:txBody>
          <a:bodyPr/>
          <a:lstStyle/>
          <a:p>
            <a:r>
              <a:rPr lang="en-US" sz="4800"/>
              <a:t>Building </a:t>
            </a:r>
            <a:br>
              <a:rPr lang="en-US" sz="4800"/>
            </a:br>
            <a:r>
              <a:rPr lang="en-US" sz="4800"/>
              <a:t>My First Configuration</a:t>
            </a:r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28D130-4BE4-75E4-0E53-B8B3BBE6312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t="440" b="440"/>
          <a:stretch/>
        </p:blipFill>
        <p:spPr/>
      </p:pic>
    </p:spTree>
    <p:extLst>
      <p:ext uri="{BB962C8B-B14F-4D97-AF65-F5344CB8AC3E}">
        <p14:creationId xmlns:p14="http://schemas.microsoft.com/office/powerpoint/2010/main" val="4001849378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r>
              <a:rPr lang="en-US"/>
              <a:t>Developer Resources</a:t>
            </a:r>
          </a:p>
        </p:txBody>
      </p:sp>
    </p:spTree>
    <p:extLst>
      <p:ext uri="{BB962C8B-B14F-4D97-AF65-F5344CB8AC3E}">
        <p14:creationId xmlns:p14="http://schemas.microsoft.com/office/powerpoint/2010/main" val="3803443180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Resources for your work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593D9DB-B60C-07A3-4717-01F858840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SDK Resources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F79C862-8E94-F257-3C58-58DA2EA7BD8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>
                <a:hlinkClick r:id="rId5"/>
              </a:rPr>
              <a:t>Landing Page</a:t>
            </a:r>
            <a:r>
              <a:rPr lang="en-US"/>
              <a:t> – </a:t>
            </a:r>
          </a:p>
          <a:p>
            <a:pPr lvl="1" fontAlgn="ctr">
              <a:spcAft>
                <a:spcPts val="1200"/>
              </a:spcAft>
            </a:pPr>
            <a:r>
              <a:rPr lang="en-US">
                <a:solidFill>
                  <a:schemeClr val="tx2"/>
                </a:solidFill>
                <a:hlinkClick r:id="rId5"/>
              </a:rPr>
              <a:t>https://pro.arcgis.com/en/pro-app/sdk/</a:t>
            </a:r>
            <a:r>
              <a:rPr lang="en-US">
                <a:solidFill>
                  <a:schemeClr val="tx2"/>
                </a:solidFill>
              </a:rPr>
              <a:t> </a:t>
            </a:r>
          </a:p>
          <a:p>
            <a:pPr fontAlgn="ctr">
              <a:spcBef>
                <a:spcPts val="1200"/>
              </a:spcBef>
              <a:spcAft>
                <a:spcPts val="1200"/>
              </a:spcAft>
            </a:pPr>
            <a:r>
              <a:rPr lang="en-US"/>
              <a:t>Links to all the Resources</a:t>
            </a:r>
          </a:p>
          <a:p>
            <a:pPr lvl="1" fontAlgn="ctr">
              <a:spcAft>
                <a:spcPts val="1200"/>
              </a:spcAft>
            </a:pPr>
            <a:r>
              <a:rPr lang="en-US"/>
              <a:t>API Reference, Samples and Documentation</a:t>
            </a:r>
          </a:p>
          <a:p>
            <a:pPr lvl="1" fontAlgn="ctr">
              <a:spcAft>
                <a:spcPts val="1200"/>
              </a:spcAft>
            </a:pPr>
            <a:r>
              <a:rPr lang="en-US">
                <a:hlinkClick r:id="rId6"/>
              </a:rPr>
              <a:t>ArcGIS Tutorials</a:t>
            </a:r>
            <a:endParaRPr lang="en-US"/>
          </a:p>
          <a:p>
            <a:pPr lvl="1" fontAlgn="ctr">
              <a:spcAft>
                <a:spcPts val="1200"/>
              </a:spcAft>
            </a:pPr>
            <a:r>
              <a:rPr lang="en-US"/>
              <a:t>Pro SDK Group on Esri Community</a:t>
            </a:r>
          </a:p>
          <a:p>
            <a:pPr lvl="1" fontAlgn="ctr">
              <a:spcAft>
                <a:spcPts val="1200"/>
              </a:spcAft>
            </a:pPr>
            <a:r>
              <a:rPr lang="en-US"/>
              <a:t>Tech session video recordings</a:t>
            </a:r>
          </a:p>
          <a:p>
            <a:pPr lvl="1" fontAlgn="ctr">
              <a:spcAft>
                <a:spcPts val="1200"/>
              </a:spcAft>
            </a:pPr>
            <a:r>
              <a:rPr lang="en-US"/>
              <a:t>ArcGIS Blog posts</a:t>
            </a:r>
          </a:p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552D3F5-901E-579A-825D-97B392BE8D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6246" y="3492873"/>
            <a:ext cx="5371744" cy="308291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E8829F8-39AC-1E58-8771-D99D0703F21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6648603" y="762697"/>
            <a:ext cx="5369387" cy="268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827934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Resources for your work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593D9DB-B60C-07A3-4717-01F858840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Samples and Documentation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F79C862-8E94-F257-3C58-58DA2EA7BD8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lang="en-US" b="0">
                <a:solidFill>
                  <a:prstClr val="white"/>
                </a:solidFill>
                <a:latin typeface="Arial"/>
                <a:ea typeface="ＭＳ Ｐゴシック"/>
                <a:hlinkClick r:id="rId5"/>
              </a:rPr>
              <a:t>C</a:t>
            </a:r>
            <a:r>
              <a:rPr lang="en-US">
                <a:solidFill>
                  <a:prstClr val="white"/>
                </a:solidFill>
                <a:latin typeface="Arial"/>
                <a:ea typeface="ＭＳ Ｐゴシック"/>
                <a:hlinkClick r:id="rId5"/>
              </a:rPr>
              <a:t>ommunity</a:t>
            </a:r>
            <a:r>
              <a:rPr lang="en-US" b="0">
                <a:solidFill>
                  <a:prstClr val="white"/>
                </a:solidFill>
                <a:latin typeface="Arial"/>
                <a:ea typeface="ＭＳ Ｐゴシック"/>
                <a:hlinkClick r:id="rId5"/>
              </a:rPr>
              <a:t>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hlinkClick r:id="rId5"/>
              </a:rPr>
              <a:t>samples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on GitHub</a:t>
            </a:r>
          </a:p>
          <a:p>
            <a:pPr marL="466726" lvl="1" indent="-176213">
              <a:spcBef>
                <a:spcPts val="300"/>
              </a:spcBef>
              <a:buClr>
                <a:srgbClr val="00B9F2">
                  <a:lumMod val="60000"/>
                  <a:lumOff val="40000"/>
                </a:srgbClr>
              </a:buClr>
              <a:buFont typeface="Arial"/>
              <a:buChar char="•"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Ready to use C# solutions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lang="en-US" b="0">
                <a:solidFill>
                  <a:prstClr val="white"/>
                </a:solidFill>
                <a:latin typeface="Arial"/>
                <a:ea typeface="ＭＳ Ｐゴシック"/>
                <a:hlinkClick r:id="rId6"/>
              </a:rPr>
              <a:t>Code snippets </a:t>
            </a:r>
            <a:r>
              <a:rPr lang="en-US" b="0">
                <a:solidFill>
                  <a:prstClr val="white"/>
                </a:solidFill>
                <a:latin typeface="Arial"/>
                <a:ea typeface="ＭＳ Ｐゴシック"/>
              </a:rPr>
              <a:t>for all patterns and APIs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7"/>
              </a:rPr>
              <a:t>API Reference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8"/>
              </a:rPr>
              <a:t>Concept and Guide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documents on GitHub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1CD47B18-0AF0-4140-B37C-376DD3F69476}"/>
              </a:ext>
            </a:extLst>
          </p:cNvPr>
          <p:cNvSpPr txBox="1">
            <a:spLocks/>
          </p:cNvSpPr>
          <p:nvPr/>
        </p:nvSpPr>
        <p:spPr>
          <a:xfrm>
            <a:off x="6390640" y="4048947"/>
            <a:ext cx="1605076" cy="244882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>
                <a:solidFill>
                  <a:srgbClr val="FFFF96"/>
                </a:solidFill>
              </a:rPr>
              <a:t>Voxel Layers API</a:t>
            </a:r>
            <a:endParaRPr lang="en-US" i="0">
              <a:solidFill>
                <a:srgbClr val="FFFF96"/>
              </a:solidFill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A2D660B5-94BC-46C5-B257-89147D7C2375}"/>
              </a:ext>
            </a:extLst>
          </p:cNvPr>
          <p:cNvSpPr txBox="1">
            <a:spLocks/>
          </p:cNvSpPr>
          <p:nvPr/>
        </p:nvSpPr>
        <p:spPr>
          <a:xfrm>
            <a:off x="715923" y="6215971"/>
            <a:ext cx="180417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>
                <a:solidFill>
                  <a:srgbClr val="FFFF96"/>
                </a:solidFill>
              </a:rPr>
              <a:t>Parcel Fabric API</a:t>
            </a:r>
            <a:endParaRPr lang="en-US" i="0">
              <a:solidFill>
                <a:srgbClr val="FFFF96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46E35E-00C0-4559-A9FF-21B9BA886574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6495822" y="1065769"/>
            <a:ext cx="5514874" cy="294603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4AE717C-7B07-E48E-89BB-5850A464D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450037"/>
            <a:ext cx="60198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61400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Esri Community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593D9DB-B60C-07A3-4717-01F858840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ArcGIS Pro SDK Community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F79C862-8E94-F257-3C58-58DA2EA7BD8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b="0"/>
              <a:t>Participate in the </a:t>
            </a:r>
            <a:r>
              <a:rPr lang="en-US" b="0">
                <a:hlinkClick r:id="rId5"/>
              </a:rPr>
              <a:t>Community</a:t>
            </a:r>
            <a:endParaRPr lang="en-US" b="0"/>
          </a:p>
          <a:p>
            <a:pPr lvl="1" fontAlgn="ctr">
              <a:spcAft>
                <a:spcPts val="1200"/>
              </a:spcAft>
            </a:pPr>
            <a:r>
              <a:rPr lang="en-US" b="0"/>
              <a:t>Collaborate with other developers and Esri staff</a:t>
            </a:r>
          </a:p>
          <a:p>
            <a:pPr lvl="1" fontAlgn="ctr">
              <a:spcAft>
                <a:spcPts val="1200"/>
              </a:spcAft>
            </a:pPr>
            <a:r>
              <a:rPr lang="en-US" b="0"/>
              <a:t>Ask questions and search on threads</a:t>
            </a:r>
          </a:p>
          <a:p>
            <a:pPr lvl="1" fontAlgn="ctr">
              <a:spcAft>
                <a:spcPts val="1200"/>
              </a:spcAft>
            </a:pPr>
            <a:r>
              <a:rPr lang="en-US" b="0"/>
              <a:t>Provide your feedback on the SDK</a:t>
            </a:r>
          </a:p>
          <a:p>
            <a:pPr lvl="1" fontAlgn="ctr">
              <a:spcAft>
                <a:spcPts val="1200"/>
              </a:spcAft>
            </a:pPr>
            <a:r>
              <a:rPr lang="en-US" b="0"/>
              <a:t>Get product updates</a:t>
            </a:r>
          </a:p>
          <a:p>
            <a:pPr lvl="1" fontAlgn="ctr">
              <a:spcAft>
                <a:spcPts val="1200"/>
              </a:spcAft>
            </a:pPr>
            <a:r>
              <a:rPr lang="en-US"/>
              <a:t>Provide Ideas</a:t>
            </a:r>
            <a:endParaRPr lang="en-US" b="0"/>
          </a:p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377D4F2-0D4D-CD4C-D3FE-2C7F9D91463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529803" y="636491"/>
            <a:ext cx="5054574" cy="226407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67548D5-A9D5-E10E-CD6B-3E492EE7C5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9803" y="2900569"/>
            <a:ext cx="5054574" cy="335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59930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Partner Add-ins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593D9DB-B60C-07A3-4717-01F858840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ArcGIS Marketplace and Pro Add-ins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F79C862-8E94-F257-3C58-58DA2EA7BD8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0"/>
              <a:t>Pro add-ins on the </a:t>
            </a:r>
            <a:r>
              <a:rPr lang="en-US" b="0">
                <a:hlinkClick r:id="rId5"/>
              </a:rPr>
              <a:t>Marketplace</a:t>
            </a:r>
            <a:endParaRPr lang="en-US" b="0"/>
          </a:p>
          <a:p>
            <a:r>
              <a:rPr lang="en-US" b="0">
                <a:hlinkClick r:id="rId6"/>
              </a:rPr>
              <a:t>Add-in listings </a:t>
            </a:r>
            <a:r>
              <a:rPr lang="en-US" b="0"/>
              <a:t>– free and paid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78F586-A007-4EF4-ADF0-EA7AB4E108B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77528" y="3268966"/>
            <a:ext cx="6127314" cy="30309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7532C4-0DA1-4949-8284-186745FCC50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229920" y="1881043"/>
            <a:ext cx="4737002" cy="405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74425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441" y="319635"/>
            <a:ext cx="10369296" cy="43088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b="1">
                <a:solidFill>
                  <a:schemeClr val="bg2">
                    <a:lumMod val="50000"/>
                  </a:schemeClr>
                </a:solidFill>
              </a:rPr>
              <a:t>ArcGIS Pro SDK for .NET – Technical Sessions</a:t>
            </a:r>
            <a:endParaRPr lang="en-US" b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8304" y="1087235"/>
            <a:ext cx="10369296" cy="553998"/>
          </a:xfrm>
        </p:spPr>
        <p:txBody>
          <a:bodyPr/>
          <a:lstStyle/>
          <a:p>
            <a:r>
              <a:rPr lang="en-US" sz="1800" b="0" i="1">
                <a:solidFill>
                  <a:srgbClr val="00B0F0"/>
                </a:solidFill>
              </a:rPr>
              <a:t>NOTE</a:t>
            </a:r>
            <a:r>
              <a:rPr lang="en-US" sz="1800" b="0">
                <a:solidFill>
                  <a:srgbClr val="00B0F0"/>
                </a:solidFill>
              </a:rPr>
              <a:t>:  </a:t>
            </a:r>
            <a:r>
              <a:rPr lang="en-US" sz="1800" b="0"/>
              <a:t>Session titles are led by “ArcGIS Pro SDK for .NET” in online agenda  </a:t>
            </a:r>
          </a:p>
          <a:p>
            <a:endParaRPr lang="en-US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6605" y="6250221"/>
            <a:ext cx="10830995" cy="374179"/>
          </a:xfrm>
        </p:spPr>
        <p:txBody>
          <a:bodyPr/>
          <a:lstStyle/>
          <a:p>
            <a:r>
              <a:rPr lang="en-US"/>
              <a:t>Detailed Agenda: https://www.esri.com/en-us/about/events/devsummit/agenda/detailed</a:t>
            </a:r>
          </a:p>
          <a:p>
            <a:pPr>
              <a:buClr>
                <a:srgbClr val="EAFF46"/>
              </a:buClr>
            </a:pPr>
            <a:endParaRPr lang="en-US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908304" y="1576243"/>
          <a:ext cx="10369296" cy="4431438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6798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72167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631731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12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Introduction to the Pro SDK (Mesquite B)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Introduction to Map and Geodatabase Topology (Mesquite C)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–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ArcGIS Pro SDK for .NET: Approaches for Pro Extensibility </a:t>
                      </a:r>
                      <a:r>
                        <a:rPr lang="en-US" sz="15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(Mesquite C)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13</a:t>
                      </a:r>
                    </a:p>
                    <a:p>
                      <a:pPr marL="0" algn="ctr" defTabSz="457200" rtl="0" eaLnBrk="1" fontAlgn="b" latinLnBrk="0" hangingPunct="1"/>
                      <a:endParaRPr lang="en-US" sz="1500" b="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 a.m. –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Introduction to the Editing API (San Jacinto: Renaissance Hotel)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13</a:t>
                      </a:r>
                    </a:p>
                    <a:p>
                      <a:pPr marL="0" algn="ctr" defTabSz="457200" rtl="0" eaLnBrk="1" fontAlgn="b" latinLnBrk="0" hangingPunct="1"/>
                      <a:endParaRPr lang="en-US" sz="1500" b="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–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Addins</a:t>
                      </a:r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(Mesquite GH)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81389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b="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– 3:30 p.m.</a:t>
                      </a:r>
                    </a:p>
                    <a:p>
                      <a:pPr algn="ctr" fontAlgn="b"/>
                      <a:endParaRPr lang="en-US" sz="15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Addins</a:t>
                      </a:r>
                      <a:r>
                        <a:rPr lang="en-US" sz="15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(Mesquite GH)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790312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>
                          <a:solidFill>
                            <a:schemeClr val="bg1"/>
                          </a:solidFill>
                          <a:effectLst/>
                        </a:rPr>
                        <a:t>Thu, Mar 14</a:t>
                      </a:r>
                      <a:endParaRPr lang="en-US" sz="15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4:00 p.m. –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Introduction to the 3D Analyst API (Mesquite GH)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5:30 p.m. - 6:30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Introduction to the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KnowledgeGraph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API (Mesquite C)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470804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 of this session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Agenda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/>
              <a:t>What is the ArcGIS Pro SDK for .NET ?</a:t>
            </a:r>
          </a:p>
          <a:p>
            <a:r>
              <a:rPr lang="en-US"/>
              <a:t>Extensibility Patterns</a:t>
            </a:r>
          </a:p>
          <a:p>
            <a:r>
              <a:rPr lang="en-US"/>
              <a:t>Developing with the Pro SDK</a:t>
            </a:r>
            <a:endParaRPr lang="en-US" sz="1800"/>
          </a:p>
          <a:p>
            <a:r>
              <a:rPr lang="en-US"/>
              <a:t>Building your first Add-in</a:t>
            </a:r>
          </a:p>
          <a:p>
            <a:r>
              <a:rPr lang="en-US"/>
              <a:t>Building your first Configuration</a:t>
            </a:r>
          </a:p>
          <a:p>
            <a:r>
              <a:rPr lang="en-US"/>
              <a:t>Available Resources for Developers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773831838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1" y="404827"/>
            <a:ext cx="10369296" cy="43088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b="1">
                <a:solidFill>
                  <a:schemeClr val="bg2">
                    <a:lumMod val="50000"/>
                  </a:schemeClr>
                </a:solidFill>
              </a:rPr>
              <a:t>ArcGIS Pro SDK for .NET – Demo theaters</a:t>
            </a:r>
            <a:endParaRPr lang="en-US" b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3637" y="835714"/>
            <a:ext cx="10369296" cy="830997"/>
          </a:xfrm>
        </p:spPr>
        <p:txBody>
          <a:bodyPr/>
          <a:lstStyle/>
          <a:p>
            <a:endParaRPr lang="en-US" sz="1800" b="0" i="1">
              <a:solidFill>
                <a:srgbClr val="00B0F0"/>
              </a:solidFill>
            </a:endParaRPr>
          </a:p>
          <a:p>
            <a:r>
              <a:rPr lang="en-US" sz="1800" b="0" i="1">
                <a:solidFill>
                  <a:srgbClr val="00B0F0"/>
                </a:solidFill>
              </a:rPr>
              <a:t>NOTE</a:t>
            </a:r>
            <a:r>
              <a:rPr lang="en-US" sz="1800" b="0">
                <a:solidFill>
                  <a:srgbClr val="00B0F0"/>
                </a:solidFill>
              </a:rPr>
              <a:t>:  </a:t>
            </a:r>
            <a:r>
              <a:rPr lang="en-US" sz="1800" b="0"/>
              <a:t>Session titles are led by “ArcGIS Pro SDK for .NET” in online agenda  </a:t>
            </a:r>
          </a:p>
          <a:p>
            <a:endParaRPr lang="en-US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12617" y="6320558"/>
            <a:ext cx="10830995" cy="374179"/>
          </a:xfrm>
        </p:spPr>
        <p:txBody>
          <a:bodyPr/>
          <a:lstStyle/>
          <a:p>
            <a:r>
              <a:rPr lang="en-US"/>
              <a:t>Detailed Agenda: https://www.esri.com/en-us/about/events/devsummit/agenda/detailed</a:t>
            </a:r>
          </a:p>
          <a:p>
            <a:pPr>
              <a:buClr>
                <a:srgbClr val="EAFF46"/>
              </a:buClr>
            </a:pPr>
            <a:endParaRPr lang="en-US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1142573" y="1590866"/>
          <a:ext cx="10336810" cy="3299659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674549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50050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616175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31071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559295">
                <a:tc rowSpan="6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 a.m. – 11:00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What's New in the Geodatabase and Utility Network APIs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660549"/>
                  </a:ext>
                </a:extLst>
              </a:tr>
              <a:tr h="559295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u="none" strike="noStrike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11:15 a.m. – 11:45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Data Definition Language (DDL) in the ArcGIS Pro SDK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20884"/>
                  </a:ext>
                </a:extLst>
              </a:tr>
              <a:tr h="425505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- 1:30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3D Analyst and TIN Layer Line of Sight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5592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1:45 p.m. – 2:15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An Overview of Catalog Layers in Pro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559295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– 3:00 </a:t>
                      </a:r>
                      <a:r>
                        <a:rPr lang="en-US" sz="1500" u="none" strike="noStrike">
                          <a:effectLst/>
                        </a:rPr>
                        <a:t>p.m.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Extending Editor Inspector UI with Embeddable Controls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3262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>
                          <a:effectLst/>
                        </a:rPr>
                        <a:t>3:15 p.m. – 3:45 p.m.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dirty="0">
                          <a:effectLst/>
                        </a:rPr>
                        <a:t>ArcGIS Pro SDK for .NET: What’s New for the Parcel Editing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411797"/>
                  </a:ext>
                </a:extLst>
              </a:tr>
            </a:tbl>
          </a:graphicData>
        </a:graphic>
      </p:graphicFrame>
      <p:graphicFrame>
        <p:nvGraphicFramePr>
          <p:cNvPr id="13" name="Content Placeholder 6">
            <a:extLst>
              <a:ext uri="{FF2B5EF4-FFF2-40B4-BE49-F238E27FC236}">
                <a16:creationId xmlns:a16="http://schemas.microsoft.com/office/drawing/2014/main" id="{5522F377-E52D-48E6-8C7C-4AF0CBDDFDB0}"/>
              </a:ext>
            </a:extLst>
          </p:cNvPr>
          <p:cNvGraphicFramePr>
            <a:graphicFrameLocks/>
          </p:cNvGraphicFramePr>
          <p:nvPr/>
        </p:nvGraphicFramePr>
        <p:xfrm>
          <a:off x="1073637" y="5350049"/>
          <a:ext cx="9602626" cy="77627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66524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858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551557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Date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>
                          <a:effectLst/>
                        </a:rPr>
                        <a:t>Time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>
                          <a:effectLst/>
                        </a:rPr>
                        <a:t>Session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effectLst/>
                        </a:rPr>
                        <a:t>ArcGIS Pro: The Road Ahead (</a:t>
                      </a:r>
                      <a:r>
                        <a:rPr lang="en-US" sz="1600" b="0" u="none" strike="noStrike" kern="1200" dirty="0" err="1">
                          <a:effectLst/>
                        </a:rPr>
                        <a:t>Smoketree</a:t>
                      </a:r>
                      <a:r>
                        <a:rPr lang="en-US" sz="1600" b="0" u="none" strike="noStrike" kern="1200" dirty="0">
                          <a:effectLst/>
                        </a:rPr>
                        <a:t> A-E)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571473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632" y="1253330"/>
            <a:ext cx="10515600" cy="4351338"/>
          </a:xfrm>
        </p:spPr>
        <p:txBody>
          <a:bodyPr/>
          <a:lstStyle/>
          <a:p>
            <a:r>
              <a:rPr lang="en-US" sz="3600" dirty="0"/>
              <a:t>Questions?</a:t>
            </a:r>
          </a:p>
          <a:p>
            <a:r>
              <a:rPr lang="en-US" sz="2800" dirty="0"/>
              <a:t>Continue the conversation on Esri Community</a:t>
            </a:r>
          </a:p>
          <a:p>
            <a:pPr lvl="1"/>
            <a:r>
              <a:rPr lang="en-US" sz="2400" dirty="0">
                <a:solidFill>
                  <a:srgbClr val="C9F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Ask Questions</a:t>
            </a:r>
            <a:endParaRPr lang="en-US" sz="2400" dirty="0">
              <a:solidFill>
                <a:srgbClr val="C9F2FF"/>
              </a:solidFill>
            </a:endParaRPr>
          </a:p>
          <a:p>
            <a:pPr lvl="1"/>
            <a:r>
              <a:rPr lang="en-US" sz="2400" dirty="0">
                <a:solidFill>
                  <a:srgbClr val="C9F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 Ideas</a:t>
            </a:r>
            <a:endParaRPr lang="en-US" sz="2400" dirty="0">
              <a:solidFill>
                <a:srgbClr val="C9F2FF"/>
              </a:solidFill>
            </a:endParaRPr>
          </a:p>
          <a:p>
            <a:r>
              <a:rPr lang="en-US" sz="2800" dirty="0"/>
              <a:t>Watch Videos from previous Events – </a:t>
            </a:r>
            <a:r>
              <a:rPr lang="en-US" sz="2800" dirty="0">
                <a:solidFill>
                  <a:srgbClr val="C9F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 Video</a:t>
            </a:r>
            <a:endParaRPr lang="en-US" sz="2800" dirty="0">
              <a:solidFill>
                <a:srgbClr val="C9F2FF"/>
              </a:solidFill>
            </a:endParaRPr>
          </a:p>
          <a:p>
            <a:r>
              <a:rPr lang="en-US" sz="2800" dirty="0"/>
              <a:t>Visit ArcGIS Pro SDK at the Showcase</a:t>
            </a:r>
          </a:p>
          <a:p>
            <a:r>
              <a:rPr lang="en-US" sz="2800" dirty="0"/>
              <a:t>Session resources can be found here:</a:t>
            </a:r>
            <a:endParaRPr lang="en-US" sz="3600" dirty="0"/>
          </a:p>
          <a:p>
            <a:pPr marL="0" indent="0" algn="ctr">
              <a:buNone/>
            </a:pPr>
            <a:r>
              <a:rPr lang="en-US" sz="28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https://github.com/Esri/arcgis-pro-sdk/wiki/Tech-Sessions#2024-palm-springs</a:t>
            </a:r>
            <a:endParaRPr lang="en-US" sz="2800" dirty="0"/>
          </a:p>
          <a:p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43FA45-EAC6-C271-F387-177B0223E1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1697" y="1406596"/>
            <a:ext cx="2344925" cy="231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4480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DD88300-3B74-77A8-8FC9-5D94DB414C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14FC111-217D-831E-2A05-8C2AA8DC9A55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34" name="Content Placeholder 12">
              <a:extLst>
                <a:ext uri="{FF2B5EF4-FFF2-40B4-BE49-F238E27FC236}">
                  <a16:creationId xmlns:a16="http://schemas.microsoft.com/office/drawing/2014/main" id="{464A7109-05B8-1D05-273C-50DC913D7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37" name="Picture 36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4AE6866F-6F92-19EA-E732-34B4F093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6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BE4F601-EEBF-215C-918A-83B5BE987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</p:spPr>
        <p:txBody>
          <a:bodyPr/>
          <a:lstStyle/>
          <a:p>
            <a:r>
              <a:rPr lang="en-US" dirty="0"/>
              <a:t>Please Share Your Feedback in the App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5AF314-F57D-4842-9487-E20089D3D048}"/>
              </a:ext>
            </a:extLst>
          </p:cNvPr>
          <p:cNvSpPr txBox="1"/>
          <p:nvPr/>
        </p:nvSpPr>
        <p:spPr>
          <a:xfrm>
            <a:off x="1605700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/>
              <a:t>Download the Esri Events app and find your event</a:t>
            </a:r>
          </a:p>
        </p:txBody>
      </p:sp>
      <p:grpSp>
        <p:nvGrpSpPr>
          <p:cNvPr id="5" name="Group 4" descr="Step 1">
            <a:extLst>
              <a:ext uri="{FF2B5EF4-FFF2-40B4-BE49-F238E27FC236}">
                <a16:creationId xmlns:a16="http://schemas.microsoft.com/office/drawing/2014/main" id="{FECED265-E03B-4A1C-A101-D14029853E4B}"/>
              </a:ext>
            </a:extLst>
          </p:cNvPr>
          <p:cNvGrpSpPr/>
          <p:nvPr/>
        </p:nvGrpSpPr>
        <p:grpSpPr>
          <a:xfrm>
            <a:off x="1511487" y="2504270"/>
            <a:ext cx="1921724" cy="3516069"/>
            <a:chOff x="1511487" y="2504270"/>
            <a:chExt cx="1921724" cy="3516069"/>
          </a:xfrm>
        </p:grpSpPr>
        <p:pic>
          <p:nvPicPr>
            <p:cNvPr id="35" name="Picture 8">
              <a:extLst>
                <a:ext uri="{FF2B5EF4-FFF2-40B4-BE49-F238E27FC236}">
                  <a16:creationId xmlns:a16="http://schemas.microsoft.com/office/drawing/2014/main" id="{94423F6C-E71D-1446-9DEE-D45B8795C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1511487" y="2504270"/>
              <a:ext cx="1921724" cy="3516069"/>
            </a:xfrm>
            <a:prstGeom prst="rect">
              <a:avLst/>
            </a:prstGeom>
          </p:spPr>
        </p:pic>
        <p:pic>
          <p:nvPicPr>
            <p:cNvPr id="36" name="Picture 35" descr="Step 1">
              <a:extLst>
                <a:ext uri="{FF2B5EF4-FFF2-40B4-BE49-F238E27FC236}">
                  <a16:creationId xmlns:a16="http://schemas.microsoft.com/office/drawing/2014/main" id="{67AABF1D-708B-9A49-9BF1-EDF12AB80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9" t="4174" r="-239" b="12799"/>
            <a:stretch/>
          </p:blipFill>
          <p:spPr>
            <a:xfrm>
              <a:off x="1581621" y="2647837"/>
              <a:ext cx="1785525" cy="3208149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52F90AA-6977-6B6D-03DB-ECD87B29AF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447" r="1154"/>
            <a:stretch/>
          </p:blipFill>
          <p:spPr>
            <a:xfrm>
              <a:off x="1622339" y="5067851"/>
              <a:ext cx="1692361" cy="632852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48294A-2BAA-126B-5ACC-7A7397C3836D}"/>
                </a:ext>
              </a:extLst>
            </p:cNvPr>
            <p:cNvSpPr/>
            <p:nvPr/>
          </p:nvSpPr>
          <p:spPr bwMode="auto">
            <a:xfrm>
              <a:off x="1605700" y="3491062"/>
              <a:ext cx="1733298" cy="731984"/>
            </a:xfrm>
            <a:prstGeom prst="rect">
              <a:avLst/>
            </a:prstGeom>
            <a:solidFill>
              <a:srgbClr val="F7F7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4" name="Picture 3" descr="A computer screen shot&#10;&#10;Description automatically generated">
              <a:extLst>
                <a:ext uri="{FF2B5EF4-FFF2-40B4-BE49-F238E27FC236}">
                  <a16:creationId xmlns:a16="http://schemas.microsoft.com/office/drawing/2014/main" id="{7BAE464A-E80F-0484-497C-B2586EF6AA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5400"/>
            <a:stretch/>
          </p:blipFill>
          <p:spPr>
            <a:xfrm>
              <a:off x="1619947" y="3530642"/>
              <a:ext cx="1694645" cy="648738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8FADF273-5FA9-B148-AE02-6C67E631D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208835" y="3632943"/>
            <a:ext cx="777941" cy="484727"/>
          </a:xfrm>
          <a:prstGeom prst="rightArrow">
            <a:avLst/>
          </a:prstGeom>
          <a:gradFill flip="none" rotWithShape="1">
            <a:gsLst>
              <a:gs pos="98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9F6EAA-203F-0A4C-89DA-8A12D68A6EF6}"/>
              </a:ext>
            </a:extLst>
          </p:cNvPr>
          <p:cNvSpPr txBox="1"/>
          <p:nvPr/>
        </p:nvSpPr>
        <p:spPr>
          <a:xfrm>
            <a:off x="4011467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>
                <a:solidFill>
                  <a:srgbClr val="82F5FF"/>
                </a:solidFill>
              </a:rPr>
              <a:t>Select the session you attended</a:t>
            </a:r>
          </a:p>
        </p:txBody>
      </p:sp>
      <p:grpSp>
        <p:nvGrpSpPr>
          <p:cNvPr id="14" name="Group 13" descr="Step 2">
            <a:extLst>
              <a:ext uri="{FF2B5EF4-FFF2-40B4-BE49-F238E27FC236}">
                <a16:creationId xmlns:a16="http://schemas.microsoft.com/office/drawing/2014/main" id="{517FEF7C-AAED-6943-855D-7E6B40EC4E52}"/>
              </a:ext>
            </a:extLst>
          </p:cNvPr>
          <p:cNvGrpSpPr/>
          <p:nvPr/>
        </p:nvGrpSpPr>
        <p:grpSpPr>
          <a:xfrm>
            <a:off x="3917254" y="2504270"/>
            <a:ext cx="1921724" cy="3516069"/>
            <a:chOff x="3125273" y="2289667"/>
            <a:chExt cx="1745068" cy="3192852"/>
          </a:xfrm>
        </p:grpSpPr>
        <p:pic>
          <p:nvPicPr>
            <p:cNvPr id="15" name="Picture 14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BD203922-372C-BA4E-A198-37419F1C9A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E131BD53-AA07-7946-A59F-4170DD5AC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EEB9005-592D-5340-B66F-D4FEACDD1B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64" b="11908"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C9E1A03B-FD0F-3B45-B92F-D21CC58A7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609701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3336C3-971C-ED47-A35D-06297059F7DC}"/>
              </a:ext>
            </a:extLst>
          </p:cNvPr>
          <p:cNvSpPr txBox="1"/>
          <p:nvPr/>
        </p:nvSpPr>
        <p:spPr>
          <a:xfrm>
            <a:off x="6417234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/>
              <a:t>Scroll down to “Survey”</a:t>
            </a:r>
          </a:p>
        </p:txBody>
      </p:sp>
      <p:grpSp>
        <p:nvGrpSpPr>
          <p:cNvPr id="18" name="Group 17" descr="Step 3">
            <a:extLst>
              <a:ext uri="{FF2B5EF4-FFF2-40B4-BE49-F238E27FC236}">
                <a16:creationId xmlns:a16="http://schemas.microsoft.com/office/drawing/2014/main" id="{3CDD739D-668C-A44D-A26B-49B9F3C4351E}"/>
              </a:ext>
            </a:extLst>
          </p:cNvPr>
          <p:cNvGrpSpPr/>
          <p:nvPr/>
        </p:nvGrpSpPr>
        <p:grpSpPr>
          <a:xfrm>
            <a:off x="6323021" y="2504270"/>
            <a:ext cx="1921724" cy="3516069"/>
            <a:chOff x="5226240" y="2289667"/>
            <a:chExt cx="1745068" cy="319285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2F6D0DA-5C62-D848-8F92-DCBE91DB5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927FCCC-3631-474D-8EBE-7C679934D2A9}"/>
                </a:ext>
              </a:extLst>
            </p:cNvPr>
            <p:cNvSpPr/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2" name="Picture 8">
              <a:extLst>
                <a:ext uri="{FF2B5EF4-FFF2-40B4-BE49-F238E27FC236}">
                  <a16:creationId xmlns:a16="http://schemas.microsoft.com/office/drawing/2014/main" id="{0F3D4B8A-164A-E04B-9746-88BA8CFCF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D78115A-9EC7-C14F-92FD-AF12B3E6C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11593"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F72B39A-AC95-FF4C-9323-DAC9FAE933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88481"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7" name="Right Arrow 38">
            <a:extLst>
              <a:ext uri="{FF2B5EF4-FFF2-40B4-BE49-F238E27FC236}">
                <a16:creationId xmlns:a16="http://schemas.microsoft.com/office/drawing/2014/main" id="{192E5CAA-4490-DA49-8153-C6E2395FE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935728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CFF59F-58D2-4348-8987-4053B342320A}"/>
              </a:ext>
            </a:extLst>
          </p:cNvPr>
          <p:cNvSpPr txBox="1"/>
          <p:nvPr/>
        </p:nvSpPr>
        <p:spPr>
          <a:xfrm>
            <a:off x="8823001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>
                <a:solidFill>
                  <a:srgbClr val="82F5FF"/>
                </a:solidFill>
              </a:rPr>
              <a:t>Log in to access the survey</a:t>
            </a:r>
          </a:p>
        </p:txBody>
      </p:sp>
      <p:grpSp>
        <p:nvGrpSpPr>
          <p:cNvPr id="29" name="Group 28" descr="Step 4">
            <a:extLst>
              <a:ext uri="{FF2B5EF4-FFF2-40B4-BE49-F238E27FC236}">
                <a16:creationId xmlns:a16="http://schemas.microsoft.com/office/drawing/2014/main" id="{4E8DF0E9-6BE6-9745-ABFB-7B6F1FAB83D3}"/>
              </a:ext>
            </a:extLst>
          </p:cNvPr>
          <p:cNvGrpSpPr/>
          <p:nvPr/>
        </p:nvGrpSpPr>
        <p:grpSpPr>
          <a:xfrm>
            <a:off x="8728788" y="2504270"/>
            <a:ext cx="1921724" cy="3516069"/>
            <a:chOff x="8728788" y="2289666"/>
            <a:chExt cx="1921724" cy="3516069"/>
          </a:xfrm>
        </p:grpSpPr>
        <p:pic>
          <p:nvPicPr>
            <p:cNvPr id="30" name="Picture 8">
              <a:extLst>
                <a:ext uri="{FF2B5EF4-FFF2-40B4-BE49-F238E27FC236}">
                  <a16:creationId xmlns:a16="http://schemas.microsoft.com/office/drawing/2014/main" id="{4B5123E9-439B-034E-8863-FC09DC725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83D9D4E-8941-2641-9D4D-CA61483E816A}"/>
                </a:ext>
              </a:extLst>
            </p:cNvPr>
            <p:cNvGrpSpPr/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F869627-FED5-D64A-92DD-63A0588962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5776" b="89445"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D68AF69-FE44-D04B-BBFF-7723E9F2E9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1917" b="493"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05103883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F4E3A200-C7E5-8FA1-A13B-BF6F92CF8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0956C0F-9479-B233-DF50-2386732C6886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9" name="Content Placeholder 12">
              <a:extLst>
                <a:ext uri="{FF2B5EF4-FFF2-40B4-BE49-F238E27FC236}">
                  <a16:creationId xmlns:a16="http://schemas.microsoft.com/office/drawing/2014/main" id="{B8AF88D3-352C-0EE1-8DC6-5396A494D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22" name="Picture 21" descr="A computer screen with colorful lines&#10;&#10;Description automatically generated">
              <a:extLst>
                <a:ext uri="{FF2B5EF4-FFF2-40B4-BE49-F238E27FC236}">
                  <a16:creationId xmlns:a16="http://schemas.microsoft.com/office/drawing/2014/main" id="{77ACC46D-A929-9FE5-9694-EB3272B50E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-4529" r="5414"/>
            <a:stretch/>
          </p:blipFill>
          <p:spPr>
            <a:xfrm>
              <a:off x="-7056" y="-4640"/>
              <a:ext cx="12192001" cy="6862640"/>
            </a:xfrm>
            <a:prstGeom prst="rect">
              <a:avLst/>
            </a:prstGeom>
          </p:spPr>
        </p:pic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921A8D64-5ED7-C677-405B-30AB7E41A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With Us On Social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C59D668-8282-F4FB-305F-1D83415E5C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 dirty="0">
                <a:solidFill>
                  <a:srgbClr val="FFE08C"/>
                </a:solidFill>
              </a:rPr>
              <a:t>And Join the Conversation Using #esridevsummit2024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83D5F36-F14B-3032-5F09-51F9F5C4D5F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600366" y="1820289"/>
            <a:ext cx="4194148" cy="3772466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4"/>
              </a:rPr>
              <a:t>twitter.com/EsriDevs</a:t>
            </a:r>
            <a:endParaRPr lang="en-US" sz="2000" dirty="0">
              <a:effectLst/>
              <a:latin typeface="Helvetica Neue"/>
              <a:hlinkClick r:id="rId4"/>
            </a:endParaRP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5"/>
              </a:rPr>
              <a:t>twitter.com/EsriDevEvents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youtube.com/c/</a:t>
            </a:r>
            <a:r>
              <a:rPr lang="en-US" sz="2000" u="sng" dirty="0">
                <a:latin typeface="Helvetica Neu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</a:t>
            </a:r>
            <a:r>
              <a:rPr lang="en-US" sz="2000" u="sng" dirty="0">
                <a:effectLst/>
                <a:latin typeface="Helvetica Neu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Developers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links.esri.com/DevVideos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github.com/Esri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</a:t>
            </a:r>
            <a:r>
              <a:rPr lang="en-US" sz="2000" u="sng" dirty="0">
                <a:latin typeface="Helvetica Neue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EsriDevEvents</a:t>
            </a:r>
            <a:endParaRPr lang="en-US" sz="2000" u="sng" dirty="0">
              <a:effectLst/>
              <a:latin typeface="Helvetica Neue"/>
              <a:hlinkClick r:id="rId9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links.esri.com/EsriDevCommunity</a:t>
            </a:r>
            <a:r>
              <a:rPr lang="en-US" sz="2000" u="sng" dirty="0">
                <a:latin typeface="Helvetica Neue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000" u="sng" dirty="0">
                <a:effectLst/>
                <a:latin typeface="Helvetica Neue"/>
              </a:rPr>
              <a:t> </a:t>
            </a:r>
          </a:p>
          <a:p>
            <a:pPr marL="0" indent="0">
              <a:buClr>
                <a:srgbClr val="EAFF46"/>
              </a:buClr>
              <a:buNone/>
            </a:pPr>
            <a:endParaRPr lang="en-US" sz="2000" dirty="0"/>
          </a:p>
        </p:txBody>
      </p:sp>
      <p:pic>
        <p:nvPicPr>
          <p:cNvPr id="13" name="Picture 12" descr="A picture containing clipart&#10;&#10;Description automatically generated">
            <a:extLst>
              <a:ext uri="{FF2B5EF4-FFF2-40B4-BE49-F238E27FC236}">
                <a16:creationId xmlns:a16="http://schemas.microsoft.com/office/drawing/2014/main" id="{BC7DF767-D185-20C2-2FFC-EBC770487EE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4057" y="4275113"/>
            <a:ext cx="342000" cy="342000"/>
          </a:xfrm>
          <a:prstGeom prst="rect">
            <a:avLst/>
          </a:prstGeom>
        </p:spPr>
      </p:pic>
      <p:pic>
        <p:nvPicPr>
          <p:cNvPr id="14" name="Picture 13" descr="Logo, icon&#10;&#10;Description automatically generated">
            <a:extLst>
              <a:ext uri="{FF2B5EF4-FFF2-40B4-BE49-F238E27FC236}">
                <a16:creationId xmlns:a16="http://schemas.microsoft.com/office/drawing/2014/main" id="{AABD6F9B-3FF5-2875-37EB-7ECF20CCE8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4244" y="1990318"/>
            <a:ext cx="341627" cy="341627"/>
          </a:xfrm>
          <a:prstGeom prst="rect">
            <a:avLst/>
          </a:prstGeom>
        </p:spPr>
      </p:pic>
      <p:pic>
        <p:nvPicPr>
          <p:cNvPr id="15" name="Picture 14" descr="Logo, icon&#10;&#10;Description automatically generated">
            <a:extLst>
              <a:ext uri="{FF2B5EF4-FFF2-40B4-BE49-F238E27FC236}">
                <a16:creationId xmlns:a16="http://schemas.microsoft.com/office/drawing/2014/main" id="{17485D76-66F7-985C-C794-146068E93A7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4244" y="2528617"/>
            <a:ext cx="341627" cy="341627"/>
          </a:xfrm>
          <a:prstGeom prst="rect">
            <a:avLst/>
          </a:prstGeom>
        </p:spPr>
      </p:pic>
      <p:pic>
        <p:nvPicPr>
          <p:cNvPr id="16" name="Picture 15" descr="A picture containing clipart&#10;&#10;Description automatically generated">
            <a:extLst>
              <a:ext uri="{FF2B5EF4-FFF2-40B4-BE49-F238E27FC236}">
                <a16:creationId xmlns:a16="http://schemas.microsoft.com/office/drawing/2014/main" id="{6530C532-543B-F3FC-4AFC-1D9AFC89512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4244" y="4837738"/>
            <a:ext cx="342000" cy="342000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1638F7A-A742-1731-24F2-3171BD9BA66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4057" y="3132529"/>
            <a:ext cx="342000" cy="3420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693A709-4913-1E78-FBCC-FF807C07A7E7}"/>
              </a:ext>
            </a:extLst>
          </p:cNvPr>
          <p:cNvSpPr/>
          <p:nvPr/>
        </p:nvSpPr>
        <p:spPr bwMode="auto">
          <a:xfrm>
            <a:off x="994056" y="3706522"/>
            <a:ext cx="342000" cy="342000"/>
          </a:xfrm>
          <a:prstGeom prst="ellipse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ES" sz="1400">
              <a:solidFill>
                <a:schemeClr val="bg1"/>
              </a:solidFill>
            </a:endParaRPr>
          </a:p>
        </p:txBody>
      </p:sp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B6E0C8EC-5698-D4CF-891A-0BC892F5683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4056" y="5420784"/>
            <a:ext cx="342000" cy="34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C2C7BC-6043-F5B8-5C86-894322CC5B9F}"/>
              </a:ext>
            </a:extLst>
          </p:cNvPr>
          <p:cNvSpPr txBox="1"/>
          <p:nvPr/>
        </p:nvSpPr>
        <p:spPr>
          <a:xfrm>
            <a:off x="5682590" y="1028342"/>
            <a:ext cx="4928289" cy="34772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eaLnBrk="0" hangingPunct="0"/>
            <a:r>
              <a:rPr lang="en-US" sz="2000" dirty="0"/>
              <a:t>#esridevsummit2024</a:t>
            </a:r>
            <a:endParaRPr lang="en-US" sz="20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8959584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7344D85-D9D4-99EE-C283-A4F98E668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439271" y="0"/>
            <a:ext cx="12631271" cy="6858000"/>
            <a:chOff x="-439271" y="0"/>
            <a:chExt cx="12631271" cy="6858000"/>
          </a:xfrm>
        </p:grpSpPr>
        <p:pic>
          <p:nvPicPr>
            <p:cNvPr id="3" name="Picture 2" descr="A blue and orange wavy lines&#10;&#10;Description automatically generated">
              <a:extLst>
                <a:ext uri="{FF2B5EF4-FFF2-40B4-BE49-F238E27FC236}">
                  <a16:creationId xmlns:a16="http://schemas.microsoft.com/office/drawing/2014/main" id="{23F694B9-F7D6-EBDE-9CC7-CD4A9E3BC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AA74F34-884C-C234-9769-61D997EF8C8A}"/>
                </a:ext>
              </a:extLst>
            </p:cNvPr>
            <p:cNvSpPr/>
            <p:nvPr/>
          </p:nvSpPr>
          <p:spPr bwMode="auto">
            <a:xfrm>
              <a:off x="-439271" y="1152245"/>
              <a:ext cx="11486773" cy="4553510"/>
            </a:xfrm>
            <a:prstGeom prst="ellipse">
              <a:avLst/>
            </a:prstGeom>
            <a:gradFill flip="none" rotWithShape="1">
              <a:gsLst>
                <a:gs pos="40000">
                  <a:srgbClr val="004043">
                    <a:alpha val="0"/>
                  </a:srgbClr>
                </a:gs>
                <a:gs pos="9000">
                  <a:srgbClr val="004043">
                    <a:alpha val="19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E1B82D40-9B82-44A7-D1DD-20719C78A5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67700" y="6472238"/>
            <a:ext cx="3924300" cy="2540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82F5FF">
                    <a:alpha val="47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2024 Esri. All rights reserved.</a:t>
            </a:r>
          </a:p>
        </p:txBody>
      </p:sp>
      <p:pic>
        <p:nvPicPr>
          <p:cNvPr id="8" name="Picture 7" descr="Esri logo, The Science of Where">
            <a:extLst>
              <a:ext uri="{FF2B5EF4-FFF2-40B4-BE49-F238E27FC236}">
                <a16:creationId xmlns:a16="http://schemas.microsoft.com/office/drawing/2014/main" id="{9AC64EB7-520A-A060-71A7-0581579265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86" y="2365949"/>
            <a:ext cx="5717228" cy="1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155925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6F3753-4506-0675-91EF-8D57285C1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E7DADBA-5AD5-D3E7-B6E4-7651A07AF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803" y="2202162"/>
            <a:ext cx="6306352" cy="914400"/>
          </a:xfrm>
        </p:spPr>
        <p:txBody>
          <a:bodyPr/>
          <a:lstStyle/>
          <a:p>
            <a:pPr algn="l"/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9E5FEF-C319-48C4-98E1-6F6E9AF55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2482" y="3239187"/>
            <a:ext cx="6306353" cy="914400"/>
          </a:xfrm>
        </p:spPr>
        <p:txBody>
          <a:bodyPr/>
          <a:lstStyle/>
          <a:p>
            <a:pPr algn="l"/>
            <a:endParaRPr lang="en-US">
              <a:solidFill>
                <a:srgbClr val="FFE08C"/>
              </a:solidFill>
            </a:endParaRPr>
          </a:p>
        </p:txBody>
      </p:sp>
      <p:sp>
        <p:nvSpPr>
          <p:cNvPr id="8" name="Event Name">
            <a:extLst>
              <a:ext uri="{FF2B5EF4-FFF2-40B4-BE49-F238E27FC236}">
                <a16:creationId xmlns:a16="http://schemas.microsoft.com/office/drawing/2014/main" id="{2D1FE438-BE6D-850A-791A-5CD184F63F17}"/>
              </a:ext>
            </a:extLst>
          </p:cNvPr>
          <p:cNvSpPr txBox="1">
            <a:spLocks/>
          </p:cNvSpPr>
          <p:nvPr/>
        </p:nvSpPr>
        <p:spPr bwMode="white">
          <a:xfrm>
            <a:off x="842482" y="6114559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Bef>
                <a:spcPts val="200"/>
              </a:spcBef>
              <a:spcAft>
                <a:spcPts val="0"/>
              </a:spcAft>
            </a:pPr>
            <a:r>
              <a:rPr lang="en-US" sz="1200" b="1" i="1">
                <a:solidFill>
                  <a:srgbClr val="82F5FF"/>
                </a:solidFill>
              </a:rPr>
              <a:t>2024 ESRI DEVELOPER SUMMIT</a:t>
            </a:r>
          </a:p>
        </p:txBody>
      </p:sp>
    </p:spTree>
    <p:extLst>
      <p:ext uri="{BB962C8B-B14F-4D97-AF65-F5344CB8AC3E}">
        <p14:creationId xmlns:p14="http://schemas.microsoft.com/office/powerpoint/2010/main" val="535275433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>
              <a:solidFill>
                <a:srgbClr val="82F5FF"/>
              </a:solidFill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32140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>
              <a:solidFill>
                <a:srgbClr val="82F5FF"/>
              </a:solidFill>
            </a:endParaRP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82F5FF"/>
              </a:buClr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54682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endParaRPr lang="en-US">
              <a:solidFill>
                <a:srgbClr val="FFE0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278753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1FDE97-1B5A-07E5-AE73-48EB60694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3EEA6D-C02F-92A2-756E-B0FAEED65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solidFill>
                <a:srgbClr val="FFE0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45AD94-04C4-B4A3-5EAD-A8AFE0261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661B069-63C2-BA37-6495-9D28D84B67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56388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the ArcGIS Pro SDK for .NET?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Getting Started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2400"/>
              <a:t>The ArcGIS Pro SDK for .NET extends ArcGIS Pro using .NET</a:t>
            </a:r>
          </a:p>
          <a:p>
            <a:r>
              <a:rPr lang="en-US" sz="2400"/>
              <a:t>Developers can develop with either C# or VB .NET</a:t>
            </a:r>
          </a:p>
          <a:p>
            <a:r>
              <a:rPr lang="en-US" sz="2400"/>
              <a:t>The ArcGIS Pro SDK provides Four Extensibility patterns:</a:t>
            </a:r>
            <a:endParaRPr lang="en-US" sz="2200"/>
          </a:p>
          <a:p>
            <a:pPr lvl="1"/>
            <a:r>
              <a:rPr lang="en-US" sz="2200"/>
              <a:t>Two main patterns:</a:t>
            </a:r>
          </a:p>
          <a:p>
            <a:pPr lvl="2"/>
            <a:r>
              <a:rPr lang="en-US" sz="1800"/>
              <a:t>ArcGIS Pro Module Add-ins </a:t>
            </a:r>
          </a:p>
          <a:p>
            <a:pPr lvl="2"/>
            <a:r>
              <a:rPr lang="en-US" sz="1800"/>
              <a:t>ArcGIS Pro Managed Configurations</a:t>
            </a:r>
            <a:endParaRPr lang="en-US" sz="2000"/>
          </a:p>
          <a:p>
            <a:pPr lvl="1"/>
            <a:r>
              <a:rPr lang="en-US" sz="2000"/>
              <a:t>Two additional patterns:</a:t>
            </a:r>
          </a:p>
          <a:p>
            <a:pPr lvl="2"/>
            <a:r>
              <a:rPr lang="en-US" sz="1800"/>
              <a:t>ArcGIS Pro Plug-in </a:t>
            </a:r>
            <a:r>
              <a:rPr lang="en-US" sz="1800" err="1"/>
              <a:t>Datasource</a:t>
            </a:r>
            <a:endParaRPr lang="en-US" sz="1800"/>
          </a:p>
          <a:p>
            <a:pPr lvl="2"/>
            <a:r>
              <a:rPr lang="en-US" sz="1800"/>
              <a:t>ArcGIS Pro </a:t>
            </a:r>
            <a:r>
              <a:rPr lang="en-US" sz="1800" err="1"/>
              <a:t>CoreHost</a:t>
            </a:r>
            <a:r>
              <a:rPr lang="en-US" sz="1800"/>
              <a:t> Application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864670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7344D85-D9D4-99EE-C283-A4F98E668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439271" y="0"/>
            <a:ext cx="12631271" cy="6858000"/>
            <a:chOff x="-439271" y="0"/>
            <a:chExt cx="12631271" cy="6858000"/>
          </a:xfrm>
        </p:grpSpPr>
        <p:pic>
          <p:nvPicPr>
            <p:cNvPr id="3" name="Picture 2" descr="A blue and orange wavy lines&#10;&#10;Description automatically generated">
              <a:extLst>
                <a:ext uri="{FF2B5EF4-FFF2-40B4-BE49-F238E27FC236}">
                  <a16:creationId xmlns:a16="http://schemas.microsoft.com/office/drawing/2014/main" id="{23F694B9-F7D6-EBDE-9CC7-CD4A9E3BC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AA74F34-884C-C234-9769-61D997EF8C8A}"/>
                </a:ext>
              </a:extLst>
            </p:cNvPr>
            <p:cNvSpPr/>
            <p:nvPr/>
          </p:nvSpPr>
          <p:spPr bwMode="auto">
            <a:xfrm>
              <a:off x="-439271" y="1152245"/>
              <a:ext cx="11486773" cy="4553510"/>
            </a:xfrm>
            <a:prstGeom prst="ellipse">
              <a:avLst/>
            </a:prstGeom>
            <a:gradFill flip="none" rotWithShape="1">
              <a:gsLst>
                <a:gs pos="40000">
                  <a:srgbClr val="004043">
                    <a:alpha val="0"/>
                  </a:srgbClr>
                </a:gs>
                <a:gs pos="9000">
                  <a:srgbClr val="004043">
                    <a:alpha val="19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E1B82D40-9B82-44A7-D1DD-20719C78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67700" y="6472238"/>
            <a:ext cx="3924300" cy="2540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82F5FF">
                    <a:alpha val="47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2024 Esri. All rights reserved.</a:t>
            </a:r>
          </a:p>
        </p:txBody>
      </p:sp>
      <p:pic>
        <p:nvPicPr>
          <p:cNvPr id="8" name="Picture 7" descr="Esri logo, The Science of Where">
            <a:extLst>
              <a:ext uri="{FF2B5EF4-FFF2-40B4-BE49-F238E27FC236}">
                <a16:creationId xmlns:a16="http://schemas.microsoft.com/office/drawing/2014/main" id="{9AC64EB7-520A-A060-71A7-0581579265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86" y="2365949"/>
            <a:ext cx="5717228" cy="17677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D7B4C9-F008-6929-6A1D-8C3DA8FD2DB9}"/>
              </a:ext>
            </a:extLst>
          </p:cNvPr>
          <p:cNvSpPr txBox="1"/>
          <p:nvPr/>
        </p:nvSpPr>
        <p:spPr>
          <a:xfrm>
            <a:off x="1624263" y="-529389"/>
            <a:ext cx="0" cy="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endParaRPr lang="en-US" sz="1400" err="1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742656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632" y="1253330"/>
            <a:ext cx="10515600" cy="4351338"/>
          </a:xfrm>
        </p:spPr>
        <p:txBody>
          <a:bodyPr/>
          <a:lstStyle/>
          <a:p>
            <a:r>
              <a:rPr lang="en-US" sz="3600" dirty="0"/>
              <a:t>Questions?</a:t>
            </a:r>
          </a:p>
          <a:p>
            <a:r>
              <a:rPr lang="en-US" sz="2800" dirty="0"/>
              <a:t>Continue the conversation on Esri Community</a:t>
            </a:r>
          </a:p>
          <a:p>
            <a:pPr lvl="1"/>
            <a:r>
              <a:rPr lang="en-US" sz="2400" dirty="0">
                <a:solidFill>
                  <a:srgbClr val="C9F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Ask Questions</a:t>
            </a:r>
            <a:endParaRPr lang="en-US" sz="2400" dirty="0">
              <a:solidFill>
                <a:srgbClr val="C9F2FF"/>
              </a:solidFill>
            </a:endParaRPr>
          </a:p>
          <a:p>
            <a:pPr lvl="1"/>
            <a:r>
              <a:rPr lang="en-US" sz="2400" dirty="0">
                <a:solidFill>
                  <a:srgbClr val="C9F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 Ideas</a:t>
            </a:r>
            <a:endParaRPr lang="en-US" sz="2400" dirty="0">
              <a:solidFill>
                <a:srgbClr val="C9F2FF"/>
              </a:solidFill>
            </a:endParaRPr>
          </a:p>
          <a:p>
            <a:r>
              <a:rPr lang="en-US" sz="2800" dirty="0"/>
              <a:t>Watch Videos from previous Events – </a:t>
            </a:r>
            <a:r>
              <a:rPr lang="en-US" sz="2800" dirty="0">
                <a:solidFill>
                  <a:srgbClr val="C9F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 Video</a:t>
            </a:r>
            <a:endParaRPr lang="en-US" sz="2800" dirty="0">
              <a:solidFill>
                <a:srgbClr val="C9F2FF"/>
              </a:solidFill>
            </a:endParaRPr>
          </a:p>
          <a:p>
            <a:r>
              <a:rPr lang="en-US" sz="2800" dirty="0"/>
              <a:t>Session resources can be found here:</a:t>
            </a:r>
            <a:endParaRPr lang="en-US" sz="3600" dirty="0"/>
          </a:p>
          <a:p>
            <a:pPr marL="0" indent="0" algn="ctr">
              <a:buNone/>
            </a:pPr>
            <a:r>
              <a:rPr lang="en-US" sz="28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https://github.com/Esri/arcgis-pro-sdk/wiki/Tech-Sessions#2024-palm-springs</a:t>
            </a:r>
            <a:endParaRPr lang="en-US" sz="2800" dirty="0"/>
          </a:p>
          <a:p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43FA45-EAC6-C271-F387-177B0223E1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1697" y="1406596"/>
            <a:ext cx="2344925" cy="231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DD88300-3B74-77A8-8FC9-5D94DB414C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14FC111-217D-831E-2A05-8C2AA8DC9A55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34" name="Content Placeholder 12">
              <a:extLst>
                <a:ext uri="{FF2B5EF4-FFF2-40B4-BE49-F238E27FC236}">
                  <a16:creationId xmlns:a16="http://schemas.microsoft.com/office/drawing/2014/main" id="{464A7109-05B8-1D05-273C-50DC913D7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37" name="Picture 36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4AE6866F-6F92-19EA-E732-34B4F093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6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BE4F601-EEBF-215C-918A-83B5BE987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</p:spPr>
        <p:txBody>
          <a:bodyPr/>
          <a:lstStyle/>
          <a:p>
            <a:r>
              <a:rPr lang="en-US" dirty="0"/>
              <a:t>Please Share Your Feedback in the App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5AF314-F57D-4842-9487-E20089D3D048}"/>
              </a:ext>
            </a:extLst>
          </p:cNvPr>
          <p:cNvSpPr txBox="1"/>
          <p:nvPr/>
        </p:nvSpPr>
        <p:spPr>
          <a:xfrm>
            <a:off x="1605700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/>
              <a:t>Download the Esri Events app and find your event</a:t>
            </a:r>
          </a:p>
        </p:txBody>
      </p:sp>
      <p:grpSp>
        <p:nvGrpSpPr>
          <p:cNvPr id="5" name="Group 4" descr="Step 1">
            <a:extLst>
              <a:ext uri="{FF2B5EF4-FFF2-40B4-BE49-F238E27FC236}">
                <a16:creationId xmlns:a16="http://schemas.microsoft.com/office/drawing/2014/main" id="{FECED265-E03B-4A1C-A101-D14029853E4B}"/>
              </a:ext>
            </a:extLst>
          </p:cNvPr>
          <p:cNvGrpSpPr/>
          <p:nvPr/>
        </p:nvGrpSpPr>
        <p:grpSpPr>
          <a:xfrm>
            <a:off x="1511487" y="2504270"/>
            <a:ext cx="1921724" cy="3516069"/>
            <a:chOff x="1511487" y="2504270"/>
            <a:chExt cx="1921724" cy="3516069"/>
          </a:xfrm>
        </p:grpSpPr>
        <p:pic>
          <p:nvPicPr>
            <p:cNvPr id="35" name="Picture 8">
              <a:extLst>
                <a:ext uri="{FF2B5EF4-FFF2-40B4-BE49-F238E27FC236}">
                  <a16:creationId xmlns:a16="http://schemas.microsoft.com/office/drawing/2014/main" id="{94423F6C-E71D-1446-9DEE-D45B8795C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1511487" y="2504270"/>
              <a:ext cx="1921724" cy="3516069"/>
            </a:xfrm>
            <a:prstGeom prst="rect">
              <a:avLst/>
            </a:prstGeom>
          </p:spPr>
        </p:pic>
        <p:pic>
          <p:nvPicPr>
            <p:cNvPr id="36" name="Picture 35" descr="Step 1">
              <a:extLst>
                <a:ext uri="{FF2B5EF4-FFF2-40B4-BE49-F238E27FC236}">
                  <a16:creationId xmlns:a16="http://schemas.microsoft.com/office/drawing/2014/main" id="{67AABF1D-708B-9A49-9BF1-EDF12AB80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9" t="4174" r="-239" b="12799"/>
            <a:stretch/>
          </p:blipFill>
          <p:spPr>
            <a:xfrm>
              <a:off x="1581621" y="2647837"/>
              <a:ext cx="1785525" cy="3208149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52F90AA-6977-6B6D-03DB-ECD87B29AF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447" r="1154"/>
            <a:stretch/>
          </p:blipFill>
          <p:spPr>
            <a:xfrm>
              <a:off x="1622339" y="5067851"/>
              <a:ext cx="1692361" cy="632852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48294A-2BAA-126B-5ACC-7A7397C3836D}"/>
                </a:ext>
              </a:extLst>
            </p:cNvPr>
            <p:cNvSpPr/>
            <p:nvPr/>
          </p:nvSpPr>
          <p:spPr bwMode="auto">
            <a:xfrm>
              <a:off x="1605700" y="3491062"/>
              <a:ext cx="1733298" cy="731984"/>
            </a:xfrm>
            <a:prstGeom prst="rect">
              <a:avLst/>
            </a:prstGeom>
            <a:solidFill>
              <a:srgbClr val="F7F7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4" name="Picture 3" descr="A computer screen shot&#10;&#10;Description automatically generated">
              <a:extLst>
                <a:ext uri="{FF2B5EF4-FFF2-40B4-BE49-F238E27FC236}">
                  <a16:creationId xmlns:a16="http://schemas.microsoft.com/office/drawing/2014/main" id="{7BAE464A-E80F-0484-497C-B2586EF6AA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5400"/>
            <a:stretch/>
          </p:blipFill>
          <p:spPr>
            <a:xfrm>
              <a:off x="1619947" y="3530642"/>
              <a:ext cx="1694645" cy="648738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8FADF273-5FA9-B148-AE02-6C67E631D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208835" y="3632943"/>
            <a:ext cx="777941" cy="484727"/>
          </a:xfrm>
          <a:prstGeom prst="rightArrow">
            <a:avLst/>
          </a:prstGeom>
          <a:gradFill flip="none" rotWithShape="1">
            <a:gsLst>
              <a:gs pos="98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9F6EAA-203F-0A4C-89DA-8A12D68A6EF6}"/>
              </a:ext>
            </a:extLst>
          </p:cNvPr>
          <p:cNvSpPr txBox="1"/>
          <p:nvPr/>
        </p:nvSpPr>
        <p:spPr>
          <a:xfrm>
            <a:off x="4011467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>
                <a:solidFill>
                  <a:srgbClr val="82F5FF"/>
                </a:solidFill>
              </a:rPr>
              <a:t>Select the session you attended</a:t>
            </a:r>
          </a:p>
        </p:txBody>
      </p:sp>
      <p:grpSp>
        <p:nvGrpSpPr>
          <p:cNvPr id="14" name="Group 13" descr="Step 2">
            <a:extLst>
              <a:ext uri="{FF2B5EF4-FFF2-40B4-BE49-F238E27FC236}">
                <a16:creationId xmlns:a16="http://schemas.microsoft.com/office/drawing/2014/main" id="{517FEF7C-AAED-6943-855D-7E6B40EC4E52}"/>
              </a:ext>
            </a:extLst>
          </p:cNvPr>
          <p:cNvGrpSpPr/>
          <p:nvPr/>
        </p:nvGrpSpPr>
        <p:grpSpPr>
          <a:xfrm>
            <a:off x="3917254" y="2504270"/>
            <a:ext cx="1921724" cy="3516069"/>
            <a:chOff x="3125273" y="2289667"/>
            <a:chExt cx="1745068" cy="3192852"/>
          </a:xfrm>
        </p:grpSpPr>
        <p:pic>
          <p:nvPicPr>
            <p:cNvPr id="15" name="Picture 14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BD203922-372C-BA4E-A198-37419F1C9A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E131BD53-AA07-7946-A59F-4170DD5AC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EEB9005-592D-5340-B66F-D4FEACDD1B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64" b="11908"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C9E1A03B-FD0F-3B45-B92F-D21CC58A7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609701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3336C3-971C-ED47-A35D-06297059F7DC}"/>
              </a:ext>
            </a:extLst>
          </p:cNvPr>
          <p:cNvSpPr txBox="1"/>
          <p:nvPr/>
        </p:nvSpPr>
        <p:spPr>
          <a:xfrm>
            <a:off x="6417234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/>
              <a:t>Scroll down to “Survey”</a:t>
            </a:r>
          </a:p>
        </p:txBody>
      </p:sp>
      <p:grpSp>
        <p:nvGrpSpPr>
          <p:cNvPr id="18" name="Group 17" descr="Step 3">
            <a:extLst>
              <a:ext uri="{FF2B5EF4-FFF2-40B4-BE49-F238E27FC236}">
                <a16:creationId xmlns:a16="http://schemas.microsoft.com/office/drawing/2014/main" id="{3CDD739D-668C-A44D-A26B-49B9F3C4351E}"/>
              </a:ext>
            </a:extLst>
          </p:cNvPr>
          <p:cNvGrpSpPr/>
          <p:nvPr/>
        </p:nvGrpSpPr>
        <p:grpSpPr>
          <a:xfrm>
            <a:off x="6323021" y="2504270"/>
            <a:ext cx="1921724" cy="3516069"/>
            <a:chOff x="5226240" y="2289667"/>
            <a:chExt cx="1745068" cy="319285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2F6D0DA-5C62-D848-8F92-DCBE91DB5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927FCCC-3631-474D-8EBE-7C679934D2A9}"/>
                </a:ext>
              </a:extLst>
            </p:cNvPr>
            <p:cNvSpPr/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2" name="Picture 8">
              <a:extLst>
                <a:ext uri="{FF2B5EF4-FFF2-40B4-BE49-F238E27FC236}">
                  <a16:creationId xmlns:a16="http://schemas.microsoft.com/office/drawing/2014/main" id="{0F3D4B8A-164A-E04B-9746-88BA8CFCF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D78115A-9EC7-C14F-92FD-AF12B3E6C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11593"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F72B39A-AC95-FF4C-9323-DAC9FAE933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88481"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7" name="Right Arrow 38">
            <a:extLst>
              <a:ext uri="{FF2B5EF4-FFF2-40B4-BE49-F238E27FC236}">
                <a16:creationId xmlns:a16="http://schemas.microsoft.com/office/drawing/2014/main" id="{192E5CAA-4490-DA49-8153-C6E2395FE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935728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CFF59F-58D2-4348-8987-4053B342320A}"/>
              </a:ext>
            </a:extLst>
          </p:cNvPr>
          <p:cNvSpPr txBox="1"/>
          <p:nvPr/>
        </p:nvSpPr>
        <p:spPr>
          <a:xfrm>
            <a:off x="8823001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 dirty="0">
                <a:solidFill>
                  <a:srgbClr val="82F5FF"/>
                </a:solidFill>
              </a:rPr>
              <a:t>Log in to access the survey</a:t>
            </a:r>
          </a:p>
        </p:txBody>
      </p:sp>
      <p:grpSp>
        <p:nvGrpSpPr>
          <p:cNvPr id="29" name="Group 28" descr="Step 4">
            <a:extLst>
              <a:ext uri="{FF2B5EF4-FFF2-40B4-BE49-F238E27FC236}">
                <a16:creationId xmlns:a16="http://schemas.microsoft.com/office/drawing/2014/main" id="{4E8DF0E9-6BE6-9745-ABFB-7B6F1FAB83D3}"/>
              </a:ext>
            </a:extLst>
          </p:cNvPr>
          <p:cNvGrpSpPr/>
          <p:nvPr/>
        </p:nvGrpSpPr>
        <p:grpSpPr>
          <a:xfrm>
            <a:off x="8728788" y="2504270"/>
            <a:ext cx="1921724" cy="3516069"/>
            <a:chOff x="8728788" y="2289666"/>
            <a:chExt cx="1921724" cy="3516069"/>
          </a:xfrm>
        </p:grpSpPr>
        <p:pic>
          <p:nvPicPr>
            <p:cNvPr id="30" name="Picture 8">
              <a:extLst>
                <a:ext uri="{FF2B5EF4-FFF2-40B4-BE49-F238E27FC236}">
                  <a16:creationId xmlns:a16="http://schemas.microsoft.com/office/drawing/2014/main" id="{4B5123E9-439B-034E-8863-FC09DC725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83D9D4E-8941-2641-9D4D-CA61483E816A}"/>
                </a:ext>
              </a:extLst>
            </p:cNvPr>
            <p:cNvGrpSpPr/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F869627-FED5-D64A-92DD-63A0588962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5776" b="89445"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D68AF69-FE44-D04B-BBFF-7723E9F2E9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1917" b="493"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341518784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F4E3A200-C7E5-8FA1-A13B-BF6F92CF8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0956C0F-9479-B233-DF50-2386732C6886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prstClr val="white"/>
                </a:solidFill>
              </a:endParaRPr>
            </a:p>
          </p:txBody>
        </p:sp>
        <p:pic>
          <p:nvPicPr>
            <p:cNvPr id="9" name="Content Placeholder 12">
              <a:extLst>
                <a:ext uri="{FF2B5EF4-FFF2-40B4-BE49-F238E27FC236}">
                  <a16:creationId xmlns:a16="http://schemas.microsoft.com/office/drawing/2014/main" id="{B8AF88D3-352C-0EE1-8DC6-5396A494D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22" name="Picture 21" descr="A computer screen with colorful lines&#10;&#10;Description automatically generated">
              <a:extLst>
                <a:ext uri="{FF2B5EF4-FFF2-40B4-BE49-F238E27FC236}">
                  <a16:creationId xmlns:a16="http://schemas.microsoft.com/office/drawing/2014/main" id="{77ACC46D-A929-9FE5-9694-EB3272B50E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-4529" r="5414"/>
            <a:stretch/>
          </p:blipFill>
          <p:spPr>
            <a:xfrm>
              <a:off x="-7056" y="-4640"/>
              <a:ext cx="12192001" cy="6862640"/>
            </a:xfrm>
            <a:prstGeom prst="rect">
              <a:avLst/>
            </a:prstGeom>
          </p:spPr>
        </p:pic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921A8D64-5ED7-C677-405B-30AB7E41A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With Us On Social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C59D668-8282-F4FB-305F-1D83415E5C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 dirty="0">
                <a:solidFill>
                  <a:srgbClr val="FFE08C"/>
                </a:solidFill>
              </a:rPr>
              <a:t>And Join the Conversation Using #esridevsummit2024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83D5F36-F14B-3032-5F09-51F9F5C4D5F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600366" y="1820289"/>
            <a:ext cx="4194148" cy="3772466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4"/>
              </a:rPr>
              <a:t>twitter.com/EsriDevs</a:t>
            </a:r>
            <a:endParaRPr lang="en-US" sz="2000" dirty="0">
              <a:effectLst/>
              <a:latin typeface="Helvetica Neue"/>
              <a:hlinkClick r:id="rId4"/>
            </a:endParaRP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5"/>
              </a:rPr>
              <a:t>twitter.com/EsriDevEvents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youtube.com/c/</a:t>
            </a:r>
            <a:r>
              <a:rPr lang="en-US" sz="2000" u="sng" dirty="0">
                <a:latin typeface="Helvetica Neu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</a:t>
            </a:r>
            <a:r>
              <a:rPr lang="en-US" sz="2000" u="sng" dirty="0">
                <a:effectLst/>
                <a:latin typeface="Helvetica Neu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Developers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links.esri.com/DevVideos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github.com/Esri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</a:t>
            </a:r>
            <a:r>
              <a:rPr lang="en-US" sz="2000" u="sng" dirty="0">
                <a:latin typeface="Helvetica Neue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EsriDevEvents</a:t>
            </a:r>
            <a:endParaRPr lang="en-US" sz="2000" u="sng" dirty="0">
              <a:effectLst/>
              <a:latin typeface="Helvetica Neue"/>
              <a:hlinkClick r:id="rId9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sz="2000" u="sng" dirty="0">
                <a:effectLst/>
                <a:latin typeface="Helvetica Neue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links.esri.com/EsriDevCommunity</a:t>
            </a:r>
            <a:r>
              <a:rPr lang="en-US" sz="2000" u="sng" dirty="0">
                <a:latin typeface="Helvetica Neue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000" u="sng" dirty="0">
                <a:effectLst/>
                <a:latin typeface="Helvetica Neue"/>
              </a:rPr>
              <a:t> </a:t>
            </a:r>
          </a:p>
          <a:p>
            <a:pPr marL="0" indent="0">
              <a:buClr>
                <a:srgbClr val="EAFF46"/>
              </a:buClr>
              <a:buNone/>
            </a:pPr>
            <a:endParaRPr lang="en-US" sz="2000" dirty="0"/>
          </a:p>
        </p:txBody>
      </p:sp>
      <p:pic>
        <p:nvPicPr>
          <p:cNvPr id="13" name="Picture 12" descr="A picture containing clipart&#10;&#10;Description automatically generated">
            <a:extLst>
              <a:ext uri="{FF2B5EF4-FFF2-40B4-BE49-F238E27FC236}">
                <a16:creationId xmlns:a16="http://schemas.microsoft.com/office/drawing/2014/main" id="{BC7DF767-D185-20C2-2FFC-EBC770487EE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4057" y="4275113"/>
            <a:ext cx="342000" cy="342000"/>
          </a:xfrm>
          <a:prstGeom prst="rect">
            <a:avLst/>
          </a:prstGeom>
        </p:spPr>
      </p:pic>
      <p:pic>
        <p:nvPicPr>
          <p:cNvPr id="14" name="Picture 13" descr="Logo, icon&#10;&#10;Description automatically generated">
            <a:extLst>
              <a:ext uri="{FF2B5EF4-FFF2-40B4-BE49-F238E27FC236}">
                <a16:creationId xmlns:a16="http://schemas.microsoft.com/office/drawing/2014/main" id="{AABD6F9B-3FF5-2875-37EB-7ECF20CCE8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4244" y="1990318"/>
            <a:ext cx="341627" cy="341627"/>
          </a:xfrm>
          <a:prstGeom prst="rect">
            <a:avLst/>
          </a:prstGeom>
        </p:spPr>
      </p:pic>
      <p:pic>
        <p:nvPicPr>
          <p:cNvPr id="15" name="Picture 14" descr="Logo, icon&#10;&#10;Description automatically generated">
            <a:extLst>
              <a:ext uri="{FF2B5EF4-FFF2-40B4-BE49-F238E27FC236}">
                <a16:creationId xmlns:a16="http://schemas.microsoft.com/office/drawing/2014/main" id="{17485D76-66F7-985C-C794-146068E93A7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4244" y="2528617"/>
            <a:ext cx="341627" cy="341627"/>
          </a:xfrm>
          <a:prstGeom prst="rect">
            <a:avLst/>
          </a:prstGeom>
        </p:spPr>
      </p:pic>
      <p:pic>
        <p:nvPicPr>
          <p:cNvPr id="16" name="Picture 15" descr="A picture containing clipart&#10;&#10;Description automatically generated">
            <a:extLst>
              <a:ext uri="{FF2B5EF4-FFF2-40B4-BE49-F238E27FC236}">
                <a16:creationId xmlns:a16="http://schemas.microsoft.com/office/drawing/2014/main" id="{6530C532-543B-F3FC-4AFC-1D9AFC89512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4244" y="4837738"/>
            <a:ext cx="342000" cy="342000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1638F7A-A742-1731-24F2-3171BD9BA66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4057" y="3132529"/>
            <a:ext cx="342000" cy="3420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693A709-4913-1E78-FBCC-FF807C07A7E7}"/>
              </a:ext>
            </a:extLst>
          </p:cNvPr>
          <p:cNvSpPr/>
          <p:nvPr/>
        </p:nvSpPr>
        <p:spPr bwMode="auto">
          <a:xfrm>
            <a:off x="994056" y="3706522"/>
            <a:ext cx="342000" cy="342000"/>
          </a:xfrm>
          <a:prstGeom prst="ellipse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ES" sz="1400">
              <a:solidFill>
                <a:schemeClr val="bg1"/>
              </a:solidFill>
            </a:endParaRPr>
          </a:p>
        </p:txBody>
      </p:sp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B6E0C8EC-5698-D4CF-891A-0BC892F5683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4056" y="5420784"/>
            <a:ext cx="342000" cy="34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C2C7BC-6043-F5B8-5C86-894322CC5B9F}"/>
              </a:ext>
            </a:extLst>
          </p:cNvPr>
          <p:cNvSpPr txBox="1"/>
          <p:nvPr/>
        </p:nvSpPr>
        <p:spPr>
          <a:xfrm>
            <a:off x="5682590" y="1028342"/>
            <a:ext cx="4928289" cy="34772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eaLnBrk="0" hangingPunct="0"/>
            <a:r>
              <a:rPr lang="en-US" sz="2000" dirty="0"/>
              <a:t>#esridevsummit2024</a:t>
            </a:r>
            <a:endParaRPr lang="en-US" sz="20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7517122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sz="3200" b="0"/>
              <a:t>Extending ArcGIS Pro with the Pro SDK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Use cases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0"/>
              <a:t>Add new functionality to Pro</a:t>
            </a:r>
          </a:p>
          <a:p>
            <a:pPr lvl="1"/>
            <a:r>
              <a:rPr lang="en-US" b="0"/>
              <a:t>Create new tools and routines</a:t>
            </a:r>
          </a:p>
          <a:p>
            <a:pPr lvl="1"/>
            <a:r>
              <a:rPr lang="en-US" b="0"/>
              <a:t>Custom controls, panes, settings</a:t>
            </a:r>
          </a:p>
          <a:p>
            <a:pPr>
              <a:spcBef>
                <a:spcPts val="1200"/>
              </a:spcBef>
            </a:pPr>
            <a:r>
              <a:rPr lang="en-US" b="0"/>
              <a:t>Streamline workflows</a:t>
            </a:r>
          </a:p>
          <a:p>
            <a:pPr lvl="1"/>
            <a:r>
              <a:rPr lang="en-US" b="0"/>
              <a:t>Focus on essential operations</a:t>
            </a:r>
          </a:p>
          <a:p>
            <a:pPr lvl="1"/>
            <a:r>
              <a:rPr lang="en-US" b="0"/>
              <a:t>Tailor the UI for your organization</a:t>
            </a:r>
          </a:p>
          <a:p>
            <a:pPr lvl="1"/>
            <a:r>
              <a:rPr lang="en-US" b="0"/>
              <a:t>Organize ribbon with new and existing tools</a:t>
            </a:r>
          </a:p>
          <a:p>
            <a:pPr lvl="1"/>
            <a:r>
              <a:rPr lang="en-US" b="0"/>
              <a:t>Reduce clicks, repetitive tasks and operations</a:t>
            </a:r>
          </a:p>
          <a:p>
            <a:pPr lvl="1"/>
            <a:r>
              <a:rPr lang="en-US" b="0"/>
              <a:t>Leverage your industry data</a:t>
            </a:r>
          </a:p>
          <a:p>
            <a:pPr>
              <a:spcBef>
                <a:spcPts val="1200"/>
              </a:spcBef>
            </a:pPr>
            <a:r>
              <a:rPr lang="en-US" b="0"/>
              <a:t>Make Pro your own</a:t>
            </a:r>
          </a:p>
          <a:p>
            <a:pPr lvl="1"/>
            <a:r>
              <a:rPr lang="en-US" b="0"/>
              <a:t>Control the startup UI / UX</a:t>
            </a:r>
          </a:p>
          <a:p>
            <a:pPr lvl="1"/>
            <a:r>
              <a:rPr lang="en-US" b="0"/>
              <a:t>Custom branding</a:t>
            </a:r>
          </a:p>
          <a:p>
            <a:endParaRPr lang="en-US"/>
          </a:p>
        </p:txBody>
      </p:sp>
      <p:pic>
        <p:nvPicPr>
          <p:cNvPr id="1026" name="Picture 2" descr="UI">
            <a:extLst>
              <a:ext uri="{FF2B5EF4-FFF2-40B4-BE49-F238E27FC236}">
                <a16:creationId xmlns:a16="http://schemas.microsoft.com/office/drawing/2014/main" id="{057680DD-02D4-1F87-2605-400F76618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623" y="4417629"/>
            <a:ext cx="3688862" cy="175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I">
            <a:extLst>
              <a:ext uri="{FF2B5EF4-FFF2-40B4-BE49-F238E27FC236}">
                <a16:creationId xmlns:a16="http://schemas.microsoft.com/office/drawing/2014/main" id="{FA0DB4E7-48A7-BE83-2EB2-DC972A0BB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416" y="1698998"/>
            <a:ext cx="4189046" cy="221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052CD8-7FE7-A7BA-312B-87132C7D629E}"/>
              </a:ext>
            </a:extLst>
          </p:cNvPr>
          <p:cNvSpPr txBox="1">
            <a:spLocks/>
          </p:cNvSpPr>
          <p:nvPr/>
        </p:nvSpPr>
        <p:spPr>
          <a:xfrm>
            <a:off x="7215029" y="3917338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Build new tools to extend ArcGIS Pro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11CB99-F477-C1E0-26E2-B75E9A23D4AB}"/>
              </a:ext>
            </a:extLst>
          </p:cNvPr>
          <p:cNvSpPr txBox="1">
            <a:spLocks/>
          </p:cNvSpPr>
          <p:nvPr/>
        </p:nvSpPr>
        <p:spPr>
          <a:xfrm>
            <a:off x="7221416" y="6183931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Rebrand ArcGIS Pro</a:t>
            </a:r>
          </a:p>
        </p:txBody>
      </p:sp>
    </p:spTree>
    <p:extLst>
      <p:ext uri="{BB962C8B-B14F-4D97-AF65-F5344CB8AC3E}">
        <p14:creationId xmlns:p14="http://schemas.microsoft.com/office/powerpoint/2010/main" val="66625044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9EDBE79-5C52-A322-B5C2-084B028B3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17" name="Content Placeholder 12">
              <a:extLst>
                <a:ext uri="{FF2B5EF4-FFF2-40B4-BE49-F238E27FC236}">
                  <a16:creationId xmlns:a16="http://schemas.microsoft.com/office/drawing/2014/main" id="{D847E7CF-818E-D7BE-E3D8-2410F8ABA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the ArcGIS Pro SDK for .NET?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Requirements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7DAB54A-FD8D-5539-91D7-2D2FE846E24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/>
              <a:t>Supported .NET</a:t>
            </a:r>
          </a:p>
          <a:p>
            <a:pPr lvl="1"/>
            <a:r>
              <a:rPr lang="en-US"/>
              <a:t>Microsoft .NET Runtime 6.0.5 or newer</a:t>
            </a:r>
          </a:p>
          <a:p>
            <a:pPr lvl="1"/>
            <a:r>
              <a:rPr lang="en-US"/>
              <a:t>Moving to .NET 8 with ArcGIS Pro SDK 3.3 </a:t>
            </a:r>
          </a:p>
          <a:p>
            <a:pPr marL="284163" lvl="1" indent="0">
              <a:buNone/>
            </a:pPr>
            <a:endParaRPr lang="en-US"/>
          </a:p>
          <a:p>
            <a:r>
              <a:rPr lang="en-US"/>
              <a:t>Supported IDEs</a:t>
            </a:r>
          </a:p>
          <a:p>
            <a:pPr lvl="1"/>
            <a:r>
              <a:rPr lang="en-US"/>
              <a:t>Visual Studio 2022 version 17.2 or higher</a:t>
            </a:r>
          </a:p>
          <a:p>
            <a:pPr lvl="1"/>
            <a:r>
              <a:rPr lang="en-US"/>
              <a:t>Visual Studio 2022 version 17.8 or higher (.NET 8)</a:t>
            </a:r>
          </a:p>
          <a:p>
            <a:pPr marL="284163" lvl="1" indent="0">
              <a:buNone/>
            </a:pPr>
            <a:endParaRPr lang="en-US"/>
          </a:p>
          <a:p>
            <a:r>
              <a:rPr lang="en-US"/>
              <a:t>Supported Platforms</a:t>
            </a:r>
          </a:p>
          <a:p>
            <a:pPr lvl="1"/>
            <a:r>
              <a:rPr lang="en-US"/>
              <a:t>Windows 11 (Home, Pro, Enterprise)</a:t>
            </a:r>
          </a:p>
          <a:p>
            <a:pPr lvl="1"/>
            <a:r>
              <a:rPr lang="en-US"/>
              <a:t>Windows 10 (Home, Pro, Enterprise) (64 bit</a:t>
            </a:r>
          </a:p>
          <a:p>
            <a:pPr marL="284163" lvl="1" indent="0">
              <a:buNone/>
            </a:pPr>
            <a:endParaRPr lang="en-US"/>
          </a:p>
          <a:p>
            <a:pPr lvl="1"/>
            <a:endParaRPr lang="en-US"/>
          </a:p>
          <a:p>
            <a:endParaRPr lang="en-US"/>
          </a:p>
        </p:txBody>
      </p:sp>
      <p:pic>
        <p:nvPicPr>
          <p:cNvPr id="1028" name="Picture 4" descr="We've upgraded the UI in Visual Studio 2022 - Visual Studio Blog">
            <a:extLst>
              <a:ext uri="{FF2B5EF4-FFF2-40B4-BE49-F238E27FC236}">
                <a16:creationId xmlns:a16="http://schemas.microsoft.com/office/drawing/2014/main" id="{9AB5212E-801C-9318-32B4-FB9F1EAC6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742" y="1978088"/>
            <a:ext cx="5098549" cy="384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995700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r>
              <a:rPr lang="en-US"/>
              <a:t>Extensibility Patterns</a:t>
            </a:r>
          </a:p>
        </p:txBody>
      </p:sp>
    </p:spTree>
    <p:extLst>
      <p:ext uri="{BB962C8B-B14F-4D97-AF65-F5344CB8AC3E}">
        <p14:creationId xmlns:p14="http://schemas.microsoft.com/office/powerpoint/2010/main" val="4225156936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Module Add-in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Develop new tools and workflows to extend ArcGIS Pro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/>
              <a:t>Extends ArcGIS Pro through:</a:t>
            </a:r>
          </a:p>
          <a:p>
            <a:pPr lvl="1"/>
            <a:r>
              <a:rPr lang="en-US"/>
              <a:t>Customization of the Pro User Interface with:</a:t>
            </a:r>
          </a:p>
          <a:p>
            <a:pPr lvl="2"/>
            <a:r>
              <a:rPr lang="en-US"/>
              <a:t>Buttons, Tools, </a:t>
            </a:r>
            <a:r>
              <a:rPr lang="en-US" err="1"/>
              <a:t>Dockpanes</a:t>
            </a:r>
            <a:r>
              <a:rPr lang="en-US"/>
              <a:t>, Embeddable controls, etc.</a:t>
            </a:r>
          </a:p>
          <a:p>
            <a:pPr lvl="1"/>
            <a:r>
              <a:rPr lang="en-US"/>
              <a:t>Re-Use existing ArcGIS Pro UI framework elements:</a:t>
            </a:r>
          </a:p>
          <a:p>
            <a:pPr lvl="2"/>
            <a:r>
              <a:rPr lang="en-US"/>
              <a:t>ArcGIS Pro Buttons, Tools, etc.</a:t>
            </a:r>
          </a:p>
          <a:p>
            <a:pPr lvl="2"/>
            <a:endParaRPr lang="en-US"/>
          </a:p>
          <a:p>
            <a:r>
              <a:rPr lang="en-US"/>
              <a:t>Add-in business logic can be implemented:</a:t>
            </a:r>
          </a:p>
          <a:p>
            <a:pPr lvl="1"/>
            <a:r>
              <a:rPr lang="en-US"/>
              <a:t>Using the ArcGIS Pro API </a:t>
            </a:r>
          </a:p>
          <a:p>
            <a:endParaRPr lang="en-US"/>
          </a:p>
          <a:p>
            <a:r>
              <a:rPr lang="en-US"/>
              <a:t>The goal of an Add-in is to enhance the default ArcGIS Pro UI to support your custom workflow</a:t>
            </a:r>
          </a:p>
          <a:p>
            <a:pPr>
              <a:buClr>
                <a:srgbClr val="82F5FF"/>
              </a:buClr>
            </a:pPr>
            <a:endParaRPr lang="en-US"/>
          </a:p>
        </p:txBody>
      </p:sp>
      <p:pic>
        <p:nvPicPr>
          <p:cNvPr id="7" name="Picture 6" descr="A screenshot of a computer">
            <a:extLst>
              <a:ext uri="{FF2B5EF4-FFF2-40B4-BE49-F238E27FC236}">
                <a16:creationId xmlns:a16="http://schemas.microsoft.com/office/drawing/2014/main" id="{B4D28998-DE87-F7C5-3765-691248684E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09" t="3882" r="2009" b="3629"/>
          <a:stretch/>
        </p:blipFill>
        <p:spPr>
          <a:xfrm>
            <a:off x="6974336" y="1989256"/>
            <a:ext cx="4761748" cy="2649487"/>
          </a:xfrm>
          <a:prstGeom prst="rect">
            <a:avLst/>
          </a:prstGeom>
        </p:spPr>
      </p:pic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E2E2CA86-6543-DC19-032B-4D7B47F170E3}"/>
              </a:ext>
            </a:extLst>
          </p:cNvPr>
          <p:cNvSpPr txBox="1">
            <a:spLocks/>
          </p:cNvSpPr>
          <p:nvPr/>
        </p:nvSpPr>
        <p:spPr>
          <a:xfrm>
            <a:off x="6963612" y="4706887"/>
            <a:ext cx="303085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/>
              <a:t>3D Analyst Line of Sight Add-in</a:t>
            </a:r>
          </a:p>
        </p:txBody>
      </p:sp>
    </p:spTree>
    <p:extLst>
      <p:ext uri="{BB962C8B-B14F-4D97-AF65-F5344CB8AC3E}">
        <p14:creationId xmlns:p14="http://schemas.microsoft.com/office/powerpoint/2010/main" val="1853287426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Managed Configuration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Customize UI/UX of ArcGIS Pro to create custom experiences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2400"/>
              <a:t>Includes all functionality of an Add-in plus</a:t>
            </a:r>
          </a:p>
          <a:p>
            <a:pPr lvl="1"/>
            <a:r>
              <a:rPr lang="en-US" sz="1600"/>
              <a:t>Change the application title and icon</a:t>
            </a:r>
          </a:p>
          <a:p>
            <a:pPr lvl="1"/>
            <a:r>
              <a:rPr lang="en-US" sz="1600"/>
              <a:t>Change the application splash, start page, and about page</a:t>
            </a:r>
          </a:p>
          <a:p>
            <a:pPr lvl="1"/>
            <a:r>
              <a:rPr lang="en-US" sz="1600"/>
              <a:t>Optionally customize and streamline the User Interface for a specific workflow</a:t>
            </a:r>
          </a:p>
          <a:p>
            <a:pPr lvl="2"/>
            <a:r>
              <a:rPr lang="en-US" sz="1400"/>
              <a:t>Includes the full customization of the Pro Ribbon</a:t>
            </a:r>
          </a:p>
          <a:p>
            <a:pPr>
              <a:buClr>
                <a:srgbClr val="82F5FF"/>
              </a:buClr>
            </a:pPr>
            <a:endParaRPr lang="en-US" sz="1800"/>
          </a:p>
        </p:txBody>
      </p:sp>
      <p:pic>
        <p:nvPicPr>
          <p:cNvPr id="8" name="Picture 7" descr="A map of the state of california&#10;&#10;Description automatically generated">
            <a:extLst>
              <a:ext uri="{FF2B5EF4-FFF2-40B4-BE49-F238E27FC236}">
                <a16:creationId xmlns:a16="http://schemas.microsoft.com/office/drawing/2014/main" id="{71D5E0DA-6BE1-85D7-2C61-2C16193ECE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0216" y="4219559"/>
            <a:ext cx="4028312" cy="24169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121364-3088-8523-8945-74104F92C7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4219560"/>
            <a:ext cx="4462131" cy="241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8096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2849481B-1D3E-D149-B421-48D6D1583BF4}" vid="{60C00BA4-AC3C-3D4D-98A4-97CACE28F04A}"/>
    </a:ext>
  </a:extLst>
</a:theme>
</file>

<file path=ppt/theme/theme2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05361BA6-34CC-5149-B475-84B2D56F6133}" vid="{F944CF89-F3D3-BA49-95EA-BA43E65884F5}"/>
    </a:ext>
  </a:extLst>
</a:theme>
</file>

<file path=ppt/theme/theme3.xml><?xml version="1.0" encoding="utf-8"?>
<a:theme xmlns:a="http://schemas.openxmlformats.org/drawingml/2006/main" name="1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2849481B-1D3E-D149-B421-48D6D1583BF4}" vid="{60C00BA4-AC3C-3D4D-98A4-97CACE28F04A}"/>
    </a:ext>
  </a:extLst>
</a:theme>
</file>

<file path=ppt/theme/theme4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g4246304-dev-summit-2024-tmplt---Copy</Template>
  <TotalTime>0</TotalTime>
  <Words>2692</Words>
  <Application>Microsoft Office PowerPoint</Application>
  <PresentationFormat>Widescreen</PresentationFormat>
  <Paragraphs>469</Paragraphs>
  <Slides>43</Slides>
  <Notes>38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Helvetica Neue</vt:lpstr>
      <vt:lpstr>Lucida Grande</vt:lpstr>
      <vt:lpstr>Esri_Corporate_Template-Dark</vt:lpstr>
      <vt:lpstr>Esri_Corporate_Template-Dark</vt:lpstr>
      <vt:lpstr>1_Esri_Corporate_Template-Dark</vt:lpstr>
      <vt:lpstr>ArcGIS Pro SDK for .NET: Introduction to the Pro SDK </vt:lpstr>
      <vt:lpstr>User Perspectives</vt:lpstr>
      <vt:lpstr>Overview of this session</vt:lpstr>
      <vt:lpstr>What is the ArcGIS Pro SDK for .NET?</vt:lpstr>
      <vt:lpstr>Extending ArcGIS Pro with the Pro SDK</vt:lpstr>
      <vt:lpstr>What is the ArcGIS Pro SDK for .NET?</vt:lpstr>
      <vt:lpstr>Extensibility Patterns</vt:lpstr>
      <vt:lpstr>Module Add-in</vt:lpstr>
      <vt:lpstr>Managed Configuration</vt:lpstr>
      <vt:lpstr>Plugin DataSource</vt:lpstr>
      <vt:lpstr>CoreHost Application</vt:lpstr>
      <vt:lpstr>ArcGIS Pro SDK Extensibility Patterns</vt:lpstr>
      <vt:lpstr>Developing with the Pro SDK for .NET</vt:lpstr>
      <vt:lpstr>Pro SDK Components</vt:lpstr>
      <vt:lpstr>Developer Overview</vt:lpstr>
      <vt:lpstr>Core Components</vt:lpstr>
      <vt:lpstr>Declarative Markup for Pro UI Elements</vt:lpstr>
      <vt:lpstr>Building  My First Add-in</vt:lpstr>
      <vt:lpstr>Build My First Add-in</vt:lpstr>
      <vt:lpstr>Build My First Add-in</vt:lpstr>
      <vt:lpstr>Build My First Add-in</vt:lpstr>
      <vt:lpstr>Installing and Sharing Add-Ins</vt:lpstr>
      <vt:lpstr>Building  My First Configuration</vt:lpstr>
      <vt:lpstr>Developer Resources</vt:lpstr>
      <vt:lpstr>SDK Resources</vt:lpstr>
      <vt:lpstr>Samples and Documentation</vt:lpstr>
      <vt:lpstr>ArcGIS Pro SDK Community</vt:lpstr>
      <vt:lpstr>ArcGIS Marketplace and Pro Add-ins</vt:lpstr>
      <vt:lpstr>ArcGIS Pro SDK for .NET – Technical Sessions</vt:lpstr>
      <vt:lpstr>ArcGIS Pro SDK for .NET – Demo theaters</vt:lpstr>
      <vt:lpstr>PowerPoint Presentation</vt:lpstr>
      <vt:lpstr>Please Share Your Feedback in the App</vt:lpstr>
      <vt:lpstr>Connect With Us On Social</vt:lpstr>
      <vt:lpstr>Copyright © 2024 Esri. All rights reserved.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Copyright © 2024 Esri. All rights reserved.</vt:lpstr>
      <vt:lpstr>PowerPoint Presentation</vt:lpstr>
      <vt:lpstr>Please Share Your Feedback in the App</vt:lpstr>
      <vt:lpstr>Connect With Us On Social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2024-03-12T07:55:09Z</dcterms:created>
  <dcterms:modified xsi:type="dcterms:W3CDTF">2024-03-12T07:55:24Z</dcterms:modified>
</cp:coreProperties>
</file>