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customXml/itemProps66.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7" Type="http://schemas.microsoft.com/office/2020/02/relationships/classificationlabels" Target="docMetadata/LabelInfo.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6850" r:id="rId67"/>
    <p:sldMasterId id="2147486864" r:id="rId68"/>
    <p:sldMasterId id="2147486879" r:id="rId69"/>
  </p:sldMasterIdLst>
  <p:notesMasterIdLst>
    <p:notesMasterId r:id="rId113"/>
  </p:notesMasterIdLst>
  <p:handoutMasterIdLst>
    <p:handoutMasterId r:id="rId114"/>
  </p:handoutMasterIdLst>
  <p:sldIdLst>
    <p:sldId id="745" r:id="rId70"/>
    <p:sldId id="734" r:id="rId71"/>
    <p:sldId id="754" r:id="rId72"/>
    <p:sldId id="1066" r:id="rId73"/>
    <p:sldId id="739" r:id="rId74"/>
    <p:sldId id="746" r:id="rId75"/>
    <p:sldId id="1065" r:id="rId76"/>
    <p:sldId id="1086" r:id="rId77"/>
    <p:sldId id="1084" r:id="rId78"/>
    <p:sldId id="1064" r:id="rId79"/>
    <p:sldId id="740" r:id="rId80"/>
    <p:sldId id="1088" r:id="rId81"/>
    <p:sldId id="1067" r:id="rId82"/>
    <p:sldId id="1076" r:id="rId83"/>
    <p:sldId id="1068" r:id="rId84"/>
    <p:sldId id="701" r:id="rId85"/>
    <p:sldId id="1069" r:id="rId86"/>
    <p:sldId id="742" r:id="rId87"/>
    <p:sldId id="1081" r:id="rId88"/>
    <p:sldId id="1070" r:id="rId89"/>
    <p:sldId id="1071" r:id="rId90"/>
    <p:sldId id="1072" r:id="rId91"/>
    <p:sldId id="1073" r:id="rId92"/>
    <p:sldId id="744" r:id="rId93"/>
    <p:sldId id="1074" r:id="rId94"/>
    <p:sldId id="1077" r:id="rId95"/>
    <p:sldId id="750" r:id="rId96"/>
    <p:sldId id="1078" r:id="rId97"/>
    <p:sldId id="1087" r:id="rId98"/>
    <p:sldId id="1075" r:id="rId99"/>
    <p:sldId id="1083" r:id="rId100"/>
    <p:sldId id="1082" r:id="rId101"/>
    <p:sldId id="1089" r:id="rId102"/>
    <p:sldId id="1090" r:id="rId103"/>
    <p:sldId id="749" r:id="rId104"/>
    <p:sldId id="751" r:id="rId105"/>
    <p:sldId id="741" r:id="rId106"/>
    <p:sldId id="1002" r:id="rId107"/>
    <p:sldId id="1079" r:id="rId108"/>
    <p:sldId id="1001" r:id="rId109"/>
    <p:sldId id="1080" r:id="rId110"/>
    <p:sldId id="646" r:id="rId111"/>
    <p:sldId id="743" r:id="rId1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0" userDrawn="1">
          <p15:clr>
            <a:srgbClr val="A4A3A4"/>
          </p15:clr>
        </p15:guide>
        <p15:guide id="2" orient="horz" pos="3888" userDrawn="1">
          <p15:clr>
            <a:srgbClr val="A4A3A4"/>
          </p15:clr>
        </p15:guide>
        <p15:guide id="3" pos="576" userDrawn="1">
          <p15:clr>
            <a:srgbClr val="A4A3A4"/>
          </p15:clr>
        </p15:guide>
        <p15:guide id="4" pos="7104" userDrawn="1">
          <p15:clr>
            <a:srgbClr val="A4A3A4"/>
          </p15:clr>
        </p15:guide>
        <p15:guide id="5" pos="431">
          <p15:clr>
            <a:srgbClr val="A4A3A4"/>
          </p15:clr>
        </p15:guide>
        <p15:guide id="6" pos="7247">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9F9D301-5C47-3816-5F15-ADCE7591404A}" name="Aashis Lamsal" initials="AL" userId="S::aas11333@esri.com::42229be4-7f54-4205-9f3c-ef7aa246a95b" providerId="AD"/>
  <p188:author id="{184FB23C-2FB1-95E8-9439-717012E1BC69}" name="Rich Ruh" initials="RR" userId="S::rich7602@esri.com::c1a23af0-b59b-4c49-893e-dac625f2e2f8" providerId="AD"/>
  <p188:author id="{305C5178-4606-CD22-3F67-F8C03E0915FF}" name="Kitty Hurley" initials="KH" userId="S::kit12303@esri.com::e053c73e-06eb-4c62-868c-e85b9274d561" providerId="AD"/>
  <p188:author id="{6DC602B0-4A14-4829-0B75-C479EBF95530}" name="Lisa Stanners" initials="LS" userId="S::lisa4707@esri.com::9aad7b5f-a025-4101-b3b0-eabcacaf83ac"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08C"/>
    <a:srgbClr val="00375B"/>
    <a:srgbClr val="82F5FF"/>
    <a:srgbClr val="037D98"/>
    <a:srgbClr val="004451"/>
    <a:srgbClr val="004A51"/>
    <a:srgbClr val="004A5E"/>
    <a:srgbClr val="BFFFFF"/>
    <a:srgbClr val="4FC7CD"/>
    <a:srgbClr val="0057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0C557B-3C58-4C0F-B303-8B8300A464EC}" v="910" dt="2024-03-08T23:41:10.750"/>
    <p1510:client id="{DD7F6E12-0AF9-B5B6-E665-1A0D4B3F906D}" v="68" dt="2024-03-09T00:03:31.389"/>
    <p1510:client id="{E7AC62D7-B1EB-41BE-AAEF-869391DCCFBC}" v="94" vWet="96" dt="2024-03-07T21:20:40.405"/>
    <p1510:client id="{F7599BB9-74C0-4FBE-B91A-E0AD634D3604}" v="410" dt="2024-03-09T00:48:44.1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2" d="100"/>
          <a:sy n="102" d="100"/>
        </p:scale>
        <p:origin x="114" y="156"/>
      </p:cViewPr>
      <p:guideLst>
        <p:guide orient="horz" pos="430"/>
        <p:guide orient="horz" pos="3888"/>
        <p:guide pos="576"/>
        <p:guide pos="7104"/>
        <p:guide pos="431"/>
        <p:guide pos="7247"/>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117" Type="http://schemas.openxmlformats.org/officeDocument/2006/relationships/theme" Target="theme/theme1.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customXml" Target="../customXml/item63.xml"/><Relationship Id="rId68" Type="http://schemas.openxmlformats.org/officeDocument/2006/relationships/slideMaster" Target="slideMasters/slideMaster2.xml"/><Relationship Id="rId84" Type="http://schemas.openxmlformats.org/officeDocument/2006/relationships/slide" Target="slides/slide15.xml"/><Relationship Id="rId89" Type="http://schemas.openxmlformats.org/officeDocument/2006/relationships/slide" Target="slides/slide20.xml"/><Relationship Id="rId112" Type="http://schemas.openxmlformats.org/officeDocument/2006/relationships/slide" Target="slides/slide43.xml"/><Relationship Id="rId16" Type="http://schemas.openxmlformats.org/officeDocument/2006/relationships/customXml" Target="../customXml/item16.xml"/><Relationship Id="rId107" Type="http://schemas.openxmlformats.org/officeDocument/2006/relationships/slide" Target="slides/slide38.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slide" Target="slides/slide5.xml"/><Relationship Id="rId79" Type="http://schemas.openxmlformats.org/officeDocument/2006/relationships/slide" Target="slides/slide10.xml"/><Relationship Id="rId102" Type="http://schemas.openxmlformats.org/officeDocument/2006/relationships/slide" Target="slides/slide33.xml"/><Relationship Id="rId5" Type="http://schemas.openxmlformats.org/officeDocument/2006/relationships/customXml" Target="../customXml/item5.xml"/><Relationship Id="rId90" Type="http://schemas.openxmlformats.org/officeDocument/2006/relationships/slide" Target="slides/slide21.xml"/><Relationship Id="rId95" Type="http://schemas.openxmlformats.org/officeDocument/2006/relationships/slide" Target="slides/slide26.xml"/><Relationship Id="rId22" Type="http://schemas.openxmlformats.org/officeDocument/2006/relationships/customXml" Target="../customXml/item22.xml"/><Relationship Id="rId27" Type="http://schemas.openxmlformats.org/officeDocument/2006/relationships/customXml" Target="../customXml/item27.xml"/><Relationship Id="rId43" Type="http://schemas.openxmlformats.org/officeDocument/2006/relationships/customXml" Target="../customXml/item43.xml"/><Relationship Id="rId48" Type="http://schemas.openxmlformats.org/officeDocument/2006/relationships/customXml" Target="../customXml/item48.xml"/><Relationship Id="rId64" Type="http://schemas.openxmlformats.org/officeDocument/2006/relationships/customXml" Target="../customXml/item64.xml"/><Relationship Id="rId69" Type="http://schemas.openxmlformats.org/officeDocument/2006/relationships/slideMaster" Target="slideMasters/slideMaster3.xml"/><Relationship Id="rId113" Type="http://schemas.openxmlformats.org/officeDocument/2006/relationships/notesMaster" Target="notesMasters/notesMaster1.xml"/><Relationship Id="rId118" Type="http://schemas.openxmlformats.org/officeDocument/2006/relationships/tableStyles" Target="tableStyles.xml"/><Relationship Id="rId80" Type="http://schemas.openxmlformats.org/officeDocument/2006/relationships/slide" Target="slides/slide11.xml"/><Relationship Id="rId85" Type="http://schemas.openxmlformats.org/officeDocument/2006/relationships/slide" Target="slides/slide16.xml"/><Relationship Id="rId12" Type="http://schemas.openxmlformats.org/officeDocument/2006/relationships/customXml" Target="../customXml/item12.xml"/><Relationship Id="rId17" Type="http://schemas.openxmlformats.org/officeDocument/2006/relationships/customXml" Target="../customXml/item17.xml"/><Relationship Id="rId33" Type="http://schemas.openxmlformats.org/officeDocument/2006/relationships/customXml" Target="../customXml/item33.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slide" Target="slides/slide34.xml"/><Relationship Id="rId108" Type="http://schemas.openxmlformats.org/officeDocument/2006/relationships/slide" Target="slides/slide39.xml"/><Relationship Id="rId54" Type="http://schemas.openxmlformats.org/officeDocument/2006/relationships/customXml" Target="../customXml/item54.xml"/><Relationship Id="rId70" Type="http://schemas.openxmlformats.org/officeDocument/2006/relationships/slide" Target="slides/slide1.xml"/><Relationship Id="rId75" Type="http://schemas.openxmlformats.org/officeDocument/2006/relationships/slide" Target="slides/slide6.xml"/><Relationship Id="rId91" Type="http://schemas.openxmlformats.org/officeDocument/2006/relationships/slide" Target="slides/slide22.xml"/><Relationship Id="rId96" Type="http://schemas.openxmlformats.org/officeDocument/2006/relationships/slide" Target="slides/slide27.xml"/><Relationship Id="rId1" Type="http://schemas.openxmlformats.org/officeDocument/2006/relationships/customXml" Target="../customXml/item1.xml"/><Relationship Id="rId6" Type="http://schemas.openxmlformats.org/officeDocument/2006/relationships/customXml" Target="../customXml/item6.xml"/><Relationship Id="rId23" Type="http://schemas.openxmlformats.org/officeDocument/2006/relationships/customXml" Target="../customXml/item23.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handoutMaster" Target="handoutMasters/handoutMaster1.xml"/><Relationship Id="rId119" Type="http://schemas.microsoft.com/office/2015/10/relationships/revisionInfo" Target="revisionInfo.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customXml" Target="../customXml/item60.xml"/><Relationship Id="rId65" Type="http://schemas.openxmlformats.org/officeDocument/2006/relationships/customXml" Target="../customXml/item65.xml"/><Relationship Id="rId73" Type="http://schemas.openxmlformats.org/officeDocument/2006/relationships/slide" Target="slides/slide4.xml"/><Relationship Id="rId78" Type="http://schemas.openxmlformats.org/officeDocument/2006/relationships/slide" Target="slides/slide9.xml"/><Relationship Id="rId81" Type="http://schemas.openxmlformats.org/officeDocument/2006/relationships/slide" Target="slides/slide12.xml"/><Relationship Id="rId86" Type="http://schemas.openxmlformats.org/officeDocument/2006/relationships/slide" Target="slides/slide17.xml"/><Relationship Id="rId94" Type="http://schemas.openxmlformats.org/officeDocument/2006/relationships/slide" Target="slides/slide25.xml"/><Relationship Id="rId99" Type="http://schemas.openxmlformats.org/officeDocument/2006/relationships/slide" Target="slides/slide30.xml"/><Relationship Id="rId101" Type="http://schemas.openxmlformats.org/officeDocument/2006/relationships/slide" Target="slides/slide32.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slide" Target="slides/slide40.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slide" Target="slides/slide7.xml"/><Relationship Id="rId97" Type="http://schemas.openxmlformats.org/officeDocument/2006/relationships/slide" Target="slides/slide28.xml"/><Relationship Id="rId104" Type="http://schemas.openxmlformats.org/officeDocument/2006/relationships/slide" Target="slides/slide35.xml"/><Relationship Id="rId120" Type="http://schemas.microsoft.com/office/2018/10/relationships/authors" Target="authors.xml"/><Relationship Id="rId7" Type="http://schemas.openxmlformats.org/officeDocument/2006/relationships/customXml" Target="../customXml/item7.xml"/><Relationship Id="rId71" Type="http://schemas.openxmlformats.org/officeDocument/2006/relationships/slide" Target="slides/slide2.xml"/><Relationship Id="rId92" Type="http://schemas.openxmlformats.org/officeDocument/2006/relationships/slide" Target="slides/slide23.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slide" Target="slides/slide18.xml"/><Relationship Id="rId110" Type="http://schemas.openxmlformats.org/officeDocument/2006/relationships/slide" Target="slides/slide41.xml"/><Relationship Id="rId115" Type="http://schemas.openxmlformats.org/officeDocument/2006/relationships/presProps" Target="presProps.xml"/><Relationship Id="rId61" Type="http://schemas.openxmlformats.org/officeDocument/2006/relationships/customXml" Target="../customXml/item61.xml"/><Relationship Id="rId82" Type="http://schemas.openxmlformats.org/officeDocument/2006/relationships/slide" Target="slides/slide13.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slide" Target="slides/slide8.xml"/><Relationship Id="rId100" Type="http://schemas.openxmlformats.org/officeDocument/2006/relationships/slide" Target="slides/slide31.xml"/><Relationship Id="rId105" Type="http://schemas.openxmlformats.org/officeDocument/2006/relationships/slide" Target="slides/slide36.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3.xml"/><Relationship Id="rId93" Type="http://schemas.openxmlformats.org/officeDocument/2006/relationships/slide" Target="slides/slide24.xml"/><Relationship Id="rId98" Type="http://schemas.openxmlformats.org/officeDocument/2006/relationships/slide" Target="slides/slide29.xml"/><Relationship Id="rId3" Type="http://schemas.openxmlformats.org/officeDocument/2006/relationships/customXml" Target="../customXml/item3.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slideMaster" Target="slideMasters/slideMaster1.xml"/><Relationship Id="rId116" Type="http://schemas.openxmlformats.org/officeDocument/2006/relationships/viewProps" Target="viewProps.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slide" Target="slides/slide14.xml"/><Relationship Id="rId88" Type="http://schemas.openxmlformats.org/officeDocument/2006/relationships/slide" Target="slides/slide19.xml"/><Relationship Id="rId111" Type="http://schemas.openxmlformats.org/officeDocument/2006/relationships/slide" Target="slides/slide42.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106"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18872" y="128016"/>
            <a:ext cx="2596896" cy="329184"/>
          </a:xfrm>
          <a:prstGeom prst="rect">
            <a:avLst/>
          </a:prstGeom>
        </p:spPr>
        <p:txBody>
          <a:bodyPr vert="horz" lIns="91440" tIns="45720" rIns="91440" bIns="45720" rtlCol="0" anchor="ctr"/>
          <a:lstStyle>
            <a:lvl1pPr algn="l">
              <a:defRPr sz="1200"/>
            </a:lvl1pPr>
          </a:lstStyle>
          <a:p>
            <a:r>
              <a:rPr lang="en-US">
                <a:solidFill>
                  <a:schemeClr val="tx1">
                    <a:lumMod val="50000"/>
                    <a:lumOff val="50000"/>
                  </a:schemeClr>
                </a:solidFill>
              </a:rPr>
              <a:t>Title of Presentation</a:t>
            </a:r>
          </a:p>
        </p:txBody>
      </p:sp>
      <p:sp>
        <p:nvSpPr>
          <p:cNvPr id="3" name="Date Placeholder 2"/>
          <p:cNvSpPr>
            <a:spLocks noGrp="1"/>
          </p:cNvSpPr>
          <p:nvPr>
            <p:ph type="dt" sz="quarter" idx="1"/>
          </p:nvPr>
        </p:nvSpPr>
        <p:spPr>
          <a:xfrm>
            <a:off x="4140645" y="146786"/>
            <a:ext cx="2598483" cy="310414"/>
          </a:xfrm>
          <a:prstGeom prst="rect">
            <a:avLst/>
          </a:prstGeom>
        </p:spPr>
        <p:txBody>
          <a:bodyPr vert="horz" lIns="91440" tIns="45720" rIns="91440" bIns="45720" rtlCol="0" anchor="ctr"/>
          <a:lstStyle>
            <a:lvl1pPr algn="r">
              <a:defRPr sz="1200"/>
            </a:lvl1pPr>
          </a:lstStyle>
          <a:p>
            <a:fld id="{CFF81237-0D81-4B64-8F26-EEE4428B5EC0}" type="datetime1">
              <a:rPr lang="en-US">
                <a:solidFill>
                  <a:schemeClr val="tx1">
                    <a:lumMod val="50000"/>
                    <a:lumOff val="50000"/>
                  </a:schemeClr>
                </a:solidFill>
              </a:rPr>
              <a:pPr/>
              <a:t>3/8/2024</a:t>
            </a:fld>
            <a:endParaRPr lang="en-US">
              <a:solidFill>
                <a:schemeClr val="tx1">
                  <a:lumMod val="50000"/>
                  <a:lumOff val="50000"/>
                </a:schemeClr>
              </a:solidFill>
            </a:endParaRPr>
          </a:p>
        </p:txBody>
      </p:sp>
      <p:sp>
        <p:nvSpPr>
          <p:cNvPr id="4" name="Footer Placeholder 3"/>
          <p:cNvSpPr>
            <a:spLocks noGrp="1"/>
          </p:cNvSpPr>
          <p:nvPr>
            <p:ph type="ftr" sz="quarter" idx="2"/>
          </p:nvPr>
        </p:nvSpPr>
        <p:spPr>
          <a:xfrm>
            <a:off x="118870" y="8685213"/>
            <a:ext cx="2596897" cy="329184"/>
          </a:xfrm>
          <a:prstGeom prst="rect">
            <a:avLst/>
          </a:prstGeom>
        </p:spPr>
        <p:txBody>
          <a:bodyPr vert="horz" lIns="91440" tIns="45720" rIns="91440" bIns="45720" rtlCol="0" anchor="ctr"/>
          <a:lstStyle>
            <a:lvl1pPr algn="l">
              <a:defRPr sz="1200"/>
            </a:lvl1pPr>
          </a:lstStyle>
          <a:p>
            <a:r>
              <a:rPr lang="en-US" sz="800">
                <a:solidFill>
                  <a:schemeClr val="tx1">
                    <a:lumMod val="50000"/>
                    <a:lumOff val="50000"/>
                  </a:schemeClr>
                </a:solidFill>
              </a:rPr>
              <a:t>Copyright © 2023 Esri. All rights reserved.</a:t>
            </a:r>
          </a:p>
        </p:txBody>
      </p:sp>
      <p:sp>
        <p:nvSpPr>
          <p:cNvPr id="5" name="Slide Number Placeholder 4"/>
          <p:cNvSpPr>
            <a:spLocks noGrp="1"/>
          </p:cNvSpPr>
          <p:nvPr>
            <p:ph type="sldNum" sz="quarter" idx="3"/>
          </p:nvPr>
        </p:nvSpPr>
        <p:spPr>
          <a:xfrm>
            <a:off x="4140645" y="8685213"/>
            <a:ext cx="2598483" cy="326158"/>
          </a:xfrm>
          <a:prstGeom prst="rect">
            <a:avLst/>
          </a:prstGeom>
        </p:spPr>
        <p:txBody>
          <a:bodyPr vert="horz" lIns="91440" tIns="45720" rIns="91440" bIns="45720" rtlCol="0" anchor="ctr"/>
          <a:lstStyle>
            <a:lvl1pPr algn="r">
              <a:defRPr sz="1200"/>
            </a:lvl1pPr>
          </a:lstStyle>
          <a:p>
            <a:fld id="{89BED56D-3A20-2943-930A-2361A9DDC1ED}" type="slidenum">
              <a:rPr lang="en-US"/>
              <a:pPr/>
              <a:t>‹#›</a:t>
            </a:fld>
            <a:endParaRPr lang="en-US"/>
          </a:p>
        </p:txBody>
      </p:sp>
      <p:pic>
        <p:nvPicPr>
          <p:cNvPr id="6" name="Picture 5" descr="Logo&#10;&#10;Description automatically generated with medium confidence">
            <a:extLst>
              <a:ext uri="{FF2B5EF4-FFF2-40B4-BE49-F238E27FC236}">
                <a16:creationId xmlns:a16="http://schemas.microsoft.com/office/drawing/2014/main" id="{7CD2FDE5-1F26-C84C-9B10-CC9C50E7271E}"/>
              </a:ext>
            </a:extLst>
          </p:cNvPr>
          <p:cNvPicPr>
            <a:picLocks noChangeAspect="1"/>
          </p:cNvPicPr>
          <p:nvPr/>
        </p:nvPicPr>
        <p:blipFill>
          <a:blip r:embed="rId2">
            <a:duotone>
              <a:prstClr val="black"/>
              <a:schemeClr val="tx1">
                <a:tint val="45000"/>
                <a:satMod val="400000"/>
              </a:schemeClr>
            </a:duotone>
          </a:blip>
          <a:stretch>
            <a:fillRect/>
          </a:stretch>
        </p:blipFill>
        <p:spPr>
          <a:xfrm>
            <a:off x="2856707" y="146786"/>
            <a:ext cx="1142999" cy="326158"/>
          </a:xfrm>
          <a:prstGeom prst="rect">
            <a:avLst/>
          </a:prstGeom>
        </p:spPr>
      </p:pic>
    </p:spTree>
    <p:extLst>
      <p:ext uri="{BB962C8B-B14F-4D97-AF65-F5344CB8AC3E}">
        <p14:creationId xmlns:p14="http://schemas.microsoft.com/office/powerpoint/2010/main" val="331786121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4140645" y="128016"/>
            <a:ext cx="2598483" cy="329184"/>
          </a:xfrm>
          <a:prstGeom prst="rect">
            <a:avLst/>
          </a:prstGeom>
        </p:spPr>
        <p:txBody>
          <a:bodyPr vert="horz" lIns="91440" tIns="45720" rIns="91440" bIns="45720" rtlCol="0" anchor="ctr"/>
          <a:lstStyle>
            <a:lvl1pPr algn="r">
              <a:defRPr lang="en-US" sz="1200" smtClean="0">
                <a:solidFill>
                  <a:schemeClr val="tx1">
                    <a:lumMod val="50000"/>
                    <a:lumOff val="50000"/>
                  </a:schemeClr>
                </a:solidFill>
                <a:latin typeface="Arial"/>
              </a:defRPr>
            </a:lvl1pPr>
          </a:lstStyle>
          <a:p>
            <a:fld id="{5CA8440C-8469-462C-8E65-F6557CAB48BD}" type="datetime1">
              <a:rPr lang="en-US" smtClean="0"/>
              <a:t>3/8/2024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635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381000" y="4343400"/>
            <a:ext cx="60960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17285" y="8685213"/>
            <a:ext cx="2596896" cy="329184"/>
          </a:xfrm>
          <a:prstGeom prst="rect">
            <a:avLst/>
          </a:prstGeom>
        </p:spPr>
        <p:txBody>
          <a:bodyPr vert="horz" lIns="91440" tIns="45720" rIns="91440" bIns="45720" rtlCol="0" anchor="ctr"/>
          <a:lstStyle>
            <a:lvl1pPr>
              <a:defRPr lang="en-US" sz="800">
                <a:solidFill>
                  <a:schemeClr val="tx1">
                    <a:lumMod val="50000"/>
                    <a:lumOff val="50000"/>
                  </a:schemeClr>
                </a:solidFill>
                <a:latin typeface="+mn-lt"/>
              </a:defRPr>
            </a:lvl1pPr>
          </a:lstStyle>
          <a:p>
            <a:r>
              <a:rPr lang="en-US"/>
              <a:t>Copyright © 2023 Esri. All rights reserved.</a:t>
            </a:r>
          </a:p>
        </p:txBody>
      </p:sp>
      <p:sp>
        <p:nvSpPr>
          <p:cNvPr id="7" name="Slide Number Placeholder 6"/>
          <p:cNvSpPr>
            <a:spLocks noGrp="1"/>
          </p:cNvSpPr>
          <p:nvPr>
            <p:ph type="sldNum" sz="quarter" idx="5"/>
          </p:nvPr>
        </p:nvSpPr>
        <p:spPr>
          <a:xfrm>
            <a:off x="4140645" y="8685213"/>
            <a:ext cx="2598483" cy="329184"/>
          </a:xfrm>
          <a:prstGeom prst="rect">
            <a:avLst/>
          </a:prstGeom>
        </p:spPr>
        <p:txBody>
          <a:bodyPr vert="horz" lIns="91440" tIns="45720" rIns="91440" bIns="45720" rtlCol="0" anchor="b"/>
          <a:lstStyle>
            <a:lvl1pPr algn="r">
              <a:defRPr sz="1200">
                <a:latin typeface="Arial"/>
              </a:defRPr>
            </a:lvl1pPr>
          </a:lstStyle>
          <a:p>
            <a:fld id="{3E7143C0-4F23-B545-9533-520B5A87CA1E}" type="slidenum">
              <a:rPr lang="en-US" smtClean="0"/>
              <a:pPr/>
              <a:t>‹#›</a:t>
            </a:fld>
            <a:endParaRPr lang="en-US"/>
          </a:p>
        </p:txBody>
      </p:sp>
      <p:sp>
        <p:nvSpPr>
          <p:cNvPr id="9" name="Header Placeholder 1">
            <a:extLst>
              <a:ext uri="{FF2B5EF4-FFF2-40B4-BE49-F238E27FC236}">
                <a16:creationId xmlns:a16="http://schemas.microsoft.com/office/drawing/2014/main" id="{B638CFBE-76FA-C80C-2921-7A31BA9ADCE8}"/>
              </a:ext>
            </a:extLst>
          </p:cNvPr>
          <p:cNvSpPr>
            <a:spLocks noGrp="1"/>
          </p:cNvSpPr>
          <p:nvPr>
            <p:ph type="hdr" sz="quarter"/>
          </p:nvPr>
        </p:nvSpPr>
        <p:spPr>
          <a:xfrm>
            <a:off x="118872" y="128016"/>
            <a:ext cx="2596896" cy="329184"/>
          </a:xfrm>
          <a:prstGeom prst="rect">
            <a:avLst/>
          </a:prstGeom>
        </p:spPr>
        <p:txBody>
          <a:bodyPr vert="horz" lIns="91440" tIns="45720" rIns="91440" bIns="45720" rtlCol="0" anchor="ctr"/>
          <a:lstStyle>
            <a:lvl1pPr>
              <a:defRPr lang="en-US" sz="1200" smtClean="0">
                <a:solidFill>
                  <a:schemeClr val="tx1">
                    <a:lumMod val="50000"/>
                    <a:lumOff val="50000"/>
                  </a:schemeClr>
                </a:solidFill>
                <a:latin typeface="Arial"/>
              </a:defRPr>
            </a:lvl1pPr>
          </a:lstStyle>
          <a:p>
            <a:r>
              <a:rPr lang="en-US"/>
              <a:t>Title of Presentation</a:t>
            </a:r>
          </a:p>
        </p:txBody>
      </p:sp>
      <p:pic>
        <p:nvPicPr>
          <p:cNvPr id="10" name="Picture 9" descr="Logo&#10;&#10;Description automatically generated with medium confidence">
            <a:extLst>
              <a:ext uri="{FF2B5EF4-FFF2-40B4-BE49-F238E27FC236}">
                <a16:creationId xmlns:a16="http://schemas.microsoft.com/office/drawing/2014/main" id="{F1515867-25DE-D5BF-4D8C-F147C0D5FB59}"/>
              </a:ext>
            </a:extLst>
          </p:cNvPr>
          <p:cNvPicPr>
            <a:picLocks noChangeAspect="1"/>
          </p:cNvPicPr>
          <p:nvPr/>
        </p:nvPicPr>
        <p:blipFill>
          <a:blip r:embed="rId2">
            <a:duotone>
              <a:prstClr val="black"/>
              <a:schemeClr val="tx1">
                <a:tint val="45000"/>
                <a:satMod val="400000"/>
              </a:schemeClr>
            </a:duotone>
          </a:blip>
          <a:stretch>
            <a:fillRect/>
          </a:stretch>
        </p:blipFill>
        <p:spPr>
          <a:xfrm>
            <a:off x="2856707" y="146786"/>
            <a:ext cx="1142999" cy="326158"/>
          </a:xfrm>
          <a:prstGeom prst="rect">
            <a:avLst/>
          </a:prstGeom>
        </p:spPr>
      </p:pic>
    </p:spTree>
    <p:extLst>
      <p:ext uri="{BB962C8B-B14F-4D97-AF65-F5344CB8AC3E}">
        <p14:creationId xmlns:p14="http://schemas.microsoft.com/office/powerpoint/2010/main" val="40775878"/>
      </p:ext>
    </p:extLst>
  </p:cSld>
  <p:clrMap bg1="lt1" tx1="dk1" bg2="lt2" tx2="dk2" accent1="accent1" accent2="accent2" accent3="accent3" accent4="accent4" accent5="accent5" accent6="accent6" hlink="hlink" folHlink="folHlink"/>
  <p:hf/>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Esri</a:t>
            </a:r>
            <a:r>
              <a:rPr lang="en-US" baseline="0"/>
              <a:t> Corporate Template-Dark v4.3</a:t>
            </a:r>
          </a:p>
          <a:p>
            <a:r>
              <a:rPr lang="en-US" baseline="0"/>
              <a:t>September 27, 2023</a:t>
            </a:r>
          </a:p>
        </p:txBody>
      </p:sp>
      <p:sp>
        <p:nvSpPr>
          <p:cNvPr id="9" name="Date Placeholder 8">
            <a:extLst>
              <a:ext uri="{FF2B5EF4-FFF2-40B4-BE49-F238E27FC236}">
                <a16:creationId xmlns:a16="http://schemas.microsoft.com/office/drawing/2014/main" id="{1011388B-DD51-A6AC-1C08-03C302443D06}"/>
              </a:ext>
            </a:extLst>
          </p:cNvPr>
          <p:cNvSpPr>
            <a:spLocks noGrp="1"/>
          </p:cNvSpPr>
          <p:nvPr>
            <p:ph type="dt" idx="1"/>
          </p:nvPr>
        </p:nvSpPr>
        <p:spPr/>
        <p:txBody>
          <a:bodyPr/>
          <a:lstStyle/>
          <a:p>
            <a:fld id="{97A9561F-3C54-4C44-84A9-D50BC29223DE}" type="datetime1">
              <a:rPr lang="en-US" smtClean="0"/>
              <a:t>3/8/2024</a:t>
            </a:fld>
            <a:endParaRPr lang="en-US"/>
          </a:p>
        </p:txBody>
      </p:sp>
      <p:sp>
        <p:nvSpPr>
          <p:cNvPr id="10" name="Footer Placeholder 9">
            <a:extLst>
              <a:ext uri="{FF2B5EF4-FFF2-40B4-BE49-F238E27FC236}">
                <a16:creationId xmlns:a16="http://schemas.microsoft.com/office/drawing/2014/main" id="{03E4658A-2C2A-712C-F142-4AD99D69F671}"/>
              </a:ext>
            </a:extLst>
          </p:cNvPr>
          <p:cNvSpPr>
            <a:spLocks noGrp="1"/>
          </p:cNvSpPr>
          <p:nvPr>
            <p:ph type="ftr" sz="quarter" idx="4"/>
          </p:nvPr>
        </p:nvSpPr>
        <p:spPr/>
        <p:txBody>
          <a:bodyPr/>
          <a:lstStyle/>
          <a:p>
            <a:r>
              <a:rPr lang="en-US"/>
              <a:t>Copyright © 2023 Esri. All rights reserved.</a:t>
            </a:r>
          </a:p>
        </p:txBody>
      </p:sp>
      <p:sp>
        <p:nvSpPr>
          <p:cNvPr id="11" name="Slide Number Placeholder 10">
            <a:extLst>
              <a:ext uri="{FF2B5EF4-FFF2-40B4-BE49-F238E27FC236}">
                <a16:creationId xmlns:a16="http://schemas.microsoft.com/office/drawing/2014/main" id="{1E617FC9-01E7-E072-7EB3-11D8EB55B840}"/>
              </a:ext>
            </a:extLst>
          </p:cNvPr>
          <p:cNvSpPr>
            <a:spLocks noGrp="1"/>
          </p:cNvSpPr>
          <p:nvPr>
            <p:ph type="sldNum" sz="quarter" idx="5"/>
          </p:nvPr>
        </p:nvSpPr>
        <p:spPr/>
        <p:txBody>
          <a:bodyPr/>
          <a:lstStyle/>
          <a:p>
            <a:fld id="{3E7143C0-4F23-B545-9533-520B5A87CA1E}" type="slidenum">
              <a:rPr lang="en-US" smtClean="0"/>
              <a:pPr/>
              <a:t>1</a:t>
            </a:fld>
            <a:endParaRPr lang="en-US"/>
          </a:p>
        </p:txBody>
      </p:sp>
      <p:sp>
        <p:nvSpPr>
          <p:cNvPr id="12" name="Header Placeholder 11">
            <a:extLst>
              <a:ext uri="{FF2B5EF4-FFF2-40B4-BE49-F238E27FC236}">
                <a16:creationId xmlns:a16="http://schemas.microsoft.com/office/drawing/2014/main" id="{1D69660F-8EE9-FE08-5CB2-DAFCD67E23DE}"/>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9324337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10</a:t>
            </a:fld>
            <a:endParaRPr lang="en-US"/>
          </a:p>
        </p:txBody>
      </p:sp>
    </p:spTree>
    <p:extLst>
      <p:ext uri="{BB962C8B-B14F-4D97-AF65-F5344CB8AC3E}">
        <p14:creationId xmlns:p14="http://schemas.microsoft.com/office/powerpoint/2010/main" val="8842401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14400" lvl="2" indent="0">
              <a:buFontTx/>
              <a:buNone/>
            </a:pPr>
            <a:r>
              <a:rPr lang="en-US" b="0" i="0">
                <a:solidFill>
                  <a:srgbClr val="222222"/>
                </a:solidFill>
                <a:effectLst/>
                <a:latin typeface="Segoe UI" panose="020B0502040204020203" pitchFamily="34" charset="0"/>
              </a:rPr>
              <a:t>Functionality to support geodatabase topology</a:t>
            </a:r>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11</a:t>
            </a:fld>
            <a:endParaRPr lang="en-US"/>
          </a:p>
        </p:txBody>
      </p:sp>
    </p:spTree>
    <p:extLst>
      <p:ext uri="{BB962C8B-B14F-4D97-AF65-F5344CB8AC3E}">
        <p14:creationId xmlns:p14="http://schemas.microsoft.com/office/powerpoint/2010/main" val="6486525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14400" lvl="2" indent="0">
              <a:buFontTx/>
              <a:buNone/>
            </a:pPr>
            <a:r>
              <a:rPr lang="en-US"/>
              <a:t>Cluster tolerance - </a:t>
            </a:r>
            <a:r>
              <a:rPr lang="en-US" sz="1200" b="0" i="0" kern="1200">
                <a:solidFill>
                  <a:schemeClr val="tx1"/>
                </a:solidFill>
                <a:effectLst/>
                <a:latin typeface="Arial"/>
                <a:ea typeface="+mn-ea"/>
                <a:cs typeface="+mn-cs"/>
              </a:rPr>
              <a:t>The cluster tolerance is the minimum distance between the vertices that make up a feature. Vertices that fall within the cluster tolerance are determined to be coincident. </a:t>
            </a:r>
          </a:p>
          <a:p>
            <a:pPr marL="914400" lvl="2" indent="0">
              <a:buFontTx/>
              <a:buNone/>
            </a:pPr>
            <a:endParaRPr lang="en-US"/>
          </a:p>
          <a:p>
            <a:pPr marL="914400" lvl="2" indent="0">
              <a:buFontTx/>
              <a:buNone/>
            </a:pPr>
            <a:r>
              <a:rPr lang="en-US"/>
              <a:t>Z Cluster tolerance – </a:t>
            </a:r>
          </a:p>
          <a:p>
            <a:pPr marL="914400" lvl="2" indent="0">
              <a:buFontTx/>
              <a:buNone/>
            </a:pPr>
            <a:r>
              <a:rPr lang="en-US"/>
              <a:t>Rules –</a:t>
            </a:r>
          </a:p>
          <a:p>
            <a:pPr marL="914400" lvl="2" indent="0">
              <a:buFontTx/>
              <a:buNone/>
            </a:pPr>
            <a:r>
              <a:rPr lang="en-US"/>
              <a:t>Feature classes participated in topology</a:t>
            </a:r>
          </a:p>
          <a:p>
            <a:pPr marL="914400" lvl="2" indent="0">
              <a:buFontTx/>
              <a:buNone/>
            </a:pPr>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12</a:t>
            </a:fld>
            <a:endParaRPr lang="en-US"/>
          </a:p>
        </p:txBody>
      </p:sp>
    </p:spTree>
    <p:extLst>
      <p:ext uri="{BB962C8B-B14F-4D97-AF65-F5344CB8AC3E}">
        <p14:creationId xmlns:p14="http://schemas.microsoft.com/office/powerpoint/2010/main" val="17219864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14400" lvl="2" indent="0">
              <a:buFontTx/>
              <a:buNone/>
            </a:pPr>
            <a:r>
              <a:rPr lang="en-US"/>
              <a:t>Cluster tolerance - </a:t>
            </a:r>
            <a:r>
              <a:rPr lang="en-US" sz="1200" b="0" i="0" kern="1200">
                <a:solidFill>
                  <a:schemeClr val="tx1"/>
                </a:solidFill>
                <a:effectLst/>
                <a:latin typeface="Arial"/>
                <a:ea typeface="+mn-ea"/>
                <a:cs typeface="+mn-cs"/>
              </a:rPr>
              <a:t>The cluster tolerance is the minimum distance between the vertices that make up a feature. Vertices that fall within the cluster tolerance are determined to be coincident. </a:t>
            </a:r>
          </a:p>
          <a:p>
            <a:pPr marL="914400" lvl="2" indent="0">
              <a:buFontTx/>
              <a:buNone/>
            </a:pPr>
            <a:endParaRPr lang="en-US"/>
          </a:p>
          <a:p>
            <a:pPr marL="914400" lvl="2" indent="0">
              <a:buFontTx/>
              <a:buNone/>
            </a:pPr>
            <a:r>
              <a:rPr lang="en-US"/>
              <a:t>Z Cluster tolerance – </a:t>
            </a:r>
          </a:p>
          <a:p>
            <a:pPr marL="914400" lvl="2" indent="0">
              <a:buFontTx/>
              <a:buNone/>
            </a:pPr>
            <a:r>
              <a:rPr lang="en-US"/>
              <a:t>Rules –</a:t>
            </a:r>
          </a:p>
          <a:p>
            <a:pPr marL="914400" lvl="2" indent="0">
              <a:buFontTx/>
              <a:buNone/>
            </a:pPr>
            <a:r>
              <a:rPr lang="en-US"/>
              <a:t>Feature classes participated in topology</a:t>
            </a:r>
          </a:p>
          <a:p>
            <a:pPr marL="914400" lvl="2" indent="0">
              <a:buFontTx/>
              <a:buNone/>
            </a:pPr>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14</a:t>
            </a:fld>
            <a:endParaRPr lang="en-US"/>
          </a:p>
        </p:txBody>
      </p:sp>
    </p:spTree>
    <p:extLst>
      <p:ext uri="{BB962C8B-B14F-4D97-AF65-F5344CB8AC3E}">
        <p14:creationId xmlns:p14="http://schemas.microsoft.com/office/powerpoint/2010/main" val="42262729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14400" lvl="2" indent="0">
              <a:buFontTx/>
              <a:buNone/>
            </a:pPr>
            <a:r>
              <a:rPr lang="en-US"/>
              <a:t>Cluster tolerance - </a:t>
            </a:r>
            <a:r>
              <a:rPr lang="en-US" sz="1200" b="0" i="0" kern="1200">
                <a:solidFill>
                  <a:schemeClr val="tx1"/>
                </a:solidFill>
                <a:effectLst/>
                <a:latin typeface="Arial"/>
                <a:ea typeface="+mn-ea"/>
                <a:cs typeface="+mn-cs"/>
              </a:rPr>
              <a:t>The cluster tolerance is the minimum distance between the vertices that make up a feature. Vertices that fall within the cluster tolerance are determined to be coincident. </a:t>
            </a:r>
          </a:p>
          <a:p>
            <a:pPr marL="914400" lvl="2" indent="0">
              <a:buFontTx/>
              <a:buNone/>
            </a:pPr>
            <a:endParaRPr lang="en-US"/>
          </a:p>
          <a:p>
            <a:pPr marL="914400" lvl="2" indent="0">
              <a:buFontTx/>
              <a:buNone/>
            </a:pPr>
            <a:r>
              <a:rPr lang="en-US"/>
              <a:t>Z Cluster tolerance – </a:t>
            </a:r>
          </a:p>
          <a:p>
            <a:pPr marL="914400" lvl="2" indent="0">
              <a:buFontTx/>
              <a:buNone/>
            </a:pPr>
            <a:r>
              <a:rPr lang="en-US"/>
              <a:t>Rules –</a:t>
            </a:r>
          </a:p>
          <a:p>
            <a:pPr marL="914400" lvl="2" indent="0">
              <a:buFontTx/>
              <a:buNone/>
            </a:pPr>
            <a:r>
              <a:rPr lang="en-US"/>
              <a:t>Feature classes participated in topology</a:t>
            </a:r>
          </a:p>
          <a:p>
            <a:pPr marL="914400" lvl="2" indent="0">
              <a:buFontTx/>
              <a:buNone/>
            </a:pPr>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15</a:t>
            </a:fld>
            <a:endParaRPr lang="en-US"/>
          </a:p>
        </p:txBody>
      </p:sp>
    </p:spTree>
    <p:extLst>
      <p:ext uri="{BB962C8B-B14F-4D97-AF65-F5344CB8AC3E}">
        <p14:creationId xmlns:p14="http://schemas.microsoft.com/office/powerpoint/2010/main" val="31058813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16</a:t>
            </a:fld>
            <a:endParaRPr lang="en-US"/>
          </a:p>
        </p:txBody>
      </p:sp>
    </p:spTree>
    <p:extLst>
      <p:ext uri="{BB962C8B-B14F-4D97-AF65-F5344CB8AC3E}">
        <p14:creationId xmlns:p14="http://schemas.microsoft.com/office/powerpoint/2010/main" val="39647831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Tx/>
              <a:buChar char="-"/>
            </a:pPr>
            <a:r>
              <a:rPr lang="en-US"/>
              <a:t>Topology validation is the process of checking the features to identify any violations of the rules that have been defined for the topology. </a:t>
            </a:r>
          </a:p>
          <a:p>
            <a:pPr marL="171450" indent="-171450">
              <a:buFontTx/>
              <a:buChar char="-"/>
            </a:pPr>
            <a:r>
              <a:rPr lang="en-US"/>
              <a:t>Dirty areas represent the areas where the spatial integrity of the topology has not been validated. </a:t>
            </a:r>
          </a:p>
          <a:p>
            <a:pPr marL="171450" indent="-171450">
              <a:buFontTx/>
              <a:buChar char="-"/>
            </a:pPr>
            <a:r>
              <a:rPr lang="en-US"/>
              <a:t>The entire dataset is considered dirty when the topology is first created. </a:t>
            </a:r>
          </a:p>
          <a:p>
            <a:pPr marL="171450" indent="-171450">
              <a:buFontTx/>
              <a:buChar char="-"/>
            </a:pPr>
            <a:r>
              <a:rPr lang="en-US"/>
              <a:t>Then, dirty areas are created whenever a feature’s geometry or subtype is modified or topology rules are added or removed. </a:t>
            </a:r>
          </a:p>
          <a:p>
            <a:pPr marL="171450" indent="-171450">
              <a:buFontTx/>
              <a:buChar char="-"/>
            </a:pPr>
            <a:r>
              <a:rPr lang="en-US"/>
              <a:t>A topology validation operation also cleans up the dirty areas.</a:t>
            </a:r>
          </a:p>
          <a:p>
            <a:pPr marL="171450" indent="-171450">
              <a:buFontTx/>
              <a:buChar char="-"/>
            </a:pPr>
            <a:endParaRPr lang="en-US"/>
          </a:p>
          <a:p>
            <a:pPr marL="171450" indent="-171450">
              <a:buFontTx/>
              <a:buChar char="-"/>
            </a:pPr>
            <a:r>
              <a:rPr lang="en-US"/>
              <a:t>During the validation process, a series of spatial tasks identify shared features and maintain coincidence between adjacent features. </a:t>
            </a:r>
          </a:p>
          <a:p>
            <a:pPr marL="171450" indent="-171450">
              <a:buFontTx/>
              <a:buChar char="-"/>
            </a:pPr>
            <a:r>
              <a:rPr lang="en-US"/>
              <a:t>The procedure involves snapping features together within a cluster tolerance and testing for rule violations. </a:t>
            </a:r>
          </a:p>
          <a:p>
            <a:pPr marL="171450" indent="-171450">
              <a:buFontTx/>
              <a:buChar char="-"/>
            </a:pPr>
            <a:r>
              <a:rPr lang="en-US"/>
              <a:t>Any feature that violates one or more topology rules will result in a topology error, which can be marked as an exception. </a:t>
            </a:r>
          </a:p>
          <a:p>
            <a:pPr marL="171450" indent="-171450">
              <a:buFontTx/>
              <a:buChar char="-"/>
            </a:pPr>
            <a:endParaRPr lang="en-US"/>
          </a:p>
          <a:p>
            <a:pPr marL="171450" indent="-171450">
              <a:buFontTx/>
              <a:buChar char="-"/>
            </a:pPr>
            <a:r>
              <a:rPr lang="en-US"/>
              <a:t>For example, if a rule is defined on a parcel feature class so that it Must Not Have Gaps, and there is a gap between two parcels, </a:t>
            </a:r>
          </a:p>
          <a:p>
            <a:pPr marL="171450" indent="-171450">
              <a:buFontTx/>
              <a:buChar char="-"/>
            </a:pPr>
            <a:r>
              <a:rPr lang="en-US"/>
              <a:t>the width of the gap and the size of the cluster tolerance determine if the error should be fixed automatically during validation,</a:t>
            </a:r>
          </a:p>
          <a:p>
            <a:pPr marL="171450" indent="-171450">
              <a:buFontTx/>
              <a:buChar char="-"/>
            </a:pPr>
            <a:r>
              <a:rPr lang="en-US"/>
              <a:t> or if an error is created that must be marked as an exception or addressed differently.</a:t>
            </a:r>
          </a:p>
          <a:p>
            <a:pPr marL="171450" indent="-171450">
              <a:buFontTx/>
              <a:buChar char="-"/>
            </a:pPr>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18</a:t>
            </a:fld>
            <a:endParaRPr lang="en-US"/>
          </a:p>
        </p:txBody>
      </p:sp>
    </p:spTree>
    <p:extLst>
      <p:ext uri="{BB962C8B-B14F-4D97-AF65-F5344CB8AC3E}">
        <p14:creationId xmlns:p14="http://schemas.microsoft.com/office/powerpoint/2010/main" val="26539353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Tx/>
              <a:buChar char="-"/>
            </a:pPr>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19</a:t>
            </a:fld>
            <a:endParaRPr lang="en-US"/>
          </a:p>
        </p:txBody>
      </p:sp>
    </p:spTree>
    <p:extLst>
      <p:ext uri="{BB962C8B-B14F-4D97-AF65-F5344CB8AC3E}">
        <p14:creationId xmlns:p14="http://schemas.microsoft.com/office/powerpoint/2010/main" val="38986982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Clr>
                <a:srgbClr val="00EC86"/>
              </a:buClr>
            </a:pPr>
            <a:r>
              <a:rPr lang="en-US"/>
              <a:t> The </a:t>
            </a:r>
            <a:r>
              <a:rPr lang="en-US" err="1"/>
              <a:t>ValidateInEditOperation</a:t>
            </a:r>
            <a:r>
              <a:rPr lang="en-US"/>
              <a:t> method on the Topology class ensures data integrity by validating the features in a topology against a set of topology rules for the area specified in </a:t>
            </a:r>
            <a:r>
              <a:rPr lang="en-US" err="1"/>
              <a:t>ValidationDescription</a:t>
            </a:r>
            <a:r>
              <a:rPr lang="en-US"/>
              <a:t>. </a:t>
            </a:r>
          </a:p>
          <a:p>
            <a:pPr>
              <a:buClr>
                <a:srgbClr val="00EC86"/>
              </a:buClr>
            </a:pPr>
            <a:endParaRPr lang="en-US"/>
          </a:p>
          <a:p>
            <a:pPr>
              <a:buClr>
                <a:srgbClr val="00EC86"/>
              </a:buClr>
            </a:pPr>
            <a:r>
              <a:rPr lang="en-US"/>
              <a:t>The </a:t>
            </a:r>
            <a:r>
              <a:rPr lang="en-US" err="1"/>
              <a:t>ValidationDescription</a:t>
            </a:r>
            <a:r>
              <a:rPr lang="en-US"/>
              <a:t> class is used to describe the details of a </a:t>
            </a:r>
            <a:r>
              <a:rPr lang="en-US" err="1"/>
              <a:t>ValidateInEditOperation</a:t>
            </a:r>
            <a:r>
              <a:rPr lang="en-US"/>
              <a:t> operation, and it accepts an Envelope as a parameter.</a:t>
            </a:r>
          </a:p>
          <a:p>
            <a:pPr>
              <a:buClr>
                <a:srgbClr val="00EC86"/>
              </a:buClr>
            </a:pPr>
            <a:endParaRPr lang="en-US"/>
          </a:p>
          <a:p>
            <a:pPr>
              <a:buClr>
                <a:srgbClr val="00EC86"/>
              </a:buClr>
            </a:pPr>
            <a:endParaRPr lang="en-US"/>
          </a:p>
          <a:p>
            <a:pPr>
              <a:buClr>
                <a:srgbClr val="00EC86"/>
              </a:buClr>
            </a:pPr>
            <a:endParaRPr lang="en-US"/>
          </a:p>
          <a:p>
            <a:pPr>
              <a:buClr>
                <a:srgbClr val="00EC86"/>
              </a:buClr>
            </a:pPr>
            <a:endParaRPr lang="en-US"/>
          </a:p>
          <a:p>
            <a:pPr>
              <a:buClr>
                <a:srgbClr val="00EC86"/>
              </a:buClr>
            </a:pPr>
            <a:endParaRPr lang="en-US"/>
          </a:p>
          <a:p>
            <a:pPr lvl="2">
              <a:buClr>
                <a:srgbClr val="00EC86"/>
              </a:buClr>
            </a:pPr>
            <a:endParaRPr lang="en-US"/>
          </a:p>
          <a:p>
            <a:pPr lvl="2">
              <a:buClr>
                <a:srgbClr val="00EC86"/>
              </a:buClr>
            </a:pPr>
            <a:endParaRPr lang="en-US"/>
          </a:p>
          <a:p>
            <a:pPr lvl="1">
              <a:buClr>
                <a:srgbClr val="00EC86"/>
              </a:buClr>
            </a:pPr>
            <a:endParaRPr lang="en-US" b="0"/>
          </a:p>
          <a:p>
            <a:pPr lvl="1">
              <a:buClr>
                <a:srgbClr val="00EC86"/>
              </a:buClr>
            </a:pPr>
            <a:endParaRPr lang="en-US" b="0"/>
          </a:p>
          <a:p>
            <a:pPr marL="171450" indent="-171450">
              <a:buFontTx/>
              <a:buChar char="-"/>
            </a:pPr>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20</a:t>
            </a:fld>
            <a:endParaRPr lang="en-US"/>
          </a:p>
        </p:txBody>
      </p:sp>
    </p:spTree>
    <p:extLst>
      <p:ext uri="{BB962C8B-B14F-4D97-AF65-F5344CB8AC3E}">
        <p14:creationId xmlns:p14="http://schemas.microsoft.com/office/powerpoint/2010/main" val="39588629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21</a:t>
            </a:fld>
            <a:endParaRPr lang="en-US"/>
          </a:p>
        </p:txBody>
      </p:sp>
    </p:spTree>
    <p:extLst>
      <p:ext uri="{BB962C8B-B14F-4D97-AF65-F5344CB8AC3E}">
        <p14:creationId xmlns:p14="http://schemas.microsoft.com/office/powerpoint/2010/main" val="11116223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0" i="0" kern="1200">
                <a:solidFill>
                  <a:schemeClr val="tx1"/>
                </a:solidFill>
                <a:effectLst/>
                <a:latin typeface="Arial"/>
                <a:ea typeface="+mn-ea"/>
                <a:cs typeface="+mn-cs"/>
              </a:rPr>
              <a:t>I will begin with introduction of topology, why it is important in GIS data</a:t>
            </a:r>
          </a:p>
          <a:p>
            <a:pPr marL="0" indent="0">
              <a:buFontTx/>
              <a:buNone/>
            </a:pPr>
            <a:r>
              <a:rPr lang="en-US" sz="1200" b="0" i="0" kern="1200">
                <a:solidFill>
                  <a:schemeClr val="tx1"/>
                </a:solidFill>
                <a:effectLst/>
                <a:latin typeface="Arial"/>
                <a:ea typeface="+mn-ea"/>
                <a:cs typeface="+mn-cs"/>
              </a:rPr>
              <a:t>Functionalities support in Pro SDK 2.9 and their demo</a:t>
            </a:r>
          </a:p>
        </p:txBody>
      </p:sp>
      <p:sp>
        <p:nvSpPr>
          <p:cNvPr id="4" name="Slide Number Placeholder 3"/>
          <p:cNvSpPr>
            <a:spLocks noGrp="1"/>
          </p:cNvSpPr>
          <p:nvPr>
            <p:ph type="sldNum" sz="quarter" idx="5"/>
          </p:nvPr>
        </p:nvSpPr>
        <p:spPr/>
        <p:txBody>
          <a:bodyPr/>
          <a:lstStyle/>
          <a:p>
            <a:fld id="{3E7143C0-4F23-B545-9533-520B5A87CA1E}" type="slidenum">
              <a:rPr lang="en-US" smtClean="0"/>
              <a:pPr/>
              <a:t>2</a:t>
            </a:fld>
            <a:endParaRPr lang="en-US"/>
          </a:p>
        </p:txBody>
      </p:sp>
    </p:spTree>
    <p:extLst>
      <p:ext uri="{BB962C8B-B14F-4D97-AF65-F5344CB8AC3E}">
        <p14:creationId xmlns:p14="http://schemas.microsoft.com/office/powerpoint/2010/main" val="25494259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
                <a:srgbClr val="00EC86"/>
              </a:buClr>
              <a:buSzTx/>
              <a:buFontTx/>
              <a:buNone/>
              <a:tabLst/>
              <a:defRPr/>
            </a:pPr>
            <a:r>
              <a:rPr lang="en-US"/>
              <a:t>Any feature that violates one or more topology rules will create a topology error</a:t>
            </a:r>
          </a:p>
          <a:p>
            <a:pPr>
              <a:buClr>
                <a:srgbClr val="00EC86"/>
              </a:buClr>
            </a:pPr>
            <a:endParaRPr lang="en-US" b="1"/>
          </a:p>
          <a:p>
            <a:pPr>
              <a:buClr>
                <a:srgbClr val="00EC86"/>
              </a:buClr>
            </a:pPr>
            <a:endParaRPr lang="en-US"/>
          </a:p>
          <a:p>
            <a:pPr>
              <a:buClr>
                <a:srgbClr val="00EC86"/>
              </a:buClr>
            </a:pPr>
            <a:r>
              <a:rPr lang="en-US"/>
              <a:t>For example, if a rule is defined on a parcel feature class so that it Must Not Have Gaps, and there is a gap between two parcels, the width of the gap and the size of the cluster tolerance determine if the error should be fixed automatically during validation, or if an error is created that must be marked as an exception or addressed differently.</a:t>
            </a:r>
          </a:p>
          <a:p>
            <a:pPr marL="171450" indent="-171450">
              <a:buFontTx/>
              <a:buChar char="-"/>
            </a:pPr>
            <a:endParaRPr lang="en-US"/>
          </a:p>
          <a:p>
            <a:pPr marL="0" indent="0">
              <a:buFontTx/>
              <a:buNone/>
            </a:pPr>
            <a:r>
              <a:rPr lang="en-US"/>
              <a:t>The </a:t>
            </a:r>
            <a:r>
              <a:rPr lang="en-US" err="1"/>
              <a:t>ErrorDescription</a:t>
            </a:r>
            <a:r>
              <a:rPr lang="en-US"/>
              <a:t> describes how topology errors should be retrieved from an area of interest defined in the Extent. The </a:t>
            </a:r>
            <a:r>
              <a:rPr lang="en-US" err="1"/>
              <a:t>ErrorType</a:t>
            </a:r>
            <a:r>
              <a:rPr lang="en-US"/>
              <a:t> specifies the type of </a:t>
            </a:r>
            <a:r>
              <a:rPr lang="en-US" err="1"/>
              <a:t>TopologyError</a:t>
            </a:r>
            <a:r>
              <a:rPr lang="en-US"/>
              <a:t> to be retrieved, and the </a:t>
            </a:r>
            <a:r>
              <a:rPr lang="en-US" err="1"/>
              <a:t>RuleType</a:t>
            </a:r>
            <a:r>
              <a:rPr lang="en-US"/>
              <a:t> defines the type of </a:t>
            </a:r>
            <a:r>
              <a:rPr lang="en-US" err="1"/>
              <a:t>TopologyRule</a:t>
            </a:r>
            <a:r>
              <a:rPr lang="en-US"/>
              <a:t> that is violated by the features.</a:t>
            </a:r>
          </a:p>
        </p:txBody>
      </p:sp>
      <p:sp>
        <p:nvSpPr>
          <p:cNvPr id="4" name="Slide Number Placeholder 3"/>
          <p:cNvSpPr>
            <a:spLocks noGrp="1"/>
          </p:cNvSpPr>
          <p:nvPr>
            <p:ph type="sldNum" sz="quarter" idx="5"/>
          </p:nvPr>
        </p:nvSpPr>
        <p:spPr/>
        <p:txBody>
          <a:bodyPr/>
          <a:lstStyle/>
          <a:p>
            <a:fld id="{3E7143C0-4F23-B545-9533-520B5A87CA1E}" type="slidenum">
              <a:rPr lang="en-US" smtClean="0"/>
              <a:pPr/>
              <a:t>23</a:t>
            </a:fld>
            <a:endParaRPr lang="en-US"/>
          </a:p>
        </p:txBody>
      </p:sp>
    </p:spTree>
    <p:extLst>
      <p:ext uri="{BB962C8B-B14F-4D97-AF65-F5344CB8AC3E}">
        <p14:creationId xmlns:p14="http://schemas.microsoft.com/office/powerpoint/2010/main" val="8751958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rgbClr val="00EC86"/>
              </a:buClr>
            </a:pPr>
            <a:r>
              <a:rPr lang="en-US"/>
              <a:t>Any feature that violates one or more topology rules will result in a topology error</a:t>
            </a:r>
          </a:p>
          <a:p>
            <a:pPr>
              <a:buClr>
                <a:srgbClr val="00EC86"/>
              </a:buClr>
            </a:pPr>
            <a:endParaRPr lang="en-US"/>
          </a:p>
          <a:p>
            <a:pPr marL="0" marR="0" lvl="0" indent="0" algn="l" defTabSz="457200" rtl="0" eaLnBrk="1" fontAlgn="auto" latinLnBrk="0" hangingPunct="1">
              <a:lnSpc>
                <a:spcPct val="100000"/>
              </a:lnSpc>
              <a:spcBef>
                <a:spcPts val="0"/>
              </a:spcBef>
              <a:spcAft>
                <a:spcPts val="0"/>
              </a:spcAft>
              <a:buClr>
                <a:srgbClr val="00EC86"/>
              </a:buClr>
              <a:buSzTx/>
              <a:buFontTx/>
              <a:buNone/>
              <a:tabLst/>
              <a:defRPr/>
            </a:pPr>
            <a:r>
              <a:rPr lang="en-US"/>
              <a:t>Any feature that violates one or more topology rules will create a topology error</a:t>
            </a:r>
          </a:p>
          <a:p>
            <a:pPr>
              <a:buClr>
                <a:srgbClr val="00EC86"/>
              </a:buClr>
            </a:pPr>
            <a:endParaRPr lang="en-US" b="1"/>
          </a:p>
          <a:p>
            <a:pPr>
              <a:buClr>
                <a:srgbClr val="00EC86"/>
              </a:buClr>
            </a:pPr>
            <a:endParaRPr lang="en-US"/>
          </a:p>
          <a:p>
            <a:pPr>
              <a:buClr>
                <a:srgbClr val="00EC86"/>
              </a:buClr>
            </a:pPr>
            <a:r>
              <a:rPr lang="en-US"/>
              <a:t>For example, if a rule is defined on a parcel feature class so that it Must Not Have Gaps, and there is a gap between two parcels, the width of the gap and the size of the cluster tolerance determine if the error should be fixed automatically during validation, or if an error is created that must be marked as an exception or addressed differently.</a:t>
            </a:r>
          </a:p>
          <a:p>
            <a:pPr marL="171450" indent="-171450">
              <a:buFontTx/>
              <a:buChar char="-"/>
            </a:pPr>
            <a:endParaRPr lang="en-US"/>
          </a:p>
          <a:p>
            <a:pPr marL="0" indent="0">
              <a:buFontTx/>
              <a:buNone/>
            </a:pPr>
            <a:r>
              <a:rPr lang="en-US"/>
              <a:t>The </a:t>
            </a:r>
            <a:r>
              <a:rPr lang="en-US" err="1"/>
              <a:t>ErrorDescription</a:t>
            </a:r>
            <a:r>
              <a:rPr lang="en-US"/>
              <a:t> describes how topology errors should be retrieved from an area of interest defined in the Extent. The </a:t>
            </a:r>
            <a:r>
              <a:rPr lang="en-US" err="1"/>
              <a:t>ErrorType</a:t>
            </a:r>
            <a:r>
              <a:rPr lang="en-US"/>
              <a:t> specifies the type of </a:t>
            </a:r>
            <a:r>
              <a:rPr lang="en-US" err="1"/>
              <a:t>TopologyError</a:t>
            </a:r>
            <a:r>
              <a:rPr lang="en-US"/>
              <a:t> to be retrieved, and the </a:t>
            </a:r>
            <a:r>
              <a:rPr lang="en-US" err="1"/>
              <a:t>RuleType</a:t>
            </a:r>
            <a:r>
              <a:rPr lang="en-US"/>
              <a:t> defines the type of </a:t>
            </a:r>
            <a:r>
              <a:rPr lang="en-US" err="1"/>
              <a:t>TopologyRule</a:t>
            </a:r>
            <a:r>
              <a:rPr lang="en-US"/>
              <a:t> that is violated by the features.</a:t>
            </a:r>
          </a:p>
        </p:txBody>
      </p:sp>
      <p:sp>
        <p:nvSpPr>
          <p:cNvPr id="4" name="Slide Number Placeholder 3"/>
          <p:cNvSpPr>
            <a:spLocks noGrp="1"/>
          </p:cNvSpPr>
          <p:nvPr>
            <p:ph type="sldNum" sz="quarter" idx="5"/>
          </p:nvPr>
        </p:nvSpPr>
        <p:spPr/>
        <p:txBody>
          <a:bodyPr/>
          <a:lstStyle/>
          <a:p>
            <a:fld id="{3E7143C0-4F23-B545-9533-520B5A87CA1E}" type="slidenum">
              <a:rPr lang="en-US" smtClean="0"/>
              <a:pPr/>
              <a:t>24</a:t>
            </a:fld>
            <a:endParaRPr lang="en-US"/>
          </a:p>
        </p:txBody>
      </p:sp>
    </p:spTree>
    <p:extLst>
      <p:ext uri="{BB962C8B-B14F-4D97-AF65-F5344CB8AC3E}">
        <p14:creationId xmlns:p14="http://schemas.microsoft.com/office/powerpoint/2010/main" val="4353925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25</a:t>
            </a:fld>
            <a:endParaRPr lang="en-US"/>
          </a:p>
        </p:txBody>
      </p:sp>
    </p:spTree>
    <p:extLst>
      <p:ext uri="{BB962C8B-B14F-4D97-AF65-F5344CB8AC3E}">
        <p14:creationId xmlns:p14="http://schemas.microsoft.com/office/powerpoint/2010/main" val="10693697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26</a:t>
            </a:fld>
            <a:endParaRPr lang="en-US"/>
          </a:p>
        </p:txBody>
      </p:sp>
      <p:sp>
        <p:nvSpPr>
          <p:cNvPr id="5" name="Date Placeholder 4">
            <a:extLst>
              <a:ext uri="{FF2B5EF4-FFF2-40B4-BE49-F238E27FC236}">
                <a16:creationId xmlns:a16="http://schemas.microsoft.com/office/drawing/2014/main" id="{F1E7F7F1-B5C0-EDD5-6E80-E01330C58ECC}"/>
              </a:ext>
            </a:extLst>
          </p:cNvPr>
          <p:cNvSpPr>
            <a:spLocks noGrp="1"/>
          </p:cNvSpPr>
          <p:nvPr>
            <p:ph type="dt" idx="1"/>
          </p:nvPr>
        </p:nvSpPr>
        <p:spPr/>
        <p:txBody>
          <a:bodyPr/>
          <a:lstStyle/>
          <a:p>
            <a:fld id="{A969A504-D83B-114E-A1C2-E801B56F746C}" type="datetime1">
              <a:rPr lang="en-US" smtClean="0"/>
              <a:t>3/8/2024</a:t>
            </a:fld>
            <a:endParaRPr lang="en-US"/>
          </a:p>
        </p:txBody>
      </p:sp>
      <p:sp>
        <p:nvSpPr>
          <p:cNvPr id="6" name="Footer Placeholder 5">
            <a:extLst>
              <a:ext uri="{FF2B5EF4-FFF2-40B4-BE49-F238E27FC236}">
                <a16:creationId xmlns:a16="http://schemas.microsoft.com/office/drawing/2014/main" id="{F82FA129-5B4F-9EB6-DF09-D0007F8D47E9}"/>
              </a:ext>
            </a:extLst>
          </p:cNvPr>
          <p:cNvSpPr>
            <a:spLocks noGrp="1"/>
          </p:cNvSpPr>
          <p:nvPr>
            <p:ph type="ftr" sz="quarter" idx="4"/>
          </p:nvPr>
        </p:nvSpPr>
        <p:spPr/>
        <p:txBody>
          <a:bodyPr/>
          <a:lstStyle/>
          <a:p>
            <a:r>
              <a:rPr lang="en-US"/>
              <a:t>Copyright © 2023 Esri. All rights reserved.</a:t>
            </a:r>
          </a:p>
        </p:txBody>
      </p:sp>
      <p:sp>
        <p:nvSpPr>
          <p:cNvPr id="7" name="Header Placeholder 6">
            <a:extLst>
              <a:ext uri="{FF2B5EF4-FFF2-40B4-BE49-F238E27FC236}">
                <a16:creationId xmlns:a16="http://schemas.microsoft.com/office/drawing/2014/main" id="{5243567E-049E-CE0D-688C-DC66E987A36A}"/>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40616961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27</a:t>
            </a:fld>
            <a:endParaRPr lang="en-US"/>
          </a:p>
        </p:txBody>
      </p:sp>
      <p:sp>
        <p:nvSpPr>
          <p:cNvPr id="5" name="Date Placeholder 4">
            <a:extLst>
              <a:ext uri="{FF2B5EF4-FFF2-40B4-BE49-F238E27FC236}">
                <a16:creationId xmlns:a16="http://schemas.microsoft.com/office/drawing/2014/main" id="{F1E7F7F1-B5C0-EDD5-6E80-E01330C58ECC}"/>
              </a:ext>
            </a:extLst>
          </p:cNvPr>
          <p:cNvSpPr>
            <a:spLocks noGrp="1"/>
          </p:cNvSpPr>
          <p:nvPr>
            <p:ph type="dt" idx="1"/>
          </p:nvPr>
        </p:nvSpPr>
        <p:spPr/>
        <p:txBody>
          <a:bodyPr/>
          <a:lstStyle/>
          <a:p>
            <a:fld id="{A969A504-D83B-114E-A1C2-E801B56F746C}" type="datetime1">
              <a:rPr lang="en-US" smtClean="0"/>
              <a:t>3/8/2024</a:t>
            </a:fld>
            <a:endParaRPr lang="en-US"/>
          </a:p>
        </p:txBody>
      </p:sp>
      <p:sp>
        <p:nvSpPr>
          <p:cNvPr id="6" name="Footer Placeholder 5">
            <a:extLst>
              <a:ext uri="{FF2B5EF4-FFF2-40B4-BE49-F238E27FC236}">
                <a16:creationId xmlns:a16="http://schemas.microsoft.com/office/drawing/2014/main" id="{F82FA129-5B4F-9EB6-DF09-D0007F8D47E9}"/>
              </a:ext>
            </a:extLst>
          </p:cNvPr>
          <p:cNvSpPr>
            <a:spLocks noGrp="1"/>
          </p:cNvSpPr>
          <p:nvPr>
            <p:ph type="ftr" sz="quarter" idx="4"/>
          </p:nvPr>
        </p:nvSpPr>
        <p:spPr/>
        <p:txBody>
          <a:bodyPr/>
          <a:lstStyle/>
          <a:p>
            <a:r>
              <a:rPr lang="en-US"/>
              <a:t>Copyright © 2023 Esri. All rights reserved.</a:t>
            </a:r>
          </a:p>
        </p:txBody>
      </p:sp>
      <p:sp>
        <p:nvSpPr>
          <p:cNvPr id="7" name="Header Placeholder 6">
            <a:extLst>
              <a:ext uri="{FF2B5EF4-FFF2-40B4-BE49-F238E27FC236}">
                <a16:creationId xmlns:a16="http://schemas.microsoft.com/office/drawing/2014/main" id="{5243567E-049E-CE0D-688C-DC66E987A36A}"/>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6075962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a:solidFill>
                  <a:srgbClr val="222222"/>
                </a:solidFill>
                <a:effectLst/>
                <a:latin typeface="Open Sans" panose="020B0606030504020204" pitchFamily="34" charset="0"/>
              </a:rPr>
              <a:t>In the 3.1 ArcGIS pro SDK a new class, </a:t>
            </a:r>
            <a:r>
              <a:rPr lang="en-US" b="0" i="0" err="1">
                <a:solidFill>
                  <a:srgbClr val="222222"/>
                </a:solidFill>
                <a:effectLst/>
                <a:latin typeface="Open Sans" panose="020B0606030504020204" pitchFamily="34" charset="0"/>
              </a:rPr>
              <a:t>TopologyProperties</a:t>
            </a:r>
            <a:r>
              <a:rPr lang="en-US" b="0" i="0">
                <a:solidFill>
                  <a:srgbClr val="222222"/>
                </a:solidFill>
                <a:effectLst/>
                <a:latin typeface="Open Sans" panose="020B0606030504020204" pitchFamily="34" charset="0"/>
              </a:rPr>
              <a:t>, has been added to allow developers to see what topology is active and to change it if needed.</a:t>
            </a:r>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28</a:t>
            </a:fld>
            <a:endParaRPr lang="en-US"/>
          </a:p>
        </p:txBody>
      </p:sp>
      <p:sp>
        <p:nvSpPr>
          <p:cNvPr id="5" name="Date Placeholder 4">
            <a:extLst>
              <a:ext uri="{FF2B5EF4-FFF2-40B4-BE49-F238E27FC236}">
                <a16:creationId xmlns:a16="http://schemas.microsoft.com/office/drawing/2014/main" id="{F1E7F7F1-B5C0-EDD5-6E80-E01330C58ECC}"/>
              </a:ext>
            </a:extLst>
          </p:cNvPr>
          <p:cNvSpPr>
            <a:spLocks noGrp="1"/>
          </p:cNvSpPr>
          <p:nvPr>
            <p:ph type="dt" idx="1"/>
          </p:nvPr>
        </p:nvSpPr>
        <p:spPr/>
        <p:txBody>
          <a:bodyPr/>
          <a:lstStyle/>
          <a:p>
            <a:fld id="{A969A504-D83B-114E-A1C2-E801B56F746C}" type="datetime1">
              <a:rPr lang="en-US" smtClean="0"/>
              <a:t>3/8/2024</a:t>
            </a:fld>
            <a:endParaRPr lang="en-US"/>
          </a:p>
        </p:txBody>
      </p:sp>
      <p:sp>
        <p:nvSpPr>
          <p:cNvPr id="6" name="Footer Placeholder 5">
            <a:extLst>
              <a:ext uri="{FF2B5EF4-FFF2-40B4-BE49-F238E27FC236}">
                <a16:creationId xmlns:a16="http://schemas.microsoft.com/office/drawing/2014/main" id="{F82FA129-5B4F-9EB6-DF09-D0007F8D47E9}"/>
              </a:ext>
            </a:extLst>
          </p:cNvPr>
          <p:cNvSpPr>
            <a:spLocks noGrp="1"/>
          </p:cNvSpPr>
          <p:nvPr>
            <p:ph type="ftr" sz="quarter" idx="4"/>
          </p:nvPr>
        </p:nvSpPr>
        <p:spPr/>
        <p:txBody>
          <a:bodyPr/>
          <a:lstStyle/>
          <a:p>
            <a:r>
              <a:rPr lang="en-US"/>
              <a:t>Copyright © 2023 Esri. All rights reserved.</a:t>
            </a:r>
          </a:p>
        </p:txBody>
      </p:sp>
      <p:sp>
        <p:nvSpPr>
          <p:cNvPr id="7" name="Header Placeholder 6">
            <a:extLst>
              <a:ext uri="{FF2B5EF4-FFF2-40B4-BE49-F238E27FC236}">
                <a16:creationId xmlns:a16="http://schemas.microsoft.com/office/drawing/2014/main" id="{5243567E-049E-CE0D-688C-DC66E987A36A}"/>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40745941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29</a:t>
            </a:fld>
            <a:endParaRPr lang="en-US"/>
          </a:p>
        </p:txBody>
      </p:sp>
      <p:sp>
        <p:nvSpPr>
          <p:cNvPr id="5" name="Date Placeholder 4">
            <a:extLst>
              <a:ext uri="{FF2B5EF4-FFF2-40B4-BE49-F238E27FC236}">
                <a16:creationId xmlns:a16="http://schemas.microsoft.com/office/drawing/2014/main" id="{F1E7F7F1-B5C0-EDD5-6E80-E01330C58ECC}"/>
              </a:ext>
            </a:extLst>
          </p:cNvPr>
          <p:cNvSpPr>
            <a:spLocks noGrp="1"/>
          </p:cNvSpPr>
          <p:nvPr>
            <p:ph type="dt" idx="1"/>
          </p:nvPr>
        </p:nvSpPr>
        <p:spPr/>
        <p:txBody>
          <a:bodyPr/>
          <a:lstStyle/>
          <a:p>
            <a:fld id="{A969A504-D83B-114E-A1C2-E801B56F746C}" type="datetime1">
              <a:rPr lang="en-US" smtClean="0"/>
              <a:t>3/8/2024</a:t>
            </a:fld>
            <a:endParaRPr lang="en-US"/>
          </a:p>
        </p:txBody>
      </p:sp>
      <p:sp>
        <p:nvSpPr>
          <p:cNvPr id="6" name="Footer Placeholder 5">
            <a:extLst>
              <a:ext uri="{FF2B5EF4-FFF2-40B4-BE49-F238E27FC236}">
                <a16:creationId xmlns:a16="http://schemas.microsoft.com/office/drawing/2014/main" id="{F82FA129-5B4F-9EB6-DF09-D0007F8D47E9}"/>
              </a:ext>
            </a:extLst>
          </p:cNvPr>
          <p:cNvSpPr>
            <a:spLocks noGrp="1"/>
          </p:cNvSpPr>
          <p:nvPr>
            <p:ph type="ftr" sz="quarter" idx="4"/>
          </p:nvPr>
        </p:nvSpPr>
        <p:spPr/>
        <p:txBody>
          <a:bodyPr/>
          <a:lstStyle/>
          <a:p>
            <a:r>
              <a:rPr lang="en-US"/>
              <a:t>Copyright © 2023 Esri. All rights reserved.</a:t>
            </a:r>
          </a:p>
        </p:txBody>
      </p:sp>
      <p:sp>
        <p:nvSpPr>
          <p:cNvPr id="7" name="Header Placeholder 6">
            <a:extLst>
              <a:ext uri="{FF2B5EF4-FFF2-40B4-BE49-F238E27FC236}">
                <a16:creationId xmlns:a16="http://schemas.microsoft.com/office/drawing/2014/main" id="{5243567E-049E-CE0D-688C-DC66E987A36A}"/>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8630234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a:t>Each geodatabase topology has one associated topology graph. The topology graph is an in-memory planar representation of the geometries in the feature classes participating in the topology. When a </a:t>
            </a:r>
            <a:r>
              <a:rPr lang="en-US" err="1"/>
              <a:t>TopologyGraph</a:t>
            </a:r>
            <a:r>
              <a:rPr lang="en-US"/>
              <a:t> is built via </a:t>
            </a:r>
            <a:r>
              <a:rPr lang="en-US" err="1"/>
              <a:t>Topology.BuildGraph</a:t>
            </a:r>
            <a:r>
              <a:rPr lang="en-US"/>
              <a:t>(), spatial relationships between features are discovered, analyzed, and established to form an in-memory graph of topological elements.</a:t>
            </a:r>
          </a:p>
          <a:p>
            <a:pPr marL="0" indent="0">
              <a:buFontTx/>
              <a:buNone/>
            </a:pPr>
            <a:endParaRPr lang="en-US"/>
          </a:p>
          <a:p>
            <a:pPr marL="0" indent="0">
              <a:buFontTx/>
              <a:buNone/>
            </a:pPr>
            <a:r>
              <a:rPr lang="en-US" sz="1200" b="0" i="0" kern="1200">
                <a:solidFill>
                  <a:schemeClr val="tx1"/>
                </a:solidFill>
                <a:effectLst/>
                <a:latin typeface="Arial"/>
                <a:ea typeface="+mn-ea"/>
                <a:cs typeface="+mn-cs"/>
              </a:rPr>
              <a:t>A </a:t>
            </a:r>
            <a:r>
              <a:rPr lang="en-US" err="1"/>
              <a:t>TopologyElement</a:t>
            </a:r>
            <a:r>
              <a:rPr lang="en-US" sz="1200" b="0" i="0" kern="1200">
                <a:solidFill>
                  <a:schemeClr val="tx1"/>
                </a:solidFill>
                <a:effectLst/>
                <a:latin typeface="Arial"/>
                <a:ea typeface="+mn-ea"/>
                <a:cs typeface="+mn-cs"/>
              </a:rPr>
              <a:t> can be either a </a:t>
            </a:r>
            <a:r>
              <a:rPr lang="en-US" err="1"/>
              <a:t>TopologyNode</a:t>
            </a:r>
            <a:r>
              <a:rPr lang="en-US" sz="1200" b="0" i="0" kern="1200">
                <a:solidFill>
                  <a:schemeClr val="tx1"/>
                </a:solidFill>
                <a:effectLst/>
                <a:latin typeface="Arial"/>
                <a:ea typeface="+mn-ea"/>
                <a:cs typeface="+mn-cs"/>
              </a:rPr>
              <a:t> or a </a:t>
            </a:r>
            <a:r>
              <a:rPr lang="en-US" err="1"/>
              <a:t>TopologyEdge</a:t>
            </a:r>
            <a:r>
              <a:rPr lang="en-US" sz="1200" b="0" i="0" kern="1200">
                <a:solidFill>
                  <a:schemeClr val="tx1"/>
                </a:solidFill>
                <a:effectLst/>
                <a:latin typeface="Arial"/>
                <a:ea typeface="+mn-ea"/>
                <a:cs typeface="+mn-cs"/>
              </a:rPr>
              <a:t>, corresponding to points and lines in the feature space. The topology graph can be traversed by iterating through the connectivity between the topology edges and topology nodes.</a:t>
            </a:r>
          </a:p>
          <a:p>
            <a:pPr marL="0" indent="0">
              <a:buFontTx/>
              <a:buNone/>
            </a:pPr>
            <a:endParaRPr lang="en-US" sz="1200" b="0" i="0" kern="1200">
              <a:solidFill>
                <a:schemeClr val="tx1"/>
              </a:solidFill>
              <a:effectLst/>
              <a:latin typeface="Arial"/>
              <a:ea typeface="+mn-ea"/>
              <a:cs typeface="+mn-cs"/>
            </a:endParaRPr>
          </a:p>
          <a:p>
            <a:pPr marL="0" indent="0">
              <a:buFontTx/>
              <a:buNone/>
            </a:pPr>
            <a:endParaRPr lang="en-US" sz="1200" b="0" i="0" kern="1200">
              <a:solidFill>
                <a:schemeClr val="tx1"/>
              </a:solidFill>
              <a:effectLst/>
              <a:latin typeface="Arial"/>
              <a:ea typeface="+mn-ea"/>
              <a:cs typeface="+mn-cs"/>
            </a:endParaRPr>
          </a:p>
          <a:p>
            <a:pPr marL="0" indent="0">
              <a:buFontTx/>
              <a:buNone/>
            </a:pPr>
            <a:r>
              <a:rPr lang="en-US" b="0" i="0">
                <a:solidFill>
                  <a:srgbClr val="222222"/>
                </a:solidFill>
                <a:effectLst/>
                <a:latin typeface="Open Sans" panose="020B0606030504020204" pitchFamily="34" charset="0"/>
              </a:rPr>
              <a:t>With 3.0, there is a new Map Topology section which describes new functionality to build and navigate the nodes and edges of a map topology using the Pro API. Map Topology and geodatabase topology differ in the fact that a map topology operates on all features in the editable layers in a map, whereas a geodatabase topology limits topological editing to features participating in the rules of the topology.</a:t>
            </a:r>
            <a:endParaRPr lang="en-US" sz="1200" b="0" i="0" kern="1200">
              <a:solidFill>
                <a:schemeClr val="tx1"/>
              </a:solidFill>
              <a:effectLst/>
              <a:latin typeface="Arial"/>
              <a:ea typeface="+mn-ea"/>
              <a:cs typeface="+mn-cs"/>
            </a:endParaRPr>
          </a:p>
          <a:p>
            <a:pPr marL="0" indent="0">
              <a:buFontTx/>
              <a:buNone/>
            </a:pPr>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30</a:t>
            </a:fld>
            <a:endParaRPr lang="en-US"/>
          </a:p>
        </p:txBody>
      </p:sp>
    </p:spTree>
    <p:extLst>
      <p:ext uri="{BB962C8B-B14F-4D97-AF65-F5344CB8AC3E}">
        <p14:creationId xmlns:p14="http://schemas.microsoft.com/office/powerpoint/2010/main" val="10094460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35</a:t>
            </a:fld>
            <a:endParaRPr lang="en-US"/>
          </a:p>
        </p:txBody>
      </p:sp>
      <p:sp>
        <p:nvSpPr>
          <p:cNvPr id="5" name="Date Placeholder 4">
            <a:extLst>
              <a:ext uri="{FF2B5EF4-FFF2-40B4-BE49-F238E27FC236}">
                <a16:creationId xmlns:a16="http://schemas.microsoft.com/office/drawing/2014/main" id="{F1E7F7F1-B5C0-EDD5-6E80-E01330C58ECC}"/>
              </a:ext>
            </a:extLst>
          </p:cNvPr>
          <p:cNvSpPr>
            <a:spLocks noGrp="1"/>
          </p:cNvSpPr>
          <p:nvPr>
            <p:ph type="dt" idx="1"/>
          </p:nvPr>
        </p:nvSpPr>
        <p:spPr/>
        <p:txBody>
          <a:bodyPr/>
          <a:lstStyle/>
          <a:p>
            <a:fld id="{A969A504-D83B-114E-A1C2-E801B56F746C}" type="datetime1">
              <a:rPr lang="en-US" smtClean="0"/>
              <a:t>3/8/2024</a:t>
            </a:fld>
            <a:endParaRPr lang="en-US"/>
          </a:p>
        </p:txBody>
      </p:sp>
      <p:sp>
        <p:nvSpPr>
          <p:cNvPr id="6" name="Footer Placeholder 5">
            <a:extLst>
              <a:ext uri="{FF2B5EF4-FFF2-40B4-BE49-F238E27FC236}">
                <a16:creationId xmlns:a16="http://schemas.microsoft.com/office/drawing/2014/main" id="{F82FA129-5B4F-9EB6-DF09-D0007F8D47E9}"/>
              </a:ext>
            </a:extLst>
          </p:cNvPr>
          <p:cNvSpPr>
            <a:spLocks noGrp="1"/>
          </p:cNvSpPr>
          <p:nvPr>
            <p:ph type="ftr" sz="quarter" idx="4"/>
          </p:nvPr>
        </p:nvSpPr>
        <p:spPr/>
        <p:txBody>
          <a:bodyPr/>
          <a:lstStyle/>
          <a:p>
            <a:r>
              <a:rPr lang="en-US"/>
              <a:t>Copyright © 2023 Esri. All rights reserved.</a:t>
            </a:r>
          </a:p>
        </p:txBody>
      </p:sp>
      <p:sp>
        <p:nvSpPr>
          <p:cNvPr id="7" name="Header Placeholder 6">
            <a:extLst>
              <a:ext uri="{FF2B5EF4-FFF2-40B4-BE49-F238E27FC236}">
                <a16:creationId xmlns:a16="http://schemas.microsoft.com/office/drawing/2014/main" id="{5243567E-049E-CE0D-688C-DC66E987A36A}"/>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1594130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36</a:t>
            </a:fld>
            <a:endParaRPr lang="en-US"/>
          </a:p>
        </p:txBody>
      </p:sp>
      <p:sp>
        <p:nvSpPr>
          <p:cNvPr id="5" name="Date Placeholder 4">
            <a:extLst>
              <a:ext uri="{FF2B5EF4-FFF2-40B4-BE49-F238E27FC236}">
                <a16:creationId xmlns:a16="http://schemas.microsoft.com/office/drawing/2014/main" id="{A9D65370-0DE2-F9DC-BB94-677E2A474B1D}"/>
              </a:ext>
            </a:extLst>
          </p:cNvPr>
          <p:cNvSpPr>
            <a:spLocks noGrp="1"/>
          </p:cNvSpPr>
          <p:nvPr>
            <p:ph type="dt" idx="1"/>
          </p:nvPr>
        </p:nvSpPr>
        <p:spPr/>
        <p:txBody>
          <a:bodyPr/>
          <a:lstStyle/>
          <a:p>
            <a:fld id="{8FE2F94F-FA4A-9343-90AC-CBDBC335BF94}" type="datetime1">
              <a:rPr lang="en-US" smtClean="0"/>
              <a:t>3/8/2024</a:t>
            </a:fld>
            <a:endParaRPr lang="en-US"/>
          </a:p>
        </p:txBody>
      </p:sp>
      <p:sp>
        <p:nvSpPr>
          <p:cNvPr id="6" name="Footer Placeholder 5">
            <a:extLst>
              <a:ext uri="{FF2B5EF4-FFF2-40B4-BE49-F238E27FC236}">
                <a16:creationId xmlns:a16="http://schemas.microsoft.com/office/drawing/2014/main" id="{CDA05F3C-9590-39EB-7807-124B83FF5EC5}"/>
              </a:ext>
            </a:extLst>
          </p:cNvPr>
          <p:cNvSpPr>
            <a:spLocks noGrp="1"/>
          </p:cNvSpPr>
          <p:nvPr>
            <p:ph type="ftr" sz="quarter" idx="4"/>
          </p:nvPr>
        </p:nvSpPr>
        <p:spPr/>
        <p:txBody>
          <a:bodyPr/>
          <a:lstStyle/>
          <a:p>
            <a:r>
              <a:rPr lang="en-US"/>
              <a:t>Copyright © 2023 Esri. All rights reserved.</a:t>
            </a:r>
          </a:p>
        </p:txBody>
      </p:sp>
      <p:sp>
        <p:nvSpPr>
          <p:cNvPr id="7" name="Header Placeholder 6">
            <a:extLst>
              <a:ext uri="{FF2B5EF4-FFF2-40B4-BE49-F238E27FC236}">
                <a16:creationId xmlns:a16="http://schemas.microsoft.com/office/drawing/2014/main" id="{9AAECB9E-953F-19CF-48CF-6B1FED945BE3}"/>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41230432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a:solidFill>
                  <a:schemeClr val="tx1"/>
                </a:solidFill>
                <a:effectLst/>
                <a:latin typeface="Arial"/>
                <a:ea typeface="+mn-ea"/>
                <a:cs typeface="+mn-cs"/>
              </a:rPr>
              <a:t>A topology is an arrangement that defines how point, line, and polygon features share coincident geometry define by a set of rules</a:t>
            </a:r>
          </a:p>
          <a:p>
            <a:endParaRPr lang="en-US" sz="1200" b="0" i="0" kern="1200">
              <a:solidFill>
                <a:schemeClr val="tx1"/>
              </a:solidFill>
              <a:effectLst/>
              <a:latin typeface="Arial"/>
              <a:ea typeface="+mn-ea"/>
              <a:cs typeface="+mn-cs"/>
            </a:endParaRPr>
          </a:p>
          <a:p>
            <a:r>
              <a:rPr lang="en-US"/>
              <a:t>https://pro.arcgis.com/en/pro-app/latest/help/data/topologies/topology-in-arcgis.htm</a:t>
            </a:r>
          </a:p>
          <a:p>
            <a:endParaRPr lang="en-US"/>
          </a:p>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3</a:t>
            </a:fld>
            <a:endParaRPr lang="en-US"/>
          </a:p>
        </p:txBody>
      </p:sp>
    </p:spTree>
    <p:extLst>
      <p:ext uri="{BB962C8B-B14F-4D97-AF65-F5344CB8AC3E}">
        <p14:creationId xmlns:p14="http://schemas.microsoft.com/office/powerpoint/2010/main" val="35257094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8" name="Date Placeholder 7">
            <a:extLst>
              <a:ext uri="{FF2B5EF4-FFF2-40B4-BE49-F238E27FC236}">
                <a16:creationId xmlns:a16="http://schemas.microsoft.com/office/drawing/2014/main" id="{017E6035-3572-12C0-BFC4-4AB977FB73C4}"/>
              </a:ext>
            </a:extLst>
          </p:cNvPr>
          <p:cNvSpPr>
            <a:spLocks noGrp="1"/>
          </p:cNvSpPr>
          <p:nvPr>
            <p:ph type="dt" idx="1"/>
          </p:nvPr>
        </p:nvSpPr>
        <p:spPr/>
        <p:txBody>
          <a:bodyPr/>
          <a:lstStyle/>
          <a:p>
            <a:fld id="{470D8960-C1A1-4424-94DB-E23BBA9C2054}" type="datetime1">
              <a:rPr lang="en-US" smtClean="0"/>
              <a:t>3/8/2024</a:t>
            </a:fld>
            <a:endParaRPr lang="en-US"/>
          </a:p>
        </p:txBody>
      </p:sp>
      <p:sp>
        <p:nvSpPr>
          <p:cNvPr id="9" name="Footer Placeholder 8">
            <a:extLst>
              <a:ext uri="{FF2B5EF4-FFF2-40B4-BE49-F238E27FC236}">
                <a16:creationId xmlns:a16="http://schemas.microsoft.com/office/drawing/2014/main" id="{58F037F9-8CE3-5063-29A4-D4ADFDD5AA4D}"/>
              </a:ext>
            </a:extLst>
          </p:cNvPr>
          <p:cNvSpPr>
            <a:spLocks noGrp="1"/>
          </p:cNvSpPr>
          <p:nvPr>
            <p:ph type="ftr" sz="quarter" idx="4"/>
          </p:nvPr>
        </p:nvSpPr>
        <p:spPr/>
        <p:txBody>
          <a:bodyPr/>
          <a:lstStyle/>
          <a:p>
            <a:r>
              <a:rPr lang="en-US"/>
              <a:t>Copyright © 2023 Esri. All rights reserved.</a:t>
            </a:r>
          </a:p>
        </p:txBody>
      </p:sp>
      <p:sp>
        <p:nvSpPr>
          <p:cNvPr id="10" name="Slide Number Placeholder 9">
            <a:extLst>
              <a:ext uri="{FF2B5EF4-FFF2-40B4-BE49-F238E27FC236}">
                <a16:creationId xmlns:a16="http://schemas.microsoft.com/office/drawing/2014/main" id="{95E6CBA3-9BF4-5598-DE46-0650A018DC47}"/>
              </a:ext>
            </a:extLst>
          </p:cNvPr>
          <p:cNvSpPr>
            <a:spLocks noGrp="1"/>
          </p:cNvSpPr>
          <p:nvPr>
            <p:ph type="sldNum" sz="quarter" idx="5"/>
          </p:nvPr>
        </p:nvSpPr>
        <p:spPr/>
        <p:txBody>
          <a:bodyPr/>
          <a:lstStyle/>
          <a:p>
            <a:fld id="{3E7143C0-4F23-B545-9533-520B5A87CA1E}" type="slidenum">
              <a:rPr lang="en-US" smtClean="0"/>
              <a:pPr/>
              <a:t>37</a:t>
            </a:fld>
            <a:endParaRPr lang="en-US"/>
          </a:p>
        </p:txBody>
      </p:sp>
      <p:sp>
        <p:nvSpPr>
          <p:cNvPr id="11" name="Header Placeholder 10">
            <a:extLst>
              <a:ext uri="{FF2B5EF4-FFF2-40B4-BE49-F238E27FC236}">
                <a16:creationId xmlns:a16="http://schemas.microsoft.com/office/drawing/2014/main" id="{AEE18667-6FA6-E118-E784-3328FA283DD5}"/>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5192948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Tree>
    <p:extLst>
      <p:ext uri="{BB962C8B-B14F-4D97-AF65-F5344CB8AC3E}">
        <p14:creationId xmlns:p14="http://schemas.microsoft.com/office/powerpoint/2010/main" val="36728201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8" name="Date Placeholder 7">
            <a:extLst>
              <a:ext uri="{FF2B5EF4-FFF2-40B4-BE49-F238E27FC236}">
                <a16:creationId xmlns:a16="http://schemas.microsoft.com/office/drawing/2014/main" id="{017E6035-3572-12C0-BFC4-4AB977FB73C4}"/>
              </a:ext>
            </a:extLst>
          </p:cNvPr>
          <p:cNvSpPr>
            <a:spLocks noGrp="1"/>
          </p:cNvSpPr>
          <p:nvPr>
            <p:ph type="dt" idx="1"/>
          </p:nvPr>
        </p:nvSpPr>
        <p:spPr/>
        <p:txBody>
          <a:bodyPr/>
          <a:lstStyle/>
          <a:p>
            <a:fld id="{470D8960-C1A1-4424-94DB-E23BBA9C2054}" type="datetime1">
              <a:rPr lang="en-US" smtClean="0"/>
              <a:t>3/8/2024</a:t>
            </a:fld>
            <a:endParaRPr lang="en-US"/>
          </a:p>
        </p:txBody>
      </p:sp>
      <p:sp>
        <p:nvSpPr>
          <p:cNvPr id="9" name="Footer Placeholder 8">
            <a:extLst>
              <a:ext uri="{FF2B5EF4-FFF2-40B4-BE49-F238E27FC236}">
                <a16:creationId xmlns:a16="http://schemas.microsoft.com/office/drawing/2014/main" id="{58F037F9-8CE3-5063-29A4-D4ADFDD5AA4D}"/>
              </a:ext>
            </a:extLst>
          </p:cNvPr>
          <p:cNvSpPr>
            <a:spLocks noGrp="1"/>
          </p:cNvSpPr>
          <p:nvPr>
            <p:ph type="ftr" sz="quarter" idx="4"/>
          </p:nvPr>
        </p:nvSpPr>
        <p:spPr/>
        <p:txBody>
          <a:bodyPr/>
          <a:lstStyle/>
          <a:p>
            <a:r>
              <a:rPr lang="en-US"/>
              <a:t>Copyright © 2023 Esri. All rights reserved.</a:t>
            </a:r>
          </a:p>
        </p:txBody>
      </p:sp>
      <p:sp>
        <p:nvSpPr>
          <p:cNvPr id="10" name="Slide Number Placeholder 9">
            <a:extLst>
              <a:ext uri="{FF2B5EF4-FFF2-40B4-BE49-F238E27FC236}">
                <a16:creationId xmlns:a16="http://schemas.microsoft.com/office/drawing/2014/main" id="{95E6CBA3-9BF4-5598-DE46-0650A018DC47}"/>
              </a:ext>
            </a:extLst>
          </p:cNvPr>
          <p:cNvSpPr>
            <a:spLocks noGrp="1"/>
          </p:cNvSpPr>
          <p:nvPr>
            <p:ph type="sldNum" sz="quarter" idx="5"/>
          </p:nvPr>
        </p:nvSpPr>
        <p:spPr/>
        <p:txBody>
          <a:bodyPr/>
          <a:lstStyle/>
          <a:p>
            <a:fld id="{3E7143C0-4F23-B545-9533-520B5A87CA1E}" type="slidenum">
              <a:rPr lang="en-US" smtClean="0"/>
              <a:pPr/>
              <a:t>43</a:t>
            </a:fld>
            <a:endParaRPr lang="en-US"/>
          </a:p>
        </p:txBody>
      </p:sp>
      <p:sp>
        <p:nvSpPr>
          <p:cNvPr id="11" name="Header Placeholder 10">
            <a:extLst>
              <a:ext uri="{FF2B5EF4-FFF2-40B4-BE49-F238E27FC236}">
                <a16:creationId xmlns:a16="http://schemas.microsoft.com/office/drawing/2014/main" id="{AEE18667-6FA6-E118-E784-3328FA283DD5}"/>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41871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a:t>There are three importance of the topology – </a:t>
            </a:r>
          </a:p>
          <a:p>
            <a:pPr marL="0" indent="0">
              <a:buFontTx/>
              <a:buNone/>
            </a:pPr>
            <a:endParaRPr lang="en-US"/>
          </a:p>
          <a:p>
            <a:pPr marL="0" indent="0">
              <a:buFontTx/>
              <a:buNone/>
            </a:pPr>
            <a:r>
              <a:rPr lang="en-US"/>
              <a:t>Topology allows us to understand </a:t>
            </a:r>
          </a:p>
          <a:p>
            <a:pPr marL="171450" indent="-171450">
              <a:buFontTx/>
              <a:buChar char="-"/>
            </a:pPr>
            <a:endParaRPr lang="en-US"/>
          </a:p>
          <a:p>
            <a:pPr marL="0" indent="0">
              <a:buFontTx/>
              <a:buNone/>
            </a:pPr>
            <a:endParaRPr lang="en-US" sz="1200" b="0" i="0" kern="1200">
              <a:solidFill>
                <a:schemeClr val="tx1"/>
              </a:solidFill>
              <a:effectLst/>
              <a:latin typeface="Arial"/>
              <a:ea typeface="+mn-ea"/>
              <a:cs typeface="+mn-cs"/>
            </a:endParaRPr>
          </a:p>
          <a:p>
            <a:pPr marL="0" indent="0">
              <a:buFontTx/>
              <a:buNone/>
            </a:pPr>
            <a:r>
              <a:rPr lang="en-US" sz="1200" b="0" i="0" kern="1200">
                <a:solidFill>
                  <a:schemeClr val="tx1"/>
                </a:solidFill>
                <a:effectLst/>
                <a:latin typeface="Arial"/>
                <a:ea typeface="+mn-ea"/>
                <a:cs typeface="+mn-cs"/>
              </a:rPr>
              <a:t>Topologies provide a mechanism to perform integrity checks on data and help validate and maintain better feature representations in a geodatabase.</a:t>
            </a:r>
            <a:endParaRPr lang="en-US"/>
          </a:p>
          <a:p>
            <a:pPr marL="171450" indent="-171450">
              <a:buFontTx/>
              <a:buChar char="-"/>
            </a:pPr>
            <a:endParaRPr lang="en-US"/>
          </a:p>
          <a:p>
            <a:pPr marL="0" indent="0">
              <a:buFontTx/>
              <a:buNone/>
            </a:pPr>
            <a:r>
              <a:rPr lang="en-US" sz="1200" b="0" i="0" kern="1200">
                <a:solidFill>
                  <a:schemeClr val="tx1"/>
                </a:solidFill>
                <a:effectLst/>
                <a:latin typeface="Arial"/>
                <a:ea typeface="+mn-ea"/>
                <a:cs typeface="+mn-cs"/>
              </a:rPr>
              <a:t>These enable support for various analytic operations, such as finding adjacent features, working with coincident boundaries between features, and navigating along connected features. </a:t>
            </a:r>
          </a:p>
          <a:p>
            <a:pPr marL="0" indent="0">
              <a:buFontTx/>
              <a:buNone/>
            </a:pPr>
            <a:endParaRPr lang="en-US" sz="1200" b="0" i="0" kern="1200">
              <a:solidFill>
                <a:schemeClr val="tx1"/>
              </a:solidFill>
              <a:effectLst/>
              <a:latin typeface="Arial"/>
              <a:ea typeface="+mn-ea"/>
              <a:cs typeface="+mn-cs"/>
            </a:endParaRPr>
          </a:p>
          <a:p>
            <a:pPr marL="0" indent="0">
              <a:buFontTx/>
              <a:buNone/>
            </a:pPr>
            <a:endParaRPr lang="en-US" sz="1200" b="0" i="0" kern="1200">
              <a:solidFill>
                <a:schemeClr val="tx1"/>
              </a:solidFill>
              <a:effectLst/>
              <a:latin typeface="Arial"/>
              <a:ea typeface="+mn-ea"/>
              <a:cs typeface="+mn-cs"/>
            </a:endParaRPr>
          </a:p>
          <a:p>
            <a:pPr marL="0" indent="0">
              <a:buFontTx/>
              <a:buNone/>
            </a:pPr>
            <a:r>
              <a:rPr lang="en-US" sz="1200" b="0" i="0" kern="1200">
                <a:solidFill>
                  <a:schemeClr val="tx1"/>
                </a:solidFill>
                <a:effectLst/>
                <a:latin typeface="Arial"/>
                <a:ea typeface="+mn-ea"/>
                <a:cs typeface="+mn-cs"/>
              </a:rPr>
              <a:t>A typical example of topology is a feature dataset containing public roads, land parcels, and buildings as polygon feature classes and rules: parcels should not be allowed to overlap, neither should public roads and parcels, and buildings should be contained within a parcel. Topologies define these rules and provide validation tools to identify features that violate the rules. Features are explicitly allowed to break the rules through exception settings.</a:t>
            </a:r>
            <a:r>
              <a:rPr lang="en-US"/>
              <a:t> </a:t>
            </a:r>
          </a:p>
        </p:txBody>
      </p:sp>
      <p:sp>
        <p:nvSpPr>
          <p:cNvPr id="4" name="Slide Number Placeholder 3"/>
          <p:cNvSpPr>
            <a:spLocks noGrp="1"/>
          </p:cNvSpPr>
          <p:nvPr>
            <p:ph type="sldNum" sz="quarter" idx="5"/>
          </p:nvPr>
        </p:nvSpPr>
        <p:spPr/>
        <p:txBody>
          <a:bodyPr/>
          <a:lstStyle/>
          <a:p>
            <a:fld id="{3E7143C0-4F23-B545-9533-520B5A87CA1E}" type="slidenum">
              <a:rPr lang="en-US" smtClean="0"/>
              <a:pPr/>
              <a:t>4</a:t>
            </a:fld>
            <a:endParaRPr lang="en-US"/>
          </a:p>
        </p:txBody>
      </p:sp>
    </p:spTree>
    <p:extLst>
      <p:ext uri="{BB962C8B-B14F-4D97-AF65-F5344CB8AC3E}">
        <p14:creationId xmlns:p14="http://schemas.microsoft.com/office/powerpoint/2010/main" val="42691773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a:t>DDL –</a:t>
            </a:r>
          </a:p>
          <a:p>
            <a:pPr marL="0" indent="0">
              <a:buFontTx/>
              <a:buNone/>
            </a:pPr>
            <a:r>
              <a:rPr lang="en-US"/>
              <a:t>Create topology,</a:t>
            </a:r>
          </a:p>
          <a:p>
            <a:pPr marL="0" indent="0">
              <a:buFontTx/>
              <a:buNone/>
            </a:pPr>
            <a:r>
              <a:rPr lang="en-US"/>
              <a:t>Create rule,</a:t>
            </a:r>
          </a:p>
          <a:p>
            <a:pPr marL="0" indent="0">
              <a:buFontTx/>
              <a:buNone/>
            </a:pPr>
            <a:r>
              <a:rPr lang="en-US"/>
              <a:t>Add feature class to the topology</a:t>
            </a:r>
          </a:p>
          <a:p>
            <a:pPr marL="0" indent="0">
              <a:buFontTx/>
              <a:buNone/>
            </a:pPr>
            <a:r>
              <a:rPr lang="en-US"/>
              <a:t>Remove fc from topology </a:t>
            </a:r>
          </a:p>
          <a:p>
            <a:pPr marL="0" indent="0">
              <a:buFontTx/>
              <a:buNone/>
            </a:pPr>
            <a:endParaRPr lang="en-US"/>
          </a:p>
          <a:p>
            <a:pPr marL="0" indent="0">
              <a:buFontTx/>
              <a:buNone/>
            </a:pPr>
            <a:r>
              <a:rPr lang="en-US"/>
              <a:t>Can use -  Geoprocessing tool for these operations </a:t>
            </a:r>
          </a:p>
          <a:p>
            <a:pPr marL="0" indent="0">
              <a:buFontTx/>
              <a:buNone/>
            </a:pPr>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5</a:t>
            </a:fld>
            <a:endParaRPr lang="en-US"/>
          </a:p>
        </p:txBody>
      </p:sp>
    </p:spTree>
    <p:extLst>
      <p:ext uri="{BB962C8B-B14F-4D97-AF65-F5344CB8AC3E}">
        <p14:creationId xmlns:p14="http://schemas.microsoft.com/office/powerpoint/2010/main" val="2333340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6</a:t>
            </a:fld>
            <a:endParaRPr lang="en-US"/>
          </a:p>
        </p:txBody>
      </p:sp>
      <p:sp>
        <p:nvSpPr>
          <p:cNvPr id="5" name="Date Placeholder 4">
            <a:extLst>
              <a:ext uri="{FF2B5EF4-FFF2-40B4-BE49-F238E27FC236}">
                <a16:creationId xmlns:a16="http://schemas.microsoft.com/office/drawing/2014/main" id="{F1E7F7F1-B5C0-EDD5-6E80-E01330C58ECC}"/>
              </a:ext>
            </a:extLst>
          </p:cNvPr>
          <p:cNvSpPr>
            <a:spLocks noGrp="1"/>
          </p:cNvSpPr>
          <p:nvPr>
            <p:ph type="dt" idx="1"/>
          </p:nvPr>
        </p:nvSpPr>
        <p:spPr/>
        <p:txBody>
          <a:bodyPr/>
          <a:lstStyle/>
          <a:p>
            <a:fld id="{A969A504-D83B-114E-A1C2-E801B56F746C}" type="datetime1">
              <a:rPr lang="en-US" smtClean="0"/>
              <a:t>3/8/2024</a:t>
            </a:fld>
            <a:endParaRPr lang="en-US"/>
          </a:p>
        </p:txBody>
      </p:sp>
      <p:sp>
        <p:nvSpPr>
          <p:cNvPr id="6" name="Footer Placeholder 5">
            <a:extLst>
              <a:ext uri="{FF2B5EF4-FFF2-40B4-BE49-F238E27FC236}">
                <a16:creationId xmlns:a16="http://schemas.microsoft.com/office/drawing/2014/main" id="{F82FA129-5B4F-9EB6-DF09-D0007F8D47E9}"/>
              </a:ext>
            </a:extLst>
          </p:cNvPr>
          <p:cNvSpPr>
            <a:spLocks noGrp="1"/>
          </p:cNvSpPr>
          <p:nvPr>
            <p:ph type="ftr" sz="quarter" idx="4"/>
          </p:nvPr>
        </p:nvSpPr>
        <p:spPr/>
        <p:txBody>
          <a:bodyPr/>
          <a:lstStyle/>
          <a:p>
            <a:r>
              <a:rPr lang="en-US"/>
              <a:t>Copyright © 2023 Esri. All rights reserved.</a:t>
            </a:r>
          </a:p>
        </p:txBody>
      </p:sp>
      <p:sp>
        <p:nvSpPr>
          <p:cNvPr id="7" name="Header Placeholder 6">
            <a:extLst>
              <a:ext uri="{FF2B5EF4-FFF2-40B4-BE49-F238E27FC236}">
                <a16:creationId xmlns:a16="http://schemas.microsoft.com/office/drawing/2014/main" id="{5243567E-049E-CE0D-688C-DC66E987A36A}"/>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3228295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kern="1200">
                <a:solidFill>
                  <a:schemeClr val="tx1"/>
                </a:solidFill>
                <a:effectLst/>
                <a:latin typeface="Arial"/>
                <a:ea typeface="+mn-ea"/>
                <a:cs typeface="+mn-cs"/>
              </a:rPr>
              <a:t>A topology is an arrangement that defines how point, line, and polygon features share coincident geometry define by a set of rules</a:t>
            </a:r>
          </a:p>
          <a:p>
            <a:pPr marL="0" indent="0">
              <a:buFontTx/>
              <a:buNone/>
            </a:pPr>
            <a:endParaRPr lang="en-US" sz="1200" b="0" i="0" kern="1200">
              <a:solidFill>
                <a:schemeClr val="tx1"/>
              </a:solidFill>
              <a:effectLst/>
              <a:latin typeface="Arial"/>
              <a:ea typeface="+mn-ea"/>
              <a:cs typeface="+mn-cs"/>
            </a:endParaRPr>
          </a:p>
          <a:p>
            <a:pPr marL="0" indent="0">
              <a:buFontTx/>
              <a:buNone/>
            </a:pPr>
            <a:r>
              <a:rPr lang="en-US" sz="1200" b="0" i="0" kern="1200">
                <a:solidFill>
                  <a:schemeClr val="tx1"/>
                </a:solidFill>
                <a:effectLst/>
                <a:latin typeface="Arial"/>
                <a:ea typeface="+mn-ea"/>
                <a:cs typeface="+mn-cs"/>
              </a:rPr>
              <a:t>A typical example of topology is a feature dataset that contains feature classes and rules</a:t>
            </a:r>
          </a:p>
          <a:p>
            <a:pPr marL="0" indent="0">
              <a:buFontTx/>
              <a:buNone/>
            </a:pPr>
            <a:endParaRPr lang="en-US" sz="1200" b="0" i="0" kern="1200">
              <a:solidFill>
                <a:schemeClr val="tx1"/>
              </a:solidFill>
              <a:effectLst/>
              <a:latin typeface="Arial"/>
              <a:ea typeface="+mn-ea"/>
              <a:cs typeface="+mn-cs"/>
            </a:endParaRPr>
          </a:p>
          <a:p>
            <a:pPr marL="0" indent="0">
              <a:buFontTx/>
              <a:buNone/>
            </a:pPr>
            <a:r>
              <a:rPr lang="en-US" sz="1200" b="0" i="0" kern="1200">
                <a:solidFill>
                  <a:schemeClr val="tx1"/>
                </a:solidFill>
                <a:effectLst/>
                <a:latin typeface="Arial"/>
                <a:ea typeface="+mn-ea"/>
                <a:cs typeface="+mn-cs"/>
              </a:rPr>
              <a:t>A topology is built on a set of feature classes that are held within a common feature dataset. </a:t>
            </a:r>
          </a:p>
          <a:p>
            <a:r>
              <a:rPr lang="en-US" sz="1200" b="0" i="0" kern="1200">
                <a:solidFill>
                  <a:schemeClr val="tx1"/>
                </a:solidFill>
                <a:effectLst/>
                <a:latin typeface="Arial"/>
                <a:ea typeface="+mn-ea"/>
                <a:cs typeface="+mn-cs"/>
              </a:rPr>
              <a:t>A topology can reference one or more feature classes from the same feature dataset.</a:t>
            </a:r>
          </a:p>
          <a:p>
            <a:r>
              <a:rPr lang="en-US" sz="1200" b="0" i="0" kern="1200">
                <a:solidFill>
                  <a:schemeClr val="tx1"/>
                </a:solidFill>
                <a:effectLst/>
                <a:latin typeface="Arial"/>
                <a:ea typeface="+mn-ea"/>
                <a:cs typeface="+mn-cs"/>
              </a:rPr>
              <a:t>A feature dataset can have more than one topology.</a:t>
            </a:r>
          </a:p>
          <a:p>
            <a:r>
              <a:rPr lang="en-US" sz="1200" b="0" i="0" kern="1200">
                <a:solidFill>
                  <a:schemeClr val="tx1"/>
                </a:solidFill>
                <a:effectLst/>
                <a:latin typeface="Arial"/>
                <a:ea typeface="+mn-ea"/>
                <a:cs typeface="+mn-cs"/>
              </a:rPr>
              <a:t>However, a feature class can only belong to one topology.</a:t>
            </a:r>
          </a:p>
          <a:p>
            <a:pPr marL="0" indent="0">
              <a:buFontTx/>
              <a:buNone/>
            </a:pPr>
            <a:endParaRPr lang="en-US" sz="1200" b="0" i="0" kern="1200">
              <a:solidFill>
                <a:schemeClr val="tx1"/>
              </a:solidFill>
              <a:effectLst/>
              <a:latin typeface="Arial"/>
              <a:ea typeface="+mn-ea"/>
              <a:cs typeface="+mn-cs"/>
            </a:endParaRPr>
          </a:p>
          <a:p>
            <a:pPr marL="0" indent="0">
              <a:buFontTx/>
              <a:buNone/>
            </a:pPr>
            <a:r>
              <a:rPr lang="en-US" sz="1200" b="0" i="0" kern="1200">
                <a:solidFill>
                  <a:schemeClr val="tx1"/>
                </a:solidFill>
                <a:effectLst/>
                <a:latin typeface="Arial"/>
                <a:ea typeface="+mn-ea"/>
                <a:cs typeface="+mn-cs"/>
              </a:rPr>
              <a:t>In this topology dataset example that is available form AGOL,</a:t>
            </a:r>
          </a:p>
          <a:p>
            <a:pPr marL="0" indent="0">
              <a:buFontTx/>
              <a:buNone/>
            </a:pPr>
            <a:r>
              <a:rPr lang="en-US" sz="1200" b="0" i="0" kern="1200" err="1">
                <a:solidFill>
                  <a:schemeClr val="tx1"/>
                </a:solidFill>
                <a:effectLst/>
                <a:latin typeface="Arial"/>
                <a:ea typeface="+mn-ea"/>
                <a:cs typeface="+mn-cs"/>
              </a:rPr>
              <a:t>Cadatastrate</a:t>
            </a:r>
            <a:r>
              <a:rPr lang="en-US" sz="1200" b="0" i="0" kern="1200">
                <a:solidFill>
                  <a:schemeClr val="tx1"/>
                </a:solidFill>
                <a:effectLst/>
                <a:latin typeface="Arial"/>
                <a:ea typeface="+mn-ea"/>
                <a:cs typeface="+mn-cs"/>
              </a:rPr>
              <a:t> dataset =&gt; </a:t>
            </a:r>
            <a:r>
              <a:rPr lang="en-US" sz="1200" b="0" i="0" kern="1200" err="1">
                <a:solidFill>
                  <a:schemeClr val="tx1"/>
                </a:solidFill>
                <a:effectLst/>
                <a:latin typeface="Arial"/>
                <a:ea typeface="+mn-ea"/>
                <a:cs typeface="+mn-cs"/>
              </a:rPr>
              <a:t>CadastreTopology</a:t>
            </a:r>
            <a:r>
              <a:rPr lang="en-US" sz="1200" b="0" i="0" kern="1200">
                <a:solidFill>
                  <a:schemeClr val="tx1"/>
                </a:solidFill>
                <a:effectLst/>
                <a:latin typeface="Arial"/>
                <a:ea typeface="+mn-ea"/>
                <a:cs typeface="+mn-cs"/>
              </a:rPr>
              <a:t>  =&gt; FCs</a:t>
            </a:r>
          </a:p>
          <a:p>
            <a:pPr marL="0" indent="0">
              <a:buFontTx/>
              <a:buNone/>
            </a:pPr>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7</a:t>
            </a:fld>
            <a:endParaRPr lang="en-US"/>
          </a:p>
        </p:txBody>
      </p:sp>
    </p:spTree>
    <p:extLst>
      <p:ext uri="{BB962C8B-B14F-4D97-AF65-F5344CB8AC3E}">
        <p14:creationId xmlns:p14="http://schemas.microsoft.com/office/powerpoint/2010/main" val="7928680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0" i="0" kern="1200">
                <a:solidFill>
                  <a:schemeClr val="tx1"/>
                </a:solidFill>
                <a:effectLst/>
                <a:latin typeface="Arial"/>
                <a:ea typeface="+mn-ea"/>
                <a:cs typeface="+mn-cs"/>
              </a:rPr>
              <a:t>A typical example of topology is a feature dataset that contains feature classes and rules</a:t>
            </a:r>
          </a:p>
          <a:p>
            <a:pPr marL="0" indent="0">
              <a:buFontTx/>
              <a:buNone/>
            </a:pPr>
            <a:endParaRPr lang="en-US" sz="1200" b="0" i="0" kern="1200">
              <a:solidFill>
                <a:schemeClr val="tx1"/>
              </a:solidFill>
              <a:effectLst/>
              <a:latin typeface="Arial"/>
              <a:ea typeface="+mn-ea"/>
              <a:cs typeface="+mn-cs"/>
            </a:endParaRPr>
          </a:p>
          <a:p>
            <a:pPr marL="0" indent="0">
              <a:buFontTx/>
              <a:buNone/>
            </a:pPr>
            <a:r>
              <a:rPr lang="en-US" sz="1200" b="0" i="0" kern="1200">
                <a:solidFill>
                  <a:schemeClr val="tx1"/>
                </a:solidFill>
                <a:effectLst/>
                <a:latin typeface="Arial"/>
                <a:ea typeface="+mn-ea"/>
                <a:cs typeface="+mn-cs"/>
              </a:rPr>
              <a:t>A topology is built on a set of feature classes that are held within a common feature dataset. </a:t>
            </a:r>
          </a:p>
          <a:p>
            <a:r>
              <a:rPr lang="en-US" sz="1200" b="0" i="0" kern="1200">
                <a:solidFill>
                  <a:schemeClr val="tx1"/>
                </a:solidFill>
                <a:effectLst/>
                <a:latin typeface="Arial"/>
                <a:ea typeface="+mn-ea"/>
                <a:cs typeface="+mn-cs"/>
              </a:rPr>
              <a:t>A topology can reference one or more feature classes from the same feature dataset.</a:t>
            </a:r>
          </a:p>
          <a:p>
            <a:r>
              <a:rPr lang="en-US" sz="1200" b="0" i="0" kern="1200">
                <a:solidFill>
                  <a:schemeClr val="tx1"/>
                </a:solidFill>
                <a:effectLst/>
                <a:latin typeface="Arial"/>
                <a:ea typeface="+mn-ea"/>
                <a:cs typeface="+mn-cs"/>
              </a:rPr>
              <a:t>A feature dataset can have more than one topology.</a:t>
            </a:r>
          </a:p>
          <a:p>
            <a:r>
              <a:rPr lang="en-US" sz="1200" b="0" i="0" kern="1200">
                <a:solidFill>
                  <a:schemeClr val="tx1"/>
                </a:solidFill>
                <a:effectLst/>
                <a:latin typeface="Arial"/>
                <a:ea typeface="+mn-ea"/>
                <a:cs typeface="+mn-cs"/>
              </a:rPr>
              <a:t>However, a feature class can only belong to one topology.</a:t>
            </a:r>
          </a:p>
          <a:p>
            <a:pPr marL="0" indent="0">
              <a:buFontTx/>
              <a:buNone/>
            </a:pPr>
            <a:endParaRPr lang="en-US" sz="1200" b="0" i="0" kern="1200">
              <a:solidFill>
                <a:schemeClr val="tx1"/>
              </a:solidFill>
              <a:effectLst/>
              <a:latin typeface="Arial"/>
              <a:ea typeface="+mn-ea"/>
              <a:cs typeface="+mn-cs"/>
            </a:endParaRPr>
          </a:p>
          <a:p>
            <a:pPr marL="0" indent="0">
              <a:buFontTx/>
              <a:buNone/>
            </a:pPr>
            <a:r>
              <a:rPr lang="en-US" sz="1200" b="0" i="0" kern="1200">
                <a:solidFill>
                  <a:schemeClr val="tx1"/>
                </a:solidFill>
                <a:effectLst/>
                <a:latin typeface="Arial"/>
                <a:ea typeface="+mn-ea"/>
                <a:cs typeface="+mn-cs"/>
              </a:rPr>
              <a:t>In this topology dataset example that is available form AGOL,</a:t>
            </a:r>
          </a:p>
          <a:p>
            <a:pPr marL="0" indent="0">
              <a:buFontTx/>
              <a:buNone/>
            </a:pPr>
            <a:r>
              <a:rPr lang="en-US" sz="1200" b="0" i="0" kern="1200" err="1">
                <a:solidFill>
                  <a:schemeClr val="tx1"/>
                </a:solidFill>
                <a:effectLst/>
                <a:latin typeface="Arial"/>
                <a:ea typeface="+mn-ea"/>
                <a:cs typeface="+mn-cs"/>
              </a:rPr>
              <a:t>Cadatastrate</a:t>
            </a:r>
            <a:r>
              <a:rPr lang="en-US" sz="1200" b="0" i="0" kern="1200">
                <a:solidFill>
                  <a:schemeClr val="tx1"/>
                </a:solidFill>
                <a:effectLst/>
                <a:latin typeface="Arial"/>
                <a:ea typeface="+mn-ea"/>
                <a:cs typeface="+mn-cs"/>
              </a:rPr>
              <a:t> dataset =&gt; </a:t>
            </a:r>
            <a:r>
              <a:rPr lang="en-US" sz="1200" b="0" i="0" kern="1200" err="1">
                <a:solidFill>
                  <a:schemeClr val="tx1"/>
                </a:solidFill>
                <a:effectLst/>
                <a:latin typeface="Arial"/>
                <a:ea typeface="+mn-ea"/>
                <a:cs typeface="+mn-cs"/>
              </a:rPr>
              <a:t>CadastreTopology</a:t>
            </a:r>
            <a:r>
              <a:rPr lang="en-US" sz="1200" b="0" i="0" kern="1200">
                <a:solidFill>
                  <a:schemeClr val="tx1"/>
                </a:solidFill>
                <a:effectLst/>
                <a:latin typeface="Arial"/>
                <a:ea typeface="+mn-ea"/>
                <a:cs typeface="+mn-cs"/>
              </a:rPr>
              <a:t>  =&gt; FCs</a:t>
            </a:r>
          </a:p>
          <a:p>
            <a:pPr marL="0" indent="0">
              <a:buFontTx/>
              <a:buNone/>
            </a:pPr>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8</a:t>
            </a:fld>
            <a:endParaRPr lang="en-US"/>
          </a:p>
        </p:txBody>
      </p:sp>
    </p:spTree>
    <p:extLst>
      <p:ext uri="{BB962C8B-B14F-4D97-AF65-F5344CB8AC3E}">
        <p14:creationId xmlns:p14="http://schemas.microsoft.com/office/powerpoint/2010/main" val="11285096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0" i="0" kern="1200">
                <a:solidFill>
                  <a:schemeClr val="tx1"/>
                </a:solidFill>
                <a:effectLst/>
                <a:latin typeface="Arial"/>
                <a:ea typeface="+mn-ea"/>
                <a:cs typeface="+mn-cs"/>
              </a:rPr>
              <a:t>A typical example of topology is a feature dataset that contains feature classes and rules</a:t>
            </a:r>
          </a:p>
          <a:p>
            <a:pPr marL="0" indent="0">
              <a:buFontTx/>
              <a:buNone/>
            </a:pPr>
            <a:endParaRPr lang="en-US" sz="1200" b="0" i="0" kern="1200">
              <a:solidFill>
                <a:schemeClr val="tx1"/>
              </a:solidFill>
              <a:effectLst/>
              <a:latin typeface="Arial"/>
              <a:ea typeface="+mn-ea"/>
              <a:cs typeface="+mn-cs"/>
            </a:endParaRPr>
          </a:p>
          <a:p>
            <a:pPr marL="0" indent="0">
              <a:buFontTx/>
              <a:buNone/>
            </a:pPr>
            <a:r>
              <a:rPr lang="en-US" sz="1200" b="0" i="0" kern="1200">
                <a:solidFill>
                  <a:schemeClr val="tx1"/>
                </a:solidFill>
                <a:effectLst/>
                <a:latin typeface="Arial"/>
                <a:ea typeface="+mn-ea"/>
                <a:cs typeface="+mn-cs"/>
              </a:rPr>
              <a:t>A topology is built on a set of feature classes that are held within a common feature dataset. </a:t>
            </a:r>
          </a:p>
          <a:p>
            <a:r>
              <a:rPr lang="en-US" sz="1200" b="0" i="0" kern="1200">
                <a:solidFill>
                  <a:schemeClr val="tx1"/>
                </a:solidFill>
                <a:effectLst/>
                <a:latin typeface="Arial"/>
                <a:ea typeface="+mn-ea"/>
                <a:cs typeface="+mn-cs"/>
              </a:rPr>
              <a:t>A topology can reference one or more feature classes from the same feature dataset.</a:t>
            </a:r>
          </a:p>
          <a:p>
            <a:r>
              <a:rPr lang="en-US" sz="1200" b="0" i="0" kern="1200">
                <a:solidFill>
                  <a:schemeClr val="tx1"/>
                </a:solidFill>
                <a:effectLst/>
                <a:latin typeface="Arial"/>
                <a:ea typeface="+mn-ea"/>
                <a:cs typeface="+mn-cs"/>
              </a:rPr>
              <a:t>A feature dataset can have more than one topology.</a:t>
            </a:r>
          </a:p>
          <a:p>
            <a:r>
              <a:rPr lang="en-US" sz="1200" b="0" i="0" kern="1200">
                <a:solidFill>
                  <a:schemeClr val="tx1"/>
                </a:solidFill>
                <a:effectLst/>
                <a:latin typeface="Arial"/>
                <a:ea typeface="+mn-ea"/>
                <a:cs typeface="+mn-cs"/>
              </a:rPr>
              <a:t>However, a feature class can only belong to one topology.</a:t>
            </a:r>
          </a:p>
          <a:p>
            <a:pPr marL="0" indent="0">
              <a:buFontTx/>
              <a:buNone/>
            </a:pPr>
            <a:endParaRPr lang="en-US" sz="1200" b="0" i="0" kern="1200">
              <a:solidFill>
                <a:schemeClr val="tx1"/>
              </a:solidFill>
              <a:effectLst/>
              <a:latin typeface="Arial"/>
              <a:ea typeface="+mn-ea"/>
              <a:cs typeface="+mn-cs"/>
            </a:endParaRPr>
          </a:p>
          <a:p>
            <a:pPr marL="0" indent="0">
              <a:buFontTx/>
              <a:buNone/>
            </a:pPr>
            <a:r>
              <a:rPr lang="en-US" sz="1200" b="0" i="0" kern="1200">
                <a:solidFill>
                  <a:schemeClr val="tx1"/>
                </a:solidFill>
                <a:effectLst/>
                <a:latin typeface="Arial"/>
                <a:ea typeface="+mn-ea"/>
                <a:cs typeface="+mn-cs"/>
              </a:rPr>
              <a:t>In this topology dataset example that is available form AGOL,</a:t>
            </a:r>
          </a:p>
          <a:p>
            <a:pPr marL="0" indent="0">
              <a:buFontTx/>
              <a:buNone/>
            </a:pPr>
            <a:r>
              <a:rPr lang="en-US" sz="1200" b="0" i="0" kern="1200" err="1">
                <a:solidFill>
                  <a:schemeClr val="tx1"/>
                </a:solidFill>
                <a:effectLst/>
                <a:latin typeface="Arial"/>
                <a:ea typeface="+mn-ea"/>
                <a:cs typeface="+mn-cs"/>
              </a:rPr>
              <a:t>Cadatastrate</a:t>
            </a:r>
            <a:r>
              <a:rPr lang="en-US" sz="1200" b="0" i="0" kern="1200">
                <a:solidFill>
                  <a:schemeClr val="tx1"/>
                </a:solidFill>
                <a:effectLst/>
                <a:latin typeface="Arial"/>
                <a:ea typeface="+mn-ea"/>
                <a:cs typeface="+mn-cs"/>
              </a:rPr>
              <a:t> dataset =&gt; </a:t>
            </a:r>
            <a:r>
              <a:rPr lang="en-US" sz="1200" b="0" i="0" kern="1200" err="1">
                <a:solidFill>
                  <a:schemeClr val="tx1"/>
                </a:solidFill>
                <a:effectLst/>
                <a:latin typeface="Arial"/>
                <a:ea typeface="+mn-ea"/>
                <a:cs typeface="+mn-cs"/>
              </a:rPr>
              <a:t>CadastreTopology</a:t>
            </a:r>
            <a:r>
              <a:rPr lang="en-US" sz="1200" b="0" i="0" kern="1200">
                <a:solidFill>
                  <a:schemeClr val="tx1"/>
                </a:solidFill>
                <a:effectLst/>
                <a:latin typeface="Arial"/>
                <a:ea typeface="+mn-ea"/>
                <a:cs typeface="+mn-cs"/>
              </a:rPr>
              <a:t>  =&gt; FCs</a:t>
            </a:r>
          </a:p>
          <a:p>
            <a:pPr marL="0" indent="0">
              <a:buFontTx/>
              <a:buNone/>
            </a:pPr>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9</a:t>
            </a:fld>
            <a:endParaRPr lang="en-US"/>
          </a:p>
        </p:txBody>
      </p:sp>
    </p:spTree>
    <p:extLst>
      <p:ext uri="{BB962C8B-B14F-4D97-AF65-F5344CB8AC3E}">
        <p14:creationId xmlns:p14="http://schemas.microsoft.com/office/powerpoint/2010/main" val="14142454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3.xml"/><Relationship Id="rId4" Type="http://schemas.openxmlformats.org/officeDocument/2006/relationships/image" Target="../media/image12.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white">
          <a:xfrm>
            <a:off x="1833121" y="2428193"/>
            <a:ext cx="8525773" cy="914400"/>
          </a:xfrm>
        </p:spPr>
        <p:txBody>
          <a:bodyPr rIns="0" anchor="b">
            <a:noAutofit/>
          </a:bodyPr>
          <a:lstStyle>
            <a:lvl1pPr algn="ctr">
              <a:defRPr sz="3600" b="0" baseline="0">
                <a:solidFill>
                  <a:schemeClr val="tx1"/>
                </a:solidFill>
              </a:defRPr>
            </a:lvl1pPr>
          </a:lstStyle>
          <a:p>
            <a:r>
              <a:rPr lang="en-US"/>
              <a:t>Presentation Title</a:t>
            </a:r>
          </a:p>
        </p:txBody>
      </p:sp>
      <p:sp>
        <p:nvSpPr>
          <p:cNvPr id="3" name="Subtitle 2"/>
          <p:cNvSpPr>
            <a:spLocks noGrp="1"/>
          </p:cNvSpPr>
          <p:nvPr>
            <p:ph type="subTitle" idx="1" hasCustomPrompt="1"/>
          </p:nvPr>
        </p:nvSpPr>
        <p:spPr bwMode="white">
          <a:xfrm>
            <a:off x="1828801" y="3465218"/>
            <a:ext cx="8534401" cy="914400"/>
          </a:xfrm>
          <a:noFill/>
        </p:spPr>
        <p:txBody>
          <a:bodyPr>
            <a:noAutofit/>
          </a:bodyPr>
          <a:lstStyle>
            <a:lvl1pPr marL="0" indent="0" algn="ctr">
              <a:buNone/>
              <a:defRPr b="0">
                <a:solidFill>
                  <a:srgbClr val="C3E3F7"/>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 of Presenter(s)</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EC91B51-25EE-0147-9293-37E16A70024E}" type="datetime1">
              <a:rPr lang="en-US" smtClean="0"/>
              <a:t>3/8/2024</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pic>
        <p:nvPicPr>
          <p:cNvPr id="9" name="Esri logo with tagline" descr="Esri logo with The Science of Where tagline">
            <a:extLst>
              <a:ext uri="{FF2B5EF4-FFF2-40B4-BE49-F238E27FC236}">
                <a16:creationId xmlns:a16="http://schemas.microsoft.com/office/drawing/2014/main" id="{BAE1F197-8276-8D41-95D6-51EDCC85066F}"/>
              </a:ext>
            </a:extLst>
          </p:cNvPr>
          <p:cNvPicPr>
            <a:picLocks noChangeAspect="1"/>
          </p:cNvPicPr>
          <p:nvPr userDrawn="1"/>
        </p:nvPicPr>
        <p:blipFill>
          <a:blip r:embed="rId2" cstate="print">
            <a:alphaModFix amt="75000"/>
            <a:extLst>
              <a:ext uri="{28A0092B-C50C-407E-A947-70E740481C1C}">
                <a14:useLocalDpi xmlns:a14="http://schemas.microsoft.com/office/drawing/2010/main"/>
              </a:ext>
            </a:extLst>
          </a:blip>
          <a:stretch>
            <a:fillRect/>
          </a:stretch>
        </p:blipFill>
        <p:spPr>
          <a:xfrm>
            <a:off x="9542736" y="395608"/>
            <a:ext cx="2392198" cy="739642"/>
          </a:xfrm>
          <a:prstGeom prst="rect">
            <a:avLst/>
          </a:prstGeom>
        </p:spPr>
      </p:pic>
    </p:spTree>
    <p:extLst>
      <p:ext uri="{BB962C8B-B14F-4D97-AF65-F5344CB8AC3E}">
        <p14:creationId xmlns:p14="http://schemas.microsoft.com/office/powerpoint/2010/main" val="2546411305"/>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Caption">
    <p:bg>
      <p:bgPr>
        <a:gradFill flip="none" rotWithShape="1">
          <a:gsLst>
            <a:gs pos="38000">
              <a:srgbClr val="064D9E"/>
            </a:gs>
            <a:gs pos="55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976872" y="3980828"/>
            <a:ext cx="4427728" cy="338554"/>
          </a:xfrm>
          <a:noFill/>
        </p:spPr>
        <p:txBody>
          <a:bodyPr wrap="square" anchor="t">
            <a:spAutoFit/>
          </a:bodyPr>
          <a:lstStyle>
            <a:lvl1pPr marL="0" indent="0" algn="l">
              <a:lnSpc>
                <a:spcPct val="100000"/>
              </a:lnSpc>
              <a:spcBef>
                <a:spcPts val="0"/>
              </a:spcBef>
              <a:spcAft>
                <a:spcPts val="0"/>
              </a:spcAft>
              <a:buNone/>
              <a:defRPr sz="2200" b="0">
                <a:solidFill>
                  <a:srgbClr val="C3E3F7"/>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Presenter(s)</a:t>
            </a:r>
          </a:p>
        </p:txBody>
      </p:sp>
      <p:sp>
        <p:nvSpPr>
          <p:cNvPr id="2" name="Title 1"/>
          <p:cNvSpPr>
            <a:spLocks noGrp="1"/>
          </p:cNvSpPr>
          <p:nvPr>
            <p:ph type="title" hasCustomPrompt="1"/>
          </p:nvPr>
        </p:nvSpPr>
        <p:spPr>
          <a:xfrm>
            <a:off x="6976872" y="2462092"/>
            <a:ext cx="4427728" cy="1477328"/>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a:t>Click to Edit Demo Title</a:t>
            </a:r>
            <a:endParaRPr lang="en-US"/>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3/8/2024</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
        <p:nvSpPr>
          <p:cNvPr id="8" name="Picture Placeholder 8">
            <a:extLst>
              <a:ext uri="{FF2B5EF4-FFF2-40B4-BE49-F238E27FC236}">
                <a16:creationId xmlns:a16="http://schemas.microsoft.com/office/drawing/2014/main" id="{A4DFB064-9EBB-CE43-A484-6B2123001EC1}"/>
              </a:ext>
            </a:extLst>
          </p:cNvPr>
          <p:cNvSpPr>
            <a:spLocks noGrp="1" noChangeAspect="1"/>
          </p:cNvSpPr>
          <p:nvPr>
            <p:ph type="pic" sz="quarter" idx="12" hasCustomPrompt="1"/>
          </p:nvPr>
        </p:nvSpPr>
        <p:spPr>
          <a:xfrm>
            <a:off x="684213" y="1757363"/>
            <a:ext cx="5943600" cy="3343275"/>
          </a:xfrm>
          <a:prstGeom prst="rect">
            <a:avLst/>
          </a:prstGeom>
          <a:solidFill>
            <a:schemeClr val="tx1"/>
          </a:solidFill>
          <a:ln>
            <a:noFill/>
          </a:ln>
        </p:spPr>
        <p:txBody>
          <a:bodyPr anchor="ctr"/>
          <a:lstStyle>
            <a:lvl1pPr marL="0" indent="0" algn="ctr">
              <a:buNone/>
              <a:defRPr sz="1800" baseline="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ysClr val="windowText" lastClr="000000"/>
                </a:solidFill>
                <a:effectLst/>
                <a:uLnTx/>
                <a:uFillTx/>
              </a:rPr>
              <a:t>Click icon to insert Picture</a:t>
            </a:r>
          </a:p>
        </p:txBody>
      </p:sp>
    </p:spTree>
    <p:extLst>
      <p:ext uri="{BB962C8B-B14F-4D97-AF65-F5344CB8AC3E}">
        <p14:creationId xmlns:p14="http://schemas.microsoft.com/office/powerpoint/2010/main" val="2611752916"/>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IG wo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304" y="1990427"/>
            <a:ext cx="10367433" cy="1477328"/>
          </a:xfrm>
        </p:spPr>
        <p:txBody>
          <a:bodyPr anchor="b"/>
          <a:lstStyle>
            <a:lvl1pPr>
              <a:spcAft>
                <a:spcPts val="0"/>
              </a:spcAft>
              <a:defRPr sz="9600" b="0" baseline="0">
                <a:solidFill>
                  <a:schemeClr val="tx1"/>
                </a:solidFill>
              </a:defRPr>
            </a:lvl1pPr>
          </a:lstStyle>
          <a:p>
            <a:r>
              <a:rPr lang="en-US"/>
              <a:t>BIG Word</a:t>
            </a:r>
          </a:p>
        </p:txBody>
      </p:sp>
      <p:sp>
        <p:nvSpPr>
          <p:cNvPr id="4" name="Text Placeholder 3"/>
          <p:cNvSpPr>
            <a:spLocks noGrp="1"/>
          </p:cNvSpPr>
          <p:nvPr>
            <p:ph type="body" sz="quarter" idx="10" hasCustomPrompt="1"/>
          </p:nvPr>
        </p:nvSpPr>
        <p:spPr>
          <a:xfrm>
            <a:off x="912304" y="3467761"/>
            <a:ext cx="10367433" cy="615553"/>
          </a:xfrm>
          <a:noFill/>
        </p:spPr>
        <p:txBody>
          <a:bodyPr vert="horz" wrap="square" lIns="0" tIns="0" rIns="0" bIns="0" rtlCol="0" anchor="t">
            <a:spAutoFit/>
          </a:bodyPr>
          <a:lstStyle>
            <a:lvl1pPr marL="0" indent="0">
              <a:spcAft>
                <a:spcPts val="0"/>
              </a:spcAft>
              <a:buFontTx/>
              <a:buNone/>
              <a:defRPr lang="en-US" sz="4000" b="0" baseline="0" smtClean="0">
                <a:solidFill>
                  <a:srgbClr val="C3E3F7"/>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buNone/>
            </a:pPr>
            <a:r>
              <a:rPr lang="en-US"/>
              <a:t>Smaller word</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D77C214-390A-F944-BF27-73F37F4360F9}" type="datetime1">
              <a:rPr lang="en-US" smtClean="0"/>
              <a:t>3/8/2024</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570266116"/>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284" y="2625441"/>
            <a:ext cx="7315200" cy="461665"/>
          </a:xfrm>
        </p:spPr>
        <p:txBody>
          <a:bodyPr anchor="b"/>
          <a:lstStyle>
            <a:lvl1pPr>
              <a:spcAft>
                <a:spcPts val="0"/>
              </a:spcAft>
              <a:defRPr sz="3000" b="0" baseline="0">
                <a:solidFill>
                  <a:schemeClr val="tx1"/>
                </a:solidFill>
              </a:defRPr>
            </a:lvl1pPr>
          </a:lstStyle>
          <a:p>
            <a:r>
              <a:rPr lang="en-US"/>
              <a:t>“Quote”</a:t>
            </a:r>
          </a:p>
        </p:txBody>
      </p:sp>
      <p:sp>
        <p:nvSpPr>
          <p:cNvPr id="4" name="Text Placeholder 3"/>
          <p:cNvSpPr>
            <a:spLocks noGrp="1"/>
          </p:cNvSpPr>
          <p:nvPr>
            <p:ph type="body" sz="quarter" idx="10" hasCustomPrompt="1"/>
          </p:nvPr>
        </p:nvSpPr>
        <p:spPr>
          <a:xfrm>
            <a:off x="912284" y="3683197"/>
            <a:ext cx="7315200" cy="400110"/>
          </a:xfrm>
          <a:noFill/>
        </p:spPr>
        <p:txBody>
          <a:bodyPr vert="horz" wrap="square" lIns="0" tIns="0" rIns="0" bIns="0" rtlCol="0" anchor="t">
            <a:spAutoFit/>
          </a:bodyPr>
          <a:lstStyle>
            <a:lvl1pPr marL="0" indent="0" algn="r">
              <a:spcAft>
                <a:spcPts val="0"/>
              </a:spcAft>
              <a:buFontTx/>
              <a:buNone/>
              <a:defRPr lang="en-US" sz="2600" b="0" baseline="0" smtClean="0">
                <a:solidFill>
                  <a:srgbClr val="C3E3F7"/>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pPr>
            <a:r>
              <a:rPr lang="en-US"/>
              <a:t>Name</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6225C2B-15EC-3348-B6CD-75D75F51F610}" type="datetime1">
              <a:rPr lang="en-US" smtClean="0"/>
              <a:t>3/8/2024</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744421742"/>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Esri">
    <p:bg>
      <p:bgPr>
        <a:gradFill flip="none" rotWithShape="1">
          <a:gsLst>
            <a:gs pos="0">
              <a:srgbClr val="002859"/>
            </a:gs>
            <a:gs pos="100000">
              <a:srgbClr val="002859"/>
            </a:gs>
            <a:gs pos="55000">
              <a:srgbClr val="064D9E"/>
            </a:gs>
            <a:gs pos="38000">
              <a:srgbClr val="064D9E"/>
            </a:gs>
          </a:gsLst>
          <a:lin ang="5400000" scaled="0"/>
          <a:tileRect/>
        </a:gradFill>
        <a:effectLst/>
      </p:bgPr>
    </p:bg>
    <p:spTree>
      <p:nvGrpSpPr>
        <p:cNvPr id="1" name=""/>
        <p:cNvGrpSpPr/>
        <p:nvPr/>
      </p:nvGrpSpPr>
      <p:grpSpPr>
        <a:xfrm>
          <a:off x="0" y="0"/>
          <a:ext cx="0" cy="0"/>
          <a:chOff x="0" y="0"/>
          <a:chExt cx="0" cy="0"/>
        </a:xfrm>
      </p:grpSpPr>
      <p:pic>
        <p:nvPicPr>
          <p:cNvPr id="3" name="Esri logo with tagline" descr="large Esri logo with The Science of Where tagline">
            <a:extLst>
              <a:ext uri="{FF2B5EF4-FFF2-40B4-BE49-F238E27FC236}">
                <a16:creationId xmlns:a16="http://schemas.microsoft.com/office/drawing/2014/main" id="{9496024E-64D0-4946-9D72-1637B8F523E6}"/>
              </a:ext>
            </a:extLst>
          </p:cNvPr>
          <p:cNvPicPr>
            <a:picLocks noChangeAspect="1"/>
          </p:cNvPicPr>
          <p:nvPr userDrawn="1"/>
        </p:nvPicPr>
        <p:blipFill>
          <a:blip r:embed="rId2"/>
          <a:stretch>
            <a:fillRect/>
          </a:stretch>
        </p:blipFill>
        <p:spPr>
          <a:xfrm>
            <a:off x="3059008" y="2489995"/>
            <a:ext cx="6073984" cy="1878011"/>
          </a:xfrm>
          <a:prstGeom prst="rect">
            <a:avLst/>
          </a:prstGeom>
        </p:spPr>
      </p:pic>
    </p:spTree>
    <p:extLst>
      <p:ext uri="{BB962C8B-B14F-4D97-AF65-F5344CB8AC3E}">
        <p14:creationId xmlns:p14="http://schemas.microsoft.com/office/powerpoint/2010/main" val="430315936"/>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white">
          <a:xfrm>
            <a:off x="1833121" y="2428193"/>
            <a:ext cx="8525773" cy="914400"/>
          </a:xfrm>
        </p:spPr>
        <p:txBody>
          <a:bodyPr rIns="0" anchor="b">
            <a:noAutofit/>
          </a:bodyPr>
          <a:lstStyle>
            <a:lvl1pPr algn="ctr">
              <a:defRPr sz="3600" b="0" baseline="0">
                <a:solidFill>
                  <a:schemeClr val="tx1"/>
                </a:solidFill>
              </a:defRPr>
            </a:lvl1pPr>
          </a:lstStyle>
          <a:p>
            <a:r>
              <a:rPr lang="en-US"/>
              <a:t>Presentation Title</a:t>
            </a:r>
          </a:p>
        </p:txBody>
      </p:sp>
      <p:sp>
        <p:nvSpPr>
          <p:cNvPr id="3" name="Subtitle 2"/>
          <p:cNvSpPr>
            <a:spLocks noGrp="1"/>
          </p:cNvSpPr>
          <p:nvPr>
            <p:ph type="subTitle" idx="1" hasCustomPrompt="1"/>
          </p:nvPr>
        </p:nvSpPr>
        <p:spPr bwMode="white">
          <a:xfrm>
            <a:off x="1828801" y="3465218"/>
            <a:ext cx="8534401" cy="914400"/>
          </a:xfrm>
          <a:noFill/>
        </p:spPr>
        <p:txBody>
          <a:bodyPr>
            <a:noAutofit/>
          </a:bodyPr>
          <a:lstStyle>
            <a:lvl1pPr marL="0" indent="0" algn="ctr">
              <a:buNone/>
              <a:defRPr b="0">
                <a:solidFill>
                  <a:srgbClr val="C3E3F7"/>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 of Presenter(s)</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EC91B51-25EE-0147-9293-37E16A70024E}" type="datetime1">
              <a:rPr lang="en-US" smtClean="0"/>
              <a:t>3/8/2024</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pic>
        <p:nvPicPr>
          <p:cNvPr id="9" name="Esri logo with tagline" descr="Esri logo with The Science of Where tagline">
            <a:extLst>
              <a:ext uri="{FF2B5EF4-FFF2-40B4-BE49-F238E27FC236}">
                <a16:creationId xmlns:a16="http://schemas.microsoft.com/office/drawing/2014/main" id="{BAE1F197-8276-8D41-95D6-51EDCC85066F}"/>
              </a:ext>
            </a:extLst>
          </p:cNvPr>
          <p:cNvPicPr>
            <a:picLocks noChangeAspect="1"/>
          </p:cNvPicPr>
          <p:nvPr userDrawn="1"/>
        </p:nvPicPr>
        <p:blipFill>
          <a:blip r:embed="rId2" cstate="print">
            <a:alphaModFix amt="75000"/>
            <a:extLst>
              <a:ext uri="{28A0092B-C50C-407E-A947-70E740481C1C}">
                <a14:useLocalDpi xmlns:a14="http://schemas.microsoft.com/office/drawing/2010/main"/>
              </a:ext>
            </a:extLst>
          </a:blip>
          <a:stretch>
            <a:fillRect/>
          </a:stretch>
        </p:blipFill>
        <p:spPr>
          <a:xfrm>
            <a:off x="9542736" y="395608"/>
            <a:ext cx="2392198" cy="739642"/>
          </a:xfrm>
          <a:prstGeom prst="rect">
            <a:avLst/>
          </a:prstGeom>
        </p:spPr>
      </p:pic>
    </p:spTree>
    <p:extLst>
      <p:ext uri="{BB962C8B-B14F-4D97-AF65-F5344CB8AC3E}">
        <p14:creationId xmlns:p14="http://schemas.microsoft.com/office/powerpoint/2010/main" val="3501368255"/>
      </p:ext>
    </p:extLst>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p:spPr>
        <p:txBody>
          <a:bodyPr anchor="b"/>
          <a:lstStyle>
            <a:lvl1pPr>
              <a:defRPr sz="3000"/>
            </a:lvl1pPr>
          </a:lstStyle>
          <a:p>
            <a:r>
              <a:rPr lang="en-US"/>
              <a:t>Click to Edit Title</a:t>
            </a:r>
          </a:p>
        </p:txBody>
      </p:sp>
      <p:sp>
        <p:nvSpPr>
          <p:cNvPr id="5" name="Content Placeholder 4"/>
          <p:cNvSpPr>
            <a:spLocks noGrp="1"/>
          </p:cNvSpPr>
          <p:nvPr>
            <p:ph sz="quarter" idx="10" hasCustomPrompt="1"/>
          </p:nvPr>
        </p:nvSpPr>
        <p:spPr>
          <a:xfrm>
            <a:off x="914400" y="2057400"/>
            <a:ext cx="10369296" cy="3429000"/>
          </a:xfrm>
        </p:spPr>
        <p:txBody>
          <a:bodyPr/>
          <a:lstStyle/>
          <a:p>
            <a:pPr lvl="0"/>
            <a:r>
              <a:rPr lang="en-US"/>
              <a:t>Click to Edit Text</a:t>
            </a:r>
          </a:p>
          <a:p>
            <a:pPr lvl="1"/>
            <a:r>
              <a:rPr lang="en-US"/>
              <a:t>Second level</a:t>
            </a:r>
          </a:p>
          <a:p>
            <a:pPr lvl="2"/>
            <a:r>
              <a:rPr lang="en-US"/>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DEFD86-78C4-084A-B0B5-04A7A3431B39}" type="datetime1">
              <a:rPr lang="en-US" smtClean="0"/>
              <a:t>3/8/2024</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329652641"/>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p:spPr>
        <p:txBody>
          <a:bodyPr/>
          <a:lstStyle>
            <a:lvl1pPr>
              <a:defRPr lang="en-US" sz="3000" b="0" kern="1200" spc="0" dirty="0" smtClean="0">
                <a:solidFill>
                  <a:schemeClr val="tx1"/>
                </a:solidFill>
                <a:latin typeface="+mj-lt"/>
                <a:ea typeface="+mj-ea"/>
                <a:cs typeface="Arial"/>
              </a:defRPr>
            </a:lvl1pPr>
          </a:lstStyle>
          <a:p>
            <a:r>
              <a:rPr lang="en-US"/>
              <a:t>Click to Edit Title</a:t>
            </a:r>
          </a:p>
        </p:txBody>
      </p:sp>
      <p:sp>
        <p:nvSpPr>
          <p:cNvPr id="8" name="Text Placeholder 7"/>
          <p:cNvSpPr>
            <a:spLocks noGrp="1"/>
          </p:cNvSpPr>
          <p:nvPr>
            <p:ph type="body" sz="quarter" idx="11" hasCustomPrompt="1"/>
          </p:nvPr>
        </p:nvSpPr>
        <p:spPr>
          <a:xfrm>
            <a:off x="914400" y="1399032"/>
            <a:ext cx="10369296" cy="276999"/>
          </a:xfrm>
        </p:spPr>
        <p:txBody>
          <a:bodyPr anchor="t" anchorCtr="0">
            <a:spAutoFit/>
          </a:bodyPr>
          <a:lstStyle>
            <a:lvl1pPr marL="0" indent="0">
              <a:spcBef>
                <a:spcPts val="0"/>
              </a:spcBef>
              <a:spcAft>
                <a:spcPts val="0"/>
              </a:spcAft>
              <a:buNone/>
              <a:defRPr sz="1800">
                <a:solidFill>
                  <a:srgbClr val="C3E3F7"/>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a:t>Click to Edit Subtitle (optional)</a:t>
            </a:r>
          </a:p>
        </p:txBody>
      </p:sp>
      <p:sp>
        <p:nvSpPr>
          <p:cNvPr id="11" name="Content Placeholder 10"/>
          <p:cNvSpPr>
            <a:spLocks noGrp="1"/>
          </p:cNvSpPr>
          <p:nvPr>
            <p:ph sz="quarter" idx="12" hasCustomPrompt="1"/>
          </p:nvPr>
        </p:nvSpPr>
        <p:spPr>
          <a:xfrm>
            <a:off x="914400" y="2057400"/>
            <a:ext cx="10369296" cy="3427413"/>
          </a:xfrm>
        </p:spPr>
        <p:txBody>
          <a:bodyPr/>
          <a:lstStyle/>
          <a:p>
            <a:pPr lvl="0"/>
            <a:r>
              <a:rPr lang="en-US"/>
              <a:t>Click to Edit Text</a:t>
            </a:r>
          </a:p>
          <a:p>
            <a:pPr lvl="1"/>
            <a:r>
              <a:rPr lang="en-US"/>
              <a:t>Second level</a:t>
            </a:r>
          </a:p>
          <a:p>
            <a:pPr lvl="2"/>
            <a:r>
              <a:rPr lang="en-US"/>
              <a:t>Third level</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D5DF95B-0B80-6A4D-A813-6F9D9F38EBA2}" type="datetime1">
              <a:rPr lang="en-US" smtClean="0"/>
              <a:t>3/8/2024</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094442088"/>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Content and Tagl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57200"/>
          </a:xfrm>
          <a:noFill/>
        </p:spPr>
        <p:txBody>
          <a:bodyPr vert="horz" wrap="square" lIns="0" tIns="0" rIns="0" bIns="0" rtlCol="0" anchor="b">
            <a:spAutoFit/>
          </a:bodyPr>
          <a:lstStyle>
            <a:lvl1pPr>
              <a:defRPr lang="en-US" b="0" dirty="0"/>
            </a:lvl1pPr>
          </a:lstStyle>
          <a:p>
            <a:pPr lvl="0"/>
            <a:r>
              <a:rPr lang="en-US"/>
              <a:t>Click to Edit Title</a:t>
            </a:r>
          </a:p>
        </p:txBody>
      </p:sp>
      <p:sp>
        <p:nvSpPr>
          <p:cNvPr id="4" name="Content Placeholder 3"/>
          <p:cNvSpPr>
            <a:spLocks noGrp="1"/>
          </p:cNvSpPr>
          <p:nvPr>
            <p:ph sz="half" idx="2" hasCustomPrompt="1"/>
          </p:nvPr>
        </p:nvSpPr>
        <p:spPr>
          <a:xfrm>
            <a:off x="914400" y="2057400"/>
            <a:ext cx="10369296" cy="3429000"/>
          </a:xfr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a:t>Click to Edit Text</a:t>
            </a:r>
          </a:p>
          <a:p>
            <a:pPr lvl="1"/>
            <a:r>
              <a:rPr lang="en-US"/>
              <a:t>Second level</a:t>
            </a:r>
          </a:p>
          <a:p>
            <a:pPr lvl="2"/>
            <a:r>
              <a:rPr lang="en-US"/>
              <a:t>Third level</a:t>
            </a:r>
          </a:p>
        </p:txBody>
      </p:sp>
      <p:sp>
        <p:nvSpPr>
          <p:cNvPr id="7" name="Text Placeholder 6"/>
          <p:cNvSpPr>
            <a:spLocks noGrp="1"/>
          </p:cNvSpPr>
          <p:nvPr>
            <p:ph type="body" sz="quarter" idx="14" hasCustomPrompt="1"/>
          </p:nvPr>
        </p:nvSpPr>
        <p:spPr>
          <a:xfrm>
            <a:off x="914400" y="6177085"/>
            <a:ext cx="10599358" cy="215444"/>
          </a:xfrm>
        </p:spPr>
        <p:txBody>
          <a:bodyPr wrap="square"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stStyle>
          <a:p>
            <a:pPr lvl="0"/>
            <a:r>
              <a:rPr lang="en-US"/>
              <a:t>Click to Edit Tagline (optional)</a:t>
            </a:r>
          </a:p>
        </p:txBody>
      </p:sp>
      <p:sp>
        <p:nvSpPr>
          <p:cNvPr id="5" name="Date Placeholder 3"/>
          <p:cNvSpPr>
            <a:spLocks noGrp="1"/>
          </p:cNvSpPr>
          <p:nvPr>
            <p:ph type="dt" sz="half" idx="15"/>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4E55AC9-5819-304B-AB8A-EC561A98EE59}" type="datetime1">
              <a:rPr lang="en-US" smtClean="0"/>
              <a:t>3/8/2024</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574740856"/>
      </p:ext>
    </p:extLst>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Sub, Content and Tagllin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914400" y="914400"/>
            <a:ext cx="10369296" cy="457200"/>
          </a:xfrm>
        </p:spPr>
        <p:txBody>
          <a:bodyPr/>
          <a:lstStyle>
            <a:lvl1pPr>
              <a:defRPr b="0"/>
            </a:lvl1pPr>
          </a:lstStyle>
          <a:p>
            <a:r>
              <a:rPr lang="en-US"/>
              <a:t>Click to Edit Title</a:t>
            </a:r>
          </a:p>
        </p:txBody>
      </p:sp>
      <p:sp>
        <p:nvSpPr>
          <p:cNvPr id="9" name="Content Placeholder 21"/>
          <p:cNvSpPr>
            <a:spLocks noGrp="1"/>
          </p:cNvSpPr>
          <p:nvPr>
            <p:ph sz="quarter" idx="18" hasCustomPrompt="1"/>
          </p:nvPr>
        </p:nvSpPr>
        <p:spPr>
          <a:xfrm>
            <a:off x="914400" y="2057400"/>
            <a:ext cx="10369296" cy="3429000"/>
          </a:xfrm>
        </p:spPr>
        <p:txBody>
          <a:bodyPr/>
          <a:lstStyle/>
          <a:p>
            <a:pPr lvl="0"/>
            <a:r>
              <a:rPr lang="en-US"/>
              <a:t>Click to Edit Text</a:t>
            </a:r>
          </a:p>
          <a:p>
            <a:pPr lvl="1"/>
            <a:r>
              <a:rPr lang="en-US"/>
              <a:t>Second level</a:t>
            </a:r>
          </a:p>
          <a:p>
            <a:pPr lvl="2"/>
            <a:r>
              <a:rPr lang="en-US"/>
              <a:t>Third level</a:t>
            </a:r>
          </a:p>
        </p:txBody>
      </p:sp>
      <p:sp>
        <p:nvSpPr>
          <p:cNvPr id="4" name="TextBox 3"/>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0" name="Text Placeholder 9"/>
          <p:cNvSpPr>
            <a:spLocks noGrp="1"/>
          </p:cNvSpPr>
          <p:nvPr>
            <p:ph type="body" sz="quarter" idx="16" hasCustomPrompt="1"/>
          </p:nvPr>
        </p:nvSpPr>
        <p:spPr>
          <a:xfrm>
            <a:off x="914400" y="1399031"/>
            <a:ext cx="10369296" cy="276999"/>
          </a:xfrm>
        </p:spPr>
        <p:txBody>
          <a:bodyPr vert="horz" wrap="square" lIns="0" tIns="0" rIns="0" bIns="0" rtlCol="0" anchor="t">
            <a:spAutoFit/>
          </a:bodyPr>
          <a:lstStyle>
            <a:lvl1pPr marL="0" indent="0" algn="l" defTabSz="457200" rtl="0" eaLnBrk="1" latinLnBrk="0" hangingPunct="1">
              <a:lnSpc>
                <a:spcPct val="100000"/>
              </a:lnSpc>
              <a:spcBef>
                <a:spcPct val="0"/>
              </a:spcBef>
              <a:spcAft>
                <a:spcPts val="0"/>
              </a:spcAft>
              <a:buNone/>
              <a:defRPr lang="en-US" sz="1800" b="0" kern="1200" dirty="0" smtClean="0">
                <a:solidFill>
                  <a:srgbClr val="C3E3F7"/>
                </a:solidFill>
                <a:latin typeface="+mj-lt"/>
                <a:ea typeface="+mj-ea"/>
                <a:cs typeface="Arial"/>
              </a:defRPr>
            </a:lvl1pPr>
            <a:lvl2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2pPr>
            <a:lvl3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3pPr>
            <a:lvl4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4pPr>
            <a:lvl5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5pPr>
          </a:lstStyle>
          <a:p>
            <a:pPr lvl="0"/>
            <a:r>
              <a:rPr lang="en-US"/>
              <a:t>Click to Edit Subtitle (optional)</a:t>
            </a:r>
          </a:p>
        </p:txBody>
      </p:sp>
      <p:sp>
        <p:nvSpPr>
          <p:cNvPr id="12" name="Text Placeholder 25"/>
          <p:cNvSpPr>
            <a:spLocks noGrp="1"/>
          </p:cNvSpPr>
          <p:nvPr>
            <p:ph type="body" sz="quarter" idx="20" hasCustomPrompt="1"/>
          </p:nvPr>
        </p:nvSpPr>
        <p:spPr>
          <a:xfrm>
            <a:off x="914400" y="6185356"/>
            <a:ext cx="10597896" cy="215444"/>
          </a:xfrm>
        </p:spPr>
        <p:txBody>
          <a:bodyPr wrap="square" anchor="b">
            <a:spAutoFit/>
          </a:bodyPr>
          <a:lstStyle>
            <a:lvl1pPr marL="0" indent="0" algn="r">
              <a:spcBef>
                <a:spcPts val="0"/>
              </a:spcBef>
              <a:spcAft>
                <a:spcPts val="0"/>
              </a:spcAft>
              <a:buNone/>
              <a:defRPr sz="1400" b="0" i="1" baseline="0">
                <a:solidFill>
                  <a:schemeClr val="tx2"/>
                </a:solidFill>
              </a:defRPr>
            </a:lvl1pPr>
            <a:lvl2pPr marL="0" indent="0" algn="r">
              <a:buNone/>
              <a:defRPr sz="1600"/>
            </a:lvl2pPr>
            <a:lvl3pPr marL="0" indent="0" algn="r">
              <a:buNone/>
              <a:defRPr sz="1600"/>
            </a:lvl3pPr>
            <a:lvl4pPr marL="0" indent="0" algn="r">
              <a:buNone/>
              <a:defRPr sz="1600"/>
            </a:lvl4pPr>
            <a:lvl5pPr marL="0" indent="0" algn="r">
              <a:buNone/>
              <a:defRPr sz="1600"/>
            </a:lvl5pPr>
          </a:lstStyle>
          <a:p>
            <a:pPr lvl="0"/>
            <a:r>
              <a:rPr lang="en-US"/>
              <a:t>Click to Edit Tagline (optional)</a:t>
            </a:r>
          </a:p>
        </p:txBody>
      </p:sp>
      <p:sp>
        <p:nvSpPr>
          <p:cNvPr id="8" name="TextBox 7"/>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1"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874F111-1245-FB4C-ACB7-129F68E66232}" type="datetime1">
              <a:rPr lang="en-US" smtClean="0"/>
              <a:t>3/8/2024</a:t>
            </a:fld>
            <a:endParaRPr lang="en-US"/>
          </a:p>
        </p:txBody>
      </p:sp>
      <p:sp>
        <p:nvSpPr>
          <p:cNvPr id="1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562818017"/>
      </p:ext>
    </p:extLst>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bg>
      <p:bgPr>
        <a:gradFill flip="none" rotWithShape="1">
          <a:gsLst>
            <a:gs pos="75000">
              <a:srgbClr val="0C4799"/>
            </a:gs>
            <a:gs pos="10000">
              <a:srgbClr val="008BDD"/>
            </a:gs>
          </a:gsLst>
          <a:lin ang="81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0"/>
            </a:lvl1pPr>
          </a:lstStyle>
          <a:p>
            <a:r>
              <a:rPr lang="en-US"/>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80C21C6-642C-6F4C-B53C-06F3F35CEF14}" type="datetime1">
              <a:rPr lang="en-US" smtClean="0"/>
              <a:t>3/8/2024</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852468917"/>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p:spPr>
        <p:txBody>
          <a:bodyPr anchor="b"/>
          <a:lstStyle>
            <a:lvl1pPr>
              <a:defRPr sz="3000"/>
            </a:lvl1pPr>
          </a:lstStyle>
          <a:p>
            <a:r>
              <a:rPr lang="en-US"/>
              <a:t>Click to Edit Title</a:t>
            </a:r>
          </a:p>
        </p:txBody>
      </p:sp>
      <p:sp>
        <p:nvSpPr>
          <p:cNvPr id="5" name="Content Placeholder 4"/>
          <p:cNvSpPr>
            <a:spLocks noGrp="1"/>
          </p:cNvSpPr>
          <p:nvPr>
            <p:ph sz="quarter" idx="10" hasCustomPrompt="1"/>
          </p:nvPr>
        </p:nvSpPr>
        <p:spPr>
          <a:xfrm>
            <a:off x="914400" y="2057400"/>
            <a:ext cx="10369296" cy="3429000"/>
          </a:xfrm>
        </p:spPr>
        <p:txBody>
          <a:bodyPr/>
          <a:lstStyle/>
          <a:p>
            <a:pPr lvl="0"/>
            <a:r>
              <a:rPr lang="en-US"/>
              <a:t>Click to Edit Text</a:t>
            </a:r>
          </a:p>
          <a:p>
            <a:pPr lvl="1"/>
            <a:r>
              <a:rPr lang="en-US"/>
              <a:t>Second level</a:t>
            </a:r>
          </a:p>
          <a:p>
            <a:pPr lvl="2"/>
            <a:r>
              <a:rPr lang="en-US"/>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DEFD86-78C4-084A-B0B5-04A7A3431B39}" type="datetime1">
              <a:rPr lang="en-US" smtClean="0"/>
              <a:t>3/8/2024</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582719217"/>
      </p:ext>
    </p:extLst>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without Graphic (center justified)">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ctr">
              <a:defRPr b="0"/>
            </a:lvl1pPr>
          </a:lstStyle>
          <a:p>
            <a:r>
              <a:rPr lang="en-US"/>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A0E3BE2-FFFE-0B46-AE5A-CBB4C5FEC6FC}" type="datetime1">
              <a:rPr lang="en-US" smtClean="0"/>
              <a:t>3/8/2024</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018601737"/>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861994C-B8B3-A740-949B-C8D716F26A7F}" type="datetime1">
              <a:rPr lang="en-US" smtClean="0"/>
              <a:t>3/8/2024</a:t>
            </a:fld>
            <a:endParaRPr lang="en-US"/>
          </a:p>
        </p:txBody>
      </p:sp>
      <p:sp>
        <p:nvSpPr>
          <p:cNvPr id="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731825581"/>
      </p:ext>
    </p:extLst>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Section Header">
    <p:bg>
      <p:bgPr>
        <a:gradFill flip="none" rotWithShape="1">
          <a:gsLst>
            <a:gs pos="55000">
              <a:srgbClr val="064D9E"/>
            </a:gs>
            <a:gs pos="38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914401" y="3512743"/>
            <a:ext cx="8683722" cy="338554"/>
          </a:xfrm>
          <a:noFill/>
        </p:spPr>
        <p:txBody>
          <a:bodyPr wrap="square" anchor="t">
            <a:spAutoFit/>
          </a:bodyPr>
          <a:lstStyle>
            <a:lvl1pPr marL="0" indent="0" algn="l">
              <a:lnSpc>
                <a:spcPct val="100000"/>
              </a:lnSpc>
              <a:spcBef>
                <a:spcPts val="0"/>
              </a:spcBef>
              <a:spcAft>
                <a:spcPts val="0"/>
              </a:spcAft>
              <a:buNone/>
              <a:defRPr sz="2200" b="0">
                <a:solidFill>
                  <a:srgbClr val="C3E3F7"/>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Presenter(s)</a:t>
            </a:r>
          </a:p>
        </p:txBody>
      </p:sp>
      <p:sp>
        <p:nvSpPr>
          <p:cNvPr id="2" name="Title 1"/>
          <p:cNvSpPr>
            <a:spLocks noGrp="1"/>
          </p:cNvSpPr>
          <p:nvPr>
            <p:ph type="title" hasCustomPrompt="1"/>
          </p:nvPr>
        </p:nvSpPr>
        <p:spPr>
          <a:xfrm>
            <a:off x="914400" y="2732670"/>
            <a:ext cx="8683723" cy="738664"/>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a:t>Click to Edit Section Title</a:t>
            </a:r>
            <a:endParaRPr lang="en-US"/>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3/8/2024</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817034607"/>
      </p:ext>
    </p:extLst>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icture with Caption">
    <p:bg>
      <p:bgPr>
        <a:gradFill flip="none" rotWithShape="1">
          <a:gsLst>
            <a:gs pos="38000">
              <a:srgbClr val="064D9E"/>
            </a:gs>
            <a:gs pos="55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976872" y="3980828"/>
            <a:ext cx="4427728" cy="338554"/>
          </a:xfrm>
          <a:noFill/>
        </p:spPr>
        <p:txBody>
          <a:bodyPr wrap="square" anchor="t">
            <a:spAutoFit/>
          </a:bodyPr>
          <a:lstStyle>
            <a:lvl1pPr marL="0" indent="0" algn="l">
              <a:lnSpc>
                <a:spcPct val="100000"/>
              </a:lnSpc>
              <a:spcBef>
                <a:spcPts val="0"/>
              </a:spcBef>
              <a:spcAft>
                <a:spcPts val="0"/>
              </a:spcAft>
              <a:buNone/>
              <a:defRPr sz="2200" b="0">
                <a:solidFill>
                  <a:srgbClr val="C3E3F7"/>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Presenter(s)</a:t>
            </a:r>
          </a:p>
        </p:txBody>
      </p:sp>
      <p:sp>
        <p:nvSpPr>
          <p:cNvPr id="2" name="Title 1"/>
          <p:cNvSpPr>
            <a:spLocks noGrp="1"/>
          </p:cNvSpPr>
          <p:nvPr>
            <p:ph type="title" hasCustomPrompt="1"/>
          </p:nvPr>
        </p:nvSpPr>
        <p:spPr>
          <a:xfrm>
            <a:off x="6976872" y="2462092"/>
            <a:ext cx="4427728" cy="1477328"/>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a:t>Click to Edit Demo Title</a:t>
            </a:r>
            <a:endParaRPr lang="en-US"/>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3/8/2024</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
        <p:nvSpPr>
          <p:cNvPr id="8" name="Picture Placeholder 8">
            <a:extLst>
              <a:ext uri="{FF2B5EF4-FFF2-40B4-BE49-F238E27FC236}">
                <a16:creationId xmlns:a16="http://schemas.microsoft.com/office/drawing/2014/main" id="{A4DFB064-9EBB-CE43-A484-6B2123001EC1}"/>
              </a:ext>
            </a:extLst>
          </p:cNvPr>
          <p:cNvSpPr>
            <a:spLocks noGrp="1" noChangeAspect="1"/>
          </p:cNvSpPr>
          <p:nvPr>
            <p:ph type="pic" sz="quarter" idx="12" hasCustomPrompt="1"/>
          </p:nvPr>
        </p:nvSpPr>
        <p:spPr>
          <a:xfrm>
            <a:off x="684213" y="1757363"/>
            <a:ext cx="5943600" cy="3343275"/>
          </a:xfrm>
          <a:prstGeom prst="rect">
            <a:avLst/>
          </a:prstGeom>
          <a:solidFill>
            <a:schemeClr val="tx1"/>
          </a:solidFill>
          <a:ln>
            <a:noFill/>
          </a:ln>
        </p:spPr>
        <p:txBody>
          <a:bodyPr anchor="ctr"/>
          <a:lstStyle>
            <a:lvl1pPr marL="0" indent="0" algn="ctr">
              <a:buNone/>
              <a:defRPr sz="1800" baseline="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ysClr val="windowText" lastClr="000000"/>
                </a:solidFill>
                <a:effectLst/>
                <a:uLnTx/>
                <a:uFillTx/>
              </a:rPr>
              <a:t>Click icon to insert Picture</a:t>
            </a:r>
          </a:p>
        </p:txBody>
      </p:sp>
    </p:spTree>
    <p:extLst>
      <p:ext uri="{BB962C8B-B14F-4D97-AF65-F5344CB8AC3E}">
        <p14:creationId xmlns:p14="http://schemas.microsoft.com/office/powerpoint/2010/main" val="2003225994"/>
      </p:ext>
    </p:extLst>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IG wo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304" y="1990427"/>
            <a:ext cx="10367433" cy="1477328"/>
          </a:xfrm>
        </p:spPr>
        <p:txBody>
          <a:bodyPr anchor="b"/>
          <a:lstStyle>
            <a:lvl1pPr>
              <a:spcAft>
                <a:spcPts val="0"/>
              </a:spcAft>
              <a:defRPr sz="9600" b="0" baseline="0">
                <a:solidFill>
                  <a:schemeClr val="tx1"/>
                </a:solidFill>
              </a:defRPr>
            </a:lvl1pPr>
          </a:lstStyle>
          <a:p>
            <a:r>
              <a:rPr lang="en-US"/>
              <a:t>BIG Word</a:t>
            </a:r>
          </a:p>
        </p:txBody>
      </p:sp>
      <p:sp>
        <p:nvSpPr>
          <p:cNvPr id="4" name="Text Placeholder 3"/>
          <p:cNvSpPr>
            <a:spLocks noGrp="1"/>
          </p:cNvSpPr>
          <p:nvPr>
            <p:ph type="body" sz="quarter" idx="10" hasCustomPrompt="1"/>
          </p:nvPr>
        </p:nvSpPr>
        <p:spPr>
          <a:xfrm>
            <a:off x="912304" y="3467761"/>
            <a:ext cx="10367433" cy="615553"/>
          </a:xfrm>
          <a:noFill/>
        </p:spPr>
        <p:txBody>
          <a:bodyPr vert="horz" wrap="square" lIns="0" tIns="0" rIns="0" bIns="0" rtlCol="0" anchor="t">
            <a:spAutoFit/>
          </a:bodyPr>
          <a:lstStyle>
            <a:lvl1pPr marL="0" indent="0">
              <a:spcAft>
                <a:spcPts val="0"/>
              </a:spcAft>
              <a:buFontTx/>
              <a:buNone/>
              <a:defRPr lang="en-US" sz="4000" b="0" baseline="0" smtClean="0">
                <a:solidFill>
                  <a:srgbClr val="C3E3F7"/>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buNone/>
            </a:pPr>
            <a:r>
              <a:rPr lang="en-US"/>
              <a:t>Smaller word</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D77C214-390A-F944-BF27-73F37F4360F9}" type="datetime1">
              <a:rPr lang="en-US" smtClean="0"/>
              <a:t>3/8/2024</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378638989"/>
      </p:ext>
    </p:extLst>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284" y="2625441"/>
            <a:ext cx="7315200" cy="461665"/>
          </a:xfrm>
        </p:spPr>
        <p:txBody>
          <a:bodyPr anchor="b"/>
          <a:lstStyle>
            <a:lvl1pPr>
              <a:spcAft>
                <a:spcPts val="0"/>
              </a:spcAft>
              <a:defRPr sz="3000" b="0" baseline="0">
                <a:solidFill>
                  <a:schemeClr val="tx1"/>
                </a:solidFill>
              </a:defRPr>
            </a:lvl1pPr>
          </a:lstStyle>
          <a:p>
            <a:r>
              <a:rPr lang="en-US"/>
              <a:t>“Quote”</a:t>
            </a:r>
          </a:p>
        </p:txBody>
      </p:sp>
      <p:sp>
        <p:nvSpPr>
          <p:cNvPr id="4" name="Text Placeholder 3"/>
          <p:cNvSpPr>
            <a:spLocks noGrp="1"/>
          </p:cNvSpPr>
          <p:nvPr>
            <p:ph type="body" sz="quarter" idx="10" hasCustomPrompt="1"/>
          </p:nvPr>
        </p:nvSpPr>
        <p:spPr>
          <a:xfrm>
            <a:off x="912284" y="3683197"/>
            <a:ext cx="7315200" cy="400110"/>
          </a:xfrm>
          <a:noFill/>
        </p:spPr>
        <p:txBody>
          <a:bodyPr vert="horz" wrap="square" lIns="0" tIns="0" rIns="0" bIns="0" rtlCol="0" anchor="t">
            <a:spAutoFit/>
          </a:bodyPr>
          <a:lstStyle>
            <a:lvl1pPr marL="0" indent="0" algn="r">
              <a:spcAft>
                <a:spcPts val="0"/>
              </a:spcAft>
              <a:buFontTx/>
              <a:buNone/>
              <a:defRPr lang="en-US" sz="2600" b="0" baseline="0" smtClean="0">
                <a:solidFill>
                  <a:srgbClr val="C3E3F7"/>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pPr>
            <a:r>
              <a:rPr lang="en-US"/>
              <a:t>Name</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6225C2B-15EC-3348-B6CD-75D75F51F610}" type="datetime1">
              <a:rPr lang="en-US" smtClean="0"/>
              <a:t>3/8/2024</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879801986"/>
      </p:ext>
    </p:extLst>
  </p:cSld>
  <p:clrMapOvr>
    <a:masterClrMapping/>
  </p:clrMapOvr>
  <p:transition spd="med">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Esri">
    <p:bg>
      <p:bgPr>
        <a:gradFill flip="none" rotWithShape="1">
          <a:gsLst>
            <a:gs pos="0">
              <a:srgbClr val="002859"/>
            </a:gs>
            <a:gs pos="100000">
              <a:srgbClr val="002859"/>
            </a:gs>
            <a:gs pos="55000">
              <a:srgbClr val="064D9E"/>
            </a:gs>
            <a:gs pos="38000">
              <a:srgbClr val="064D9E"/>
            </a:gs>
          </a:gsLst>
          <a:lin ang="5400000" scaled="0"/>
          <a:tileRect/>
        </a:gradFill>
        <a:effectLst/>
      </p:bgPr>
    </p:bg>
    <p:spTree>
      <p:nvGrpSpPr>
        <p:cNvPr id="1" name=""/>
        <p:cNvGrpSpPr/>
        <p:nvPr/>
      </p:nvGrpSpPr>
      <p:grpSpPr>
        <a:xfrm>
          <a:off x="0" y="0"/>
          <a:ext cx="0" cy="0"/>
          <a:chOff x="0" y="0"/>
          <a:chExt cx="0" cy="0"/>
        </a:xfrm>
      </p:grpSpPr>
      <p:pic>
        <p:nvPicPr>
          <p:cNvPr id="3" name="Esri logo with tagline" descr="large Esri logo with The Science of Where tagline">
            <a:extLst>
              <a:ext uri="{FF2B5EF4-FFF2-40B4-BE49-F238E27FC236}">
                <a16:creationId xmlns:a16="http://schemas.microsoft.com/office/drawing/2014/main" id="{9496024E-64D0-4946-9D72-1637B8F523E6}"/>
              </a:ext>
            </a:extLst>
          </p:cNvPr>
          <p:cNvPicPr>
            <a:picLocks noChangeAspect="1"/>
          </p:cNvPicPr>
          <p:nvPr userDrawn="1"/>
        </p:nvPicPr>
        <p:blipFill>
          <a:blip r:embed="rId2"/>
          <a:stretch>
            <a:fillRect/>
          </a:stretch>
        </p:blipFill>
        <p:spPr>
          <a:xfrm>
            <a:off x="3059008" y="2489995"/>
            <a:ext cx="6073984" cy="1878011"/>
          </a:xfrm>
          <a:prstGeom prst="rect">
            <a:avLst/>
          </a:prstGeom>
        </p:spPr>
      </p:pic>
    </p:spTree>
    <p:extLst>
      <p:ext uri="{BB962C8B-B14F-4D97-AF65-F5344CB8AC3E}">
        <p14:creationId xmlns:p14="http://schemas.microsoft.com/office/powerpoint/2010/main" val="440029310"/>
      </p:ext>
    </p:extLst>
  </p:cSld>
  <p:clrMapOvr>
    <a:masterClrMapping/>
  </p:clrMapOvr>
  <p:transition spd="med">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1_Title and Content">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8652EF-63F5-217E-52B9-7D5D9A4F5BD3}"/>
              </a:ext>
            </a:extLst>
          </p:cNvPr>
          <p:cNvPicPr>
            <a:picLocks noChangeAspect="1"/>
          </p:cNvPicPr>
          <p:nvPr userDrawn="1"/>
        </p:nvPicPr>
        <p:blipFill>
          <a:blip r:embed="rId4"/>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2B97567E-F21A-FE30-AC8A-A7EDF3C45D0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D0528238-7069-5FC6-3972-E6B86C23CAD8}"/>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86786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4F69AD2-04A9-12BA-20A5-BB6BC05FB6B2}"/>
              </a:ext>
            </a:extLst>
          </p:cNvPr>
          <p:cNvPicPr>
            <a:picLocks noChangeAspect="1"/>
          </p:cNvPicPr>
          <p:nvPr userDrawn="1"/>
        </p:nvPicPr>
        <p:blipFill>
          <a:blip r:embed="rId2"/>
          <a:stretch>
            <a:fillRect/>
          </a:stretch>
        </p:blipFill>
        <p:spPr>
          <a:xfrm>
            <a:off x="963536" y="3177425"/>
            <a:ext cx="2121592" cy="658425"/>
          </a:xfrm>
          <a:prstGeom prst="rect">
            <a:avLst/>
          </a:prstGeom>
        </p:spPr>
      </p:pic>
      <p:sp>
        <p:nvSpPr>
          <p:cNvPr id="11" name="UC 2021">
            <a:extLst>
              <a:ext uri="{FF2B5EF4-FFF2-40B4-BE49-F238E27FC236}">
                <a16:creationId xmlns:a16="http://schemas.microsoft.com/office/drawing/2014/main" id="{17DD8D7F-B438-8954-E42E-77A20540851C}"/>
              </a:ext>
            </a:extLst>
          </p:cNvPr>
          <p:cNvSpPr txBox="1">
            <a:spLocks/>
          </p:cNvSpPr>
          <p:nvPr userDrawn="1"/>
        </p:nvSpPr>
        <p:spPr bwMode="white">
          <a:xfrm>
            <a:off x="6379029" y="3685753"/>
            <a:ext cx="4898571" cy="179996"/>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marL="0" marR="0" lvl="0" indent="0" algn="r" defTabSz="457200" rtl="0" eaLnBrk="1" fontAlgn="auto" latinLnBrk="0" hangingPunct="1">
              <a:lnSpc>
                <a:spcPct val="100000"/>
              </a:lnSpc>
              <a:spcBef>
                <a:spcPts val="300"/>
              </a:spcBef>
              <a:spcAft>
                <a:spcPts val="0"/>
              </a:spcAft>
              <a:buClr>
                <a:srgbClr val="FFC000">
                  <a:lumMod val="60000"/>
                  <a:lumOff val="40000"/>
                </a:srgbClr>
              </a:buClr>
              <a:buSzPct val="80000"/>
              <a:buFont typeface="Arial"/>
              <a:buNone/>
              <a:tabLst/>
              <a:defRPr/>
            </a:pPr>
            <a:r>
              <a:rPr kumimoji="0" lang="en-US" sz="1200" b="1" i="1" u="none" strike="noStrike" kern="1200" cap="none" spc="0" normalizeH="0" baseline="0" noProof="0">
                <a:ln>
                  <a:noFill/>
                </a:ln>
                <a:solidFill>
                  <a:srgbClr val="EF5347"/>
                </a:solidFill>
                <a:effectLst/>
                <a:uLnTx/>
                <a:uFillTx/>
                <a:latin typeface="Arial" panose="020B0604020202020204"/>
                <a:ea typeface="+mn-ea"/>
                <a:cs typeface="Arial"/>
              </a:rPr>
              <a:t>ESRI DEVELOPER SUMMIT 2023 </a:t>
            </a:r>
          </a:p>
        </p:txBody>
      </p:sp>
      <p:sp>
        <p:nvSpPr>
          <p:cNvPr id="12" name="Title 1">
            <a:extLst>
              <a:ext uri="{FF2B5EF4-FFF2-40B4-BE49-F238E27FC236}">
                <a16:creationId xmlns:a16="http://schemas.microsoft.com/office/drawing/2014/main" id="{DA73F5EF-62FD-E0BF-987E-E6917B2FFD19}"/>
              </a:ext>
            </a:extLst>
          </p:cNvPr>
          <p:cNvSpPr>
            <a:spLocks noGrp="1"/>
          </p:cNvSpPr>
          <p:nvPr>
            <p:ph type="ctrTitle"/>
          </p:nvPr>
        </p:nvSpPr>
        <p:spPr>
          <a:xfrm>
            <a:off x="920574" y="4480500"/>
            <a:ext cx="10357027" cy="914400"/>
          </a:xfrm>
          <a:prstGeom prst="rect">
            <a:avLst/>
          </a:prstGeom>
        </p:spPr>
        <p:txBody>
          <a:bodyPr anchor="ctr"/>
          <a:lstStyle/>
          <a:p>
            <a:pPr algn="r"/>
            <a:endParaRPr lang="en-US"/>
          </a:p>
        </p:txBody>
      </p:sp>
      <p:sp>
        <p:nvSpPr>
          <p:cNvPr id="13" name="Subtitle 2">
            <a:extLst>
              <a:ext uri="{FF2B5EF4-FFF2-40B4-BE49-F238E27FC236}">
                <a16:creationId xmlns:a16="http://schemas.microsoft.com/office/drawing/2014/main" id="{83036E9B-C568-B0F5-1B7C-6E89EEA30821}"/>
              </a:ext>
            </a:extLst>
          </p:cNvPr>
          <p:cNvSpPr>
            <a:spLocks noGrp="1"/>
          </p:cNvSpPr>
          <p:nvPr>
            <p:ph type="subTitle" idx="1"/>
          </p:nvPr>
        </p:nvSpPr>
        <p:spPr>
          <a:xfrm>
            <a:off x="914401" y="5517525"/>
            <a:ext cx="10367508" cy="488378"/>
          </a:xfrm>
          <a:prstGeom prst="rect">
            <a:avLst/>
          </a:prstGeom>
        </p:spPr>
        <p:txBody>
          <a:bodyPr anchor="t"/>
          <a:lstStyle/>
          <a:p>
            <a:pPr algn="r"/>
            <a:endParaRPr lang="en-US">
              <a:solidFill>
                <a:srgbClr val="EAFF46"/>
              </a:solidFill>
            </a:endParaRPr>
          </a:p>
        </p:txBody>
      </p:sp>
    </p:spTree>
    <p:extLst>
      <p:ext uri="{BB962C8B-B14F-4D97-AF65-F5344CB8AC3E}">
        <p14:creationId xmlns:p14="http://schemas.microsoft.com/office/powerpoint/2010/main" val="27008609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ection Title">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ACD3208-371B-31D8-E6FA-0372BDB305DC}"/>
              </a:ext>
            </a:extLst>
          </p:cNvPr>
          <p:cNvSpPr>
            <a:spLocks noGrp="1"/>
          </p:cNvSpPr>
          <p:nvPr>
            <p:ph type="title"/>
          </p:nvPr>
        </p:nvSpPr>
        <p:spPr>
          <a:xfrm>
            <a:off x="914400" y="2732670"/>
            <a:ext cx="7119257" cy="738664"/>
          </a:xfrm>
          <a:prstGeom prst="rect">
            <a:avLst/>
          </a:prstGeom>
        </p:spPr>
        <p:txBody>
          <a:bodyPr/>
          <a:lstStyle/>
          <a:p>
            <a:endParaRPr lang="en-US"/>
          </a:p>
        </p:txBody>
      </p:sp>
      <p:sp>
        <p:nvSpPr>
          <p:cNvPr id="10" name="Text Placeholder 2">
            <a:extLst>
              <a:ext uri="{FF2B5EF4-FFF2-40B4-BE49-F238E27FC236}">
                <a16:creationId xmlns:a16="http://schemas.microsoft.com/office/drawing/2014/main" id="{B1DFE374-7611-9F0A-FDE2-C1AB78054272}"/>
              </a:ext>
            </a:extLst>
          </p:cNvPr>
          <p:cNvSpPr>
            <a:spLocks noGrp="1"/>
          </p:cNvSpPr>
          <p:nvPr>
            <p:ph type="body" idx="1"/>
          </p:nvPr>
        </p:nvSpPr>
        <p:spPr>
          <a:xfrm>
            <a:off x="914401" y="3512743"/>
            <a:ext cx="7119256" cy="338554"/>
          </a:xfrm>
          <a:prstGeom prst="rect">
            <a:avLst/>
          </a:prstGeom>
        </p:spPr>
        <p:txBody>
          <a:bodyPr/>
          <a:lstStyle/>
          <a:p>
            <a:endParaRPr lang="en-US">
              <a:solidFill>
                <a:srgbClr val="EAFF46"/>
              </a:solidFill>
            </a:endParaRPr>
          </a:p>
        </p:txBody>
      </p:sp>
    </p:spTree>
    <p:extLst>
      <p:ext uri="{BB962C8B-B14F-4D97-AF65-F5344CB8AC3E}">
        <p14:creationId xmlns:p14="http://schemas.microsoft.com/office/powerpoint/2010/main" val="25213160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p:spPr>
        <p:txBody>
          <a:bodyPr/>
          <a:lstStyle>
            <a:lvl1pPr>
              <a:defRPr lang="en-US" sz="3000" b="0" kern="1200" spc="0" dirty="0" smtClean="0">
                <a:solidFill>
                  <a:schemeClr val="tx1"/>
                </a:solidFill>
                <a:latin typeface="+mj-lt"/>
                <a:ea typeface="+mj-ea"/>
                <a:cs typeface="Arial"/>
              </a:defRPr>
            </a:lvl1pPr>
          </a:lstStyle>
          <a:p>
            <a:r>
              <a:rPr lang="en-US"/>
              <a:t>Click to Edit Title</a:t>
            </a:r>
          </a:p>
        </p:txBody>
      </p:sp>
      <p:sp>
        <p:nvSpPr>
          <p:cNvPr id="8" name="Text Placeholder 7"/>
          <p:cNvSpPr>
            <a:spLocks noGrp="1"/>
          </p:cNvSpPr>
          <p:nvPr>
            <p:ph type="body" sz="quarter" idx="11" hasCustomPrompt="1"/>
          </p:nvPr>
        </p:nvSpPr>
        <p:spPr>
          <a:xfrm>
            <a:off x="914400" y="1399032"/>
            <a:ext cx="10369296" cy="276999"/>
          </a:xfrm>
        </p:spPr>
        <p:txBody>
          <a:bodyPr anchor="t" anchorCtr="0">
            <a:spAutoFit/>
          </a:bodyPr>
          <a:lstStyle>
            <a:lvl1pPr marL="0" indent="0">
              <a:spcBef>
                <a:spcPts val="0"/>
              </a:spcBef>
              <a:spcAft>
                <a:spcPts val="0"/>
              </a:spcAft>
              <a:buNone/>
              <a:defRPr sz="1800">
                <a:solidFill>
                  <a:srgbClr val="C3E3F7"/>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a:t>Click to Edit Subtitle (optional)</a:t>
            </a:r>
          </a:p>
        </p:txBody>
      </p:sp>
      <p:sp>
        <p:nvSpPr>
          <p:cNvPr id="11" name="Content Placeholder 10"/>
          <p:cNvSpPr>
            <a:spLocks noGrp="1"/>
          </p:cNvSpPr>
          <p:nvPr>
            <p:ph sz="quarter" idx="12" hasCustomPrompt="1"/>
          </p:nvPr>
        </p:nvSpPr>
        <p:spPr>
          <a:xfrm>
            <a:off x="914400" y="2057400"/>
            <a:ext cx="10369296" cy="3427413"/>
          </a:xfrm>
        </p:spPr>
        <p:txBody>
          <a:bodyPr/>
          <a:lstStyle/>
          <a:p>
            <a:pPr lvl="0"/>
            <a:r>
              <a:rPr lang="en-US"/>
              <a:t>Click to Edit Text</a:t>
            </a:r>
          </a:p>
          <a:p>
            <a:pPr lvl="1"/>
            <a:r>
              <a:rPr lang="en-US"/>
              <a:t>Second level</a:t>
            </a:r>
          </a:p>
          <a:p>
            <a:pPr lvl="2"/>
            <a:r>
              <a:rPr lang="en-US"/>
              <a:t>Third level</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D5DF95B-0B80-6A4D-A813-6F9D9F38EBA2}" type="datetime1">
              <a:rPr lang="en-US" smtClean="0"/>
              <a:t>3/8/2024</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438164706"/>
      </p:ext>
    </p:extLst>
  </p:cSld>
  <p:clrMapOvr>
    <a:masterClrMapping/>
  </p:clrMapOvr>
  <p:transition spd="med">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8652EF-63F5-217E-52B9-7D5D9A4F5BD3}"/>
              </a:ext>
            </a:extLst>
          </p:cNvPr>
          <p:cNvPicPr>
            <a:picLocks noChangeAspect="1"/>
          </p:cNvPicPr>
          <p:nvPr userDrawn="1"/>
        </p:nvPicPr>
        <p:blipFill>
          <a:blip r:embed="rId4"/>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2B97567E-F21A-FE30-AC8A-A7EDF3C45D0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D0528238-7069-5FC6-3972-E6B86C23CAD8}"/>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2541132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ub-Title and Content">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E37A365-1B23-1DDA-DFF2-2AB309ADEFFF}"/>
              </a:ext>
            </a:extLst>
          </p:cNvPr>
          <p:cNvPicPr>
            <a:picLocks noChangeAspect="1"/>
          </p:cNvPicPr>
          <p:nvPr userDrawn="1"/>
        </p:nvPicPr>
        <p:blipFill>
          <a:blip r:embed="rId4"/>
          <a:stretch>
            <a:fillRect/>
          </a:stretch>
        </p:blipFill>
        <p:spPr>
          <a:xfrm>
            <a:off x="0" y="0"/>
            <a:ext cx="12192000" cy="6857999"/>
          </a:xfrm>
          <a:prstGeom prst="rect">
            <a:avLst/>
          </a:prstGeom>
        </p:spPr>
      </p:pic>
      <p:sp>
        <p:nvSpPr>
          <p:cNvPr id="4" name="Content Placeholder 12">
            <a:extLst>
              <a:ext uri="{FF2B5EF4-FFF2-40B4-BE49-F238E27FC236}">
                <a16:creationId xmlns:a16="http://schemas.microsoft.com/office/drawing/2014/main" id="{EE544616-9A18-486D-B37E-FFA3A38067AF}"/>
              </a:ext>
            </a:extLst>
          </p:cNvPr>
          <p:cNvSpPr>
            <a:spLocks noGrp="1"/>
          </p:cNvSpPr>
          <p:nvPr>
            <p:ph sz="quarter" idx="12"/>
          </p:nvPr>
        </p:nvSpPr>
        <p:spPr>
          <a:xfrm>
            <a:off x="819509" y="2057400"/>
            <a:ext cx="10464187" cy="4257136"/>
          </a:xfrm>
          <a:prstGeom prst="rect">
            <a:avLst/>
          </a:prstGeom>
        </p:spPr>
        <p:txBody>
          <a:bodyPr/>
          <a:lstStyle/>
          <a:p>
            <a:pPr>
              <a:buClr>
                <a:srgbClr val="EAFF46"/>
              </a:buClr>
            </a:pPr>
            <a:endParaRPr lang="en-US"/>
          </a:p>
        </p:txBody>
      </p:sp>
      <p:sp>
        <p:nvSpPr>
          <p:cNvPr id="6" name="Text Placeholder 7">
            <a:extLst>
              <a:ext uri="{FF2B5EF4-FFF2-40B4-BE49-F238E27FC236}">
                <a16:creationId xmlns:a16="http://schemas.microsoft.com/office/drawing/2014/main" id="{110318A8-EAEF-C27C-9EA2-7EC0FC3B17FB}"/>
              </a:ext>
            </a:extLst>
          </p:cNvPr>
          <p:cNvSpPr>
            <a:spLocks noGrp="1"/>
          </p:cNvSpPr>
          <p:nvPr>
            <p:ph type="body" sz="quarter" idx="11"/>
          </p:nvPr>
        </p:nvSpPr>
        <p:spPr>
          <a:xfrm>
            <a:off x="838200" y="1399032"/>
            <a:ext cx="10445496" cy="276999"/>
          </a:xfrm>
          <a:prstGeom prst="rect">
            <a:avLst/>
          </a:prstGeom>
        </p:spPr>
        <p:txBody>
          <a:bodyPr/>
          <a:lstStyle>
            <a:lvl1pPr marL="0" indent="0">
              <a:buNone/>
              <a:defRPr/>
            </a:lvl1pPr>
          </a:lstStyle>
          <a:p>
            <a:endParaRPr lang="en-US">
              <a:solidFill>
                <a:srgbClr val="EAFF46"/>
              </a:solidFill>
            </a:endParaRPr>
          </a:p>
        </p:txBody>
      </p:sp>
      <p:sp>
        <p:nvSpPr>
          <p:cNvPr id="2" name="Title 1">
            <a:extLst>
              <a:ext uri="{FF2B5EF4-FFF2-40B4-BE49-F238E27FC236}">
                <a16:creationId xmlns:a16="http://schemas.microsoft.com/office/drawing/2014/main" id="{9B76D94D-7181-2B66-06FC-81A78BC07D92}"/>
              </a:ext>
            </a:extLst>
          </p:cNvPr>
          <p:cNvSpPr>
            <a:spLocks noGrp="1"/>
          </p:cNvSpPr>
          <p:nvPr>
            <p:ph type="title"/>
          </p:nvPr>
        </p:nvSpPr>
        <p:spPr>
          <a:xfrm>
            <a:off x="819509" y="365125"/>
            <a:ext cx="10534291"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87782743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313D9F1-450E-DDC3-D927-3769A75A42CE}"/>
              </a:ext>
            </a:extLst>
          </p:cNvPr>
          <p:cNvPicPr>
            <a:picLocks noChangeAspect="1"/>
          </p:cNvPicPr>
          <p:nvPr userDrawn="1"/>
        </p:nvPicPr>
        <p:blipFill>
          <a:blip r:embed="rId4"/>
          <a:stretch>
            <a:fillRect/>
          </a:stretch>
        </p:blipFill>
        <p:spPr>
          <a:xfrm>
            <a:off x="-1" y="0"/>
            <a:ext cx="12192001" cy="6858001"/>
          </a:xfrm>
          <a:prstGeom prst="rect">
            <a:avLst/>
          </a:prstGeom>
        </p:spPr>
      </p:pic>
      <p:sp>
        <p:nvSpPr>
          <p:cNvPr id="2" name="Title 1">
            <a:extLst>
              <a:ext uri="{FF2B5EF4-FFF2-40B4-BE49-F238E27FC236}">
                <a16:creationId xmlns:a16="http://schemas.microsoft.com/office/drawing/2014/main" id="{2B97567E-F21A-FE30-AC8A-A7EDF3C45D0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14324032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C48003-4D43-C0F1-8167-A0E9535AB3C8}"/>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754F220-C1B9-56F5-47A1-89E57AF1E0FA}"/>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4151346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17612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Picture Placeholder 13">
            <a:extLst>
              <a:ext uri="{FF2B5EF4-FFF2-40B4-BE49-F238E27FC236}">
                <a16:creationId xmlns:a16="http://schemas.microsoft.com/office/drawing/2014/main" id="{F28988E3-222D-6A6B-FD34-E430E66F70E0}"/>
              </a:ext>
            </a:extLst>
          </p:cNvPr>
          <p:cNvSpPr>
            <a:spLocks noGrp="1"/>
          </p:cNvSpPr>
          <p:nvPr>
            <p:ph type="pic" sz="quarter" idx="12"/>
          </p:nvPr>
        </p:nvSpPr>
        <p:spPr>
          <a:xfrm>
            <a:off x="684213" y="1757363"/>
            <a:ext cx="5943600" cy="3343275"/>
          </a:xfrm>
          <a:prstGeom prst="rect">
            <a:avLst/>
          </a:prstGeom>
        </p:spPr>
      </p:sp>
      <p:sp>
        <p:nvSpPr>
          <p:cNvPr id="8" name="Title 1">
            <a:extLst>
              <a:ext uri="{FF2B5EF4-FFF2-40B4-BE49-F238E27FC236}">
                <a16:creationId xmlns:a16="http://schemas.microsoft.com/office/drawing/2014/main" id="{470A3632-3C20-AED2-BE19-002F3301B16C}"/>
              </a:ext>
            </a:extLst>
          </p:cNvPr>
          <p:cNvSpPr>
            <a:spLocks noGrp="1"/>
          </p:cNvSpPr>
          <p:nvPr>
            <p:ph type="title"/>
          </p:nvPr>
        </p:nvSpPr>
        <p:spPr>
          <a:xfrm>
            <a:off x="6976872" y="2462092"/>
            <a:ext cx="4427728" cy="1477328"/>
          </a:xfrm>
          <a:prstGeom prst="rect">
            <a:avLst/>
          </a:prstGeom>
        </p:spPr>
        <p:txBody>
          <a:bodyPr/>
          <a:lstStyle/>
          <a:p>
            <a:endParaRPr lang="en-US"/>
          </a:p>
        </p:txBody>
      </p:sp>
      <p:sp>
        <p:nvSpPr>
          <p:cNvPr id="9" name="Text Placeholder 2">
            <a:extLst>
              <a:ext uri="{FF2B5EF4-FFF2-40B4-BE49-F238E27FC236}">
                <a16:creationId xmlns:a16="http://schemas.microsoft.com/office/drawing/2014/main" id="{70BF0AE5-352C-301C-170D-85575985B184}"/>
              </a:ext>
            </a:extLst>
          </p:cNvPr>
          <p:cNvSpPr>
            <a:spLocks noGrp="1"/>
          </p:cNvSpPr>
          <p:nvPr>
            <p:ph type="body" idx="1"/>
          </p:nvPr>
        </p:nvSpPr>
        <p:spPr>
          <a:xfrm>
            <a:off x="6976872" y="3980828"/>
            <a:ext cx="4427728" cy="338554"/>
          </a:xfrm>
          <a:prstGeom prst="rect">
            <a:avLst/>
          </a:prstGeom>
        </p:spPr>
        <p:txBody>
          <a:bodyPr/>
          <a:lstStyle/>
          <a:p>
            <a:endParaRPr lang="en-US">
              <a:solidFill>
                <a:srgbClr val="EAFF46"/>
              </a:solidFill>
            </a:endParaRPr>
          </a:p>
        </p:txBody>
      </p:sp>
    </p:spTree>
    <p:extLst>
      <p:ext uri="{BB962C8B-B14F-4D97-AF65-F5344CB8AC3E}">
        <p14:creationId xmlns:p14="http://schemas.microsoft.com/office/powerpoint/2010/main" val="278694643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Walkout">
    <p:bg>
      <p:bgPr>
        <a:blipFill dpi="0" rotWithShape="1">
          <a:blip r:embed="rId2">
            <a:lum/>
            <a:extLst>
              <a:ext uri="{96DAC541-7B7A-43D3-8B79-37D633B846F1}">
                <asvg:svgBlip xmlns:asvg="http://schemas.microsoft.com/office/drawing/2016/SVG/main" r:embed="rId3"/>
              </a:ext>
            </a:extLst>
          </a:blip>
          <a:srcRect/>
          <a:stretch>
            <a:fillRect l="-2000" r="-2000"/>
          </a:stretch>
        </a:blip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1B21167-F139-340B-1F1E-9C8D98AB85F0}"/>
              </a:ext>
            </a:extLst>
          </p:cNvPr>
          <p:cNvSpPr/>
          <p:nvPr userDrawn="1"/>
        </p:nvSpPr>
        <p:spPr>
          <a:xfrm>
            <a:off x="1215026" y="4206240"/>
            <a:ext cx="3923608" cy="252883"/>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rgbClr val="EF5347">
                    <a:alpha val="60000"/>
                  </a:srgbClr>
                </a:solidFill>
                <a:effectLst/>
                <a:uLnTx/>
                <a:uFillTx/>
                <a:latin typeface="Arial" panose="020B0604020202020204"/>
                <a:ea typeface="+mn-ea"/>
                <a:cs typeface="+mn-cs"/>
              </a:rPr>
              <a:t>Copyright © 2022 Esri. All rights reserved.</a:t>
            </a:r>
          </a:p>
        </p:txBody>
      </p:sp>
      <p:pic>
        <p:nvPicPr>
          <p:cNvPr id="2" name="Picture 1" descr="Esri logo, The Science of Where">
            <a:extLst>
              <a:ext uri="{FF2B5EF4-FFF2-40B4-BE49-F238E27FC236}">
                <a16:creationId xmlns:a16="http://schemas.microsoft.com/office/drawing/2014/main" id="{8771E835-5BB7-C6D8-0C02-6A57112C66F9}"/>
              </a:ext>
              <a:ext uri="{C183D7F6-B498-43B3-948B-1728B52AA6E4}">
                <adec:decorative xmlns:adec="http://schemas.microsoft.com/office/drawing/2017/decorative" val="0"/>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3237386" y="2365949"/>
            <a:ext cx="5717228" cy="1767705"/>
          </a:xfrm>
          <a:prstGeom prst="rect">
            <a:avLst/>
          </a:prstGeom>
        </p:spPr>
      </p:pic>
    </p:spTree>
    <p:extLst>
      <p:ext uri="{BB962C8B-B14F-4D97-AF65-F5344CB8AC3E}">
        <p14:creationId xmlns:p14="http://schemas.microsoft.com/office/powerpoint/2010/main" val="370648772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p:spPr>
        <p:txBody>
          <a:bodyPr/>
          <a:lstStyle>
            <a:lvl1pPr>
              <a:defRPr lang="en-US" sz="3000" b="0" kern="1200" spc="0" dirty="0" smtClean="0">
                <a:solidFill>
                  <a:schemeClr val="tx1"/>
                </a:solidFill>
                <a:latin typeface="+mj-lt"/>
                <a:ea typeface="+mj-ea"/>
                <a:cs typeface="Arial"/>
              </a:defRPr>
            </a:lvl1pPr>
          </a:lstStyle>
          <a:p>
            <a:r>
              <a:rPr lang="en-US"/>
              <a:t>Click to Edit Title</a:t>
            </a:r>
          </a:p>
        </p:txBody>
      </p:sp>
      <p:sp>
        <p:nvSpPr>
          <p:cNvPr id="8" name="Text Placeholder 7"/>
          <p:cNvSpPr>
            <a:spLocks noGrp="1"/>
          </p:cNvSpPr>
          <p:nvPr>
            <p:ph type="body" sz="quarter" idx="11" hasCustomPrompt="1"/>
          </p:nvPr>
        </p:nvSpPr>
        <p:spPr>
          <a:xfrm>
            <a:off x="914400" y="1399032"/>
            <a:ext cx="10369296" cy="276999"/>
          </a:xfrm>
        </p:spPr>
        <p:txBody>
          <a:bodyPr anchor="t" anchorCtr="0">
            <a:spAutoFit/>
          </a:bodyPr>
          <a:lstStyle>
            <a:lvl1pPr marL="0" indent="0">
              <a:spcBef>
                <a:spcPts val="0"/>
              </a:spcBef>
              <a:spcAft>
                <a:spcPts val="0"/>
              </a:spcAft>
              <a:buNone/>
              <a:defRPr sz="1800">
                <a:solidFill>
                  <a:srgbClr val="C3E3F7"/>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a:t>Click to Edit Subtitle (optional)</a:t>
            </a:r>
          </a:p>
        </p:txBody>
      </p:sp>
      <p:sp>
        <p:nvSpPr>
          <p:cNvPr id="11" name="Content Placeholder 10"/>
          <p:cNvSpPr>
            <a:spLocks noGrp="1"/>
          </p:cNvSpPr>
          <p:nvPr>
            <p:ph sz="quarter" idx="12" hasCustomPrompt="1"/>
          </p:nvPr>
        </p:nvSpPr>
        <p:spPr>
          <a:xfrm>
            <a:off x="914400" y="2057400"/>
            <a:ext cx="10369296" cy="3427413"/>
          </a:xfrm>
        </p:spPr>
        <p:txBody>
          <a:bodyPr/>
          <a:lstStyle/>
          <a:p>
            <a:pPr lvl="0"/>
            <a:r>
              <a:rPr lang="en-US"/>
              <a:t>Click to Edit Text</a:t>
            </a:r>
          </a:p>
          <a:p>
            <a:pPr lvl="1"/>
            <a:r>
              <a:rPr lang="en-US"/>
              <a:t>Second level</a:t>
            </a:r>
          </a:p>
          <a:p>
            <a:pPr lvl="2"/>
            <a:r>
              <a:rPr lang="en-US"/>
              <a:t>Third level</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D5DF95B-0B80-6A4D-A813-6F9D9F38EBA2}" type="datetime1">
              <a:rPr kumimoji="0" lang="en-US" sz="900" b="0" i="0" u="none" strike="noStrike" kern="1200" cap="none" spc="0" normalizeH="0" baseline="0" noProof="0" smtClean="0">
                <a:ln>
                  <a:noFill/>
                </a:ln>
                <a:solidFill>
                  <a:srgbClr val="FFFFFF">
                    <a:tint val="75000"/>
                  </a:srgbClr>
                </a:solidFill>
                <a:effectLst/>
                <a:uLnTx/>
                <a:uFillTx/>
                <a:latin typeface="Arial" panose="020B06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3/8/2024</a:t>
            </a:fld>
            <a:endParaRPr kumimoji="0" lang="en-US" sz="900" b="0" i="0" u="none" strike="noStrike" kern="1200" cap="none" spc="0" normalizeH="0" baseline="0" noProof="0">
              <a:ln>
                <a:noFill/>
              </a:ln>
              <a:solidFill>
                <a:srgbClr val="FFFFFF">
                  <a:tint val="75000"/>
                </a:srgbClr>
              </a:solidFill>
              <a:effectLst/>
              <a:uLnTx/>
              <a:uFillTx/>
              <a:latin typeface="Arial" panose="020B0604020202020204"/>
              <a:ea typeface="+mn-ea"/>
              <a:cs typeface="+mn-cs"/>
            </a:endParaRPr>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tint val="75000"/>
                </a:srgbClr>
              </a:solidFill>
              <a:effectLst/>
              <a:uLnTx/>
              <a:uFillTx/>
              <a:latin typeface="Arial" panose="020B0604020202020204"/>
              <a:ea typeface="+mn-ea"/>
              <a:cs typeface="+mn-cs"/>
            </a:endParaRPr>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0F847EE6-F7C9-3041-A28D-502F5689C8E2}" type="slidenum">
              <a:rPr kumimoji="0" lang="en-US" sz="900" b="0" i="0" u="none" strike="noStrike" kern="1200" cap="none" spc="0" normalizeH="0" baseline="0" noProof="0" smtClean="0">
                <a:ln>
                  <a:noFill/>
                </a:ln>
                <a:solidFill>
                  <a:srgbClr val="FFFFFF">
                    <a:tint val="75000"/>
                  </a:srgbClr>
                </a:solidFill>
                <a:effectLst/>
                <a:uLnTx/>
                <a:uFillTx/>
                <a:latin typeface="Arial" panose="020B06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FFFFFF">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41139698"/>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Content and Tagl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57200"/>
          </a:xfrm>
          <a:noFill/>
        </p:spPr>
        <p:txBody>
          <a:bodyPr vert="horz" wrap="square" lIns="0" tIns="0" rIns="0" bIns="0" rtlCol="0" anchor="b">
            <a:spAutoFit/>
          </a:bodyPr>
          <a:lstStyle>
            <a:lvl1pPr>
              <a:defRPr lang="en-US" b="0" dirty="0"/>
            </a:lvl1pPr>
          </a:lstStyle>
          <a:p>
            <a:pPr lvl="0"/>
            <a:r>
              <a:rPr lang="en-US"/>
              <a:t>Click to Edit Title</a:t>
            </a:r>
          </a:p>
        </p:txBody>
      </p:sp>
      <p:sp>
        <p:nvSpPr>
          <p:cNvPr id="4" name="Content Placeholder 3"/>
          <p:cNvSpPr>
            <a:spLocks noGrp="1"/>
          </p:cNvSpPr>
          <p:nvPr>
            <p:ph sz="half" idx="2" hasCustomPrompt="1"/>
          </p:nvPr>
        </p:nvSpPr>
        <p:spPr>
          <a:xfrm>
            <a:off x="914400" y="2057400"/>
            <a:ext cx="10369296" cy="3429000"/>
          </a:xfr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a:t>Click to Edit Text</a:t>
            </a:r>
          </a:p>
          <a:p>
            <a:pPr lvl="1"/>
            <a:r>
              <a:rPr lang="en-US"/>
              <a:t>Second level</a:t>
            </a:r>
          </a:p>
          <a:p>
            <a:pPr lvl="2"/>
            <a:r>
              <a:rPr lang="en-US"/>
              <a:t>Third level</a:t>
            </a:r>
          </a:p>
        </p:txBody>
      </p:sp>
      <p:sp>
        <p:nvSpPr>
          <p:cNvPr id="7" name="Text Placeholder 6"/>
          <p:cNvSpPr>
            <a:spLocks noGrp="1"/>
          </p:cNvSpPr>
          <p:nvPr>
            <p:ph type="body" sz="quarter" idx="14" hasCustomPrompt="1"/>
          </p:nvPr>
        </p:nvSpPr>
        <p:spPr>
          <a:xfrm>
            <a:off x="914400" y="6177085"/>
            <a:ext cx="10599358" cy="215444"/>
          </a:xfrm>
        </p:spPr>
        <p:txBody>
          <a:bodyPr wrap="square"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stStyle>
          <a:p>
            <a:pPr lvl="0"/>
            <a:r>
              <a:rPr lang="en-US"/>
              <a:t>Click to Edit Tagline (optional)</a:t>
            </a:r>
          </a:p>
        </p:txBody>
      </p:sp>
      <p:sp>
        <p:nvSpPr>
          <p:cNvPr id="5" name="Date Placeholder 3"/>
          <p:cNvSpPr>
            <a:spLocks noGrp="1"/>
          </p:cNvSpPr>
          <p:nvPr>
            <p:ph type="dt" sz="half" idx="15"/>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4E55AC9-5819-304B-AB8A-EC561A98EE59}" type="datetime1">
              <a:rPr lang="en-US" smtClean="0"/>
              <a:t>3/8/2024</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149977703"/>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ub, Content and Tagllin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914400" y="914400"/>
            <a:ext cx="10369296" cy="457200"/>
          </a:xfrm>
        </p:spPr>
        <p:txBody>
          <a:bodyPr/>
          <a:lstStyle>
            <a:lvl1pPr>
              <a:defRPr b="0"/>
            </a:lvl1pPr>
          </a:lstStyle>
          <a:p>
            <a:r>
              <a:rPr lang="en-US"/>
              <a:t>Click to Edit Title</a:t>
            </a:r>
          </a:p>
        </p:txBody>
      </p:sp>
      <p:sp>
        <p:nvSpPr>
          <p:cNvPr id="9" name="Content Placeholder 21"/>
          <p:cNvSpPr>
            <a:spLocks noGrp="1"/>
          </p:cNvSpPr>
          <p:nvPr>
            <p:ph sz="quarter" idx="18" hasCustomPrompt="1"/>
          </p:nvPr>
        </p:nvSpPr>
        <p:spPr>
          <a:xfrm>
            <a:off x="914400" y="2057400"/>
            <a:ext cx="10369296" cy="3429000"/>
          </a:xfrm>
        </p:spPr>
        <p:txBody>
          <a:bodyPr/>
          <a:lstStyle/>
          <a:p>
            <a:pPr lvl="0"/>
            <a:r>
              <a:rPr lang="en-US"/>
              <a:t>Click to Edit Text</a:t>
            </a:r>
          </a:p>
          <a:p>
            <a:pPr lvl="1"/>
            <a:r>
              <a:rPr lang="en-US"/>
              <a:t>Second level</a:t>
            </a:r>
          </a:p>
          <a:p>
            <a:pPr lvl="2"/>
            <a:r>
              <a:rPr lang="en-US"/>
              <a:t>Third level</a:t>
            </a:r>
          </a:p>
        </p:txBody>
      </p:sp>
      <p:sp>
        <p:nvSpPr>
          <p:cNvPr id="4" name="TextBox 3"/>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0" name="Text Placeholder 9"/>
          <p:cNvSpPr>
            <a:spLocks noGrp="1"/>
          </p:cNvSpPr>
          <p:nvPr>
            <p:ph type="body" sz="quarter" idx="16" hasCustomPrompt="1"/>
          </p:nvPr>
        </p:nvSpPr>
        <p:spPr>
          <a:xfrm>
            <a:off x="914400" y="1399031"/>
            <a:ext cx="10369296" cy="276999"/>
          </a:xfrm>
        </p:spPr>
        <p:txBody>
          <a:bodyPr vert="horz" wrap="square" lIns="0" tIns="0" rIns="0" bIns="0" rtlCol="0" anchor="t">
            <a:spAutoFit/>
          </a:bodyPr>
          <a:lstStyle>
            <a:lvl1pPr marL="0" indent="0" algn="l" defTabSz="457200" rtl="0" eaLnBrk="1" latinLnBrk="0" hangingPunct="1">
              <a:lnSpc>
                <a:spcPct val="100000"/>
              </a:lnSpc>
              <a:spcBef>
                <a:spcPct val="0"/>
              </a:spcBef>
              <a:spcAft>
                <a:spcPts val="0"/>
              </a:spcAft>
              <a:buNone/>
              <a:defRPr lang="en-US" sz="1800" b="0" kern="1200" dirty="0" smtClean="0">
                <a:solidFill>
                  <a:srgbClr val="C3E3F7"/>
                </a:solidFill>
                <a:latin typeface="+mj-lt"/>
                <a:ea typeface="+mj-ea"/>
                <a:cs typeface="Arial"/>
              </a:defRPr>
            </a:lvl1pPr>
            <a:lvl2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2pPr>
            <a:lvl3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3pPr>
            <a:lvl4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4pPr>
            <a:lvl5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5pPr>
          </a:lstStyle>
          <a:p>
            <a:pPr lvl="0"/>
            <a:r>
              <a:rPr lang="en-US"/>
              <a:t>Click to Edit Subtitle (optional)</a:t>
            </a:r>
          </a:p>
        </p:txBody>
      </p:sp>
      <p:sp>
        <p:nvSpPr>
          <p:cNvPr id="12" name="Text Placeholder 25"/>
          <p:cNvSpPr>
            <a:spLocks noGrp="1"/>
          </p:cNvSpPr>
          <p:nvPr>
            <p:ph type="body" sz="quarter" idx="20" hasCustomPrompt="1"/>
          </p:nvPr>
        </p:nvSpPr>
        <p:spPr>
          <a:xfrm>
            <a:off x="914400" y="6185356"/>
            <a:ext cx="10597896" cy="215444"/>
          </a:xfrm>
        </p:spPr>
        <p:txBody>
          <a:bodyPr wrap="square" anchor="b">
            <a:spAutoFit/>
          </a:bodyPr>
          <a:lstStyle>
            <a:lvl1pPr marL="0" indent="0" algn="r">
              <a:spcBef>
                <a:spcPts val="0"/>
              </a:spcBef>
              <a:spcAft>
                <a:spcPts val="0"/>
              </a:spcAft>
              <a:buNone/>
              <a:defRPr sz="1400" b="0" i="1" baseline="0">
                <a:solidFill>
                  <a:schemeClr val="tx2"/>
                </a:solidFill>
              </a:defRPr>
            </a:lvl1pPr>
            <a:lvl2pPr marL="0" indent="0" algn="r">
              <a:buNone/>
              <a:defRPr sz="1600"/>
            </a:lvl2pPr>
            <a:lvl3pPr marL="0" indent="0" algn="r">
              <a:buNone/>
              <a:defRPr sz="1600"/>
            </a:lvl3pPr>
            <a:lvl4pPr marL="0" indent="0" algn="r">
              <a:buNone/>
              <a:defRPr sz="1600"/>
            </a:lvl4pPr>
            <a:lvl5pPr marL="0" indent="0" algn="r">
              <a:buNone/>
              <a:defRPr sz="1600"/>
            </a:lvl5pPr>
          </a:lstStyle>
          <a:p>
            <a:pPr lvl="0"/>
            <a:r>
              <a:rPr lang="en-US"/>
              <a:t>Click to Edit Tagline (optional)</a:t>
            </a:r>
          </a:p>
        </p:txBody>
      </p:sp>
      <p:sp>
        <p:nvSpPr>
          <p:cNvPr id="8" name="TextBox 7"/>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1"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874F111-1245-FB4C-ACB7-129F68E66232}" type="datetime1">
              <a:rPr lang="en-US" smtClean="0"/>
              <a:t>3/8/2024</a:t>
            </a:fld>
            <a:endParaRPr lang="en-US"/>
          </a:p>
        </p:txBody>
      </p:sp>
      <p:sp>
        <p:nvSpPr>
          <p:cNvPr id="1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029122152"/>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gradFill flip="none" rotWithShape="1">
          <a:gsLst>
            <a:gs pos="75000">
              <a:srgbClr val="0C4799"/>
            </a:gs>
            <a:gs pos="10000">
              <a:srgbClr val="008BDD"/>
            </a:gs>
          </a:gsLst>
          <a:lin ang="81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0"/>
            </a:lvl1pPr>
          </a:lstStyle>
          <a:p>
            <a:r>
              <a:rPr lang="en-US"/>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80C21C6-642C-6F4C-B53C-06F3F35CEF14}" type="datetime1">
              <a:rPr lang="en-US" smtClean="0"/>
              <a:t>3/8/2024</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494414616"/>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without Graphic (center justified)">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ctr">
              <a:defRPr b="0"/>
            </a:lvl1pPr>
          </a:lstStyle>
          <a:p>
            <a:r>
              <a:rPr lang="en-US"/>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A0E3BE2-FFFE-0B46-AE5A-CBB4C5FEC6FC}" type="datetime1">
              <a:rPr lang="en-US" smtClean="0"/>
              <a:t>3/8/2024</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751363320"/>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861994C-B8B3-A740-949B-C8D716F26A7F}" type="datetime1">
              <a:rPr lang="en-US" smtClean="0"/>
              <a:t>3/8/2024</a:t>
            </a:fld>
            <a:endParaRPr lang="en-US"/>
          </a:p>
        </p:txBody>
      </p:sp>
      <p:sp>
        <p:nvSpPr>
          <p:cNvPr id="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828443621"/>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ction Header">
    <p:bg>
      <p:bgPr>
        <a:gradFill flip="none" rotWithShape="1">
          <a:gsLst>
            <a:gs pos="55000">
              <a:srgbClr val="064D9E"/>
            </a:gs>
            <a:gs pos="38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914401" y="3512743"/>
            <a:ext cx="8683722" cy="338554"/>
          </a:xfrm>
          <a:noFill/>
        </p:spPr>
        <p:txBody>
          <a:bodyPr wrap="square" anchor="t">
            <a:spAutoFit/>
          </a:bodyPr>
          <a:lstStyle>
            <a:lvl1pPr marL="0" indent="0" algn="l">
              <a:lnSpc>
                <a:spcPct val="100000"/>
              </a:lnSpc>
              <a:spcBef>
                <a:spcPts val="0"/>
              </a:spcBef>
              <a:spcAft>
                <a:spcPts val="0"/>
              </a:spcAft>
              <a:buNone/>
              <a:defRPr sz="2200" b="0">
                <a:solidFill>
                  <a:srgbClr val="C3E3F7"/>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Presenter(s)</a:t>
            </a:r>
          </a:p>
        </p:txBody>
      </p:sp>
      <p:sp>
        <p:nvSpPr>
          <p:cNvPr id="2" name="Title 1"/>
          <p:cNvSpPr>
            <a:spLocks noGrp="1"/>
          </p:cNvSpPr>
          <p:nvPr>
            <p:ph type="title" hasCustomPrompt="1"/>
          </p:nvPr>
        </p:nvSpPr>
        <p:spPr>
          <a:xfrm>
            <a:off x="914400" y="2732670"/>
            <a:ext cx="8683723" cy="738664"/>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a:t>Click to Edit Section Title</a:t>
            </a:r>
            <a:endParaRPr lang="en-US"/>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3/8/2024</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68726270"/>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image" Target="../media/image2.png"/><Relationship Id="rId2" Type="http://schemas.openxmlformats.org/officeDocument/2006/relationships/slideLayout" Target="../slideLayouts/slideLayout15.xml"/><Relationship Id="rId16" Type="http://schemas.openxmlformats.org/officeDocument/2006/relationships/image" Target="../media/image1.pn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heme" Target="../theme/theme2.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image" Target="../media/image8.jpeg"/><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theme" Target="../theme/theme3.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75000">
              <a:srgbClr val="0C4799"/>
            </a:gs>
            <a:gs pos="10000">
              <a:srgbClr val="008DDE"/>
            </a:gs>
          </a:gsLst>
          <a:lin ang="81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914400"/>
            <a:ext cx="10369296" cy="461665"/>
          </a:xfrm>
          <a:prstGeom prst="rect">
            <a:avLst/>
          </a:prstGeom>
          <a:noFill/>
        </p:spPr>
        <p:txBody>
          <a:bodyPr vert="horz" wrap="square" lIns="0" tIns="0" rIns="0" bIns="0" rtlCol="0" anchor="b">
            <a:spAutoFit/>
          </a:bodyPr>
          <a:lstStyle/>
          <a:p>
            <a:r>
              <a:rPr lang="en-US"/>
              <a:t>Click to Edit Title</a:t>
            </a:r>
          </a:p>
        </p:txBody>
      </p:sp>
      <p:sp>
        <p:nvSpPr>
          <p:cNvPr id="3" name="Text Placeholder 2"/>
          <p:cNvSpPr>
            <a:spLocks noGrp="1"/>
          </p:cNvSpPr>
          <p:nvPr>
            <p:ph type="body" idx="1"/>
          </p:nvPr>
        </p:nvSpPr>
        <p:spPr>
          <a:xfrm>
            <a:off x="914400" y="2057400"/>
            <a:ext cx="10361957" cy="3429000"/>
          </a:xfrm>
          <a:prstGeom prst="rect">
            <a:avLst/>
          </a:prstGeom>
          <a:noFill/>
        </p:spPr>
        <p:txBody>
          <a:bodyPr vert="horz" lIns="0" tIns="0" rIns="0" bIns="0" rtlCol="0">
            <a:noAutofit/>
          </a:bodyPr>
          <a:lstStyle/>
          <a:p>
            <a:pPr lvl="0"/>
            <a:r>
              <a:rPr lang="en-US"/>
              <a:t>Click to Edit Text</a:t>
            </a:r>
          </a:p>
          <a:p>
            <a:pPr lvl="1"/>
            <a:r>
              <a:rPr lang="en-US"/>
              <a:t>Second level</a:t>
            </a:r>
          </a:p>
          <a:p>
            <a:pPr lvl="2"/>
            <a:r>
              <a:rPr lang="en-US"/>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CE7E69C-4D79-BB49-9350-1FEE210EB4F7}" type="datetime1">
              <a:rPr lang="en-US" smtClean="0"/>
              <a:t>3/8/2024</a:t>
            </a:fld>
            <a:endParaRPr lang="en-US"/>
          </a:p>
        </p:txBody>
      </p:sp>
      <p:sp>
        <p:nvSpPr>
          <p:cNvPr id="5"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grpSp>
        <p:nvGrpSpPr>
          <p:cNvPr id="7" name="Group 6">
            <a:extLst>
              <a:ext uri="{FF2B5EF4-FFF2-40B4-BE49-F238E27FC236}">
                <a16:creationId xmlns:a16="http://schemas.microsoft.com/office/drawing/2014/main" id="{2147E5BF-0CE5-23C3-CAB3-C83A28C4786E}"/>
              </a:ext>
              <a:ext uri="{C183D7F6-B498-43B3-948B-1728B52AA6E4}">
                <adec:decorative xmlns:adec="http://schemas.microsoft.com/office/drawing/2017/decorative" val="1"/>
              </a:ext>
            </a:extLst>
          </p:cNvPr>
          <p:cNvGrpSpPr/>
          <p:nvPr userDrawn="1"/>
        </p:nvGrpSpPr>
        <p:grpSpPr>
          <a:xfrm>
            <a:off x="-7056" y="-4642"/>
            <a:ext cx="12202584" cy="6871589"/>
            <a:chOff x="-7056" y="-4642"/>
            <a:chExt cx="12202584" cy="6871589"/>
          </a:xfrm>
        </p:grpSpPr>
        <p:sp>
          <p:nvSpPr>
            <p:cNvPr id="8" name="Rectangle 7">
              <a:extLst>
                <a:ext uri="{FF2B5EF4-FFF2-40B4-BE49-F238E27FC236}">
                  <a16:creationId xmlns:a16="http://schemas.microsoft.com/office/drawing/2014/main" id="{81E55035-14C0-691D-3E14-C2086FE0045D}"/>
                </a:ext>
              </a:extLst>
            </p:cNvPr>
            <p:cNvSpPr/>
            <p:nvPr/>
          </p:nvSpPr>
          <p:spPr bwMode="auto">
            <a:xfrm>
              <a:off x="0" y="-4642"/>
              <a:ext cx="12195528" cy="6871589"/>
            </a:xfrm>
            <a:prstGeom prst="rect">
              <a:avLst/>
            </a:prstGeom>
            <a:gradFill>
              <a:gsLst>
                <a:gs pos="98000">
                  <a:srgbClr val="00375B"/>
                </a:gs>
                <a:gs pos="0">
                  <a:srgbClr val="037D98">
                    <a:lumMod val="95000"/>
                  </a:srgbClr>
                </a:gs>
              </a:gsLst>
              <a:lin ang="5400000" scaled="0"/>
            </a:gra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b="1">
                <a:solidFill>
                  <a:prstClr val="white"/>
                </a:solidFill>
              </a:endParaRPr>
            </a:p>
          </p:txBody>
        </p:sp>
        <p:pic>
          <p:nvPicPr>
            <p:cNvPr id="9" name="Content Placeholder 12">
              <a:extLst>
                <a:ext uri="{FF2B5EF4-FFF2-40B4-BE49-F238E27FC236}">
                  <a16:creationId xmlns:a16="http://schemas.microsoft.com/office/drawing/2014/main" id="{6EF6A352-A372-3668-6247-36B412F8D5D7}"/>
                </a:ext>
              </a:extLst>
            </p:cNvPr>
            <p:cNvPicPr>
              <a:picLocks noChangeAspect="1"/>
            </p:cNvPicPr>
            <p:nvPr/>
          </p:nvPicPr>
          <p:blipFill>
            <a:blip r:embed="rId15">
              <a:alphaModFix amt="40000"/>
            </a:blip>
            <a:stretch>
              <a:fillRect/>
            </a:stretch>
          </p:blipFill>
          <p:spPr>
            <a:xfrm>
              <a:off x="0" y="-4641"/>
              <a:ext cx="12188472" cy="6869265"/>
            </a:xfrm>
            <a:prstGeom prst="rect">
              <a:avLst/>
            </a:prstGeom>
            <a:noFill/>
          </p:spPr>
        </p:pic>
        <p:pic>
          <p:nvPicPr>
            <p:cNvPr id="10" name="Picture 9" descr="A blue light on a black background&#10;&#10;Description automatically generated">
              <a:extLst>
                <a:ext uri="{FF2B5EF4-FFF2-40B4-BE49-F238E27FC236}">
                  <a16:creationId xmlns:a16="http://schemas.microsoft.com/office/drawing/2014/main" id="{EFD2BEA9-0C29-0F0C-3498-858257C39839}"/>
                </a:ext>
              </a:extLst>
            </p:cNvPr>
            <p:cNvPicPr>
              <a:picLocks noChangeAspect="1"/>
            </p:cNvPicPr>
            <p:nvPr/>
          </p:nvPicPr>
          <p:blipFill>
            <a:blip r:embed="rId16">
              <a:alphaModFix amt="70000"/>
            </a:blip>
            <a:stretch>
              <a:fillRect/>
            </a:stretch>
          </p:blipFill>
          <p:spPr>
            <a:xfrm>
              <a:off x="-7056" y="-4642"/>
              <a:ext cx="12195528" cy="6869267"/>
            </a:xfrm>
            <a:prstGeom prst="rect">
              <a:avLst/>
            </a:prstGeom>
          </p:spPr>
        </p:pic>
      </p:grpSp>
    </p:spTree>
    <p:extLst>
      <p:ext uri="{BB962C8B-B14F-4D97-AF65-F5344CB8AC3E}">
        <p14:creationId xmlns:p14="http://schemas.microsoft.com/office/powerpoint/2010/main" val="2641772081"/>
      </p:ext>
    </p:extLst>
  </p:cSld>
  <p:clrMap bg1="dk1" tx1="lt1" bg2="dk2" tx2="lt2" accent1="accent1" accent2="accent2" accent3="accent3" accent4="accent4" accent5="accent5" accent6="accent6" hlink="hlink" folHlink="folHlink"/>
  <p:sldLayoutIdLst>
    <p:sldLayoutId id="2147486851" r:id="rId1"/>
    <p:sldLayoutId id="2147486852" r:id="rId2"/>
    <p:sldLayoutId id="2147486853" r:id="rId3"/>
    <p:sldLayoutId id="2147486854" r:id="rId4"/>
    <p:sldLayoutId id="2147486855" r:id="rId5"/>
    <p:sldLayoutId id="2147486856" r:id="rId6"/>
    <p:sldLayoutId id="2147486857" r:id="rId7"/>
    <p:sldLayoutId id="2147486858" r:id="rId8"/>
    <p:sldLayoutId id="2147486859" r:id="rId9"/>
    <p:sldLayoutId id="2147486860" r:id="rId10"/>
    <p:sldLayoutId id="2147486861" r:id="rId11"/>
    <p:sldLayoutId id="2147486862" r:id="rId12"/>
    <p:sldLayoutId id="2147486863" r:id="rId13"/>
  </p:sldLayoutIdLst>
  <p:transition spd="med">
    <p:fade/>
  </p:transition>
  <p:hf sldNum="0" hdr="0" ftr="0" dt="0"/>
  <p:txStyles>
    <p:titleStyle>
      <a:lvl1pPr algn="l" defTabSz="457200" rtl="0" eaLnBrk="1" latinLnBrk="0" hangingPunct="1">
        <a:lnSpc>
          <a:spcPct val="100000"/>
        </a:lnSpc>
        <a:spcBef>
          <a:spcPct val="0"/>
        </a:spcBef>
        <a:buNone/>
        <a:defRPr sz="3000" b="0" kern="1200">
          <a:solidFill>
            <a:schemeClr val="tx1"/>
          </a:solidFill>
          <a:latin typeface="+mj-lt"/>
          <a:ea typeface="+mj-ea"/>
          <a:cs typeface="Arial"/>
        </a:defRPr>
      </a:lvl1pPr>
    </p:titleStyle>
    <p:body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75000">
              <a:srgbClr val="0C4799"/>
            </a:gs>
            <a:gs pos="10000">
              <a:srgbClr val="008DDE"/>
            </a:gs>
          </a:gsLst>
          <a:lin ang="81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914400"/>
            <a:ext cx="10369296" cy="461665"/>
          </a:xfrm>
          <a:prstGeom prst="rect">
            <a:avLst/>
          </a:prstGeom>
          <a:noFill/>
        </p:spPr>
        <p:txBody>
          <a:bodyPr vert="horz" wrap="square" lIns="0" tIns="0" rIns="0" bIns="0" rtlCol="0" anchor="b">
            <a:spAutoFit/>
          </a:bodyPr>
          <a:lstStyle/>
          <a:p>
            <a:r>
              <a:rPr lang="en-US"/>
              <a:t>Click to Edit Title</a:t>
            </a:r>
          </a:p>
        </p:txBody>
      </p:sp>
      <p:sp>
        <p:nvSpPr>
          <p:cNvPr id="3" name="Text Placeholder 2"/>
          <p:cNvSpPr>
            <a:spLocks noGrp="1"/>
          </p:cNvSpPr>
          <p:nvPr>
            <p:ph type="body" idx="1"/>
          </p:nvPr>
        </p:nvSpPr>
        <p:spPr>
          <a:xfrm>
            <a:off x="914400" y="2057400"/>
            <a:ext cx="10361957" cy="3429000"/>
          </a:xfrm>
          <a:prstGeom prst="rect">
            <a:avLst/>
          </a:prstGeom>
          <a:noFill/>
        </p:spPr>
        <p:txBody>
          <a:bodyPr vert="horz" lIns="0" tIns="0" rIns="0" bIns="0" rtlCol="0">
            <a:noAutofit/>
          </a:bodyPr>
          <a:lstStyle/>
          <a:p>
            <a:pPr lvl="0"/>
            <a:r>
              <a:rPr lang="en-US"/>
              <a:t>Click to Edit Text</a:t>
            </a:r>
          </a:p>
          <a:p>
            <a:pPr lvl="1"/>
            <a:r>
              <a:rPr lang="en-US"/>
              <a:t>Second level</a:t>
            </a:r>
          </a:p>
          <a:p>
            <a:pPr lvl="2"/>
            <a:r>
              <a:rPr lang="en-US"/>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CE7E69C-4D79-BB49-9350-1FEE210EB4F7}" type="datetime1">
              <a:rPr lang="en-US" smtClean="0"/>
              <a:t>3/8/2024</a:t>
            </a:fld>
            <a:endParaRPr lang="en-US"/>
          </a:p>
        </p:txBody>
      </p:sp>
      <p:sp>
        <p:nvSpPr>
          <p:cNvPr id="5"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grpSp>
        <p:nvGrpSpPr>
          <p:cNvPr id="7" name="Group 6">
            <a:extLst>
              <a:ext uri="{FF2B5EF4-FFF2-40B4-BE49-F238E27FC236}">
                <a16:creationId xmlns:a16="http://schemas.microsoft.com/office/drawing/2014/main" id="{2147E5BF-0CE5-23C3-CAB3-C83A28C4786E}"/>
              </a:ext>
              <a:ext uri="{C183D7F6-B498-43B3-948B-1728B52AA6E4}">
                <adec:decorative xmlns:adec="http://schemas.microsoft.com/office/drawing/2017/decorative" val="1"/>
              </a:ext>
            </a:extLst>
          </p:cNvPr>
          <p:cNvGrpSpPr/>
          <p:nvPr userDrawn="1"/>
        </p:nvGrpSpPr>
        <p:grpSpPr>
          <a:xfrm>
            <a:off x="-7056" y="-4642"/>
            <a:ext cx="12202584" cy="6871589"/>
            <a:chOff x="-7056" y="-4642"/>
            <a:chExt cx="12202584" cy="6871589"/>
          </a:xfrm>
        </p:grpSpPr>
        <p:sp>
          <p:nvSpPr>
            <p:cNvPr id="8" name="Rectangle 7">
              <a:extLst>
                <a:ext uri="{FF2B5EF4-FFF2-40B4-BE49-F238E27FC236}">
                  <a16:creationId xmlns:a16="http://schemas.microsoft.com/office/drawing/2014/main" id="{81E55035-14C0-691D-3E14-C2086FE0045D}"/>
                </a:ext>
              </a:extLst>
            </p:cNvPr>
            <p:cNvSpPr/>
            <p:nvPr/>
          </p:nvSpPr>
          <p:spPr bwMode="auto">
            <a:xfrm>
              <a:off x="0" y="-4642"/>
              <a:ext cx="12195528" cy="6871589"/>
            </a:xfrm>
            <a:prstGeom prst="rect">
              <a:avLst/>
            </a:prstGeom>
            <a:gradFill>
              <a:gsLst>
                <a:gs pos="98000">
                  <a:srgbClr val="00375B"/>
                </a:gs>
                <a:gs pos="0">
                  <a:srgbClr val="037D98">
                    <a:lumMod val="95000"/>
                  </a:srgbClr>
                </a:gs>
              </a:gsLst>
              <a:lin ang="5400000" scaled="0"/>
            </a:gra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b="1">
                <a:solidFill>
                  <a:prstClr val="white"/>
                </a:solidFill>
              </a:endParaRPr>
            </a:p>
          </p:txBody>
        </p:sp>
        <p:pic>
          <p:nvPicPr>
            <p:cNvPr id="9" name="Content Placeholder 12">
              <a:extLst>
                <a:ext uri="{FF2B5EF4-FFF2-40B4-BE49-F238E27FC236}">
                  <a16:creationId xmlns:a16="http://schemas.microsoft.com/office/drawing/2014/main" id="{6EF6A352-A372-3668-6247-36B412F8D5D7}"/>
                </a:ext>
              </a:extLst>
            </p:cNvPr>
            <p:cNvPicPr>
              <a:picLocks noChangeAspect="1"/>
            </p:cNvPicPr>
            <p:nvPr/>
          </p:nvPicPr>
          <p:blipFill>
            <a:blip r:embed="rId16">
              <a:alphaModFix amt="40000"/>
            </a:blip>
            <a:stretch>
              <a:fillRect/>
            </a:stretch>
          </p:blipFill>
          <p:spPr>
            <a:xfrm>
              <a:off x="0" y="-4641"/>
              <a:ext cx="12188472" cy="6869265"/>
            </a:xfrm>
            <a:prstGeom prst="rect">
              <a:avLst/>
            </a:prstGeom>
            <a:noFill/>
          </p:spPr>
        </p:pic>
        <p:pic>
          <p:nvPicPr>
            <p:cNvPr id="10" name="Picture 9" descr="A blue light on a black background&#10;&#10;Description automatically generated">
              <a:extLst>
                <a:ext uri="{FF2B5EF4-FFF2-40B4-BE49-F238E27FC236}">
                  <a16:creationId xmlns:a16="http://schemas.microsoft.com/office/drawing/2014/main" id="{EFD2BEA9-0C29-0F0C-3498-858257C39839}"/>
                </a:ext>
              </a:extLst>
            </p:cNvPr>
            <p:cNvPicPr>
              <a:picLocks noChangeAspect="1"/>
            </p:cNvPicPr>
            <p:nvPr/>
          </p:nvPicPr>
          <p:blipFill>
            <a:blip r:embed="rId17">
              <a:alphaModFix amt="70000"/>
            </a:blip>
            <a:stretch>
              <a:fillRect/>
            </a:stretch>
          </p:blipFill>
          <p:spPr>
            <a:xfrm>
              <a:off x="-7056" y="-4642"/>
              <a:ext cx="12195528" cy="6869267"/>
            </a:xfrm>
            <a:prstGeom prst="rect">
              <a:avLst/>
            </a:prstGeom>
          </p:spPr>
        </p:pic>
      </p:grpSp>
    </p:spTree>
    <p:extLst>
      <p:ext uri="{BB962C8B-B14F-4D97-AF65-F5344CB8AC3E}">
        <p14:creationId xmlns:p14="http://schemas.microsoft.com/office/powerpoint/2010/main" val="2590902740"/>
      </p:ext>
    </p:extLst>
  </p:cSld>
  <p:clrMap bg1="dk1" tx1="lt1" bg2="dk2" tx2="lt2" accent1="accent1" accent2="accent2" accent3="accent3" accent4="accent4" accent5="accent5" accent6="accent6" hlink="hlink" folHlink="folHlink"/>
  <p:sldLayoutIdLst>
    <p:sldLayoutId id="2147486865" r:id="rId1"/>
    <p:sldLayoutId id="2147486866" r:id="rId2"/>
    <p:sldLayoutId id="2147486867" r:id="rId3"/>
    <p:sldLayoutId id="2147486868" r:id="rId4"/>
    <p:sldLayoutId id="2147486869" r:id="rId5"/>
    <p:sldLayoutId id="2147486870" r:id="rId6"/>
    <p:sldLayoutId id="2147486871" r:id="rId7"/>
    <p:sldLayoutId id="2147486872" r:id="rId8"/>
    <p:sldLayoutId id="2147486873" r:id="rId9"/>
    <p:sldLayoutId id="2147486874" r:id="rId10"/>
    <p:sldLayoutId id="2147486875" r:id="rId11"/>
    <p:sldLayoutId id="2147486876" r:id="rId12"/>
    <p:sldLayoutId id="2147486877" r:id="rId13"/>
    <p:sldLayoutId id="2147486878" r:id="rId14"/>
  </p:sldLayoutIdLst>
  <p:transition spd="med">
    <p:fade/>
  </p:transition>
  <p:hf sldNum="0" hdr="0" ftr="0" dt="0"/>
  <p:txStyles>
    <p:titleStyle>
      <a:lvl1pPr algn="l" defTabSz="457200" rtl="0" eaLnBrk="1" latinLnBrk="0" hangingPunct="1">
        <a:lnSpc>
          <a:spcPct val="100000"/>
        </a:lnSpc>
        <a:spcBef>
          <a:spcPct val="0"/>
        </a:spcBef>
        <a:buNone/>
        <a:defRPr sz="3000" b="0" kern="1200">
          <a:solidFill>
            <a:schemeClr val="tx1"/>
          </a:solidFill>
          <a:latin typeface="+mj-lt"/>
          <a:ea typeface="+mj-ea"/>
          <a:cs typeface="Arial"/>
        </a:defRPr>
      </a:lvl1pPr>
    </p:titleStyle>
    <p:body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6031525"/>
      </p:ext>
    </p:extLst>
  </p:cSld>
  <p:clrMap bg1="lt1" tx1="dk1" bg2="lt2" tx2="dk2" accent1="accent1" accent2="accent2" accent3="accent3" accent4="accent4" accent5="accent5" accent6="accent6" hlink="hlink" folHlink="folHlink"/>
  <p:sldLayoutIdLst>
    <p:sldLayoutId id="2147486880" r:id="rId1"/>
    <p:sldLayoutId id="2147486881" r:id="rId2"/>
    <p:sldLayoutId id="2147486882" r:id="rId3"/>
    <p:sldLayoutId id="2147486883" r:id="rId4"/>
    <p:sldLayoutId id="2147486884" r:id="rId5"/>
    <p:sldLayoutId id="2147486885" r:id="rId6"/>
    <p:sldLayoutId id="2147486886" r:id="rId7"/>
    <p:sldLayoutId id="2147486887" r:id="rId8"/>
    <p:sldLayoutId id="2147486888" r:id="rId9"/>
    <p:sldLayoutId id="214748688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36.png"/><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0.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github.com/Esri/arcgis-pro-sdk/wiki/Tech-Sessions#2023-palm-springs" TargetMode="External"/><Relationship Id="rId1" Type="http://schemas.openxmlformats.org/officeDocument/2006/relationships/slideLayout" Target="../slideLayouts/slideLayout2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1.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57.jpeg"/><Relationship Id="rId3" Type="http://schemas.openxmlformats.org/officeDocument/2006/relationships/image" Target="../media/image12.png"/><Relationship Id="rId7" Type="http://schemas.openxmlformats.org/officeDocument/2006/relationships/image" Target="../media/image51.png"/><Relationship Id="rId12" Type="http://schemas.openxmlformats.org/officeDocument/2006/relationships/image" Target="../media/image56.jpeg"/><Relationship Id="rId2" Type="http://schemas.openxmlformats.org/officeDocument/2006/relationships/notesSlide" Target="../notesSlides/notesSlide31.xml"/><Relationship Id="rId1" Type="http://schemas.openxmlformats.org/officeDocument/2006/relationships/slideLayout" Target="../slideLayouts/slideLayout19.xml"/><Relationship Id="rId6" Type="http://schemas.openxmlformats.org/officeDocument/2006/relationships/image" Target="../media/image50.jpeg"/><Relationship Id="rId11" Type="http://schemas.openxmlformats.org/officeDocument/2006/relationships/image" Target="../media/image55.tiff"/><Relationship Id="rId5" Type="http://schemas.openxmlformats.org/officeDocument/2006/relationships/image" Target="../media/image49.svg"/><Relationship Id="rId15" Type="http://schemas.openxmlformats.org/officeDocument/2006/relationships/image" Target="../media/image59.png"/><Relationship Id="rId10" Type="http://schemas.openxmlformats.org/officeDocument/2006/relationships/image" Target="../media/image54.jpeg"/><Relationship Id="rId4" Type="http://schemas.openxmlformats.org/officeDocument/2006/relationships/image" Target="../media/image48.png"/><Relationship Id="rId9" Type="http://schemas.openxmlformats.org/officeDocument/2006/relationships/image" Target="../media/image53.png"/><Relationship Id="rId14" Type="http://schemas.openxmlformats.org/officeDocument/2006/relationships/image" Target="../media/image58.png"/></Relationships>
</file>

<file path=ppt/slides/_rels/slide42.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60.png"/><Relationship Id="rId7" Type="http://schemas.openxmlformats.org/officeDocument/2006/relationships/image" Target="../media/image63.png"/><Relationship Id="rId2" Type="http://schemas.openxmlformats.org/officeDocument/2006/relationships/image" Target="../media/image1.png"/><Relationship Id="rId1" Type="http://schemas.openxmlformats.org/officeDocument/2006/relationships/slideLayout" Target="../slideLayouts/slideLayout3.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hyperlink" Target="https://twitter.com/ArcGISDevs" TargetMode="External"/><Relationship Id="rId9" Type="http://schemas.openxmlformats.org/officeDocument/2006/relationships/image" Target="../media/image65.png"/></Relationships>
</file>

<file path=ppt/slides/_rels/slide4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2.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sv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s>
</file>

<file path=ppt/slides/_rels/slide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s://www.arcgis.com/home/item.html?id=e3c819fb20f04211805adfae425f2b4c"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30.pn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F6F3753-4506-0675-91EF-8D57285C13DF}"/>
              </a:ext>
              <a:ext uri="{C183D7F6-B498-43B3-948B-1728B52AA6E4}">
                <adec:decorative xmlns:adec="http://schemas.microsoft.com/office/drawing/2017/decorative" val="1"/>
              </a:ext>
            </a:extLst>
          </p:cNvPr>
          <p:cNvPicPr>
            <a:picLocks noChangeAspect="1"/>
          </p:cNvPicPr>
          <p:nvPr/>
        </p:nvPicPr>
        <p:blipFill rotWithShape="1">
          <a:blip r:embed="rId3"/>
          <a:srcRect r="751" b="751"/>
          <a:stretch/>
        </p:blipFill>
        <p:spPr>
          <a:xfrm>
            <a:off x="0" y="0"/>
            <a:ext cx="12192000" cy="6858000"/>
          </a:xfrm>
          <a:prstGeom prst="rect">
            <a:avLst/>
          </a:prstGeom>
        </p:spPr>
      </p:pic>
      <p:sp>
        <p:nvSpPr>
          <p:cNvPr id="6" name="Title 1">
            <a:extLst>
              <a:ext uri="{FF2B5EF4-FFF2-40B4-BE49-F238E27FC236}">
                <a16:creationId xmlns:a16="http://schemas.microsoft.com/office/drawing/2014/main" id="{2E7DADBA-5AD5-D3E7-B6E4-7651A07AF8D1}"/>
              </a:ext>
            </a:extLst>
          </p:cNvPr>
          <p:cNvSpPr>
            <a:spLocks noGrp="1"/>
          </p:cNvSpPr>
          <p:nvPr>
            <p:ph type="ctrTitle"/>
          </p:nvPr>
        </p:nvSpPr>
        <p:spPr>
          <a:xfrm>
            <a:off x="846802" y="2202162"/>
            <a:ext cx="11278142" cy="914400"/>
          </a:xfrm>
        </p:spPr>
        <p:txBody>
          <a:bodyPr/>
          <a:lstStyle/>
          <a:p>
            <a:pPr algn="l"/>
            <a:r>
              <a:rPr lang="en-US"/>
              <a:t>ArcGIS Pro SDK for .NET: Introduction to Map and Geodatabase Topology</a:t>
            </a:r>
          </a:p>
        </p:txBody>
      </p:sp>
      <p:sp>
        <p:nvSpPr>
          <p:cNvPr id="7" name="Subtitle 2">
            <a:extLst>
              <a:ext uri="{FF2B5EF4-FFF2-40B4-BE49-F238E27FC236}">
                <a16:creationId xmlns:a16="http://schemas.microsoft.com/office/drawing/2014/main" id="{F29E5FEF-C319-48C4-98E1-6F6E9AF550BF}"/>
              </a:ext>
            </a:extLst>
          </p:cNvPr>
          <p:cNvSpPr>
            <a:spLocks noGrp="1"/>
          </p:cNvSpPr>
          <p:nvPr>
            <p:ph type="subTitle" idx="1"/>
          </p:nvPr>
        </p:nvSpPr>
        <p:spPr>
          <a:xfrm>
            <a:off x="842482" y="3239187"/>
            <a:ext cx="6306353" cy="914400"/>
          </a:xfrm>
        </p:spPr>
        <p:txBody>
          <a:bodyPr/>
          <a:lstStyle/>
          <a:p>
            <a:pPr algn="l"/>
            <a:r>
              <a:rPr lang="en-US">
                <a:solidFill>
                  <a:srgbClr val="FFE08C"/>
                </a:solidFill>
              </a:rPr>
              <a:t>Lisa Stanners, Aashis Lamsal</a:t>
            </a:r>
          </a:p>
        </p:txBody>
      </p:sp>
      <p:sp>
        <p:nvSpPr>
          <p:cNvPr id="8" name="Event Name">
            <a:extLst>
              <a:ext uri="{FF2B5EF4-FFF2-40B4-BE49-F238E27FC236}">
                <a16:creationId xmlns:a16="http://schemas.microsoft.com/office/drawing/2014/main" id="{2D1FE438-BE6D-850A-791A-5CD184F63F17}"/>
              </a:ext>
            </a:extLst>
          </p:cNvPr>
          <p:cNvSpPr txBox="1">
            <a:spLocks/>
          </p:cNvSpPr>
          <p:nvPr/>
        </p:nvSpPr>
        <p:spPr bwMode="white">
          <a:xfrm>
            <a:off x="842482" y="6114559"/>
            <a:ext cx="3847084" cy="160624"/>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algn="l">
              <a:spcBef>
                <a:spcPts val="200"/>
              </a:spcBef>
              <a:spcAft>
                <a:spcPts val="0"/>
              </a:spcAft>
            </a:pPr>
            <a:r>
              <a:rPr lang="en-US" sz="1200" b="1" i="1">
                <a:solidFill>
                  <a:srgbClr val="82F5FF"/>
                </a:solidFill>
              </a:rPr>
              <a:t>2024 ESRI DEVELOPER SUMMIT</a:t>
            </a:r>
          </a:p>
        </p:txBody>
      </p:sp>
    </p:spTree>
    <p:extLst>
      <p:ext uri="{BB962C8B-B14F-4D97-AF65-F5344CB8AC3E}">
        <p14:creationId xmlns:p14="http://schemas.microsoft.com/office/powerpoint/2010/main" val="535275433"/>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2E2B4C-5D8A-45AE-AA2E-03AA36170B97}"/>
              </a:ext>
            </a:extLst>
          </p:cNvPr>
          <p:cNvSpPr>
            <a:spLocks noGrp="1"/>
          </p:cNvSpPr>
          <p:nvPr>
            <p:ph type="title"/>
          </p:nvPr>
        </p:nvSpPr>
        <p:spPr>
          <a:xfrm>
            <a:off x="685800" y="771525"/>
            <a:ext cx="10369296" cy="461665"/>
          </a:xfrm>
        </p:spPr>
        <p:txBody>
          <a:bodyPr/>
          <a:lstStyle/>
          <a:p>
            <a:r>
              <a:rPr lang="en-US"/>
              <a:t>Additional Examples: Geodatabase Topology</a:t>
            </a:r>
          </a:p>
        </p:txBody>
      </p:sp>
      <p:graphicFrame>
        <p:nvGraphicFramePr>
          <p:cNvPr id="5" name="Table 5">
            <a:extLst>
              <a:ext uri="{FF2B5EF4-FFF2-40B4-BE49-F238E27FC236}">
                <a16:creationId xmlns:a16="http://schemas.microsoft.com/office/drawing/2014/main" id="{43AFDC53-E8F7-445E-8E2B-54F8877EA84F}"/>
              </a:ext>
            </a:extLst>
          </p:cNvPr>
          <p:cNvGraphicFramePr>
            <a:graphicFrameLocks noGrp="1"/>
          </p:cNvGraphicFramePr>
          <p:nvPr>
            <p:ph sz="quarter" idx="12"/>
            <p:extLst>
              <p:ext uri="{D42A27DB-BD31-4B8C-83A1-F6EECF244321}">
                <p14:modId xmlns:p14="http://schemas.microsoft.com/office/powerpoint/2010/main" val="3009581475"/>
              </p:ext>
            </p:extLst>
          </p:nvPr>
        </p:nvGraphicFramePr>
        <p:xfrm>
          <a:off x="600075" y="1924047"/>
          <a:ext cx="11401424" cy="4064060"/>
        </p:xfrm>
        <a:graphic>
          <a:graphicData uri="http://schemas.openxmlformats.org/drawingml/2006/table">
            <a:tbl>
              <a:tblPr firstRow="1" bandRow="1">
                <a:tableStyleId>{5C22544A-7EE6-4342-B048-85BDC9FD1C3A}</a:tableStyleId>
              </a:tblPr>
              <a:tblGrid>
                <a:gridCol w="1571625">
                  <a:extLst>
                    <a:ext uri="{9D8B030D-6E8A-4147-A177-3AD203B41FA5}">
                      <a16:colId xmlns:a16="http://schemas.microsoft.com/office/drawing/2014/main" val="4249969719"/>
                    </a:ext>
                  </a:extLst>
                </a:gridCol>
                <a:gridCol w="3743325">
                  <a:extLst>
                    <a:ext uri="{9D8B030D-6E8A-4147-A177-3AD203B41FA5}">
                      <a16:colId xmlns:a16="http://schemas.microsoft.com/office/drawing/2014/main" val="1311418407"/>
                    </a:ext>
                  </a:extLst>
                </a:gridCol>
                <a:gridCol w="6086474">
                  <a:extLst>
                    <a:ext uri="{9D8B030D-6E8A-4147-A177-3AD203B41FA5}">
                      <a16:colId xmlns:a16="http://schemas.microsoft.com/office/drawing/2014/main" val="4181731831"/>
                    </a:ext>
                  </a:extLst>
                </a:gridCol>
              </a:tblGrid>
              <a:tr h="558858">
                <a:tc>
                  <a:txBody>
                    <a:bodyPr/>
                    <a:lstStyle/>
                    <a:p>
                      <a:r>
                        <a:rPr lang="en-US" b="1">
                          <a:effectLst/>
                        </a:rPr>
                        <a:t>Dataset</a:t>
                      </a:r>
                    </a:p>
                  </a:txBody>
                  <a:tcPr anchor="ctr"/>
                </a:tc>
                <a:tc>
                  <a:txBody>
                    <a:bodyPr/>
                    <a:lstStyle/>
                    <a:p>
                      <a:r>
                        <a:rPr lang="en-US" b="1">
                          <a:effectLst/>
                        </a:rPr>
                        <a:t>Feature classes</a:t>
                      </a:r>
                    </a:p>
                  </a:txBody>
                  <a:tcPr anchor="ctr"/>
                </a:tc>
                <a:tc>
                  <a:txBody>
                    <a:bodyPr/>
                    <a:lstStyle/>
                    <a:p>
                      <a:r>
                        <a:rPr lang="en-US" b="1">
                          <a:effectLst/>
                        </a:rPr>
                        <a:t>Topology rules</a:t>
                      </a:r>
                    </a:p>
                  </a:txBody>
                  <a:tcPr anchor="ctr"/>
                </a:tc>
                <a:extLst>
                  <a:ext uri="{0D108BD9-81ED-4DB2-BD59-A6C34878D82A}">
                    <a16:rowId xmlns:a16="http://schemas.microsoft.com/office/drawing/2014/main" val="2877492338"/>
                  </a:ext>
                </a:extLst>
              </a:tr>
              <a:tr h="850845">
                <a:tc>
                  <a:txBody>
                    <a:bodyPr/>
                    <a:lstStyle/>
                    <a:p>
                      <a:r>
                        <a:rPr lang="en-US" sz="2000" b="0">
                          <a:effectLst/>
                        </a:rPr>
                        <a:t>Soils</a:t>
                      </a:r>
                    </a:p>
                  </a:txBody>
                  <a:tcPr anchor="ctr"/>
                </a:tc>
                <a:tc>
                  <a:txBody>
                    <a:bodyPr/>
                    <a:lstStyle/>
                    <a:p>
                      <a:pPr marL="342900" indent="-342900">
                        <a:buFont typeface="Arial" panose="020B0604020202020204" pitchFamily="34" charset="0"/>
                        <a:buChar char="•"/>
                      </a:pPr>
                      <a:r>
                        <a:rPr lang="en-US" sz="2000" b="0" i="0">
                          <a:effectLst/>
                        </a:rPr>
                        <a:t>Soil type polygons</a:t>
                      </a:r>
                    </a:p>
                  </a:txBody>
                  <a:tcPr anchor="ctr"/>
                </a:tc>
                <a:tc>
                  <a:txBody>
                    <a:bodyPr/>
                    <a:lstStyle/>
                    <a:p>
                      <a:pPr marL="342900" indent="-342900">
                        <a:buFont typeface="+mj-lt"/>
                        <a:buAutoNum type="arabicPeriod"/>
                      </a:pPr>
                      <a:r>
                        <a:rPr lang="en-US" sz="1600" b="0">
                          <a:effectLst/>
                        </a:rPr>
                        <a:t>Soil polygons must not overlap. </a:t>
                      </a:r>
                    </a:p>
                    <a:p>
                      <a:pPr marL="342900" indent="-342900">
                        <a:buFont typeface="+mj-lt"/>
                        <a:buAutoNum type="arabicPeriod"/>
                      </a:pPr>
                      <a:r>
                        <a:rPr lang="en-US" sz="1600" b="0">
                          <a:effectLst/>
                        </a:rPr>
                        <a:t>Soil polygons must not have gaps.</a:t>
                      </a:r>
                    </a:p>
                  </a:txBody>
                  <a:tcPr anchor="ctr"/>
                </a:tc>
                <a:extLst>
                  <a:ext uri="{0D108BD9-81ED-4DB2-BD59-A6C34878D82A}">
                    <a16:rowId xmlns:a16="http://schemas.microsoft.com/office/drawing/2014/main" val="3845332663"/>
                  </a:ext>
                </a:extLst>
              </a:tr>
              <a:tr h="1276350">
                <a:tc>
                  <a:txBody>
                    <a:bodyPr/>
                    <a:lstStyle/>
                    <a:p>
                      <a:r>
                        <a:rPr lang="en-US" sz="2000" b="0">
                          <a:effectLst/>
                        </a:rPr>
                        <a:t>Parcels</a:t>
                      </a:r>
                    </a:p>
                  </a:txBody>
                  <a:tcPr anchor="ctr"/>
                </a:tc>
                <a:tc>
                  <a:txBody>
                    <a:bodyPr/>
                    <a:lstStyle/>
                    <a:p>
                      <a:pPr marL="342900" indent="-342900">
                        <a:buFont typeface="Arial" panose="020B0604020202020204" pitchFamily="34" charset="0"/>
                        <a:buChar char="•"/>
                      </a:pPr>
                      <a:r>
                        <a:rPr lang="fr-FR" sz="2000" b="0" err="1">
                          <a:effectLst/>
                        </a:rPr>
                        <a:t>Parcel</a:t>
                      </a:r>
                      <a:r>
                        <a:rPr lang="fr-FR" sz="2000" b="0">
                          <a:effectLst/>
                        </a:rPr>
                        <a:t> </a:t>
                      </a:r>
                      <a:r>
                        <a:rPr lang="fr-FR" sz="2000" b="0" err="1">
                          <a:effectLst/>
                        </a:rPr>
                        <a:t>polygons</a:t>
                      </a:r>
                      <a:endParaRPr lang="fr-FR" sz="2000" b="0">
                        <a:effectLst/>
                      </a:endParaRPr>
                    </a:p>
                    <a:p>
                      <a:pPr marL="342900" indent="-342900">
                        <a:buFont typeface="Arial" panose="020B0604020202020204" pitchFamily="34" charset="0"/>
                        <a:buChar char="•"/>
                      </a:pPr>
                      <a:r>
                        <a:rPr lang="fr-FR" sz="2000" b="0" err="1">
                          <a:effectLst/>
                        </a:rPr>
                        <a:t>Parcel</a:t>
                      </a:r>
                      <a:r>
                        <a:rPr lang="fr-FR" sz="2000" b="0">
                          <a:effectLst/>
                        </a:rPr>
                        <a:t> </a:t>
                      </a:r>
                      <a:r>
                        <a:rPr lang="fr-FR" sz="2000" b="0" err="1">
                          <a:effectLst/>
                        </a:rPr>
                        <a:t>boundaries</a:t>
                      </a:r>
                      <a:endParaRPr lang="fr-FR" sz="2000" b="0">
                        <a:effectLst/>
                      </a:endParaRPr>
                    </a:p>
                    <a:p>
                      <a:pPr marL="342900" indent="-342900">
                        <a:buFont typeface="Arial" panose="020B0604020202020204" pitchFamily="34" charset="0"/>
                        <a:buChar char="•"/>
                      </a:pPr>
                      <a:r>
                        <a:rPr lang="fr-FR" sz="2000" b="0" err="1">
                          <a:effectLst/>
                        </a:rPr>
                        <a:t>Parcel</a:t>
                      </a:r>
                      <a:r>
                        <a:rPr lang="fr-FR" sz="2000" b="0">
                          <a:effectLst/>
                        </a:rPr>
                        <a:t> corners (points)</a:t>
                      </a:r>
                    </a:p>
                  </a:txBody>
                  <a:tcPr anchor="ctr"/>
                </a:tc>
                <a:tc>
                  <a:txBody>
                    <a:bodyPr/>
                    <a:lstStyle/>
                    <a:p>
                      <a:pPr marL="342900" indent="-342900">
                        <a:buFont typeface="+mj-lt"/>
                        <a:buAutoNum type="arabicPeriod"/>
                      </a:pPr>
                      <a:r>
                        <a:rPr lang="en-US" sz="1600" b="0">
                          <a:effectLst/>
                        </a:rPr>
                        <a:t>Parcel polygons must not overlap.</a:t>
                      </a:r>
                    </a:p>
                    <a:p>
                      <a:pPr marL="342900" indent="-342900">
                        <a:buFont typeface="+mj-lt"/>
                        <a:buAutoNum type="arabicPeriod"/>
                      </a:pPr>
                      <a:r>
                        <a:rPr lang="en-US" sz="1600" b="0">
                          <a:effectLst/>
                        </a:rPr>
                        <a:t>Parcel boundary lines must cover parcel polygon boundaries. </a:t>
                      </a:r>
                    </a:p>
                    <a:p>
                      <a:pPr marL="342900" indent="-342900">
                        <a:buFont typeface="+mj-lt"/>
                        <a:buAutoNum type="arabicPeriod"/>
                      </a:pPr>
                      <a:r>
                        <a:rPr lang="en-US" sz="1600" b="0">
                          <a:effectLst/>
                        </a:rPr>
                        <a:t>Parcel corner points must cover parcel boundary endpoints.</a:t>
                      </a:r>
                    </a:p>
                  </a:txBody>
                  <a:tcPr anchor="ctr"/>
                </a:tc>
                <a:extLst>
                  <a:ext uri="{0D108BD9-81ED-4DB2-BD59-A6C34878D82A}">
                    <a16:rowId xmlns:a16="http://schemas.microsoft.com/office/drawing/2014/main" val="977101612"/>
                  </a:ext>
                </a:extLst>
              </a:tr>
              <a:tr h="1378007">
                <a:tc>
                  <a:txBody>
                    <a:bodyPr/>
                    <a:lstStyle/>
                    <a:p>
                      <a:r>
                        <a:rPr lang="en-US" sz="2000" b="0">
                          <a:effectLst/>
                        </a:rPr>
                        <a:t>Hydrology</a:t>
                      </a:r>
                    </a:p>
                  </a:txBody>
                  <a:tcPr anchor="ctr"/>
                </a:tc>
                <a:tc>
                  <a:txBody>
                    <a:bodyPr/>
                    <a:lstStyle/>
                    <a:p>
                      <a:pPr marL="342900" indent="-342900">
                        <a:buFont typeface="Arial" panose="020B0604020202020204" pitchFamily="34" charset="0"/>
                        <a:buChar char="•"/>
                      </a:pPr>
                      <a:r>
                        <a:rPr lang="en-US" sz="2000" b="0">
                          <a:effectLst/>
                        </a:rPr>
                        <a:t>Hydro lines</a:t>
                      </a:r>
                    </a:p>
                    <a:p>
                      <a:pPr marL="342900" indent="-342900">
                        <a:buFont typeface="Arial" panose="020B0604020202020204" pitchFamily="34" charset="0"/>
                        <a:buChar char="•"/>
                      </a:pPr>
                      <a:r>
                        <a:rPr lang="en-US" sz="2000" b="0">
                          <a:effectLst/>
                        </a:rPr>
                        <a:t>Hydro points,</a:t>
                      </a:r>
                    </a:p>
                    <a:p>
                      <a:pPr marL="342900" indent="-342900">
                        <a:buFont typeface="Arial" panose="020B0604020202020204" pitchFamily="34" charset="0"/>
                        <a:buChar char="•"/>
                      </a:pPr>
                      <a:r>
                        <a:rPr lang="en-US" sz="2000" b="0">
                          <a:effectLst/>
                        </a:rPr>
                        <a:t>Watersheds (polygons)</a:t>
                      </a:r>
                    </a:p>
                  </a:txBody>
                  <a:tcPr anchor="ctr"/>
                </a:tc>
                <a:tc>
                  <a:txBody>
                    <a:bodyPr/>
                    <a:lstStyle/>
                    <a:p>
                      <a:pPr marL="342900" indent="-342900">
                        <a:buFont typeface="+mj-lt"/>
                        <a:buAutoNum type="arabicPeriod"/>
                      </a:pPr>
                      <a:r>
                        <a:rPr lang="en-US" sz="1600" b="0">
                          <a:effectLst/>
                        </a:rPr>
                        <a:t>Hydro lines must not self-overlap. </a:t>
                      </a:r>
                    </a:p>
                    <a:p>
                      <a:pPr marL="342900" indent="-342900">
                        <a:buFont typeface="+mj-lt"/>
                        <a:buAutoNum type="arabicPeriod"/>
                      </a:pPr>
                      <a:r>
                        <a:rPr lang="en-US" sz="1600" b="0">
                          <a:effectLst/>
                        </a:rPr>
                        <a:t>Hydro lines must cover Hydro points.</a:t>
                      </a:r>
                    </a:p>
                    <a:p>
                      <a:pPr marL="342900" indent="-342900">
                        <a:buFont typeface="+mj-lt"/>
                        <a:buAutoNum type="arabicPeriod"/>
                      </a:pPr>
                      <a:r>
                        <a:rPr lang="en-US" sz="1600" b="0">
                          <a:effectLst/>
                        </a:rPr>
                        <a:t>Watersheds must not overlap.</a:t>
                      </a:r>
                    </a:p>
                    <a:p>
                      <a:pPr marL="342900" indent="-342900">
                        <a:buFont typeface="+mj-lt"/>
                        <a:buAutoNum type="arabicPeriod"/>
                      </a:pPr>
                      <a:r>
                        <a:rPr lang="en-US" sz="1600" b="0">
                          <a:effectLst/>
                        </a:rPr>
                        <a:t>Watersheds must not have gaps.</a:t>
                      </a:r>
                    </a:p>
                  </a:txBody>
                  <a:tcPr anchor="ctr"/>
                </a:tc>
                <a:extLst>
                  <a:ext uri="{0D108BD9-81ED-4DB2-BD59-A6C34878D82A}">
                    <a16:rowId xmlns:a16="http://schemas.microsoft.com/office/drawing/2014/main" val="2290252102"/>
                  </a:ext>
                </a:extLst>
              </a:tr>
            </a:tbl>
          </a:graphicData>
        </a:graphic>
      </p:graphicFrame>
    </p:spTree>
    <p:extLst>
      <p:ext uri="{BB962C8B-B14F-4D97-AF65-F5344CB8AC3E}">
        <p14:creationId xmlns:p14="http://schemas.microsoft.com/office/powerpoint/2010/main" val="3935594978"/>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0E2018E5-6EDD-B448-A8B6-356DD3B03B19}"/>
              </a:ext>
            </a:extLst>
          </p:cNvPr>
          <p:cNvSpPr>
            <a:spLocks noGrp="1"/>
          </p:cNvSpPr>
          <p:nvPr>
            <p:ph sz="quarter" idx="12"/>
          </p:nvPr>
        </p:nvSpPr>
        <p:spPr>
          <a:xfrm>
            <a:off x="914400" y="1524001"/>
            <a:ext cx="6041292" cy="2438399"/>
          </a:xfrm>
        </p:spPr>
        <p:txBody>
          <a:bodyPr/>
          <a:lstStyle/>
          <a:p>
            <a:pPr>
              <a:buClr>
                <a:srgbClr val="00EC86"/>
              </a:buClr>
            </a:pPr>
            <a:r>
              <a:rPr lang="en-US"/>
              <a:t>Open and explore</a:t>
            </a:r>
          </a:p>
          <a:p>
            <a:pPr>
              <a:buClr>
                <a:srgbClr val="00EC86"/>
              </a:buClr>
            </a:pPr>
            <a:r>
              <a:rPr lang="en-US"/>
              <a:t>Validation</a:t>
            </a:r>
          </a:p>
          <a:p>
            <a:pPr>
              <a:buClr>
                <a:srgbClr val="00EC86"/>
              </a:buClr>
            </a:pPr>
            <a:r>
              <a:rPr lang="en-US"/>
              <a:t>Errors </a:t>
            </a:r>
          </a:p>
          <a:p>
            <a:pPr>
              <a:buClr>
                <a:srgbClr val="00EC86"/>
              </a:buClr>
            </a:pPr>
            <a:r>
              <a:rPr lang="en-US"/>
              <a:t>Exception handling</a:t>
            </a:r>
          </a:p>
          <a:p>
            <a:pPr>
              <a:buClr>
                <a:srgbClr val="00EC86"/>
              </a:buClr>
            </a:pPr>
            <a:r>
              <a:rPr lang="en-US"/>
              <a:t>Topology Graph</a:t>
            </a:r>
          </a:p>
          <a:p>
            <a:pPr>
              <a:buClr>
                <a:srgbClr val="00EC86"/>
              </a:buClr>
            </a:pPr>
            <a:endParaRPr lang="en-US"/>
          </a:p>
          <a:p>
            <a:pPr lvl="1">
              <a:buClr>
                <a:srgbClr val="00EC86"/>
              </a:buClr>
            </a:pPr>
            <a:endParaRPr lang="en-US"/>
          </a:p>
          <a:p>
            <a:pPr>
              <a:buClr>
                <a:srgbClr val="00EC86"/>
              </a:buClr>
            </a:pPr>
            <a:endParaRPr lang="en-US"/>
          </a:p>
          <a:p>
            <a:pPr lvl="2">
              <a:buClr>
                <a:srgbClr val="00EC86"/>
              </a:buClr>
            </a:pPr>
            <a:endParaRPr lang="en-US"/>
          </a:p>
          <a:p>
            <a:pPr lvl="2">
              <a:buClr>
                <a:srgbClr val="00EC86"/>
              </a:buClr>
            </a:pPr>
            <a:endParaRPr lang="en-US"/>
          </a:p>
          <a:p>
            <a:pPr lvl="1">
              <a:buClr>
                <a:srgbClr val="00EC86"/>
              </a:buClr>
            </a:pPr>
            <a:endParaRPr lang="en-US" b="0"/>
          </a:p>
          <a:p>
            <a:pPr lvl="1">
              <a:buClr>
                <a:srgbClr val="00EC86"/>
              </a:buClr>
            </a:pPr>
            <a:endParaRPr lang="en-US" b="0"/>
          </a:p>
        </p:txBody>
      </p:sp>
      <p:sp>
        <p:nvSpPr>
          <p:cNvPr id="16" name="Title 15">
            <a:extLst>
              <a:ext uri="{FF2B5EF4-FFF2-40B4-BE49-F238E27FC236}">
                <a16:creationId xmlns:a16="http://schemas.microsoft.com/office/drawing/2014/main" id="{8202D082-A9B5-F04D-A9BD-E84E58DE539B}"/>
              </a:ext>
            </a:extLst>
          </p:cNvPr>
          <p:cNvSpPr>
            <a:spLocks noGrp="1"/>
          </p:cNvSpPr>
          <p:nvPr>
            <p:ph type="title"/>
          </p:nvPr>
        </p:nvSpPr>
        <p:spPr>
          <a:xfrm>
            <a:off x="914400" y="945178"/>
            <a:ext cx="10369296" cy="430887"/>
          </a:xfrm>
        </p:spPr>
        <p:txBody>
          <a:bodyPr/>
          <a:lstStyle/>
          <a:p>
            <a:r>
              <a:rPr lang="en-US" sz="2800"/>
              <a:t>SDK Functionality : Geodatabase Topology </a:t>
            </a:r>
            <a:endParaRPr lang="en-US" sz="2800" b="0"/>
          </a:p>
        </p:txBody>
      </p:sp>
    </p:spTree>
    <p:extLst>
      <p:ext uri="{BB962C8B-B14F-4D97-AF65-F5344CB8AC3E}">
        <p14:creationId xmlns:p14="http://schemas.microsoft.com/office/powerpoint/2010/main" val="3306317197"/>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0E2018E5-6EDD-B448-A8B6-356DD3B03B19}"/>
              </a:ext>
            </a:extLst>
          </p:cNvPr>
          <p:cNvSpPr>
            <a:spLocks noGrp="1"/>
          </p:cNvSpPr>
          <p:nvPr>
            <p:ph sz="quarter" idx="12"/>
          </p:nvPr>
        </p:nvSpPr>
        <p:spPr>
          <a:xfrm>
            <a:off x="914400" y="1524001"/>
            <a:ext cx="6041292" cy="2438399"/>
          </a:xfrm>
        </p:spPr>
        <p:txBody>
          <a:bodyPr/>
          <a:lstStyle/>
          <a:p>
            <a:pPr>
              <a:buClr>
                <a:srgbClr val="00EC86"/>
              </a:buClr>
            </a:pPr>
            <a:r>
              <a:rPr lang="en-US"/>
              <a:t>Open and explore</a:t>
            </a:r>
          </a:p>
          <a:p>
            <a:pPr>
              <a:buClr>
                <a:srgbClr val="00EC86"/>
              </a:buClr>
            </a:pPr>
            <a:r>
              <a:rPr lang="en-US"/>
              <a:t>Validation</a:t>
            </a:r>
          </a:p>
          <a:p>
            <a:pPr>
              <a:buClr>
                <a:srgbClr val="00EC86"/>
              </a:buClr>
            </a:pPr>
            <a:r>
              <a:rPr lang="en-US"/>
              <a:t>Errors </a:t>
            </a:r>
          </a:p>
          <a:p>
            <a:pPr>
              <a:buClr>
                <a:srgbClr val="00EC86"/>
              </a:buClr>
            </a:pPr>
            <a:r>
              <a:rPr lang="en-US"/>
              <a:t>Exception handling</a:t>
            </a:r>
          </a:p>
          <a:p>
            <a:pPr>
              <a:buClr>
                <a:srgbClr val="00EC86"/>
              </a:buClr>
            </a:pPr>
            <a:r>
              <a:rPr lang="en-US">
                <a:solidFill>
                  <a:schemeClr val="tx2">
                    <a:lumMod val="75000"/>
                  </a:schemeClr>
                </a:solidFill>
              </a:rPr>
              <a:t>Topology Graph</a:t>
            </a:r>
          </a:p>
          <a:p>
            <a:pPr>
              <a:buClr>
                <a:srgbClr val="00EC86"/>
              </a:buClr>
            </a:pPr>
            <a:endParaRPr lang="en-US"/>
          </a:p>
          <a:p>
            <a:pPr lvl="1">
              <a:buClr>
                <a:srgbClr val="00EC86"/>
              </a:buClr>
            </a:pPr>
            <a:endParaRPr lang="en-US"/>
          </a:p>
          <a:p>
            <a:pPr>
              <a:buClr>
                <a:srgbClr val="00EC86"/>
              </a:buClr>
            </a:pPr>
            <a:endParaRPr lang="en-US"/>
          </a:p>
          <a:p>
            <a:pPr lvl="2">
              <a:buClr>
                <a:srgbClr val="00EC86"/>
              </a:buClr>
            </a:pPr>
            <a:endParaRPr lang="en-US"/>
          </a:p>
          <a:p>
            <a:pPr lvl="2">
              <a:buClr>
                <a:srgbClr val="00EC86"/>
              </a:buClr>
            </a:pPr>
            <a:endParaRPr lang="en-US"/>
          </a:p>
          <a:p>
            <a:pPr lvl="1">
              <a:buClr>
                <a:srgbClr val="00EC86"/>
              </a:buClr>
            </a:pPr>
            <a:endParaRPr lang="en-US" b="0"/>
          </a:p>
          <a:p>
            <a:pPr lvl="1">
              <a:buClr>
                <a:srgbClr val="00EC86"/>
              </a:buClr>
            </a:pPr>
            <a:endParaRPr lang="en-US" b="0"/>
          </a:p>
        </p:txBody>
      </p:sp>
      <p:sp>
        <p:nvSpPr>
          <p:cNvPr id="16" name="Title 15">
            <a:extLst>
              <a:ext uri="{FF2B5EF4-FFF2-40B4-BE49-F238E27FC236}">
                <a16:creationId xmlns:a16="http://schemas.microsoft.com/office/drawing/2014/main" id="{8202D082-A9B5-F04D-A9BD-E84E58DE539B}"/>
              </a:ext>
            </a:extLst>
          </p:cNvPr>
          <p:cNvSpPr>
            <a:spLocks noGrp="1"/>
          </p:cNvSpPr>
          <p:nvPr>
            <p:ph type="title"/>
          </p:nvPr>
        </p:nvSpPr>
        <p:spPr>
          <a:xfrm>
            <a:off x="914400" y="945178"/>
            <a:ext cx="10369296" cy="430887"/>
          </a:xfrm>
        </p:spPr>
        <p:txBody>
          <a:bodyPr/>
          <a:lstStyle/>
          <a:p>
            <a:r>
              <a:rPr lang="en-US" sz="2800"/>
              <a:t>SDK Functionality : Geodatabase Topology </a:t>
            </a:r>
            <a:endParaRPr lang="en-US" sz="2800" b="0"/>
          </a:p>
        </p:txBody>
      </p:sp>
    </p:spTree>
    <p:extLst>
      <p:ext uri="{BB962C8B-B14F-4D97-AF65-F5344CB8AC3E}">
        <p14:creationId xmlns:p14="http://schemas.microsoft.com/office/powerpoint/2010/main" val="617699212"/>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A343A69-065D-9243-F106-E6E61497F3BF}"/>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0"/>
            <a:ext cx="12192000" cy="6858000"/>
          </a:xfrm>
          <a:prstGeom prst="rect">
            <a:avLst/>
          </a:prstGeom>
        </p:spPr>
      </p:pic>
      <p:sp>
        <p:nvSpPr>
          <p:cNvPr id="8" name="Title 15">
            <a:extLst>
              <a:ext uri="{FF2B5EF4-FFF2-40B4-BE49-F238E27FC236}">
                <a16:creationId xmlns:a16="http://schemas.microsoft.com/office/drawing/2014/main" id="{9129683A-77A4-4C6F-BED3-686127ABA360}"/>
              </a:ext>
            </a:extLst>
          </p:cNvPr>
          <p:cNvSpPr>
            <a:spLocks noGrp="1"/>
          </p:cNvSpPr>
          <p:nvPr>
            <p:ph type="title"/>
          </p:nvPr>
        </p:nvSpPr>
        <p:spPr/>
        <p:txBody>
          <a:bodyPr/>
          <a:lstStyle/>
          <a:p>
            <a:r>
              <a:rPr lang="en-US" sz="3200"/>
              <a:t>Functionality: Open and Explore</a:t>
            </a:r>
            <a:endParaRPr lang="en-US" sz="3200" b="0"/>
          </a:p>
        </p:txBody>
      </p:sp>
    </p:spTree>
    <p:extLst>
      <p:ext uri="{BB962C8B-B14F-4D97-AF65-F5344CB8AC3E}">
        <p14:creationId xmlns:p14="http://schemas.microsoft.com/office/powerpoint/2010/main" val="3029620041"/>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0E2018E5-6EDD-B448-A8B6-356DD3B03B19}"/>
              </a:ext>
            </a:extLst>
          </p:cNvPr>
          <p:cNvSpPr>
            <a:spLocks noGrp="1"/>
          </p:cNvSpPr>
          <p:nvPr>
            <p:ph sz="quarter" idx="12"/>
          </p:nvPr>
        </p:nvSpPr>
        <p:spPr>
          <a:xfrm>
            <a:off x="914400" y="1524001"/>
            <a:ext cx="11187404" cy="5203370"/>
          </a:xfrm>
        </p:spPr>
        <p:txBody>
          <a:bodyPr/>
          <a:lstStyle/>
          <a:p>
            <a:pPr>
              <a:buClr>
                <a:srgbClr val="00EC86"/>
              </a:buClr>
            </a:pPr>
            <a:r>
              <a:rPr lang="en-US"/>
              <a:t> Open topology </a:t>
            </a:r>
          </a:p>
          <a:p>
            <a:pPr>
              <a:buClr>
                <a:srgbClr val="00EC86"/>
              </a:buClr>
            </a:pPr>
            <a:endParaRPr lang="en-US"/>
          </a:p>
          <a:p>
            <a:pPr lvl="1">
              <a:buClr>
                <a:srgbClr val="00EC86"/>
              </a:buClr>
            </a:pPr>
            <a:endParaRPr lang="en-US"/>
          </a:p>
          <a:p>
            <a:pPr>
              <a:buClr>
                <a:srgbClr val="00EC86"/>
              </a:buClr>
            </a:pPr>
            <a:endParaRPr lang="en-US"/>
          </a:p>
          <a:p>
            <a:pPr lvl="2">
              <a:buClr>
                <a:srgbClr val="00EC86"/>
              </a:buClr>
            </a:pPr>
            <a:endParaRPr lang="en-US"/>
          </a:p>
          <a:p>
            <a:pPr lvl="2">
              <a:buClr>
                <a:srgbClr val="00EC86"/>
              </a:buClr>
            </a:pPr>
            <a:endParaRPr lang="en-US"/>
          </a:p>
          <a:p>
            <a:pPr lvl="1">
              <a:buClr>
                <a:srgbClr val="00EC86"/>
              </a:buClr>
            </a:pPr>
            <a:endParaRPr lang="en-US" b="0"/>
          </a:p>
          <a:p>
            <a:pPr lvl="1">
              <a:buClr>
                <a:srgbClr val="00EC86"/>
              </a:buClr>
            </a:pPr>
            <a:endParaRPr lang="en-US" b="0"/>
          </a:p>
        </p:txBody>
      </p:sp>
      <p:sp>
        <p:nvSpPr>
          <p:cNvPr id="16" name="Title 15">
            <a:extLst>
              <a:ext uri="{FF2B5EF4-FFF2-40B4-BE49-F238E27FC236}">
                <a16:creationId xmlns:a16="http://schemas.microsoft.com/office/drawing/2014/main" id="{8202D082-A9B5-F04D-A9BD-E84E58DE539B}"/>
              </a:ext>
            </a:extLst>
          </p:cNvPr>
          <p:cNvSpPr>
            <a:spLocks noGrp="1"/>
          </p:cNvSpPr>
          <p:nvPr>
            <p:ph type="title"/>
          </p:nvPr>
        </p:nvSpPr>
        <p:spPr>
          <a:xfrm>
            <a:off x="914400" y="945178"/>
            <a:ext cx="10369296" cy="430887"/>
          </a:xfrm>
        </p:spPr>
        <p:txBody>
          <a:bodyPr/>
          <a:lstStyle/>
          <a:p>
            <a:r>
              <a:rPr lang="en-US" sz="2800"/>
              <a:t>Open and Explore</a:t>
            </a:r>
            <a:endParaRPr lang="en-US" sz="2800" b="0"/>
          </a:p>
        </p:txBody>
      </p:sp>
      <p:pic>
        <p:nvPicPr>
          <p:cNvPr id="3" name="Picture 2">
            <a:extLst>
              <a:ext uri="{FF2B5EF4-FFF2-40B4-BE49-F238E27FC236}">
                <a16:creationId xmlns:a16="http://schemas.microsoft.com/office/drawing/2014/main" id="{AF0C3B49-7664-46D2-B4B4-498C1921646C}"/>
              </a:ext>
            </a:extLst>
          </p:cNvPr>
          <p:cNvPicPr>
            <a:picLocks noChangeAspect="1"/>
          </p:cNvPicPr>
          <p:nvPr/>
        </p:nvPicPr>
        <p:blipFill>
          <a:blip r:embed="rId3"/>
          <a:stretch>
            <a:fillRect/>
          </a:stretch>
        </p:blipFill>
        <p:spPr>
          <a:xfrm>
            <a:off x="1117898" y="2031105"/>
            <a:ext cx="6858000" cy="390525"/>
          </a:xfrm>
          <a:prstGeom prst="rect">
            <a:avLst/>
          </a:prstGeom>
        </p:spPr>
      </p:pic>
      <p:pic>
        <p:nvPicPr>
          <p:cNvPr id="3076" name="Picture 4">
            <a:extLst>
              <a:ext uri="{FF2B5EF4-FFF2-40B4-BE49-F238E27FC236}">
                <a16:creationId xmlns:a16="http://schemas.microsoft.com/office/drawing/2014/main" id="{3EFDF770-09A3-45F5-B48C-F3822E26B73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4126" y="2633365"/>
            <a:ext cx="5053474" cy="3279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4747273"/>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0E2018E5-6EDD-B448-A8B6-356DD3B03B19}"/>
              </a:ext>
            </a:extLst>
          </p:cNvPr>
          <p:cNvSpPr>
            <a:spLocks noGrp="1"/>
          </p:cNvSpPr>
          <p:nvPr>
            <p:ph sz="quarter" idx="12"/>
          </p:nvPr>
        </p:nvSpPr>
        <p:spPr>
          <a:xfrm>
            <a:off x="914400" y="1524001"/>
            <a:ext cx="11187404" cy="5203370"/>
          </a:xfrm>
        </p:spPr>
        <p:txBody>
          <a:bodyPr/>
          <a:lstStyle/>
          <a:p>
            <a:pPr>
              <a:buClr>
                <a:srgbClr val="00EC86"/>
              </a:buClr>
            </a:pPr>
            <a:r>
              <a:rPr lang="en-US"/>
              <a:t> Open topology </a:t>
            </a:r>
          </a:p>
          <a:p>
            <a:pPr>
              <a:buClr>
                <a:srgbClr val="00EC86"/>
              </a:buClr>
            </a:pPr>
            <a:endParaRPr lang="en-US"/>
          </a:p>
          <a:p>
            <a:pPr lvl="1">
              <a:buClr>
                <a:srgbClr val="00EC86"/>
              </a:buClr>
            </a:pPr>
            <a:endParaRPr lang="en-US"/>
          </a:p>
          <a:p>
            <a:pPr>
              <a:buClr>
                <a:srgbClr val="00EC86"/>
              </a:buClr>
            </a:pPr>
            <a:endParaRPr lang="en-US"/>
          </a:p>
          <a:p>
            <a:pPr lvl="2">
              <a:buClr>
                <a:srgbClr val="00EC86"/>
              </a:buClr>
            </a:pPr>
            <a:endParaRPr lang="en-US"/>
          </a:p>
          <a:p>
            <a:pPr lvl="2">
              <a:buClr>
                <a:srgbClr val="00EC86"/>
              </a:buClr>
            </a:pPr>
            <a:endParaRPr lang="en-US"/>
          </a:p>
          <a:p>
            <a:pPr lvl="1">
              <a:buClr>
                <a:srgbClr val="00EC86"/>
              </a:buClr>
            </a:pPr>
            <a:endParaRPr lang="en-US" b="0"/>
          </a:p>
          <a:p>
            <a:pPr lvl="1">
              <a:buClr>
                <a:srgbClr val="00EC86"/>
              </a:buClr>
            </a:pPr>
            <a:endParaRPr lang="en-US" b="0"/>
          </a:p>
        </p:txBody>
      </p:sp>
      <p:sp>
        <p:nvSpPr>
          <p:cNvPr id="16" name="Title 15">
            <a:extLst>
              <a:ext uri="{FF2B5EF4-FFF2-40B4-BE49-F238E27FC236}">
                <a16:creationId xmlns:a16="http://schemas.microsoft.com/office/drawing/2014/main" id="{8202D082-A9B5-F04D-A9BD-E84E58DE539B}"/>
              </a:ext>
            </a:extLst>
          </p:cNvPr>
          <p:cNvSpPr>
            <a:spLocks noGrp="1"/>
          </p:cNvSpPr>
          <p:nvPr>
            <p:ph type="title"/>
          </p:nvPr>
        </p:nvSpPr>
        <p:spPr>
          <a:xfrm>
            <a:off x="914400" y="945178"/>
            <a:ext cx="10369296" cy="430887"/>
          </a:xfrm>
        </p:spPr>
        <p:txBody>
          <a:bodyPr/>
          <a:lstStyle/>
          <a:p>
            <a:r>
              <a:rPr lang="en-US" sz="2800"/>
              <a:t>Open and Explore</a:t>
            </a:r>
            <a:endParaRPr lang="en-US" sz="2800" b="0"/>
          </a:p>
        </p:txBody>
      </p:sp>
      <p:pic>
        <p:nvPicPr>
          <p:cNvPr id="1026" name="Picture 2">
            <a:extLst>
              <a:ext uri="{FF2B5EF4-FFF2-40B4-BE49-F238E27FC236}">
                <a16:creationId xmlns:a16="http://schemas.microsoft.com/office/drawing/2014/main" id="{1DF11206-1D36-4A57-B459-D670603DB5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74396" y="2892046"/>
            <a:ext cx="5281608" cy="343255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7771A162-E13A-46D9-8306-0643642B58D0}"/>
              </a:ext>
            </a:extLst>
          </p:cNvPr>
          <p:cNvPicPr>
            <a:picLocks noChangeAspect="1"/>
          </p:cNvPicPr>
          <p:nvPr/>
        </p:nvPicPr>
        <p:blipFill>
          <a:blip r:embed="rId4"/>
          <a:stretch>
            <a:fillRect/>
          </a:stretch>
        </p:blipFill>
        <p:spPr>
          <a:xfrm>
            <a:off x="914400" y="2078835"/>
            <a:ext cx="7749523" cy="442165"/>
          </a:xfrm>
          <a:prstGeom prst="rect">
            <a:avLst/>
          </a:prstGeom>
        </p:spPr>
      </p:pic>
      <p:pic>
        <p:nvPicPr>
          <p:cNvPr id="6" name="Picture 5">
            <a:extLst>
              <a:ext uri="{FF2B5EF4-FFF2-40B4-BE49-F238E27FC236}">
                <a16:creationId xmlns:a16="http://schemas.microsoft.com/office/drawing/2014/main" id="{D9BE4D8E-E9A4-4AB1-919E-F79D9402952C}"/>
              </a:ext>
            </a:extLst>
          </p:cNvPr>
          <p:cNvPicPr>
            <a:picLocks noChangeAspect="1"/>
          </p:cNvPicPr>
          <p:nvPr/>
        </p:nvPicPr>
        <p:blipFill>
          <a:blip r:embed="rId5"/>
          <a:stretch>
            <a:fillRect/>
          </a:stretch>
        </p:blipFill>
        <p:spPr>
          <a:xfrm>
            <a:off x="1117898" y="4025899"/>
            <a:ext cx="2333625" cy="1333500"/>
          </a:xfrm>
          <a:prstGeom prst="rect">
            <a:avLst/>
          </a:prstGeom>
        </p:spPr>
      </p:pic>
      <p:sp>
        <p:nvSpPr>
          <p:cNvPr id="7" name="Rectangle 6">
            <a:extLst>
              <a:ext uri="{FF2B5EF4-FFF2-40B4-BE49-F238E27FC236}">
                <a16:creationId xmlns:a16="http://schemas.microsoft.com/office/drawing/2014/main" id="{F5AD8369-330D-4700-BCE5-D4831359C527}"/>
              </a:ext>
            </a:extLst>
          </p:cNvPr>
          <p:cNvSpPr/>
          <p:nvPr/>
        </p:nvSpPr>
        <p:spPr>
          <a:xfrm>
            <a:off x="1032210" y="5459680"/>
            <a:ext cx="6637343" cy="646331"/>
          </a:xfrm>
          <a:prstGeom prst="rect">
            <a:avLst/>
          </a:prstGeom>
        </p:spPr>
        <p:txBody>
          <a:bodyPr wrap="square">
            <a:spAutoFit/>
          </a:bodyPr>
          <a:lstStyle/>
          <a:p>
            <a:r>
              <a:rPr lang="en-US"/>
              <a:t>Minimum distance between the vertices</a:t>
            </a:r>
          </a:p>
          <a:p>
            <a:r>
              <a:rPr lang="en-US"/>
              <a:t> that make up a feature</a:t>
            </a:r>
          </a:p>
        </p:txBody>
      </p:sp>
    </p:spTree>
    <p:extLst>
      <p:ext uri="{BB962C8B-B14F-4D97-AF65-F5344CB8AC3E}">
        <p14:creationId xmlns:p14="http://schemas.microsoft.com/office/powerpoint/2010/main" val="2476502293"/>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5C01714-ADF2-D94F-1939-BC58BD408C4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0"/>
            <a:ext cx="12192000" cy="6857998"/>
          </a:xfrm>
          <a:prstGeom prst="rect">
            <a:avLst/>
          </a:prstGeom>
        </p:spPr>
      </p:pic>
      <p:sp>
        <p:nvSpPr>
          <p:cNvPr id="5" name="Title 4"/>
          <p:cNvSpPr>
            <a:spLocks noGrp="1"/>
          </p:cNvSpPr>
          <p:nvPr>
            <p:ph type="title"/>
          </p:nvPr>
        </p:nvSpPr>
        <p:spPr>
          <a:xfrm>
            <a:off x="5867401" y="2321004"/>
            <a:ext cx="5408612" cy="1107996"/>
          </a:xfrm>
        </p:spPr>
        <p:txBody>
          <a:bodyPr/>
          <a:lstStyle/>
          <a:p>
            <a:r>
              <a:rPr lang="en-US" sz="3600"/>
              <a:t>Demo: Explore Topology</a:t>
            </a:r>
          </a:p>
        </p:txBody>
      </p:sp>
    </p:spTree>
    <p:extLst>
      <p:ext uri="{BB962C8B-B14F-4D97-AF65-F5344CB8AC3E}">
        <p14:creationId xmlns:p14="http://schemas.microsoft.com/office/powerpoint/2010/main" val="952698424"/>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9C59BC8-9660-59AD-4278-16E6696EE61F}"/>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0"/>
            <a:ext cx="12192000" cy="6858000"/>
          </a:xfrm>
          <a:prstGeom prst="rect">
            <a:avLst/>
          </a:prstGeom>
        </p:spPr>
      </p:pic>
      <p:sp>
        <p:nvSpPr>
          <p:cNvPr id="8" name="Title 15">
            <a:extLst>
              <a:ext uri="{FF2B5EF4-FFF2-40B4-BE49-F238E27FC236}">
                <a16:creationId xmlns:a16="http://schemas.microsoft.com/office/drawing/2014/main" id="{9129683A-77A4-4C6F-BED3-686127ABA360}"/>
              </a:ext>
            </a:extLst>
          </p:cNvPr>
          <p:cNvSpPr>
            <a:spLocks noGrp="1"/>
          </p:cNvSpPr>
          <p:nvPr>
            <p:ph type="title"/>
          </p:nvPr>
        </p:nvSpPr>
        <p:spPr>
          <a:xfrm>
            <a:off x="1364974" y="2936557"/>
            <a:ext cx="4731026" cy="492443"/>
          </a:xfrm>
        </p:spPr>
        <p:txBody>
          <a:bodyPr/>
          <a:lstStyle/>
          <a:p>
            <a:r>
              <a:rPr lang="en-US" sz="3200"/>
              <a:t>Functionality: Validation</a:t>
            </a:r>
            <a:endParaRPr lang="en-US" sz="3200" b="0"/>
          </a:p>
        </p:txBody>
      </p:sp>
    </p:spTree>
    <p:extLst>
      <p:ext uri="{BB962C8B-B14F-4D97-AF65-F5344CB8AC3E}">
        <p14:creationId xmlns:p14="http://schemas.microsoft.com/office/powerpoint/2010/main" val="1986167306"/>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0E2018E5-6EDD-B448-A8B6-356DD3B03B19}"/>
              </a:ext>
            </a:extLst>
          </p:cNvPr>
          <p:cNvSpPr>
            <a:spLocks noGrp="1"/>
          </p:cNvSpPr>
          <p:nvPr>
            <p:ph sz="quarter" idx="12"/>
          </p:nvPr>
        </p:nvSpPr>
        <p:spPr>
          <a:xfrm>
            <a:off x="914400" y="1698998"/>
            <a:ext cx="9933354" cy="2880818"/>
          </a:xfrm>
        </p:spPr>
        <p:txBody>
          <a:bodyPr/>
          <a:lstStyle/>
          <a:p>
            <a:pPr>
              <a:buClr>
                <a:srgbClr val="00EC86"/>
              </a:buClr>
            </a:pPr>
            <a:r>
              <a:rPr lang="en-US"/>
              <a:t> Process of checking the features to identify any violations of the rules</a:t>
            </a:r>
          </a:p>
          <a:p>
            <a:pPr lvl="1">
              <a:buClr>
                <a:srgbClr val="00EC86"/>
              </a:buClr>
            </a:pPr>
            <a:r>
              <a:rPr lang="en-US"/>
              <a:t>32 rules</a:t>
            </a:r>
          </a:p>
          <a:p>
            <a:pPr>
              <a:buClr>
                <a:srgbClr val="00EC86"/>
              </a:buClr>
            </a:pPr>
            <a:r>
              <a:rPr lang="en-US"/>
              <a:t> Cleans up the dirty areas</a:t>
            </a:r>
          </a:p>
          <a:p>
            <a:pPr>
              <a:buClr>
                <a:srgbClr val="00EC86"/>
              </a:buClr>
            </a:pPr>
            <a:endParaRPr lang="en-US"/>
          </a:p>
          <a:p>
            <a:pPr>
              <a:buClr>
                <a:srgbClr val="00EC86"/>
              </a:buClr>
            </a:pPr>
            <a:r>
              <a:rPr lang="en-US"/>
              <a:t> </a:t>
            </a:r>
            <a:r>
              <a:rPr lang="en-US" b="1"/>
              <a:t>Dirty areas</a:t>
            </a:r>
            <a:r>
              <a:rPr lang="en-US"/>
              <a:t>: Areas where the spatial integrity of the topology has not been validated</a:t>
            </a:r>
          </a:p>
          <a:p>
            <a:pPr lvl="1">
              <a:buClr>
                <a:srgbClr val="00EC86"/>
              </a:buClr>
            </a:pPr>
            <a:r>
              <a:rPr lang="en-US"/>
              <a:t> Feature’s geometry or subtype is modified</a:t>
            </a:r>
          </a:p>
          <a:p>
            <a:pPr lvl="1">
              <a:buClr>
                <a:srgbClr val="00EC86"/>
              </a:buClr>
            </a:pPr>
            <a:r>
              <a:rPr lang="en-US"/>
              <a:t> Topology rules are added or removed</a:t>
            </a:r>
          </a:p>
          <a:p>
            <a:pPr lvl="1">
              <a:buClr>
                <a:srgbClr val="00EC86"/>
              </a:buClr>
            </a:pPr>
            <a:r>
              <a:rPr lang="en-US"/>
              <a:t> The entire dataset is considered dirty when the topology is first created</a:t>
            </a:r>
          </a:p>
          <a:p>
            <a:pPr>
              <a:buClr>
                <a:srgbClr val="00EC86"/>
              </a:buClr>
            </a:pPr>
            <a:endParaRPr lang="en-US"/>
          </a:p>
          <a:p>
            <a:pPr>
              <a:buClr>
                <a:srgbClr val="00EC86"/>
              </a:buClr>
            </a:pPr>
            <a:endParaRPr lang="en-US"/>
          </a:p>
          <a:p>
            <a:pPr>
              <a:buClr>
                <a:srgbClr val="00EC86"/>
              </a:buClr>
            </a:pPr>
            <a:endParaRPr lang="en-US"/>
          </a:p>
          <a:p>
            <a:pPr>
              <a:buClr>
                <a:srgbClr val="00EC86"/>
              </a:buClr>
            </a:pPr>
            <a:endParaRPr lang="en-US"/>
          </a:p>
          <a:p>
            <a:pPr>
              <a:buClr>
                <a:srgbClr val="00EC86"/>
              </a:buClr>
            </a:pPr>
            <a:endParaRPr lang="en-US"/>
          </a:p>
          <a:p>
            <a:pPr>
              <a:buClr>
                <a:srgbClr val="00EC86"/>
              </a:buClr>
            </a:pPr>
            <a:endParaRPr lang="en-US"/>
          </a:p>
          <a:p>
            <a:pPr lvl="2">
              <a:buClr>
                <a:srgbClr val="00EC86"/>
              </a:buClr>
            </a:pPr>
            <a:endParaRPr lang="en-US"/>
          </a:p>
          <a:p>
            <a:pPr lvl="2">
              <a:buClr>
                <a:srgbClr val="00EC86"/>
              </a:buClr>
            </a:pPr>
            <a:endParaRPr lang="en-US"/>
          </a:p>
          <a:p>
            <a:pPr lvl="1">
              <a:buClr>
                <a:srgbClr val="00EC86"/>
              </a:buClr>
            </a:pPr>
            <a:endParaRPr lang="en-US" b="0"/>
          </a:p>
          <a:p>
            <a:pPr lvl="1">
              <a:buClr>
                <a:srgbClr val="00EC86"/>
              </a:buClr>
            </a:pPr>
            <a:endParaRPr lang="en-US" b="0"/>
          </a:p>
        </p:txBody>
      </p:sp>
      <p:sp>
        <p:nvSpPr>
          <p:cNvPr id="16" name="Title 15">
            <a:extLst>
              <a:ext uri="{FF2B5EF4-FFF2-40B4-BE49-F238E27FC236}">
                <a16:creationId xmlns:a16="http://schemas.microsoft.com/office/drawing/2014/main" id="{8202D082-A9B5-F04D-A9BD-E84E58DE539B}"/>
              </a:ext>
            </a:extLst>
          </p:cNvPr>
          <p:cNvSpPr>
            <a:spLocks noGrp="1"/>
          </p:cNvSpPr>
          <p:nvPr>
            <p:ph type="title"/>
          </p:nvPr>
        </p:nvSpPr>
        <p:spPr>
          <a:xfrm>
            <a:off x="914400" y="945178"/>
            <a:ext cx="10369296" cy="430887"/>
          </a:xfrm>
        </p:spPr>
        <p:txBody>
          <a:bodyPr/>
          <a:lstStyle/>
          <a:p>
            <a:r>
              <a:rPr lang="en-US" sz="2800"/>
              <a:t>Validation</a:t>
            </a:r>
            <a:endParaRPr lang="en-US" sz="2800" b="0"/>
          </a:p>
        </p:txBody>
      </p:sp>
    </p:spTree>
    <p:extLst>
      <p:ext uri="{BB962C8B-B14F-4D97-AF65-F5344CB8AC3E}">
        <p14:creationId xmlns:p14="http://schemas.microsoft.com/office/powerpoint/2010/main" val="3115725281"/>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0E2018E5-6EDD-B448-A8B6-356DD3B03B19}"/>
              </a:ext>
            </a:extLst>
          </p:cNvPr>
          <p:cNvSpPr>
            <a:spLocks noGrp="1"/>
          </p:cNvSpPr>
          <p:nvPr>
            <p:ph sz="quarter" idx="12"/>
          </p:nvPr>
        </p:nvSpPr>
        <p:spPr>
          <a:xfrm>
            <a:off x="914400" y="1698997"/>
            <a:ext cx="11187404" cy="5028373"/>
          </a:xfrm>
        </p:spPr>
        <p:txBody>
          <a:bodyPr/>
          <a:lstStyle/>
          <a:p>
            <a:r>
              <a:rPr lang="en-US"/>
              <a:t>Integrates geometries based on the cluster tolerance</a:t>
            </a:r>
          </a:p>
          <a:p>
            <a:pPr lvl="1"/>
            <a:r>
              <a:rPr lang="en-US"/>
              <a:t>Cracking –Vertices added at intersections of feature edges</a:t>
            </a:r>
          </a:p>
          <a:p>
            <a:pPr lvl="1"/>
            <a:r>
              <a:rPr lang="en-US"/>
              <a:t>Clustering – Snapping vertices that fall within cluster tolerance</a:t>
            </a:r>
          </a:p>
          <a:p>
            <a:endParaRPr lang="en-US"/>
          </a:p>
          <a:p>
            <a:endParaRPr lang="en-US"/>
          </a:p>
          <a:p>
            <a:endParaRPr lang="en-US"/>
          </a:p>
          <a:p>
            <a:endParaRPr lang="en-US"/>
          </a:p>
          <a:p>
            <a:r>
              <a:rPr lang="en-US"/>
              <a:t>Validates topology rules which may generate errors </a:t>
            </a:r>
          </a:p>
          <a:p>
            <a:pPr lvl="1"/>
            <a:r>
              <a:rPr lang="en-US"/>
              <a:t>Deletes errors if the rules are no longer violated</a:t>
            </a:r>
          </a:p>
          <a:p>
            <a:r>
              <a:rPr lang="en-US"/>
              <a:t>No new features are created</a:t>
            </a:r>
          </a:p>
          <a:p>
            <a:pPr>
              <a:buClr>
                <a:srgbClr val="00EC86"/>
              </a:buClr>
            </a:pPr>
            <a:endParaRPr lang="en-US"/>
          </a:p>
          <a:p>
            <a:pPr>
              <a:buClr>
                <a:srgbClr val="00EC86"/>
              </a:buClr>
            </a:pPr>
            <a:endParaRPr lang="en-US"/>
          </a:p>
          <a:p>
            <a:pPr>
              <a:buClr>
                <a:srgbClr val="00EC86"/>
              </a:buClr>
            </a:pPr>
            <a:endParaRPr lang="en-US"/>
          </a:p>
          <a:p>
            <a:pPr>
              <a:buClr>
                <a:srgbClr val="00EC86"/>
              </a:buClr>
            </a:pPr>
            <a:endParaRPr lang="en-US"/>
          </a:p>
          <a:p>
            <a:pPr lvl="2">
              <a:buClr>
                <a:srgbClr val="00EC86"/>
              </a:buClr>
            </a:pPr>
            <a:endParaRPr lang="en-US"/>
          </a:p>
          <a:p>
            <a:pPr lvl="2">
              <a:buClr>
                <a:srgbClr val="00EC86"/>
              </a:buClr>
            </a:pPr>
            <a:endParaRPr lang="en-US"/>
          </a:p>
          <a:p>
            <a:pPr lvl="1">
              <a:buClr>
                <a:srgbClr val="00EC86"/>
              </a:buClr>
            </a:pPr>
            <a:endParaRPr lang="en-US" b="0"/>
          </a:p>
          <a:p>
            <a:pPr lvl="1">
              <a:buClr>
                <a:srgbClr val="00EC86"/>
              </a:buClr>
            </a:pPr>
            <a:endParaRPr lang="en-US" b="0"/>
          </a:p>
        </p:txBody>
      </p:sp>
      <p:sp>
        <p:nvSpPr>
          <p:cNvPr id="16" name="Title 15">
            <a:extLst>
              <a:ext uri="{FF2B5EF4-FFF2-40B4-BE49-F238E27FC236}">
                <a16:creationId xmlns:a16="http://schemas.microsoft.com/office/drawing/2014/main" id="{8202D082-A9B5-F04D-A9BD-E84E58DE539B}"/>
              </a:ext>
            </a:extLst>
          </p:cNvPr>
          <p:cNvSpPr>
            <a:spLocks noGrp="1"/>
          </p:cNvSpPr>
          <p:nvPr>
            <p:ph type="title"/>
          </p:nvPr>
        </p:nvSpPr>
        <p:spPr>
          <a:xfrm>
            <a:off x="914400" y="945178"/>
            <a:ext cx="10369296" cy="430887"/>
          </a:xfrm>
        </p:spPr>
        <p:txBody>
          <a:bodyPr/>
          <a:lstStyle/>
          <a:p>
            <a:r>
              <a:rPr lang="en-US" sz="2800"/>
              <a:t>Validation </a:t>
            </a:r>
            <a:endParaRPr lang="en-US" sz="2800" b="0"/>
          </a:p>
        </p:txBody>
      </p:sp>
      <p:grpSp>
        <p:nvGrpSpPr>
          <p:cNvPr id="4" name="Group 3">
            <a:extLst>
              <a:ext uri="{FF2B5EF4-FFF2-40B4-BE49-F238E27FC236}">
                <a16:creationId xmlns:a16="http://schemas.microsoft.com/office/drawing/2014/main" id="{175C7768-497C-6A90-225B-A1ABBFFB9C3F}"/>
              </a:ext>
            </a:extLst>
          </p:cNvPr>
          <p:cNvGrpSpPr/>
          <p:nvPr/>
        </p:nvGrpSpPr>
        <p:grpSpPr>
          <a:xfrm>
            <a:off x="4927382" y="2740819"/>
            <a:ext cx="6176963" cy="1376362"/>
            <a:chOff x="1464832" y="2705100"/>
            <a:chExt cx="6176963" cy="1376362"/>
          </a:xfrm>
        </p:grpSpPr>
        <p:grpSp>
          <p:nvGrpSpPr>
            <p:cNvPr id="5" name="Group 33">
              <a:extLst>
                <a:ext uri="{FF2B5EF4-FFF2-40B4-BE49-F238E27FC236}">
                  <a16:creationId xmlns:a16="http://schemas.microsoft.com/office/drawing/2014/main" id="{97FA712D-0C7D-CE09-4945-6724F005CA92}"/>
                </a:ext>
              </a:extLst>
            </p:cNvPr>
            <p:cNvGrpSpPr>
              <a:grpSpLocks/>
            </p:cNvGrpSpPr>
            <p:nvPr/>
          </p:nvGrpSpPr>
          <p:grpSpPr bwMode="auto">
            <a:xfrm>
              <a:off x="3828620" y="2705100"/>
              <a:ext cx="3813175" cy="1376362"/>
              <a:chOff x="2207" y="1401"/>
              <a:chExt cx="2402" cy="867"/>
            </a:xfrm>
          </p:grpSpPr>
          <p:sp>
            <p:nvSpPr>
              <p:cNvPr id="17" name="Text Box 3">
                <a:extLst>
                  <a:ext uri="{FF2B5EF4-FFF2-40B4-BE49-F238E27FC236}">
                    <a16:creationId xmlns:a16="http://schemas.microsoft.com/office/drawing/2014/main" id="{E33FB221-9F83-9986-7495-8E7FA6FE133D}"/>
                  </a:ext>
                </a:extLst>
              </p:cNvPr>
              <p:cNvSpPr txBox="1">
                <a:spLocks noChangeArrowheads="1"/>
              </p:cNvSpPr>
              <p:nvPr/>
            </p:nvSpPr>
            <p:spPr bwMode="gray">
              <a:xfrm>
                <a:off x="2207" y="1401"/>
                <a:ext cx="2402" cy="867"/>
              </a:xfrm>
              <a:prstGeom prst="rect">
                <a:avLst/>
              </a:prstGeom>
              <a:solidFill>
                <a:srgbClr val="FFFFFF"/>
              </a:solidFill>
              <a:ln>
                <a:noFill/>
              </a:ln>
              <a:effectLst>
                <a:outerShdw dist="107763" dir="2700000" algn="ctr" rotWithShape="0">
                  <a:srgbClr val="007AC2"/>
                </a:outerShdw>
              </a:effectLst>
              <a:extLst>
                <a:ext uri="{91240B29-F687-4F45-9708-019B960494DF}">
                  <a14:hiddenLine xmlns:a14="http://schemas.microsoft.com/office/drawing/2010/main" w="28575">
                    <a:solidFill>
                      <a:schemeClr val="bg2"/>
                    </a:solidFill>
                    <a:miter lim="800000"/>
                    <a:headEnd/>
                    <a:tailEnd/>
                  </a14:hiddenLine>
                </a:ext>
              </a:extLst>
            </p:spPr>
            <p:txBody>
              <a:bodyPr lIns="93414" tIns="46708" rIns="93414" bIns="46708">
                <a:spAutoFit/>
              </a:bodyPr>
              <a:lstStyle/>
              <a:p>
                <a:pPr marL="0" marR="0" lvl="0" indent="0" defTabSz="914400" eaLnBrk="0" fontAlgn="auto" latinLnBrk="0" hangingPunct="0">
                  <a:lnSpc>
                    <a:spcPct val="100000"/>
                  </a:lnSpc>
                  <a:spcBef>
                    <a:spcPct val="50000"/>
                  </a:spcBef>
                  <a:spcAft>
                    <a:spcPts val="0"/>
                  </a:spcAft>
                  <a:buClrTx/>
                  <a:buSzTx/>
                  <a:buFontTx/>
                  <a:buNone/>
                  <a:tabLst/>
                  <a:defRPr/>
                </a:pPr>
                <a:endParaRPr kumimoji="0" lang="en-US" sz="1800" b="1" i="0" u="none" strike="noStrike" kern="0" cap="none" spc="0" normalizeH="0" baseline="0" noProof="0">
                  <a:ln>
                    <a:noFill/>
                  </a:ln>
                  <a:solidFill>
                    <a:srgbClr val="CC3300"/>
                  </a:solidFill>
                  <a:effectLst/>
                  <a:uLnTx/>
                  <a:uFillTx/>
                </a:endParaRPr>
              </a:p>
              <a:p>
                <a:pPr marL="0" marR="0" lvl="0" indent="0" defTabSz="914400" eaLnBrk="0" fontAlgn="auto" latinLnBrk="0" hangingPunct="0">
                  <a:lnSpc>
                    <a:spcPct val="100000"/>
                  </a:lnSpc>
                  <a:spcBef>
                    <a:spcPct val="50000"/>
                  </a:spcBef>
                  <a:spcAft>
                    <a:spcPts val="0"/>
                  </a:spcAft>
                  <a:buClrTx/>
                  <a:buSzTx/>
                  <a:buFontTx/>
                  <a:buNone/>
                  <a:tabLst/>
                  <a:defRPr/>
                </a:pPr>
                <a:endParaRPr kumimoji="0" lang="en-US" sz="1800" b="1" i="0" u="none" strike="noStrike" kern="0" cap="none" spc="0" normalizeH="0" baseline="0" noProof="0">
                  <a:ln>
                    <a:noFill/>
                  </a:ln>
                  <a:solidFill>
                    <a:srgbClr val="CC3300"/>
                  </a:solidFill>
                  <a:effectLst/>
                  <a:uLnTx/>
                  <a:uFillTx/>
                </a:endParaRPr>
              </a:p>
              <a:p>
                <a:pPr marL="0" marR="0" lvl="0" indent="0" defTabSz="914400" eaLnBrk="0" fontAlgn="auto" latinLnBrk="0" hangingPunct="0">
                  <a:lnSpc>
                    <a:spcPct val="100000"/>
                  </a:lnSpc>
                  <a:spcBef>
                    <a:spcPct val="50000"/>
                  </a:spcBef>
                  <a:spcAft>
                    <a:spcPts val="0"/>
                  </a:spcAft>
                  <a:buClrTx/>
                  <a:buSzTx/>
                  <a:buFontTx/>
                  <a:buNone/>
                  <a:tabLst/>
                  <a:defRPr/>
                </a:pPr>
                <a:endParaRPr kumimoji="0" lang="en-US" sz="1800" b="1" i="0" u="none" strike="noStrike" kern="0" cap="none" spc="0" normalizeH="0" baseline="0" noProof="0">
                  <a:ln>
                    <a:noFill/>
                  </a:ln>
                  <a:solidFill>
                    <a:srgbClr val="CC3300"/>
                  </a:solidFill>
                  <a:effectLst/>
                  <a:uLnTx/>
                  <a:uFillTx/>
                </a:endParaRPr>
              </a:p>
              <a:p>
                <a:pPr marL="0" marR="0" lvl="0" indent="0" defTabSz="914400" eaLnBrk="0" fontAlgn="auto" latinLnBrk="0" hangingPunct="0">
                  <a:lnSpc>
                    <a:spcPct val="100000"/>
                  </a:lnSpc>
                  <a:spcBef>
                    <a:spcPct val="50000"/>
                  </a:spcBef>
                  <a:spcAft>
                    <a:spcPts val="0"/>
                  </a:spcAft>
                  <a:buClrTx/>
                  <a:buSzTx/>
                  <a:buFontTx/>
                  <a:buNone/>
                  <a:tabLst/>
                  <a:defRPr/>
                </a:pPr>
                <a:endParaRPr kumimoji="0" lang="en-US" sz="800" b="1" i="0" u="none" strike="noStrike" kern="0" cap="none" spc="0" normalizeH="0" baseline="0" noProof="0">
                  <a:ln>
                    <a:noFill/>
                  </a:ln>
                  <a:solidFill>
                    <a:srgbClr val="CC3300"/>
                  </a:solidFill>
                  <a:effectLst/>
                  <a:uLnTx/>
                  <a:uFillTx/>
                </a:endParaRPr>
              </a:p>
            </p:txBody>
          </p:sp>
          <p:sp>
            <p:nvSpPr>
              <p:cNvPr id="19" name="Rectangle 10">
                <a:extLst>
                  <a:ext uri="{FF2B5EF4-FFF2-40B4-BE49-F238E27FC236}">
                    <a16:creationId xmlns:a16="http://schemas.microsoft.com/office/drawing/2014/main" id="{0AE1C9A5-FBE7-6A77-90A0-E36A01765AE8}"/>
                  </a:ext>
                </a:extLst>
              </p:cNvPr>
              <p:cNvSpPr>
                <a:spLocks noChangeArrowheads="1"/>
              </p:cNvSpPr>
              <p:nvPr/>
            </p:nvSpPr>
            <p:spPr bwMode="gray">
              <a:xfrm>
                <a:off x="3181" y="1451"/>
                <a:ext cx="454" cy="231"/>
              </a:xfrm>
              <a:prstGeom prst="rect">
                <a:avLst/>
              </a:prstGeom>
              <a:noFill/>
              <a:ln>
                <a:noFill/>
              </a:ln>
              <a:effectLst>
                <a:outerShdw dist="35921" dir="2700000" algn="ctr" rotWithShape="0">
                  <a:srgbClr val="EAEAEA"/>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lIns="93414" tIns="46708" rIns="93414" bIns="46708">
                <a:spAutoFit/>
              </a:bodyPr>
              <a:lstStyle/>
              <a:p>
                <a:pPr marL="0" marR="0" lvl="0" indent="0" defTabSz="914400" eaLnBrk="0" fontAlgn="auto" latinLnBrk="0" hangingPunct="0">
                  <a:lnSpc>
                    <a:spcPct val="100000"/>
                  </a:lnSpc>
                  <a:spcBef>
                    <a:spcPct val="30000"/>
                  </a:spcBef>
                  <a:spcAft>
                    <a:spcPts val="0"/>
                  </a:spcAft>
                  <a:buClrTx/>
                  <a:buSzTx/>
                  <a:buFontTx/>
                  <a:buNone/>
                  <a:tabLst/>
                  <a:defRPr/>
                </a:pPr>
                <a:r>
                  <a:rPr kumimoji="0" lang="en-US" sz="1800" b="1" i="0" u="none" strike="noStrike" kern="0" cap="none" spc="0" normalizeH="0" baseline="0" noProof="0">
                    <a:ln>
                      <a:noFill/>
                    </a:ln>
                    <a:solidFill>
                      <a:srgbClr val="000000"/>
                    </a:solidFill>
                    <a:effectLst/>
                    <a:uLnTx/>
                    <a:uFillTx/>
                  </a:rPr>
                  <a:t>After</a:t>
                </a:r>
              </a:p>
            </p:txBody>
          </p:sp>
          <p:sp>
            <p:nvSpPr>
              <p:cNvPr id="20" name="Line 11">
                <a:extLst>
                  <a:ext uri="{FF2B5EF4-FFF2-40B4-BE49-F238E27FC236}">
                    <a16:creationId xmlns:a16="http://schemas.microsoft.com/office/drawing/2014/main" id="{260512F0-86EF-E942-5A21-9DEC55A54DF1}"/>
                  </a:ext>
                </a:extLst>
              </p:cNvPr>
              <p:cNvSpPr>
                <a:spLocks noChangeShapeType="1"/>
              </p:cNvSpPr>
              <p:nvPr/>
            </p:nvSpPr>
            <p:spPr bwMode="gray">
              <a:xfrm flipV="1">
                <a:off x="2371" y="1684"/>
                <a:ext cx="0" cy="493"/>
              </a:xfrm>
              <a:prstGeom prst="line">
                <a:avLst/>
              </a:prstGeom>
              <a:noFill/>
              <a:ln w="2857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414" tIns="46708" rIns="93414" bIns="46708"/>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21" name="Oval 12">
                <a:extLst>
                  <a:ext uri="{FF2B5EF4-FFF2-40B4-BE49-F238E27FC236}">
                    <a16:creationId xmlns:a16="http://schemas.microsoft.com/office/drawing/2014/main" id="{171B92BB-6AF5-B411-FA1A-1319B5833AB0}"/>
                  </a:ext>
                </a:extLst>
              </p:cNvPr>
              <p:cNvSpPr>
                <a:spLocks noChangeArrowheads="1"/>
              </p:cNvSpPr>
              <p:nvPr/>
            </p:nvSpPr>
            <p:spPr bwMode="gray">
              <a:xfrm>
                <a:off x="2326" y="1652"/>
                <a:ext cx="90" cy="76"/>
              </a:xfrm>
              <a:prstGeom prst="ellipse">
                <a:avLst/>
              </a:prstGeom>
              <a:solidFill>
                <a:srgbClr val="FF9900"/>
              </a:solidFill>
              <a:ln w="28575">
                <a:solidFill>
                  <a:srgbClr val="FF99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414" tIns="46708" rIns="93414" bIns="4670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22" name="Oval 13">
                <a:extLst>
                  <a:ext uri="{FF2B5EF4-FFF2-40B4-BE49-F238E27FC236}">
                    <a16:creationId xmlns:a16="http://schemas.microsoft.com/office/drawing/2014/main" id="{1C27ECB7-D421-5E0A-D3AA-40543C106D91}"/>
                  </a:ext>
                </a:extLst>
              </p:cNvPr>
              <p:cNvSpPr>
                <a:spLocks noChangeArrowheads="1"/>
              </p:cNvSpPr>
              <p:nvPr/>
            </p:nvSpPr>
            <p:spPr bwMode="gray">
              <a:xfrm>
                <a:off x="2326" y="2177"/>
                <a:ext cx="90" cy="76"/>
              </a:xfrm>
              <a:prstGeom prst="ellipse">
                <a:avLst/>
              </a:prstGeom>
              <a:solidFill>
                <a:srgbClr val="FF9900"/>
              </a:solidFill>
              <a:ln w="28575">
                <a:solidFill>
                  <a:srgbClr val="FF99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414" tIns="46708" rIns="93414" bIns="4670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23" name="Line 14">
                <a:extLst>
                  <a:ext uri="{FF2B5EF4-FFF2-40B4-BE49-F238E27FC236}">
                    <a16:creationId xmlns:a16="http://schemas.microsoft.com/office/drawing/2014/main" id="{BB845BD2-79C4-8E3A-A0EB-338701A196ED}"/>
                  </a:ext>
                </a:extLst>
              </p:cNvPr>
              <p:cNvSpPr>
                <a:spLocks noChangeShapeType="1"/>
              </p:cNvSpPr>
              <p:nvPr/>
            </p:nvSpPr>
            <p:spPr bwMode="gray">
              <a:xfrm rot="16200000" flipV="1">
                <a:off x="2682" y="1774"/>
                <a:ext cx="0" cy="366"/>
              </a:xfrm>
              <a:prstGeom prst="line">
                <a:avLst/>
              </a:prstGeom>
              <a:noFill/>
              <a:ln w="2857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414" tIns="46708" rIns="93414" bIns="46708"/>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24" name="Oval 15">
                <a:extLst>
                  <a:ext uri="{FF2B5EF4-FFF2-40B4-BE49-F238E27FC236}">
                    <a16:creationId xmlns:a16="http://schemas.microsoft.com/office/drawing/2014/main" id="{845A10A3-027F-F2F3-0C7E-F459F94D04BF}"/>
                  </a:ext>
                </a:extLst>
              </p:cNvPr>
              <p:cNvSpPr>
                <a:spLocks noChangeArrowheads="1"/>
              </p:cNvSpPr>
              <p:nvPr/>
            </p:nvSpPr>
            <p:spPr bwMode="gray">
              <a:xfrm rot="-5400000">
                <a:off x="2464" y="1915"/>
                <a:ext cx="81" cy="84"/>
              </a:xfrm>
              <a:prstGeom prst="ellipse">
                <a:avLst/>
              </a:prstGeom>
              <a:solidFill>
                <a:srgbClr val="FF9900"/>
              </a:solidFill>
              <a:ln w="28575">
                <a:solidFill>
                  <a:srgbClr val="FF99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414" tIns="46708" rIns="93414" bIns="4670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25" name="Oval 16">
                <a:extLst>
                  <a:ext uri="{FF2B5EF4-FFF2-40B4-BE49-F238E27FC236}">
                    <a16:creationId xmlns:a16="http://schemas.microsoft.com/office/drawing/2014/main" id="{CE8F3EA0-9481-36B2-8833-6A9CEC2399CC}"/>
                  </a:ext>
                </a:extLst>
              </p:cNvPr>
              <p:cNvSpPr>
                <a:spLocks noChangeArrowheads="1"/>
              </p:cNvSpPr>
              <p:nvPr/>
            </p:nvSpPr>
            <p:spPr bwMode="gray">
              <a:xfrm rot="-5400000">
                <a:off x="2866" y="1915"/>
                <a:ext cx="81" cy="84"/>
              </a:xfrm>
              <a:prstGeom prst="ellipse">
                <a:avLst/>
              </a:prstGeom>
              <a:solidFill>
                <a:srgbClr val="FF9900"/>
              </a:solidFill>
              <a:ln w="28575">
                <a:solidFill>
                  <a:srgbClr val="FF99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414" tIns="46708" rIns="93414" bIns="4670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26" name="Oval 17">
                <a:extLst>
                  <a:ext uri="{FF2B5EF4-FFF2-40B4-BE49-F238E27FC236}">
                    <a16:creationId xmlns:a16="http://schemas.microsoft.com/office/drawing/2014/main" id="{92B8DED6-4DB3-B679-CB39-3611B3C2E0FF}"/>
                  </a:ext>
                </a:extLst>
              </p:cNvPr>
              <p:cNvSpPr>
                <a:spLocks noChangeArrowheads="1"/>
              </p:cNvSpPr>
              <p:nvPr/>
            </p:nvSpPr>
            <p:spPr bwMode="gray">
              <a:xfrm rot="-5400000">
                <a:off x="2333" y="1915"/>
                <a:ext cx="81" cy="84"/>
              </a:xfrm>
              <a:prstGeom prst="ellipse">
                <a:avLst/>
              </a:prstGeom>
              <a:solidFill>
                <a:srgbClr val="FF9900"/>
              </a:solidFill>
              <a:ln w="28575">
                <a:solidFill>
                  <a:srgbClr val="FF99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414" tIns="46708" rIns="93414" bIns="4670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27" name="Text Box 18">
                <a:extLst>
                  <a:ext uri="{FF2B5EF4-FFF2-40B4-BE49-F238E27FC236}">
                    <a16:creationId xmlns:a16="http://schemas.microsoft.com/office/drawing/2014/main" id="{31F17A61-4D7B-2891-2099-7BBEA2CDBC9C}"/>
                  </a:ext>
                </a:extLst>
              </p:cNvPr>
              <p:cNvSpPr txBox="1">
                <a:spLocks noChangeArrowheads="1"/>
              </p:cNvSpPr>
              <p:nvPr/>
            </p:nvSpPr>
            <p:spPr bwMode="gray">
              <a:xfrm>
                <a:off x="2424" y="2034"/>
                <a:ext cx="734" cy="231"/>
              </a:xfrm>
              <a:prstGeom prst="rect">
                <a:avLst/>
              </a:prstGeom>
              <a:noFill/>
              <a:ln>
                <a:noFill/>
              </a:ln>
              <a:effectLst>
                <a:outerShdw dist="35921" dir="2700000" algn="ctr" rotWithShape="0">
                  <a:srgbClr val="EAEAEA"/>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lIns="93414" tIns="46708" rIns="93414" bIns="46708">
                <a:spAutoFit/>
              </a:bodyPr>
              <a:lstStyle/>
              <a:p>
                <a:pPr marL="0" marR="0" lvl="0" indent="0" defTabSz="914400" eaLnBrk="0" fontAlgn="auto" latinLnBrk="0" hangingPunct="0">
                  <a:lnSpc>
                    <a:spcPct val="100000"/>
                  </a:lnSpc>
                  <a:spcBef>
                    <a:spcPct val="30000"/>
                  </a:spcBef>
                  <a:spcAft>
                    <a:spcPts val="0"/>
                  </a:spcAft>
                  <a:buClrTx/>
                  <a:buSzTx/>
                  <a:buFontTx/>
                  <a:buNone/>
                  <a:tabLst/>
                  <a:defRPr/>
                </a:pPr>
                <a:r>
                  <a:rPr kumimoji="0" lang="en-US" sz="1800" b="1" i="0" u="none" strike="noStrike" kern="0" cap="none" spc="0" normalizeH="0" baseline="0" noProof="0">
                    <a:ln>
                      <a:noFill/>
                    </a:ln>
                    <a:solidFill>
                      <a:srgbClr val="CC3300"/>
                    </a:solidFill>
                    <a:effectLst/>
                    <a:uLnTx/>
                    <a:uFillTx/>
                  </a:rPr>
                  <a:t>Cracking</a:t>
                </a:r>
              </a:p>
            </p:txBody>
          </p:sp>
          <p:sp>
            <p:nvSpPr>
              <p:cNvPr id="28" name="Line 19">
                <a:extLst>
                  <a:ext uri="{FF2B5EF4-FFF2-40B4-BE49-F238E27FC236}">
                    <a16:creationId xmlns:a16="http://schemas.microsoft.com/office/drawing/2014/main" id="{007FDE87-91D1-E09B-F881-63717E4C1E32}"/>
                  </a:ext>
                </a:extLst>
              </p:cNvPr>
              <p:cNvSpPr>
                <a:spLocks noChangeShapeType="1"/>
              </p:cNvSpPr>
              <p:nvPr/>
            </p:nvSpPr>
            <p:spPr bwMode="gray">
              <a:xfrm rot="16200000" flipV="1">
                <a:off x="3865" y="1732"/>
                <a:ext cx="0" cy="418"/>
              </a:xfrm>
              <a:prstGeom prst="line">
                <a:avLst/>
              </a:prstGeom>
              <a:noFill/>
              <a:ln w="2857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414" tIns="46708" rIns="93414" bIns="46708"/>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29" name="Oval 20">
                <a:extLst>
                  <a:ext uri="{FF2B5EF4-FFF2-40B4-BE49-F238E27FC236}">
                    <a16:creationId xmlns:a16="http://schemas.microsoft.com/office/drawing/2014/main" id="{2FAF8C28-78B7-89C6-A7DC-3990BA4E4C2E}"/>
                  </a:ext>
                </a:extLst>
              </p:cNvPr>
              <p:cNvSpPr>
                <a:spLocks noChangeArrowheads="1"/>
              </p:cNvSpPr>
              <p:nvPr/>
            </p:nvSpPr>
            <p:spPr bwMode="gray">
              <a:xfrm rot="-5400000">
                <a:off x="4075" y="1901"/>
                <a:ext cx="81" cy="84"/>
              </a:xfrm>
              <a:prstGeom prst="ellipse">
                <a:avLst/>
              </a:prstGeom>
              <a:solidFill>
                <a:srgbClr val="FF9900"/>
              </a:solidFill>
              <a:ln w="28575">
                <a:solidFill>
                  <a:srgbClr val="FF99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414" tIns="46708" rIns="93414" bIns="4670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30" name="Line 21">
                <a:extLst>
                  <a:ext uri="{FF2B5EF4-FFF2-40B4-BE49-F238E27FC236}">
                    <a16:creationId xmlns:a16="http://schemas.microsoft.com/office/drawing/2014/main" id="{90261C71-957E-946A-17E8-A1E458D75129}"/>
                  </a:ext>
                </a:extLst>
              </p:cNvPr>
              <p:cNvSpPr>
                <a:spLocks noChangeShapeType="1"/>
              </p:cNvSpPr>
              <p:nvPr/>
            </p:nvSpPr>
            <p:spPr bwMode="gray">
              <a:xfrm rot="16200000" flipV="1">
                <a:off x="3473" y="1773"/>
                <a:ext cx="268" cy="56"/>
              </a:xfrm>
              <a:prstGeom prst="line">
                <a:avLst/>
              </a:prstGeom>
              <a:noFill/>
              <a:ln w="2857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414" tIns="46708" rIns="93414" bIns="46708"/>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31" name="Line 22">
                <a:extLst>
                  <a:ext uri="{FF2B5EF4-FFF2-40B4-BE49-F238E27FC236}">
                    <a16:creationId xmlns:a16="http://schemas.microsoft.com/office/drawing/2014/main" id="{2E232408-ACA8-B953-A8FE-8015FC3C4FAB}"/>
                  </a:ext>
                </a:extLst>
              </p:cNvPr>
              <p:cNvSpPr>
                <a:spLocks noChangeShapeType="1"/>
              </p:cNvSpPr>
              <p:nvPr/>
            </p:nvSpPr>
            <p:spPr bwMode="gray">
              <a:xfrm rot="5400000">
                <a:off x="3483" y="2051"/>
                <a:ext cx="254" cy="58"/>
              </a:xfrm>
              <a:prstGeom prst="line">
                <a:avLst/>
              </a:prstGeom>
              <a:noFill/>
              <a:ln w="2857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414" tIns="46708" rIns="93414" bIns="46708"/>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32" name="Oval 23">
                <a:extLst>
                  <a:ext uri="{FF2B5EF4-FFF2-40B4-BE49-F238E27FC236}">
                    <a16:creationId xmlns:a16="http://schemas.microsoft.com/office/drawing/2014/main" id="{D68B283A-ABAC-C659-7905-08F0C725110E}"/>
                  </a:ext>
                </a:extLst>
              </p:cNvPr>
              <p:cNvSpPr>
                <a:spLocks noChangeArrowheads="1"/>
              </p:cNvSpPr>
              <p:nvPr/>
            </p:nvSpPr>
            <p:spPr bwMode="gray">
              <a:xfrm>
                <a:off x="3535" y="1638"/>
                <a:ext cx="90" cy="76"/>
              </a:xfrm>
              <a:prstGeom prst="ellipse">
                <a:avLst/>
              </a:prstGeom>
              <a:solidFill>
                <a:srgbClr val="FF9900"/>
              </a:solidFill>
              <a:ln w="28575">
                <a:solidFill>
                  <a:srgbClr val="FF99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414" tIns="46708" rIns="93414" bIns="4670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33" name="Oval 24">
                <a:extLst>
                  <a:ext uri="{FF2B5EF4-FFF2-40B4-BE49-F238E27FC236}">
                    <a16:creationId xmlns:a16="http://schemas.microsoft.com/office/drawing/2014/main" id="{8A321647-1DB1-A508-5554-A8ADAEA639B7}"/>
                  </a:ext>
                </a:extLst>
              </p:cNvPr>
              <p:cNvSpPr>
                <a:spLocks noChangeArrowheads="1"/>
              </p:cNvSpPr>
              <p:nvPr/>
            </p:nvSpPr>
            <p:spPr bwMode="gray">
              <a:xfrm>
                <a:off x="3535" y="2163"/>
                <a:ext cx="90" cy="76"/>
              </a:xfrm>
              <a:prstGeom prst="ellipse">
                <a:avLst/>
              </a:prstGeom>
              <a:solidFill>
                <a:srgbClr val="FF9900"/>
              </a:solidFill>
              <a:ln w="28575">
                <a:solidFill>
                  <a:srgbClr val="FF99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414" tIns="46708" rIns="93414" bIns="4670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34" name="Oval 25">
                <a:extLst>
                  <a:ext uri="{FF2B5EF4-FFF2-40B4-BE49-F238E27FC236}">
                    <a16:creationId xmlns:a16="http://schemas.microsoft.com/office/drawing/2014/main" id="{6C57CE3E-2596-FE9C-642F-109431DF9CE3}"/>
                  </a:ext>
                </a:extLst>
              </p:cNvPr>
              <p:cNvSpPr>
                <a:spLocks noChangeArrowheads="1"/>
              </p:cNvSpPr>
              <p:nvPr/>
            </p:nvSpPr>
            <p:spPr bwMode="gray">
              <a:xfrm rot="-5400000">
                <a:off x="3602" y="1901"/>
                <a:ext cx="81" cy="84"/>
              </a:xfrm>
              <a:prstGeom prst="ellipse">
                <a:avLst/>
              </a:prstGeom>
              <a:solidFill>
                <a:srgbClr val="FF9900"/>
              </a:solidFill>
              <a:ln w="28575">
                <a:solidFill>
                  <a:srgbClr val="FF99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414" tIns="46708" rIns="93414" bIns="4670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35" name="Text Box 26">
                <a:extLst>
                  <a:ext uri="{FF2B5EF4-FFF2-40B4-BE49-F238E27FC236}">
                    <a16:creationId xmlns:a16="http://schemas.microsoft.com/office/drawing/2014/main" id="{5ECFCCE3-7786-E451-D978-C655A5DDEB81}"/>
                  </a:ext>
                </a:extLst>
              </p:cNvPr>
              <p:cNvSpPr txBox="1">
                <a:spLocks noChangeArrowheads="1"/>
              </p:cNvSpPr>
              <p:nvPr/>
            </p:nvSpPr>
            <p:spPr bwMode="gray">
              <a:xfrm>
                <a:off x="3647" y="2025"/>
                <a:ext cx="830" cy="230"/>
              </a:xfrm>
              <a:prstGeom prst="rect">
                <a:avLst/>
              </a:prstGeom>
              <a:noFill/>
              <a:ln>
                <a:noFill/>
              </a:ln>
              <a:effectLst>
                <a:outerShdw dist="35921" dir="2700000" algn="ctr" rotWithShape="0">
                  <a:srgbClr val="EAEAEA"/>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lIns="93414" tIns="46708" rIns="93414" bIns="46708">
                <a:spAutoFit/>
              </a:bodyPr>
              <a:lstStyle/>
              <a:p>
                <a:pPr marL="0" marR="0" lvl="0" indent="0" defTabSz="914400" eaLnBrk="0" fontAlgn="auto" latinLnBrk="0" hangingPunct="0">
                  <a:lnSpc>
                    <a:spcPct val="100000"/>
                  </a:lnSpc>
                  <a:spcBef>
                    <a:spcPct val="30000"/>
                  </a:spcBef>
                  <a:spcAft>
                    <a:spcPts val="0"/>
                  </a:spcAft>
                  <a:buClrTx/>
                  <a:buSzTx/>
                  <a:buFontTx/>
                  <a:buNone/>
                  <a:tabLst/>
                  <a:defRPr/>
                </a:pPr>
                <a:r>
                  <a:rPr kumimoji="0" lang="en-US" sz="1800" b="1" i="0" u="none" strike="noStrike" kern="0" cap="none" spc="0" normalizeH="0" baseline="0" noProof="0">
                    <a:ln>
                      <a:noFill/>
                    </a:ln>
                    <a:solidFill>
                      <a:srgbClr val="CC3300"/>
                    </a:solidFill>
                    <a:effectLst/>
                    <a:uLnTx/>
                    <a:uFillTx/>
                  </a:rPr>
                  <a:t>Clustering</a:t>
                </a:r>
              </a:p>
            </p:txBody>
          </p:sp>
        </p:grpSp>
        <p:grpSp>
          <p:nvGrpSpPr>
            <p:cNvPr id="6" name="Group 32">
              <a:extLst>
                <a:ext uri="{FF2B5EF4-FFF2-40B4-BE49-F238E27FC236}">
                  <a16:creationId xmlns:a16="http://schemas.microsoft.com/office/drawing/2014/main" id="{5E33F10D-C383-9738-EFE9-CAEC871FE8A1}"/>
                </a:ext>
              </a:extLst>
            </p:cNvPr>
            <p:cNvGrpSpPr>
              <a:grpSpLocks/>
            </p:cNvGrpSpPr>
            <p:nvPr/>
          </p:nvGrpSpPr>
          <p:grpSpPr bwMode="auto">
            <a:xfrm>
              <a:off x="1464832" y="2705100"/>
              <a:ext cx="1927225" cy="1376362"/>
              <a:chOff x="718" y="1401"/>
              <a:chExt cx="1214" cy="867"/>
            </a:xfrm>
          </p:grpSpPr>
          <p:sp>
            <p:nvSpPr>
              <p:cNvPr id="7" name="Text Box 4">
                <a:extLst>
                  <a:ext uri="{FF2B5EF4-FFF2-40B4-BE49-F238E27FC236}">
                    <a16:creationId xmlns:a16="http://schemas.microsoft.com/office/drawing/2014/main" id="{482326A5-81A2-9E17-A4C1-2C09DBE53AE6}"/>
                  </a:ext>
                </a:extLst>
              </p:cNvPr>
              <p:cNvSpPr txBox="1">
                <a:spLocks noChangeArrowheads="1"/>
              </p:cNvSpPr>
              <p:nvPr/>
            </p:nvSpPr>
            <p:spPr bwMode="gray">
              <a:xfrm>
                <a:off x="718" y="1401"/>
                <a:ext cx="1214" cy="867"/>
              </a:xfrm>
              <a:prstGeom prst="rect">
                <a:avLst/>
              </a:prstGeom>
              <a:solidFill>
                <a:srgbClr val="FFFFFF"/>
              </a:solidFill>
              <a:ln>
                <a:noFill/>
              </a:ln>
              <a:effectLst>
                <a:outerShdw dist="107763" dir="2700000" algn="ctr" rotWithShape="0">
                  <a:srgbClr val="007AC2"/>
                </a:outerShdw>
              </a:effectLst>
              <a:extLst>
                <a:ext uri="{91240B29-F687-4F45-9708-019B960494DF}">
                  <a14:hiddenLine xmlns:a14="http://schemas.microsoft.com/office/drawing/2010/main" w="28575">
                    <a:solidFill>
                      <a:schemeClr val="bg2"/>
                    </a:solidFill>
                    <a:miter lim="800000"/>
                    <a:headEnd/>
                    <a:tailEnd/>
                  </a14:hiddenLine>
                </a:ext>
              </a:extLst>
            </p:spPr>
            <p:txBody>
              <a:bodyPr lIns="93414" tIns="46708" rIns="93414" bIns="46708">
                <a:spAutoFit/>
              </a:bodyPr>
              <a:lstStyle/>
              <a:p>
                <a:pPr marL="0" marR="0" lvl="0" indent="0" defTabSz="914400" eaLnBrk="0" fontAlgn="auto" latinLnBrk="0" hangingPunct="0">
                  <a:lnSpc>
                    <a:spcPct val="100000"/>
                  </a:lnSpc>
                  <a:spcBef>
                    <a:spcPct val="50000"/>
                  </a:spcBef>
                  <a:spcAft>
                    <a:spcPts val="0"/>
                  </a:spcAft>
                  <a:buClrTx/>
                  <a:buSzTx/>
                  <a:buFontTx/>
                  <a:buNone/>
                  <a:tabLst/>
                  <a:defRPr/>
                </a:pPr>
                <a:endParaRPr kumimoji="0" lang="en-US" sz="1800" b="1" i="0" u="none" strike="noStrike" kern="0" cap="none" spc="0" normalizeH="0" baseline="0" noProof="0">
                  <a:ln>
                    <a:noFill/>
                  </a:ln>
                  <a:solidFill>
                    <a:srgbClr val="CC3300"/>
                  </a:solidFill>
                  <a:effectLst/>
                  <a:uLnTx/>
                  <a:uFillTx/>
                </a:endParaRPr>
              </a:p>
              <a:p>
                <a:pPr marL="0" marR="0" lvl="0" indent="0" defTabSz="914400" eaLnBrk="0" fontAlgn="auto" latinLnBrk="0" hangingPunct="0">
                  <a:lnSpc>
                    <a:spcPct val="100000"/>
                  </a:lnSpc>
                  <a:spcBef>
                    <a:spcPct val="50000"/>
                  </a:spcBef>
                  <a:spcAft>
                    <a:spcPts val="0"/>
                  </a:spcAft>
                  <a:buClrTx/>
                  <a:buSzTx/>
                  <a:buFontTx/>
                  <a:buNone/>
                  <a:tabLst/>
                  <a:defRPr/>
                </a:pPr>
                <a:endParaRPr kumimoji="0" lang="en-US" sz="1800" b="1" i="0" u="none" strike="noStrike" kern="0" cap="none" spc="0" normalizeH="0" baseline="0" noProof="0">
                  <a:ln>
                    <a:noFill/>
                  </a:ln>
                  <a:solidFill>
                    <a:srgbClr val="CC3300"/>
                  </a:solidFill>
                  <a:effectLst/>
                  <a:uLnTx/>
                  <a:uFillTx/>
                </a:endParaRPr>
              </a:p>
              <a:p>
                <a:pPr marL="0" marR="0" lvl="0" indent="0" defTabSz="914400" eaLnBrk="0" fontAlgn="auto" latinLnBrk="0" hangingPunct="0">
                  <a:lnSpc>
                    <a:spcPct val="100000"/>
                  </a:lnSpc>
                  <a:spcBef>
                    <a:spcPct val="50000"/>
                  </a:spcBef>
                  <a:spcAft>
                    <a:spcPts val="0"/>
                  </a:spcAft>
                  <a:buClrTx/>
                  <a:buSzTx/>
                  <a:buFontTx/>
                  <a:buNone/>
                  <a:tabLst/>
                  <a:defRPr/>
                </a:pPr>
                <a:endParaRPr kumimoji="0" lang="en-US" sz="1800" b="1" i="0" u="none" strike="noStrike" kern="0" cap="none" spc="0" normalizeH="0" baseline="0" noProof="0">
                  <a:ln>
                    <a:noFill/>
                  </a:ln>
                  <a:solidFill>
                    <a:srgbClr val="CC3300"/>
                  </a:solidFill>
                  <a:effectLst/>
                  <a:uLnTx/>
                  <a:uFillTx/>
                </a:endParaRPr>
              </a:p>
              <a:p>
                <a:pPr marL="0" marR="0" lvl="0" indent="0" defTabSz="914400" eaLnBrk="0" fontAlgn="auto" latinLnBrk="0" hangingPunct="0">
                  <a:lnSpc>
                    <a:spcPct val="100000"/>
                  </a:lnSpc>
                  <a:spcBef>
                    <a:spcPct val="50000"/>
                  </a:spcBef>
                  <a:spcAft>
                    <a:spcPts val="0"/>
                  </a:spcAft>
                  <a:buClrTx/>
                  <a:buSzTx/>
                  <a:buFontTx/>
                  <a:buNone/>
                  <a:tabLst/>
                  <a:defRPr/>
                </a:pPr>
                <a:endParaRPr kumimoji="0" lang="en-US" sz="800" b="1" i="0" u="none" strike="noStrike" kern="0" cap="none" spc="0" normalizeH="0" baseline="0" noProof="0">
                  <a:ln>
                    <a:noFill/>
                  </a:ln>
                  <a:solidFill>
                    <a:srgbClr val="CC3300"/>
                  </a:solidFill>
                  <a:effectLst/>
                  <a:uLnTx/>
                  <a:uFillTx/>
                </a:endParaRPr>
              </a:p>
            </p:txBody>
          </p:sp>
          <p:sp>
            <p:nvSpPr>
              <p:cNvPr id="8" name="Line 6">
                <a:extLst>
                  <a:ext uri="{FF2B5EF4-FFF2-40B4-BE49-F238E27FC236}">
                    <a16:creationId xmlns:a16="http://schemas.microsoft.com/office/drawing/2014/main" id="{F5A79E46-10AA-8249-C194-81B1D41189B6}"/>
                  </a:ext>
                </a:extLst>
              </p:cNvPr>
              <p:cNvSpPr>
                <a:spLocks noChangeShapeType="1"/>
              </p:cNvSpPr>
              <p:nvPr/>
            </p:nvSpPr>
            <p:spPr bwMode="gray">
              <a:xfrm flipV="1">
                <a:off x="943" y="1685"/>
                <a:ext cx="0" cy="493"/>
              </a:xfrm>
              <a:prstGeom prst="line">
                <a:avLst/>
              </a:prstGeom>
              <a:noFill/>
              <a:ln w="2857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414" tIns="46708" rIns="93414" bIns="46708"/>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9" name="Oval 7">
                <a:extLst>
                  <a:ext uri="{FF2B5EF4-FFF2-40B4-BE49-F238E27FC236}">
                    <a16:creationId xmlns:a16="http://schemas.microsoft.com/office/drawing/2014/main" id="{54FAB282-8C57-7345-F3BF-90D41E652DC3}"/>
                  </a:ext>
                </a:extLst>
              </p:cNvPr>
              <p:cNvSpPr>
                <a:spLocks noChangeArrowheads="1"/>
              </p:cNvSpPr>
              <p:nvPr/>
            </p:nvSpPr>
            <p:spPr bwMode="gray">
              <a:xfrm>
                <a:off x="898" y="1653"/>
                <a:ext cx="90" cy="76"/>
              </a:xfrm>
              <a:prstGeom prst="ellipse">
                <a:avLst/>
              </a:prstGeom>
              <a:solidFill>
                <a:srgbClr val="FF9900"/>
              </a:solidFill>
              <a:ln w="28575">
                <a:solidFill>
                  <a:srgbClr val="FF99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414" tIns="46708" rIns="93414" bIns="4670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10" name="Oval 8">
                <a:extLst>
                  <a:ext uri="{FF2B5EF4-FFF2-40B4-BE49-F238E27FC236}">
                    <a16:creationId xmlns:a16="http://schemas.microsoft.com/office/drawing/2014/main" id="{1FDB934B-EFCB-A15D-9F43-EE0EECDC5FFD}"/>
                  </a:ext>
                </a:extLst>
              </p:cNvPr>
              <p:cNvSpPr>
                <a:spLocks noChangeArrowheads="1"/>
              </p:cNvSpPr>
              <p:nvPr/>
            </p:nvSpPr>
            <p:spPr bwMode="gray">
              <a:xfrm>
                <a:off x="898" y="2178"/>
                <a:ext cx="90" cy="76"/>
              </a:xfrm>
              <a:prstGeom prst="ellipse">
                <a:avLst/>
              </a:prstGeom>
              <a:solidFill>
                <a:srgbClr val="FF9900"/>
              </a:solidFill>
              <a:ln w="28575">
                <a:solidFill>
                  <a:srgbClr val="FF99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414" tIns="46708" rIns="93414" bIns="4670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11" name="Text Box 9">
                <a:extLst>
                  <a:ext uri="{FF2B5EF4-FFF2-40B4-BE49-F238E27FC236}">
                    <a16:creationId xmlns:a16="http://schemas.microsoft.com/office/drawing/2014/main" id="{5D1215EF-F6F7-3F31-CF01-6187987FF6DF}"/>
                  </a:ext>
                </a:extLst>
              </p:cNvPr>
              <p:cNvSpPr txBox="1">
                <a:spLocks noChangeArrowheads="1"/>
              </p:cNvSpPr>
              <p:nvPr/>
            </p:nvSpPr>
            <p:spPr bwMode="gray">
              <a:xfrm>
                <a:off x="1064" y="1451"/>
                <a:ext cx="574" cy="231"/>
              </a:xfrm>
              <a:prstGeom prst="rect">
                <a:avLst/>
              </a:prstGeom>
              <a:noFill/>
              <a:ln>
                <a:noFill/>
              </a:ln>
              <a:effectLst>
                <a:outerShdw dist="35921" dir="2700000" algn="ctr" rotWithShape="0">
                  <a:srgbClr val="EAEAEA"/>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lIns="93414" tIns="46708" rIns="93414" bIns="46708">
                <a:spAutoFit/>
              </a:bodyPr>
              <a:lstStyle/>
              <a:p>
                <a:pPr marL="0" marR="0" lvl="0" indent="0" defTabSz="914400" eaLnBrk="0" fontAlgn="auto" latinLnBrk="0" hangingPunct="0">
                  <a:lnSpc>
                    <a:spcPct val="100000"/>
                  </a:lnSpc>
                  <a:spcBef>
                    <a:spcPct val="30000"/>
                  </a:spcBef>
                  <a:spcAft>
                    <a:spcPts val="0"/>
                  </a:spcAft>
                  <a:buClrTx/>
                  <a:buSzTx/>
                  <a:buFontTx/>
                  <a:buNone/>
                  <a:tabLst/>
                  <a:defRPr/>
                </a:pPr>
                <a:r>
                  <a:rPr kumimoji="0" lang="en-US" sz="1800" b="1" i="0" u="none" strike="noStrike" kern="0" cap="none" spc="0" normalizeH="0" baseline="0" noProof="0">
                    <a:ln>
                      <a:noFill/>
                    </a:ln>
                    <a:solidFill>
                      <a:srgbClr val="000000"/>
                    </a:solidFill>
                    <a:effectLst/>
                    <a:uLnTx/>
                    <a:uFillTx/>
                  </a:rPr>
                  <a:t>Before</a:t>
                </a:r>
              </a:p>
            </p:txBody>
          </p:sp>
          <p:sp>
            <p:nvSpPr>
              <p:cNvPr id="12" name="Oval 27">
                <a:extLst>
                  <a:ext uri="{FF2B5EF4-FFF2-40B4-BE49-F238E27FC236}">
                    <a16:creationId xmlns:a16="http://schemas.microsoft.com/office/drawing/2014/main" id="{1DA4DC2C-BE82-C5B3-E43B-50D17FD3CD91}"/>
                  </a:ext>
                </a:extLst>
              </p:cNvPr>
              <p:cNvSpPr>
                <a:spLocks noChangeAspect="1" noChangeArrowheads="1"/>
              </p:cNvSpPr>
              <p:nvPr/>
            </p:nvSpPr>
            <p:spPr bwMode="gray">
              <a:xfrm>
                <a:off x="791" y="1808"/>
                <a:ext cx="308" cy="308"/>
              </a:xfrm>
              <a:prstGeom prst="ellipse">
                <a:avLst/>
              </a:prstGeom>
              <a:noFill/>
              <a:ln w="28575" algn="ctr">
                <a:solidFill>
                  <a:srgbClr val="FF3300"/>
                </a:solidFill>
                <a:prstDash val="sysDot"/>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13" name="Line 28">
                <a:extLst>
                  <a:ext uri="{FF2B5EF4-FFF2-40B4-BE49-F238E27FC236}">
                    <a16:creationId xmlns:a16="http://schemas.microsoft.com/office/drawing/2014/main" id="{A65D9663-F7CF-5CA4-CE10-1B5721882260}"/>
                  </a:ext>
                </a:extLst>
              </p:cNvPr>
              <p:cNvSpPr>
                <a:spLocks noChangeShapeType="1"/>
              </p:cNvSpPr>
              <p:nvPr/>
            </p:nvSpPr>
            <p:spPr bwMode="gray">
              <a:xfrm rot="16200000" flipV="1">
                <a:off x="1254" y="1775"/>
                <a:ext cx="0" cy="366"/>
              </a:xfrm>
              <a:prstGeom prst="line">
                <a:avLst/>
              </a:prstGeom>
              <a:noFill/>
              <a:ln w="2857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414" tIns="46708" rIns="93414" bIns="46708"/>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14" name="Oval 29">
                <a:extLst>
                  <a:ext uri="{FF2B5EF4-FFF2-40B4-BE49-F238E27FC236}">
                    <a16:creationId xmlns:a16="http://schemas.microsoft.com/office/drawing/2014/main" id="{3428F2DA-30AA-396E-4312-A3235675356C}"/>
                  </a:ext>
                </a:extLst>
              </p:cNvPr>
              <p:cNvSpPr>
                <a:spLocks noChangeArrowheads="1"/>
              </p:cNvSpPr>
              <p:nvPr/>
            </p:nvSpPr>
            <p:spPr bwMode="gray">
              <a:xfrm rot="-5400000">
                <a:off x="1036" y="1916"/>
                <a:ext cx="81" cy="84"/>
              </a:xfrm>
              <a:prstGeom prst="ellipse">
                <a:avLst/>
              </a:prstGeom>
              <a:solidFill>
                <a:srgbClr val="FF9900"/>
              </a:solidFill>
              <a:ln w="28575">
                <a:solidFill>
                  <a:srgbClr val="FF99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414" tIns="46708" rIns="93414" bIns="4670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15" name="Oval 30">
                <a:extLst>
                  <a:ext uri="{FF2B5EF4-FFF2-40B4-BE49-F238E27FC236}">
                    <a16:creationId xmlns:a16="http://schemas.microsoft.com/office/drawing/2014/main" id="{274D4C68-AF48-89E9-09E5-5D7EA166C497}"/>
                  </a:ext>
                </a:extLst>
              </p:cNvPr>
              <p:cNvSpPr>
                <a:spLocks noChangeArrowheads="1"/>
              </p:cNvSpPr>
              <p:nvPr/>
            </p:nvSpPr>
            <p:spPr bwMode="gray">
              <a:xfrm rot="-5400000">
                <a:off x="1438" y="1916"/>
                <a:ext cx="81" cy="84"/>
              </a:xfrm>
              <a:prstGeom prst="ellipse">
                <a:avLst/>
              </a:prstGeom>
              <a:solidFill>
                <a:srgbClr val="FF9900"/>
              </a:solidFill>
              <a:ln w="28575">
                <a:solidFill>
                  <a:srgbClr val="FF99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414" tIns="46708" rIns="93414" bIns="4670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grpSp>
      </p:grpSp>
    </p:spTree>
    <p:extLst>
      <p:ext uri="{BB962C8B-B14F-4D97-AF65-F5344CB8AC3E}">
        <p14:creationId xmlns:p14="http://schemas.microsoft.com/office/powerpoint/2010/main" val="3622505185"/>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0E2018E5-6EDD-B448-A8B6-356DD3B03B19}"/>
              </a:ext>
            </a:extLst>
          </p:cNvPr>
          <p:cNvSpPr>
            <a:spLocks noGrp="1"/>
          </p:cNvSpPr>
          <p:nvPr>
            <p:ph sz="quarter" idx="12"/>
          </p:nvPr>
        </p:nvSpPr>
        <p:spPr>
          <a:xfrm>
            <a:off x="914400" y="1698997"/>
            <a:ext cx="11187404" cy="2994923"/>
          </a:xfrm>
        </p:spPr>
        <p:txBody>
          <a:bodyPr/>
          <a:lstStyle/>
          <a:p>
            <a:pPr>
              <a:buClr>
                <a:srgbClr val="00EC86"/>
              </a:buClr>
            </a:pPr>
            <a:r>
              <a:rPr lang="en-US"/>
              <a:t> Introduction</a:t>
            </a:r>
          </a:p>
          <a:p>
            <a:pPr>
              <a:buClr>
                <a:srgbClr val="00EC86"/>
              </a:buClr>
            </a:pPr>
            <a:r>
              <a:rPr lang="en-US"/>
              <a:t> Importance of Topology</a:t>
            </a:r>
          </a:p>
          <a:p>
            <a:pPr>
              <a:buClr>
                <a:srgbClr val="00EC86"/>
              </a:buClr>
            </a:pPr>
            <a:r>
              <a:rPr lang="en-US"/>
              <a:t> Geodatabase Topology </a:t>
            </a:r>
          </a:p>
          <a:p>
            <a:pPr>
              <a:buClr>
                <a:srgbClr val="00EC86"/>
              </a:buClr>
            </a:pPr>
            <a:r>
              <a:rPr lang="en-US"/>
              <a:t> Map Topology</a:t>
            </a:r>
          </a:p>
          <a:p>
            <a:pPr>
              <a:buClr>
                <a:srgbClr val="00EC86"/>
              </a:buClr>
              <a:buFont typeface="Arial" panose="020B0604020202020204" pitchFamily="34" charset="0"/>
              <a:buChar char="•"/>
            </a:pPr>
            <a:r>
              <a:rPr lang="en-US"/>
              <a:t>The Topology Graph</a:t>
            </a:r>
          </a:p>
          <a:p>
            <a:pPr marL="0" indent="0">
              <a:buClr>
                <a:srgbClr val="00EC86"/>
              </a:buClr>
              <a:buNone/>
            </a:pPr>
            <a:endParaRPr lang="en-US"/>
          </a:p>
          <a:p>
            <a:pPr marL="284163" lvl="1" indent="0">
              <a:buClr>
                <a:srgbClr val="00EC86"/>
              </a:buClr>
              <a:buNone/>
            </a:pPr>
            <a:endParaRPr lang="en-US"/>
          </a:p>
          <a:p>
            <a:pPr marL="0" indent="0">
              <a:buClr>
                <a:srgbClr val="00EC86"/>
              </a:buClr>
              <a:buNone/>
            </a:pPr>
            <a:endParaRPr lang="en-US"/>
          </a:p>
        </p:txBody>
      </p:sp>
      <p:sp>
        <p:nvSpPr>
          <p:cNvPr id="16" name="Title 15">
            <a:extLst>
              <a:ext uri="{FF2B5EF4-FFF2-40B4-BE49-F238E27FC236}">
                <a16:creationId xmlns:a16="http://schemas.microsoft.com/office/drawing/2014/main" id="{8202D082-A9B5-F04D-A9BD-E84E58DE539B}"/>
              </a:ext>
            </a:extLst>
          </p:cNvPr>
          <p:cNvSpPr>
            <a:spLocks noGrp="1"/>
          </p:cNvSpPr>
          <p:nvPr>
            <p:ph type="title"/>
          </p:nvPr>
        </p:nvSpPr>
        <p:spPr>
          <a:xfrm>
            <a:off x="914400" y="945178"/>
            <a:ext cx="10369296" cy="430887"/>
          </a:xfrm>
        </p:spPr>
        <p:txBody>
          <a:bodyPr/>
          <a:lstStyle/>
          <a:p>
            <a:r>
              <a:rPr lang="en-US" sz="2800"/>
              <a:t>Agenda</a:t>
            </a:r>
            <a:r>
              <a:rPr lang="en-US" sz="2800" b="0"/>
              <a:t> </a:t>
            </a:r>
          </a:p>
        </p:txBody>
      </p:sp>
    </p:spTree>
    <p:extLst>
      <p:ext uri="{BB962C8B-B14F-4D97-AF65-F5344CB8AC3E}">
        <p14:creationId xmlns:p14="http://schemas.microsoft.com/office/powerpoint/2010/main" val="1697943897"/>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0E2018E5-6EDD-B448-A8B6-356DD3B03B19}"/>
              </a:ext>
            </a:extLst>
          </p:cNvPr>
          <p:cNvSpPr>
            <a:spLocks noGrp="1"/>
          </p:cNvSpPr>
          <p:nvPr>
            <p:ph sz="quarter" idx="12"/>
          </p:nvPr>
        </p:nvSpPr>
        <p:spPr>
          <a:xfrm>
            <a:off x="914400" y="1698997"/>
            <a:ext cx="11187404" cy="5028373"/>
          </a:xfrm>
        </p:spPr>
        <p:txBody>
          <a:bodyPr/>
          <a:lstStyle/>
          <a:p>
            <a:pPr>
              <a:buClr>
                <a:srgbClr val="00EC86"/>
              </a:buClr>
            </a:pPr>
            <a:r>
              <a:rPr lang="en-US" b="1"/>
              <a:t> </a:t>
            </a:r>
            <a:r>
              <a:rPr lang="en-US" b="1" err="1"/>
              <a:t>ValidationDescription</a:t>
            </a:r>
            <a:r>
              <a:rPr lang="en-US"/>
              <a:t> </a:t>
            </a:r>
          </a:p>
          <a:p>
            <a:pPr lvl="1">
              <a:buClr>
                <a:srgbClr val="00EC86"/>
              </a:buClr>
            </a:pPr>
            <a:r>
              <a:rPr lang="en-US"/>
              <a:t> Defines the area to validate topology</a:t>
            </a:r>
          </a:p>
          <a:p>
            <a:pPr lvl="1">
              <a:buClr>
                <a:srgbClr val="00EC86"/>
              </a:buClr>
            </a:pPr>
            <a:r>
              <a:rPr lang="en-US"/>
              <a:t> Area to validate as a parameter.</a:t>
            </a:r>
          </a:p>
          <a:p>
            <a:pPr>
              <a:buClr>
                <a:srgbClr val="00EC86"/>
              </a:buClr>
            </a:pPr>
            <a:endParaRPr lang="en-US"/>
          </a:p>
          <a:p>
            <a:pPr marL="0" indent="0">
              <a:buClr>
                <a:srgbClr val="00EC86"/>
              </a:buClr>
              <a:buNone/>
            </a:pPr>
            <a:r>
              <a:rPr lang="en-US"/>
              <a:t> </a:t>
            </a:r>
          </a:p>
          <a:p>
            <a:pPr>
              <a:buClr>
                <a:srgbClr val="00EC86"/>
              </a:buClr>
            </a:pPr>
            <a:r>
              <a:rPr lang="en-US" b="1"/>
              <a:t> Validate / </a:t>
            </a:r>
            <a:r>
              <a:rPr lang="en-US" b="1" err="1"/>
              <a:t>ValidateInEditOperation</a:t>
            </a:r>
            <a:r>
              <a:rPr lang="en-US"/>
              <a:t> </a:t>
            </a:r>
          </a:p>
          <a:p>
            <a:pPr lvl="1">
              <a:buClr>
                <a:srgbClr val="00EC86"/>
              </a:buClr>
            </a:pPr>
            <a:r>
              <a:rPr lang="en-US"/>
              <a:t> Ensures data integrity </a:t>
            </a:r>
          </a:p>
          <a:p>
            <a:pPr lvl="1">
              <a:buClr>
                <a:srgbClr val="00EC86"/>
              </a:buClr>
            </a:pPr>
            <a:r>
              <a:rPr lang="en-US"/>
              <a:t> Validating the features against a set of topology rules</a:t>
            </a:r>
          </a:p>
          <a:p>
            <a:pPr lvl="1">
              <a:buClr>
                <a:srgbClr val="00EC86"/>
              </a:buClr>
            </a:pPr>
            <a:endParaRPr lang="en-US" b="0"/>
          </a:p>
          <a:p>
            <a:pPr lvl="1">
              <a:buClr>
                <a:srgbClr val="00EC86"/>
              </a:buClr>
            </a:pPr>
            <a:endParaRPr lang="en-US"/>
          </a:p>
          <a:p>
            <a:pPr>
              <a:buClr>
                <a:srgbClr val="00EC86"/>
              </a:buClr>
            </a:pPr>
            <a:r>
              <a:rPr lang="en-US" b="0"/>
              <a:t> Topology state – Specifies the state of topology</a:t>
            </a:r>
          </a:p>
          <a:p>
            <a:pPr lvl="2">
              <a:buClr>
                <a:srgbClr val="00EC86"/>
              </a:buClr>
            </a:pPr>
            <a:r>
              <a:rPr lang="en-US" err="1"/>
              <a:t>AnalyzedWithErrors</a:t>
            </a:r>
            <a:r>
              <a:rPr lang="en-US"/>
              <a:t>                                             - Unanalyzed </a:t>
            </a:r>
          </a:p>
          <a:p>
            <a:pPr lvl="2">
              <a:buClr>
                <a:srgbClr val="00EC86"/>
              </a:buClr>
            </a:pPr>
            <a:r>
              <a:rPr lang="en-US" b="0" err="1"/>
              <a:t>AnalyzedWithOutErrors</a:t>
            </a:r>
            <a:r>
              <a:rPr lang="en-US" b="0"/>
              <a:t>                                       - </a:t>
            </a:r>
            <a:r>
              <a:rPr lang="en-US"/>
              <a:t>Empty</a:t>
            </a:r>
          </a:p>
          <a:p>
            <a:pPr lvl="1">
              <a:buClr>
                <a:srgbClr val="00EC86"/>
              </a:buClr>
            </a:pPr>
            <a:endParaRPr lang="en-US" b="0"/>
          </a:p>
          <a:p>
            <a:pPr lvl="1">
              <a:buClr>
                <a:srgbClr val="00EC86"/>
              </a:buClr>
            </a:pPr>
            <a:endParaRPr lang="en-US" b="0"/>
          </a:p>
        </p:txBody>
      </p:sp>
      <p:sp>
        <p:nvSpPr>
          <p:cNvPr id="16" name="Title 15">
            <a:extLst>
              <a:ext uri="{FF2B5EF4-FFF2-40B4-BE49-F238E27FC236}">
                <a16:creationId xmlns:a16="http://schemas.microsoft.com/office/drawing/2014/main" id="{8202D082-A9B5-F04D-A9BD-E84E58DE539B}"/>
              </a:ext>
            </a:extLst>
          </p:cNvPr>
          <p:cNvSpPr>
            <a:spLocks noGrp="1"/>
          </p:cNvSpPr>
          <p:nvPr>
            <p:ph type="title"/>
          </p:nvPr>
        </p:nvSpPr>
        <p:spPr>
          <a:xfrm>
            <a:off x="914400" y="945178"/>
            <a:ext cx="10369296" cy="430887"/>
          </a:xfrm>
        </p:spPr>
        <p:txBody>
          <a:bodyPr/>
          <a:lstStyle/>
          <a:p>
            <a:r>
              <a:rPr lang="en-US" sz="2800"/>
              <a:t>Validation</a:t>
            </a:r>
            <a:endParaRPr lang="en-US" sz="2800" b="0"/>
          </a:p>
        </p:txBody>
      </p:sp>
      <p:pic>
        <p:nvPicPr>
          <p:cNvPr id="4" name="Picture 3">
            <a:extLst>
              <a:ext uri="{FF2B5EF4-FFF2-40B4-BE49-F238E27FC236}">
                <a16:creationId xmlns:a16="http://schemas.microsoft.com/office/drawing/2014/main" id="{1BAADAEE-60CD-474A-90C3-7B0AED2C28F4}"/>
              </a:ext>
            </a:extLst>
          </p:cNvPr>
          <p:cNvPicPr>
            <a:picLocks noChangeAspect="1"/>
          </p:cNvPicPr>
          <p:nvPr/>
        </p:nvPicPr>
        <p:blipFill>
          <a:blip r:embed="rId3"/>
          <a:stretch>
            <a:fillRect/>
          </a:stretch>
        </p:blipFill>
        <p:spPr>
          <a:xfrm>
            <a:off x="1297082" y="2991494"/>
            <a:ext cx="10168228" cy="255270"/>
          </a:xfrm>
          <a:prstGeom prst="rect">
            <a:avLst/>
          </a:prstGeom>
        </p:spPr>
      </p:pic>
      <p:pic>
        <p:nvPicPr>
          <p:cNvPr id="6" name="Picture 5">
            <a:extLst>
              <a:ext uri="{FF2B5EF4-FFF2-40B4-BE49-F238E27FC236}">
                <a16:creationId xmlns:a16="http://schemas.microsoft.com/office/drawing/2014/main" id="{D841D7A4-C696-4D76-9BD3-AE80E6C01517}"/>
              </a:ext>
            </a:extLst>
          </p:cNvPr>
          <p:cNvPicPr>
            <a:picLocks noChangeAspect="1"/>
          </p:cNvPicPr>
          <p:nvPr/>
        </p:nvPicPr>
        <p:blipFill>
          <a:blip r:embed="rId4"/>
          <a:stretch>
            <a:fillRect/>
          </a:stretch>
        </p:blipFill>
        <p:spPr>
          <a:xfrm>
            <a:off x="1484792" y="4834179"/>
            <a:ext cx="9792808" cy="377453"/>
          </a:xfrm>
          <a:prstGeom prst="rect">
            <a:avLst/>
          </a:prstGeom>
        </p:spPr>
      </p:pic>
    </p:spTree>
    <p:extLst>
      <p:ext uri="{BB962C8B-B14F-4D97-AF65-F5344CB8AC3E}">
        <p14:creationId xmlns:p14="http://schemas.microsoft.com/office/powerpoint/2010/main" val="1459721291"/>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60E0466-BB24-D17B-0727-13AB69D4F5F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0"/>
            <a:ext cx="12192000" cy="6857998"/>
          </a:xfrm>
          <a:prstGeom prst="rect">
            <a:avLst/>
          </a:prstGeom>
        </p:spPr>
      </p:pic>
      <p:sp>
        <p:nvSpPr>
          <p:cNvPr id="5" name="Title 4"/>
          <p:cNvSpPr>
            <a:spLocks noGrp="1"/>
          </p:cNvSpPr>
          <p:nvPr>
            <p:ph type="title"/>
          </p:nvPr>
        </p:nvSpPr>
        <p:spPr>
          <a:xfrm>
            <a:off x="5730240" y="2875002"/>
            <a:ext cx="5574867" cy="553998"/>
          </a:xfrm>
        </p:spPr>
        <p:txBody>
          <a:bodyPr/>
          <a:lstStyle/>
          <a:p>
            <a:r>
              <a:rPr lang="en-US" sz="3600"/>
              <a:t>Demo: Topology validation</a:t>
            </a:r>
          </a:p>
        </p:txBody>
      </p:sp>
    </p:spTree>
    <p:extLst>
      <p:ext uri="{BB962C8B-B14F-4D97-AF65-F5344CB8AC3E}">
        <p14:creationId xmlns:p14="http://schemas.microsoft.com/office/powerpoint/2010/main" val="3317119173"/>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97727FD-99DC-0EA0-F6AF-17F3D40BD2FB}"/>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0"/>
            <a:ext cx="12192000" cy="6858000"/>
          </a:xfrm>
          <a:prstGeom prst="rect">
            <a:avLst/>
          </a:prstGeom>
        </p:spPr>
      </p:pic>
      <p:sp>
        <p:nvSpPr>
          <p:cNvPr id="8" name="Title 15">
            <a:extLst>
              <a:ext uri="{FF2B5EF4-FFF2-40B4-BE49-F238E27FC236}">
                <a16:creationId xmlns:a16="http://schemas.microsoft.com/office/drawing/2014/main" id="{9129683A-77A4-4C6F-BED3-686127ABA360}"/>
              </a:ext>
            </a:extLst>
          </p:cNvPr>
          <p:cNvSpPr>
            <a:spLocks noGrp="1"/>
          </p:cNvSpPr>
          <p:nvPr>
            <p:ph type="title"/>
          </p:nvPr>
        </p:nvSpPr>
        <p:spPr>
          <a:xfrm>
            <a:off x="941897" y="2936558"/>
            <a:ext cx="8135428" cy="492443"/>
          </a:xfrm>
        </p:spPr>
        <p:txBody>
          <a:bodyPr/>
          <a:lstStyle/>
          <a:p>
            <a:r>
              <a:rPr lang="en-US" sz="3200"/>
              <a:t>Functionality: Errors and Exception Handling</a:t>
            </a:r>
            <a:endParaRPr lang="en-US" sz="3200" b="0"/>
          </a:p>
        </p:txBody>
      </p:sp>
    </p:spTree>
    <p:extLst>
      <p:ext uri="{BB962C8B-B14F-4D97-AF65-F5344CB8AC3E}">
        <p14:creationId xmlns:p14="http://schemas.microsoft.com/office/powerpoint/2010/main" val="1881041170"/>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0E2018E5-6EDD-B448-A8B6-356DD3B03B19}"/>
              </a:ext>
            </a:extLst>
          </p:cNvPr>
          <p:cNvSpPr>
            <a:spLocks noGrp="1"/>
          </p:cNvSpPr>
          <p:nvPr>
            <p:ph sz="quarter" idx="12"/>
          </p:nvPr>
        </p:nvSpPr>
        <p:spPr>
          <a:xfrm>
            <a:off x="914400" y="1698997"/>
            <a:ext cx="11187404" cy="5028373"/>
          </a:xfrm>
        </p:spPr>
        <p:txBody>
          <a:bodyPr/>
          <a:lstStyle/>
          <a:p>
            <a:pPr>
              <a:buClr>
                <a:srgbClr val="00EC86"/>
              </a:buClr>
            </a:pPr>
            <a:r>
              <a:rPr lang="en-US"/>
              <a:t> Any feature that violates one or more topology rules</a:t>
            </a:r>
          </a:p>
          <a:p>
            <a:pPr lvl="1">
              <a:buClr>
                <a:srgbClr val="00EC86"/>
              </a:buClr>
            </a:pPr>
            <a:r>
              <a:rPr lang="en-US"/>
              <a:t>If a rule is defined on a parcel feature class that it </a:t>
            </a:r>
            <a:r>
              <a:rPr lang="en-US" i="1"/>
              <a:t>Must Not Have Gaps</a:t>
            </a:r>
            <a:r>
              <a:rPr lang="en-US"/>
              <a:t>, and there is a gap between two parcels</a:t>
            </a:r>
          </a:p>
          <a:p>
            <a:pPr lvl="1">
              <a:buClr>
                <a:srgbClr val="00EC86"/>
              </a:buClr>
            </a:pPr>
            <a:endParaRPr lang="en-US"/>
          </a:p>
          <a:p>
            <a:pPr>
              <a:buClr>
                <a:srgbClr val="00EC86"/>
              </a:buClr>
            </a:pPr>
            <a:r>
              <a:rPr lang="en-US"/>
              <a:t> Fixed during validation operation</a:t>
            </a:r>
          </a:p>
          <a:p>
            <a:pPr lvl="1">
              <a:buClr>
                <a:srgbClr val="00EC86"/>
              </a:buClr>
            </a:pPr>
            <a:r>
              <a:rPr lang="en-US"/>
              <a:t>Within cluster tolerance</a:t>
            </a:r>
          </a:p>
          <a:p>
            <a:pPr>
              <a:buClr>
                <a:srgbClr val="00EC86"/>
              </a:buClr>
            </a:pPr>
            <a:endParaRPr lang="en-US"/>
          </a:p>
          <a:p>
            <a:pPr>
              <a:buClr>
                <a:srgbClr val="00EC86"/>
              </a:buClr>
            </a:pPr>
            <a:r>
              <a:rPr lang="en-US"/>
              <a:t> Errors must be marked as an exception or addressed differently</a:t>
            </a:r>
          </a:p>
          <a:p>
            <a:pPr lvl="2">
              <a:buClr>
                <a:srgbClr val="00EC86"/>
              </a:buClr>
            </a:pPr>
            <a:endParaRPr lang="en-US"/>
          </a:p>
          <a:p>
            <a:pPr lvl="2">
              <a:buClr>
                <a:srgbClr val="00EC86"/>
              </a:buClr>
            </a:pPr>
            <a:endParaRPr lang="en-US"/>
          </a:p>
          <a:p>
            <a:pPr lvl="1">
              <a:buClr>
                <a:srgbClr val="00EC86"/>
              </a:buClr>
            </a:pPr>
            <a:endParaRPr lang="en-US" b="0"/>
          </a:p>
          <a:p>
            <a:pPr lvl="1">
              <a:buClr>
                <a:srgbClr val="00EC86"/>
              </a:buClr>
            </a:pPr>
            <a:endParaRPr lang="en-US" b="0"/>
          </a:p>
        </p:txBody>
      </p:sp>
      <p:sp>
        <p:nvSpPr>
          <p:cNvPr id="16" name="Title 15">
            <a:extLst>
              <a:ext uri="{FF2B5EF4-FFF2-40B4-BE49-F238E27FC236}">
                <a16:creationId xmlns:a16="http://schemas.microsoft.com/office/drawing/2014/main" id="{8202D082-A9B5-F04D-A9BD-E84E58DE539B}"/>
              </a:ext>
            </a:extLst>
          </p:cNvPr>
          <p:cNvSpPr>
            <a:spLocks noGrp="1"/>
          </p:cNvSpPr>
          <p:nvPr>
            <p:ph type="title"/>
          </p:nvPr>
        </p:nvSpPr>
        <p:spPr>
          <a:xfrm>
            <a:off x="914400" y="945178"/>
            <a:ext cx="10369296" cy="430887"/>
          </a:xfrm>
        </p:spPr>
        <p:txBody>
          <a:bodyPr/>
          <a:lstStyle/>
          <a:p>
            <a:r>
              <a:rPr lang="en-US" sz="2800"/>
              <a:t>Errors and Exception Handling</a:t>
            </a:r>
            <a:endParaRPr lang="en-US" sz="2800" b="0"/>
          </a:p>
        </p:txBody>
      </p:sp>
      <p:pic>
        <p:nvPicPr>
          <p:cNvPr id="6" name="Picture 5">
            <a:extLst>
              <a:ext uri="{FF2B5EF4-FFF2-40B4-BE49-F238E27FC236}">
                <a16:creationId xmlns:a16="http://schemas.microsoft.com/office/drawing/2014/main" id="{843D2C3A-0951-4A1D-9A50-03E2A324AF3A}"/>
              </a:ext>
            </a:extLst>
          </p:cNvPr>
          <p:cNvPicPr>
            <a:picLocks noChangeAspect="1"/>
          </p:cNvPicPr>
          <p:nvPr/>
        </p:nvPicPr>
        <p:blipFill>
          <a:blip r:embed="rId3"/>
          <a:stretch>
            <a:fillRect/>
          </a:stretch>
        </p:blipFill>
        <p:spPr>
          <a:xfrm>
            <a:off x="3032972" y="4756581"/>
            <a:ext cx="3648075" cy="1143000"/>
          </a:xfrm>
          <a:prstGeom prst="rect">
            <a:avLst/>
          </a:prstGeom>
        </p:spPr>
      </p:pic>
    </p:spTree>
    <p:extLst>
      <p:ext uri="{BB962C8B-B14F-4D97-AF65-F5344CB8AC3E}">
        <p14:creationId xmlns:p14="http://schemas.microsoft.com/office/powerpoint/2010/main" val="169670137"/>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0E2018E5-6EDD-B448-A8B6-356DD3B03B19}"/>
              </a:ext>
            </a:extLst>
          </p:cNvPr>
          <p:cNvSpPr>
            <a:spLocks noGrp="1"/>
          </p:cNvSpPr>
          <p:nvPr>
            <p:ph sz="quarter" idx="12"/>
          </p:nvPr>
        </p:nvSpPr>
        <p:spPr>
          <a:xfrm>
            <a:off x="914400" y="1698997"/>
            <a:ext cx="11187404" cy="5028373"/>
          </a:xfrm>
        </p:spPr>
        <p:txBody>
          <a:bodyPr/>
          <a:lstStyle/>
          <a:p>
            <a:pPr>
              <a:buClr>
                <a:srgbClr val="00EC86"/>
              </a:buClr>
            </a:pPr>
            <a:r>
              <a:rPr lang="en-US" b="1" err="1"/>
              <a:t>ErrorDescription</a:t>
            </a:r>
            <a:r>
              <a:rPr lang="en-US" b="1"/>
              <a:t>: </a:t>
            </a:r>
            <a:r>
              <a:rPr lang="en-US"/>
              <a:t> Defines how errors should be retrieved from an area</a:t>
            </a:r>
          </a:p>
          <a:p>
            <a:pPr lvl="2">
              <a:buClr>
                <a:srgbClr val="00EC86"/>
              </a:buClr>
            </a:pPr>
            <a:r>
              <a:rPr lang="en-US" b="1" err="1"/>
              <a:t>ErrorType</a:t>
            </a:r>
            <a:r>
              <a:rPr lang="en-US" b="1"/>
              <a:t>: </a:t>
            </a:r>
            <a:r>
              <a:rPr lang="en-US"/>
              <a:t> Specifies the type of </a:t>
            </a:r>
            <a:r>
              <a:rPr lang="en-US" b="1" err="1"/>
              <a:t>TopologyError</a:t>
            </a:r>
            <a:r>
              <a:rPr lang="en-US"/>
              <a:t> to be retrieved</a:t>
            </a:r>
          </a:p>
          <a:p>
            <a:pPr lvl="2">
              <a:buClr>
                <a:srgbClr val="00EC86"/>
              </a:buClr>
            </a:pPr>
            <a:r>
              <a:rPr lang="en-US" b="1" err="1"/>
              <a:t>RuleType</a:t>
            </a:r>
            <a:r>
              <a:rPr lang="en-US" b="1"/>
              <a:t>:</a:t>
            </a:r>
            <a:r>
              <a:rPr lang="en-US"/>
              <a:t> Defines the type of </a:t>
            </a:r>
            <a:r>
              <a:rPr lang="en-US" b="1" err="1"/>
              <a:t>TopologyRule</a:t>
            </a:r>
            <a:r>
              <a:rPr lang="en-US"/>
              <a:t> that is violated by the features</a:t>
            </a:r>
          </a:p>
          <a:p>
            <a:pPr lvl="2">
              <a:buClr>
                <a:srgbClr val="00EC86"/>
              </a:buClr>
            </a:pPr>
            <a:endParaRPr lang="en-US"/>
          </a:p>
          <a:p>
            <a:pPr lvl="2">
              <a:buClr>
                <a:srgbClr val="00EC86"/>
              </a:buClr>
            </a:pPr>
            <a:endParaRPr lang="en-US"/>
          </a:p>
          <a:p>
            <a:pPr lvl="1">
              <a:buClr>
                <a:srgbClr val="00EC86"/>
              </a:buClr>
            </a:pPr>
            <a:endParaRPr lang="en-US" b="0"/>
          </a:p>
          <a:p>
            <a:pPr lvl="1">
              <a:buClr>
                <a:srgbClr val="00EC86"/>
              </a:buClr>
            </a:pPr>
            <a:endParaRPr lang="en-US" b="0"/>
          </a:p>
        </p:txBody>
      </p:sp>
      <p:sp>
        <p:nvSpPr>
          <p:cNvPr id="16" name="Title 15">
            <a:extLst>
              <a:ext uri="{FF2B5EF4-FFF2-40B4-BE49-F238E27FC236}">
                <a16:creationId xmlns:a16="http://schemas.microsoft.com/office/drawing/2014/main" id="{8202D082-A9B5-F04D-A9BD-E84E58DE539B}"/>
              </a:ext>
            </a:extLst>
          </p:cNvPr>
          <p:cNvSpPr>
            <a:spLocks noGrp="1"/>
          </p:cNvSpPr>
          <p:nvPr>
            <p:ph type="title"/>
          </p:nvPr>
        </p:nvSpPr>
        <p:spPr>
          <a:xfrm>
            <a:off x="914400" y="945178"/>
            <a:ext cx="10369296" cy="430887"/>
          </a:xfrm>
        </p:spPr>
        <p:txBody>
          <a:bodyPr/>
          <a:lstStyle/>
          <a:p>
            <a:r>
              <a:rPr lang="en-US" sz="2800"/>
              <a:t>Errors and Exception Handling</a:t>
            </a:r>
            <a:endParaRPr lang="en-US" sz="2800" b="0"/>
          </a:p>
        </p:txBody>
      </p:sp>
      <p:pic>
        <p:nvPicPr>
          <p:cNvPr id="3" name="Picture 2">
            <a:extLst>
              <a:ext uri="{FF2B5EF4-FFF2-40B4-BE49-F238E27FC236}">
                <a16:creationId xmlns:a16="http://schemas.microsoft.com/office/drawing/2014/main" id="{7FEA2B78-6FFB-4B12-869F-C777776AA502}"/>
              </a:ext>
            </a:extLst>
          </p:cNvPr>
          <p:cNvPicPr>
            <a:picLocks noChangeAspect="1"/>
          </p:cNvPicPr>
          <p:nvPr/>
        </p:nvPicPr>
        <p:blipFill>
          <a:blip r:embed="rId3"/>
          <a:stretch>
            <a:fillRect/>
          </a:stretch>
        </p:blipFill>
        <p:spPr>
          <a:xfrm>
            <a:off x="2163761" y="2937905"/>
            <a:ext cx="7534275" cy="1428750"/>
          </a:xfrm>
          <a:prstGeom prst="rect">
            <a:avLst/>
          </a:prstGeom>
        </p:spPr>
      </p:pic>
      <p:pic>
        <p:nvPicPr>
          <p:cNvPr id="7" name="Picture 6">
            <a:extLst>
              <a:ext uri="{FF2B5EF4-FFF2-40B4-BE49-F238E27FC236}">
                <a16:creationId xmlns:a16="http://schemas.microsoft.com/office/drawing/2014/main" id="{58292DEA-0FA2-487C-9770-2C29F3424F28}"/>
              </a:ext>
            </a:extLst>
          </p:cNvPr>
          <p:cNvPicPr>
            <a:picLocks noChangeAspect="1"/>
          </p:cNvPicPr>
          <p:nvPr/>
        </p:nvPicPr>
        <p:blipFill>
          <a:blip r:embed="rId4"/>
          <a:stretch>
            <a:fillRect/>
          </a:stretch>
        </p:blipFill>
        <p:spPr>
          <a:xfrm>
            <a:off x="1700212" y="4539878"/>
            <a:ext cx="8791575" cy="619125"/>
          </a:xfrm>
          <a:prstGeom prst="rect">
            <a:avLst/>
          </a:prstGeom>
        </p:spPr>
      </p:pic>
      <p:pic>
        <p:nvPicPr>
          <p:cNvPr id="10" name="Picture 9">
            <a:extLst>
              <a:ext uri="{FF2B5EF4-FFF2-40B4-BE49-F238E27FC236}">
                <a16:creationId xmlns:a16="http://schemas.microsoft.com/office/drawing/2014/main" id="{F1F3C85A-9ED6-47FB-9A5E-211730A6FD4C}"/>
              </a:ext>
            </a:extLst>
          </p:cNvPr>
          <p:cNvPicPr>
            <a:picLocks noChangeAspect="1"/>
          </p:cNvPicPr>
          <p:nvPr/>
        </p:nvPicPr>
        <p:blipFill>
          <a:blip r:embed="rId5"/>
          <a:stretch>
            <a:fillRect/>
          </a:stretch>
        </p:blipFill>
        <p:spPr>
          <a:xfrm>
            <a:off x="314325" y="5390695"/>
            <a:ext cx="5467350" cy="1247775"/>
          </a:xfrm>
          <a:prstGeom prst="rect">
            <a:avLst/>
          </a:prstGeom>
        </p:spPr>
      </p:pic>
      <p:pic>
        <p:nvPicPr>
          <p:cNvPr id="11" name="Picture 10">
            <a:extLst>
              <a:ext uri="{FF2B5EF4-FFF2-40B4-BE49-F238E27FC236}">
                <a16:creationId xmlns:a16="http://schemas.microsoft.com/office/drawing/2014/main" id="{8B05EED6-7CB0-4673-87C8-53579A101D12}"/>
              </a:ext>
            </a:extLst>
          </p:cNvPr>
          <p:cNvPicPr>
            <a:picLocks noChangeAspect="1"/>
          </p:cNvPicPr>
          <p:nvPr/>
        </p:nvPicPr>
        <p:blipFill>
          <a:blip r:embed="rId6"/>
          <a:stretch>
            <a:fillRect/>
          </a:stretch>
        </p:blipFill>
        <p:spPr>
          <a:xfrm>
            <a:off x="6095999" y="5407025"/>
            <a:ext cx="5391150" cy="1209675"/>
          </a:xfrm>
          <a:prstGeom prst="rect">
            <a:avLst/>
          </a:prstGeom>
        </p:spPr>
      </p:pic>
    </p:spTree>
    <p:extLst>
      <p:ext uri="{BB962C8B-B14F-4D97-AF65-F5344CB8AC3E}">
        <p14:creationId xmlns:p14="http://schemas.microsoft.com/office/powerpoint/2010/main" val="4179207839"/>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4A1F604-B62C-651A-5A82-A81D0E7879D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0"/>
            <a:ext cx="12192000" cy="6857998"/>
          </a:xfrm>
          <a:prstGeom prst="rect">
            <a:avLst/>
          </a:prstGeom>
        </p:spPr>
      </p:pic>
      <p:sp>
        <p:nvSpPr>
          <p:cNvPr id="5" name="Title 4"/>
          <p:cNvSpPr>
            <a:spLocks noGrp="1"/>
          </p:cNvSpPr>
          <p:nvPr>
            <p:ph type="title"/>
          </p:nvPr>
        </p:nvSpPr>
        <p:spPr>
          <a:xfrm>
            <a:off x="4073583" y="2875002"/>
            <a:ext cx="8118417" cy="553998"/>
          </a:xfrm>
        </p:spPr>
        <p:txBody>
          <a:bodyPr/>
          <a:lstStyle/>
          <a:p>
            <a:r>
              <a:rPr lang="en-US" sz="3600"/>
              <a:t>Demo: Errors and Exception handling</a:t>
            </a:r>
          </a:p>
        </p:txBody>
      </p:sp>
    </p:spTree>
    <p:extLst>
      <p:ext uri="{BB962C8B-B14F-4D97-AF65-F5344CB8AC3E}">
        <p14:creationId xmlns:p14="http://schemas.microsoft.com/office/powerpoint/2010/main" val="3146753869"/>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57F50FB-966E-5BE0-321A-4F97F23C317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0"/>
            <a:ext cx="12192000" cy="6857998"/>
          </a:xfrm>
          <a:prstGeom prst="rect">
            <a:avLst/>
          </a:prstGeom>
        </p:spPr>
      </p:pic>
      <p:sp>
        <p:nvSpPr>
          <p:cNvPr id="7" name="Title 6">
            <a:extLst>
              <a:ext uri="{FF2B5EF4-FFF2-40B4-BE49-F238E27FC236}">
                <a16:creationId xmlns:a16="http://schemas.microsoft.com/office/drawing/2014/main" id="{71371EF7-FBC0-76DF-EE51-63D39A5DC89A}"/>
              </a:ext>
            </a:extLst>
          </p:cNvPr>
          <p:cNvSpPr>
            <a:spLocks noGrp="1"/>
          </p:cNvSpPr>
          <p:nvPr>
            <p:ph type="title"/>
          </p:nvPr>
        </p:nvSpPr>
        <p:spPr>
          <a:xfrm>
            <a:off x="5343277" y="3188473"/>
            <a:ext cx="6745136" cy="758898"/>
          </a:xfrm>
        </p:spPr>
        <p:txBody>
          <a:bodyPr/>
          <a:lstStyle/>
          <a:p>
            <a:r>
              <a:rPr lang="en-US"/>
              <a:t>Map Topology</a:t>
            </a:r>
          </a:p>
        </p:txBody>
      </p:sp>
    </p:spTree>
    <p:extLst>
      <p:ext uri="{BB962C8B-B14F-4D97-AF65-F5344CB8AC3E}">
        <p14:creationId xmlns:p14="http://schemas.microsoft.com/office/powerpoint/2010/main" val="1049268630"/>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2B9A175-249F-C39C-A9F4-D69EA5085783}"/>
              </a:ext>
              <a:ext uri="{C183D7F6-B498-43B3-948B-1728B52AA6E4}">
                <adec:decorative xmlns:adec="http://schemas.microsoft.com/office/drawing/2017/decorative" val="1"/>
              </a:ext>
            </a:extLst>
          </p:cNvPr>
          <p:cNvGrpSpPr/>
          <p:nvPr/>
        </p:nvGrpSpPr>
        <p:grpSpPr>
          <a:xfrm>
            <a:off x="-7056" y="-4642"/>
            <a:ext cx="12202584" cy="6871589"/>
            <a:chOff x="-7056" y="-4642"/>
            <a:chExt cx="12202584" cy="6871589"/>
          </a:xfrm>
        </p:grpSpPr>
        <p:sp>
          <p:nvSpPr>
            <p:cNvPr id="4" name="Rectangle 3">
              <a:extLst>
                <a:ext uri="{FF2B5EF4-FFF2-40B4-BE49-F238E27FC236}">
                  <a16:creationId xmlns:a16="http://schemas.microsoft.com/office/drawing/2014/main" id="{06DA536C-88C7-6C51-900B-90762A1A9478}"/>
                </a:ext>
              </a:extLst>
            </p:cNvPr>
            <p:cNvSpPr/>
            <p:nvPr/>
          </p:nvSpPr>
          <p:spPr bwMode="auto">
            <a:xfrm>
              <a:off x="0" y="-4642"/>
              <a:ext cx="12195528" cy="6871589"/>
            </a:xfrm>
            <a:prstGeom prst="rect">
              <a:avLst/>
            </a:prstGeom>
            <a:gradFill>
              <a:gsLst>
                <a:gs pos="98000">
                  <a:srgbClr val="00375B"/>
                </a:gs>
                <a:gs pos="0">
                  <a:srgbClr val="037D98">
                    <a:lumMod val="95000"/>
                  </a:srgbClr>
                </a:gs>
              </a:gsLst>
              <a:lin ang="5400000" scaled="0"/>
            </a:gra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b="1">
                <a:solidFill>
                  <a:prstClr val="white"/>
                </a:solidFill>
              </a:endParaRPr>
            </a:p>
          </p:txBody>
        </p:sp>
        <p:pic>
          <p:nvPicPr>
            <p:cNvPr id="5" name="Picture 4" descr="A blue light on a black background&#10;&#10;Description automatically generated">
              <a:extLst>
                <a:ext uri="{FF2B5EF4-FFF2-40B4-BE49-F238E27FC236}">
                  <a16:creationId xmlns:a16="http://schemas.microsoft.com/office/drawing/2014/main" id="{CBE13059-A731-8964-0B4F-61266439DB16}"/>
                </a:ext>
              </a:extLst>
            </p:cNvPr>
            <p:cNvPicPr>
              <a:picLocks noChangeAspect="1"/>
            </p:cNvPicPr>
            <p:nvPr/>
          </p:nvPicPr>
          <p:blipFill>
            <a:blip r:embed="rId3">
              <a:alphaModFix amt="30000"/>
            </a:blip>
            <a:stretch>
              <a:fillRect/>
            </a:stretch>
          </p:blipFill>
          <p:spPr>
            <a:xfrm>
              <a:off x="-7056" y="-4642"/>
              <a:ext cx="12195528" cy="6869267"/>
            </a:xfrm>
            <a:prstGeom prst="rect">
              <a:avLst/>
            </a:prstGeom>
          </p:spPr>
        </p:pic>
      </p:grpSp>
      <p:sp>
        <p:nvSpPr>
          <p:cNvPr id="2" name="Title 1">
            <a:extLst>
              <a:ext uri="{FF2B5EF4-FFF2-40B4-BE49-F238E27FC236}">
                <a16:creationId xmlns:a16="http://schemas.microsoft.com/office/drawing/2014/main" id="{82B3E8FD-2202-E10E-C190-A772C44F1D3F}"/>
              </a:ext>
            </a:extLst>
          </p:cNvPr>
          <p:cNvSpPr>
            <a:spLocks noGrp="1"/>
          </p:cNvSpPr>
          <p:nvPr>
            <p:ph type="title"/>
          </p:nvPr>
        </p:nvSpPr>
        <p:spPr/>
        <p:txBody>
          <a:bodyPr/>
          <a:lstStyle/>
          <a:p>
            <a:r>
              <a:rPr lang="en-US"/>
              <a:t>What is a Map Topology</a:t>
            </a:r>
          </a:p>
        </p:txBody>
      </p:sp>
      <p:sp>
        <p:nvSpPr>
          <p:cNvPr id="3" name="Text Placeholder 2">
            <a:extLst>
              <a:ext uri="{FF2B5EF4-FFF2-40B4-BE49-F238E27FC236}">
                <a16:creationId xmlns:a16="http://schemas.microsoft.com/office/drawing/2014/main" id="{3D8CE0A5-D73E-63DC-A2D1-AC4979BAFF5F}"/>
              </a:ext>
            </a:extLst>
          </p:cNvPr>
          <p:cNvSpPr>
            <a:spLocks noGrp="1"/>
          </p:cNvSpPr>
          <p:nvPr>
            <p:ph type="body" sz="quarter" idx="11"/>
          </p:nvPr>
        </p:nvSpPr>
        <p:spPr/>
        <p:txBody>
          <a:bodyPr/>
          <a:lstStyle/>
          <a:p>
            <a:endParaRPr lang="en-US">
              <a:solidFill>
                <a:srgbClr val="82F5FF"/>
              </a:solidFill>
            </a:endParaRPr>
          </a:p>
        </p:txBody>
      </p:sp>
      <p:sp>
        <p:nvSpPr>
          <p:cNvPr id="15" name="Content Placeholder 14">
            <a:extLst>
              <a:ext uri="{FF2B5EF4-FFF2-40B4-BE49-F238E27FC236}">
                <a16:creationId xmlns:a16="http://schemas.microsoft.com/office/drawing/2014/main" id="{BE94C267-A57C-5A0F-4144-ECD20BB009AC}"/>
              </a:ext>
            </a:extLst>
          </p:cNvPr>
          <p:cNvSpPr>
            <a:spLocks noGrp="1"/>
          </p:cNvSpPr>
          <p:nvPr>
            <p:ph sz="quarter" idx="12"/>
          </p:nvPr>
        </p:nvSpPr>
        <p:spPr/>
        <p:txBody>
          <a:bodyPr vert="horz" lIns="0" tIns="0" rIns="0" bIns="0" rtlCol="0" anchor="t">
            <a:noAutofit/>
          </a:bodyPr>
          <a:lstStyle/>
          <a:p>
            <a:pPr>
              <a:lnSpc>
                <a:spcPct val="150000"/>
              </a:lnSpc>
              <a:buClr>
                <a:srgbClr val="00EC86"/>
              </a:buClr>
            </a:pPr>
            <a:r>
              <a:rPr lang="en-US"/>
              <a:t>Allows you to edit shared edges and nodes while maintaining feature contiguity</a:t>
            </a:r>
          </a:p>
          <a:p>
            <a:pPr>
              <a:lnSpc>
                <a:spcPct val="150000"/>
              </a:lnSpc>
              <a:buClr>
                <a:srgbClr val="00EC86"/>
              </a:buClr>
            </a:pPr>
            <a:r>
              <a:rPr lang="en-US"/>
              <a:t>Can be used with feature classes or shapefiles across data stores.  Uses any editable, visible layers in the map’s contents pane</a:t>
            </a:r>
          </a:p>
          <a:p>
            <a:pPr>
              <a:lnSpc>
                <a:spcPct val="150000"/>
              </a:lnSpc>
              <a:buClr>
                <a:srgbClr val="00EC86"/>
              </a:buClr>
            </a:pPr>
            <a:r>
              <a:rPr lang="en-US"/>
              <a:t>Saved in map document</a:t>
            </a:r>
          </a:p>
          <a:p>
            <a:pPr>
              <a:lnSpc>
                <a:spcPct val="150000"/>
              </a:lnSpc>
              <a:buClr>
                <a:srgbClr val="00EC86"/>
              </a:buClr>
            </a:pPr>
            <a:r>
              <a:rPr lang="en-US"/>
              <a:t>Only requires Basic license</a:t>
            </a:r>
          </a:p>
        </p:txBody>
      </p:sp>
      <p:pic>
        <p:nvPicPr>
          <p:cNvPr id="8" name="Picture 7" descr="A screenshot of a computer&#10;&#10;Description automatically generated">
            <a:extLst>
              <a:ext uri="{FF2B5EF4-FFF2-40B4-BE49-F238E27FC236}">
                <a16:creationId xmlns:a16="http://schemas.microsoft.com/office/drawing/2014/main" id="{C74E5485-183F-9A08-25F9-8E93BDE0DCF7}"/>
              </a:ext>
            </a:extLst>
          </p:cNvPr>
          <p:cNvPicPr>
            <a:picLocks noChangeAspect="1"/>
          </p:cNvPicPr>
          <p:nvPr/>
        </p:nvPicPr>
        <p:blipFill>
          <a:blip r:embed="rId4"/>
          <a:stretch>
            <a:fillRect/>
          </a:stretch>
        </p:blipFill>
        <p:spPr>
          <a:xfrm>
            <a:off x="6629499" y="3552825"/>
            <a:ext cx="3105150" cy="2390775"/>
          </a:xfrm>
          <a:prstGeom prst="rect">
            <a:avLst/>
          </a:prstGeom>
        </p:spPr>
      </p:pic>
    </p:spTree>
    <p:extLst>
      <p:ext uri="{BB962C8B-B14F-4D97-AF65-F5344CB8AC3E}">
        <p14:creationId xmlns:p14="http://schemas.microsoft.com/office/powerpoint/2010/main" val="3077293267"/>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2B9A175-249F-C39C-A9F4-D69EA5085783}"/>
              </a:ext>
              <a:ext uri="{C183D7F6-B498-43B3-948B-1728B52AA6E4}">
                <adec:decorative xmlns:adec="http://schemas.microsoft.com/office/drawing/2017/decorative" val="1"/>
              </a:ext>
            </a:extLst>
          </p:cNvPr>
          <p:cNvGrpSpPr/>
          <p:nvPr/>
        </p:nvGrpSpPr>
        <p:grpSpPr>
          <a:xfrm>
            <a:off x="-10584" y="0"/>
            <a:ext cx="12202584" cy="6871589"/>
            <a:chOff x="-7056" y="-4642"/>
            <a:chExt cx="12202584" cy="6871589"/>
          </a:xfrm>
        </p:grpSpPr>
        <p:sp>
          <p:nvSpPr>
            <p:cNvPr id="4" name="Rectangle 3">
              <a:extLst>
                <a:ext uri="{FF2B5EF4-FFF2-40B4-BE49-F238E27FC236}">
                  <a16:creationId xmlns:a16="http://schemas.microsoft.com/office/drawing/2014/main" id="{06DA536C-88C7-6C51-900B-90762A1A9478}"/>
                </a:ext>
              </a:extLst>
            </p:cNvPr>
            <p:cNvSpPr/>
            <p:nvPr/>
          </p:nvSpPr>
          <p:spPr bwMode="auto">
            <a:xfrm>
              <a:off x="0" y="-4642"/>
              <a:ext cx="12195528" cy="6871589"/>
            </a:xfrm>
            <a:prstGeom prst="rect">
              <a:avLst/>
            </a:prstGeom>
            <a:gradFill>
              <a:gsLst>
                <a:gs pos="98000">
                  <a:srgbClr val="00375B"/>
                </a:gs>
                <a:gs pos="0">
                  <a:srgbClr val="037D98">
                    <a:lumMod val="95000"/>
                  </a:srgbClr>
                </a:gs>
              </a:gsLst>
              <a:lin ang="5400000" scaled="0"/>
            </a:gra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285750" indent="-285750" algn="ctr" eaLnBrk="0" fontAlgn="base" hangingPunct="0">
                <a:spcBef>
                  <a:spcPct val="0"/>
                </a:spcBef>
                <a:spcAft>
                  <a:spcPct val="0"/>
                </a:spcAft>
                <a:buFont typeface="Arial" panose="020B0604020202020204" pitchFamily="34" charset="0"/>
                <a:buChar char="•"/>
              </a:pPr>
              <a:endParaRPr lang="en-US" sz="1400" b="1">
                <a:solidFill>
                  <a:prstClr val="white"/>
                </a:solidFill>
              </a:endParaRPr>
            </a:p>
          </p:txBody>
        </p:sp>
        <p:pic>
          <p:nvPicPr>
            <p:cNvPr id="5" name="Picture 4" descr="A blue light on a black background&#10;&#10;Description automatically generated">
              <a:extLst>
                <a:ext uri="{FF2B5EF4-FFF2-40B4-BE49-F238E27FC236}">
                  <a16:creationId xmlns:a16="http://schemas.microsoft.com/office/drawing/2014/main" id="{CBE13059-A731-8964-0B4F-61266439DB16}"/>
                </a:ext>
              </a:extLst>
            </p:cNvPr>
            <p:cNvPicPr>
              <a:picLocks noChangeAspect="1"/>
            </p:cNvPicPr>
            <p:nvPr/>
          </p:nvPicPr>
          <p:blipFill>
            <a:blip r:embed="rId3">
              <a:alphaModFix amt="30000"/>
            </a:blip>
            <a:stretch>
              <a:fillRect/>
            </a:stretch>
          </p:blipFill>
          <p:spPr>
            <a:xfrm>
              <a:off x="-7056" y="-4642"/>
              <a:ext cx="12195528" cy="6869267"/>
            </a:xfrm>
            <a:prstGeom prst="rect">
              <a:avLst/>
            </a:prstGeom>
          </p:spPr>
        </p:pic>
      </p:grpSp>
      <p:sp>
        <p:nvSpPr>
          <p:cNvPr id="2" name="Title 1">
            <a:extLst>
              <a:ext uri="{FF2B5EF4-FFF2-40B4-BE49-F238E27FC236}">
                <a16:creationId xmlns:a16="http://schemas.microsoft.com/office/drawing/2014/main" id="{82B3E8FD-2202-E10E-C190-A772C44F1D3F}"/>
              </a:ext>
            </a:extLst>
          </p:cNvPr>
          <p:cNvSpPr>
            <a:spLocks noGrp="1"/>
          </p:cNvSpPr>
          <p:nvPr>
            <p:ph type="title"/>
          </p:nvPr>
        </p:nvSpPr>
        <p:spPr/>
        <p:txBody>
          <a:bodyPr/>
          <a:lstStyle/>
          <a:p>
            <a:r>
              <a:rPr lang="en-US"/>
              <a:t>Setting and Getting Topology </a:t>
            </a:r>
          </a:p>
        </p:txBody>
      </p:sp>
      <p:sp>
        <p:nvSpPr>
          <p:cNvPr id="15" name="Content Placeholder 14">
            <a:extLst>
              <a:ext uri="{FF2B5EF4-FFF2-40B4-BE49-F238E27FC236}">
                <a16:creationId xmlns:a16="http://schemas.microsoft.com/office/drawing/2014/main" id="{BE94C267-A57C-5A0F-4144-ECD20BB009AC}"/>
              </a:ext>
            </a:extLst>
          </p:cNvPr>
          <p:cNvSpPr>
            <a:spLocks noGrp="1"/>
          </p:cNvSpPr>
          <p:nvPr>
            <p:ph sz="quarter" idx="12"/>
          </p:nvPr>
        </p:nvSpPr>
        <p:spPr/>
        <p:txBody>
          <a:bodyPr vert="horz" lIns="0" tIns="0" rIns="0" bIns="0" rtlCol="0" anchor="t">
            <a:noAutofit/>
          </a:bodyPr>
          <a:lstStyle/>
          <a:p>
            <a:pPr>
              <a:buClr>
                <a:srgbClr val="82F5FF"/>
              </a:buClr>
            </a:pPr>
            <a:endParaRPr lang="en-US" sz="2200"/>
          </a:p>
          <a:p>
            <a:pPr>
              <a:buClr>
                <a:srgbClr val="82F5FF"/>
              </a:buClr>
            </a:pPr>
            <a:endParaRPr lang="en-US"/>
          </a:p>
        </p:txBody>
      </p:sp>
      <p:sp>
        <p:nvSpPr>
          <p:cNvPr id="9" name="TextBox 8">
            <a:extLst>
              <a:ext uri="{FF2B5EF4-FFF2-40B4-BE49-F238E27FC236}">
                <a16:creationId xmlns:a16="http://schemas.microsoft.com/office/drawing/2014/main" id="{962E8C6C-8331-A6AA-A70E-472556E9A5CE}"/>
              </a:ext>
            </a:extLst>
          </p:cNvPr>
          <p:cNvSpPr txBox="1"/>
          <p:nvPr/>
        </p:nvSpPr>
        <p:spPr>
          <a:xfrm>
            <a:off x="276982" y="2556405"/>
            <a:ext cx="11644132" cy="3609743"/>
          </a:xfrm>
          <a:prstGeom prst="rect">
            <a:avLst/>
          </a:prstGeom>
          <a:solidFill>
            <a:schemeClr val="tx1"/>
          </a:solidFill>
          <a:effectLst/>
        </p:spPr>
        <p:txBody>
          <a:bodyPr wrap="square" lIns="0" tIns="0" rIns="0" bIns="0" rtlCol="0">
            <a:noAutofit/>
          </a:bodyPr>
          <a:lstStyle/>
          <a:p>
            <a:r>
              <a:rPr lang="en-US" sz="1400">
                <a:solidFill>
                  <a:srgbClr val="000000"/>
                </a:solidFill>
                <a:latin typeface="Cascadia Mono" panose="020B0609020000020004" pitchFamily="49" charset="0"/>
              </a:rPr>
              <a:t>     </a:t>
            </a:r>
            <a:r>
              <a:rPr lang="en-US" sz="1400">
                <a:solidFill>
                  <a:srgbClr val="0000FF"/>
                </a:solidFill>
                <a:latin typeface="Cascadia Mono" panose="020B0609020000020004" pitchFamily="49" charset="0"/>
              </a:rPr>
              <a:t>var</a:t>
            </a:r>
            <a:r>
              <a:rPr lang="en-US" sz="1400">
                <a:solidFill>
                  <a:srgbClr val="000000"/>
                </a:solidFill>
                <a:latin typeface="Cascadia Mono" panose="020B0609020000020004" pitchFamily="49" charset="0"/>
              </a:rPr>
              <a:t> </a:t>
            </a:r>
            <a:r>
              <a:rPr lang="en-US" sz="1400" err="1">
                <a:solidFill>
                  <a:srgbClr val="000000"/>
                </a:solidFill>
                <a:latin typeface="Cascadia Mono" panose="020B0609020000020004" pitchFamily="49" charset="0"/>
              </a:rPr>
              <a:t>activetopo</a:t>
            </a:r>
            <a:r>
              <a:rPr lang="en-US" sz="1400">
                <a:solidFill>
                  <a:srgbClr val="000000"/>
                </a:solidFill>
                <a:latin typeface="Cascadia Mono" panose="020B0609020000020004" pitchFamily="49" charset="0"/>
              </a:rPr>
              <a:t> = </a:t>
            </a:r>
            <a:r>
              <a:rPr lang="en-US" sz="1400">
                <a:solidFill>
                  <a:srgbClr val="0000FF"/>
                </a:solidFill>
                <a:latin typeface="Cascadia Mono" panose="020B0609020000020004" pitchFamily="49" charset="0"/>
              </a:rPr>
              <a:t>await</a:t>
            </a:r>
            <a:r>
              <a:rPr lang="en-US" sz="1400">
                <a:solidFill>
                  <a:srgbClr val="000000"/>
                </a:solidFill>
                <a:latin typeface="Cascadia Mono" panose="020B0609020000020004" pitchFamily="49" charset="0"/>
              </a:rPr>
              <a:t> </a:t>
            </a:r>
            <a:r>
              <a:rPr lang="en-US" sz="1400" err="1">
                <a:solidFill>
                  <a:srgbClr val="000000"/>
                </a:solidFill>
                <a:latin typeface="Cascadia Mono" panose="020B0609020000020004" pitchFamily="49" charset="0"/>
              </a:rPr>
              <a:t>map.GetActiveTopologyAsync</a:t>
            </a:r>
            <a:r>
              <a:rPr lang="en-US" sz="1400">
                <a:solidFill>
                  <a:srgbClr val="000000"/>
                </a:solidFill>
                <a:latin typeface="Cascadia Mono" panose="020B0609020000020004" pitchFamily="49" charset="0"/>
              </a:rPr>
              <a:t>();</a:t>
            </a:r>
          </a:p>
          <a:p>
            <a:r>
              <a:rPr lang="en-US" sz="1400">
                <a:solidFill>
                  <a:srgbClr val="000000"/>
                </a:solidFill>
                <a:latin typeface="Cascadia Mono" panose="020B0609020000020004" pitchFamily="49" charset="0"/>
              </a:rPr>
              <a:t>     </a:t>
            </a:r>
            <a:r>
              <a:rPr lang="en-US" sz="1400">
                <a:solidFill>
                  <a:srgbClr val="0000FF"/>
                </a:solidFill>
                <a:latin typeface="Cascadia Mono" panose="020B0609020000020004" pitchFamily="49" charset="0"/>
              </a:rPr>
              <a:t>var</a:t>
            </a:r>
            <a:r>
              <a:rPr lang="en-US" sz="1400">
                <a:solidFill>
                  <a:srgbClr val="000000"/>
                </a:solidFill>
                <a:latin typeface="Cascadia Mono" panose="020B0609020000020004" pitchFamily="49" charset="0"/>
              </a:rPr>
              <a:t> </a:t>
            </a:r>
            <a:r>
              <a:rPr lang="en-US" sz="1400" err="1">
                <a:solidFill>
                  <a:srgbClr val="000000"/>
                </a:solidFill>
                <a:latin typeface="Cascadia Mono" panose="020B0609020000020004" pitchFamily="49" charset="0"/>
              </a:rPr>
              <a:t>activeTopoName</a:t>
            </a:r>
            <a:r>
              <a:rPr lang="en-US" sz="1400">
                <a:solidFill>
                  <a:srgbClr val="000000"/>
                </a:solidFill>
                <a:latin typeface="Cascadia Mono" panose="020B0609020000020004" pitchFamily="49" charset="0"/>
              </a:rPr>
              <a:t> = </a:t>
            </a:r>
            <a:r>
              <a:rPr lang="en-US" sz="1400" err="1">
                <a:solidFill>
                  <a:srgbClr val="000000"/>
                </a:solidFill>
                <a:latin typeface="Cascadia Mono" panose="020B0609020000020004" pitchFamily="49" charset="0"/>
              </a:rPr>
              <a:t>activetopo.Name</a:t>
            </a:r>
            <a:r>
              <a:rPr lang="en-US" sz="1400">
                <a:solidFill>
                  <a:srgbClr val="000000"/>
                </a:solidFill>
                <a:latin typeface="Cascadia Mono" panose="020B0609020000020004" pitchFamily="49" charset="0"/>
              </a:rPr>
              <a:t>;  </a:t>
            </a:r>
            <a:r>
              <a:rPr lang="en-US" sz="1400">
                <a:solidFill>
                  <a:srgbClr val="008000"/>
                </a:solidFill>
                <a:latin typeface="Cascadia Mono" panose="020B0609020000020004" pitchFamily="49" charset="0"/>
              </a:rPr>
              <a:t>//The starting active topology is No topology</a:t>
            </a:r>
          </a:p>
          <a:p>
            <a:r>
              <a:rPr lang="en-US" sz="1400">
                <a:solidFill>
                  <a:srgbClr val="000000"/>
                </a:solidFill>
                <a:latin typeface="Cascadia Mono" panose="020B0609020000020004" pitchFamily="49" charset="0"/>
              </a:rPr>
              <a:t>     </a:t>
            </a:r>
            <a:r>
              <a:rPr lang="en-US" sz="1400">
                <a:solidFill>
                  <a:srgbClr val="0000FF"/>
                </a:solidFill>
                <a:latin typeface="Cascadia Mono" panose="020B0609020000020004" pitchFamily="49" charset="0"/>
              </a:rPr>
              <a:t>var</a:t>
            </a:r>
            <a:r>
              <a:rPr lang="en-US" sz="1400">
                <a:solidFill>
                  <a:srgbClr val="000000"/>
                </a:solidFill>
                <a:latin typeface="Cascadia Mono" panose="020B0609020000020004" pitchFamily="49" charset="0"/>
              </a:rPr>
              <a:t> </a:t>
            </a:r>
            <a:r>
              <a:rPr lang="en-US" sz="1400" err="1">
                <a:solidFill>
                  <a:srgbClr val="000000"/>
                </a:solidFill>
                <a:latin typeface="Cascadia Mono" panose="020B0609020000020004" pitchFamily="49" charset="0"/>
              </a:rPr>
              <a:t>availTopos</a:t>
            </a:r>
            <a:r>
              <a:rPr lang="en-US" sz="1400">
                <a:solidFill>
                  <a:srgbClr val="000000"/>
                </a:solidFill>
                <a:latin typeface="Cascadia Mono" panose="020B0609020000020004" pitchFamily="49" charset="0"/>
              </a:rPr>
              <a:t> = </a:t>
            </a:r>
            <a:r>
              <a:rPr lang="en-US" sz="1400">
                <a:solidFill>
                  <a:srgbClr val="0000FF"/>
                </a:solidFill>
                <a:latin typeface="Cascadia Mono" panose="020B0609020000020004" pitchFamily="49" charset="0"/>
              </a:rPr>
              <a:t>await</a:t>
            </a:r>
            <a:r>
              <a:rPr lang="en-US" sz="1400">
                <a:solidFill>
                  <a:srgbClr val="000000"/>
                </a:solidFill>
                <a:latin typeface="Cascadia Mono" panose="020B0609020000020004" pitchFamily="49" charset="0"/>
              </a:rPr>
              <a:t> </a:t>
            </a:r>
            <a:r>
              <a:rPr lang="en-US" sz="1400" err="1">
                <a:solidFill>
                  <a:srgbClr val="000000"/>
                </a:solidFill>
                <a:latin typeface="Cascadia Mono" panose="020B0609020000020004" pitchFamily="49" charset="0"/>
              </a:rPr>
              <a:t>map.GetAvailableTopologiesAsync</a:t>
            </a:r>
            <a:r>
              <a:rPr lang="en-US" sz="1400">
                <a:solidFill>
                  <a:srgbClr val="000000"/>
                </a:solidFill>
                <a:latin typeface="Cascadia Mono" panose="020B0609020000020004" pitchFamily="49" charset="0"/>
              </a:rPr>
              <a:t>(); </a:t>
            </a:r>
            <a:r>
              <a:rPr lang="en-US" sz="1400">
                <a:solidFill>
                  <a:srgbClr val="008000"/>
                </a:solidFill>
                <a:latin typeface="Cascadia Mono" panose="020B0609020000020004" pitchFamily="49" charset="0"/>
              </a:rPr>
              <a:t>//returns a read-only list of available topologies, something like: "Map Topology", 0.0019999999999999983,  "</a:t>
            </a:r>
            <a:r>
              <a:rPr lang="en-US" sz="1400" err="1">
                <a:solidFill>
                  <a:srgbClr val="008000"/>
                </a:solidFill>
                <a:latin typeface="Cascadia Mono" panose="020B0609020000020004" pitchFamily="49" charset="0"/>
              </a:rPr>
              <a:t>CampgroundTopo</a:t>
            </a:r>
            <a:r>
              <a:rPr lang="en-US" sz="1400">
                <a:solidFill>
                  <a:srgbClr val="008000"/>
                </a:solidFill>
                <a:latin typeface="Cascadia Mono" panose="020B0609020000020004" pitchFamily="49" charset="0"/>
              </a:rPr>
              <a:t>"  0.00328083333333333, "</a:t>
            </a:r>
            <a:r>
              <a:rPr lang="en-US" sz="1400" err="1">
                <a:solidFill>
                  <a:srgbClr val="008000"/>
                </a:solidFill>
                <a:latin typeface="Cascadia Mono" panose="020B0609020000020004" pitchFamily="49" charset="0"/>
              </a:rPr>
              <a:t>trailTopo</a:t>
            </a:r>
            <a:r>
              <a:rPr lang="en-US" sz="1400">
                <a:solidFill>
                  <a:srgbClr val="008000"/>
                </a:solidFill>
                <a:latin typeface="Cascadia Mono" panose="020B0609020000020004" pitchFamily="49" charset="0"/>
              </a:rPr>
              <a:t>", 0.00328083333333333</a:t>
            </a:r>
          </a:p>
          <a:p>
            <a:r>
              <a:rPr lang="en-US" sz="1400">
                <a:solidFill>
                  <a:srgbClr val="000000"/>
                </a:solidFill>
                <a:latin typeface="Cascadia Mono" panose="020B0609020000020004" pitchFamily="49" charset="0"/>
              </a:rPr>
              <a:t>     </a:t>
            </a:r>
            <a:r>
              <a:rPr lang="en-US" sz="1400">
                <a:solidFill>
                  <a:srgbClr val="008000"/>
                </a:solidFill>
                <a:latin typeface="Cascadia Mono" panose="020B0609020000020004" pitchFamily="49" charset="0"/>
              </a:rPr>
              <a:t>//To set a Geodatabase Topology as active.</a:t>
            </a:r>
          </a:p>
          <a:p>
            <a:r>
              <a:rPr lang="en-US" sz="1400">
                <a:solidFill>
                  <a:srgbClr val="000000"/>
                </a:solidFill>
                <a:latin typeface="Cascadia Mono" panose="020B0609020000020004" pitchFamily="49" charset="0"/>
              </a:rPr>
              <a:t>     </a:t>
            </a:r>
            <a:r>
              <a:rPr lang="en-US" sz="1400">
                <a:solidFill>
                  <a:srgbClr val="0000FF"/>
                </a:solidFill>
                <a:latin typeface="Cascadia Mono" panose="020B0609020000020004" pitchFamily="49" charset="0"/>
              </a:rPr>
              <a:t>await</a:t>
            </a:r>
            <a:r>
              <a:rPr lang="en-US" sz="1400">
                <a:solidFill>
                  <a:srgbClr val="000000"/>
                </a:solidFill>
                <a:latin typeface="Cascadia Mono" panose="020B0609020000020004" pitchFamily="49" charset="0"/>
              </a:rPr>
              <a:t> </a:t>
            </a:r>
            <a:r>
              <a:rPr lang="en-US" sz="1400" err="1">
                <a:solidFill>
                  <a:srgbClr val="000000"/>
                </a:solidFill>
                <a:latin typeface="Cascadia Mono" panose="020B0609020000020004" pitchFamily="49" charset="0"/>
              </a:rPr>
              <a:t>map.SetActiveTopologyAsync</a:t>
            </a:r>
            <a:r>
              <a:rPr lang="en-US" sz="1400">
                <a:solidFill>
                  <a:srgbClr val="000000"/>
                </a:solidFill>
                <a:latin typeface="Cascadia Mono" panose="020B0609020000020004" pitchFamily="49" charset="0"/>
              </a:rPr>
              <a:t>(</a:t>
            </a:r>
            <a:r>
              <a:rPr lang="en-US" sz="1400">
                <a:solidFill>
                  <a:srgbClr val="A31515"/>
                </a:solidFill>
                <a:latin typeface="Cascadia Mono" panose="020B0609020000020004" pitchFamily="49" charset="0"/>
              </a:rPr>
              <a:t>"</a:t>
            </a:r>
            <a:r>
              <a:rPr lang="en-US" sz="1400" err="1">
                <a:solidFill>
                  <a:srgbClr val="A31515"/>
                </a:solidFill>
                <a:latin typeface="Cascadia Mono" panose="020B0609020000020004" pitchFamily="49" charset="0"/>
              </a:rPr>
              <a:t>trailTopo</a:t>
            </a:r>
            <a:r>
              <a:rPr lang="en-US" sz="1400">
                <a:solidFill>
                  <a:srgbClr val="A31515"/>
                </a:solidFill>
                <a:latin typeface="Cascadia Mono" panose="020B0609020000020004" pitchFamily="49" charset="0"/>
              </a:rPr>
              <a:t>"</a:t>
            </a:r>
            <a:r>
              <a:rPr lang="en-US" sz="1400">
                <a:solidFill>
                  <a:srgbClr val="000000"/>
                </a:solidFill>
                <a:latin typeface="Cascadia Mono" panose="020B0609020000020004" pitchFamily="49" charset="0"/>
              </a:rPr>
              <a:t>);</a:t>
            </a:r>
          </a:p>
          <a:p>
            <a:r>
              <a:rPr lang="en-US" sz="1400">
                <a:solidFill>
                  <a:srgbClr val="000000"/>
                </a:solidFill>
                <a:latin typeface="Cascadia Mono" panose="020B0609020000020004" pitchFamily="49" charset="0"/>
              </a:rPr>
              <a:t>     </a:t>
            </a:r>
            <a:r>
              <a:rPr lang="en-US" sz="1400" err="1">
                <a:solidFill>
                  <a:srgbClr val="000000"/>
                </a:solidFill>
                <a:latin typeface="Cascadia Mono" panose="020B0609020000020004" pitchFamily="49" charset="0"/>
              </a:rPr>
              <a:t>activetopo</a:t>
            </a:r>
            <a:r>
              <a:rPr lang="en-US" sz="1400">
                <a:solidFill>
                  <a:srgbClr val="000000"/>
                </a:solidFill>
                <a:latin typeface="Cascadia Mono" panose="020B0609020000020004" pitchFamily="49" charset="0"/>
              </a:rPr>
              <a:t> = </a:t>
            </a:r>
            <a:r>
              <a:rPr lang="en-US" sz="1400">
                <a:solidFill>
                  <a:srgbClr val="0000FF"/>
                </a:solidFill>
                <a:latin typeface="Cascadia Mono" panose="020B0609020000020004" pitchFamily="49" charset="0"/>
              </a:rPr>
              <a:t>await</a:t>
            </a:r>
            <a:r>
              <a:rPr lang="en-US" sz="1400">
                <a:solidFill>
                  <a:srgbClr val="000000"/>
                </a:solidFill>
                <a:latin typeface="Cascadia Mono" panose="020B0609020000020004" pitchFamily="49" charset="0"/>
              </a:rPr>
              <a:t> </a:t>
            </a:r>
            <a:r>
              <a:rPr lang="en-US" sz="1400" err="1">
                <a:solidFill>
                  <a:srgbClr val="000000"/>
                </a:solidFill>
                <a:latin typeface="Cascadia Mono" panose="020B0609020000020004" pitchFamily="49" charset="0"/>
              </a:rPr>
              <a:t>map.GetActiveTopologyAsync</a:t>
            </a:r>
            <a:r>
              <a:rPr lang="en-US" sz="1400">
                <a:solidFill>
                  <a:srgbClr val="000000"/>
                </a:solidFill>
                <a:latin typeface="Cascadia Mono" panose="020B0609020000020004" pitchFamily="49" charset="0"/>
              </a:rPr>
              <a:t>(); </a:t>
            </a:r>
            <a:r>
              <a:rPr lang="en-US" sz="1400">
                <a:solidFill>
                  <a:srgbClr val="008000"/>
                </a:solidFill>
                <a:latin typeface="Cascadia Mono" panose="020B0609020000020004" pitchFamily="49" charset="0"/>
              </a:rPr>
              <a:t>//retrieve the active topology properties</a:t>
            </a:r>
          </a:p>
          <a:p>
            <a:endParaRPr lang="en-US" sz="1400">
              <a:solidFill>
                <a:srgbClr val="008000"/>
              </a:solidFill>
              <a:latin typeface="Cascadia Mono" panose="020B0609020000020004" pitchFamily="49" charset="0"/>
            </a:endParaRPr>
          </a:p>
          <a:p>
            <a:r>
              <a:rPr lang="en-US" sz="1400">
                <a:solidFill>
                  <a:srgbClr val="000000"/>
                </a:solidFill>
                <a:latin typeface="Cascadia Mono" panose="020B0609020000020004" pitchFamily="49" charset="0"/>
              </a:rPr>
              <a:t>     </a:t>
            </a:r>
            <a:r>
              <a:rPr lang="en-US" sz="1400">
                <a:solidFill>
                  <a:srgbClr val="0000FF"/>
                </a:solidFill>
                <a:latin typeface="Cascadia Mono" panose="020B0609020000020004" pitchFamily="49" charset="0"/>
              </a:rPr>
              <a:t>var</a:t>
            </a:r>
            <a:r>
              <a:rPr lang="en-US" sz="1400">
                <a:solidFill>
                  <a:srgbClr val="000000"/>
                </a:solidFill>
                <a:latin typeface="Cascadia Mono" panose="020B0609020000020004" pitchFamily="49" charset="0"/>
              </a:rPr>
              <a:t> </a:t>
            </a:r>
            <a:r>
              <a:rPr lang="en-US" sz="1400" err="1">
                <a:solidFill>
                  <a:srgbClr val="000000"/>
                </a:solidFill>
                <a:latin typeface="Cascadia Mono" panose="020B0609020000020004" pitchFamily="49" charset="0"/>
              </a:rPr>
              <a:t>activetopoProp</a:t>
            </a:r>
            <a:r>
              <a:rPr lang="en-US" sz="1400">
                <a:solidFill>
                  <a:srgbClr val="000000"/>
                </a:solidFill>
                <a:latin typeface="Cascadia Mono" panose="020B0609020000020004" pitchFamily="49" charset="0"/>
              </a:rPr>
              <a:t> = </a:t>
            </a:r>
            <a:r>
              <a:rPr lang="en-US" sz="1400" err="1">
                <a:solidFill>
                  <a:srgbClr val="000000"/>
                </a:solidFill>
                <a:latin typeface="Cascadia Mono" panose="020B0609020000020004" pitchFamily="49" charset="0"/>
              </a:rPr>
              <a:t>activetopo</a:t>
            </a:r>
            <a:r>
              <a:rPr lang="en-US" sz="1400">
                <a:solidFill>
                  <a:srgbClr val="000000"/>
                </a:solidFill>
                <a:latin typeface="Cascadia Mono" panose="020B0609020000020004" pitchFamily="49" charset="0"/>
              </a:rPr>
              <a:t> </a:t>
            </a:r>
            <a:r>
              <a:rPr lang="en-US" sz="1400">
                <a:solidFill>
                  <a:srgbClr val="0000FF"/>
                </a:solidFill>
                <a:latin typeface="Cascadia Mono" panose="020B0609020000020004" pitchFamily="49" charset="0"/>
              </a:rPr>
              <a:t>as</a:t>
            </a:r>
            <a:r>
              <a:rPr lang="en-US" sz="1400">
                <a:solidFill>
                  <a:srgbClr val="000000"/>
                </a:solidFill>
                <a:latin typeface="Cascadia Mono" panose="020B0609020000020004" pitchFamily="49" charset="0"/>
              </a:rPr>
              <a:t> </a:t>
            </a:r>
            <a:r>
              <a:rPr lang="en-US" sz="1400" err="1">
                <a:solidFill>
                  <a:srgbClr val="000000"/>
                </a:solidFill>
                <a:latin typeface="Cascadia Mono" panose="020B0609020000020004" pitchFamily="49" charset="0"/>
              </a:rPr>
              <a:t>GeodatabaseTopologyProperties</a:t>
            </a:r>
            <a:r>
              <a:rPr lang="en-US" sz="1400">
                <a:solidFill>
                  <a:srgbClr val="000000"/>
                </a:solidFill>
                <a:latin typeface="Cascadia Mono" panose="020B0609020000020004" pitchFamily="49" charset="0"/>
              </a:rPr>
              <a:t>;</a:t>
            </a:r>
          </a:p>
          <a:p>
            <a:r>
              <a:rPr lang="en-US" sz="1400">
                <a:solidFill>
                  <a:srgbClr val="000000"/>
                </a:solidFill>
                <a:latin typeface="Cascadia Mono" panose="020B0609020000020004" pitchFamily="49" charset="0"/>
              </a:rPr>
              <a:t>     </a:t>
            </a:r>
            <a:r>
              <a:rPr lang="en-US" sz="1400">
                <a:solidFill>
                  <a:srgbClr val="0000FF"/>
                </a:solidFill>
                <a:latin typeface="Cascadia Mono" panose="020B0609020000020004" pitchFamily="49" charset="0"/>
              </a:rPr>
              <a:t>var</a:t>
            </a:r>
            <a:r>
              <a:rPr lang="en-US" sz="1400">
                <a:solidFill>
                  <a:srgbClr val="000000"/>
                </a:solidFill>
                <a:latin typeface="Cascadia Mono" panose="020B0609020000020004" pitchFamily="49" charset="0"/>
              </a:rPr>
              <a:t> </a:t>
            </a:r>
            <a:r>
              <a:rPr lang="en-US" sz="1400" err="1">
                <a:solidFill>
                  <a:srgbClr val="000000"/>
                </a:solidFill>
                <a:latin typeface="Cascadia Mono" panose="020B0609020000020004" pitchFamily="49" charset="0"/>
              </a:rPr>
              <a:t>queryTheClusterTol</a:t>
            </a:r>
            <a:r>
              <a:rPr lang="en-US" sz="1400">
                <a:solidFill>
                  <a:srgbClr val="000000"/>
                </a:solidFill>
                <a:latin typeface="Cascadia Mono" panose="020B0609020000020004" pitchFamily="49" charset="0"/>
              </a:rPr>
              <a:t> = </a:t>
            </a:r>
            <a:r>
              <a:rPr lang="en-US" sz="1400" err="1">
                <a:solidFill>
                  <a:srgbClr val="000000"/>
                </a:solidFill>
                <a:latin typeface="Cascadia Mono" panose="020B0609020000020004" pitchFamily="49" charset="0"/>
              </a:rPr>
              <a:t>activetopoProp.ClusterTolerance</a:t>
            </a:r>
            <a:r>
              <a:rPr lang="en-US" sz="1400">
                <a:solidFill>
                  <a:srgbClr val="000000"/>
                </a:solidFill>
                <a:latin typeface="Cascadia Mono" panose="020B0609020000020004" pitchFamily="49" charset="0"/>
              </a:rPr>
              <a:t>;</a:t>
            </a:r>
          </a:p>
          <a:p>
            <a:r>
              <a:rPr lang="en-US" sz="1400">
                <a:solidFill>
                  <a:srgbClr val="000000"/>
                </a:solidFill>
                <a:latin typeface="Cascadia Mono" panose="020B0609020000020004" pitchFamily="49" charset="0"/>
              </a:rPr>
              <a:t>     </a:t>
            </a:r>
            <a:r>
              <a:rPr lang="en-US" sz="1400">
                <a:solidFill>
                  <a:srgbClr val="0000FF"/>
                </a:solidFill>
                <a:latin typeface="Cascadia Mono" panose="020B0609020000020004" pitchFamily="49" charset="0"/>
              </a:rPr>
              <a:t>var</a:t>
            </a:r>
            <a:r>
              <a:rPr lang="en-US" sz="1400">
                <a:solidFill>
                  <a:srgbClr val="000000"/>
                </a:solidFill>
                <a:latin typeface="Cascadia Mono" panose="020B0609020000020004" pitchFamily="49" charset="0"/>
              </a:rPr>
              <a:t> </a:t>
            </a:r>
            <a:r>
              <a:rPr lang="en-US" sz="1400" err="1">
                <a:solidFill>
                  <a:srgbClr val="000000"/>
                </a:solidFill>
                <a:latin typeface="Cascadia Mono" panose="020B0609020000020004" pitchFamily="49" charset="0"/>
              </a:rPr>
              <a:t>queryTheName</a:t>
            </a:r>
            <a:r>
              <a:rPr lang="en-US" sz="1400">
                <a:solidFill>
                  <a:srgbClr val="000000"/>
                </a:solidFill>
                <a:latin typeface="Cascadia Mono" panose="020B0609020000020004" pitchFamily="49" charset="0"/>
              </a:rPr>
              <a:t> = </a:t>
            </a:r>
            <a:r>
              <a:rPr lang="en-US" sz="1400" err="1">
                <a:solidFill>
                  <a:srgbClr val="000000"/>
                </a:solidFill>
                <a:latin typeface="Cascadia Mono" panose="020B0609020000020004" pitchFamily="49" charset="0"/>
              </a:rPr>
              <a:t>activetopo.Name</a:t>
            </a:r>
            <a:r>
              <a:rPr lang="en-US" sz="1400">
                <a:solidFill>
                  <a:srgbClr val="000000"/>
                </a:solidFill>
                <a:latin typeface="Cascadia Mono" panose="020B0609020000020004" pitchFamily="49" charset="0"/>
              </a:rPr>
              <a:t>;</a:t>
            </a:r>
          </a:p>
          <a:p>
            <a:r>
              <a:rPr lang="en-US" sz="1400">
                <a:solidFill>
                  <a:srgbClr val="000000"/>
                </a:solidFill>
                <a:latin typeface="Cascadia Mono" panose="020B0609020000020004" pitchFamily="49" charset="0"/>
              </a:rPr>
              <a:t>     </a:t>
            </a:r>
            <a:r>
              <a:rPr lang="en-US" sz="1400">
                <a:solidFill>
                  <a:srgbClr val="008000"/>
                </a:solidFill>
                <a:latin typeface="Cascadia Mono" panose="020B0609020000020004" pitchFamily="49" charset="0"/>
              </a:rPr>
              <a:t>//set it to map topo</a:t>
            </a:r>
          </a:p>
          <a:p>
            <a:r>
              <a:rPr lang="en-US" sz="1400">
                <a:solidFill>
                  <a:srgbClr val="000000"/>
                </a:solidFill>
                <a:latin typeface="Cascadia Mono" panose="020B0609020000020004" pitchFamily="49" charset="0"/>
              </a:rPr>
              <a:t>     </a:t>
            </a:r>
            <a:r>
              <a:rPr lang="en-US" sz="1400">
                <a:solidFill>
                  <a:srgbClr val="0000FF"/>
                </a:solidFill>
                <a:latin typeface="Cascadia Mono" panose="020B0609020000020004" pitchFamily="49" charset="0"/>
              </a:rPr>
              <a:t>await</a:t>
            </a:r>
            <a:r>
              <a:rPr lang="en-US" sz="1400">
                <a:solidFill>
                  <a:srgbClr val="000000"/>
                </a:solidFill>
                <a:latin typeface="Cascadia Mono" panose="020B0609020000020004" pitchFamily="49" charset="0"/>
              </a:rPr>
              <a:t> </a:t>
            </a:r>
            <a:r>
              <a:rPr lang="en-US" sz="1400" err="1">
                <a:solidFill>
                  <a:srgbClr val="000000"/>
                </a:solidFill>
                <a:latin typeface="Cascadia Mono" panose="020B0609020000020004" pitchFamily="49" charset="0"/>
              </a:rPr>
              <a:t>map.SetMapTopologyAsync</a:t>
            </a:r>
            <a:r>
              <a:rPr lang="en-US" sz="1400">
                <a:solidFill>
                  <a:srgbClr val="000000"/>
                </a:solidFill>
                <a:latin typeface="Cascadia Mono" panose="020B0609020000020004" pitchFamily="49" charset="0"/>
              </a:rPr>
              <a:t>();</a:t>
            </a:r>
          </a:p>
          <a:p>
            <a:r>
              <a:rPr lang="en-US" sz="1400">
                <a:solidFill>
                  <a:srgbClr val="000000"/>
                </a:solidFill>
                <a:latin typeface="Cascadia Mono" panose="020B0609020000020004" pitchFamily="49" charset="0"/>
              </a:rPr>
              <a:t>     </a:t>
            </a:r>
            <a:r>
              <a:rPr lang="en-US" sz="1400">
                <a:solidFill>
                  <a:srgbClr val="0000FF"/>
                </a:solidFill>
                <a:latin typeface="Cascadia Mono" panose="020B0609020000020004" pitchFamily="49" charset="0"/>
              </a:rPr>
              <a:t>var</a:t>
            </a:r>
            <a:r>
              <a:rPr lang="en-US" sz="1400">
                <a:solidFill>
                  <a:srgbClr val="000000"/>
                </a:solidFill>
                <a:latin typeface="Cascadia Mono" panose="020B0609020000020004" pitchFamily="49" charset="0"/>
              </a:rPr>
              <a:t> </a:t>
            </a:r>
            <a:r>
              <a:rPr lang="en-US" sz="1400" err="1">
                <a:solidFill>
                  <a:srgbClr val="000000"/>
                </a:solidFill>
                <a:latin typeface="Cascadia Mono" panose="020B0609020000020004" pitchFamily="49" charset="0"/>
              </a:rPr>
              <a:t>lastActiveTopo</a:t>
            </a:r>
            <a:r>
              <a:rPr lang="en-US" sz="1400">
                <a:solidFill>
                  <a:srgbClr val="000000"/>
                </a:solidFill>
                <a:latin typeface="Cascadia Mono" panose="020B0609020000020004" pitchFamily="49" charset="0"/>
              </a:rPr>
              <a:t> = </a:t>
            </a:r>
            <a:r>
              <a:rPr lang="en-US" sz="1400">
                <a:solidFill>
                  <a:srgbClr val="0000FF"/>
                </a:solidFill>
                <a:latin typeface="Cascadia Mono" panose="020B0609020000020004" pitchFamily="49" charset="0"/>
              </a:rPr>
              <a:t>await</a:t>
            </a:r>
            <a:r>
              <a:rPr lang="en-US" sz="1400">
                <a:solidFill>
                  <a:srgbClr val="000000"/>
                </a:solidFill>
                <a:latin typeface="Cascadia Mono" panose="020B0609020000020004" pitchFamily="49" charset="0"/>
              </a:rPr>
              <a:t> </a:t>
            </a:r>
            <a:r>
              <a:rPr lang="en-US" sz="1400" err="1">
                <a:solidFill>
                  <a:srgbClr val="000000"/>
                </a:solidFill>
                <a:latin typeface="Cascadia Mono" panose="020B0609020000020004" pitchFamily="49" charset="0"/>
              </a:rPr>
              <a:t>map.GetActiveTopologyAsync</a:t>
            </a:r>
            <a:r>
              <a:rPr lang="en-US" sz="1400">
                <a:solidFill>
                  <a:srgbClr val="000000"/>
                </a:solidFill>
                <a:latin typeface="Cascadia Mono" panose="020B0609020000020004" pitchFamily="49" charset="0"/>
              </a:rPr>
              <a:t>();</a:t>
            </a:r>
            <a:endParaRPr lang="en-US" sz="1400">
              <a:ea typeface="+mn-ea"/>
              <a:cs typeface="+mn-cs"/>
            </a:endParaRPr>
          </a:p>
        </p:txBody>
      </p:sp>
      <p:sp>
        <p:nvSpPr>
          <p:cNvPr id="7" name="TextBox 6">
            <a:extLst>
              <a:ext uri="{FF2B5EF4-FFF2-40B4-BE49-F238E27FC236}">
                <a16:creationId xmlns:a16="http://schemas.microsoft.com/office/drawing/2014/main" id="{7D8A9C8D-1134-BA68-6D19-9E00BBD373D6}"/>
              </a:ext>
            </a:extLst>
          </p:cNvPr>
          <p:cNvSpPr txBox="1"/>
          <p:nvPr/>
        </p:nvSpPr>
        <p:spPr>
          <a:xfrm>
            <a:off x="914400" y="1752905"/>
            <a:ext cx="6273478" cy="369332"/>
          </a:xfrm>
          <a:prstGeom prst="rect">
            <a:avLst/>
          </a:prstGeom>
          <a:noFill/>
          <a:effectLst/>
        </p:spPr>
        <p:txBody>
          <a:bodyPr wrap="square">
            <a:spAutoFit/>
          </a:bodyPr>
          <a:lstStyle/>
          <a:p>
            <a:pPr>
              <a:buClr>
                <a:srgbClr val="82F5FF"/>
              </a:buClr>
            </a:pPr>
            <a:r>
              <a:rPr lang="en-US"/>
              <a:t>At 3.1, a new class, </a:t>
            </a:r>
            <a:r>
              <a:rPr lang="en-US" err="1"/>
              <a:t>TopologyProperties</a:t>
            </a:r>
            <a:r>
              <a:rPr lang="en-US"/>
              <a:t> was added </a:t>
            </a:r>
          </a:p>
        </p:txBody>
      </p:sp>
    </p:spTree>
    <p:extLst>
      <p:ext uri="{BB962C8B-B14F-4D97-AF65-F5344CB8AC3E}">
        <p14:creationId xmlns:p14="http://schemas.microsoft.com/office/powerpoint/2010/main" val="2402612596"/>
      </p:ext>
    </p:extLst>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57F50FB-966E-5BE0-321A-4F97F23C317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0"/>
            <a:ext cx="12192000" cy="6857998"/>
          </a:xfrm>
          <a:prstGeom prst="rect">
            <a:avLst/>
          </a:prstGeom>
        </p:spPr>
      </p:pic>
      <p:sp>
        <p:nvSpPr>
          <p:cNvPr id="7" name="Title 6">
            <a:extLst>
              <a:ext uri="{FF2B5EF4-FFF2-40B4-BE49-F238E27FC236}">
                <a16:creationId xmlns:a16="http://schemas.microsoft.com/office/drawing/2014/main" id="{71371EF7-FBC0-76DF-EE51-63D39A5DC89A}"/>
              </a:ext>
            </a:extLst>
          </p:cNvPr>
          <p:cNvSpPr>
            <a:spLocks noGrp="1"/>
          </p:cNvSpPr>
          <p:nvPr>
            <p:ph type="title"/>
          </p:nvPr>
        </p:nvSpPr>
        <p:spPr>
          <a:xfrm>
            <a:off x="5343277" y="3188473"/>
            <a:ext cx="6745136" cy="758898"/>
          </a:xfrm>
        </p:spPr>
        <p:txBody>
          <a:bodyPr/>
          <a:lstStyle/>
          <a:p>
            <a:r>
              <a:rPr lang="en-US"/>
              <a:t>The Topology Graph</a:t>
            </a:r>
          </a:p>
        </p:txBody>
      </p:sp>
    </p:spTree>
    <p:extLst>
      <p:ext uri="{BB962C8B-B14F-4D97-AF65-F5344CB8AC3E}">
        <p14:creationId xmlns:p14="http://schemas.microsoft.com/office/powerpoint/2010/main" val="3275867785"/>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0E2018E5-6EDD-B448-A8B6-356DD3B03B19}"/>
              </a:ext>
            </a:extLst>
          </p:cNvPr>
          <p:cNvSpPr>
            <a:spLocks noGrp="1"/>
          </p:cNvSpPr>
          <p:nvPr>
            <p:ph sz="quarter" idx="12"/>
          </p:nvPr>
        </p:nvSpPr>
        <p:spPr>
          <a:xfrm>
            <a:off x="914400" y="1698997"/>
            <a:ext cx="11187404" cy="5028373"/>
          </a:xfrm>
        </p:spPr>
        <p:txBody>
          <a:bodyPr/>
          <a:lstStyle/>
          <a:p>
            <a:pPr>
              <a:buClr>
                <a:srgbClr val="00EC86"/>
              </a:buClr>
            </a:pPr>
            <a:r>
              <a:rPr lang="en-US" b="0"/>
              <a:t> What is a topology?</a:t>
            </a:r>
          </a:p>
          <a:p>
            <a:pPr lvl="1">
              <a:buClr>
                <a:srgbClr val="00EC86"/>
              </a:buClr>
            </a:pPr>
            <a:r>
              <a:rPr lang="en-US" b="0"/>
              <a:t>Point, Line, and Polygon features share coincident geometry</a:t>
            </a:r>
          </a:p>
          <a:p>
            <a:pPr lvl="1">
              <a:buClr>
                <a:srgbClr val="00EC86"/>
              </a:buClr>
            </a:pPr>
            <a:r>
              <a:rPr lang="en-US"/>
              <a:t>Collection of rules </a:t>
            </a:r>
          </a:p>
          <a:p>
            <a:pPr lvl="1">
              <a:buClr>
                <a:srgbClr val="00EC86"/>
              </a:buClr>
            </a:pPr>
            <a:r>
              <a:rPr lang="en-US" b="0"/>
              <a:t>Editing shared edges and nodes to main</a:t>
            </a:r>
            <a:r>
              <a:rPr lang="en-US"/>
              <a:t>tain coincidence</a:t>
            </a:r>
            <a:endParaRPr lang="en-US" b="0"/>
          </a:p>
          <a:p>
            <a:pPr>
              <a:buClr>
                <a:srgbClr val="00EC86"/>
              </a:buClr>
            </a:pPr>
            <a:endParaRPr lang="en-US" b="0"/>
          </a:p>
          <a:p>
            <a:pPr>
              <a:buClr>
                <a:srgbClr val="00EC86"/>
              </a:buClr>
            </a:pPr>
            <a:r>
              <a:rPr lang="en-US" b="0"/>
              <a:t> Shared geometry in a topology </a:t>
            </a:r>
          </a:p>
          <a:p>
            <a:pPr lvl="1">
              <a:buClr>
                <a:srgbClr val="00EC86"/>
              </a:buClr>
            </a:pPr>
            <a:r>
              <a:rPr lang="en-US"/>
              <a:t>Area features can share boundaries</a:t>
            </a:r>
          </a:p>
          <a:p>
            <a:pPr lvl="1">
              <a:buClr>
                <a:srgbClr val="00EC86"/>
              </a:buClr>
            </a:pPr>
            <a:r>
              <a:rPr lang="en-US"/>
              <a:t>Line features can share endpoints</a:t>
            </a:r>
          </a:p>
          <a:p>
            <a:pPr lvl="1">
              <a:buClr>
                <a:srgbClr val="00EC86"/>
              </a:buClr>
            </a:pPr>
            <a:r>
              <a:rPr lang="en-US"/>
              <a:t>Line features can share segments with other line features</a:t>
            </a:r>
          </a:p>
          <a:p>
            <a:pPr lvl="1">
              <a:buClr>
                <a:srgbClr val="00EC86"/>
              </a:buClr>
            </a:pPr>
            <a:r>
              <a:rPr lang="en-US"/>
              <a:t>Point features can be coincident with line features</a:t>
            </a:r>
          </a:p>
          <a:p>
            <a:pPr lvl="1">
              <a:buClr>
                <a:srgbClr val="00EC86"/>
              </a:buClr>
            </a:pPr>
            <a:endParaRPr lang="en-US"/>
          </a:p>
          <a:p>
            <a:pPr lvl="2">
              <a:buClr>
                <a:srgbClr val="00EC86"/>
              </a:buClr>
            </a:pPr>
            <a:endParaRPr lang="en-US"/>
          </a:p>
          <a:p>
            <a:pPr lvl="2">
              <a:buClr>
                <a:srgbClr val="00EC86"/>
              </a:buClr>
            </a:pPr>
            <a:endParaRPr lang="en-US"/>
          </a:p>
          <a:p>
            <a:pPr lvl="1">
              <a:buClr>
                <a:srgbClr val="00EC86"/>
              </a:buClr>
            </a:pPr>
            <a:endParaRPr lang="en-US" b="0"/>
          </a:p>
          <a:p>
            <a:pPr lvl="1">
              <a:buClr>
                <a:srgbClr val="00EC86"/>
              </a:buClr>
            </a:pPr>
            <a:endParaRPr lang="en-US" b="0"/>
          </a:p>
        </p:txBody>
      </p:sp>
      <p:sp>
        <p:nvSpPr>
          <p:cNvPr id="16" name="Title 15">
            <a:extLst>
              <a:ext uri="{FF2B5EF4-FFF2-40B4-BE49-F238E27FC236}">
                <a16:creationId xmlns:a16="http://schemas.microsoft.com/office/drawing/2014/main" id="{8202D082-A9B5-F04D-A9BD-E84E58DE539B}"/>
              </a:ext>
            </a:extLst>
          </p:cNvPr>
          <p:cNvSpPr>
            <a:spLocks noGrp="1"/>
          </p:cNvSpPr>
          <p:nvPr>
            <p:ph type="title"/>
          </p:nvPr>
        </p:nvSpPr>
        <p:spPr>
          <a:xfrm>
            <a:off x="914400" y="945178"/>
            <a:ext cx="10369296" cy="430887"/>
          </a:xfrm>
        </p:spPr>
        <p:txBody>
          <a:bodyPr/>
          <a:lstStyle/>
          <a:p>
            <a:r>
              <a:rPr lang="en-US" sz="2800" b="0"/>
              <a:t>Introduction </a:t>
            </a:r>
          </a:p>
        </p:txBody>
      </p:sp>
      <p:pic>
        <p:nvPicPr>
          <p:cNvPr id="1026" name="Picture 2" descr="Topological line graph of nodes, faces, and edges">
            <a:extLst>
              <a:ext uri="{FF2B5EF4-FFF2-40B4-BE49-F238E27FC236}">
                <a16:creationId xmlns:a16="http://schemas.microsoft.com/office/drawing/2014/main" id="{2ED6773A-6AB2-4CFA-922E-D8292096C4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46923" y="392542"/>
            <a:ext cx="3590925" cy="344805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4DB3B27C-6F50-4FF1-92DC-1EAA31249D88}"/>
              </a:ext>
            </a:extLst>
          </p:cNvPr>
          <p:cNvPicPr>
            <a:picLocks noChangeAspect="1"/>
          </p:cNvPicPr>
          <p:nvPr/>
        </p:nvPicPr>
        <p:blipFill>
          <a:blip r:embed="rId4"/>
          <a:stretch>
            <a:fillRect/>
          </a:stretch>
        </p:blipFill>
        <p:spPr>
          <a:xfrm>
            <a:off x="9023649" y="4031443"/>
            <a:ext cx="2019300" cy="2505075"/>
          </a:xfrm>
          <a:prstGeom prst="rect">
            <a:avLst/>
          </a:prstGeom>
        </p:spPr>
      </p:pic>
    </p:spTree>
    <p:extLst>
      <p:ext uri="{BB962C8B-B14F-4D97-AF65-F5344CB8AC3E}">
        <p14:creationId xmlns:p14="http://schemas.microsoft.com/office/powerpoint/2010/main" val="3693377540"/>
      </p:ext>
    </p:extLst>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0E2018E5-6EDD-B448-A8B6-356DD3B03B19}"/>
              </a:ext>
            </a:extLst>
          </p:cNvPr>
          <p:cNvSpPr>
            <a:spLocks noGrp="1"/>
          </p:cNvSpPr>
          <p:nvPr>
            <p:ph sz="quarter" idx="12"/>
          </p:nvPr>
        </p:nvSpPr>
        <p:spPr>
          <a:xfrm>
            <a:off x="914400" y="1829627"/>
            <a:ext cx="11187404" cy="5028373"/>
          </a:xfrm>
        </p:spPr>
        <p:txBody>
          <a:bodyPr/>
          <a:lstStyle/>
          <a:p>
            <a:pPr>
              <a:buClr>
                <a:srgbClr val="00EC86"/>
              </a:buClr>
            </a:pPr>
            <a:r>
              <a:rPr lang="en-US" b="1" dirty="0"/>
              <a:t>What is the Topology Graph?</a:t>
            </a:r>
          </a:p>
          <a:p>
            <a:pPr lvl="1">
              <a:buClr>
                <a:srgbClr val="00EC86"/>
              </a:buClr>
            </a:pPr>
            <a:r>
              <a:rPr lang="en-US" dirty="0"/>
              <a:t> In-memory planar representation of the geometries in the feature classes  </a:t>
            </a:r>
          </a:p>
          <a:p>
            <a:pPr lvl="1">
              <a:buClr>
                <a:srgbClr val="00EC86"/>
              </a:buClr>
            </a:pPr>
            <a:r>
              <a:rPr lang="en-US" dirty="0"/>
              <a:t> Used with both Geodatabase and Map Topology</a:t>
            </a:r>
          </a:p>
          <a:p>
            <a:pPr lvl="1">
              <a:buClr>
                <a:srgbClr val="00EC86"/>
              </a:buClr>
            </a:pPr>
            <a:r>
              <a:rPr lang="en-US" dirty="0"/>
              <a:t> Spatial relationships between features are discovered and analyzed</a:t>
            </a:r>
          </a:p>
          <a:p>
            <a:pPr lvl="1">
              <a:buClr>
                <a:srgbClr val="00EC86"/>
              </a:buClr>
            </a:pPr>
            <a:r>
              <a:rPr lang="en-US" dirty="0"/>
              <a:t> Form in-memory graph of topological elements</a:t>
            </a:r>
          </a:p>
          <a:p>
            <a:pPr>
              <a:buClr>
                <a:srgbClr val="00EC86"/>
              </a:buClr>
            </a:pPr>
            <a:r>
              <a:rPr lang="en-US" dirty="0"/>
              <a:t>Traversed by iterating through the connectivity between the topology edges and topology nodes</a:t>
            </a:r>
          </a:p>
          <a:p>
            <a:pPr lvl="1">
              <a:buClr>
                <a:srgbClr val="00EC86"/>
              </a:buClr>
            </a:pPr>
            <a:r>
              <a:rPr lang="en-US" dirty="0"/>
              <a:t>Parents, Adjacency</a:t>
            </a:r>
          </a:p>
          <a:p>
            <a:pPr>
              <a:buClr>
                <a:srgbClr val="00EC86"/>
              </a:buClr>
            </a:pPr>
            <a:r>
              <a:rPr lang="en-US" b="1" dirty="0" err="1"/>
              <a:t>TopologyElement</a:t>
            </a:r>
            <a:r>
              <a:rPr lang="en-US" dirty="0"/>
              <a:t> </a:t>
            </a:r>
          </a:p>
          <a:p>
            <a:pPr lvl="1">
              <a:buClr>
                <a:srgbClr val="00EC86"/>
              </a:buClr>
            </a:pPr>
            <a:r>
              <a:rPr lang="en-US" b="1" dirty="0"/>
              <a:t> </a:t>
            </a:r>
            <a:r>
              <a:rPr lang="en-US" dirty="0" err="1"/>
              <a:t>TopologyNode</a:t>
            </a:r>
            <a:r>
              <a:rPr lang="en-US" b="1" dirty="0"/>
              <a:t> </a:t>
            </a:r>
          </a:p>
          <a:p>
            <a:pPr lvl="1">
              <a:buClr>
                <a:srgbClr val="00EC86"/>
              </a:buClr>
            </a:pPr>
            <a:r>
              <a:rPr lang="en-US" b="1" dirty="0"/>
              <a:t> </a:t>
            </a:r>
            <a:r>
              <a:rPr lang="en-US" dirty="0" err="1"/>
              <a:t>TopologyEdge</a:t>
            </a:r>
            <a:endParaRPr lang="en-US" dirty="0"/>
          </a:p>
          <a:p>
            <a:pPr marL="284163" lvl="1" indent="0">
              <a:buClr>
                <a:srgbClr val="00EC86"/>
              </a:buClr>
              <a:buNone/>
            </a:pPr>
            <a:endParaRPr lang="en-US" dirty="0"/>
          </a:p>
          <a:p>
            <a:pPr marL="0" indent="0">
              <a:buClr>
                <a:srgbClr val="00EC86"/>
              </a:buClr>
              <a:buNone/>
            </a:pPr>
            <a:endParaRPr lang="en-US" b="1" dirty="0"/>
          </a:p>
          <a:p>
            <a:pPr>
              <a:buClr>
                <a:srgbClr val="00EC86"/>
              </a:buClr>
            </a:pPr>
            <a:endParaRPr lang="en-US" dirty="0"/>
          </a:p>
          <a:p>
            <a:pPr lvl="1">
              <a:buClr>
                <a:srgbClr val="00EC86"/>
              </a:buClr>
            </a:pPr>
            <a:endParaRPr lang="en-US" b="1" dirty="0"/>
          </a:p>
          <a:p>
            <a:pPr lvl="1"/>
            <a:endParaRPr lang="en-US" dirty="0"/>
          </a:p>
          <a:p>
            <a:pPr lvl="1"/>
            <a:endParaRPr lang="en-US" dirty="0"/>
          </a:p>
          <a:p>
            <a:pPr>
              <a:buClr>
                <a:srgbClr val="00EC86"/>
              </a:buClr>
            </a:pPr>
            <a:endParaRPr lang="en-US" dirty="0"/>
          </a:p>
          <a:p>
            <a:pPr lvl="2">
              <a:buClr>
                <a:srgbClr val="00EC86"/>
              </a:buClr>
            </a:pPr>
            <a:endParaRPr lang="en-US" dirty="0"/>
          </a:p>
          <a:p>
            <a:pPr lvl="1">
              <a:buClr>
                <a:srgbClr val="00EC86"/>
              </a:buClr>
            </a:pPr>
            <a:endParaRPr lang="en-US" b="0" dirty="0"/>
          </a:p>
          <a:p>
            <a:pPr lvl="1">
              <a:buClr>
                <a:srgbClr val="00EC86"/>
              </a:buClr>
            </a:pPr>
            <a:endParaRPr lang="en-US" b="0" dirty="0"/>
          </a:p>
        </p:txBody>
      </p:sp>
      <p:sp>
        <p:nvSpPr>
          <p:cNvPr id="16" name="Title 15">
            <a:extLst>
              <a:ext uri="{FF2B5EF4-FFF2-40B4-BE49-F238E27FC236}">
                <a16:creationId xmlns:a16="http://schemas.microsoft.com/office/drawing/2014/main" id="{8202D082-A9B5-F04D-A9BD-E84E58DE539B}"/>
              </a:ext>
            </a:extLst>
          </p:cNvPr>
          <p:cNvSpPr>
            <a:spLocks noGrp="1"/>
          </p:cNvSpPr>
          <p:nvPr>
            <p:ph type="title"/>
          </p:nvPr>
        </p:nvSpPr>
        <p:spPr>
          <a:xfrm>
            <a:off x="914400" y="945178"/>
            <a:ext cx="10369296" cy="430887"/>
          </a:xfrm>
        </p:spPr>
        <p:txBody>
          <a:bodyPr/>
          <a:lstStyle/>
          <a:p>
            <a:r>
              <a:rPr lang="en-US" sz="2800"/>
              <a:t>The Topology Graph</a:t>
            </a:r>
            <a:endParaRPr lang="en-US" sz="2800" b="0"/>
          </a:p>
        </p:txBody>
      </p:sp>
      <p:sp>
        <p:nvSpPr>
          <p:cNvPr id="2" name="Text Placeholder 2">
            <a:extLst>
              <a:ext uri="{FF2B5EF4-FFF2-40B4-BE49-F238E27FC236}">
                <a16:creationId xmlns:a16="http://schemas.microsoft.com/office/drawing/2014/main" id="{FD26498D-A3A9-8643-2C94-BE262CBC3358}"/>
              </a:ext>
            </a:extLst>
          </p:cNvPr>
          <p:cNvSpPr>
            <a:spLocks noGrp="1"/>
          </p:cNvSpPr>
          <p:nvPr>
            <p:ph type="body" sz="quarter" idx="11"/>
          </p:nvPr>
        </p:nvSpPr>
        <p:spPr>
          <a:xfrm>
            <a:off x="914400" y="1399032"/>
            <a:ext cx="10369296" cy="276999"/>
          </a:xfrm>
        </p:spPr>
        <p:txBody>
          <a:bodyPr/>
          <a:lstStyle/>
          <a:p>
            <a:r>
              <a:rPr lang="en-US">
                <a:solidFill>
                  <a:srgbClr val="82F5FF"/>
                </a:solidFill>
              </a:rPr>
              <a:t>Geodatabase and Map Topology</a:t>
            </a:r>
          </a:p>
        </p:txBody>
      </p:sp>
    </p:spTree>
    <p:extLst>
      <p:ext uri="{BB962C8B-B14F-4D97-AF65-F5344CB8AC3E}">
        <p14:creationId xmlns:p14="http://schemas.microsoft.com/office/powerpoint/2010/main" val="2576509499"/>
      </p:ext>
    </p:extLst>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08530D-3A52-42A0-0615-9518A235687B}"/>
              </a:ext>
            </a:extLst>
          </p:cNvPr>
          <p:cNvSpPr>
            <a:spLocks noGrp="1"/>
          </p:cNvSpPr>
          <p:nvPr>
            <p:ph type="title"/>
          </p:nvPr>
        </p:nvSpPr>
        <p:spPr/>
        <p:txBody>
          <a:bodyPr/>
          <a:lstStyle/>
          <a:p>
            <a:r>
              <a:rPr lang="en-US"/>
              <a:t>The Topology Graph  </a:t>
            </a:r>
          </a:p>
        </p:txBody>
      </p:sp>
      <p:sp>
        <p:nvSpPr>
          <p:cNvPr id="4" name="Content Placeholder 3">
            <a:extLst>
              <a:ext uri="{FF2B5EF4-FFF2-40B4-BE49-F238E27FC236}">
                <a16:creationId xmlns:a16="http://schemas.microsoft.com/office/drawing/2014/main" id="{5CF71FF1-4F24-C1B6-CA6C-617317AFDB8E}"/>
              </a:ext>
            </a:extLst>
          </p:cNvPr>
          <p:cNvSpPr>
            <a:spLocks noGrp="1"/>
          </p:cNvSpPr>
          <p:nvPr>
            <p:ph sz="quarter" idx="12"/>
          </p:nvPr>
        </p:nvSpPr>
        <p:spPr/>
        <p:txBody>
          <a:bodyPr/>
          <a:lstStyle/>
          <a:p>
            <a:pPr>
              <a:buClr>
                <a:srgbClr val="00EC86"/>
              </a:buClr>
            </a:pPr>
            <a:r>
              <a:rPr lang="en-US" b="1" err="1"/>
              <a:t>Topology.BuildGraph</a:t>
            </a:r>
            <a:r>
              <a:rPr lang="en-US" b="1"/>
              <a:t>() </a:t>
            </a:r>
            <a:r>
              <a:rPr lang="en-US"/>
              <a:t>method</a:t>
            </a:r>
          </a:p>
          <a:p>
            <a:pPr lvl="1">
              <a:buClr>
                <a:srgbClr val="00EC86"/>
              </a:buClr>
            </a:pPr>
            <a:r>
              <a:rPr lang="en-US"/>
              <a:t> Each Geodatabase topology has a graph that can be built with </a:t>
            </a:r>
            <a:r>
              <a:rPr lang="en-US" err="1"/>
              <a:t>Topology.BuildGraph</a:t>
            </a:r>
            <a:r>
              <a:rPr lang="en-US"/>
              <a:t>()</a:t>
            </a:r>
          </a:p>
          <a:p>
            <a:pPr lvl="1">
              <a:buClr>
                <a:srgbClr val="00EC86"/>
              </a:buClr>
            </a:pPr>
            <a:r>
              <a:rPr lang="en-US"/>
              <a:t> Called with an area of interest or extent that can be either an envelope or a polygon</a:t>
            </a:r>
          </a:p>
          <a:p>
            <a:pPr lvl="1">
              <a:buClr>
                <a:srgbClr val="00EC86"/>
              </a:buClr>
            </a:pPr>
            <a:r>
              <a:rPr lang="en-US"/>
              <a:t> Returns the </a:t>
            </a:r>
            <a:r>
              <a:rPr lang="en-US" err="1"/>
              <a:t>TopologyGraph</a:t>
            </a:r>
            <a:r>
              <a:rPr lang="en-US"/>
              <a:t> that provides access to the </a:t>
            </a:r>
            <a:r>
              <a:rPr lang="en-US" err="1"/>
              <a:t>TopologyElements</a:t>
            </a:r>
            <a:r>
              <a:rPr lang="en-US"/>
              <a:t>, </a:t>
            </a:r>
            <a:r>
              <a:rPr lang="en-US" err="1"/>
              <a:t>TopologyNodes</a:t>
            </a:r>
            <a:r>
              <a:rPr lang="en-US"/>
              <a:t> and </a:t>
            </a:r>
            <a:r>
              <a:rPr lang="en-US" err="1"/>
              <a:t>TopologyEdges</a:t>
            </a:r>
            <a:endParaRPr lang="en-US"/>
          </a:p>
          <a:p>
            <a:endParaRPr lang="en-US"/>
          </a:p>
        </p:txBody>
      </p:sp>
      <p:pic>
        <p:nvPicPr>
          <p:cNvPr id="5" name="Picture 4">
            <a:extLst>
              <a:ext uri="{FF2B5EF4-FFF2-40B4-BE49-F238E27FC236}">
                <a16:creationId xmlns:a16="http://schemas.microsoft.com/office/drawing/2014/main" id="{0FCF4E0F-AB11-4B99-979F-3416EBB081A3}"/>
              </a:ext>
            </a:extLst>
          </p:cNvPr>
          <p:cNvPicPr>
            <a:picLocks noChangeAspect="1"/>
          </p:cNvPicPr>
          <p:nvPr/>
        </p:nvPicPr>
        <p:blipFill>
          <a:blip r:embed="rId2"/>
          <a:stretch>
            <a:fillRect/>
          </a:stretch>
        </p:blipFill>
        <p:spPr>
          <a:xfrm>
            <a:off x="908304" y="4242121"/>
            <a:ext cx="10200549" cy="281843"/>
          </a:xfrm>
          <a:prstGeom prst="rect">
            <a:avLst/>
          </a:prstGeom>
        </p:spPr>
      </p:pic>
      <p:sp>
        <p:nvSpPr>
          <p:cNvPr id="8" name="Text Placeholder 2">
            <a:extLst>
              <a:ext uri="{FF2B5EF4-FFF2-40B4-BE49-F238E27FC236}">
                <a16:creationId xmlns:a16="http://schemas.microsoft.com/office/drawing/2014/main" id="{8F422D4F-08C8-823E-DB1F-B26492B9D47C}"/>
              </a:ext>
            </a:extLst>
          </p:cNvPr>
          <p:cNvSpPr>
            <a:spLocks noGrp="1"/>
          </p:cNvSpPr>
          <p:nvPr>
            <p:ph type="body" sz="quarter" idx="11"/>
          </p:nvPr>
        </p:nvSpPr>
        <p:spPr>
          <a:xfrm>
            <a:off x="914400" y="1399032"/>
            <a:ext cx="10369296" cy="276999"/>
          </a:xfrm>
        </p:spPr>
        <p:txBody>
          <a:bodyPr/>
          <a:lstStyle/>
          <a:p>
            <a:r>
              <a:rPr lang="en-US">
                <a:solidFill>
                  <a:srgbClr val="82F5FF"/>
                </a:solidFill>
              </a:rPr>
              <a:t>Geodatabase Topology</a:t>
            </a:r>
          </a:p>
        </p:txBody>
      </p:sp>
    </p:spTree>
    <p:extLst>
      <p:ext uri="{BB962C8B-B14F-4D97-AF65-F5344CB8AC3E}">
        <p14:creationId xmlns:p14="http://schemas.microsoft.com/office/powerpoint/2010/main" val="2925065535"/>
      </p:ext>
    </p:extLst>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F818C-8B1B-1FED-8568-6ED4A7EB82E0}"/>
              </a:ext>
            </a:extLst>
          </p:cNvPr>
          <p:cNvSpPr>
            <a:spLocks noGrp="1"/>
          </p:cNvSpPr>
          <p:nvPr>
            <p:ph type="title"/>
          </p:nvPr>
        </p:nvSpPr>
        <p:spPr/>
        <p:txBody>
          <a:bodyPr/>
          <a:lstStyle/>
          <a:p>
            <a:r>
              <a:rPr lang="en-US"/>
              <a:t>The Topology Graph </a:t>
            </a:r>
          </a:p>
        </p:txBody>
      </p:sp>
      <p:sp>
        <p:nvSpPr>
          <p:cNvPr id="4" name="Content Placeholder 3">
            <a:extLst>
              <a:ext uri="{FF2B5EF4-FFF2-40B4-BE49-F238E27FC236}">
                <a16:creationId xmlns:a16="http://schemas.microsoft.com/office/drawing/2014/main" id="{F297CE99-EF51-FCD9-CDB2-E3A1B6949386}"/>
              </a:ext>
            </a:extLst>
          </p:cNvPr>
          <p:cNvSpPr>
            <a:spLocks noGrp="1"/>
          </p:cNvSpPr>
          <p:nvPr>
            <p:ph sz="quarter" idx="12"/>
          </p:nvPr>
        </p:nvSpPr>
        <p:spPr/>
        <p:txBody>
          <a:bodyPr/>
          <a:lstStyle/>
          <a:p>
            <a:pPr marL="114300" marR="0" lvl="0" indent="-114300" algn="l" defTabSz="457200" rtl="0" eaLnBrk="1" fontAlgn="auto" latinLnBrk="0" hangingPunct="1">
              <a:lnSpc>
                <a:spcPct val="100000"/>
              </a:lnSpc>
              <a:spcBef>
                <a:spcPts val="300"/>
              </a:spcBef>
              <a:spcAft>
                <a:spcPts val="600"/>
              </a:spcAft>
              <a:buClr>
                <a:srgbClr val="00B9F2">
                  <a:lumMod val="60000"/>
                  <a:lumOff val="40000"/>
                </a:srgbClr>
              </a:buClr>
              <a:buSzPct val="80000"/>
              <a:buFont typeface="Arial"/>
              <a:buChar char="•"/>
              <a:tabLst/>
              <a:defRPr/>
            </a:pPr>
            <a:r>
              <a:rPr kumimoji="0" lang="en-US" sz="2000" b="1" i="0" u="none" strike="noStrike" kern="1200" cap="none" spc="0" normalizeH="0" baseline="0" noProof="0" err="1">
                <a:ln>
                  <a:noFill/>
                </a:ln>
                <a:solidFill>
                  <a:srgbClr val="FFFFFF"/>
                </a:solidFill>
                <a:effectLst/>
                <a:uLnTx/>
                <a:uFillTx/>
                <a:latin typeface="Arial"/>
                <a:ea typeface="ＭＳ Ｐゴシック"/>
                <a:cs typeface="Arial"/>
              </a:rPr>
              <a:t>BuildMapTopologyGraph</a:t>
            </a:r>
            <a:r>
              <a:rPr kumimoji="0" lang="en-US" sz="2000" b="1" i="0" u="none" strike="noStrike" kern="1200" cap="none" spc="0" normalizeH="0" baseline="0" noProof="0">
                <a:ln>
                  <a:noFill/>
                </a:ln>
                <a:solidFill>
                  <a:srgbClr val="FFFFFF"/>
                </a:solidFill>
                <a:effectLst/>
                <a:uLnTx/>
                <a:uFillTx/>
                <a:latin typeface="Arial"/>
                <a:ea typeface="ＭＳ Ｐゴシック"/>
                <a:cs typeface="Arial"/>
              </a:rPr>
              <a:t> </a:t>
            </a:r>
            <a:r>
              <a:rPr kumimoji="0" lang="en-US" sz="2000" b="0" i="0" u="none" strike="noStrike" kern="1200" cap="none" spc="0" normalizeH="0" baseline="0" noProof="0">
                <a:ln>
                  <a:noFill/>
                </a:ln>
                <a:solidFill>
                  <a:srgbClr val="FFFFFF"/>
                </a:solidFill>
                <a:effectLst/>
                <a:uLnTx/>
                <a:uFillTx/>
                <a:latin typeface="Arial"/>
                <a:ea typeface="ＭＳ Ｐゴシック"/>
                <a:cs typeface="Arial"/>
              </a:rPr>
              <a:t>method</a:t>
            </a:r>
          </a:p>
          <a:p>
            <a:pPr marL="404813" marR="0" lvl="1" indent="-120650" algn="l" defTabSz="457200" rtl="0" eaLnBrk="1" fontAlgn="auto" latinLnBrk="0" hangingPunct="1">
              <a:lnSpc>
                <a:spcPct val="100000"/>
              </a:lnSpc>
              <a:spcBef>
                <a:spcPts val="0"/>
              </a:spcBef>
              <a:spcAft>
                <a:spcPts val="600"/>
              </a:spcAft>
              <a:buClr>
                <a:srgbClr val="00B9F2">
                  <a:lumMod val="60000"/>
                  <a:lumOff val="40000"/>
                </a:srgbClr>
              </a:buClr>
              <a:buSzPct val="80000"/>
              <a:buFont typeface="Lucida Grande"/>
              <a:buChar char="-"/>
              <a:tabLst/>
              <a:defRPr/>
            </a:pPr>
            <a:r>
              <a:rPr kumimoji="0" lang="en-US" sz="1800" b="0" i="0" u="none" strike="noStrike" kern="1200" cap="none" spc="0" normalizeH="0" baseline="0" noProof="0">
                <a:ln>
                  <a:noFill/>
                </a:ln>
                <a:solidFill>
                  <a:srgbClr val="FFFFFF"/>
                </a:solidFill>
                <a:effectLst/>
                <a:uLnTx/>
                <a:uFillTx/>
                <a:latin typeface="Arial"/>
                <a:ea typeface="ＭＳ Ｐゴシック"/>
                <a:cs typeface="Arial"/>
              </a:rPr>
              <a:t>Called from either the Map or the </a:t>
            </a:r>
            <a:r>
              <a:rPr kumimoji="0" lang="en-US" sz="1800" b="0" i="0" u="none" strike="noStrike" kern="1200" cap="none" spc="0" normalizeH="0" baseline="0" noProof="0" err="1">
                <a:ln>
                  <a:noFill/>
                </a:ln>
                <a:solidFill>
                  <a:srgbClr val="FFFFFF"/>
                </a:solidFill>
                <a:effectLst/>
                <a:uLnTx/>
                <a:uFillTx/>
                <a:latin typeface="Arial"/>
                <a:ea typeface="ＭＳ Ｐゴシック"/>
                <a:cs typeface="Arial"/>
              </a:rPr>
              <a:t>MapView</a:t>
            </a:r>
            <a:endParaRPr kumimoji="0" lang="en-US" sz="1800" b="0" i="0" u="none" strike="noStrike" kern="1200" cap="none" spc="0" normalizeH="0" baseline="0" noProof="0">
              <a:ln>
                <a:noFill/>
              </a:ln>
              <a:solidFill>
                <a:srgbClr val="FFFFFF"/>
              </a:solidFill>
              <a:effectLst/>
              <a:uLnTx/>
              <a:uFillTx/>
              <a:latin typeface="Arial"/>
              <a:ea typeface="ＭＳ Ｐゴシック"/>
              <a:cs typeface="Arial"/>
            </a:endParaRPr>
          </a:p>
          <a:p>
            <a:pPr marL="404813" marR="0" lvl="1" indent="-120650" algn="l" defTabSz="457200" rtl="0" eaLnBrk="1" fontAlgn="auto" latinLnBrk="0" hangingPunct="1">
              <a:lnSpc>
                <a:spcPct val="100000"/>
              </a:lnSpc>
              <a:spcBef>
                <a:spcPts val="0"/>
              </a:spcBef>
              <a:spcAft>
                <a:spcPts val="600"/>
              </a:spcAft>
              <a:buClr>
                <a:srgbClr val="00B9F2">
                  <a:lumMod val="60000"/>
                  <a:lumOff val="40000"/>
                </a:srgbClr>
              </a:buClr>
              <a:buSzPct val="80000"/>
              <a:buFont typeface="Lucida Grande"/>
              <a:buChar char="-"/>
              <a:tabLst/>
              <a:defRPr/>
            </a:pPr>
            <a:r>
              <a:rPr kumimoji="0" lang="en-US" sz="1800" b="0" i="0" u="none" strike="noStrike" kern="1200" cap="none" spc="0" normalizeH="0" baseline="0" noProof="0">
                <a:ln>
                  <a:noFill/>
                </a:ln>
                <a:solidFill>
                  <a:srgbClr val="FFFFFF"/>
                </a:solidFill>
                <a:effectLst/>
                <a:uLnTx/>
                <a:uFillTx/>
                <a:latin typeface="Arial"/>
                <a:ea typeface="ＭＳ Ｐゴシック"/>
                <a:cs typeface="Arial"/>
              </a:rPr>
              <a:t>Returns the same </a:t>
            </a:r>
            <a:r>
              <a:rPr kumimoji="0" lang="en-US" sz="1800" b="0" i="0" u="none" strike="noStrike" kern="1200" cap="none" spc="0" normalizeH="0" baseline="0" noProof="0" err="1">
                <a:ln>
                  <a:noFill/>
                </a:ln>
                <a:solidFill>
                  <a:srgbClr val="FFFFFF"/>
                </a:solidFill>
                <a:effectLst/>
                <a:uLnTx/>
                <a:uFillTx/>
                <a:latin typeface="Arial"/>
                <a:ea typeface="ＭＳ Ｐゴシック"/>
                <a:cs typeface="Arial"/>
              </a:rPr>
              <a:t>TopologyGraph</a:t>
            </a:r>
            <a:r>
              <a:rPr kumimoji="0" lang="en-US" sz="1800" b="0" i="0" u="none" strike="noStrike" kern="1200" cap="none" spc="0" normalizeH="0" baseline="0" noProof="0">
                <a:ln>
                  <a:noFill/>
                </a:ln>
                <a:solidFill>
                  <a:srgbClr val="FFFFFF"/>
                </a:solidFill>
                <a:effectLst/>
                <a:uLnTx/>
                <a:uFillTx/>
                <a:latin typeface="Arial"/>
                <a:ea typeface="ＭＳ Ｐゴシック"/>
                <a:cs typeface="Arial"/>
              </a:rPr>
              <a:t> as the </a:t>
            </a:r>
            <a:r>
              <a:rPr kumimoji="0" lang="en-US" sz="1800" b="0" i="0" u="none" strike="noStrike" kern="1200" cap="none" spc="0" normalizeH="0" baseline="0" noProof="0" err="1">
                <a:ln>
                  <a:noFill/>
                </a:ln>
                <a:solidFill>
                  <a:srgbClr val="FFFFFF"/>
                </a:solidFill>
                <a:effectLst/>
                <a:uLnTx/>
                <a:uFillTx/>
                <a:latin typeface="Arial"/>
                <a:ea typeface="ＭＳ Ｐゴシック"/>
                <a:cs typeface="Arial"/>
              </a:rPr>
              <a:t>BuildGraph</a:t>
            </a:r>
            <a:r>
              <a:rPr kumimoji="0" lang="en-US" sz="1800" b="0" i="0" u="none" strike="noStrike" kern="1200" cap="none" spc="0" normalizeH="0" baseline="0" noProof="0">
                <a:ln>
                  <a:noFill/>
                </a:ln>
                <a:solidFill>
                  <a:srgbClr val="FFFFFF"/>
                </a:solidFill>
                <a:effectLst/>
                <a:uLnTx/>
                <a:uFillTx/>
                <a:latin typeface="Arial"/>
                <a:ea typeface="ＭＳ Ｐゴシック"/>
                <a:cs typeface="Arial"/>
              </a:rPr>
              <a:t> method.</a:t>
            </a:r>
          </a:p>
          <a:p>
            <a:endParaRPr lang="en-US"/>
          </a:p>
        </p:txBody>
      </p:sp>
      <p:sp>
        <p:nvSpPr>
          <p:cNvPr id="5" name="TextBox 4">
            <a:extLst>
              <a:ext uri="{FF2B5EF4-FFF2-40B4-BE49-F238E27FC236}">
                <a16:creationId xmlns:a16="http://schemas.microsoft.com/office/drawing/2014/main" id="{6967D528-A055-7A7D-7E04-7593B0B05131}"/>
              </a:ext>
            </a:extLst>
          </p:cNvPr>
          <p:cNvSpPr txBox="1"/>
          <p:nvPr/>
        </p:nvSpPr>
        <p:spPr>
          <a:xfrm>
            <a:off x="1111170" y="3918924"/>
            <a:ext cx="8229600" cy="1288097"/>
          </a:xfrm>
          <a:prstGeom prst="rect">
            <a:avLst/>
          </a:prstGeom>
          <a:solidFill>
            <a:schemeClr val="tx1"/>
          </a:solidFill>
          <a:effectLst/>
        </p:spPr>
        <p:txBody>
          <a:bodyPr wrap="square" lIns="0" tIns="0" rIns="0" bIns="0" rtlCol="0">
            <a:noAutofit/>
          </a:bodyPr>
          <a:lstStyle/>
          <a:p>
            <a:r>
              <a:rPr lang="en-US" sz="1400">
                <a:solidFill>
                  <a:srgbClr val="000000"/>
                </a:solidFill>
                <a:latin typeface="Cascadia Mono" panose="020B0609020000020004" pitchFamily="49" charset="0"/>
              </a:rPr>
              <a:t> </a:t>
            </a:r>
            <a:r>
              <a:rPr lang="en-US" sz="1600" err="1">
                <a:solidFill>
                  <a:srgbClr val="000000"/>
                </a:solidFill>
                <a:latin typeface="Cascadia Mono" panose="020B0609020000020004" pitchFamily="49" charset="0"/>
              </a:rPr>
              <a:t>map.BuildMapTopologyGraph</a:t>
            </a:r>
            <a:r>
              <a:rPr lang="en-US" sz="1600">
                <a:solidFill>
                  <a:srgbClr val="000000"/>
                </a:solidFill>
                <a:latin typeface="Cascadia Mono" panose="020B0609020000020004" pitchFamily="49" charset="0"/>
              </a:rPr>
              <a:t>&lt;</a:t>
            </a:r>
            <a:r>
              <a:rPr lang="en-US" sz="1600" err="1">
                <a:solidFill>
                  <a:srgbClr val="000000"/>
                </a:solidFill>
                <a:latin typeface="Cascadia Mono" panose="020B0609020000020004" pitchFamily="49" charset="0"/>
              </a:rPr>
              <a:t>TopologyDefinition</a:t>
            </a:r>
            <a:r>
              <a:rPr lang="en-US" sz="1600">
                <a:solidFill>
                  <a:srgbClr val="000000"/>
                </a:solidFill>
                <a:latin typeface="Cascadia Mono" panose="020B0609020000020004" pitchFamily="49" charset="0"/>
              </a:rPr>
              <a:t>&gt;(</a:t>
            </a:r>
            <a:r>
              <a:rPr lang="en-US" sz="1600" err="1">
                <a:solidFill>
                  <a:srgbClr val="000000"/>
                </a:solidFill>
                <a:latin typeface="Cascadia Mono" panose="020B0609020000020004" pitchFamily="49" charset="0"/>
              </a:rPr>
              <a:t>topologyGraph</a:t>
            </a:r>
            <a:r>
              <a:rPr lang="en-US" sz="1600">
                <a:solidFill>
                  <a:srgbClr val="000000"/>
                </a:solidFill>
                <a:latin typeface="Cascadia Mono" panose="020B0609020000020004" pitchFamily="49" charset="0"/>
              </a:rPr>
              <a:t> =&gt;</a:t>
            </a:r>
          </a:p>
          <a:p>
            <a:r>
              <a:rPr lang="en-US" sz="1600">
                <a:solidFill>
                  <a:srgbClr val="000000"/>
                </a:solidFill>
                <a:latin typeface="Cascadia Mono" panose="020B0609020000020004" pitchFamily="49" charset="0"/>
              </a:rPr>
              <a:t> {</a:t>
            </a:r>
          </a:p>
          <a:p>
            <a:r>
              <a:rPr lang="en-US" sz="1600">
                <a:solidFill>
                  <a:srgbClr val="000000"/>
                </a:solidFill>
                <a:latin typeface="Cascadia Mono" panose="020B0609020000020004" pitchFamily="49" charset="0"/>
              </a:rPr>
              <a:t>   </a:t>
            </a:r>
            <a:r>
              <a:rPr lang="en-US" sz="1600">
                <a:solidFill>
                  <a:srgbClr val="0000FF"/>
                </a:solidFill>
                <a:latin typeface="Cascadia Mono" panose="020B0609020000020004" pitchFamily="49" charset="0"/>
              </a:rPr>
              <a:t>int</a:t>
            </a:r>
            <a:r>
              <a:rPr lang="en-US" sz="1600">
                <a:solidFill>
                  <a:srgbClr val="000000"/>
                </a:solidFill>
                <a:latin typeface="Cascadia Mono" panose="020B0609020000020004" pitchFamily="49" charset="0"/>
              </a:rPr>
              <a:t> </a:t>
            </a:r>
            <a:r>
              <a:rPr lang="en-US" sz="1600" err="1">
                <a:solidFill>
                  <a:srgbClr val="000000"/>
                </a:solidFill>
                <a:latin typeface="Cascadia Mono" panose="020B0609020000020004" pitchFamily="49" charset="0"/>
              </a:rPr>
              <a:t>topologyGraphNodes</a:t>
            </a:r>
            <a:r>
              <a:rPr lang="en-US" sz="1600">
                <a:solidFill>
                  <a:srgbClr val="000000"/>
                </a:solidFill>
                <a:latin typeface="Cascadia Mono" panose="020B0609020000020004" pitchFamily="49" charset="0"/>
              </a:rPr>
              <a:t> = </a:t>
            </a:r>
            <a:r>
              <a:rPr lang="en-US" sz="1600" err="1">
                <a:solidFill>
                  <a:srgbClr val="000000"/>
                </a:solidFill>
                <a:latin typeface="Cascadia Mono" panose="020B0609020000020004" pitchFamily="49" charset="0"/>
              </a:rPr>
              <a:t>topologyGraph.GetNodes</a:t>
            </a:r>
            <a:r>
              <a:rPr lang="en-US" sz="1600">
                <a:solidFill>
                  <a:srgbClr val="000000"/>
                </a:solidFill>
                <a:latin typeface="Cascadia Mono" panose="020B0609020000020004" pitchFamily="49" charset="0"/>
              </a:rPr>
              <a:t>().Count();</a:t>
            </a:r>
          </a:p>
          <a:p>
            <a:r>
              <a:rPr lang="en-US" sz="1600">
                <a:solidFill>
                  <a:srgbClr val="000000"/>
                </a:solidFill>
                <a:latin typeface="Cascadia Mono" panose="020B0609020000020004" pitchFamily="49" charset="0"/>
              </a:rPr>
              <a:t>   </a:t>
            </a:r>
            <a:r>
              <a:rPr lang="en-US" sz="1600">
                <a:solidFill>
                  <a:srgbClr val="0000FF"/>
                </a:solidFill>
                <a:latin typeface="Cascadia Mono" panose="020B0609020000020004" pitchFamily="49" charset="0"/>
              </a:rPr>
              <a:t>int</a:t>
            </a:r>
            <a:r>
              <a:rPr lang="en-US" sz="1600">
                <a:solidFill>
                  <a:srgbClr val="000000"/>
                </a:solidFill>
                <a:latin typeface="Cascadia Mono" panose="020B0609020000020004" pitchFamily="49" charset="0"/>
              </a:rPr>
              <a:t> </a:t>
            </a:r>
            <a:r>
              <a:rPr lang="en-US" sz="1600" err="1">
                <a:solidFill>
                  <a:srgbClr val="000000"/>
                </a:solidFill>
                <a:latin typeface="Cascadia Mono" panose="020B0609020000020004" pitchFamily="49" charset="0"/>
              </a:rPr>
              <a:t>topologyGraphEdges</a:t>
            </a:r>
            <a:r>
              <a:rPr lang="en-US" sz="1600">
                <a:solidFill>
                  <a:srgbClr val="000000"/>
                </a:solidFill>
                <a:latin typeface="Cascadia Mono" panose="020B0609020000020004" pitchFamily="49" charset="0"/>
              </a:rPr>
              <a:t> = </a:t>
            </a:r>
            <a:r>
              <a:rPr lang="en-US" sz="1600" err="1">
                <a:solidFill>
                  <a:srgbClr val="000000"/>
                </a:solidFill>
                <a:latin typeface="Cascadia Mono" panose="020B0609020000020004" pitchFamily="49" charset="0"/>
              </a:rPr>
              <a:t>topologyGraph.GetEdges</a:t>
            </a:r>
            <a:r>
              <a:rPr lang="en-US" sz="1600">
                <a:solidFill>
                  <a:srgbClr val="000000"/>
                </a:solidFill>
                <a:latin typeface="Cascadia Mono" panose="020B0609020000020004" pitchFamily="49" charset="0"/>
              </a:rPr>
              <a:t>().Count();        </a:t>
            </a:r>
          </a:p>
          <a:p>
            <a:r>
              <a:rPr lang="en-US" sz="1600">
                <a:solidFill>
                  <a:srgbClr val="000000"/>
                </a:solidFill>
                <a:latin typeface="Cascadia Mono" panose="020B0609020000020004" pitchFamily="49" charset="0"/>
              </a:rPr>
              <a:t> });</a:t>
            </a:r>
            <a:endParaRPr lang="en-US" sz="1600">
              <a:ea typeface="+mn-ea"/>
              <a:cs typeface="+mn-cs"/>
            </a:endParaRPr>
          </a:p>
        </p:txBody>
      </p:sp>
      <p:sp>
        <p:nvSpPr>
          <p:cNvPr id="8" name="Text Placeholder 2">
            <a:extLst>
              <a:ext uri="{FF2B5EF4-FFF2-40B4-BE49-F238E27FC236}">
                <a16:creationId xmlns:a16="http://schemas.microsoft.com/office/drawing/2014/main" id="{64D9B1F1-7BA6-AC52-8791-8E936B604421}"/>
              </a:ext>
            </a:extLst>
          </p:cNvPr>
          <p:cNvSpPr>
            <a:spLocks noGrp="1"/>
          </p:cNvSpPr>
          <p:nvPr>
            <p:ph type="body" sz="quarter" idx="11"/>
          </p:nvPr>
        </p:nvSpPr>
        <p:spPr>
          <a:xfrm>
            <a:off x="914400" y="1399032"/>
            <a:ext cx="10369296" cy="276999"/>
          </a:xfrm>
        </p:spPr>
        <p:txBody>
          <a:bodyPr/>
          <a:lstStyle/>
          <a:p>
            <a:r>
              <a:rPr lang="en-US">
                <a:solidFill>
                  <a:srgbClr val="82F5FF"/>
                </a:solidFill>
              </a:rPr>
              <a:t>Map Topology</a:t>
            </a:r>
          </a:p>
        </p:txBody>
      </p:sp>
    </p:spTree>
    <p:extLst>
      <p:ext uri="{BB962C8B-B14F-4D97-AF65-F5344CB8AC3E}">
        <p14:creationId xmlns:p14="http://schemas.microsoft.com/office/powerpoint/2010/main" val="552804801"/>
      </p:ext>
    </p:extLst>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3946EE-36C7-BA6E-5A9D-E7E57210DC0F}"/>
              </a:ext>
            </a:extLst>
          </p:cNvPr>
          <p:cNvSpPr>
            <a:spLocks noGrp="1"/>
          </p:cNvSpPr>
          <p:nvPr>
            <p:ph type="title"/>
          </p:nvPr>
        </p:nvSpPr>
        <p:spPr>
          <a:xfrm>
            <a:off x="911352" y="507315"/>
            <a:ext cx="10369296" cy="461665"/>
          </a:xfrm>
        </p:spPr>
        <p:txBody>
          <a:bodyPr/>
          <a:lstStyle/>
          <a:p>
            <a:r>
              <a:rPr lang="en-US" dirty="0"/>
              <a:t>Iterating Over Topology Edges and Nodes</a:t>
            </a:r>
          </a:p>
        </p:txBody>
      </p:sp>
      <p:sp>
        <p:nvSpPr>
          <p:cNvPr id="3" name="Text Placeholder 2">
            <a:extLst>
              <a:ext uri="{FF2B5EF4-FFF2-40B4-BE49-F238E27FC236}">
                <a16:creationId xmlns:a16="http://schemas.microsoft.com/office/drawing/2014/main" id="{C380051D-694B-C240-32A8-FE8C18B85FD2}"/>
              </a:ext>
            </a:extLst>
          </p:cNvPr>
          <p:cNvSpPr>
            <a:spLocks noGrp="1"/>
          </p:cNvSpPr>
          <p:nvPr>
            <p:ph type="body" sz="quarter" idx="11"/>
          </p:nvPr>
        </p:nvSpPr>
        <p:spPr/>
        <p:txBody>
          <a:bodyPr/>
          <a:lstStyle/>
          <a:p>
            <a:endParaRPr lang="en-US" dirty="0"/>
          </a:p>
        </p:txBody>
      </p:sp>
      <p:sp>
        <p:nvSpPr>
          <p:cNvPr id="5" name="TextBox 4">
            <a:extLst>
              <a:ext uri="{FF2B5EF4-FFF2-40B4-BE49-F238E27FC236}">
                <a16:creationId xmlns:a16="http://schemas.microsoft.com/office/drawing/2014/main" id="{4E43AB49-F0D5-8C09-A568-89CDCE96CE1C}"/>
              </a:ext>
            </a:extLst>
          </p:cNvPr>
          <p:cNvSpPr txBox="1"/>
          <p:nvPr/>
        </p:nvSpPr>
        <p:spPr>
          <a:xfrm>
            <a:off x="1026583" y="2106083"/>
            <a:ext cx="65" cy="215444"/>
          </a:xfrm>
          <a:prstGeom prst="rect">
            <a:avLst/>
          </a:prstGeom>
          <a:solidFill>
            <a:schemeClr val="tx1"/>
          </a:solidFill>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algn="l" eaLnBrk="0" hangingPunct="0"/>
            <a:endParaRPr lang="en-US" sz="1400" err="1">
              <a:ea typeface="+mn-ea"/>
              <a:cs typeface="+mn-cs"/>
            </a:endParaRPr>
          </a:p>
        </p:txBody>
      </p:sp>
      <p:sp>
        <p:nvSpPr>
          <p:cNvPr id="6" name="TextBox 5">
            <a:extLst>
              <a:ext uri="{FF2B5EF4-FFF2-40B4-BE49-F238E27FC236}">
                <a16:creationId xmlns:a16="http://schemas.microsoft.com/office/drawing/2014/main" id="{139CE2B0-129E-1C82-731B-43E587303F69}"/>
              </a:ext>
            </a:extLst>
          </p:cNvPr>
          <p:cNvSpPr txBox="1"/>
          <p:nvPr/>
        </p:nvSpPr>
        <p:spPr>
          <a:xfrm>
            <a:off x="312655" y="1676031"/>
            <a:ext cx="11566689" cy="5033912"/>
          </a:xfrm>
          <a:prstGeom prst="rect">
            <a:avLst/>
          </a:prstGeom>
          <a:solidFill>
            <a:schemeClr val="tx1"/>
          </a:solidFill>
          <a:effectLst/>
        </p:spPr>
        <p:txBody>
          <a:bodyPr wrap="square" lIns="0" tIns="0" rIns="0" bIns="0" rtlCol="0">
            <a:noAutofit/>
          </a:bodyPr>
          <a:lstStyle/>
          <a:p>
            <a:r>
              <a:rPr lang="en-US" sz="1400" dirty="0" err="1">
                <a:solidFill>
                  <a:srgbClr val="000000"/>
                </a:solidFill>
                <a:latin typeface="Cascadia Mono" panose="020B0609020000020004" pitchFamily="49" charset="0"/>
              </a:rPr>
              <a:t>IReadOnlyList</a:t>
            </a:r>
            <a:r>
              <a:rPr lang="en-US" sz="1400" dirty="0">
                <a:solidFill>
                  <a:srgbClr val="000000"/>
                </a:solidFill>
                <a:latin typeface="Cascadia Mono" panose="020B0609020000020004" pitchFamily="49" charset="0"/>
              </a:rPr>
              <a:t>&lt;</a:t>
            </a:r>
            <a:r>
              <a:rPr lang="en-US" sz="1400" dirty="0" err="1">
                <a:solidFill>
                  <a:srgbClr val="000000"/>
                </a:solidFill>
                <a:latin typeface="Cascadia Mono" panose="020B0609020000020004" pitchFamily="49" charset="0"/>
              </a:rPr>
              <a:t>TopologyNode</a:t>
            </a:r>
            <a:r>
              <a:rPr lang="en-US" sz="1400" dirty="0">
                <a:solidFill>
                  <a:srgbClr val="000000"/>
                </a:solidFill>
                <a:latin typeface="Cascadia Mono" panose="020B0609020000020004" pitchFamily="49" charset="0"/>
              </a:rPr>
              <a:t>&gt; nodes = </a:t>
            </a:r>
            <a:r>
              <a:rPr lang="en-US" sz="1400" dirty="0" err="1">
                <a:solidFill>
                  <a:srgbClr val="000000"/>
                </a:solidFill>
                <a:latin typeface="Cascadia Mono" panose="020B0609020000020004" pitchFamily="49" charset="0"/>
              </a:rPr>
              <a:t>topologyGraph.GetNodes</a:t>
            </a:r>
            <a:r>
              <a:rPr lang="en-US" sz="1400" dirty="0">
                <a:solidFill>
                  <a:srgbClr val="000000"/>
                </a:solidFill>
                <a:latin typeface="Cascadia Mono" panose="020B0609020000020004" pitchFamily="49" charset="0"/>
              </a:rPr>
              <a:t>(</a:t>
            </a:r>
            <a:r>
              <a:rPr lang="en-US" sz="1400" dirty="0" err="1">
                <a:solidFill>
                  <a:srgbClr val="000000"/>
                </a:solidFill>
                <a:latin typeface="Cascadia Mono" panose="020B0609020000020004" pitchFamily="49" charset="0"/>
              </a:rPr>
              <a:t>selectedFeature</a:t>
            </a:r>
            <a:r>
              <a:rPr lang="en-US" sz="1400" dirty="0">
                <a:solidFill>
                  <a:srgbClr val="000000"/>
                </a:solidFill>
                <a:latin typeface="Cascadia Mono" panose="020B0609020000020004" pitchFamily="49" charset="0"/>
              </a:rPr>
              <a:t>);</a:t>
            </a:r>
          </a:p>
          <a:p>
            <a:r>
              <a:rPr lang="en-US" sz="1400" dirty="0">
                <a:solidFill>
                  <a:srgbClr val="0000FF"/>
                </a:solidFill>
                <a:latin typeface="Cascadia Mono" panose="020B0609020000020004" pitchFamily="49" charset="0"/>
              </a:rPr>
              <a:t>int</a:t>
            </a:r>
            <a:r>
              <a:rPr lang="en-US" sz="1400" dirty="0">
                <a:solidFill>
                  <a:srgbClr val="000000"/>
                </a:solidFill>
                <a:latin typeface="Cascadia Mono" panose="020B0609020000020004" pitchFamily="49" charset="0"/>
              </a:rPr>
              <a:t> </a:t>
            </a:r>
            <a:r>
              <a:rPr lang="en-US" sz="1400" dirty="0" err="1">
                <a:solidFill>
                  <a:srgbClr val="000000"/>
                </a:solidFill>
                <a:latin typeface="Cascadia Mono" panose="020B0609020000020004" pitchFamily="49" charset="0"/>
              </a:rPr>
              <a:t>nodeCounter</a:t>
            </a:r>
            <a:r>
              <a:rPr lang="en-US" sz="1400" dirty="0">
                <a:solidFill>
                  <a:srgbClr val="000000"/>
                </a:solidFill>
                <a:latin typeface="Cascadia Mono" panose="020B0609020000020004" pitchFamily="49" charset="0"/>
              </a:rPr>
              <a:t> = 1;</a:t>
            </a:r>
          </a:p>
          <a:p>
            <a:endParaRPr lang="en-US" sz="1400" dirty="0">
              <a:solidFill>
                <a:srgbClr val="000000"/>
              </a:solidFill>
              <a:latin typeface="Cascadia Mono" panose="020B0609020000020004" pitchFamily="49" charset="0"/>
            </a:endParaRPr>
          </a:p>
          <a:p>
            <a:r>
              <a:rPr lang="en-US" sz="1400" dirty="0">
                <a:solidFill>
                  <a:srgbClr val="008000"/>
                </a:solidFill>
                <a:latin typeface="Cascadia Mono" panose="020B0609020000020004" pitchFamily="49" charset="0"/>
              </a:rPr>
              <a:t>// Iterate over nodes</a:t>
            </a:r>
          </a:p>
          <a:p>
            <a:r>
              <a:rPr lang="en-US" sz="1400" dirty="0">
                <a:solidFill>
                  <a:srgbClr val="0000FF"/>
                </a:solidFill>
                <a:latin typeface="Cascadia Mono" panose="020B0609020000020004" pitchFamily="49" charset="0"/>
              </a:rPr>
              <a:t>foreach</a:t>
            </a:r>
            <a:r>
              <a:rPr lang="en-US" sz="1400" dirty="0">
                <a:solidFill>
                  <a:srgbClr val="000000"/>
                </a:solidFill>
                <a:latin typeface="Cascadia Mono" panose="020B0609020000020004" pitchFamily="49" charset="0"/>
              </a:rPr>
              <a:t> (</a:t>
            </a:r>
            <a:r>
              <a:rPr lang="en-US" sz="1400" dirty="0" err="1">
                <a:solidFill>
                  <a:srgbClr val="000000"/>
                </a:solidFill>
                <a:latin typeface="Cascadia Mono" panose="020B0609020000020004" pitchFamily="49" charset="0"/>
              </a:rPr>
              <a:t>TopologyNode</a:t>
            </a:r>
            <a:r>
              <a:rPr lang="en-US" sz="1400" dirty="0">
                <a:solidFill>
                  <a:srgbClr val="000000"/>
                </a:solidFill>
                <a:latin typeface="Cascadia Mono" panose="020B0609020000020004" pitchFamily="49" charset="0"/>
              </a:rPr>
              <a:t> node </a:t>
            </a:r>
            <a:r>
              <a:rPr lang="en-US" sz="1400" dirty="0">
                <a:solidFill>
                  <a:srgbClr val="0000FF"/>
                </a:solidFill>
                <a:latin typeface="Cascadia Mono" panose="020B0609020000020004" pitchFamily="49" charset="0"/>
              </a:rPr>
              <a:t>in</a:t>
            </a:r>
            <a:r>
              <a:rPr lang="en-US" sz="1400" dirty="0">
                <a:solidFill>
                  <a:srgbClr val="000000"/>
                </a:solidFill>
                <a:latin typeface="Cascadia Mono" panose="020B0609020000020004" pitchFamily="49" charset="0"/>
              </a:rPr>
              <a:t> nodes)</a:t>
            </a:r>
          </a:p>
          <a:p>
            <a:r>
              <a:rPr lang="en-US" sz="1400" dirty="0">
                <a:solidFill>
                  <a:srgbClr val="000000"/>
                </a:solidFill>
                <a:latin typeface="Cascadia Mono" panose="020B0609020000020004" pitchFamily="49" charset="0"/>
              </a:rPr>
              <a:t>{</a:t>
            </a:r>
          </a:p>
          <a:p>
            <a:r>
              <a:rPr lang="en-US" sz="1400" dirty="0">
                <a:solidFill>
                  <a:srgbClr val="000000"/>
                </a:solidFill>
                <a:latin typeface="Cascadia Mono" panose="020B0609020000020004" pitchFamily="49" charset="0"/>
              </a:rPr>
              <a:t>  </a:t>
            </a:r>
            <a:r>
              <a:rPr lang="en-US" sz="1400" dirty="0">
                <a:solidFill>
                  <a:srgbClr val="008000"/>
                </a:solidFill>
                <a:latin typeface="Cascadia Mono" panose="020B0609020000020004" pitchFamily="49" charset="0"/>
              </a:rPr>
              <a:t>// Get edges coincident with the node in clockwise direction; </a:t>
            </a:r>
            <a:r>
              <a:rPr lang="en-US" sz="1400" dirty="0" err="1">
                <a:solidFill>
                  <a:srgbClr val="008000"/>
                </a:solidFill>
                <a:latin typeface="Cascadia Mono" panose="020B0609020000020004" pitchFamily="49" charset="0"/>
              </a:rPr>
              <a:t>GetEdges</a:t>
            </a:r>
            <a:r>
              <a:rPr lang="en-US" sz="1400" dirty="0">
                <a:solidFill>
                  <a:srgbClr val="008000"/>
                </a:solidFill>
                <a:latin typeface="Cascadia Mono" panose="020B0609020000020004" pitchFamily="49" charset="0"/>
              </a:rPr>
              <a:t>(false) for counter-clockwise</a:t>
            </a:r>
          </a:p>
          <a:p>
            <a:r>
              <a:rPr lang="en-US" sz="1400" dirty="0">
                <a:solidFill>
                  <a:srgbClr val="000000"/>
                </a:solidFill>
                <a:latin typeface="Cascadia Mono" panose="020B0609020000020004" pitchFamily="49" charset="0"/>
              </a:rPr>
              <a:t>  </a:t>
            </a:r>
            <a:r>
              <a:rPr lang="en-US" sz="1400" dirty="0" err="1">
                <a:solidFill>
                  <a:srgbClr val="000000"/>
                </a:solidFill>
                <a:latin typeface="Cascadia Mono" panose="020B0609020000020004" pitchFamily="49" charset="0"/>
              </a:rPr>
              <a:t>IReadOnlyList</a:t>
            </a:r>
            <a:r>
              <a:rPr lang="en-US" sz="1400" dirty="0">
                <a:solidFill>
                  <a:srgbClr val="000000"/>
                </a:solidFill>
                <a:latin typeface="Cascadia Mono" panose="020B0609020000020004" pitchFamily="49" charset="0"/>
              </a:rPr>
              <a:t>&lt;</a:t>
            </a:r>
            <a:r>
              <a:rPr lang="en-US" sz="1400" dirty="0" err="1">
                <a:solidFill>
                  <a:srgbClr val="000000"/>
                </a:solidFill>
                <a:latin typeface="Cascadia Mono" panose="020B0609020000020004" pitchFamily="49" charset="0"/>
              </a:rPr>
              <a:t>TopologyEdge</a:t>
            </a:r>
            <a:r>
              <a:rPr lang="en-US" sz="1400" dirty="0">
                <a:solidFill>
                  <a:srgbClr val="000000"/>
                </a:solidFill>
                <a:latin typeface="Cascadia Mono" panose="020B0609020000020004" pitchFamily="49" charset="0"/>
              </a:rPr>
              <a:t>&gt; </a:t>
            </a:r>
            <a:r>
              <a:rPr lang="en-US" sz="1400" dirty="0" err="1">
                <a:solidFill>
                  <a:srgbClr val="000000"/>
                </a:solidFill>
                <a:latin typeface="Cascadia Mono" panose="020B0609020000020004" pitchFamily="49" charset="0"/>
              </a:rPr>
              <a:t>edgesClockwise</a:t>
            </a:r>
            <a:r>
              <a:rPr lang="en-US" sz="1400" dirty="0">
                <a:solidFill>
                  <a:srgbClr val="000000"/>
                </a:solidFill>
                <a:latin typeface="Cascadia Mono" panose="020B0609020000020004" pitchFamily="49" charset="0"/>
              </a:rPr>
              <a:t> = </a:t>
            </a:r>
            <a:r>
              <a:rPr lang="en-US" sz="1400" dirty="0" err="1">
                <a:solidFill>
                  <a:srgbClr val="000000"/>
                </a:solidFill>
                <a:latin typeface="Cascadia Mono" panose="020B0609020000020004" pitchFamily="49" charset="0"/>
              </a:rPr>
              <a:t>node.GetEdges</a:t>
            </a:r>
            <a:r>
              <a:rPr lang="en-US" sz="1400" dirty="0">
                <a:solidFill>
                  <a:srgbClr val="000000"/>
                </a:solidFill>
                <a:latin typeface="Cascadia Mono" panose="020B0609020000020004" pitchFamily="49" charset="0"/>
              </a:rPr>
              <a:t>(</a:t>
            </a:r>
            <a:r>
              <a:rPr lang="en-US" sz="1400" dirty="0">
                <a:solidFill>
                  <a:srgbClr val="0000FF"/>
                </a:solidFill>
                <a:latin typeface="Cascadia Mono" panose="020B0609020000020004" pitchFamily="49" charset="0"/>
              </a:rPr>
              <a:t>true</a:t>
            </a:r>
            <a:r>
              <a:rPr lang="en-US" sz="1400" dirty="0">
                <a:solidFill>
                  <a:srgbClr val="000000"/>
                </a:solidFill>
                <a:latin typeface="Cascadia Mono" panose="020B0609020000020004" pitchFamily="49" charset="0"/>
              </a:rPr>
              <a:t>);</a:t>
            </a:r>
          </a:p>
          <a:p>
            <a:r>
              <a:rPr lang="en-US" sz="1400" dirty="0">
                <a:solidFill>
                  <a:srgbClr val="0000FF"/>
                </a:solidFill>
                <a:latin typeface="Cascadia Mono" panose="020B0609020000020004" pitchFamily="49" charset="0"/>
              </a:rPr>
              <a:t>  int</a:t>
            </a:r>
            <a:r>
              <a:rPr lang="en-US" sz="1400" dirty="0">
                <a:solidFill>
                  <a:srgbClr val="000000"/>
                </a:solidFill>
                <a:latin typeface="Cascadia Mono" panose="020B0609020000020004" pitchFamily="49" charset="0"/>
              </a:rPr>
              <a:t> </a:t>
            </a:r>
            <a:r>
              <a:rPr lang="en-US" sz="1400" dirty="0" err="1">
                <a:solidFill>
                  <a:srgbClr val="000000"/>
                </a:solidFill>
                <a:latin typeface="Cascadia Mono" panose="020B0609020000020004" pitchFamily="49" charset="0"/>
              </a:rPr>
              <a:t>edgeClockwiseCounter</a:t>
            </a:r>
            <a:r>
              <a:rPr lang="en-US" sz="1400" dirty="0">
                <a:solidFill>
                  <a:srgbClr val="000000"/>
                </a:solidFill>
                <a:latin typeface="Cascadia Mono" panose="020B0609020000020004" pitchFamily="49" charset="0"/>
              </a:rPr>
              <a:t> = 1;</a:t>
            </a:r>
          </a:p>
          <a:p>
            <a:endParaRPr lang="en-US" sz="1400" dirty="0">
              <a:solidFill>
                <a:srgbClr val="000000"/>
              </a:solidFill>
              <a:latin typeface="Cascadia Mono" panose="020B0609020000020004" pitchFamily="49" charset="0"/>
            </a:endParaRPr>
          </a:p>
          <a:p>
            <a:r>
              <a:rPr lang="en-US" sz="1400" dirty="0">
                <a:solidFill>
                  <a:srgbClr val="000000"/>
                </a:solidFill>
                <a:latin typeface="Cascadia Mono" panose="020B0609020000020004" pitchFamily="49" charset="0"/>
              </a:rPr>
              <a:t>  </a:t>
            </a:r>
            <a:r>
              <a:rPr lang="en-US" sz="1400" dirty="0">
                <a:solidFill>
                  <a:srgbClr val="008000"/>
                </a:solidFill>
                <a:latin typeface="Cascadia Mono" panose="020B0609020000020004" pitchFamily="49" charset="0"/>
              </a:rPr>
              <a:t>// Iterate over the coincident edges</a:t>
            </a:r>
          </a:p>
          <a:p>
            <a:r>
              <a:rPr lang="en-US" sz="1400" dirty="0">
                <a:solidFill>
                  <a:srgbClr val="000000"/>
                </a:solidFill>
                <a:latin typeface="Cascadia Mono" panose="020B0609020000020004" pitchFamily="49" charset="0"/>
              </a:rPr>
              <a:t>  </a:t>
            </a:r>
            <a:r>
              <a:rPr lang="en-US" sz="1400" dirty="0">
                <a:solidFill>
                  <a:srgbClr val="0000FF"/>
                </a:solidFill>
                <a:latin typeface="Cascadia Mono" panose="020B0609020000020004" pitchFamily="49" charset="0"/>
              </a:rPr>
              <a:t>foreach</a:t>
            </a:r>
            <a:r>
              <a:rPr lang="en-US" sz="1400" dirty="0">
                <a:solidFill>
                  <a:srgbClr val="000000"/>
                </a:solidFill>
                <a:latin typeface="Cascadia Mono" panose="020B0609020000020004" pitchFamily="49" charset="0"/>
              </a:rPr>
              <a:t> (</a:t>
            </a:r>
            <a:r>
              <a:rPr lang="en-US" sz="1400" dirty="0" err="1">
                <a:solidFill>
                  <a:srgbClr val="000000"/>
                </a:solidFill>
                <a:latin typeface="Cascadia Mono" panose="020B0609020000020004" pitchFamily="49" charset="0"/>
              </a:rPr>
              <a:t>TopologyEdge</a:t>
            </a:r>
            <a:r>
              <a:rPr lang="en-US" sz="1400" dirty="0">
                <a:solidFill>
                  <a:srgbClr val="000000"/>
                </a:solidFill>
                <a:latin typeface="Cascadia Mono" panose="020B0609020000020004" pitchFamily="49" charset="0"/>
              </a:rPr>
              <a:t> </a:t>
            </a:r>
            <a:r>
              <a:rPr lang="en-US" sz="1400" dirty="0" err="1">
                <a:solidFill>
                  <a:srgbClr val="000000"/>
                </a:solidFill>
                <a:latin typeface="Cascadia Mono" panose="020B0609020000020004" pitchFamily="49" charset="0"/>
              </a:rPr>
              <a:t>edgeClockWise</a:t>
            </a:r>
            <a:r>
              <a:rPr lang="en-US" sz="1400" dirty="0">
                <a:solidFill>
                  <a:srgbClr val="000000"/>
                </a:solidFill>
                <a:latin typeface="Cascadia Mono" panose="020B0609020000020004" pitchFamily="49" charset="0"/>
              </a:rPr>
              <a:t> </a:t>
            </a:r>
            <a:r>
              <a:rPr lang="en-US" sz="1400" dirty="0">
                <a:solidFill>
                  <a:srgbClr val="0000FF"/>
                </a:solidFill>
                <a:latin typeface="Cascadia Mono" panose="020B0609020000020004" pitchFamily="49" charset="0"/>
              </a:rPr>
              <a:t>in</a:t>
            </a:r>
            <a:r>
              <a:rPr lang="en-US" sz="1400" dirty="0">
                <a:solidFill>
                  <a:srgbClr val="000000"/>
                </a:solidFill>
                <a:latin typeface="Cascadia Mono" panose="020B0609020000020004" pitchFamily="49" charset="0"/>
              </a:rPr>
              <a:t> </a:t>
            </a:r>
            <a:r>
              <a:rPr lang="en-US" sz="1400" dirty="0" err="1">
                <a:solidFill>
                  <a:srgbClr val="000000"/>
                </a:solidFill>
                <a:latin typeface="Cascadia Mono" panose="020B0609020000020004" pitchFamily="49" charset="0"/>
              </a:rPr>
              <a:t>edgesClockwise</a:t>
            </a:r>
            <a:r>
              <a:rPr lang="en-US" sz="1400" dirty="0">
                <a:solidFill>
                  <a:srgbClr val="000000"/>
                </a:solidFill>
                <a:latin typeface="Cascadia Mono" panose="020B0609020000020004" pitchFamily="49" charset="0"/>
              </a:rPr>
              <a:t>)</a:t>
            </a:r>
          </a:p>
          <a:p>
            <a:r>
              <a:rPr lang="en-US" sz="1400" dirty="0">
                <a:solidFill>
                  <a:srgbClr val="000000"/>
                </a:solidFill>
                <a:latin typeface="Cascadia Mono" panose="020B0609020000020004" pitchFamily="49" charset="0"/>
              </a:rPr>
              <a:t>  {</a:t>
            </a:r>
          </a:p>
          <a:p>
            <a:r>
              <a:rPr lang="en-US" sz="1400" dirty="0">
                <a:solidFill>
                  <a:srgbClr val="000000"/>
                </a:solidFill>
                <a:latin typeface="Cascadia Mono" panose="020B0609020000020004" pitchFamily="49" charset="0"/>
              </a:rPr>
              <a:t>    </a:t>
            </a:r>
            <a:r>
              <a:rPr lang="en-US" sz="1400" dirty="0">
                <a:solidFill>
                  <a:srgbClr val="008000"/>
                </a:solidFill>
                <a:latin typeface="Cascadia Mono" panose="020B0609020000020004" pitchFamily="49" charset="0"/>
              </a:rPr>
              <a:t>// Get left parents that covers the edge</a:t>
            </a:r>
          </a:p>
          <a:p>
            <a:r>
              <a:rPr lang="en-US" sz="1400" dirty="0">
                <a:solidFill>
                  <a:srgbClr val="000000"/>
                </a:solidFill>
                <a:latin typeface="Cascadia Mono" panose="020B0609020000020004" pitchFamily="49" charset="0"/>
              </a:rPr>
              <a:t>    </a:t>
            </a:r>
            <a:r>
              <a:rPr lang="en-US" sz="1400" dirty="0" err="1">
                <a:solidFill>
                  <a:srgbClr val="000000"/>
                </a:solidFill>
                <a:latin typeface="Cascadia Mono" panose="020B0609020000020004" pitchFamily="49" charset="0"/>
              </a:rPr>
              <a:t>IReadOnlyList</a:t>
            </a:r>
            <a:r>
              <a:rPr lang="en-US" sz="1400" dirty="0">
                <a:solidFill>
                  <a:srgbClr val="000000"/>
                </a:solidFill>
                <a:latin typeface="Cascadia Mono" panose="020B0609020000020004" pitchFamily="49" charset="0"/>
              </a:rPr>
              <a:t>&lt;</a:t>
            </a:r>
            <a:r>
              <a:rPr lang="en-US" sz="1400" dirty="0" err="1">
                <a:solidFill>
                  <a:srgbClr val="000000"/>
                </a:solidFill>
                <a:latin typeface="Cascadia Mono" panose="020B0609020000020004" pitchFamily="49" charset="0"/>
              </a:rPr>
              <a:t>FeatureInfo</a:t>
            </a:r>
            <a:r>
              <a:rPr lang="en-US" sz="1400" dirty="0">
                <a:solidFill>
                  <a:srgbClr val="000000"/>
                </a:solidFill>
                <a:latin typeface="Cascadia Mono" panose="020B0609020000020004" pitchFamily="49" charset="0"/>
              </a:rPr>
              <a:t>&gt; </a:t>
            </a:r>
            <a:r>
              <a:rPr lang="en-US" sz="1400" dirty="0" err="1">
                <a:solidFill>
                  <a:srgbClr val="000000"/>
                </a:solidFill>
                <a:latin typeface="Cascadia Mono" panose="020B0609020000020004" pitchFamily="49" charset="0"/>
              </a:rPr>
              <a:t>leftParentFeaturesFromClockwiseEdge</a:t>
            </a:r>
            <a:r>
              <a:rPr lang="en-US" sz="1400" dirty="0">
                <a:solidFill>
                  <a:srgbClr val="000000"/>
                </a:solidFill>
                <a:latin typeface="Cascadia Mono" panose="020B0609020000020004" pitchFamily="49" charset="0"/>
              </a:rPr>
              <a:t> = </a:t>
            </a:r>
            <a:r>
              <a:rPr lang="en-US" sz="1400" dirty="0" err="1">
                <a:solidFill>
                  <a:srgbClr val="000000"/>
                </a:solidFill>
                <a:latin typeface="Cascadia Mono" panose="020B0609020000020004" pitchFamily="49" charset="0"/>
              </a:rPr>
              <a:t>edgeClockWise.GetLeftParentFeatures</a:t>
            </a:r>
            <a:r>
              <a:rPr lang="en-US" sz="1400" dirty="0">
                <a:solidFill>
                  <a:srgbClr val="000000"/>
                </a:solidFill>
                <a:latin typeface="Cascadia Mono" panose="020B0609020000020004" pitchFamily="49" charset="0"/>
              </a:rPr>
              <a:t>();</a:t>
            </a:r>
          </a:p>
          <a:p>
            <a:r>
              <a:rPr lang="en-US" sz="1400" dirty="0">
                <a:solidFill>
                  <a:srgbClr val="000000"/>
                </a:solidFill>
                <a:latin typeface="Cascadia Mono" panose="020B0609020000020004" pitchFamily="49" charset="0"/>
              </a:rPr>
              <a:t>    List&lt;</a:t>
            </a:r>
            <a:r>
              <a:rPr lang="en-US" sz="1400" dirty="0">
                <a:solidFill>
                  <a:srgbClr val="0000FF"/>
                </a:solidFill>
                <a:latin typeface="Cascadia Mono" panose="020B0609020000020004" pitchFamily="49" charset="0"/>
              </a:rPr>
              <a:t>long</a:t>
            </a:r>
            <a:r>
              <a:rPr lang="en-US" sz="1400" dirty="0">
                <a:solidFill>
                  <a:srgbClr val="000000"/>
                </a:solidFill>
                <a:latin typeface="Cascadia Mono" panose="020B0609020000020004" pitchFamily="49" charset="0"/>
              </a:rPr>
              <a:t>&gt; </a:t>
            </a:r>
            <a:r>
              <a:rPr lang="en-US" sz="1400" dirty="0" err="1">
                <a:solidFill>
                  <a:srgbClr val="000000"/>
                </a:solidFill>
                <a:latin typeface="Cascadia Mono" panose="020B0609020000020004" pitchFamily="49" charset="0"/>
              </a:rPr>
              <a:t>leftParentOids</a:t>
            </a:r>
            <a:r>
              <a:rPr lang="en-US" sz="1400" dirty="0">
                <a:solidFill>
                  <a:srgbClr val="000000"/>
                </a:solidFill>
                <a:latin typeface="Cascadia Mono" panose="020B0609020000020004" pitchFamily="49" charset="0"/>
              </a:rPr>
              <a:t> = </a:t>
            </a:r>
            <a:r>
              <a:rPr lang="en-US" sz="1400" dirty="0" err="1">
                <a:solidFill>
                  <a:srgbClr val="000000"/>
                </a:solidFill>
                <a:latin typeface="Cascadia Mono" panose="020B0609020000020004" pitchFamily="49" charset="0"/>
              </a:rPr>
              <a:t>leftParentFeaturesFromClockwiseEdge.Select</a:t>
            </a:r>
            <a:r>
              <a:rPr lang="en-US" sz="1400" dirty="0">
                <a:solidFill>
                  <a:srgbClr val="000000"/>
                </a:solidFill>
                <a:latin typeface="Cascadia Mono" panose="020B0609020000020004" pitchFamily="49" charset="0"/>
              </a:rPr>
              <a:t>(f =&gt; </a:t>
            </a:r>
            <a:r>
              <a:rPr lang="en-US" sz="1400" dirty="0" err="1">
                <a:solidFill>
                  <a:srgbClr val="000000"/>
                </a:solidFill>
                <a:latin typeface="Cascadia Mono" panose="020B0609020000020004" pitchFamily="49" charset="0"/>
              </a:rPr>
              <a:t>f.ObjectID</a:t>
            </a:r>
            <a:r>
              <a:rPr lang="en-US" sz="1400" dirty="0">
                <a:solidFill>
                  <a:srgbClr val="000000"/>
                </a:solidFill>
                <a:latin typeface="Cascadia Mono" panose="020B0609020000020004" pitchFamily="49" charset="0"/>
              </a:rPr>
              <a:t>).</a:t>
            </a:r>
            <a:r>
              <a:rPr lang="en-US" sz="1400" dirty="0" err="1">
                <a:solidFill>
                  <a:srgbClr val="000000"/>
                </a:solidFill>
                <a:latin typeface="Cascadia Mono" panose="020B0609020000020004" pitchFamily="49" charset="0"/>
              </a:rPr>
              <a:t>ToList</a:t>
            </a:r>
            <a:r>
              <a:rPr lang="en-US" sz="1400" dirty="0">
                <a:solidFill>
                  <a:srgbClr val="000000"/>
                </a:solidFill>
                <a:latin typeface="Cascadia Mono" panose="020B0609020000020004" pitchFamily="49" charset="0"/>
              </a:rPr>
              <a:t>();</a:t>
            </a:r>
          </a:p>
          <a:p>
            <a:endParaRPr lang="en-US" sz="1400" dirty="0">
              <a:solidFill>
                <a:srgbClr val="000000"/>
              </a:solidFill>
              <a:latin typeface="Cascadia Mono" panose="020B0609020000020004" pitchFamily="49" charset="0"/>
            </a:endParaRPr>
          </a:p>
          <a:p>
            <a:r>
              <a:rPr lang="en-US" sz="1400" dirty="0">
                <a:solidFill>
                  <a:srgbClr val="000000"/>
                </a:solidFill>
                <a:latin typeface="Cascadia Mono" panose="020B0609020000020004" pitchFamily="49" charset="0"/>
              </a:rPr>
              <a:t>    </a:t>
            </a:r>
            <a:r>
              <a:rPr lang="en-US" sz="1400" dirty="0">
                <a:solidFill>
                  <a:srgbClr val="008000"/>
                </a:solidFill>
                <a:latin typeface="Cascadia Mono" panose="020B0609020000020004" pitchFamily="49" charset="0"/>
              </a:rPr>
              <a:t>// Get right parents that covers the edge</a:t>
            </a:r>
          </a:p>
          <a:p>
            <a:r>
              <a:rPr lang="en-US" sz="1400" dirty="0">
                <a:solidFill>
                  <a:srgbClr val="000000"/>
                </a:solidFill>
                <a:latin typeface="Cascadia Mono" panose="020B0609020000020004" pitchFamily="49" charset="0"/>
              </a:rPr>
              <a:t>    </a:t>
            </a:r>
            <a:r>
              <a:rPr lang="en-US" sz="1400" dirty="0" err="1">
                <a:solidFill>
                  <a:srgbClr val="000000"/>
                </a:solidFill>
                <a:latin typeface="Cascadia Mono" panose="020B0609020000020004" pitchFamily="49" charset="0"/>
              </a:rPr>
              <a:t>IReadOnlyList</a:t>
            </a:r>
            <a:r>
              <a:rPr lang="en-US" sz="1400" dirty="0">
                <a:solidFill>
                  <a:srgbClr val="000000"/>
                </a:solidFill>
                <a:latin typeface="Cascadia Mono" panose="020B0609020000020004" pitchFamily="49" charset="0"/>
              </a:rPr>
              <a:t>&lt;</a:t>
            </a:r>
            <a:r>
              <a:rPr lang="en-US" sz="1400" dirty="0" err="1">
                <a:solidFill>
                  <a:srgbClr val="000000"/>
                </a:solidFill>
                <a:latin typeface="Cascadia Mono" panose="020B0609020000020004" pitchFamily="49" charset="0"/>
              </a:rPr>
              <a:t>FeatureInfo</a:t>
            </a:r>
            <a:r>
              <a:rPr lang="en-US" sz="1400" dirty="0">
                <a:solidFill>
                  <a:srgbClr val="000000"/>
                </a:solidFill>
                <a:latin typeface="Cascadia Mono" panose="020B0609020000020004" pitchFamily="49" charset="0"/>
              </a:rPr>
              <a:t>&gt; </a:t>
            </a:r>
            <a:r>
              <a:rPr lang="en-US" sz="1400" dirty="0" err="1">
                <a:solidFill>
                  <a:srgbClr val="000000"/>
                </a:solidFill>
                <a:latin typeface="Cascadia Mono" panose="020B0609020000020004" pitchFamily="49" charset="0"/>
              </a:rPr>
              <a:t>rightParentFeaturesFromClockwiseEdge</a:t>
            </a:r>
            <a:r>
              <a:rPr lang="en-US" sz="1400" dirty="0">
                <a:solidFill>
                  <a:srgbClr val="000000"/>
                </a:solidFill>
                <a:latin typeface="Cascadia Mono" panose="020B0609020000020004" pitchFamily="49" charset="0"/>
              </a:rPr>
              <a:t> = </a:t>
            </a:r>
            <a:r>
              <a:rPr lang="en-US" sz="1400" dirty="0" err="1">
                <a:solidFill>
                  <a:srgbClr val="000000"/>
                </a:solidFill>
                <a:latin typeface="Cascadia Mono" panose="020B0609020000020004" pitchFamily="49" charset="0"/>
              </a:rPr>
              <a:t>edgeClockWise.GetRightParentFeatures</a:t>
            </a:r>
            <a:r>
              <a:rPr lang="en-US" sz="1400" dirty="0">
                <a:solidFill>
                  <a:srgbClr val="000000"/>
                </a:solidFill>
                <a:latin typeface="Cascadia Mono" panose="020B0609020000020004" pitchFamily="49" charset="0"/>
              </a:rPr>
              <a:t>();</a:t>
            </a:r>
          </a:p>
          <a:p>
            <a:r>
              <a:rPr lang="en-US" sz="1400" dirty="0">
                <a:solidFill>
                  <a:srgbClr val="000000"/>
                </a:solidFill>
                <a:latin typeface="Cascadia Mono" panose="020B0609020000020004" pitchFamily="49" charset="0"/>
              </a:rPr>
              <a:t>    List&lt;</a:t>
            </a:r>
            <a:r>
              <a:rPr lang="en-US" sz="1400" dirty="0">
                <a:solidFill>
                  <a:srgbClr val="0000FF"/>
                </a:solidFill>
                <a:latin typeface="Cascadia Mono" panose="020B0609020000020004" pitchFamily="49" charset="0"/>
              </a:rPr>
              <a:t>long</a:t>
            </a:r>
            <a:r>
              <a:rPr lang="en-US" sz="1400" dirty="0">
                <a:solidFill>
                  <a:srgbClr val="000000"/>
                </a:solidFill>
                <a:latin typeface="Cascadia Mono" panose="020B0609020000020004" pitchFamily="49" charset="0"/>
              </a:rPr>
              <a:t>&gt; </a:t>
            </a:r>
            <a:r>
              <a:rPr lang="en-US" sz="1400" dirty="0" err="1">
                <a:solidFill>
                  <a:srgbClr val="000000"/>
                </a:solidFill>
                <a:latin typeface="Cascadia Mono" panose="020B0609020000020004" pitchFamily="49" charset="0"/>
              </a:rPr>
              <a:t>rightParentOids</a:t>
            </a:r>
            <a:r>
              <a:rPr lang="en-US" sz="1400" dirty="0">
                <a:solidFill>
                  <a:srgbClr val="000000"/>
                </a:solidFill>
                <a:latin typeface="Cascadia Mono" panose="020B0609020000020004" pitchFamily="49" charset="0"/>
              </a:rPr>
              <a:t> = </a:t>
            </a:r>
            <a:r>
              <a:rPr lang="en-US" sz="1400" dirty="0" err="1">
                <a:solidFill>
                  <a:srgbClr val="000000"/>
                </a:solidFill>
                <a:latin typeface="Cascadia Mono" panose="020B0609020000020004" pitchFamily="49" charset="0"/>
              </a:rPr>
              <a:t>rightParentFeaturesFromClockwiseEdge.Select</a:t>
            </a:r>
            <a:r>
              <a:rPr lang="en-US" sz="1400" dirty="0">
                <a:solidFill>
                  <a:srgbClr val="000000"/>
                </a:solidFill>
                <a:latin typeface="Cascadia Mono" panose="020B0609020000020004" pitchFamily="49" charset="0"/>
              </a:rPr>
              <a:t>(f =&gt; </a:t>
            </a:r>
            <a:r>
              <a:rPr lang="en-US" sz="1400" dirty="0" err="1">
                <a:solidFill>
                  <a:srgbClr val="000000"/>
                </a:solidFill>
                <a:latin typeface="Cascadia Mono" panose="020B0609020000020004" pitchFamily="49" charset="0"/>
              </a:rPr>
              <a:t>f.ObjectID</a:t>
            </a:r>
            <a:r>
              <a:rPr lang="en-US" sz="1400" dirty="0">
                <a:solidFill>
                  <a:srgbClr val="000000"/>
                </a:solidFill>
                <a:latin typeface="Cascadia Mono" panose="020B0609020000020004" pitchFamily="49" charset="0"/>
              </a:rPr>
              <a:t>).</a:t>
            </a:r>
            <a:r>
              <a:rPr lang="en-US" sz="1400" dirty="0" err="1">
                <a:solidFill>
                  <a:srgbClr val="000000"/>
                </a:solidFill>
                <a:latin typeface="Cascadia Mono" panose="020B0609020000020004" pitchFamily="49" charset="0"/>
              </a:rPr>
              <a:t>ToList</a:t>
            </a:r>
            <a:r>
              <a:rPr lang="en-US" sz="1400" dirty="0">
                <a:solidFill>
                  <a:srgbClr val="000000"/>
                </a:solidFill>
                <a:latin typeface="Cascadia Mono" panose="020B0609020000020004" pitchFamily="49" charset="0"/>
              </a:rPr>
              <a:t>();</a:t>
            </a:r>
          </a:p>
          <a:p>
            <a:endParaRPr lang="en-US" sz="1400" dirty="0">
              <a:solidFill>
                <a:srgbClr val="000000"/>
              </a:solidFill>
              <a:latin typeface="Cascadia Mono" panose="020B0609020000020004" pitchFamily="49" charset="0"/>
            </a:endParaRPr>
          </a:p>
          <a:p>
            <a:r>
              <a:rPr lang="en-US" sz="1400" dirty="0">
                <a:solidFill>
                  <a:srgbClr val="000000"/>
                </a:solidFill>
                <a:latin typeface="Cascadia Mono" panose="020B0609020000020004" pitchFamily="49" charset="0"/>
              </a:rPr>
              <a:t>    </a:t>
            </a:r>
            <a:r>
              <a:rPr lang="en-US" sz="1400" dirty="0" err="1">
                <a:solidFill>
                  <a:srgbClr val="000000"/>
                </a:solidFill>
                <a:latin typeface="Cascadia Mono" panose="020B0609020000020004" pitchFamily="49" charset="0"/>
              </a:rPr>
              <a:t>edgeClockwiseCounter</a:t>
            </a:r>
            <a:r>
              <a:rPr lang="en-US" sz="1400" dirty="0">
                <a:solidFill>
                  <a:srgbClr val="000000"/>
                </a:solidFill>
                <a:latin typeface="Cascadia Mono" panose="020B0609020000020004" pitchFamily="49" charset="0"/>
              </a:rPr>
              <a:t>++;</a:t>
            </a:r>
          </a:p>
          <a:p>
            <a:r>
              <a:rPr lang="en-US" sz="1400" dirty="0">
                <a:solidFill>
                  <a:srgbClr val="000000"/>
                </a:solidFill>
                <a:latin typeface="Cascadia Mono" panose="020B0609020000020004" pitchFamily="49" charset="0"/>
              </a:rPr>
              <a:t>  } </a:t>
            </a:r>
            <a:endParaRPr lang="en-US" sz="1400" dirty="0">
              <a:ea typeface="+mn-ea"/>
              <a:cs typeface="+mn-cs"/>
            </a:endParaRPr>
          </a:p>
        </p:txBody>
      </p:sp>
    </p:spTree>
    <p:extLst>
      <p:ext uri="{BB962C8B-B14F-4D97-AF65-F5344CB8AC3E}">
        <p14:creationId xmlns:p14="http://schemas.microsoft.com/office/powerpoint/2010/main" val="764078575"/>
      </p:ext>
    </p:extLst>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D887D-AFC9-0DDA-1CB6-110B5ECE6D62}"/>
              </a:ext>
            </a:extLst>
          </p:cNvPr>
          <p:cNvSpPr>
            <a:spLocks noGrp="1"/>
          </p:cNvSpPr>
          <p:nvPr>
            <p:ph type="title"/>
          </p:nvPr>
        </p:nvSpPr>
        <p:spPr/>
        <p:txBody>
          <a:bodyPr/>
          <a:lstStyle/>
          <a:p>
            <a:r>
              <a:rPr lang="en-US" dirty="0"/>
              <a:t>The Topology Graph</a:t>
            </a:r>
          </a:p>
        </p:txBody>
      </p:sp>
      <p:sp>
        <p:nvSpPr>
          <p:cNvPr id="3" name="Text Placeholder 2">
            <a:extLst>
              <a:ext uri="{FF2B5EF4-FFF2-40B4-BE49-F238E27FC236}">
                <a16:creationId xmlns:a16="http://schemas.microsoft.com/office/drawing/2014/main" id="{25964DEB-1095-C933-14B4-42D1972C2C65}"/>
              </a:ext>
            </a:extLst>
          </p:cNvPr>
          <p:cNvSpPr>
            <a:spLocks noGrp="1"/>
          </p:cNvSpPr>
          <p:nvPr>
            <p:ph type="body" sz="quarter" idx="11"/>
          </p:nvPr>
        </p:nvSpPr>
        <p:spPr/>
        <p:txBody>
          <a:bodyPr/>
          <a:lstStyle/>
          <a:p>
            <a:r>
              <a:rPr lang="en-US" dirty="0"/>
              <a:t>Find Closest Element</a:t>
            </a:r>
          </a:p>
        </p:txBody>
      </p:sp>
      <p:sp>
        <p:nvSpPr>
          <p:cNvPr id="6" name="TextBox 5">
            <a:extLst>
              <a:ext uri="{FF2B5EF4-FFF2-40B4-BE49-F238E27FC236}">
                <a16:creationId xmlns:a16="http://schemas.microsoft.com/office/drawing/2014/main" id="{73885B2E-E461-49C6-B348-266E62F1E03E}"/>
              </a:ext>
            </a:extLst>
          </p:cNvPr>
          <p:cNvSpPr txBox="1"/>
          <p:nvPr/>
        </p:nvSpPr>
        <p:spPr>
          <a:xfrm>
            <a:off x="838986" y="2205872"/>
            <a:ext cx="10765410" cy="1395167"/>
          </a:xfrm>
          <a:prstGeom prst="rect">
            <a:avLst/>
          </a:prstGeom>
          <a:solidFill>
            <a:schemeClr val="tx1"/>
          </a:solidFill>
          <a:effectLst/>
        </p:spPr>
        <p:txBody>
          <a:bodyPr wrap="square" lIns="0" tIns="0" rIns="0" bIns="0" rtlCol="0">
            <a:noAutofit/>
          </a:bodyPr>
          <a:lstStyle/>
          <a:p>
            <a:pPr algn="l" eaLnBrk="0" hangingPunct="0"/>
            <a:endParaRPr lang="en-US" sz="1400" dirty="0">
              <a:solidFill>
                <a:schemeClr val="bg1"/>
              </a:solidFill>
            </a:endParaRPr>
          </a:p>
          <a:p>
            <a:r>
              <a:rPr lang="en-US" sz="1800" dirty="0">
                <a:solidFill>
                  <a:srgbClr val="008000"/>
                </a:solidFill>
                <a:latin typeface="Cascadia Mono" panose="020B0609020000020004" pitchFamily="49" charset="0"/>
              </a:rPr>
              <a:t>//Find the closest element to the location/map point within the search radius</a:t>
            </a:r>
          </a:p>
          <a:p>
            <a:r>
              <a:rPr lang="en-US" sz="1800" dirty="0">
                <a:solidFill>
                  <a:srgbClr val="0000FF"/>
                </a:solidFill>
                <a:latin typeface="Cascadia Mono" panose="020B0609020000020004" pitchFamily="49" charset="0"/>
              </a:rPr>
              <a:t>var</a:t>
            </a:r>
            <a:r>
              <a:rPr lang="en-US" sz="1800" dirty="0">
                <a:solidFill>
                  <a:srgbClr val="000000"/>
                </a:solidFill>
                <a:latin typeface="Cascadia Mono" panose="020B0609020000020004" pitchFamily="49" charset="0"/>
              </a:rPr>
              <a:t> element = </a:t>
            </a:r>
            <a:r>
              <a:rPr lang="en-US" sz="1800" dirty="0" err="1">
                <a:solidFill>
                  <a:srgbClr val="000000"/>
                </a:solidFill>
                <a:latin typeface="Cascadia Mono" panose="020B0609020000020004" pitchFamily="49" charset="0"/>
              </a:rPr>
              <a:t>topologyGraph.FindClosestElement</a:t>
            </a:r>
            <a:r>
              <a:rPr lang="en-US" sz="1800" dirty="0">
                <a:solidFill>
                  <a:srgbClr val="000000"/>
                </a:solidFill>
                <a:latin typeface="Cascadia Mono" panose="020B0609020000020004" pitchFamily="49" charset="0"/>
              </a:rPr>
              <a:t>&lt;</a:t>
            </a:r>
            <a:r>
              <a:rPr lang="en-US" sz="1800" dirty="0" err="1">
                <a:solidFill>
                  <a:srgbClr val="000000"/>
                </a:solidFill>
                <a:latin typeface="Cascadia Mono" panose="020B0609020000020004" pitchFamily="49" charset="0"/>
              </a:rPr>
              <a:t>TopologyElement</a:t>
            </a:r>
            <a:r>
              <a:rPr lang="en-US" sz="1800" dirty="0">
                <a:solidFill>
                  <a:srgbClr val="000000"/>
                </a:solidFill>
                <a:latin typeface="Cascadia Mono" panose="020B0609020000020004" pitchFamily="49" charset="0"/>
              </a:rPr>
              <a:t>&gt;(</a:t>
            </a:r>
            <a:r>
              <a:rPr lang="en-US" sz="1800" dirty="0" err="1">
                <a:solidFill>
                  <a:srgbClr val="000000"/>
                </a:solidFill>
                <a:latin typeface="Cascadia Mono" panose="020B0609020000020004" pitchFamily="49" charset="0"/>
              </a:rPr>
              <a:t>mapPoint</a:t>
            </a:r>
            <a:r>
              <a:rPr lang="en-US" sz="1800" dirty="0">
                <a:solidFill>
                  <a:srgbClr val="000000"/>
                </a:solidFill>
                <a:latin typeface="Cascadia Mono" panose="020B0609020000020004" pitchFamily="49" charset="0"/>
              </a:rPr>
              <a:t>, </a:t>
            </a:r>
            <a:r>
              <a:rPr lang="en-US" sz="1800" dirty="0" err="1">
                <a:solidFill>
                  <a:srgbClr val="000000"/>
                </a:solidFill>
                <a:latin typeface="Cascadia Mono" panose="020B0609020000020004" pitchFamily="49" charset="0"/>
              </a:rPr>
              <a:t>searchRadius</a:t>
            </a:r>
            <a:r>
              <a:rPr lang="en-US" sz="1800" dirty="0">
                <a:solidFill>
                  <a:srgbClr val="000000"/>
                </a:solidFill>
                <a:latin typeface="Cascadia Mono" panose="020B0609020000020004" pitchFamily="49" charset="0"/>
              </a:rPr>
              <a:t>);</a:t>
            </a:r>
            <a:endParaRPr lang="en-US" sz="1400" dirty="0">
              <a:solidFill>
                <a:schemeClr val="bg1"/>
              </a:solidFill>
              <a:ea typeface="+mn-ea"/>
              <a:cs typeface="+mn-cs"/>
            </a:endParaRPr>
          </a:p>
        </p:txBody>
      </p:sp>
    </p:spTree>
    <p:extLst>
      <p:ext uri="{BB962C8B-B14F-4D97-AF65-F5344CB8AC3E}">
        <p14:creationId xmlns:p14="http://schemas.microsoft.com/office/powerpoint/2010/main" val="1362478540"/>
      </p:ext>
    </p:extLst>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2B9A175-249F-C39C-A9F4-D69EA5085783}"/>
              </a:ext>
              <a:ext uri="{C183D7F6-B498-43B3-948B-1728B52AA6E4}">
                <adec:decorative xmlns:adec="http://schemas.microsoft.com/office/drawing/2017/decorative" val="1"/>
              </a:ext>
            </a:extLst>
          </p:cNvPr>
          <p:cNvGrpSpPr/>
          <p:nvPr/>
        </p:nvGrpSpPr>
        <p:grpSpPr>
          <a:xfrm>
            <a:off x="-5292" y="-6795"/>
            <a:ext cx="12202584" cy="6871589"/>
            <a:chOff x="-7056" y="-4642"/>
            <a:chExt cx="12202584" cy="6871589"/>
          </a:xfrm>
        </p:grpSpPr>
        <p:sp>
          <p:nvSpPr>
            <p:cNvPr id="4" name="Rectangle 3">
              <a:extLst>
                <a:ext uri="{FF2B5EF4-FFF2-40B4-BE49-F238E27FC236}">
                  <a16:creationId xmlns:a16="http://schemas.microsoft.com/office/drawing/2014/main" id="{06DA536C-88C7-6C51-900B-90762A1A9478}"/>
                </a:ext>
              </a:extLst>
            </p:cNvPr>
            <p:cNvSpPr/>
            <p:nvPr/>
          </p:nvSpPr>
          <p:spPr bwMode="auto">
            <a:xfrm>
              <a:off x="0" y="-4642"/>
              <a:ext cx="12195528" cy="6871589"/>
            </a:xfrm>
            <a:prstGeom prst="rect">
              <a:avLst/>
            </a:prstGeom>
            <a:gradFill>
              <a:gsLst>
                <a:gs pos="98000">
                  <a:srgbClr val="00375B"/>
                </a:gs>
                <a:gs pos="0">
                  <a:srgbClr val="037D98">
                    <a:lumMod val="95000"/>
                  </a:srgbClr>
                </a:gs>
              </a:gsLst>
              <a:lin ang="5400000" scaled="0"/>
            </a:gra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b="1">
                <a:solidFill>
                  <a:prstClr val="white"/>
                </a:solidFill>
              </a:endParaRPr>
            </a:p>
          </p:txBody>
        </p:sp>
        <p:pic>
          <p:nvPicPr>
            <p:cNvPr id="5" name="Picture 4" descr="A blue light on a black background&#10;&#10;Description automatically generated">
              <a:extLst>
                <a:ext uri="{FF2B5EF4-FFF2-40B4-BE49-F238E27FC236}">
                  <a16:creationId xmlns:a16="http://schemas.microsoft.com/office/drawing/2014/main" id="{CBE13059-A731-8964-0B4F-61266439DB16}"/>
                </a:ext>
              </a:extLst>
            </p:cNvPr>
            <p:cNvPicPr>
              <a:picLocks noChangeAspect="1"/>
            </p:cNvPicPr>
            <p:nvPr/>
          </p:nvPicPr>
          <p:blipFill>
            <a:blip r:embed="rId3">
              <a:alphaModFix amt="30000"/>
            </a:blip>
            <a:stretch>
              <a:fillRect/>
            </a:stretch>
          </p:blipFill>
          <p:spPr>
            <a:xfrm>
              <a:off x="-7056" y="-4642"/>
              <a:ext cx="12195528" cy="6869267"/>
            </a:xfrm>
            <a:prstGeom prst="rect">
              <a:avLst/>
            </a:prstGeom>
          </p:spPr>
        </p:pic>
      </p:grpSp>
      <p:sp>
        <p:nvSpPr>
          <p:cNvPr id="2" name="Title 1">
            <a:extLst>
              <a:ext uri="{FF2B5EF4-FFF2-40B4-BE49-F238E27FC236}">
                <a16:creationId xmlns:a16="http://schemas.microsoft.com/office/drawing/2014/main" id="{82B3E8FD-2202-E10E-C190-A772C44F1D3F}"/>
              </a:ext>
            </a:extLst>
          </p:cNvPr>
          <p:cNvSpPr>
            <a:spLocks noGrp="1"/>
          </p:cNvSpPr>
          <p:nvPr>
            <p:ph type="title"/>
          </p:nvPr>
        </p:nvSpPr>
        <p:spPr/>
        <p:txBody>
          <a:bodyPr/>
          <a:lstStyle/>
          <a:p>
            <a:r>
              <a:rPr lang="en-US"/>
              <a:t>Shared Edge editing</a:t>
            </a:r>
          </a:p>
        </p:txBody>
      </p:sp>
      <p:sp>
        <p:nvSpPr>
          <p:cNvPr id="3" name="Text Placeholder 2">
            <a:extLst>
              <a:ext uri="{FF2B5EF4-FFF2-40B4-BE49-F238E27FC236}">
                <a16:creationId xmlns:a16="http://schemas.microsoft.com/office/drawing/2014/main" id="{3D8CE0A5-D73E-63DC-A2D1-AC4979BAFF5F}"/>
              </a:ext>
            </a:extLst>
          </p:cNvPr>
          <p:cNvSpPr>
            <a:spLocks noGrp="1"/>
          </p:cNvSpPr>
          <p:nvPr>
            <p:ph type="body" sz="quarter" idx="11"/>
          </p:nvPr>
        </p:nvSpPr>
        <p:spPr/>
        <p:txBody>
          <a:bodyPr/>
          <a:lstStyle/>
          <a:p>
            <a:endParaRPr lang="en-US">
              <a:solidFill>
                <a:srgbClr val="82F5FF"/>
              </a:solidFill>
            </a:endParaRPr>
          </a:p>
        </p:txBody>
      </p:sp>
      <p:sp>
        <p:nvSpPr>
          <p:cNvPr id="15" name="Content Placeholder 14">
            <a:extLst>
              <a:ext uri="{FF2B5EF4-FFF2-40B4-BE49-F238E27FC236}">
                <a16:creationId xmlns:a16="http://schemas.microsoft.com/office/drawing/2014/main" id="{BE94C267-A57C-5A0F-4144-ECD20BB009AC}"/>
              </a:ext>
            </a:extLst>
          </p:cNvPr>
          <p:cNvSpPr>
            <a:spLocks noGrp="1"/>
          </p:cNvSpPr>
          <p:nvPr>
            <p:ph sz="quarter" idx="12"/>
          </p:nvPr>
        </p:nvSpPr>
        <p:spPr/>
        <p:txBody>
          <a:bodyPr vert="horz" lIns="0" tIns="0" rIns="0" bIns="0" rtlCol="0" anchor="t">
            <a:noAutofit/>
          </a:bodyPr>
          <a:lstStyle/>
          <a:p>
            <a:pPr>
              <a:buClr>
                <a:srgbClr val="82F5FF"/>
              </a:buClr>
            </a:pPr>
            <a:r>
              <a:rPr lang="en-US"/>
              <a:t>Not currently directly supported in the SDK</a:t>
            </a:r>
          </a:p>
          <a:p>
            <a:pPr>
              <a:buClr>
                <a:srgbClr val="82F5FF"/>
              </a:buClr>
            </a:pPr>
            <a:r>
              <a:rPr lang="en-US"/>
              <a:t>Map and Geodatabase Topology</a:t>
            </a:r>
          </a:p>
          <a:p>
            <a:pPr marL="626745" lvl="1" indent="-342900">
              <a:buClr>
                <a:srgbClr val="82F5FF"/>
              </a:buClr>
              <a:buFont typeface="Arial" panose="020B0604020202020204" pitchFamily="34" charset="0"/>
              <a:buChar char="-"/>
            </a:pPr>
            <a:r>
              <a:rPr lang="en-US"/>
              <a:t>Map topology is ALL visible editable layers in the map</a:t>
            </a:r>
          </a:p>
          <a:p>
            <a:pPr>
              <a:buClr>
                <a:srgbClr val="82F5FF"/>
              </a:buClr>
            </a:pPr>
            <a:r>
              <a:rPr lang="en-US"/>
              <a:t>Edges tab in Pro Editing Panes</a:t>
            </a:r>
          </a:p>
          <a:p>
            <a:pPr marL="626745" lvl="1" indent="-342900">
              <a:buClr>
                <a:srgbClr val="82F5FF"/>
              </a:buClr>
              <a:buFont typeface="Arial" panose="020B0604020202020204" pitchFamily="34" charset="0"/>
              <a:buChar char="-"/>
            </a:pPr>
            <a:r>
              <a:rPr lang="en-US"/>
              <a:t>Supports moving, reshaping, and aligning edges</a:t>
            </a:r>
          </a:p>
          <a:p>
            <a:pPr>
              <a:buClr>
                <a:srgbClr val="82F5FF"/>
              </a:buClr>
            </a:pPr>
            <a:r>
              <a:rPr lang="en-US"/>
              <a:t>Shared edge editing is only available in 2D map views</a:t>
            </a:r>
          </a:p>
          <a:p>
            <a:pPr>
              <a:buClr>
                <a:srgbClr val="82F5FF"/>
              </a:buClr>
            </a:pPr>
            <a:endParaRPr lang="en-US"/>
          </a:p>
          <a:p>
            <a:pPr>
              <a:buClr>
                <a:srgbClr val="82F5FF"/>
              </a:buClr>
            </a:pPr>
            <a:endParaRPr lang="en-US"/>
          </a:p>
          <a:p>
            <a:pPr>
              <a:buClr>
                <a:srgbClr val="82F5FF"/>
              </a:buClr>
            </a:pPr>
            <a:endParaRPr lang="en-US"/>
          </a:p>
        </p:txBody>
      </p:sp>
    </p:spTree>
    <p:extLst>
      <p:ext uri="{BB962C8B-B14F-4D97-AF65-F5344CB8AC3E}">
        <p14:creationId xmlns:p14="http://schemas.microsoft.com/office/powerpoint/2010/main" val="2649075160"/>
      </p:ext>
    </p:extLst>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307ACD8-48CC-F979-C1B0-402458AC0FD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0"/>
            <a:ext cx="12192000" cy="6858000"/>
          </a:xfrm>
          <a:prstGeom prst="rect">
            <a:avLst/>
          </a:prstGeom>
        </p:spPr>
      </p:pic>
      <p:sp>
        <p:nvSpPr>
          <p:cNvPr id="2" name="Text Placeholder 1">
            <a:extLst>
              <a:ext uri="{FF2B5EF4-FFF2-40B4-BE49-F238E27FC236}">
                <a16:creationId xmlns:a16="http://schemas.microsoft.com/office/drawing/2014/main" id="{956C050F-3513-7DBB-81F6-A92E23AF20BA}"/>
              </a:ext>
            </a:extLst>
          </p:cNvPr>
          <p:cNvSpPr>
            <a:spLocks noGrp="1"/>
          </p:cNvSpPr>
          <p:nvPr>
            <p:ph type="body" idx="1"/>
          </p:nvPr>
        </p:nvSpPr>
        <p:spPr>
          <a:xfrm>
            <a:off x="914401" y="3512743"/>
            <a:ext cx="6886936" cy="338554"/>
          </a:xfrm>
        </p:spPr>
        <p:txBody>
          <a:bodyPr/>
          <a:lstStyle/>
          <a:p>
            <a:endParaRPr lang="en-US">
              <a:solidFill>
                <a:srgbClr val="FFE08C"/>
              </a:solidFill>
            </a:endParaRPr>
          </a:p>
        </p:txBody>
      </p:sp>
      <p:sp>
        <p:nvSpPr>
          <p:cNvPr id="3" name="Title 2">
            <a:extLst>
              <a:ext uri="{FF2B5EF4-FFF2-40B4-BE49-F238E27FC236}">
                <a16:creationId xmlns:a16="http://schemas.microsoft.com/office/drawing/2014/main" id="{31E9A09A-7D5D-746B-78B6-CAB216D48741}"/>
              </a:ext>
            </a:extLst>
          </p:cNvPr>
          <p:cNvSpPr>
            <a:spLocks noGrp="1"/>
          </p:cNvSpPr>
          <p:nvPr>
            <p:ph type="title"/>
          </p:nvPr>
        </p:nvSpPr>
        <p:spPr>
          <a:xfrm>
            <a:off x="914401" y="2732670"/>
            <a:ext cx="6886936" cy="738664"/>
          </a:xfrm>
        </p:spPr>
        <p:txBody>
          <a:bodyPr/>
          <a:lstStyle/>
          <a:p>
            <a:r>
              <a:rPr lang="en-US" sz="4800"/>
              <a:t>Demo: Map Topology</a:t>
            </a:r>
            <a:endParaRPr lang="en-US"/>
          </a:p>
        </p:txBody>
      </p:sp>
    </p:spTree>
    <p:extLst>
      <p:ext uri="{BB962C8B-B14F-4D97-AF65-F5344CB8AC3E}">
        <p14:creationId xmlns:p14="http://schemas.microsoft.com/office/powerpoint/2010/main" val="3234332036"/>
      </p:ext>
    </p:extLst>
  </p:cSld>
  <p:clrMapOvr>
    <a:masterClrMapping/>
  </p:clrMapOvr>
  <p:transition spd="med">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37344D85-D9D4-99EE-C283-A4F98E6689A9}"/>
              </a:ext>
              <a:ext uri="{C183D7F6-B498-43B3-948B-1728B52AA6E4}">
                <adec:decorative xmlns:adec="http://schemas.microsoft.com/office/drawing/2017/decorative" val="1"/>
              </a:ext>
            </a:extLst>
          </p:cNvPr>
          <p:cNvGrpSpPr/>
          <p:nvPr/>
        </p:nvGrpSpPr>
        <p:grpSpPr>
          <a:xfrm>
            <a:off x="-439271" y="0"/>
            <a:ext cx="12631271" cy="6858000"/>
            <a:chOff x="-439271" y="0"/>
            <a:chExt cx="12631271" cy="6858000"/>
          </a:xfrm>
        </p:grpSpPr>
        <p:pic>
          <p:nvPicPr>
            <p:cNvPr id="3" name="Picture 2" descr="A blue and orange wavy lines&#10;&#10;Description automatically generated">
              <a:extLst>
                <a:ext uri="{FF2B5EF4-FFF2-40B4-BE49-F238E27FC236}">
                  <a16:creationId xmlns:a16="http://schemas.microsoft.com/office/drawing/2014/main" id="{23F694B9-F7D6-EBDE-9CC7-CD4A9E3BC0AD}"/>
                </a:ext>
              </a:extLst>
            </p:cNvPr>
            <p:cNvPicPr>
              <a:picLocks noChangeAspect="1"/>
            </p:cNvPicPr>
            <p:nvPr/>
          </p:nvPicPr>
          <p:blipFill>
            <a:blip r:embed="rId3"/>
            <a:stretch>
              <a:fillRect/>
            </a:stretch>
          </p:blipFill>
          <p:spPr>
            <a:xfrm>
              <a:off x="0" y="0"/>
              <a:ext cx="12192000" cy="6858000"/>
            </a:xfrm>
            <a:prstGeom prst="rect">
              <a:avLst/>
            </a:prstGeom>
          </p:spPr>
        </p:pic>
        <p:sp>
          <p:nvSpPr>
            <p:cNvPr id="7" name="Oval 6">
              <a:extLst>
                <a:ext uri="{FF2B5EF4-FFF2-40B4-BE49-F238E27FC236}">
                  <a16:creationId xmlns:a16="http://schemas.microsoft.com/office/drawing/2014/main" id="{7AA74F34-884C-C234-9769-61D997EF8C8A}"/>
                </a:ext>
              </a:extLst>
            </p:cNvPr>
            <p:cNvSpPr/>
            <p:nvPr/>
          </p:nvSpPr>
          <p:spPr bwMode="auto">
            <a:xfrm>
              <a:off x="-439271" y="1152245"/>
              <a:ext cx="11486773" cy="4553510"/>
            </a:xfrm>
            <a:prstGeom prst="ellipse">
              <a:avLst/>
            </a:prstGeom>
            <a:gradFill flip="none" rotWithShape="1">
              <a:gsLst>
                <a:gs pos="40000">
                  <a:srgbClr val="004043">
                    <a:alpha val="0"/>
                  </a:srgbClr>
                </a:gs>
                <a:gs pos="9000">
                  <a:srgbClr val="004043">
                    <a:alpha val="19000"/>
                  </a:srgbClr>
                </a:gs>
              </a:gsLst>
              <a:path path="circle">
                <a:fillToRect l="50000" t="50000" r="50000" b="50000"/>
              </a:path>
              <a:tileRect/>
            </a:gra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grpSp>
      <p:sp>
        <p:nvSpPr>
          <p:cNvPr id="9" name="Title 8">
            <a:extLst>
              <a:ext uri="{FF2B5EF4-FFF2-40B4-BE49-F238E27FC236}">
                <a16:creationId xmlns:a16="http://schemas.microsoft.com/office/drawing/2014/main" id="{E1B82D40-9B82-44A7-D1DD-20719C78A5CE}"/>
              </a:ext>
              <a:ext uri="{C183D7F6-B498-43B3-948B-1728B52AA6E4}">
                <adec:decorative xmlns:adec="http://schemas.microsoft.com/office/drawing/2017/decorative" val="1"/>
              </a:ext>
            </a:extLst>
          </p:cNvPr>
          <p:cNvSpPr>
            <a:spLocks noGrp="1"/>
          </p:cNvSpPr>
          <p:nvPr>
            <p:ph type="title" idx="4294967295"/>
          </p:nvPr>
        </p:nvSpPr>
        <p:spPr>
          <a:xfrm>
            <a:off x="8267700" y="6472238"/>
            <a:ext cx="3924300" cy="2540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rgbClr val="82F5FF">
                    <a:alpha val="47000"/>
                  </a:srgbClr>
                </a:solidFill>
                <a:effectLst/>
                <a:uLnTx/>
                <a:uFillTx/>
                <a:latin typeface="+mn-lt"/>
                <a:ea typeface="+mn-ea"/>
                <a:cs typeface="+mn-cs"/>
              </a:rPr>
              <a:t>Copyright © 2024 Esri. All rights reserved.</a:t>
            </a:r>
          </a:p>
        </p:txBody>
      </p:sp>
      <p:pic>
        <p:nvPicPr>
          <p:cNvPr id="8" name="Picture 7" descr="Esri logo, The Science of Where">
            <a:extLst>
              <a:ext uri="{FF2B5EF4-FFF2-40B4-BE49-F238E27FC236}">
                <a16:creationId xmlns:a16="http://schemas.microsoft.com/office/drawing/2014/main" id="{9AC64EB7-520A-A060-71A7-0581579265A9}"/>
              </a:ext>
              <a:ext uri="{C183D7F6-B498-43B3-948B-1728B52AA6E4}">
                <adec:decorative xmlns:adec="http://schemas.microsoft.com/office/drawing/2017/decorative" val="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237386" y="2365949"/>
            <a:ext cx="5717228" cy="1767705"/>
          </a:xfrm>
          <a:prstGeom prst="rect">
            <a:avLst/>
          </a:prstGeom>
        </p:spPr>
      </p:pic>
      <p:sp>
        <p:nvSpPr>
          <p:cNvPr id="6" name="TextBox 5">
            <a:extLst>
              <a:ext uri="{FF2B5EF4-FFF2-40B4-BE49-F238E27FC236}">
                <a16:creationId xmlns:a16="http://schemas.microsoft.com/office/drawing/2014/main" id="{C7D7B4C9-F008-6929-6A1D-8C3DA8FD2DB9}"/>
              </a:ext>
            </a:extLst>
          </p:cNvPr>
          <p:cNvSpPr txBox="1"/>
          <p:nvPr/>
        </p:nvSpPr>
        <p:spPr>
          <a:xfrm>
            <a:off x="1624263" y="-529389"/>
            <a:ext cx="0" cy="0"/>
          </a:xfrm>
          <a:prstGeom prst="rect">
            <a:avLst/>
          </a:prstGeom>
          <a:noFill/>
          <a:effectLst/>
        </p:spPr>
        <p:txBody>
          <a:bodyPr wrap="none" lIns="0" tIns="0" rIns="0" bIns="0" rtlCol="0">
            <a:noAutofit/>
          </a:bodyPr>
          <a:lstStyle/>
          <a:p>
            <a:pPr algn="l" eaLnBrk="0" hangingPunct="0"/>
            <a:endParaRPr lang="en-US" sz="1400" err="1">
              <a:ea typeface="+mn-ea"/>
              <a:cs typeface="+mn-cs"/>
            </a:endParaRPr>
          </a:p>
        </p:txBody>
      </p:sp>
    </p:spTree>
    <p:extLst>
      <p:ext uri="{BB962C8B-B14F-4D97-AF65-F5344CB8AC3E}">
        <p14:creationId xmlns:p14="http://schemas.microsoft.com/office/powerpoint/2010/main" val="1857742656"/>
      </p:ext>
    </p:extLst>
  </p:cSld>
  <p:clrMapOvr>
    <a:masterClrMapping/>
  </p:clrMapOvr>
  <p:transition spd="med">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1C1091D4-FA22-C581-3233-BB2C934B2D14}"/>
              </a:ext>
            </a:extLst>
          </p:cNvPr>
          <p:cNvSpPr>
            <a:spLocks noGrp="1"/>
          </p:cNvSpPr>
          <p:nvPr>
            <p:ph idx="1"/>
          </p:nvPr>
        </p:nvSpPr>
        <p:spPr/>
        <p:txBody>
          <a:bodyPr/>
          <a:lstStyle/>
          <a:p>
            <a:r>
              <a:rPr lang="en-US" sz="2800"/>
              <a:t>Questions?</a:t>
            </a:r>
          </a:p>
          <a:p>
            <a:r>
              <a:rPr lang="en-US"/>
              <a:t>Session resources can be found here:</a:t>
            </a:r>
            <a:endParaRPr lang="en-US" sz="2800"/>
          </a:p>
          <a:p>
            <a:pPr marL="0" indent="0" algn="ctr">
              <a:buNone/>
            </a:pPr>
            <a:r>
              <a:rPr lang="en-US" sz="2000">
                <a:hlinkClick r:id="rId2">
                  <a:extLst>
                    <a:ext uri="{A12FA001-AC4F-418D-AE19-62706E023703}">
                      <ahyp:hlinkClr xmlns:ahyp="http://schemas.microsoft.com/office/drawing/2018/hyperlinkcolor" val="tx"/>
                    </a:ext>
                  </a:extLst>
                </a:hlinkClick>
              </a:rPr>
              <a:t>https://github.com/Esri/arcgis-pro-sdk/wiki/Tech-Sessions#2024-palm-springs</a:t>
            </a:r>
            <a:endParaRPr lang="en-US" sz="2000"/>
          </a:p>
          <a:p>
            <a:endParaRPr lang="en-US"/>
          </a:p>
        </p:txBody>
      </p:sp>
      <p:pic>
        <p:nvPicPr>
          <p:cNvPr id="4" name="Picture 3">
            <a:extLst>
              <a:ext uri="{FF2B5EF4-FFF2-40B4-BE49-F238E27FC236}">
                <a16:creationId xmlns:a16="http://schemas.microsoft.com/office/drawing/2014/main" id="{A043FA45-EAC6-C271-F387-177B0223E1E8}"/>
              </a:ext>
            </a:extLst>
          </p:cNvPr>
          <p:cNvPicPr>
            <a:picLocks noChangeAspect="1"/>
          </p:cNvPicPr>
          <p:nvPr/>
        </p:nvPicPr>
        <p:blipFill>
          <a:blip r:embed="rId3"/>
          <a:stretch>
            <a:fillRect/>
          </a:stretch>
        </p:blipFill>
        <p:spPr>
          <a:xfrm>
            <a:off x="4188177" y="3429000"/>
            <a:ext cx="2872627" cy="2835798"/>
          </a:xfrm>
          <a:prstGeom prst="rect">
            <a:avLst/>
          </a:prstGeom>
        </p:spPr>
      </p:pic>
    </p:spTree>
    <p:extLst>
      <p:ext uri="{BB962C8B-B14F-4D97-AF65-F5344CB8AC3E}">
        <p14:creationId xmlns:p14="http://schemas.microsoft.com/office/powerpoint/2010/main" val="24855447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sz="2800" b="0" err="1"/>
              <a:t>Smoketree</a:t>
            </a:r>
            <a:r>
              <a:rPr lang="en-US" sz="2800" b="0"/>
              <a:t> A-E – Technical Sessions</a:t>
            </a:r>
            <a:endParaRPr lang="en-US"/>
          </a:p>
        </p:txBody>
      </p:sp>
      <p:sp>
        <p:nvSpPr>
          <p:cNvPr id="8" name="Text Placeholder 7">
            <a:extLst>
              <a:ext uri="{FF2B5EF4-FFF2-40B4-BE49-F238E27FC236}">
                <a16:creationId xmlns:a16="http://schemas.microsoft.com/office/drawing/2014/main" id="{4041D984-11D2-D20D-EAF9-C4FA9FF751BC}"/>
              </a:ext>
            </a:extLst>
          </p:cNvPr>
          <p:cNvSpPr>
            <a:spLocks noGrp="1"/>
          </p:cNvSpPr>
          <p:nvPr>
            <p:ph type="body" sz="quarter" idx="4294967295"/>
          </p:nvPr>
        </p:nvSpPr>
        <p:spPr>
          <a:xfrm>
            <a:off x="838200" y="986825"/>
            <a:ext cx="10661651" cy="765776"/>
          </a:xfrm>
        </p:spPr>
        <p:txBody>
          <a:bodyPr/>
          <a:lstStyle/>
          <a:p>
            <a:r>
              <a:rPr lang="en-US" sz="1800" b="0" i="1">
                <a:solidFill>
                  <a:srgbClr val="00B0F0"/>
                </a:solidFill>
              </a:rPr>
              <a:t>NOTE</a:t>
            </a:r>
            <a:r>
              <a:rPr lang="en-US" sz="1800" b="0">
                <a:solidFill>
                  <a:srgbClr val="00B0F0"/>
                </a:solidFill>
              </a:rPr>
              <a:t>:  </a:t>
            </a:r>
            <a:r>
              <a:rPr lang="en-US" sz="1800"/>
              <a:t>For</a:t>
            </a:r>
            <a:r>
              <a:rPr lang="en-US" sz="1800" b="0"/>
              <a:t> </a:t>
            </a:r>
            <a:r>
              <a:rPr lang="en-US" sz="1800" b="0" err="1"/>
              <a:t>DevSummit</a:t>
            </a:r>
            <a:r>
              <a:rPr lang="en-US" sz="1800" b="0"/>
              <a:t> Detailed Agenda search check the ‘Esri Products’ Filter checkbox for:</a:t>
            </a:r>
            <a:br>
              <a:rPr lang="en-US" sz="1800" b="0"/>
            </a:br>
            <a:r>
              <a:rPr lang="en-US" sz="1800" b="0"/>
              <a:t>             ArcGIS Pro SDK for .NET</a:t>
            </a:r>
          </a:p>
          <a:p>
            <a:endParaRPr lang="en-US">
              <a:solidFill>
                <a:srgbClr val="EAFF46"/>
              </a:solidFill>
            </a:endParaRPr>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4294967295"/>
          </p:nvPr>
        </p:nvSpPr>
        <p:spPr>
          <a:xfrm>
            <a:off x="0" y="6143625"/>
            <a:ext cx="12000089" cy="373063"/>
          </a:xfrm>
        </p:spPr>
        <p:txBody>
          <a:bodyPr/>
          <a:lstStyle/>
          <a:p>
            <a:pPr marL="0" indent="0" algn="ctr">
              <a:buNone/>
            </a:pPr>
            <a:r>
              <a:rPr lang="en-US" sz="2000"/>
              <a:t>Detailed Agenda: https://registration.esri.com/flow/esri/24epcdev/deveventportal/page/detailed-agenda</a:t>
            </a:r>
          </a:p>
        </p:txBody>
      </p:sp>
      <p:graphicFrame>
        <p:nvGraphicFramePr>
          <p:cNvPr id="2" name="Content Placeholder 6">
            <a:extLst>
              <a:ext uri="{FF2B5EF4-FFF2-40B4-BE49-F238E27FC236}">
                <a16:creationId xmlns:a16="http://schemas.microsoft.com/office/drawing/2014/main" id="{651FBD19-8D29-24DE-601C-B2F0E52A758A}"/>
              </a:ext>
            </a:extLst>
          </p:cNvPr>
          <p:cNvGraphicFramePr>
            <a:graphicFrameLocks/>
          </p:cNvGraphicFramePr>
          <p:nvPr/>
        </p:nvGraphicFramePr>
        <p:xfrm>
          <a:off x="688622" y="1663793"/>
          <a:ext cx="10811229" cy="4421232"/>
        </p:xfrm>
        <a:graphic>
          <a:graphicData uri="http://schemas.openxmlformats.org/drawingml/2006/table">
            <a:tbl>
              <a:tblPr firstRow="1">
                <a:tableStyleId>{10A1B5D5-9B99-4C35-A422-299274C87663}</a:tableStyleId>
              </a:tblPr>
              <a:tblGrid>
                <a:gridCol w="1200563">
                  <a:extLst>
                    <a:ext uri="{9D8B030D-6E8A-4147-A177-3AD203B41FA5}">
                      <a16:colId xmlns:a16="http://schemas.microsoft.com/office/drawing/2014/main" val="1488540618"/>
                    </a:ext>
                  </a:extLst>
                </a:gridCol>
                <a:gridCol w="2001328">
                  <a:extLst>
                    <a:ext uri="{9D8B030D-6E8A-4147-A177-3AD203B41FA5}">
                      <a16:colId xmlns:a16="http://schemas.microsoft.com/office/drawing/2014/main" val="4139165684"/>
                    </a:ext>
                  </a:extLst>
                </a:gridCol>
                <a:gridCol w="7609338">
                  <a:extLst>
                    <a:ext uri="{9D8B030D-6E8A-4147-A177-3AD203B41FA5}">
                      <a16:colId xmlns:a16="http://schemas.microsoft.com/office/drawing/2014/main" val="323322535"/>
                    </a:ext>
                  </a:extLst>
                </a:gridCol>
              </a:tblGrid>
              <a:tr h="267630">
                <a:tc>
                  <a:txBody>
                    <a:bodyPr/>
                    <a:lstStyle/>
                    <a:p>
                      <a:pPr marL="0" algn="ctr" defTabSz="457200" rtl="0" eaLnBrk="1" fontAlgn="b" latinLnBrk="0" hangingPunct="1"/>
                      <a:r>
                        <a:rPr lang="en-US" sz="1400" b="1" u="none" strike="noStrike" kern="1200">
                          <a:solidFill>
                            <a:schemeClr val="lt1"/>
                          </a:solidFill>
                          <a:effectLst/>
                        </a:rPr>
                        <a:t>Date</a:t>
                      </a:r>
                      <a:endParaRPr lang="en-US" sz="1400" b="1" u="none" strike="noStrike" kern="1200">
                        <a:solidFill>
                          <a:schemeClr val="lt1"/>
                        </a:solidFill>
                        <a:effectLst/>
                        <a:latin typeface="+mn-lt"/>
                        <a:ea typeface="+mn-ea"/>
                        <a:cs typeface="+mn-cs"/>
                      </a:endParaRPr>
                    </a:p>
                  </a:txBody>
                  <a:tcPr marL="45720" marR="45720" anchor="ctr"/>
                </a:tc>
                <a:tc>
                  <a:txBody>
                    <a:bodyPr/>
                    <a:lstStyle/>
                    <a:p>
                      <a:pPr marL="0" algn="ctr" defTabSz="457200" rtl="0" eaLnBrk="1" fontAlgn="b" latinLnBrk="0" hangingPunct="1"/>
                      <a:r>
                        <a:rPr lang="en-US" sz="1400" b="1" u="none" strike="noStrike" kern="1200">
                          <a:solidFill>
                            <a:schemeClr val="lt1"/>
                          </a:solidFill>
                          <a:effectLst/>
                        </a:rPr>
                        <a:t>Time</a:t>
                      </a:r>
                      <a:endParaRPr lang="en-US" sz="1400" b="1" u="none" strike="noStrike" kern="1200">
                        <a:solidFill>
                          <a:schemeClr val="lt1"/>
                        </a:solidFill>
                        <a:effectLst/>
                        <a:latin typeface="+mn-lt"/>
                        <a:ea typeface="+mn-ea"/>
                        <a:cs typeface="+mn-cs"/>
                      </a:endParaRPr>
                    </a:p>
                  </a:txBody>
                  <a:tcPr marL="45720" marR="45720" anchor="ctr"/>
                </a:tc>
                <a:tc>
                  <a:txBody>
                    <a:bodyPr/>
                    <a:lstStyle/>
                    <a:p>
                      <a:pPr marL="0" algn="ctr" defTabSz="457200" rtl="0" eaLnBrk="1" fontAlgn="b" latinLnBrk="0" hangingPunct="1"/>
                      <a:r>
                        <a:rPr lang="en-US" sz="1400" b="1" u="none" strike="noStrike" kern="1200">
                          <a:solidFill>
                            <a:schemeClr val="lt1"/>
                          </a:solidFill>
                          <a:effectLst/>
                        </a:rPr>
                        <a:t>Session</a:t>
                      </a:r>
                      <a:endParaRPr lang="en-US" sz="1400" b="1" u="none" strike="noStrike" kern="1200">
                        <a:solidFill>
                          <a:schemeClr val="lt1"/>
                        </a:solidFill>
                        <a:effectLst/>
                        <a:latin typeface="+mn-lt"/>
                        <a:ea typeface="+mn-ea"/>
                        <a:cs typeface="+mn-cs"/>
                      </a:endParaRPr>
                    </a:p>
                  </a:txBody>
                  <a:tcPr marL="45720" marR="45720" anchor="ctr"/>
                </a:tc>
                <a:extLst>
                  <a:ext uri="{0D108BD9-81ED-4DB2-BD59-A6C34878D82A}">
                    <a16:rowId xmlns:a16="http://schemas.microsoft.com/office/drawing/2014/main" val="1338074445"/>
                  </a:ext>
                </a:extLst>
              </a:tr>
              <a:tr h="417399">
                <a:tc rowSpan="4">
                  <a:txBody>
                    <a:bodyPr/>
                    <a:lstStyle/>
                    <a:p>
                      <a:pPr marL="0" algn="ctr" defTabSz="457200" rtl="0" eaLnBrk="1" fontAlgn="b" latinLnBrk="0" hangingPunct="1"/>
                      <a:r>
                        <a:rPr lang="en-US" sz="1500" u="none" strike="noStrike" kern="1200">
                          <a:solidFill>
                            <a:srgbClr val="FFFFFF"/>
                          </a:solidFill>
                          <a:effectLst/>
                        </a:rPr>
                        <a:t>Tue, Mar 12</a:t>
                      </a:r>
                    </a:p>
                  </a:txBody>
                  <a:tcPr marL="45720" marR="45720" anchor="ctr"/>
                </a:tc>
                <a:tc>
                  <a:txBody>
                    <a:bodyPr/>
                    <a:lstStyle/>
                    <a:p>
                      <a:pPr marL="0" algn="ctr" defTabSz="457200" rtl="0" eaLnBrk="1" fontAlgn="b" latinLnBrk="0" hangingPunct="1"/>
                      <a:r>
                        <a:rPr lang="en-US" sz="1500" u="none" strike="noStrike" kern="1200">
                          <a:solidFill>
                            <a:schemeClr val="dk1"/>
                          </a:solidFill>
                          <a:effectLst/>
                        </a:rPr>
                        <a:t>1:00 PM - 2:00 PM</a:t>
                      </a:r>
                      <a:endParaRPr lang="en-US" sz="1500" u="none" strike="noStrike" kern="1200">
                        <a:solidFill>
                          <a:schemeClr val="dk1"/>
                        </a:solidFill>
                        <a:effectLst/>
                        <a:latin typeface="+mn-lt"/>
                        <a:ea typeface="+mn-ea"/>
                        <a:cs typeface="+mn-cs"/>
                      </a:endParaRPr>
                    </a:p>
                  </a:txBody>
                  <a:tcPr marL="45720" marR="45720" anchor="ctr"/>
                </a:tc>
                <a:tc>
                  <a:txBody>
                    <a:bodyPr/>
                    <a:lstStyle/>
                    <a:p>
                      <a:pPr marL="0" algn="l" defTabSz="457200" rtl="0" eaLnBrk="1" fontAlgn="b" latinLnBrk="0" hangingPunct="1"/>
                      <a:r>
                        <a:rPr lang="en-US" sz="1500" u="none" strike="noStrike" kern="1200">
                          <a:solidFill>
                            <a:schemeClr val="dk1"/>
                          </a:solidFill>
                          <a:effectLst/>
                        </a:rPr>
                        <a:t>ArcGIS Pro SDK for .NET: Introduction to the Pro SDK (Mesquite B)</a:t>
                      </a:r>
                      <a:endParaRPr lang="en-US" sz="1500" u="none" strike="noStrike" kern="120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3659967875"/>
                  </a:ext>
                </a:extLst>
              </a:tr>
              <a:tr h="0">
                <a:tc vMerge="1">
                  <a:txBody>
                    <a:bodyPr/>
                    <a:lstStyle/>
                    <a:p>
                      <a:endParaRPr lang="en-US"/>
                    </a:p>
                  </a:txBody>
                  <a:tcPr/>
                </a:tc>
                <a:tc>
                  <a:txBody>
                    <a:bodyPr/>
                    <a:lstStyle/>
                    <a:p>
                      <a:pPr marL="0" algn="ctr" defTabSz="457200" rtl="0" eaLnBrk="1" fontAlgn="b" latinLnBrk="0" hangingPunct="1"/>
                      <a:r>
                        <a:rPr lang="en-US" sz="1500" u="none" strike="noStrike" kern="1200">
                          <a:solidFill>
                            <a:schemeClr val="dk1"/>
                          </a:solidFill>
                          <a:effectLst/>
                        </a:rPr>
                        <a:t>2:30 PM - 3:30 PM</a:t>
                      </a:r>
                      <a:endParaRPr lang="en-US" sz="1500" u="none" strike="noStrike" kern="1200">
                        <a:solidFill>
                          <a:schemeClr val="dk1"/>
                        </a:solidFill>
                        <a:effectLst/>
                        <a:latin typeface="+mn-lt"/>
                        <a:ea typeface="+mn-ea"/>
                        <a:cs typeface="+mn-cs"/>
                      </a:endParaRPr>
                    </a:p>
                  </a:txBody>
                  <a:tcPr marL="45720" marR="45720" anchor="ctr"/>
                </a:tc>
                <a:tc>
                  <a:txBody>
                    <a:bodyPr/>
                    <a:lstStyle/>
                    <a:p>
                      <a:pPr marL="0" algn="l" defTabSz="457200" rtl="0" eaLnBrk="1" fontAlgn="b" latinLnBrk="0" hangingPunct="1"/>
                      <a:r>
                        <a:rPr lang="en-US" sz="1500" b="0" u="none" strike="noStrike" kern="1200">
                          <a:solidFill>
                            <a:schemeClr val="dk1"/>
                          </a:solidFill>
                          <a:effectLst/>
                        </a:rPr>
                        <a:t>ArcGIS Pro: The Road Ahead (</a:t>
                      </a:r>
                      <a:r>
                        <a:rPr lang="en-US" sz="1500" b="0" u="none" strike="noStrike" kern="1200" err="1">
                          <a:solidFill>
                            <a:schemeClr val="dk1"/>
                          </a:solidFill>
                          <a:effectLst/>
                        </a:rPr>
                        <a:t>Smoketree</a:t>
                      </a:r>
                      <a:r>
                        <a:rPr lang="en-US" sz="1500" b="0" u="none" strike="noStrike" kern="1200">
                          <a:solidFill>
                            <a:schemeClr val="dk1"/>
                          </a:solidFill>
                          <a:effectLst/>
                        </a:rPr>
                        <a:t> A-E)</a:t>
                      </a:r>
                      <a:endParaRPr lang="en-US" sz="1500" b="0" i="0" u="none" strike="noStrike" kern="120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2461650134"/>
                  </a:ext>
                </a:extLst>
              </a:tr>
              <a:tr h="417399">
                <a:tc vMerge="1">
                  <a:txBody>
                    <a:bodyPr/>
                    <a:lstStyle/>
                    <a:p>
                      <a:pPr algn="ctr" fontAlgn="b"/>
                      <a:endParaRPr lang="en-US" sz="1600" b="1" i="0" u="none" strike="noStrike">
                        <a:solidFill>
                          <a:srgbClr val="000000"/>
                        </a:solidFill>
                        <a:effectLst/>
                        <a:latin typeface="+mn-lt"/>
                      </a:endParaRPr>
                    </a:p>
                  </a:txBody>
                  <a:tcPr marL="45720" marR="45720" anchor="ctr"/>
                </a:tc>
                <a:tc>
                  <a:txBody>
                    <a:bodyPr/>
                    <a:lstStyle/>
                    <a:p>
                      <a:pPr algn="ctr" fontAlgn="b"/>
                      <a:r>
                        <a:rPr lang="en-US" sz="1500" u="none" strike="noStrike">
                          <a:effectLst/>
                        </a:rPr>
                        <a:t>4:00 PM </a:t>
                      </a:r>
                      <a:r>
                        <a:rPr lang="en-US" sz="1500" u="none" strike="noStrike" kern="1200">
                          <a:solidFill>
                            <a:schemeClr val="dk1"/>
                          </a:solidFill>
                          <a:effectLst/>
                        </a:rPr>
                        <a:t>-</a:t>
                      </a:r>
                      <a:r>
                        <a:rPr lang="en-US" sz="1500" u="none" strike="noStrike">
                          <a:effectLst/>
                        </a:rPr>
                        <a:t> 5:00 PM</a:t>
                      </a:r>
                      <a:endParaRPr lang="en-US" sz="1500" b="1" i="0" u="none" strike="noStrike">
                        <a:solidFill>
                          <a:srgbClr val="000000"/>
                        </a:solidFill>
                        <a:effectLst/>
                        <a:latin typeface="+mn-lt"/>
                      </a:endParaRPr>
                    </a:p>
                  </a:txBody>
                  <a:tcPr marL="45720" marR="45720" anchor="ctr"/>
                </a:tc>
                <a:tc>
                  <a:txBody>
                    <a:bodyPr/>
                    <a:lstStyle/>
                    <a:p>
                      <a:pPr algn="l" fontAlgn="b"/>
                      <a:r>
                        <a:rPr lang="en-US" sz="1500" u="none" strike="noStrike">
                          <a:effectLst/>
                        </a:rPr>
                        <a:t>ArcGIS Pro SDK for .NET: Introduction to Map and Geodatabase Topology </a:t>
                      </a:r>
                      <a:r>
                        <a:rPr lang="en-US" sz="1500" u="none" strike="noStrike" kern="1200">
                          <a:solidFill>
                            <a:schemeClr val="dk1"/>
                          </a:solidFill>
                          <a:effectLst/>
                        </a:rPr>
                        <a:t>(Mesquite C)</a:t>
                      </a:r>
                      <a:endParaRPr lang="en-US" sz="1500" b="1" i="0" u="none" strike="noStrike">
                        <a:solidFill>
                          <a:srgbClr val="000000"/>
                        </a:solidFill>
                        <a:effectLst/>
                        <a:latin typeface="+mn-lt"/>
                      </a:endParaRPr>
                    </a:p>
                  </a:txBody>
                  <a:tcPr marL="45720" marR="45720" anchor="ctr"/>
                </a:tc>
                <a:extLst>
                  <a:ext uri="{0D108BD9-81ED-4DB2-BD59-A6C34878D82A}">
                    <a16:rowId xmlns:a16="http://schemas.microsoft.com/office/drawing/2014/main" val="1758604696"/>
                  </a:ext>
                </a:extLst>
              </a:tr>
              <a:tr h="417399">
                <a:tc vMerge="1">
                  <a:txBody>
                    <a:bodyPr/>
                    <a:lstStyle/>
                    <a:p>
                      <a:endParaRPr/>
                    </a:p>
                  </a:txBody>
                  <a:tcPr marL="45720" marR="45720" anchor="ctr"/>
                </a:tc>
                <a:tc>
                  <a:txBody>
                    <a:bodyPr/>
                    <a:lstStyle/>
                    <a:p>
                      <a:pPr marL="0" algn="ctr" defTabSz="457200" rtl="0" eaLnBrk="1" fontAlgn="b" latinLnBrk="0" hangingPunct="1"/>
                      <a:r>
                        <a:rPr lang="en-US" sz="1500" b="0" u="none" strike="noStrike" kern="1200">
                          <a:solidFill>
                            <a:schemeClr val="dk1"/>
                          </a:solidFill>
                          <a:effectLst/>
                        </a:rPr>
                        <a:t>5:30 PM - 6:30 PM</a:t>
                      </a:r>
                      <a:endParaRPr lang="en-US" sz="1500" b="0" u="none" strike="noStrike" kern="1200">
                        <a:solidFill>
                          <a:schemeClr val="dk1"/>
                        </a:solidFill>
                        <a:effectLst/>
                        <a:latin typeface="+mn-lt"/>
                        <a:ea typeface="+mn-ea"/>
                        <a:cs typeface="+mn-cs"/>
                      </a:endParaRPr>
                    </a:p>
                  </a:txBody>
                  <a:tcPr marL="45720" marR="45720" anchor="ctr"/>
                </a:tc>
                <a:tc>
                  <a:txBody>
                    <a:bodyPr/>
                    <a:lstStyle/>
                    <a:p>
                      <a:pPr marL="0" algn="l" defTabSz="457200" rtl="0" eaLnBrk="1" fontAlgn="b" latinLnBrk="0" hangingPunct="1"/>
                      <a:r>
                        <a:rPr lang="en-US" sz="1500" b="0" u="none" strike="noStrike" kern="1200">
                          <a:solidFill>
                            <a:schemeClr val="dk1"/>
                          </a:solidFill>
                          <a:effectLst/>
                        </a:rPr>
                        <a:t>ArcGIS Pro SDK for .NET: Approaches for Pro Extensibility </a:t>
                      </a:r>
                      <a:r>
                        <a:rPr lang="en-US" sz="1500" u="none" strike="noStrike" kern="1200">
                          <a:solidFill>
                            <a:schemeClr val="dk1"/>
                          </a:solidFill>
                          <a:effectLst/>
                        </a:rPr>
                        <a:t>(Mesquite C)</a:t>
                      </a:r>
                      <a:endParaRPr lang="en-US" sz="1500" b="0" u="none" strike="noStrike" kern="120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2706457270"/>
                  </a:ext>
                </a:extLst>
              </a:tr>
              <a:tr h="417399">
                <a:tc rowSpan="3">
                  <a:txBody>
                    <a:bodyPr/>
                    <a:lstStyle/>
                    <a:p>
                      <a:pPr algn="ctr" fontAlgn="b"/>
                      <a:r>
                        <a:rPr lang="en-US" sz="1500" b="0" u="none" strike="noStrike" kern="1200">
                          <a:solidFill>
                            <a:schemeClr val="dk1"/>
                          </a:solidFill>
                          <a:effectLst/>
                        </a:rPr>
                        <a:t>Wed, Mar 13</a:t>
                      </a:r>
                      <a:endParaRPr lang="en-US" sz="1500" b="0" u="none" strike="noStrike" kern="1200">
                        <a:solidFill>
                          <a:schemeClr val="dk1"/>
                        </a:solidFill>
                        <a:effectLst/>
                        <a:latin typeface="+mn-lt"/>
                        <a:ea typeface="+mn-ea"/>
                        <a:cs typeface="+mn-cs"/>
                      </a:endParaRPr>
                    </a:p>
                  </a:txBody>
                  <a:tcPr marL="45720" marR="45720" anchor="ctr"/>
                </a:tc>
                <a:tc>
                  <a:txBody>
                    <a:bodyPr/>
                    <a:lstStyle/>
                    <a:p>
                      <a:pPr algn="ctr" fontAlgn="b"/>
                      <a:r>
                        <a:rPr lang="en-US" sz="1500" b="0" u="none" strike="noStrike" kern="1200">
                          <a:solidFill>
                            <a:schemeClr val="dk1"/>
                          </a:solidFill>
                          <a:effectLst/>
                        </a:rPr>
                        <a:t>10:30 AM - 11:30 AM</a:t>
                      </a:r>
                      <a:endParaRPr lang="en-US" sz="1500" b="0" u="none" strike="noStrike" kern="1200">
                        <a:solidFill>
                          <a:schemeClr val="dk1"/>
                        </a:solidFill>
                        <a:effectLst/>
                        <a:latin typeface="+mn-lt"/>
                        <a:ea typeface="+mn-ea"/>
                        <a:cs typeface="+mn-cs"/>
                      </a:endParaRPr>
                    </a:p>
                  </a:txBody>
                  <a:tcPr marL="45720" marR="45720" anchor="ctr"/>
                </a:tc>
                <a:tc>
                  <a:txBody>
                    <a:bodyPr/>
                    <a:lstStyle/>
                    <a:p>
                      <a:pPr algn="l" fontAlgn="b"/>
                      <a:r>
                        <a:rPr lang="en-US" sz="1500" b="0" u="none" strike="noStrike" kern="1200">
                          <a:solidFill>
                            <a:schemeClr val="dk1"/>
                          </a:solidFill>
                          <a:effectLst/>
                        </a:rPr>
                        <a:t>ArcGIS Pro SDK for .NET: Introduction to the Editing API </a:t>
                      </a:r>
                      <a:r>
                        <a:rPr lang="en-US" sz="1500" u="none" strike="noStrike" kern="1200">
                          <a:solidFill>
                            <a:schemeClr val="dk1"/>
                          </a:solidFill>
                          <a:effectLst/>
                        </a:rPr>
                        <a:t>(San Jacinto, Renaissance)</a:t>
                      </a:r>
                      <a:endParaRPr lang="en-US" sz="1500" b="0" u="none" strike="noStrike" kern="120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1331585087"/>
                  </a:ext>
                </a:extLst>
              </a:tr>
              <a:tr h="457200">
                <a:tc vMerge="1">
                  <a:txBody>
                    <a:bodyPr/>
                    <a:lstStyle/>
                    <a:p>
                      <a:endParaRPr lang="en-US"/>
                    </a:p>
                  </a:txBody>
                  <a:tcPr>
                    <a:lnT w="12700" cap="flat" cmpd="sng" algn="ctr">
                      <a:solidFill>
                        <a:schemeClr val="tx1"/>
                      </a:solidFill>
                      <a:prstDash val="solid"/>
                      <a:round/>
                      <a:headEnd type="none" w="med" len="med"/>
                      <a:tailEnd type="none" w="med" len="med"/>
                    </a:lnT>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u="none" strike="noStrike" kern="1200">
                          <a:solidFill>
                            <a:schemeClr val="dk1"/>
                          </a:solidFill>
                          <a:effectLst/>
                        </a:rPr>
                        <a:t>1:00 PM - 2:00 PM</a:t>
                      </a:r>
                      <a:endParaRPr lang="en-US" sz="1500" b="0" u="none" strike="noStrike" kern="1200">
                        <a:solidFill>
                          <a:schemeClr val="dk1"/>
                        </a:solidFill>
                        <a:effectLst/>
                        <a:latin typeface="+mn-lt"/>
                        <a:ea typeface="+mn-ea"/>
                        <a:cs typeface="+mn-cs"/>
                      </a:endParaRPr>
                    </a:p>
                  </a:txBody>
                  <a:tcPr marL="0" marR="0" marT="0" marB="0" anchor="ctr"/>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500" b="0" u="none" strike="noStrike" kern="1200">
                          <a:solidFill>
                            <a:schemeClr val="dk1"/>
                          </a:solidFill>
                          <a:effectLst/>
                        </a:rPr>
                        <a:t>ArcGIS Pro SDK for .NET: Asynchronous Programming for </a:t>
                      </a:r>
                      <a:r>
                        <a:rPr lang="en-US" sz="1500" b="0" u="none" strike="noStrike" kern="1200" err="1">
                          <a:solidFill>
                            <a:schemeClr val="dk1"/>
                          </a:solidFill>
                          <a:effectLst/>
                        </a:rPr>
                        <a:t>Addins</a:t>
                      </a:r>
                      <a:r>
                        <a:rPr lang="en-US" sz="1500" b="0" u="none" strike="noStrike" kern="1200">
                          <a:solidFill>
                            <a:schemeClr val="dk1"/>
                          </a:solidFill>
                          <a:effectLst/>
                        </a:rPr>
                        <a:t> 1 </a:t>
                      </a:r>
                      <a:r>
                        <a:rPr lang="en-US" sz="1500" u="none" strike="noStrike" kern="1200">
                          <a:solidFill>
                            <a:schemeClr val="dk1"/>
                          </a:solidFill>
                          <a:effectLst/>
                        </a:rPr>
                        <a:t>(Mesquite GH)</a:t>
                      </a:r>
                      <a:endParaRPr lang="en-US" sz="1500" b="0" u="none" strike="noStrike" kern="120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1472650888"/>
                  </a:ext>
                </a:extLst>
              </a:tr>
              <a:tr h="417399">
                <a:tc vMerge="1">
                  <a:txBody>
                    <a:bodyPr/>
                    <a:lstStyle/>
                    <a:p>
                      <a:endParaRPr/>
                    </a:p>
                  </a:txBody>
                  <a:tcPr marL="45720" marR="45720" anchor="ct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u="none" strike="noStrike" kern="1200">
                          <a:solidFill>
                            <a:schemeClr val="dk1"/>
                          </a:solidFill>
                          <a:effectLst/>
                        </a:rPr>
                        <a:t>2:30 PM - 3:30 PM</a:t>
                      </a:r>
                      <a:endParaRPr lang="en-US" sz="1500" b="0" u="none" strike="noStrike" kern="1200">
                        <a:solidFill>
                          <a:schemeClr val="dk1"/>
                        </a:solidFill>
                        <a:effectLst/>
                        <a:latin typeface="+mn-lt"/>
                        <a:ea typeface="+mn-ea"/>
                        <a:cs typeface="+mn-cs"/>
                      </a:endParaRPr>
                    </a:p>
                  </a:txBody>
                  <a:tcPr marL="45720" marR="45720" anchor="ctr"/>
                </a:tc>
                <a:tc>
                  <a:txBody>
                    <a:bodyPr/>
                    <a:lstStyle/>
                    <a:p>
                      <a:pPr algn="l" fontAlgn="b"/>
                      <a:r>
                        <a:rPr lang="en-US" sz="1500" b="0" u="none" strike="noStrike" kern="1200">
                          <a:solidFill>
                            <a:schemeClr val="dk1"/>
                          </a:solidFill>
                          <a:effectLst/>
                        </a:rPr>
                        <a:t>ArcGIS Pro SDK for .NET: Asynchronous Programming for </a:t>
                      </a:r>
                      <a:r>
                        <a:rPr lang="en-US" sz="1500" b="0" u="none" strike="noStrike" kern="1200" err="1">
                          <a:solidFill>
                            <a:schemeClr val="dk1"/>
                          </a:solidFill>
                          <a:effectLst/>
                        </a:rPr>
                        <a:t>Addins</a:t>
                      </a:r>
                      <a:r>
                        <a:rPr lang="en-US" sz="1500" b="0" u="none" strike="noStrike" kern="1200">
                          <a:solidFill>
                            <a:schemeClr val="dk1"/>
                          </a:solidFill>
                          <a:effectLst/>
                        </a:rPr>
                        <a:t> 2 </a:t>
                      </a:r>
                      <a:r>
                        <a:rPr lang="en-US" sz="1500" u="none" strike="noStrike" kern="1200">
                          <a:solidFill>
                            <a:schemeClr val="dk1"/>
                          </a:solidFill>
                          <a:effectLst/>
                        </a:rPr>
                        <a:t>(Mesquite GH)</a:t>
                      </a:r>
                      <a:endParaRPr lang="en-US" sz="1500" b="0" u="none" strike="noStrike" kern="120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2171677062"/>
                  </a:ext>
                </a:extLst>
              </a:tr>
              <a:tr h="417399">
                <a:tc rowSpan="3">
                  <a:txBody>
                    <a:bodyPr/>
                    <a:lstStyle/>
                    <a:p>
                      <a:pPr algn="ctr" fontAlgn="b"/>
                      <a:r>
                        <a:rPr lang="en-US" sz="1500" b="0" u="none" strike="noStrike" kern="1200">
                          <a:solidFill>
                            <a:schemeClr val="dk1"/>
                          </a:solidFill>
                          <a:effectLst/>
                        </a:rPr>
                        <a:t>Thu, Mar 14</a:t>
                      </a:r>
                      <a:endParaRPr lang="en-US" sz="1500" b="0" u="none" strike="noStrike" kern="1200">
                        <a:solidFill>
                          <a:schemeClr val="dk1"/>
                        </a:solidFill>
                        <a:effectLst/>
                        <a:latin typeface="+mn-lt"/>
                        <a:ea typeface="+mn-ea"/>
                        <a:cs typeface="+mn-cs"/>
                      </a:endParaRPr>
                    </a:p>
                  </a:txBody>
                  <a:tcPr marL="45720" marR="45720" anchor="ctr"/>
                </a:tc>
                <a:tc>
                  <a:txBody>
                    <a:bodyPr/>
                    <a:lstStyle/>
                    <a:p>
                      <a:pPr marL="0" algn="ctr" defTabSz="457200" rtl="0" eaLnBrk="1" fontAlgn="b" latinLnBrk="0" hangingPunct="1"/>
                      <a:r>
                        <a:rPr lang="en-US" sz="1500" u="none" strike="noStrike" kern="1200">
                          <a:solidFill>
                            <a:schemeClr val="dk1"/>
                          </a:solidFill>
                          <a:effectLst/>
                        </a:rPr>
                        <a:t>4:00 PM - 5:00 PM</a:t>
                      </a:r>
                      <a:endParaRPr lang="en-US" sz="1500" u="none" strike="noStrike" kern="1200">
                        <a:solidFill>
                          <a:schemeClr val="dk1"/>
                        </a:solidFill>
                        <a:effectLst/>
                        <a:latin typeface="+mn-lt"/>
                        <a:ea typeface="+mn-ea"/>
                        <a:cs typeface="+mn-cs"/>
                      </a:endParaRPr>
                    </a:p>
                  </a:txBody>
                  <a:tcPr marL="45720" marR="45720" anchor="ctr"/>
                </a:tc>
                <a:tc>
                  <a:txBody>
                    <a:bodyPr/>
                    <a:lstStyle/>
                    <a:p>
                      <a:pPr marL="0" algn="l" defTabSz="457200" rtl="0" eaLnBrk="1" fontAlgn="b" latinLnBrk="0" hangingPunct="1"/>
                      <a:r>
                        <a:rPr lang="en-US" sz="1500" u="none" strike="noStrike" kern="1200">
                          <a:solidFill>
                            <a:schemeClr val="dk1"/>
                          </a:solidFill>
                          <a:effectLst/>
                        </a:rPr>
                        <a:t>ArcGIS Pro SDK for .NET: What's New in the Geodatabase and Utility Network APIs</a:t>
                      </a:r>
                      <a:endParaRPr lang="en-US" sz="1500" u="none" strike="noStrike" kern="120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3842428390"/>
                  </a:ext>
                </a:extLst>
              </a:tr>
              <a:tr h="417399">
                <a:tc vMerge="1">
                  <a:txBody>
                    <a:bodyPr/>
                    <a:lstStyle/>
                    <a:p>
                      <a:endParaRPr lang="en-US"/>
                    </a:p>
                  </a:txBody>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u="none" strike="noStrike" kern="1200">
                          <a:solidFill>
                            <a:schemeClr val="dk1"/>
                          </a:solidFill>
                          <a:effectLst/>
                        </a:rPr>
                        <a:t>4:00 PM </a:t>
                      </a:r>
                      <a:r>
                        <a:rPr lang="en-US" sz="1500" u="none" strike="noStrike" kern="1200">
                          <a:solidFill>
                            <a:schemeClr val="dk1"/>
                          </a:solidFill>
                          <a:effectLst/>
                        </a:rPr>
                        <a:t>- </a:t>
                      </a:r>
                      <a:r>
                        <a:rPr lang="en-US" sz="1500" b="0" u="none" strike="noStrike" kern="1200">
                          <a:solidFill>
                            <a:schemeClr val="dk1"/>
                          </a:solidFill>
                          <a:effectLst/>
                        </a:rPr>
                        <a:t>5.00 PM</a:t>
                      </a:r>
                      <a:endParaRPr lang="en-US" sz="1500" b="0" u="none" strike="noStrike" kern="1200">
                        <a:solidFill>
                          <a:schemeClr val="dk1"/>
                        </a:solidFill>
                        <a:effectLst/>
                        <a:latin typeface="+mn-lt"/>
                        <a:ea typeface="+mn-ea"/>
                        <a:cs typeface="+mn-cs"/>
                      </a:endParaRPr>
                    </a:p>
                  </a:txBody>
                  <a:tcPr marL="45720" marR="45720" anchor="ctr"/>
                </a:tc>
                <a:tc>
                  <a:txBody>
                    <a:bodyPr/>
                    <a:lstStyle/>
                    <a:p>
                      <a:pPr algn="l" fontAlgn="b"/>
                      <a:r>
                        <a:rPr lang="en-US" sz="1500" b="0" u="none" strike="noStrike" kern="1200">
                          <a:solidFill>
                            <a:schemeClr val="dk1"/>
                          </a:solidFill>
                          <a:effectLst/>
                        </a:rPr>
                        <a:t>ArcGIS Pro SDK for .NET: Introduction to the 3D Analyst API </a:t>
                      </a:r>
                      <a:r>
                        <a:rPr lang="en-US" sz="1500" u="none" strike="noStrike" kern="1200">
                          <a:solidFill>
                            <a:schemeClr val="dk1"/>
                          </a:solidFill>
                          <a:effectLst/>
                        </a:rPr>
                        <a:t>(Mesquite GH)</a:t>
                      </a:r>
                      <a:endParaRPr lang="en-US" sz="1500" b="0" u="none" strike="noStrike" kern="120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3489490206"/>
                  </a:ext>
                </a:extLst>
              </a:tr>
              <a:tr h="417399">
                <a:tc vMerge="1">
                  <a:txBody>
                    <a:bodyPr/>
                    <a:lstStyle/>
                    <a:p>
                      <a:pPr algn="ctr" fontAlgn="b"/>
                      <a:endParaRPr lang="en-US" sz="1500" b="0" u="none" strike="noStrike" kern="1200">
                        <a:solidFill>
                          <a:schemeClr val="dk1"/>
                        </a:solidFill>
                        <a:effectLst/>
                        <a:latin typeface="+mn-lt"/>
                        <a:ea typeface="+mn-ea"/>
                        <a:cs typeface="+mn-cs"/>
                      </a:endParaRPr>
                    </a:p>
                  </a:txBody>
                  <a:tcPr marL="45720" marR="45720" anchor="ct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u="none" strike="noStrike" kern="1200">
                          <a:solidFill>
                            <a:schemeClr val="dk1"/>
                          </a:solidFill>
                          <a:effectLst/>
                        </a:rPr>
                        <a:t>5:30 PM - 6:30 PM</a:t>
                      </a:r>
                      <a:endParaRPr lang="en-US" sz="1500" b="0" u="none" strike="noStrike" kern="1200">
                        <a:solidFill>
                          <a:schemeClr val="dk1"/>
                        </a:solidFill>
                        <a:effectLst/>
                        <a:latin typeface="+mn-lt"/>
                        <a:ea typeface="+mn-ea"/>
                        <a:cs typeface="+mn-cs"/>
                      </a:endParaRPr>
                    </a:p>
                  </a:txBody>
                  <a:tcPr marL="45720" marR="45720" anchor="ctr"/>
                </a:tc>
                <a:tc>
                  <a:txBody>
                    <a:bodyPr/>
                    <a:lstStyle/>
                    <a:p>
                      <a:pPr algn="l" fontAlgn="b"/>
                      <a:r>
                        <a:rPr lang="en-US" sz="1500" b="0" u="none" strike="noStrike" kern="1200">
                          <a:solidFill>
                            <a:schemeClr val="dk1"/>
                          </a:solidFill>
                          <a:effectLst/>
                        </a:rPr>
                        <a:t>ArcGIS Pro SDK for .NET: Introduction to the Knowledge Graph API </a:t>
                      </a:r>
                      <a:r>
                        <a:rPr lang="en-US" sz="1500" u="none" strike="noStrike" kern="1200">
                          <a:solidFill>
                            <a:schemeClr val="dk1"/>
                          </a:solidFill>
                          <a:effectLst/>
                        </a:rPr>
                        <a:t>(Mesquite C)</a:t>
                      </a:r>
                      <a:endParaRPr lang="en-US" sz="1500" b="0" u="none" strike="noStrike" kern="120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3255067115"/>
                  </a:ext>
                </a:extLst>
              </a:tr>
            </a:tbl>
          </a:graphicData>
        </a:graphic>
      </p:graphicFrame>
    </p:spTree>
    <p:extLst>
      <p:ext uri="{BB962C8B-B14F-4D97-AF65-F5344CB8AC3E}">
        <p14:creationId xmlns:p14="http://schemas.microsoft.com/office/powerpoint/2010/main" val="15154131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0E2018E5-6EDD-B448-A8B6-356DD3B03B19}"/>
              </a:ext>
            </a:extLst>
          </p:cNvPr>
          <p:cNvSpPr>
            <a:spLocks noGrp="1"/>
          </p:cNvSpPr>
          <p:nvPr>
            <p:ph sz="quarter" idx="12"/>
          </p:nvPr>
        </p:nvSpPr>
        <p:spPr>
          <a:xfrm>
            <a:off x="914400" y="1698997"/>
            <a:ext cx="11187404" cy="5028373"/>
          </a:xfrm>
        </p:spPr>
        <p:txBody>
          <a:bodyPr/>
          <a:lstStyle/>
          <a:p>
            <a:pPr lvl="1">
              <a:buClr>
                <a:srgbClr val="00EC86"/>
              </a:buClr>
            </a:pPr>
            <a:endParaRPr lang="en-US"/>
          </a:p>
          <a:p>
            <a:pPr>
              <a:buClr>
                <a:srgbClr val="00EC86"/>
              </a:buClr>
            </a:pPr>
            <a:r>
              <a:rPr lang="en-US"/>
              <a:t> Understand the different elements of a network and how they are connected</a:t>
            </a:r>
          </a:p>
          <a:p>
            <a:pPr lvl="1">
              <a:buClr>
                <a:srgbClr val="00EC86"/>
              </a:buClr>
            </a:pPr>
            <a:endParaRPr lang="en-US"/>
          </a:p>
          <a:p>
            <a:pPr>
              <a:buClr>
                <a:srgbClr val="00EC86"/>
              </a:buClr>
            </a:pPr>
            <a:r>
              <a:rPr lang="en-US"/>
              <a:t> Provides mechanism to perform integrity checks to ensure better data quality</a:t>
            </a:r>
          </a:p>
          <a:p>
            <a:pPr lvl="2">
              <a:buClr>
                <a:srgbClr val="00EC86"/>
              </a:buClr>
            </a:pPr>
            <a:r>
              <a:rPr lang="en-US"/>
              <a:t>Detecting and correcting digitizing or editing errors</a:t>
            </a:r>
          </a:p>
          <a:p>
            <a:pPr>
              <a:buClr>
                <a:srgbClr val="00EC86"/>
              </a:buClr>
            </a:pPr>
            <a:endParaRPr lang="en-US"/>
          </a:p>
          <a:p>
            <a:pPr>
              <a:buClr>
                <a:srgbClr val="00EC86"/>
              </a:buClr>
            </a:pPr>
            <a:r>
              <a:rPr lang="en-US"/>
              <a:t> Model spatial relationships and geometry integration </a:t>
            </a:r>
          </a:p>
          <a:p>
            <a:pPr lvl="2">
              <a:buClr>
                <a:srgbClr val="00EC86"/>
              </a:buClr>
            </a:pPr>
            <a:r>
              <a:rPr lang="en-US"/>
              <a:t>Find adjacent feature</a:t>
            </a:r>
          </a:p>
          <a:p>
            <a:pPr lvl="2">
              <a:buClr>
                <a:srgbClr val="00EC86"/>
              </a:buClr>
            </a:pPr>
            <a:r>
              <a:rPr lang="en-US"/>
              <a:t>Working with coincident boundaries</a:t>
            </a:r>
          </a:p>
          <a:p>
            <a:pPr lvl="2">
              <a:buClr>
                <a:srgbClr val="00EC86"/>
              </a:buClr>
            </a:pPr>
            <a:r>
              <a:rPr lang="en-US"/>
              <a:t>Navigating along connected boundaries</a:t>
            </a:r>
          </a:p>
          <a:p>
            <a:pPr lvl="1">
              <a:buClr>
                <a:srgbClr val="00EC86"/>
              </a:buClr>
            </a:pPr>
            <a:endParaRPr lang="en-US"/>
          </a:p>
          <a:p>
            <a:pPr lvl="2">
              <a:buClr>
                <a:srgbClr val="00EC86"/>
              </a:buClr>
            </a:pPr>
            <a:endParaRPr lang="en-US"/>
          </a:p>
          <a:p>
            <a:pPr lvl="2">
              <a:buClr>
                <a:srgbClr val="00EC86"/>
              </a:buClr>
            </a:pPr>
            <a:endParaRPr lang="en-US"/>
          </a:p>
          <a:p>
            <a:pPr lvl="1">
              <a:buClr>
                <a:srgbClr val="00EC86"/>
              </a:buClr>
            </a:pPr>
            <a:endParaRPr lang="en-US" b="0"/>
          </a:p>
          <a:p>
            <a:pPr lvl="1">
              <a:buClr>
                <a:srgbClr val="00EC86"/>
              </a:buClr>
            </a:pPr>
            <a:endParaRPr lang="en-US" b="0"/>
          </a:p>
        </p:txBody>
      </p:sp>
      <p:sp>
        <p:nvSpPr>
          <p:cNvPr id="16" name="Title 15">
            <a:extLst>
              <a:ext uri="{FF2B5EF4-FFF2-40B4-BE49-F238E27FC236}">
                <a16:creationId xmlns:a16="http://schemas.microsoft.com/office/drawing/2014/main" id="{8202D082-A9B5-F04D-A9BD-E84E58DE539B}"/>
              </a:ext>
            </a:extLst>
          </p:cNvPr>
          <p:cNvSpPr>
            <a:spLocks noGrp="1"/>
          </p:cNvSpPr>
          <p:nvPr>
            <p:ph type="title"/>
          </p:nvPr>
        </p:nvSpPr>
        <p:spPr>
          <a:xfrm>
            <a:off x="914400" y="945178"/>
            <a:ext cx="10369296" cy="430887"/>
          </a:xfrm>
        </p:spPr>
        <p:txBody>
          <a:bodyPr/>
          <a:lstStyle/>
          <a:p>
            <a:r>
              <a:rPr lang="en-US" sz="2800"/>
              <a:t>Importance of Topology</a:t>
            </a:r>
            <a:endParaRPr lang="en-US" sz="2800" b="0"/>
          </a:p>
        </p:txBody>
      </p:sp>
      <p:pic>
        <p:nvPicPr>
          <p:cNvPr id="2050" name="Picture 2" descr="Must not overlap rule for polygons and lines. The red areas shows errors discovered during validation.">
            <a:extLst>
              <a:ext uri="{FF2B5EF4-FFF2-40B4-BE49-F238E27FC236}">
                <a16:creationId xmlns:a16="http://schemas.microsoft.com/office/drawing/2014/main" id="{D4F1A851-BE0D-4EFA-902F-F8682A0043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8050" y="4673936"/>
            <a:ext cx="3780342" cy="15636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9667442"/>
      </p:ext>
    </p:extLst>
  </p:cSld>
  <p:clrMapOvr>
    <a:masterClrMapping/>
  </p:clrMapOvr>
  <p:transition spd="med">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sz="2800" b="0"/>
              <a:t>ArcGIS Pro SDK for .NET – Demo theaters</a:t>
            </a:r>
            <a:endParaRPr lang="en-US"/>
          </a:p>
        </p:txBody>
      </p:sp>
      <p:sp>
        <p:nvSpPr>
          <p:cNvPr id="3" name="Text Placeholder 7">
            <a:extLst>
              <a:ext uri="{FF2B5EF4-FFF2-40B4-BE49-F238E27FC236}">
                <a16:creationId xmlns:a16="http://schemas.microsoft.com/office/drawing/2014/main" id="{A6AE4C82-77C3-E627-335E-D8224271766D}"/>
              </a:ext>
            </a:extLst>
          </p:cNvPr>
          <p:cNvSpPr txBox="1">
            <a:spLocks/>
          </p:cNvSpPr>
          <p:nvPr/>
        </p:nvSpPr>
        <p:spPr>
          <a:xfrm>
            <a:off x="838200" y="986825"/>
            <a:ext cx="10661651" cy="765776"/>
          </a:xfr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800" b="0" i="1" u="none" strike="noStrike" kern="1200" cap="none" spc="0" normalizeH="0" baseline="0" noProof="0">
                <a:ln>
                  <a:noFill/>
                </a:ln>
                <a:solidFill>
                  <a:srgbClr val="00B0F0"/>
                </a:solidFill>
                <a:effectLst/>
                <a:uLnTx/>
                <a:uFillTx/>
                <a:latin typeface="Arial" panose="020B0604020202020204"/>
                <a:ea typeface="+mn-ea"/>
                <a:cs typeface="+mn-cs"/>
              </a:rPr>
              <a:t>NOTE</a:t>
            </a:r>
            <a:r>
              <a:rPr kumimoji="0" lang="en-US" sz="1800" b="0" i="0" u="none" strike="noStrike" kern="1200" cap="none" spc="0" normalizeH="0" baseline="0" noProof="0">
                <a:ln>
                  <a:noFill/>
                </a:ln>
                <a:solidFill>
                  <a:srgbClr val="00B0F0"/>
                </a:solidFill>
                <a:effectLst/>
                <a:uLnTx/>
                <a:uFillTx/>
                <a:latin typeface="Arial" panose="020B0604020202020204"/>
                <a:ea typeface="+mn-ea"/>
                <a:cs typeface="+mn-cs"/>
              </a:rPr>
              <a:t>:  </a:t>
            </a:r>
            <a:r>
              <a:rPr kumimoji="0" lang="en-US" sz="1800" b="0" i="0" u="none" strike="noStrike" kern="1200" cap="none" spc="0" normalizeH="0" baseline="0" noProof="0">
                <a:ln>
                  <a:noFill/>
                </a:ln>
                <a:solidFill>
                  <a:srgbClr val="FFFFFF"/>
                </a:solidFill>
                <a:effectLst/>
                <a:uLnTx/>
                <a:uFillTx/>
                <a:latin typeface="Arial" panose="020B0604020202020204"/>
                <a:ea typeface="+mn-ea"/>
                <a:cs typeface="+mn-cs"/>
              </a:rPr>
              <a:t>For </a:t>
            </a:r>
            <a:r>
              <a:rPr kumimoji="0" lang="en-US" sz="1800" b="0" i="0" u="none" strike="noStrike" kern="1200" cap="none" spc="0" normalizeH="0" baseline="0" noProof="0" err="1">
                <a:ln>
                  <a:noFill/>
                </a:ln>
                <a:solidFill>
                  <a:srgbClr val="FFFFFF"/>
                </a:solidFill>
                <a:effectLst/>
                <a:uLnTx/>
                <a:uFillTx/>
                <a:latin typeface="Arial" panose="020B0604020202020204"/>
                <a:ea typeface="+mn-ea"/>
                <a:cs typeface="+mn-cs"/>
              </a:rPr>
              <a:t>DevSummit</a:t>
            </a:r>
            <a:r>
              <a:rPr kumimoji="0" lang="en-US" sz="1800" b="0" i="0" u="none" strike="noStrike" kern="1200" cap="none" spc="0" normalizeH="0" baseline="0" noProof="0">
                <a:ln>
                  <a:noFill/>
                </a:ln>
                <a:solidFill>
                  <a:srgbClr val="FFFFFF"/>
                </a:solidFill>
                <a:effectLst/>
                <a:uLnTx/>
                <a:uFillTx/>
                <a:latin typeface="Arial" panose="020B0604020202020204"/>
                <a:ea typeface="+mn-ea"/>
                <a:cs typeface="+mn-cs"/>
              </a:rPr>
              <a:t> Detailed Agenda search check the ‘Esri Products’ Filter checkbox for:</a:t>
            </a:r>
            <a:br>
              <a:rPr kumimoji="0" lang="en-US" sz="1800" b="0" i="0" u="none" strike="noStrike" kern="1200" cap="none" spc="0" normalizeH="0" baseline="0" noProof="0">
                <a:ln>
                  <a:noFill/>
                </a:ln>
                <a:solidFill>
                  <a:srgbClr val="FFFFFF"/>
                </a:solidFill>
                <a:effectLst/>
                <a:uLnTx/>
                <a:uFillTx/>
                <a:latin typeface="Arial" panose="020B0604020202020204"/>
                <a:ea typeface="+mn-ea"/>
                <a:cs typeface="+mn-cs"/>
              </a:rPr>
            </a:br>
            <a:r>
              <a:rPr kumimoji="0" lang="en-US" sz="1800" b="0" i="0" u="none" strike="noStrike" kern="1200" cap="none" spc="0" normalizeH="0" baseline="0" noProof="0">
                <a:ln>
                  <a:noFill/>
                </a:ln>
                <a:solidFill>
                  <a:srgbClr val="FFFFFF"/>
                </a:solidFill>
                <a:effectLst/>
                <a:uLnTx/>
                <a:uFillTx/>
                <a:latin typeface="Arial" panose="020B0604020202020204"/>
                <a:ea typeface="+mn-ea"/>
                <a:cs typeface="+mn-cs"/>
              </a:rPr>
              <a:t>             ArcGIS Pro SDK for .NET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srgbClr val="EAFF46"/>
              </a:solidFill>
              <a:effectLst/>
              <a:uLnTx/>
              <a:uFillTx/>
              <a:latin typeface="Arial" panose="020B0604020202020204"/>
              <a:ea typeface="+mn-ea"/>
              <a:cs typeface="+mn-cs"/>
            </a:endParaRPr>
          </a:p>
        </p:txBody>
      </p:sp>
      <p:sp>
        <p:nvSpPr>
          <p:cNvPr id="4" name="Content Placeholder 10">
            <a:extLst>
              <a:ext uri="{FF2B5EF4-FFF2-40B4-BE49-F238E27FC236}">
                <a16:creationId xmlns:a16="http://schemas.microsoft.com/office/drawing/2014/main" id="{DFD37691-FA63-9F9D-4B22-D64C77A41BBC}"/>
              </a:ext>
            </a:extLst>
          </p:cNvPr>
          <p:cNvSpPr txBox="1">
            <a:spLocks/>
          </p:cNvSpPr>
          <p:nvPr/>
        </p:nvSpPr>
        <p:spPr>
          <a:xfrm>
            <a:off x="0" y="6143625"/>
            <a:ext cx="12000089" cy="373063"/>
          </a:xfr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a:ln>
                  <a:noFill/>
                </a:ln>
                <a:solidFill>
                  <a:srgbClr val="FFFFFF"/>
                </a:solidFill>
                <a:effectLst/>
                <a:uLnTx/>
                <a:uFillTx/>
                <a:latin typeface="Arial" panose="020B0604020202020204"/>
                <a:ea typeface="+mn-ea"/>
                <a:cs typeface="+mn-cs"/>
              </a:rPr>
              <a:t>Detailed Agenda: https://registration.esri.com/flow/esri/24epcdev/deveventportal/page/detailed-agenda</a:t>
            </a:r>
          </a:p>
        </p:txBody>
      </p:sp>
      <p:graphicFrame>
        <p:nvGraphicFramePr>
          <p:cNvPr id="2" name="Content Placeholder 6">
            <a:extLst>
              <a:ext uri="{FF2B5EF4-FFF2-40B4-BE49-F238E27FC236}">
                <a16:creationId xmlns:a16="http://schemas.microsoft.com/office/drawing/2014/main" id="{920229E3-278F-6DBC-61BF-47C201F28498}"/>
              </a:ext>
            </a:extLst>
          </p:cNvPr>
          <p:cNvGraphicFramePr>
            <a:graphicFrameLocks/>
          </p:cNvGraphicFramePr>
          <p:nvPr/>
        </p:nvGraphicFramePr>
        <p:xfrm>
          <a:off x="638355" y="1970488"/>
          <a:ext cx="11128075" cy="2294436"/>
        </p:xfrm>
        <a:graphic>
          <a:graphicData uri="http://schemas.openxmlformats.org/drawingml/2006/table">
            <a:tbl>
              <a:tblPr firstRow="1">
                <a:tableStyleId>{10A1B5D5-9B99-4C35-A422-299274C87663}</a:tableStyleId>
              </a:tblPr>
              <a:tblGrid>
                <a:gridCol w="1802733">
                  <a:extLst>
                    <a:ext uri="{9D8B030D-6E8A-4147-A177-3AD203B41FA5}">
                      <a16:colId xmlns:a16="http://schemas.microsoft.com/office/drawing/2014/main" val="1488540618"/>
                    </a:ext>
                  </a:extLst>
                </a:gridCol>
                <a:gridCol w="2112421">
                  <a:extLst>
                    <a:ext uri="{9D8B030D-6E8A-4147-A177-3AD203B41FA5}">
                      <a16:colId xmlns:a16="http://schemas.microsoft.com/office/drawing/2014/main" val="4139165684"/>
                    </a:ext>
                  </a:extLst>
                </a:gridCol>
                <a:gridCol w="7212921">
                  <a:extLst>
                    <a:ext uri="{9D8B030D-6E8A-4147-A177-3AD203B41FA5}">
                      <a16:colId xmlns:a16="http://schemas.microsoft.com/office/drawing/2014/main" val="323322535"/>
                    </a:ext>
                  </a:extLst>
                </a:gridCol>
              </a:tblGrid>
              <a:tr h="267630">
                <a:tc>
                  <a:txBody>
                    <a:bodyPr/>
                    <a:lstStyle/>
                    <a:p>
                      <a:pPr marL="0" algn="ctr" defTabSz="457200" rtl="0" eaLnBrk="1" fontAlgn="b" latinLnBrk="0" hangingPunct="1"/>
                      <a:r>
                        <a:rPr lang="en-US" sz="1400" b="1" u="none" strike="noStrike" kern="1200">
                          <a:solidFill>
                            <a:schemeClr val="lt1"/>
                          </a:solidFill>
                          <a:effectLst/>
                        </a:rPr>
                        <a:t>Date</a:t>
                      </a:r>
                      <a:endParaRPr lang="en-US" sz="1400" b="1" u="none" strike="noStrike" kern="1200">
                        <a:solidFill>
                          <a:schemeClr val="lt1"/>
                        </a:solidFill>
                        <a:effectLst/>
                        <a:latin typeface="+mn-lt"/>
                        <a:ea typeface="+mn-ea"/>
                        <a:cs typeface="+mn-cs"/>
                      </a:endParaRPr>
                    </a:p>
                  </a:txBody>
                  <a:tcPr marL="45720" marR="45720" anchor="ctr"/>
                </a:tc>
                <a:tc>
                  <a:txBody>
                    <a:bodyPr/>
                    <a:lstStyle/>
                    <a:p>
                      <a:pPr marL="0" algn="ctr" defTabSz="457200" rtl="0" eaLnBrk="1" fontAlgn="b" latinLnBrk="0" hangingPunct="1"/>
                      <a:r>
                        <a:rPr lang="en-US" sz="1400" b="1" u="none" strike="noStrike" kern="1200">
                          <a:solidFill>
                            <a:schemeClr val="lt1"/>
                          </a:solidFill>
                          <a:effectLst/>
                        </a:rPr>
                        <a:t>Time</a:t>
                      </a:r>
                      <a:endParaRPr lang="en-US" sz="1400" b="1" u="none" strike="noStrike" kern="1200">
                        <a:solidFill>
                          <a:schemeClr val="lt1"/>
                        </a:solidFill>
                        <a:effectLst/>
                        <a:latin typeface="+mn-lt"/>
                        <a:ea typeface="+mn-ea"/>
                        <a:cs typeface="+mn-cs"/>
                      </a:endParaRPr>
                    </a:p>
                  </a:txBody>
                  <a:tcPr marL="45720" marR="45720" anchor="ctr"/>
                </a:tc>
                <a:tc>
                  <a:txBody>
                    <a:bodyPr/>
                    <a:lstStyle/>
                    <a:p>
                      <a:pPr marL="0" algn="ctr" defTabSz="457200" rtl="0" eaLnBrk="1" fontAlgn="b" latinLnBrk="0" hangingPunct="1"/>
                      <a:r>
                        <a:rPr lang="en-US" sz="1400" b="1" u="none" strike="noStrike" kern="1200">
                          <a:solidFill>
                            <a:schemeClr val="lt1"/>
                          </a:solidFill>
                          <a:effectLst/>
                        </a:rPr>
                        <a:t>Session</a:t>
                      </a:r>
                      <a:endParaRPr lang="en-US" sz="1400" b="1" u="none" strike="noStrike" kern="1200">
                        <a:solidFill>
                          <a:schemeClr val="lt1"/>
                        </a:solidFill>
                        <a:effectLst/>
                        <a:latin typeface="+mn-lt"/>
                        <a:ea typeface="+mn-ea"/>
                        <a:cs typeface="+mn-cs"/>
                      </a:endParaRPr>
                    </a:p>
                  </a:txBody>
                  <a:tcPr marL="45720" marR="45720" anchor="ctr"/>
                </a:tc>
                <a:extLst>
                  <a:ext uri="{0D108BD9-81ED-4DB2-BD59-A6C34878D82A}">
                    <a16:rowId xmlns:a16="http://schemas.microsoft.com/office/drawing/2014/main" val="1338074445"/>
                  </a:ext>
                </a:extLst>
              </a:tr>
              <a:tr h="417399">
                <a:tc row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u="none" strike="noStrike" kern="1200">
                          <a:solidFill>
                            <a:schemeClr val="dk1"/>
                          </a:solidFill>
                          <a:effectLst/>
                        </a:rPr>
                        <a:t>Thursday, Mar 14</a:t>
                      </a:r>
                      <a:endParaRPr lang="en-US" sz="1500" u="none" strike="noStrike" kern="1200">
                        <a:solidFill>
                          <a:schemeClr val="dk1"/>
                        </a:solidFill>
                        <a:effectLst/>
                        <a:latin typeface="+mn-lt"/>
                        <a:ea typeface="+mn-ea"/>
                        <a:cs typeface="+mn-cs"/>
                      </a:endParaRPr>
                    </a:p>
                    <a:p>
                      <a:endParaRPr lang="en-US"/>
                    </a:p>
                  </a:txBody>
                  <a:tcPr anchor="ctr"/>
                </a:tc>
                <a:tc>
                  <a:txBody>
                    <a:bodyPr/>
                    <a:lstStyle/>
                    <a:p>
                      <a:pPr marL="0" algn="ctr" defTabSz="457200" rtl="0" eaLnBrk="1" fontAlgn="b" latinLnBrk="0" hangingPunct="1"/>
                      <a:r>
                        <a:rPr lang="en-US" sz="1500" u="none" strike="noStrike" kern="1200">
                          <a:solidFill>
                            <a:schemeClr val="dk1"/>
                          </a:solidFill>
                          <a:effectLst/>
                        </a:rPr>
                        <a:t>11:15 AM - 11:45 AM</a:t>
                      </a:r>
                      <a:endParaRPr lang="en-US" sz="1500" u="none" strike="noStrike" kern="1200">
                        <a:solidFill>
                          <a:schemeClr val="dk1"/>
                        </a:solidFill>
                        <a:effectLst/>
                        <a:latin typeface="+mn-lt"/>
                        <a:ea typeface="+mn-ea"/>
                        <a:cs typeface="+mn-cs"/>
                      </a:endParaRPr>
                    </a:p>
                  </a:txBody>
                  <a:tcPr marL="45720" marR="45720" anchor="ctr"/>
                </a:tc>
                <a:tc>
                  <a:txBody>
                    <a:bodyPr/>
                    <a:lstStyle/>
                    <a:p>
                      <a:pPr marL="0" algn="l" defTabSz="457200" rtl="0" eaLnBrk="1" fontAlgn="b" latinLnBrk="0" hangingPunct="1"/>
                      <a:r>
                        <a:rPr lang="en-US" sz="1500" u="none" strike="noStrike" kern="1200">
                          <a:solidFill>
                            <a:schemeClr val="dk1"/>
                          </a:solidFill>
                          <a:effectLst/>
                        </a:rPr>
                        <a:t>ArcGIS Pro SDK for .NET: Data Definition Language (DDL) in the ArcGIS Pro SDK</a:t>
                      </a:r>
                      <a:endParaRPr lang="en-US" sz="1500" u="none" strike="noStrike" kern="120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2407705215"/>
                  </a:ext>
                </a:extLst>
              </a:tr>
              <a:tr h="417399">
                <a:tc vMerge="1">
                  <a:txBody>
                    <a:bodyPr/>
                    <a:lstStyle/>
                    <a:p>
                      <a:endParaRPr lang="en-US"/>
                    </a:p>
                  </a:txBody>
                  <a:tcPr/>
                </a:tc>
                <a:tc>
                  <a:txBody>
                    <a:bodyPr/>
                    <a:lstStyle/>
                    <a:p>
                      <a:pPr marL="0" algn="ctr" defTabSz="457200" rtl="0" eaLnBrk="1" fontAlgn="b" latinLnBrk="0" hangingPunct="1"/>
                      <a:r>
                        <a:rPr lang="en-US" sz="1500" u="none" strike="noStrike" kern="1200">
                          <a:solidFill>
                            <a:schemeClr val="dk1"/>
                          </a:solidFill>
                          <a:effectLst/>
                        </a:rPr>
                        <a:t>1:00 PM - 1:30 PM</a:t>
                      </a:r>
                      <a:endParaRPr lang="en-US" sz="1500" u="none" strike="noStrike" kern="1200">
                        <a:solidFill>
                          <a:schemeClr val="dk1"/>
                        </a:solidFill>
                        <a:effectLst/>
                        <a:latin typeface="+mn-lt"/>
                        <a:ea typeface="+mn-ea"/>
                        <a:cs typeface="+mn-cs"/>
                      </a:endParaRPr>
                    </a:p>
                  </a:txBody>
                  <a:tcPr marL="45720" marR="45720" anchor="ctr"/>
                </a:tc>
                <a:tc>
                  <a:txBody>
                    <a:bodyPr/>
                    <a:lstStyle/>
                    <a:p>
                      <a:pPr marL="0" algn="l" defTabSz="457200" rtl="0" eaLnBrk="1" fontAlgn="b" latinLnBrk="0" hangingPunct="1"/>
                      <a:r>
                        <a:rPr lang="en-US" sz="1500" u="none" strike="noStrike" kern="1200">
                          <a:solidFill>
                            <a:schemeClr val="dk1"/>
                          </a:solidFill>
                          <a:effectLst/>
                        </a:rPr>
                        <a:t>ArcGIS Pro SDK for .NET: 3D Analyst and TIN Layer Line of Sight</a:t>
                      </a:r>
                      <a:endParaRPr lang="en-US" sz="1500" u="none" strike="noStrike" kern="120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1612382671"/>
                  </a:ext>
                </a:extLst>
              </a:tr>
              <a:tr h="0">
                <a:tc vMerge="1">
                  <a:txBody>
                    <a:bodyPr/>
                    <a:lstStyle/>
                    <a:p>
                      <a:endParaRPr lang="en-US"/>
                    </a:p>
                  </a:txBody>
                  <a:tcPr/>
                </a:tc>
                <a:tc>
                  <a:txBody>
                    <a:bodyPr/>
                    <a:lstStyle/>
                    <a:p>
                      <a:pPr marL="0" algn="ctr" defTabSz="457200" rtl="0" eaLnBrk="1" fontAlgn="b" latinLnBrk="0" hangingPunct="1"/>
                      <a:r>
                        <a:rPr lang="en-US" sz="1500" u="none" strike="noStrike" kern="1200">
                          <a:solidFill>
                            <a:schemeClr val="dk1"/>
                          </a:solidFill>
                          <a:effectLst/>
                        </a:rPr>
                        <a:t>1:45 PM - 2:15 PM</a:t>
                      </a:r>
                      <a:endParaRPr lang="en-US" sz="1500" u="none" strike="noStrike" kern="1200">
                        <a:solidFill>
                          <a:schemeClr val="dk1"/>
                        </a:solidFill>
                        <a:effectLst/>
                        <a:latin typeface="+mn-lt"/>
                        <a:ea typeface="+mn-ea"/>
                        <a:cs typeface="+mn-cs"/>
                      </a:endParaRPr>
                    </a:p>
                  </a:txBody>
                  <a:tcPr marL="45720" marR="45720" anchor="ctr"/>
                </a:tc>
                <a:tc>
                  <a:txBody>
                    <a:bodyPr/>
                    <a:lstStyle/>
                    <a:p>
                      <a:pPr marL="0" algn="l" defTabSz="457200" rtl="0" eaLnBrk="1" fontAlgn="b" latinLnBrk="0" hangingPunct="1"/>
                      <a:r>
                        <a:rPr lang="en-US" sz="1500" u="none" strike="noStrike" kern="1200">
                          <a:solidFill>
                            <a:schemeClr val="dk1"/>
                          </a:solidFill>
                          <a:effectLst/>
                        </a:rPr>
                        <a:t>ArcGIS Pro SDK for .NET: An Overview of Catalog Layers in Pro</a:t>
                      </a:r>
                      <a:endParaRPr lang="en-US" sz="1500" u="none" strike="noStrike" kern="120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2461650134"/>
                  </a:ext>
                </a:extLst>
              </a:tr>
              <a:tr h="417399">
                <a:tc vMerge="1">
                  <a:txBody>
                    <a:bodyPr/>
                    <a:lstStyle/>
                    <a:p>
                      <a:endParaRPr lang="en-US"/>
                    </a:p>
                  </a:txBody>
                  <a:tcPr/>
                </a:tc>
                <a:tc>
                  <a:txBody>
                    <a:bodyPr/>
                    <a:lstStyle/>
                    <a:p>
                      <a:pPr algn="ctr" fontAlgn="b"/>
                      <a:r>
                        <a:rPr lang="en-US" sz="1500" u="none" strike="noStrike" kern="1200">
                          <a:solidFill>
                            <a:schemeClr val="dk1"/>
                          </a:solidFill>
                          <a:effectLst/>
                          <a:latin typeface="+mn-lt"/>
                          <a:ea typeface="+mn-ea"/>
                          <a:cs typeface="+mn-cs"/>
                        </a:rPr>
                        <a:t>2:30 PM - 3:00 PM</a:t>
                      </a:r>
                    </a:p>
                  </a:txBody>
                  <a:tcPr marL="45720" marR="45720" anchor="ctr"/>
                </a:tc>
                <a:tc>
                  <a:txBody>
                    <a:bodyPr/>
                    <a:lstStyle/>
                    <a:p>
                      <a:pPr algn="l" fontAlgn="b"/>
                      <a:r>
                        <a:rPr lang="en-US" sz="1500" u="none" strike="noStrike" kern="1200">
                          <a:solidFill>
                            <a:schemeClr val="dk1"/>
                          </a:solidFill>
                          <a:effectLst/>
                          <a:latin typeface="+mn-lt"/>
                          <a:ea typeface="+mn-ea"/>
                          <a:cs typeface="+mn-cs"/>
                        </a:rPr>
                        <a:t>ArcGIS Pro SDK for .NET: Extending Editor Inspector UI with Embeddable Controls</a:t>
                      </a:r>
                    </a:p>
                  </a:txBody>
                  <a:tcPr marL="45720" marR="45720" anchor="ctr"/>
                </a:tc>
                <a:extLst>
                  <a:ext uri="{0D108BD9-81ED-4DB2-BD59-A6C34878D82A}">
                    <a16:rowId xmlns:a16="http://schemas.microsoft.com/office/drawing/2014/main" val="1877863819"/>
                  </a:ext>
                </a:extLst>
              </a:tr>
              <a:tr h="417399">
                <a:tc vMerge="1">
                  <a:txBody>
                    <a:bodyPr/>
                    <a:lstStyle/>
                    <a:p>
                      <a:pPr algn="ctr" fontAlgn="b"/>
                      <a:endParaRPr lang="en-US" sz="1600" b="1" i="0" u="none" strike="noStrike">
                        <a:solidFill>
                          <a:srgbClr val="000000"/>
                        </a:solidFill>
                        <a:effectLst/>
                        <a:latin typeface="+mn-lt"/>
                      </a:endParaRPr>
                    </a:p>
                  </a:txBody>
                  <a:tcPr marL="45720" marR="45720" anchor="ctr"/>
                </a:tc>
                <a:tc>
                  <a:txBody>
                    <a:bodyPr/>
                    <a:lstStyle/>
                    <a:p>
                      <a:pPr algn="ctr" fontAlgn="b"/>
                      <a:r>
                        <a:rPr lang="en-US" sz="1500" u="none" strike="noStrike" kern="1200">
                          <a:solidFill>
                            <a:schemeClr val="dk1"/>
                          </a:solidFill>
                          <a:effectLst/>
                        </a:rPr>
                        <a:t>3:15 PM - 3:45 PM</a:t>
                      </a:r>
                      <a:endParaRPr lang="en-US" sz="1500" u="none" strike="noStrike" kern="1200">
                        <a:solidFill>
                          <a:schemeClr val="dk1"/>
                        </a:solidFill>
                        <a:effectLst/>
                        <a:latin typeface="+mn-lt"/>
                        <a:ea typeface="+mn-ea"/>
                        <a:cs typeface="+mn-cs"/>
                      </a:endParaRPr>
                    </a:p>
                  </a:txBody>
                  <a:tcPr marL="45720" marR="45720" anchor="ctr"/>
                </a:tc>
                <a:tc>
                  <a:txBody>
                    <a:bodyPr/>
                    <a:lstStyle/>
                    <a:p>
                      <a:pPr algn="l" fontAlgn="b"/>
                      <a:r>
                        <a:rPr lang="en-US" sz="1500" u="none" strike="noStrike" kern="1200">
                          <a:solidFill>
                            <a:schemeClr val="dk1"/>
                          </a:solidFill>
                          <a:effectLst/>
                        </a:rPr>
                        <a:t>ArcGIS Pro SDK for .NET: What's New for the Parcel Editing API</a:t>
                      </a:r>
                      <a:endParaRPr lang="en-US" sz="1500" u="none" strike="noStrike" kern="120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1758604696"/>
                  </a:ext>
                </a:extLst>
              </a:tr>
            </a:tbl>
          </a:graphicData>
        </a:graphic>
      </p:graphicFrame>
    </p:spTree>
    <p:extLst>
      <p:ext uri="{BB962C8B-B14F-4D97-AF65-F5344CB8AC3E}">
        <p14:creationId xmlns:p14="http://schemas.microsoft.com/office/powerpoint/2010/main" val="7285040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FC2AB5C-EBF8-F594-C83B-332C8C43C26F}"/>
              </a:ext>
            </a:extLst>
          </p:cNvPr>
          <p:cNvPicPr>
            <a:picLocks noChangeAspect="1"/>
          </p:cNvPicPr>
          <p:nvPr/>
        </p:nvPicPr>
        <p:blipFill>
          <a:blip r:embed="rId3"/>
          <a:stretch>
            <a:fillRect/>
          </a:stretch>
        </p:blipFill>
        <p:spPr>
          <a:xfrm>
            <a:off x="-1" y="-7495"/>
            <a:ext cx="12192001" cy="6858001"/>
          </a:xfrm>
          <a:prstGeom prst="rect">
            <a:avLst/>
          </a:prstGeom>
        </p:spPr>
      </p:pic>
      <p:sp>
        <p:nvSpPr>
          <p:cNvPr id="3" name="Title 2">
            <a:extLst>
              <a:ext uri="{FF2B5EF4-FFF2-40B4-BE49-F238E27FC236}">
                <a16:creationId xmlns:a16="http://schemas.microsoft.com/office/drawing/2014/main" id="{CBE4F601-EEBF-215C-918A-83B5BE987D27}"/>
              </a:ext>
            </a:extLst>
          </p:cNvPr>
          <p:cNvSpPr>
            <a:spLocks noGrp="1"/>
          </p:cNvSpPr>
          <p:nvPr>
            <p:ph type="title"/>
          </p:nvPr>
        </p:nvSpPr>
        <p:spPr/>
        <p:txBody>
          <a:bodyPr/>
          <a:lstStyle/>
          <a:p>
            <a:r>
              <a:rPr lang="en-US"/>
              <a:t>Please Share Your Feedback in the App</a:t>
            </a:r>
          </a:p>
        </p:txBody>
      </p:sp>
      <p:sp>
        <p:nvSpPr>
          <p:cNvPr id="10" name="TextBox 9">
            <a:extLst>
              <a:ext uri="{FF2B5EF4-FFF2-40B4-BE49-F238E27FC236}">
                <a16:creationId xmlns:a16="http://schemas.microsoft.com/office/drawing/2014/main" id="{895AF314-F57D-4842-9487-E20089D3D048}"/>
              </a:ext>
            </a:extLst>
          </p:cNvPr>
          <p:cNvSpPr txBox="1"/>
          <p:nvPr/>
        </p:nvSpPr>
        <p:spPr>
          <a:xfrm>
            <a:off x="1605700" y="1683638"/>
            <a:ext cx="1733298" cy="634695"/>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Arial"/>
                <a:ea typeface="ＭＳ Ｐゴシック"/>
              </a:rPr>
              <a:t>Download the Esri Events app and find your event</a:t>
            </a:r>
          </a:p>
        </p:txBody>
      </p:sp>
      <p:grpSp>
        <p:nvGrpSpPr>
          <p:cNvPr id="5" name="Group 4" descr="Step 1">
            <a:extLst>
              <a:ext uri="{FF2B5EF4-FFF2-40B4-BE49-F238E27FC236}">
                <a16:creationId xmlns:a16="http://schemas.microsoft.com/office/drawing/2014/main" id="{FECED265-E03B-4A1C-A101-D14029853E4B}"/>
              </a:ext>
            </a:extLst>
          </p:cNvPr>
          <p:cNvGrpSpPr/>
          <p:nvPr/>
        </p:nvGrpSpPr>
        <p:grpSpPr>
          <a:xfrm>
            <a:off x="1511487" y="2504270"/>
            <a:ext cx="1921724" cy="3516069"/>
            <a:chOff x="1511487" y="2504270"/>
            <a:chExt cx="1921724" cy="3516069"/>
          </a:xfrm>
        </p:grpSpPr>
        <p:pic>
          <p:nvPicPr>
            <p:cNvPr id="35" name="Picture 8">
              <a:extLst>
                <a:ext uri="{FF2B5EF4-FFF2-40B4-BE49-F238E27FC236}">
                  <a16:creationId xmlns:a16="http://schemas.microsoft.com/office/drawing/2014/main" id="{94423F6C-E71D-1446-9DEE-D45B8795CCC7}"/>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1511487" y="2504270"/>
              <a:ext cx="1921724" cy="3516069"/>
            </a:xfrm>
            <a:prstGeom prst="rect">
              <a:avLst/>
            </a:prstGeom>
          </p:spPr>
        </p:pic>
        <p:pic>
          <p:nvPicPr>
            <p:cNvPr id="36" name="Picture 35" descr="Step 1">
              <a:extLst>
                <a:ext uri="{FF2B5EF4-FFF2-40B4-BE49-F238E27FC236}">
                  <a16:creationId xmlns:a16="http://schemas.microsoft.com/office/drawing/2014/main" id="{67AABF1D-708B-9A49-9BF1-EDF12AB80E33}"/>
                </a:ext>
              </a:extLst>
            </p:cNvPr>
            <p:cNvPicPr>
              <a:picLocks noChangeAspect="1"/>
            </p:cNvPicPr>
            <p:nvPr/>
          </p:nvPicPr>
          <p:blipFill rotWithShape="1">
            <a:blip r:embed="rId6" cstate="print">
              <a:alphaModFix/>
              <a:extLst>
                <a:ext uri="{28A0092B-C50C-407E-A947-70E740481C1C}">
                  <a14:useLocalDpi xmlns:a14="http://schemas.microsoft.com/office/drawing/2010/main"/>
                </a:ext>
              </a:extLst>
            </a:blip>
            <a:srcRect l="239" t="4174" r="-239" b="12799"/>
            <a:stretch/>
          </p:blipFill>
          <p:spPr>
            <a:xfrm>
              <a:off x="1581621" y="2647837"/>
              <a:ext cx="1785525" cy="3208149"/>
            </a:xfrm>
            <a:prstGeom prst="rect">
              <a:avLst/>
            </a:prstGeom>
          </p:spPr>
        </p:pic>
        <p:pic>
          <p:nvPicPr>
            <p:cNvPr id="2" name="Picture 1">
              <a:extLst>
                <a:ext uri="{FF2B5EF4-FFF2-40B4-BE49-F238E27FC236}">
                  <a16:creationId xmlns:a16="http://schemas.microsoft.com/office/drawing/2014/main" id="{D52F90AA-6977-6B6D-03DB-ECD87B29AF73}"/>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t="17447" r="1154"/>
            <a:stretch/>
          </p:blipFill>
          <p:spPr>
            <a:xfrm>
              <a:off x="1622339" y="5067851"/>
              <a:ext cx="1692361" cy="632852"/>
            </a:xfrm>
            <a:prstGeom prst="rect">
              <a:avLst/>
            </a:prstGeom>
          </p:spPr>
        </p:pic>
        <p:sp>
          <p:nvSpPr>
            <p:cNvPr id="7" name="Rectangle 6">
              <a:extLst>
                <a:ext uri="{FF2B5EF4-FFF2-40B4-BE49-F238E27FC236}">
                  <a16:creationId xmlns:a16="http://schemas.microsoft.com/office/drawing/2014/main" id="{0E48294A-2BAA-126B-5ACC-7A7397C3836D}"/>
                </a:ext>
              </a:extLst>
            </p:cNvPr>
            <p:cNvSpPr/>
            <p:nvPr/>
          </p:nvSpPr>
          <p:spPr bwMode="auto">
            <a:xfrm>
              <a:off x="1605700" y="3491062"/>
              <a:ext cx="1733298" cy="731984"/>
            </a:xfrm>
            <a:prstGeom prst="rect">
              <a:avLst/>
            </a:prstGeom>
            <a:solidFill>
              <a:srgbClr val="F7F7F7"/>
            </a:soli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4" name="Picture 3" descr="A computer screen shot&#10;&#10;Description automatically generated">
              <a:extLst>
                <a:ext uri="{FF2B5EF4-FFF2-40B4-BE49-F238E27FC236}">
                  <a16:creationId xmlns:a16="http://schemas.microsoft.com/office/drawing/2014/main" id="{7BAE464A-E80F-0484-497C-B2586EF6AAD9}"/>
                </a:ext>
              </a:extLst>
            </p:cNvPr>
            <p:cNvPicPr>
              <a:picLocks noChangeAspect="1"/>
            </p:cNvPicPr>
            <p:nvPr/>
          </p:nvPicPr>
          <p:blipFill rotWithShape="1">
            <a:blip r:embed="rId8"/>
            <a:srcRect l="5400"/>
            <a:stretch/>
          </p:blipFill>
          <p:spPr>
            <a:xfrm>
              <a:off x="1619947" y="3530642"/>
              <a:ext cx="1694645" cy="648738"/>
            </a:xfrm>
            <a:prstGeom prst="rect">
              <a:avLst/>
            </a:prstGeom>
          </p:spPr>
        </p:pic>
      </p:grpSp>
      <p:sp>
        <p:nvSpPr>
          <p:cNvPr id="25" name="Right Arrow 38">
            <a:extLst>
              <a:ext uri="{FF2B5EF4-FFF2-40B4-BE49-F238E27FC236}">
                <a16:creationId xmlns:a16="http://schemas.microsoft.com/office/drawing/2014/main" id="{8FADF273-5FA9-B148-AE02-6C67E631DC2A}"/>
              </a:ext>
              <a:ext uri="{C183D7F6-B498-43B3-948B-1728B52AA6E4}">
                <adec:decorative xmlns:adec="http://schemas.microsoft.com/office/drawing/2017/decorative" val="1"/>
              </a:ext>
            </a:extLst>
          </p:cNvPr>
          <p:cNvSpPr/>
          <p:nvPr/>
        </p:nvSpPr>
        <p:spPr bwMode="auto">
          <a:xfrm>
            <a:off x="3208835" y="3632943"/>
            <a:ext cx="777941" cy="484727"/>
          </a:xfrm>
          <a:prstGeom prst="rightArrow">
            <a:avLst/>
          </a:prstGeom>
          <a:gradFill flip="none" rotWithShape="1">
            <a:gsLst>
              <a:gs pos="98000">
                <a:srgbClr val="82F5FF"/>
              </a:gs>
              <a:gs pos="0">
                <a:srgbClr val="002060">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sp>
        <p:nvSpPr>
          <p:cNvPr id="11" name="TextBox 10">
            <a:extLst>
              <a:ext uri="{FF2B5EF4-FFF2-40B4-BE49-F238E27FC236}">
                <a16:creationId xmlns:a16="http://schemas.microsoft.com/office/drawing/2014/main" id="{CC9F6EAA-203F-0A4C-89DA-8A12D68A6EF6}"/>
              </a:ext>
            </a:extLst>
          </p:cNvPr>
          <p:cNvSpPr txBox="1"/>
          <p:nvPr/>
        </p:nvSpPr>
        <p:spPr>
          <a:xfrm>
            <a:off x="4011467" y="1683638"/>
            <a:ext cx="1733298" cy="634695"/>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82F5FF"/>
                </a:solidFill>
                <a:effectLst/>
                <a:uLnTx/>
                <a:uFillTx/>
                <a:latin typeface="Arial"/>
                <a:ea typeface="ＭＳ Ｐゴシック"/>
              </a:rPr>
              <a:t>Select the session you attended</a:t>
            </a:r>
          </a:p>
        </p:txBody>
      </p:sp>
      <p:grpSp>
        <p:nvGrpSpPr>
          <p:cNvPr id="14" name="Group 13" descr="Step 2">
            <a:extLst>
              <a:ext uri="{FF2B5EF4-FFF2-40B4-BE49-F238E27FC236}">
                <a16:creationId xmlns:a16="http://schemas.microsoft.com/office/drawing/2014/main" id="{517FEF7C-AAED-6943-855D-7E6B40EC4E52}"/>
              </a:ext>
            </a:extLst>
          </p:cNvPr>
          <p:cNvGrpSpPr/>
          <p:nvPr/>
        </p:nvGrpSpPr>
        <p:grpSpPr>
          <a:xfrm>
            <a:off x="3917254" y="2504270"/>
            <a:ext cx="1921724" cy="3516069"/>
            <a:chOff x="3125273" y="2289667"/>
            <a:chExt cx="1745068" cy="3192852"/>
          </a:xfrm>
        </p:grpSpPr>
        <p:pic>
          <p:nvPicPr>
            <p:cNvPr id="15" name="Picture 14" descr="A screenshot of a cell phone&#10;&#10;Description generated with very high confidence">
              <a:extLst>
                <a:ext uri="{FF2B5EF4-FFF2-40B4-BE49-F238E27FC236}">
                  <a16:creationId xmlns:a16="http://schemas.microsoft.com/office/drawing/2014/main" id="{BD203922-372C-BA4E-A198-37419F1C9A84}"/>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3197021" y="2443993"/>
              <a:ext cx="1607862" cy="2888675"/>
            </a:xfrm>
            <a:prstGeom prst="rect">
              <a:avLst/>
            </a:prstGeom>
          </p:spPr>
        </p:pic>
        <p:pic>
          <p:nvPicPr>
            <p:cNvPr id="16" name="Picture 8">
              <a:extLst>
                <a:ext uri="{FF2B5EF4-FFF2-40B4-BE49-F238E27FC236}">
                  <a16:creationId xmlns:a16="http://schemas.microsoft.com/office/drawing/2014/main" id="{E131BD53-AA07-7946-A59F-4170DD5AC153}"/>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3125273" y="2289667"/>
              <a:ext cx="1745068" cy="3192852"/>
            </a:xfrm>
            <a:prstGeom prst="rect">
              <a:avLst/>
            </a:prstGeom>
          </p:spPr>
        </p:pic>
        <p:pic>
          <p:nvPicPr>
            <p:cNvPr id="17" name="Picture 16">
              <a:extLst>
                <a:ext uri="{FF2B5EF4-FFF2-40B4-BE49-F238E27FC236}">
                  <a16:creationId xmlns:a16="http://schemas.microsoft.com/office/drawing/2014/main" id="{2EEB9005-592D-5340-B66F-D4FEACDD1BB2}"/>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t="5264" b="11908"/>
            <a:stretch/>
          </p:blipFill>
          <p:spPr>
            <a:xfrm>
              <a:off x="3184457" y="2416320"/>
              <a:ext cx="1627632" cy="2917493"/>
            </a:xfrm>
            <a:prstGeom prst="rect">
              <a:avLst/>
            </a:prstGeom>
          </p:spPr>
        </p:pic>
      </p:grpSp>
      <p:sp>
        <p:nvSpPr>
          <p:cNvPr id="26" name="Right Arrow 38">
            <a:extLst>
              <a:ext uri="{FF2B5EF4-FFF2-40B4-BE49-F238E27FC236}">
                <a16:creationId xmlns:a16="http://schemas.microsoft.com/office/drawing/2014/main" id="{C9E1A03B-FD0F-3B45-B92F-D21CC58A747B}"/>
              </a:ext>
              <a:ext uri="{C183D7F6-B498-43B3-948B-1728B52AA6E4}">
                <adec:decorative xmlns:adec="http://schemas.microsoft.com/office/drawing/2017/decorative" val="1"/>
              </a:ext>
            </a:extLst>
          </p:cNvPr>
          <p:cNvSpPr/>
          <p:nvPr/>
        </p:nvSpPr>
        <p:spPr bwMode="auto">
          <a:xfrm>
            <a:off x="5609701" y="4350962"/>
            <a:ext cx="777941" cy="484727"/>
          </a:xfrm>
          <a:prstGeom prst="rightArrow">
            <a:avLst/>
          </a:prstGeom>
          <a:gradFill flip="none" rotWithShape="1">
            <a:gsLst>
              <a:gs pos="99000">
                <a:srgbClr val="82F5FF"/>
              </a:gs>
              <a:gs pos="0">
                <a:srgbClr val="002060">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sp>
        <p:nvSpPr>
          <p:cNvPr id="12" name="TextBox 11">
            <a:extLst>
              <a:ext uri="{FF2B5EF4-FFF2-40B4-BE49-F238E27FC236}">
                <a16:creationId xmlns:a16="http://schemas.microsoft.com/office/drawing/2014/main" id="{F83336C3-971C-ED47-A35D-06297059F7DC}"/>
              </a:ext>
            </a:extLst>
          </p:cNvPr>
          <p:cNvSpPr txBox="1"/>
          <p:nvPr/>
        </p:nvSpPr>
        <p:spPr>
          <a:xfrm>
            <a:off x="6417234" y="1683638"/>
            <a:ext cx="1733298" cy="634695"/>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Arial"/>
                <a:ea typeface="ＭＳ Ｐゴシック"/>
              </a:rPr>
              <a:t>Scroll down to “Survey”</a:t>
            </a:r>
          </a:p>
        </p:txBody>
      </p:sp>
      <p:grpSp>
        <p:nvGrpSpPr>
          <p:cNvPr id="18" name="Group 17" descr="Step 3">
            <a:extLst>
              <a:ext uri="{FF2B5EF4-FFF2-40B4-BE49-F238E27FC236}">
                <a16:creationId xmlns:a16="http://schemas.microsoft.com/office/drawing/2014/main" id="{3CDD739D-668C-A44D-A26B-49B9F3C4351E}"/>
              </a:ext>
            </a:extLst>
          </p:cNvPr>
          <p:cNvGrpSpPr/>
          <p:nvPr/>
        </p:nvGrpSpPr>
        <p:grpSpPr>
          <a:xfrm>
            <a:off x="6323021" y="2504270"/>
            <a:ext cx="1921724" cy="3516069"/>
            <a:chOff x="5226240" y="2289667"/>
            <a:chExt cx="1745068" cy="3192852"/>
          </a:xfrm>
        </p:grpSpPr>
        <p:pic>
          <p:nvPicPr>
            <p:cNvPr id="20" name="Picture 19">
              <a:extLst>
                <a:ext uri="{FF2B5EF4-FFF2-40B4-BE49-F238E27FC236}">
                  <a16:creationId xmlns:a16="http://schemas.microsoft.com/office/drawing/2014/main" id="{C2F6D0DA-5C62-D848-8F92-DCBE91DB540B}"/>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292508" y="2463294"/>
              <a:ext cx="1618488" cy="2878751"/>
            </a:xfrm>
            <a:prstGeom prst="rect">
              <a:avLst/>
            </a:prstGeom>
          </p:spPr>
        </p:pic>
        <p:sp>
          <p:nvSpPr>
            <p:cNvPr id="21" name="Rectangle 20">
              <a:extLst>
                <a:ext uri="{FF2B5EF4-FFF2-40B4-BE49-F238E27FC236}">
                  <a16:creationId xmlns:a16="http://schemas.microsoft.com/office/drawing/2014/main" id="{B927FCCC-3631-474D-8EBE-7C679934D2A9}"/>
                </a:ext>
              </a:extLst>
            </p:cNvPr>
            <p:cNvSpPr/>
            <p:nvPr/>
          </p:nvSpPr>
          <p:spPr bwMode="auto">
            <a:xfrm>
              <a:off x="5292508" y="2445031"/>
              <a:ext cx="1618488" cy="97438"/>
            </a:xfrm>
            <a:prstGeom prst="rect">
              <a:avLst/>
            </a:prstGeom>
            <a:solidFill>
              <a:srgbClr val="23232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22" name="Picture 8">
              <a:extLst>
                <a:ext uri="{FF2B5EF4-FFF2-40B4-BE49-F238E27FC236}">
                  <a16:creationId xmlns:a16="http://schemas.microsoft.com/office/drawing/2014/main" id="{0F3D4B8A-164A-E04B-9746-88BA8CFCF1C2}"/>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5226240" y="2289667"/>
              <a:ext cx="1745068" cy="3192852"/>
            </a:xfrm>
            <a:prstGeom prst="rect">
              <a:avLst/>
            </a:prstGeom>
          </p:spPr>
        </p:pic>
        <p:pic>
          <p:nvPicPr>
            <p:cNvPr id="23" name="Picture 22">
              <a:extLst>
                <a:ext uri="{FF2B5EF4-FFF2-40B4-BE49-F238E27FC236}">
                  <a16:creationId xmlns:a16="http://schemas.microsoft.com/office/drawing/2014/main" id="{9D78115A-9EC7-C14F-92FD-AF12B3E6CA31}"/>
                </a:ext>
              </a:extLst>
            </p:cNvPr>
            <p:cNvPicPr>
              <a:picLocks noChangeAspect="1"/>
            </p:cNvPicPr>
            <p:nvPr/>
          </p:nvPicPr>
          <p:blipFill rotWithShape="1">
            <a:blip r:embed="rId12" cstate="print">
              <a:extLst>
                <a:ext uri="{28A0092B-C50C-407E-A947-70E740481C1C}">
                  <a14:useLocalDpi xmlns:a14="http://schemas.microsoft.com/office/drawing/2010/main"/>
                </a:ext>
              </a:extLst>
            </a:blip>
            <a:srcRect t="5528" b="11593"/>
            <a:stretch/>
          </p:blipFill>
          <p:spPr>
            <a:xfrm>
              <a:off x="5288838" y="2428985"/>
              <a:ext cx="1627632" cy="2919244"/>
            </a:xfrm>
            <a:prstGeom prst="rect">
              <a:avLst/>
            </a:prstGeom>
          </p:spPr>
        </p:pic>
        <p:pic>
          <p:nvPicPr>
            <p:cNvPr id="24" name="Picture 23">
              <a:extLst>
                <a:ext uri="{FF2B5EF4-FFF2-40B4-BE49-F238E27FC236}">
                  <a16:creationId xmlns:a16="http://schemas.microsoft.com/office/drawing/2014/main" id="{7F72B39A-AC95-FF4C-9323-DAC9FAE93350}"/>
                </a:ext>
              </a:extLst>
            </p:cNvPr>
            <p:cNvPicPr>
              <a:picLocks noChangeAspect="1"/>
            </p:cNvPicPr>
            <p:nvPr/>
          </p:nvPicPr>
          <p:blipFill rotWithShape="1">
            <a:blip r:embed="rId13" cstate="print">
              <a:extLst>
                <a:ext uri="{28A0092B-C50C-407E-A947-70E740481C1C}">
                  <a14:useLocalDpi xmlns:a14="http://schemas.microsoft.com/office/drawing/2010/main"/>
                </a:ext>
              </a:extLst>
            </a:blip>
            <a:srcRect t="5528" b="88481"/>
            <a:stretch/>
          </p:blipFill>
          <p:spPr>
            <a:xfrm>
              <a:off x="5286686" y="2428985"/>
              <a:ext cx="1627632" cy="211014"/>
            </a:xfrm>
            <a:prstGeom prst="rect">
              <a:avLst/>
            </a:prstGeom>
          </p:spPr>
        </p:pic>
      </p:grpSp>
      <p:sp>
        <p:nvSpPr>
          <p:cNvPr id="27" name="Right Arrow 38">
            <a:extLst>
              <a:ext uri="{FF2B5EF4-FFF2-40B4-BE49-F238E27FC236}">
                <a16:creationId xmlns:a16="http://schemas.microsoft.com/office/drawing/2014/main" id="{192E5CAA-4490-DA49-8153-C6E2395FE411}"/>
              </a:ext>
              <a:ext uri="{C183D7F6-B498-43B3-948B-1728B52AA6E4}">
                <adec:decorative xmlns:adec="http://schemas.microsoft.com/office/drawing/2017/decorative" val="1"/>
              </a:ext>
            </a:extLst>
          </p:cNvPr>
          <p:cNvSpPr/>
          <p:nvPr/>
        </p:nvSpPr>
        <p:spPr bwMode="auto">
          <a:xfrm>
            <a:off x="7935728" y="4350962"/>
            <a:ext cx="777941" cy="484727"/>
          </a:xfrm>
          <a:prstGeom prst="rightArrow">
            <a:avLst/>
          </a:prstGeom>
          <a:gradFill flip="none" rotWithShape="1">
            <a:gsLst>
              <a:gs pos="99000">
                <a:srgbClr val="82F5FF"/>
              </a:gs>
              <a:gs pos="0">
                <a:srgbClr val="002060">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sp>
        <p:nvSpPr>
          <p:cNvPr id="13" name="TextBox 12">
            <a:extLst>
              <a:ext uri="{FF2B5EF4-FFF2-40B4-BE49-F238E27FC236}">
                <a16:creationId xmlns:a16="http://schemas.microsoft.com/office/drawing/2014/main" id="{F0CFF59F-58D2-4348-8987-4053B342320A}"/>
              </a:ext>
            </a:extLst>
          </p:cNvPr>
          <p:cNvSpPr txBox="1"/>
          <p:nvPr/>
        </p:nvSpPr>
        <p:spPr>
          <a:xfrm>
            <a:off x="8823001" y="1683638"/>
            <a:ext cx="1733298" cy="634695"/>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82F5FF"/>
                </a:solidFill>
                <a:effectLst/>
                <a:uLnTx/>
                <a:uFillTx/>
                <a:latin typeface="Arial"/>
                <a:ea typeface="ＭＳ Ｐゴシック"/>
              </a:rPr>
              <a:t>Log in to access the survey</a:t>
            </a:r>
          </a:p>
        </p:txBody>
      </p:sp>
      <p:grpSp>
        <p:nvGrpSpPr>
          <p:cNvPr id="29" name="Group 28" descr="Step 4">
            <a:extLst>
              <a:ext uri="{FF2B5EF4-FFF2-40B4-BE49-F238E27FC236}">
                <a16:creationId xmlns:a16="http://schemas.microsoft.com/office/drawing/2014/main" id="{4E8DF0E9-6BE6-9745-ABFB-7B6F1FAB83D3}"/>
              </a:ext>
            </a:extLst>
          </p:cNvPr>
          <p:cNvGrpSpPr/>
          <p:nvPr/>
        </p:nvGrpSpPr>
        <p:grpSpPr>
          <a:xfrm>
            <a:off x="8728788" y="2504270"/>
            <a:ext cx="1921724" cy="3516069"/>
            <a:chOff x="8728788" y="2289666"/>
            <a:chExt cx="1921724" cy="3516069"/>
          </a:xfrm>
        </p:grpSpPr>
        <p:pic>
          <p:nvPicPr>
            <p:cNvPr id="30" name="Picture 8">
              <a:extLst>
                <a:ext uri="{FF2B5EF4-FFF2-40B4-BE49-F238E27FC236}">
                  <a16:creationId xmlns:a16="http://schemas.microsoft.com/office/drawing/2014/main" id="{4B5123E9-439B-034E-8863-FC09DC7251CC}"/>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8728788" y="2289666"/>
              <a:ext cx="1921724" cy="3516069"/>
            </a:xfrm>
            <a:prstGeom prst="rect">
              <a:avLst/>
            </a:prstGeom>
          </p:spPr>
        </p:pic>
        <p:grpSp>
          <p:nvGrpSpPr>
            <p:cNvPr id="31" name="Group 30">
              <a:extLst>
                <a:ext uri="{FF2B5EF4-FFF2-40B4-BE49-F238E27FC236}">
                  <a16:creationId xmlns:a16="http://schemas.microsoft.com/office/drawing/2014/main" id="{283D9D4E-8941-2641-9D4D-CA61483E816A}"/>
                </a:ext>
              </a:extLst>
            </p:cNvPr>
            <p:cNvGrpSpPr/>
            <p:nvPr/>
          </p:nvGrpSpPr>
          <p:grpSpPr>
            <a:xfrm>
              <a:off x="8795989" y="2443515"/>
              <a:ext cx="1801368" cy="3214334"/>
              <a:chOff x="8795989" y="2443515"/>
              <a:chExt cx="1801368" cy="3214334"/>
            </a:xfrm>
          </p:grpSpPr>
          <p:pic>
            <p:nvPicPr>
              <p:cNvPr id="32" name="Picture 31">
                <a:extLst>
                  <a:ext uri="{FF2B5EF4-FFF2-40B4-BE49-F238E27FC236}">
                    <a16:creationId xmlns:a16="http://schemas.microsoft.com/office/drawing/2014/main" id="{4F869627-FED5-D64A-92DD-63A0588962BB}"/>
                  </a:ext>
                </a:extLst>
              </p:cNvPr>
              <p:cNvPicPr>
                <a:picLocks noChangeAspect="1"/>
              </p:cNvPicPr>
              <p:nvPr/>
            </p:nvPicPr>
            <p:blipFill rotWithShape="1">
              <a:blip r:embed="rId14" cstate="print">
                <a:extLst>
                  <a:ext uri="{28A0092B-C50C-407E-A947-70E740481C1C}">
                    <a14:useLocalDpi xmlns:a14="http://schemas.microsoft.com/office/drawing/2010/main"/>
                  </a:ext>
                </a:extLst>
              </a:blip>
              <a:srcRect t="5776" b="89445"/>
              <a:stretch/>
            </p:blipFill>
            <p:spPr>
              <a:xfrm>
                <a:off x="8795989" y="2443515"/>
                <a:ext cx="1801368" cy="186411"/>
              </a:xfrm>
              <a:prstGeom prst="rect">
                <a:avLst/>
              </a:prstGeom>
            </p:spPr>
          </p:pic>
          <p:pic>
            <p:nvPicPr>
              <p:cNvPr id="33" name="Picture 32">
                <a:extLst>
                  <a:ext uri="{FF2B5EF4-FFF2-40B4-BE49-F238E27FC236}">
                    <a16:creationId xmlns:a16="http://schemas.microsoft.com/office/drawing/2014/main" id="{1D68AF69-FE44-D04B-BBFF-7723E9F2E9CE}"/>
                  </a:ext>
                </a:extLst>
              </p:cNvPr>
              <p:cNvPicPr>
                <a:picLocks noChangeAspect="1"/>
              </p:cNvPicPr>
              <p:nvPr/>
            </p:nvPicPr>
            <p:blipFill rotWithShape="1">
              <a:blip r:embed="rId15" cstate="print">
                <a:extLst>
                  <a:ext uri="{28A0092B-C50C-407E-A947-70E740481C1C}">
                    <a14:useLocalDpi xmlns:a14="http://schemas.microsoft.com/office/drawing/2010/main"/>
                  </a:ext>
                </a:extLst>
              </a:blip>
              <a:srcRect t="21917" b="493"/>
              <a:stretch/>
            </p:blipFill>
            <p:spPr>
              <a:xfrm>
                <a:off x="8795990" y="2635248"/>
                <a:ext cx="1799083" cy="3022601"/>
              </a:xfrm>
              <a:prstGeom prst="rect">
                <a:avLst/>
              </a:prstGeom>
            </p:spPr>
          </p:pic>
        </p:grpSp>
      </p:grpSp>
    </p:spTree>
    <p:extLst>
      <p:ext uri="{BB962C8B-B14F-4D97-AF65-F5344CB8AC3E}">
        <p14:creationId xmlns:p14="http://schemas.microsoft.com/office/powerpoint/2010/main" val="2319975429"/>
      </p:ext>
    </p:extLst>
  </p:cSld>
  <p:clrMapOvr>
    <a:masterClrMapping/>
  </p:clrMapOvr>
  <p:transition spd="med">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F4E3A200-C7E5-8FA1-A13B-BF6F92CF8644}"/>
              </a:ext>
              <a:ext uri="{C183D7F6-B498-43B3-948B-1728B52AA6E4}">
                <adec:decorative xmlns:adec="http://schemas.microsoft.com/office/drawing/2017/decorative" val="1"/>
              </a:ext>
            </a:extLst>
          </p:cNvPr>
          <p:cNvGrpSpPr/>
          <p:nvPr/>
        </p:nvGrpSpPr>
        <p:grpSpPr>
          <a:xfrm>
            <a:off x="-7056" y="-4642"/>
            <a:ext cx="12202584" cy="6871589"/>
            <a:chOff x="-7056" y="-4642"/>
            <a:chExt cx="12202584" cy="6871589"/>
          </a:xfrm>
        </p:grpSpPr>
        <p:sp>
          <p:nvSpPr>
            <p:cNvPr id="6" name="Rectangle 5">
              <a:extLst>
                <a:ext uri="{FF2B5EF4-FFF2-40B4-BE49-F238E27FC236}">
                  <a16:creationId xmlns:a16="http://schemas.microsoft.com/office/drawing/2014/main" id="{D0956C0F-9479-B233-DF50-2386732C6886}"/>
                </a:ext>
              </a:extLst>
            </p:cNvPr>
            <p:cNvSpPr/>
            <p:nvPr/>
          </p:nvSpPr>
          <p:spPr bwMode="auto">
            <a:xfrm>
              <a:off x="0" y="-4642"/>
              <a:ext cx="12195528" cy="6871589"/>
            </a:xfrm>
            <a:prstGeom prst="rect">
              <a:avLst/>
            </a:prstGeom>
            <a:gradFill>
              <a:gsLst>
                <a:gs pos="98000">
                  <a:srgbClr val="00375B"/>
                </a:gs>
                <a:gs pos="0">
                  <a:srgbClr val="037D98">
                    <a:lumMod val="95000"/>
                  </a:srgbClr>
                </a:gs>
              </a:gsLst>
              <a:lin ang="5400000" scaled="0"/>
            </a:gra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b="1">
                <a:solidFill>
                  <a:prstClr val="white"/>
                </a:solidFill>
              </a:endParaRPr>
            </a:p>
          </p:txBody>
        </p:sp>
        <p:pic>
          <p:nvPicPr>
            <p:cNvPr id="9" name="Content Placeholder 12">
              <a:extLst>
                <a:ext uri="{FF2B5EF4-FFF2-40B4-BE49-F238E27FC236}">
                  <a16:creationId xmlns:a16="http://schemas.microsoft.com/office/drawing/2014/main" id="{B8AF88D3-352C-0EE1-8DC6-5396A494DBD0}"/>
                </a:ext>
              </a:extLst>
            </p:cNvPr>
            <p:cNvPicPr>
              <a:picLocks noChangeAspect="1"/>
            </p:cNvPicPr>
            <p:nvPr/>
          </p:nvPicPr>
          <p:blipFill>
            <a:blip r:embed="rId2">
              <a:alphaModFix amt="40000"/>
            </a:blip>
            <a:stretch>
              <a:fillRect/>
            </a:stretch>
          </p:blipFill>
          <p:spPr>
            <a:xfrm>
              <a:off x="0" y="-4641"/>
              <a:ext cx="12188472" cy="6869265"/>
            </a:xfrm>
            <a:prstGeom prst="rect">
              <a:avLst/>
            </a:prstGeom>
            <a:noFill/>
          </p:spPr>
        </p:pic>
        <p:pic>
          <p:nvPicPr>
            <p:cNvPr id="22" name="Picture 21" descr="A computer screen with colorful lines&#10;&#10;Description automatically generated">
              <a:extLst>
                <a:ext uri="{FF2B5EF4-FFF2-40B4-BE49-F238E27FC236}">
                  <a16:creationId xmlns:a16="http://schemas.microsoft.com/office/drawing/2014/main" id="{77ACC46D-A929-9FE5-9694-EB3272B50E1B}"/>
                </a:ext>
              </a:extLst>
            </p:cNvPr>
            <p:cNvPicPr>
              <a:picLocks noChangeAspect="1"/>
            </p:cNvPicPr>
            <p:nvPr/>
          </p:nvPicPr>
          <p:blipFill rotWithShape="1">
            <a:blip r:embed="rId3"/>
            <a:srcRect l="-4529" r="5414"/>
            <a:stretch/>
          </p:blipFill>
          <p:spPr>
            <a:xfrm>
              <a:off x="-7056" y="-4640"/>
              <a:ext cx="12192001" cy="6862640"/>
            </a:xfrm>
            <a:prstGeom prst="rect">
              <a:avLst/>
            </a:prstGeom>
          </p:spPr>
        </p:pic>
      </p:grpSp>
      <p:sp>
        <p:nvSpPr>
          <p:cNvPr id="10" name="Title 9">
            <a:extLst>
              <a:ext uri="{FF2B5EF4-FFF2-40B4-BE49-F238E27FC236}">
                <a16:creationId xmlns:a16="http://schemas.microsoft.com/office/drawing/2014/main" id="{921A8D64-5ED7-C677-405B-30AB7E41A33A}"/>
              </a:ext>
            </a:extLst>
          </p:cNvPr>
          <p:cNvSpPr>
            <a:spLocks noGrp="1"/>
          </p:cNvSpPr>
          <p:nvPr>
            <p:ph type="title"/>
          </p:nvPr>
        </p:nvSpPr>
        <p:spPr/>
        <p:txBody>
          <a:bodyPr/>
          <a:lstStyle/>
          <a:p>
            <a:r>
              <a:rPr lang="en-US"/>
              <a:t>Connect With Us On Social</a:t>
            </a:r>
          </a:p>
        </p:txBody>
      </p:sp>
      <p:sp>
        <p:nvSpPr>
          <p:cNvPr id="11" name="Text Placeholder 10">
            <a:extLst>
              <a:ext uri="{FF2B5EF4-FFF2-40B4-BE49-F238E27FC236}">
                <a16:creationId xmlns:a16="http://schemas.microsoft.com/office/drawing/2014/main" id="{CC59D668-8282-F4FB-305F-1D83415E5CA2}"/>
              </a:ext>
            </a:extLst>
          </p:cNvPr>
          <p:cNvSpPr>
            <a:spLocks noGrp="1"/>
          </p:cNvSpPr>
          <p:nvPr>
            <p:ph type="body" sz="quarter" idx="11"/>
          </p:nvPr>
        </p:nvSpPr>
        <p:spPr/>
        <p:txBody>
          <a:bodyPr/>
          <a:lstStyle/>
          <a:p>
            <a:r>
              <a:rPr lang="en-US">
                <a:solidFill>
                  <a:srgbClr val="FFE08C"/>
                </a:solidFill>
              </a:rPr>
              <a:t>And Join the Conversation Using #EsriDevSummit2024</a:t>
            </a:r>
          </a:p>
        </p:txBody>
      </p:sp>
      <p:sp>
        <p:nvSpPr>
          <p:cNvPr id="12" name="Content Placeholder 11">
            <a:extLst>
              <a:ext uri="{FF2B5EF4-FFF2-40B4-BE49-F238E27FC236}">
                <a16:creationId xmlns:a16="http://schemas.microsoft.com/office/drawing/2014/main" id="{283D5F36-F14B-3032-5F09-51F9F5C4D5F6}"/>
              </a:ext>
            </a:extLst>
          </p:cNvPr>
          <p:cNvSpPr>
            <a:spLocks noGrp="1"/>
          </p:cNvSpPr>
          <p:nvPr>
            <p:ph sz="quarter" idx="12"/>
          </p:nvPr>
        </p:nvSpPr>
        <p:spPr>
          <a:xfrm>
            <a:off x="1560610" y="1913916"/>
            <a:ext cx="4194148" cy="3772466"/>
          </a:xfrm>
        </p:spPr>
        <p:txBody>
          <a:bodyPr/>
          <a:lstStyle/>
          <a:p>
            <a:pPr marL="0" indent="0">
              <a:lnSpc>
                <a:spcPct val="150000"/>
              </a:lnSpc>
              <a:buClr>
                <a:srgbClr val="EAFF46"/>
              </a:buClr>
              <a:buNone/>
            </a:pPr>
            <a:r>
              <a:rPr lang="en-US" u="sng">
                <a:effectLst/>
                <a:latin typeface="Helvetica Neue" panose="02000503000000020004" pitchFamily="2" charset="0"/>
                <a:hlinkClick r:id="rId4"/>
              </a:rPr>
              <a:t>twitter.com/EsriDevs</a:t>
            </a:r>
            <a:endParaRPr lang="en-US">
              <a:effectLst/>
              <a:latin typeface="Helvetica Neue" panose="02000503000000020004" pitchFamily="2" charset="0"/>
              <a:hlinkClick r:id="rId4"/>
            </a:endParaRPr>
          </a:p>
          <a:p>
            <a:pPr marL="0" indent="0">
              <a:lnSpc>
                <a:spcPct val="150000"/>
              </a:lnSpc>
              <a:buClr>
                <a:srgbClr val="EAFF46"/>
              </a:buClr>
              <a:buNone/>
            </a:pPr>
            <a:r>
              <a:rPr lang="en-US" u="sng">
                <a:effectLst/>
                <a:latin typeface="Helvetica Neue" panose="02000503000000020004" pitchFamily="2" charset="0"/>
                <a:hlinkClick r:id="rId4"/>
              </a:rPr>
              <a:t>twitter.com/EsriDevEvents</a:t>
            </a:r>
          </a:p>
          <a:p>
            <a:pPr marL="0" indent="0">
              <a:lnSpc>
                <a:spcPct val="150000"/>
              </a:lnSpc>
              <a:buClr>
                <a:srgbClr val="EAFF46"/>
              </a:buClr>
              <a:buNone/>
            </a:pPr>
            <a:r>
              <a:rPr lang="en-US" u="sng">
                <a:effectLst/>
                <a:latin typeface="Helvetica Neue" panose="02000503000000020004" pitchFamily="2" charset="0"/>
                <a:hlinkClick r:id="rId4"/>
              </a:rPr>
              <a:t>youtube.com/c/</a:t>
            </a:r>
            <a:r>
              <a:rPr lang="en-US" u="sng">
                <a:latin typeface="Helvetica Neue" panose="02000503000000020004" pitchFamily="2" charset="0"/>
                <a:hlinkClick r:id="rId4"/>
              </a:rPr>
              <a:t>Esri</a:t>
            </a:r>
            <a:r>
              <a:rPr lang="en-US" u="sng">
                <a:effectLst/>
                <a:latin typeface="Helvetica Neue" panose="02000503000000020004" pitchFamily="2" charset="0"/>
                <a:hlinkClick r:id="rId4"/>
              </a:rPr>
              <a:t>Developers</a:t>
            </a:r>
          </a:p>
          <a:p>
            <a:pPr marL="0" indent="0">
              <a:lnSpc>
                <a:spcPct val="150000"/>
              </a:lnSpc>
              <a:buClr>
                <a:srgbClr val="EAFF46"/>
              </a:buClr>
              <a:buNone/>
            </a:pPr>
            <a:r>
              <a:rPr lang="en-US" u="sng">
                <a:effectLst/>
                <a:latin typeface="Helvetica Neue" panose="02000503000000020004" pitchFamily="2" charset="0"/>
                <a:hlinkClick r:id="rId4"/>
              </a:rPr>
              <a:t>links.esri.com/DevVideos</a:t>
            </a:r>
          </a:p>
          <a:p>
            <a:pPr marL="0" indent="0">
              <a:lnSpc>
                <a:spcPct val="150000"/>
              </a:lnSpc>
              <a:buClr>
                <a:srgbClr val="EAFF46"/>
              </a:buClr>
              <a:buNone/>
            </a:pPr>
            <a:r>
              <a:rPr lang="en-US" u="sng">
                <a:effectLst/>
                <a:latin typeface="Helvetica Neue" panose="02000503000000020004" pitchFamily="2" charset="0"/>
                <a:hlinkClick r:id="rId4"/>
              </a:rPr>
              <a:t>github.com/Esri</a:t>
            </a:r>
          </a:p>
          <a:p>
            <a:pPr marL="0" indent="0">
              <a:lnSpc>
                <a:spcPct val="150000"/>
              </a:lnSpc>
              <a:buClr>
                <a:srgbClr val="EAFF46"/>
              </a:buClr>
              <a:buNone/>
            </a:pPr>
            <a:r>
              <a:rPr lang="en-US" u="sng">
                <a:effectLst/>
                <a:latin typeface="Helvetica Neue" panose="02000503000000020004" pitchFamily="2" charset="0"/>
                <a:hlinkClick r:id="rId4"/>
              </a:rPr>
              <a:t>github.com/EsriDevSummit</a:t>
            </a:r>
          </a:p>
          <a:p>
            <a:pPr marL="0" indent="0">
              <a:lnSpc>
                <a:spcPct val="150000"/>
              </a:lnSpc>
              <a:buClr>
                <a:srgbClr val="EAFF46"/>
              </a:buClr>
              <a:buNone/>
            </a:pPr>
            <a:r>
              <a:rPr lang="en-US" u="sng">
                <a:effectLst/>
                <a:latin typeface="Helvetica Neue" panose="02000503000000020004" pitchFamily="2" charset="0"/>
                <a:hlinkClick r:id="rId4"/>
              </a:rPr>
              <a:t>links.esri.com/EsriDevCommunity </a:t>
            </a:r>
            <a:endParaRPr lang="en-US" u="sng">
              <a:effectLst/>
              <a:latin typeface="Helvetica Neue" panose="02000503000000020004" pitchFamily="2" charset="0"/>
            </a:endParaRPr>
          </a:p>
          <a:p>
            <a:pPr marL="0" indent="0">
              <a:buClr>
                <a:srgbClr val="EAFF46"/>
              </a:buClr>
              <a:buNone/>
            </a:pPr>
            <a:endParaRPr lang="en-US"/>
          </a:p>
        </p:txBody>
      </p:sp>
      <p:pic>
        <p:nvPicPr>
          <p:cNvPr id="13" name="Picture 12" descr="A picture containing clipart&#10;&#10;Description automatically generated">
            <a:extLst>
              <a:ext uri="{FF2B5EF4-FFF2-40B4-BE49-F238E27FC236}">
                <a16:creationId xmlns:a16="http://schemas.microsoft.com/office/drawing/2014/main" id="{BC7DF767-D185-20C2-2FFC-EBC770487EED}"/>
              </a:ext>
            </a:extLst>
          </p:cNvPr>
          <p:cNvPicPr>
            <a:picLocks noChangeAspect="1"/>
          </p:cNvPicPr>
          <p:nvPr/>
        </p:nvPicPr>
        <p:blipFill>
          <a:blip r:embed="rId5"/>
          <a:stretch>
            <a:fillRect/>
          </a:stretch>
        </p:blipFill>
        <p:spPr>
          <a:xfrm>
            <a:off x="994057" y="4275113"/>
            <a:ext cx="342000" cy="342000"/>
          </a:xfrm>
          <a:prstGeom prst="rect">
            <a:avLst/>
          </a:prstGeom>
        </p:spPr>
      </p:pic>
      <p:pic>
        <p:nvPicPr>
          <p:cNvPr id="14" name="Picture 13" descr="Logo, icon&#10;&#10;Description automatically generated">
            <a:extLst>
              <a:ext uri="{FF2B5EF4-FFF2-40B4-BE49-F238E27FC236}">
                <a16:creationId xmlns:a16="http://schemas.microsoft.com/office/drawing/2014/main" id="{AABD6F9B-3FF5-2875-37EB-7ECF20CCE824}"/>
              </a:ext>
            </a:extLst>
          </p:cNvPr>
          <p:cNvPicPr>
            <a:picLocks noChangeAspect="1"/>
          </p:cNvPicPr>
          <p:nvPr/>
        </p:nvPicPr>
        <p:blipFill>
          <a:blip r:embed="rId6"/>
          <a:stretch>
            <a:fillRect/>
          </a:stretch>
        </p:blipFill>
        <p:spPr>
          <a:xfrm>
            <a:off x="994244" y="1990318"/>
            <a:ext cx="341627" cy="341627"/>
          </a:xfrm>
          <a:prstGeom prst="rect">
            <a:avLst/>
          </a:prstGeom>
        </p:spPr>
      </p:pic>
      <p:pic>
        <p:nvPicPr>
          <p:cNvPr id="15" name="Picture 14" descr="Logo, icon&#10;&#10;Description automatically generated">
            <a:extLst>
              <a:ext uri="{FF2B5EF4-FFF2-40B4-BE49-F238E27FC236}">
                <a16:creationId xmlns:a16="http://schemas.microsoft.com/office/drawing/2014/main" id="{17485D76-66F7-985C-C794-146068E93A76}"/>
              </a:ext>
            </a:extLst>
          </p:cNvPr>
          <p:cNvPicPr>
            <a:picLocks noChangeAspect="1"/>
          </p:cNvPicPr>
          <p:nvPr/>
        </p:nvPicPr>
        <p:blipFill>
          <a:blip r:embed="rId6"/>
          <a:stretch>
            <a:fillRect/>
          </a:stretch>
        </p:blipFill>
        <p:spPr>
          <a:xfrm>
            <a:off x="994244" y="2528617"/>
            <a:ext cx="341627" cy="341627"/>
          </a:xfrm>
          <a:prstGeom prst="rect">
            <a:avLst/>
          </a:prstGeom>
        </p:spPr>
      </p:pic>
      <p:pic>
        <p:nvPicPr>
          <p:cNvPr id="16" name="Picture 15" descr="A picture containing clipart&#10;&#10;Description automatically generated">
            <a:extLst>
              <a:ext uri="{FF2B5EF4-FFF2-40B4-BE49-F238E27FC236}">
                <a16:creationId xmlns:a16="http://schemas.microsoft.com/office/drawing/2014/main" id="{6530C532-543B-F3FC-4AFC-1D9AFC89512C}"/>
              </a:ext>
            </a:extLst>
          </p:cNvPr>
          <p:cNvPicPr>
            <a:picLocks noChangeAspect="1"/>
          </p:cNvPicPr>
          <p:nvPr/>
        </p:nvPicPr>
        <p:blipFill>
          <a:blip r:embed="rId5"/>
          <a:stretch>
            <a:fillRect/>
          </a:stretch>
        </p:blipFill>
        <p:spPr>
          <a:xfrm>
            <a:off x="994244" y="4837738"/>
            <a:ext cx="342000" cy="342000"/>
          </a:xfrm>
          <a:prstGeom prst="rect">
            <a:avLst/>
          </a:prstGeom>
        </p:spPr>
      </p:pic>
      <p:pic>
        <p:nvPicPr>
          <p:cNvPr id="17" name="Picture 16" descr="Logo&#10;&#10;Description automatically generated">
            <a:extLst>
              <a:ext uri="{FF2B5EF4-FFF2-40B4-BE49-F238E27FC236}">
                <a16:creationId xmlns:a16="http://schemas.microsoft.com/office/drawing/2014/main" id="{51638F7A-A742-1731-24F2-3171BD9BA669}"/>
              </a:ext>
            </a:extLst>
          </p:cNvPr>
          <p:cNvPicPr>
            <a:picLocks noChangeAspect="1"/>
          </p:cNvPicPr>
          <p:nvPr/>
        </p:nvPicPr>
        <p:blipFill>
          <a:blip r:embed="rId7"/>
          <a:stretch>
            <a:fillRect/>
          </a:stretch>
        </p:blipFill>
        <p:spPr>
          <a:xfrm>
            <a:off x="994057" y="3132529"/>
            <a:ext cx="342000" cy="342000"/>
          </a:xfrm>
          <a:prstGeom prst="rect">
            <a:avLst/>
          </a:prstGeom>
        </p:spPr>
      </p:pic>
      <p:sp>
        <p:nvSpPr>
          <p:cNvPr id="18" name="Oval 17">
            <a:extLst>
              <a:ext uri="{FF2B5EF4-FFF2-40B4-BE49-F238E27FC236}">
                <a16:creationId xmlns:a16="http://schemas.microsoft.com/office/drawing/2014/main" id="{2693A709-4913-1E78-FBCC-FF807C07A7E7}"/>
              </a:ext>
            </a:extLst>
          </p:cNvPr>
          <p:cNvSpPr/>
          <p:nvPr/>
        </p:nvSpPr>
        <p:spPr bwMode="auto">
          <a:xfrm>
            <a:off x="994056" y="3706522"/>
            <a:ext cx="342000" cy="342000"/>
          </a:xfrm>
          <a:prstGeom prst="ellipse">
            <a:avLst/>
          </a:prstGeom>
          <a:blipFill dpi="0" rotWithShape="1">
            <a:blip r:embed="rId8">
              <a:extLst>
                <a:ext uri="{28A0092B-C50C-407E-A947-70E740481C1C}">
                  <a14:useLocalDpi xmlns:a14="http://schemas.microsoft.com/office/drawing/2010/main" val="0"/>
                </a:ext>
              </a:extLst>
            </a:blip>
            <a:srcRect/>
            <a:stretch>
              <a:fillRect/>
            </a:stretch>
          </a:blip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ES" sz="1400">
              <a:solidFill>
                <a:schemeClr val="bg1"/>
              </a:solidFill>
            </a:endParaRPr>
          </a:p>
        </p:txBody>
      </p:sp>
      <p:pic>
        <p:nvPicPr>
          <p:cNvPr id="19" name="Picture 18" descr="Icon&#10;&#10;Description automatically generated">
            <a:extLst>
              <a:ext uri="{FF2B5EF4-FFF2-40B4-BE49-F238E27FC236}">
                <a16:creationId xmlns:a16="http://schemas.microsoft.com/office/drawing/2014/main" id="{B6E0C8EC-5698-D4CF-891A-0BC892F56832}"/>
              </a:ext>
            </a:extLst>
          </p:cNvPr>
          <p:cNvPicPr>
            <a:picLocks noChangeAspect="1"/>
          </p:cNvPicPr>
          <p:nvPr/>
        </p:nvPicPr>
        <p:blipFill>
          <a:blip r:embed="rId9"/>
          <a:stretch>
            <a:fillRect/>
          </a:stretch>
        </p:blipFill>
        <p:spPr>
          <a:xfrm>
            <a:off x="994056" y="5420784"/>
            <a:ext cx="342000" cy="342000"/>
          </a:xfrm>
          <a:prstGeom prst="rect">
            <a:avLst/>
          </a:prstGeom>
        </p:spPr>
      </p:pic>
      <p:sp>
        <p:nvSpPr>
          <p:cNvPr id="2" name="TextBox 1">
            <a:extLst>
              <a:ext uri="{FF2B5EF4-FFF2-40B4-BE49-F238E27FC236}">
                <a16:creationId xmlns:a16="http://schemas.microsoft.com/office/drawing/2014/main" id="{97C2C7BC-6043-F5B8-5C86-894322CC5B9F}"/>
              </a:ext>
            </a:extLst>
          </p:cNvPr>
          <p:cNvSpPr txBox="1"/>
          <p:nvPr/>
        </p:nvSpPr>
        <p:spPr>
          <a:xfrm>
            <a:off x="4092329" y="2032538"/>
            <a:ext cx="4810197" cy="347723"/>
          </a:xfrm>
          <a:prstGeom prst="rect">
            <a:avLst/>
          </a:prstGeom>
          <a:noFill/>
          <a:effectLst/>
        </p:spPr>
        <p:txBody>
          <a:bodyPr wrap="square" lIns="0" tIns="0" rIns="0" bIns="0" rtlCol="0" anchor="t">
            <a:noAutofit/>
          </a:bodyPr>
          <a:lstStyle/>
          <a:p>
            <a:pPr eaLnBrk="0" hangingPunct="0"/>
            <a:r>
              <a:rPr lang="en-US" sz="2000">
                <a:ea typeface="+mn-ea"/>
                <a:cs typeface="+mn-cs"/>
              </a:rPr>
              <a:t>#</a:t>
            </a:r>
            <a:r>
              <a:rPr lang="en-US" sz="2000"/>
              <a:t>EsriDevSummit2024</a:t>
            </a:r>
            <a:endParaRPr lang="en-US" sz="2000">
              <a:ea typeface="+mn-ea"/>
              <a:cs typeface="+mn-cs"/>
            </a:endParaRPr>
          </a:p>
        </p:txBody>
      </p:sp>
    </p:spTree>
    <p:extLst>
      <p:ext uri="{BB962C8B-B14F-4D97-AF65-F5344CB8AC3E}">
        <p14:creationId xmlns:p14="http://schemas.microsoft.com/office/powerpoint/2010/main" val="2756267565"/>
      </p:ext>
    </p:extLst>
  </p:cSld>
  <p:clrMapOvr>
    <a:masterClrMapping/>
  </p:clrMapOvr>
  <p:transition spd="med">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37344D85-D9D4-99EE-C283-A4F98E6689A9}"/>
              </a:ext>
              <a:ext uri="{C183D7F6-B498-43B3-948B-1728B52AA6E4}">
                <adec:decorative xmlns:adec="http://schemas.microsoft.com/office/drawing/2017/decorative" val="1"/>
              </a:ext>
            </a:extLst>
          </p:cNvPr>
          <p:cNvGrpSpPr/>
          <p:nvPr/>
        </p:nvGrpSpPr>
        <p:grpSpPr>
          <a:xfrm>
            <a:off x="-439271" y="0"/>
            <a:ext cx="12631271" cy="6858000"/>
            <a:chOff x="-439271" y="0"/>
            <a:chExt cx="12631271" cy="6858000"/>
          </a:xfrm>
        </p:grpSpPr>
        <p:pic>
          <p:nvPicPr>
            <p:cNvPr id="3" name="Picture 2" descr="A blue and orange wavy lines&#10;&#10;Description automatically generated">
              <a:extLst>
                <a:ext uri="{FF2B5EF4-FFF2-40B4-BE49-F238E27FC236}">
                  <a16:creationId xmlns:a16="http://schemas.microsoft.com/office/drawing/2014/main" id="{23F694B9-F7D6-EBDE-9CC7-CD4A9E3BC0AD}"/>
                </a:ext>
              </a:extLst>
            </p:cNvPr>
            <p:cNvPicPr>
              <a:picLocks noChangeAspect="1"/>
            </p:cNvPicPr>
            <p:nvPr/>
          </p:nvPicPr>
          <p:blipFill>
            <a:blip r:embed="rId3"/>
            <a:stretch>
              <a:fillRect/>
            </a:stretch>
          </p:blipFill>
          <p:spPr>
            <a:xfrm>
              <a:off x="0" y="0"/>
              <a:ext cx="12192000" cy="6858000"/>
            </a:xfrm>
            <a:prstGeom prst="rect">
              <a:avLst/>
            </a:prstGeom>
          </p:spPr>
        </p:pic>
        <p:sp>
          <p:nvSpPr>
            <p:cNvPr id="7" name="Oval 6">
              <a:extLst>
                <a:ext uri="{FF2B5EF4-FFF2-40B4-BE49-F238E27FC236}">
                  <a16:creationId xmlns:a16="http://schemas.microsoft.com/office/drawing/2014/main" id="{7AA74F34-884C-C234-9769-61D997EF8C8A}"/>
                </a:ext>
              </a:extLst>
            </p:cNvPr>
            <p:cNvSpPr/>
            <p:nvPr/>
          </p:nvSpPr>
          <p:spPr bwMode="auto">
            <a:xfrm>
              <a:off x="-439271" y="1152245"/>
              <a:ext cx="11486773" cy="4553510"/>
            </a:xfrm>
            <a:prstGeom prst="ellipse">
              <a:avLst/>
            </a:prstGeom>
            <a:gradFill flip="none" rotWithShape="1">
              <a:gsLst>
                <a:gs pos="40000">
                  <a:srgbClr val="004043">
                    <a:alpha val="0"/>
                  </a:srgbClr>
                </a:gs>
                <a:gs pos="9000">
                  <a:srgbClr val="004043">
                    <a:alpha val="19000"/>
                  </a:srgbClr>
                </a:gs>
              </a:gsLst>
              <a:path path="circle">
                <a:fillToRect l="50000" t="50000" r="50000" b="50000"/>
              </a:path>
              <a:tileRect/>
            </a:gra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grpSp>
      <p:sp>
        <p:nvSpPr>
          <p:cNvPr id="9" name="Title 8">
            <a:extLst>
              <a:ext uri="{FF2B5EF4-FFF2-40B4-BE49-F238E27FC236}">
                <a16:creationId xmlns:a16="http://schemas.microsoft.com/office/drawing/2014/main" id="{E1B82D40-9B82-44A7-D1DD-20719C78A5CE}"/>
              </a:ext>
            </a:extLst>
          </p:cNvPr>
          <p:cNvSpPr>
            <a:spLocks noGrp="1"/>
          </p:cNvSpPr>
          <p:nvPr>
            <p:ph type="title" idx="4294967295"/>
          </p:nvPr>
        </p:nvSpPr>
        <p:spPr>
          <a:xfrm>
            <a:off x="8267700" y="6472238"/>
            <a:ext cx="3924300" cy="2540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rgbClr val="82F5FF">
                    <a:alpha val="47000"/>
                  </a:srgbClr>
                </a:solidFill>
                <a:effectLst/>
                <a:uLnTx/>
                <a:uFillTx/>
                <a:latin typeface="+mn-lt"/>
                <a:ea typeface="+mn-ea"/>
                <a:cs typeface="+mn-cs"/>
              </a:rPr>
              <a:t>Copyright © 2024 Esri. All rights reserved.</a:t>
            </a:r>
          </a:p>
        </p:txBody>
      </p:sp>
      <p:pic>
        <p:nvPicPr>
          <p:cNvPr id="8" name="Picture 7" descr="Esri logo, The Science of Where">
            <a:extLst>
              <a:ext uri="{FF2B5EF4-FFF2-40B4-BE49-F238E27FC236}">
                <a16:creationId xmlns:a16="http://schemas.microsoft.com/office/drawing/2014/main" id="{9AC64EB7-520A-A060-71A7-0581579265A9}"/>
              </a:ext>
              <a:ext uri="{C183D7F6-B498-43B3-948B-1728B52AA6E4}">
                <adec:decorative xmlns:adec="http://schemas.microsoft.com/office/drawing/2017/decorative" val="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237386" y="2365949"/>
            <a:ext cx="5717228" cy="1767705"/>
          </a:xfrm>
          <a:prstGeom prst="rect">
            <a:avLst/>
          </a:prstGeom>
        </p:spPr>
      </p:pic>
    </p:spTree>
    <p:extLst>
      <p:ext uri="{BB962C8B-B14F-4D97-AF65-F5344CB8AC3E}">
        <p14:creationId xmlns:p14="http://schemas.microsoft.com/office/powerpoint/2010/main" val="1949155925"/>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0E2018E5-6EDD-B448-A8B6-356DD3B03B19}"/>
              </a:ext>
            </a:extLst>
          </p:cNvPr>
          <p:cNvSpPr>
            <a:spLocks noGrp="1"/>
          </p:cNvSpPr>
          <p:nvPr>
            <p:ph sz="quarter" idx="12"/>
          </p:nvPr>
        </p:nvSpPr>
        <p:spPr>
          <a:xfrm>
            <a:off x="914400" y="1698997"/>
            <a:ext cx="11187404" cy="5028373"/>
          </a:xfrm>
        </p:spPr>
        <p:txBody>
          <a:bodyPr/>
          <a:lstStyle/>
          <a:p>
            <a:pPr lvl="1">
              <a:buClr>
                <a:srgbClr val="00EC86"/>
              </a:buClr>
            </a:pPr>
            <a:endParaRPr lang="en-US"/>
          </a:p>
          <a:p>
            <a:pPr>
              <a:buClr>
                <a:srgbClr val="00EC86"/>
              </a:buClr>
            </a:pPr>
            <a:endParaRPr lang="en-US"/>
          </a:p>
          <a:p>
            <a:pPr>
              <a:buClr>
                <a:srgbClr val="00EC86"/>
              </a:buClr>
            </a:pPr>
            <a:endParaRPr lang="en-US"/>
          </a:p>
          <a:p>
            <a:pPr lvl="1">
              <a:buClr>
                <a:srgbClr val="00EC86"/>
              </a:buClr>
            </a:pPr>
            <a:endParaRPr lang="en-US"/>
          </a:p>
          <a:p>
            <a:pPr lvl="1">
              <a:buClr>
                <a:srgbClr val="00EC86"/>
              </a:buClr>
            </a:pPr>
            <a:endParaRPr lang="en-US"/>
          </a:p>
          <a:p>
            <a:pPr lvl="2">
              <a:buClr>
                <a:srgbClr val="00EC86"/>
              </a:buClr>
            </a:pPr>
            <a:endParaRPr lang="en-US"/>
          </a:p>
          <a:p>
            <a:pPr lvl="2">
              <a:buClr>
                <a:srgbClr val="00EC86"/>
              </a:buClr>
            </a:pPr>
            <a:endParaRPr lang="en-US"/>
          </a:p>
          <a:p>
            <a:pPr lvl="1">
              <a:buClr>
                <a:srgbClr val="00EC86"/>
              </a:buClr>
            </a:pPr>
            <a:endParaRPr lang="en-US" b="0"/>
          </a:p>
          <a:p>
            <a:pPr lvl="1">
              <a:buClr>
                <a:srgbClr val="00EC86"/>
              </a:buClr>
            </a:pPr>
            <a:endParaRPr lang="en-US" b="0"/>
          </a:p>
        </p:txBody>
      </p:sp>
      <p:sp>
        <p:nvSpPr>
          <p:cNvPr id="16" name="Title 15">
            <a:extLst>
              <a:ext uri="{FF2B5EF4-FFF2-40B4-BE49-F238E27FC236}">
                <a16:creationId xmlns:a16="http://schemas.microsoft.com/office/drawing/2014/main" id="{8202D082-A9B5-F04D-A9BD-E84E58DE539B}"/>
              </a:ext>
            </a:extLst>
          </p:cNvPr>
          <p:cNvSpPr>
            <a:spLocks noGrp="1"/>
          </p:cNvSpPr>
          <p:nvPr>
            <p:ph type="title"/>
          </p:nvPr>
        </p:nvSpPr>
        <p:spPr>
          <a:xfrm>
            <a:off x="914400" y="945178"/>
            <a:ext cx="10369296" cy="430887"/>
          </a:xfrm>
        </p:spPr>
        <p:txBody>
          <a:bodyPr/>
          <a:lstStyle/>
          <a:p>
            <a:pPr>
              <a:buClr>
                <a:srgbClr val="00EC86"/>
              </a:buClr>
            </a:pPr>
            <a:r>
              <a:rPr lang="en-US" sz="2800"/>
              <a:t> Topology Functionality available in the Pro SDK</a:t>
            </a:r>
          </a:p>
        </p:txBody>
      </p:sp>
      <p:graphicFrame>
        <p:nvGraphicFramePr>
          <p:cNvPr id="6" name="Table 6">
            <a:extLst>
              <a:ext uri="{FF2B5EF4-FFF2-40B4-BE49-F238E27FC236}">
                <a16:creationId xmlns:a16="http://schemas.microsoft.com/office/drawing/2014/main" id="{016D2A5F-BA58-4418-85A5-9C18F76C3DCD}"/>
              </a:ext>
            </a:extLst>
          </p:cNvPr>
          <p:cNvGraphicFramePr>
            <a:graphicFrameLocks noGrp="1"/>
          </p:cNvGraphicFramePr>
          <p:nvPr>
            <p:extLst>
              <p:ext uri="{D42A27DB-BD31-4B8C-83A1-F6EECF244321}">
                <p14:modId xmlns:p14="http://schemas.microsoft.com/office/powerpoint/2010/main" val="3185531573"/>
              </p:ext>
            </p:extLst>
          </p:nvPr>
        </p:nvGraphicFramePr>
        <p:xfrm>
          <a:off x="1585732" y="3429000"/>
          <a:ext cx="9196237" cy="3221250"/>
        </p:xfrm>
        <a:graphic>
          <a:graphicData uri="http://schemas.openxmlformats.org/drawingml/2006/table">
            <a:tbl>
              <a:tblPr firstRow="1" bandRow="1">
                <a:tableStyleId>{5C22544A-7EE6-4342-B048-85BDC9FD1C3A}</a:tableStyleId>
              </a:tblPr>
              <a:tblGrid>
                <a:gridCol w="2954272">
                  <a:extLst>
                    <a:ext uri="{9D8B030D-6E8A-4147-A177-3AD203B41FA5}">
                      <a16:colId xmlns:a16="http://schemas.microsoft.com/office/drawing/2014/main" val="3164099878"/>
                    </a:ext>
                  </a:extLst>
                </a:gridCol>
                <a:gridCol w="3076533">
                  <a:extLst>
                    <a:ext uri="{9D8B030D-6E8A-4147-A177-3AD203B41FA5}">
                      <a16:colId xmlns:a16="http://schemas.microsoft.com/office/drawing/2014/main" val="4096254991"/>
                    </a:ext>
                  </a:extLst>
                </a:gridCol>
                <a:gridCol w="3165432">
                  <a:extLst>
                    <a:ext uri="{9D8B030D-6E8A-4147-A177-3AD203B41FA5}">
                      <a16:colId xmlns:a16="http://schemas.microsoft.com/office/drawing/2014/main" val="593254357"/>
                    </a:ext>
                  </a:extLst>
                </a:gridCol>
              </a:tblGrid>
              <a:tr h="427228">
                <a:tc>
                  <a:txBody>
                    <a:bodyPr/>
                    <a:lstStyle/>
                    <a:p>
                      <a:pPr algn="ctr"/>
                      <a:r>
                        <a:rPr lang="en-US"/>
                        <a:t>Functionality </a:t>
                      </a:r>
                    </a:p>
                  </a:txBody>
                  <a:tcPr/>
                </a:tc>
                <a:tc>
                  <a:txBody>
                    <a:bodyPr/>
                    <a:lstStyle/>
                    <a:p>
                      <a:pPr algn="ctr"/>
                      <a:r>
                        <a:rPr lang="en-US"/>
                        <a:t>Geodatabase Topology</a:t>
                      </a:r>
                    </a:p>
                  </a:txBody>
                  <a:tcPr/>
                </a:tc>
                <a:tc>
                  <a:txBody>
                    <a:bodyPr/>
                    <a:lstStyle/>
                    <a:p>
                      <a:pPr algn="ctr"/>
                      <a:r>
                        <a:rPr lang="en-US"/>
                        <a:t>Map Topology</a:t>
                      </a:r>
                    </a:p>
                  </a:txBody>
                  <a:tcPr/>
                </a:tc>
                <a:extLst>
                  <a:ext uri="{0D108BD9-81ED-4DB2-BD59-A6C34878D82A}">
                    <a16:rowId xmlns:a16="http://schemas.microsoft.com/office/drawing/2014/main" val="3720176720"/>
                  </a:ext>
                </a:extLst>
              </a:tr>
              <a:tr h="427228">
                <a:tc>
                  <a:txBody>
                    <a:bodyPr/>
                    <a:lstStyle/>
                    <a:p>
                      <a:r>
                        <a:rPr lang="en-US"/>
                        <a:t>Open topology dataset</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990001940"/>
                  </a:ext>
                </a:extLst>
              </a:tr>
              <a:tr h="427228">
                <a:tc>
                  <a:txBody>
                    <a:bodyPr/>
                    <a:lstStyle/>
                    <a:p>
                      <a:r>
                        <a:rPr lang="en-US"/>
                        <a:t>Explore metadata</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285982355"/>
                  </a:ext>
                </a:extLst>
              </a:tr>
              <a:tr h="433162">
                <a:tc>
                  <a:txBody>
                    <a:bodyPr/>
                    <a:lstStyle/>
                    <a:p>
                      <a:r>
                        <a:rPr lang="en-US"/>
                        <a:t>Validation</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3654324451"/>
                  </a:ext>
                </a:extLst>
              </a:tr>
              <a:tr h="433162">
                <a:tc>
                  <a:txBody>
                    <a:bodyPr/>
                    <a:lstStyle/>
                    <a:p>
                      <a:r>
                        <a:rPr lang="en-US"/>
                        <a:t>Errors and Exception handling</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26457863"/>
                  </a:ext>
                </a:extLst>
              </a:tr>
              <a:tr h="433162">
                <a:tc>
                  <a:txBody>
                    <a:bodyPr/>
                    <a:lstStyle/>
                    <a:p>
                      <a:r>
                        <a:rPr lang="en-US"/>
                        <a:t>Topology graph (read-only)</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264611749"/>
                  </a:ext>
                </a:extLst>
              </a:tr>
              <a:tr h="433162">
                <a:tc>
                  <a:txBody>
                    <a:bodyPr/>
                    <a:lstStyle/>
                    <a:p>
                      <a:r>
                        <a:rPr lang="en-US"/>
                        <a:t>DDL Operations</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544838981"/>
                  </a:ext>
                </a:extLst>
              </a:tr>
            </a:tbl>
          </a:graphicData>
        </a:graphic>
      </p:graphicFrame>
      <p:graphicFrame>
        <p:nvGraphicFramePr>
          <p:cNvPr id="13" name="Table 13">
            <a:extLst>
              <a:ext uri="{FF2B5EF4-FFF2-40B4-BE49-F238E27FC236}">
                <a16:creationId xmlns:a16="http://schemas.microsoft.com/office/drawing/2014/main" id="{A64F1CCE-F2E6-4637-9A22-49B886A1C9A8}"/>
              </a:ext>
            </a:extLst>
          </p:cNvPr>
          <p:cNvGraphicFramePr>
            <a:graphicFrameLocks noGrp="1"/>
          </p:cNvGraphicFramePr>
          <p:nvPr/>
        </p:nvGraphicFramePr>
        <p:xfrm>
          <a:off x="1749795" y="2023604"/>
          <a:ext cx="7683765" cy="1112520"/>
        </p:xfrm>
        <a:graphic>
          <a:graphicData uri="http://schemas.openxmlformats.org/drawingml/2006/table">
            <a:tbl>
              <a:tblPr firstRow="1" bandRow="1">
                <a:tableStyleId>{5C22544A-7EE6-4342-B048-85BDC9FD1C3A}</a:tableStyleId>
              </a:tblPr>
              <a:tblGrid>
                <a:gridCol w="4193805">
                  <a:extLst>
                    <a:ext uri="{9D8B030D-6E8A-4147-A177-3AD203B41FA5}">
                      <a16:colId xmlns:a16="http://schemas.microsoft.com/office/drawing/2014/main" val="1418902463"/>
                    </a:ext>
                  </a:extLst>
                </a:gridCol>
                <a:gridCol w="3489960">
                  <a:extLst>
                    <a:ext uri="{9D8B030D-6E8A-4147-A177-3AD203B41FA5}">
                      <a16:colId xmlns:a16="http://schemas.microsoft.com/office/drawing/2014/main" val="1417542161"/>
                    </a:ext>
                  </a:extLst>
                </a:gridCol>
              </a:tblGrid>
              <a:tr h="370840">
                <a:tc>
                  <a:txBody>
                    <a:bodyPr/>
                    <a:lstStyle/>
                    <a:p>
                      <a:pPr algn="ctr"/>
                      <a:r>
                        <a:rPr lang="en-US"/>
                        <a:t>Topology Type</a:t>
                      </a:r>
                    </a:p>
                  </a:txBody>
                  <a:tcPr/>
                </a:tc>
                <a:tc>
                  <a:txBody>
                    <a:bodyPr/>
                    <a:lstStyle/>
                    <a:p>
                      <a:pPr algn="ctr"/>
                      <a:r>
                        <a:rPr lang="en-US"/>
                        <a:t>Support</a:t>
                      </a:r>
                    </a:p>
                  </a:txBody>
                  <a:tcPr/>
                </a:tc>
                <a:extLst>
                  <a:ext uri="{0D108BD9-81ED-4DB2-BD59-A6C34878D82A}">
                    <a16:rowId xmlns:a16="http://schemas.microsoft.com/office/drawing/2014/main" val="691425524"/>
                  </a:ext>
                </a:extLst>
              </a:tr>
              <a:tr h="370840">
                <a:tc>
                  <a:txBody>
                    <a:bodyPr/>
                    <a:lstStyle/>
                    <a:p>
                      <a:r>
                        <a:rPr lang="en-US"/>
                        <a:t>Geodatabase Topology</a:t>
                      </a:r>
                    </a:p>
                  </a:txBody>
                  <a:tcPr/>
                </a:tc>
                <a:tc>
                  <a:txBody>
                    <a:bodyPr/>
                    <a:lstStyle/>
                    <a:p>
                      <a:endParaRPr lang="en-US"/>
                    </a:p>
                  </a:txBody>
                  <a:tcPr/>
                </a:tc>
                <a:extLst>
                  <a:ext uri="{0D108BD9-81ED-4DB2-BD59-A6C34878D82A}">
                    <a16:rowId xmlns:a16="http://schemas.microsoft.com/office/drawing/2014/main" val="963008491"/>
                  </a:ext>
                </a:extLst>
              </a:tr>
              <a:tr h="370840">
                <a:tc>
                  <a:txBody>
                    <a:bodyPr/>
                    <a:lstStyle/>
                    <a:p>
                      <a:r>
                        <a:rPr lang="en-US"/>
                        <a:t>Map Topology</a:t>
                      </a:r>
                    </a:p>
                  </a:txBody>
                  <a:tcPr/>
                </a:tc>
                <a:tc>
                  <a:txBody>
                    <a:bodyPr/>
                    <a:lstStyle/>
                    <a:p>
                      <a:r>
                        <a:rPr lang="en-US"/>
                        <a:t>                                  </a:t>
                      </a:r>
                    </a:p>
                  </a:txBody>
                  <a:tcPr/>
                </a:tc>
                <a:extLst>
                  <a:ext uri="{0D108BD9-81ED-4DB2-BD59-A6C34878D82A}">
                    <a16:rowId xmlns:a16="http://schemas.microsoft.com/office/drawing/2014/main" val="3432101672"/>
                  </a:ext>
                </a:extLst>
              </a:tr>
            </a:tbl>
          </a:graphicData>
        </a:graphic>
      </p:graphicFrame>
      <p:pic>
        <p:nvPicPr>
          <p:cNvPr id="17" name="Graphic 16" descr="Checkmark">
            <a:extLst>
              <a:ext uri="{FF2B5EF4-FFF2-40B4-BE49-F238E27FC236}">
                <a16:creationId xmlns:a16="http://schemas.microsoft.com/office/drawing/2014/main" id="{6E8EF470-85E6-4657-AA7F-4330B679C24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40009" y="2309513"/>
            <a:ext cx="448340" cy="448340"/>
          </a:xfrm>
          <a:prstGeom prst="rect">
            <a:avLst/>
          </a:prstGeom>
        </p:spPr>
      </p:pic>
      <p:pic>
        <p:nvPicPr>
          <p:cNvPr id="20" name="Graphic 19" descr="Checkmark">
            <a:extLst>
              <a:ext uri="{FF2B5EF4-FFF2-40B4-BE49-F238E27FC236}">
                <a16:creationId xmlns:a16="http://schemas.microsoft.com/office/drawing/2014/main" id="{478DCFF6-B469-4255-B36B-C89F5491C77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72926" y="3823877"/>
            <a:ext cx="448340" cy="448340"/>
          </a:xfrm>
          <a:prstGeom prst="rect">
            <a:avLst/>
          </a:prstGeom>
        </p:spPr>
      </p:pic>
      <p:pic>
        <p:nvPicPr>
          <p:cNvPr id="21" name="Graphic 20" descr="Checkmark">
            <a:extLst>
              <a:ext uri="{FF2B5EF4-FFF2-40B4-BE49-F238E27FC236}">
                <a16:creationId xmlns:a16="http://schemas.microsoft.com/office/drawing/2014/main" id="{AA3CD1A1-E3A1-4525-B0BD-D16EEB09602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72926" y="4305334"/>
            <a:ext cx="448340" cy="448340"/>
          </a:xfrm>
          <a:prstGeom prst="rect">
            <a:avLst/>
          </a:prstGeom>
        </p:spPr>
      </p:pic>
      <p:pic>
        <p:nvPicPr>
          <p:cNvPr id="22" name="Graphic 21" descr="Checkmark">
            <a:extLst>
              <a:ext uri="{FF2B5EF4-FFF2-40B4-BE49-F238E27FC236}">
                <a16:creationId xmlns:a16="http://schemas.microsoft.com/office/drawing/2014/main" id="{9F491DE0-5442-4103-9084-9D1652FED16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72926" y="4753674"/>
            <a:ext cx="448340" cy="448340"/>
          </a:xfrm>
          <a:prstGeom prst="rect">
            <a:avLst/>
          </a:prstGeom>
        </p:spPr>
      </p:pic>
      <p:pic>
        <p:nvPicPr>
          <p:cNvPr id="23" name="Graphic 22" descr="Checkmark">
            <a:extLst>
              <a:ext uri="{FF2B5EF4-FFF2-40B4-BE49-F238E27FC236}">
                <a16:creationId xmlns:a16="http://schemas.microsoft.com/office/drawing/2014/main" id="{A09DFFAD-21E5-42DE-BE4D-302830904E4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72926" y="5235131"/>
            <a:ext cx="448340" cy="448340"/>
          </a:xfrm>
          <a:prstGeom prst="rect">
            <a:avLst/>
          </a:prstGeom>
        </p:spPr>
      </p:pic>
      <p:pic>
        <p:nvPicPr>
          <p:cNvPr id="24" name="Graphic 23" descr="Checkmark">
            <a:extLst>
              <a:ext uri="{FF2B5EF4-FFF2-40B4-BE49-F238E27FC236}">
                <a16:creationId xmlns:a16="http://schemas.microsoft.com/office/drawing/2014/main" id="{5E10CF9D-E2BC-454A-9E74-17D7AAAFD20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945865" y="5746433"/>
            <a:ext cx="448340" cy="448340"/>
          </a:xfrm>
          <a:prstGeom prst="rect">
            <a:avLst/>
          </a:prstGeom>
        </p:spPr>
      </p:pic>
      <p:pic>
        <p:nvPicPr>
          <p:cNvPr id="25" name="Graphic 24" descr="Close">
            <a:extLst>
              <a:ext uri="{FF2B5EF4-FFF2-40B4-BE49-F238E27FC236}">
                <a16:creationId xmlns:a16="http://schemas.microsoft.com/office/drawing/2014/main" id="{37BC5658-F5A4-4291-8797-20D6E718BBA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172926" y="6206674"/>
            <a:ext cx="448340" cy="448340"/>
          </a:xfrm>
          <a:prstGeom prst="rect">
            <a:avLst/>
          </a:prstGeom>
        </p:spPr>
      </p:pic>
      <p:pic>
        <p:nvPicPr>
          <p:cNvPr id="2" name="Graphic 1" descr="Checkmark">
            <a:extLst>
              <a:ext uri="{FF2B5EF4-FFF2-40B4-BE49-F238E27FC236}">
                <a16:creationId xmlns:a16="http://schemas.microsoft.com/office/drawing/2014/main" id="{2EC60C06-A3D5-CC6C-6B62-9873842A6854}"/>
              </a:ext>
            </a:extLst>
          </p:cNvPr>
          <p:cNvPicPr>
            <a:picLocks noChangeAspect="1"/>
          </p:cNvPicPr>
          <p:nvPr/>
        </p:nvPicPr>
        <p:blipFill>
          <a:blip r:embed="rId3">
            <a:extLst>
              <a:ext uri="{96DAC541-7B7A-43D3-8B79-37D633B846F1}">
                <asvg:svgBlip xmlns:asvg="http://schemas.microsoft.com/office/drawing/2016/SVG/main" r:embed="rId7"/>
              </a:ext>
            </a:extLst>
          </a:blip>
          <a:stretch>
            <a:fillRect/>
          </a:stretch>
        </p:blipFill>
        <p:spPr>
          <a:xfrm>
            <a:off x="7336442" y="2723373"/>
            <a:ext cx="448340" cy="448340"/>
          </a:xfrm>
          <a:prstGeom prst="rect">
            <a:avLst/>
          </a:prstGeom>
        </p:spPr>
      </p:pic>
      <p:pic>
        <p:nvPicPr>
          <p:cNvPr id="3" name="Graphic 2" descr="Checkmark">
            <a:extLst>
              <a:ext uri="{FF2B5EF4-FFF2-40B4-BE49-F238E27FC236}">
                <a16:creationId xmlns:a16="http://schemas.microsoft.com/office/drawing/2014/main" id="{1E63E212-C589-D177-8A0A-FE24D4B7F5F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83850" y="5763098"/>
            <a:ext cx="448340" cy="448340"/>
          </a:xfrm>
          <a:prstGeom prst="rect">
            <a:avLst/>
          </a:prstGeom>
        </p:spPr>
      </p:pic>
      <p:pic>
        <p:nvPicPr>
          <p:cNvPr id="4" name="Graphic 3" descr="Close">
            <a:extLst>
              <a:ext uri="{FF2B5EF4-FFF2-40B4-BE49-F238E27FC236}">
                <a16:creationId xmlns:a16="http://schemas.microsoft.com/office/drawing/2014/main" id="{081067F1-F3E0-30E1-36BC-8A3677A002D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945865" y="6212216"/>
            <a:ext cx="448340" cy="448340"/>
          </a:xfrm>
          <a:prstGeom prst="rect">
            <a:avLst/>
          </a:prstGeom>
        </p:spPr>
      </p:pic>
      <p:pic>
        <p:nvPicPr>
          <p:cNvPr id="5" name="Graphic 4" descr="Close">
            <a:extLst>
              <a:ext uri="{FF2B5EF4-FFF2-40B4-BE49-F238E27FC236}">
                <a16:creationId xmlns:a16="http://schemas.microsoft.com/office/drawing/2014/main" id="{8EE76A55-E51B-9447-7AC8-75CF01921B9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905890" y="4702959"/>
            <a:ext cx="448340" cy="448340"/>
          </a:xfrm>
          <a:prstGeom prst="rect">
            <a:avLst/>
          </a:prstGeom>
        </p:spPr>
      </p:pic>
      <p:pic>
        <p:nvPicPr>
          <p:cNvPr id="7" name="Graphic 6" descr="Checkmark">
            <a:extLst>
              <a:ext uri="{FF2B5EF4-FFF2-40B4-BE49-F238E27FC236}">
                <a16:creationId xmlns:a16="http://schemas.microsoft.com/office/drawing/2014/main" id="{9CA50ED8-FDCF-E9C8-1130-2DAF61ABA5E1}"/>
              </a:ext>
            </a:extLst>
          </p:cNvPr>
          <p:cNvPicPr>
            <a:picLocks noChangeAspect="1"/>
          </p:cNvPicPr>
          <p:nvPr/>
        </p:nvPicPr>
        <p:blipFill>
          <a:blip r:embed="rId3">
            <a:extLst>
              <a:ext uri="{96DAC541-7B7A-43D3-8B79-37D633B846F1}">
                <asvg:svgBlip xmlns:asvg="http://schemas.microsoft.com/office/drawing/2016/SVG/main" r:embed="rId7"/>
              </a:ext>
            </a:extLst>
          </a:blip>
          <a:stretch>
            <a:fillRect/>
          </a:stretch>
        </p:blipFill>
        <p:spPr>
          <a:xfrm>
            <a:off x="8945865" y="4293531"/>
            <a:ext cx="448340" cy="448340"/>
          </a:xfrm>
          <a:prstGeom prst="rect">
            <a:avLst/>
          </a:prstGeom>
        </p:spPr>
      </p:pic>
      <p:pic>
        <p:nvPicPr>
          <p:cNvPr id="9" name="Graphic 8" descr="Close">
            <a:extLst>
              <a:ext uri="{FF2B5EF4-FFF2-40B4-BE49-F238E27FC236}">
                <a16:creationId xmlns:a16="http://schemas.microsoft.com/office/drawing/2014/main" id="{7F3753CB-4D4C-3E9A-BB34-D5717F97B41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940251" y="5334388"/>
            <a:ext cx="448340" cy="448340"/>
          </a:xfrm>
          <a:prstGeom prst="rect">
            <a:avLst/>
          </a:prstGeom>
        </p:spPr>
      </p:pic>
      <p:pic>
        <p:nvPicPr>
          <p:cNvPr id="10" name="Graphic 9" descr="Checkmark">
            <a:extLst>
              <a:ext uri="{FF2B5EF4-FFF2-40B4-BE49-F238E27FC236}">
                <a16:creationId xmlns:a16="http://schemas.microsoft.com/office/drawing/2014/main" id="{07AB540F-5A69-294B-DBCF-B8FB8783FB81}"/>
              </a:ext>
            </a:extLst>
          </p:cNvPr>
          <p:cNvPicPr>
            <a:picLocks noChangeAspect="1"/>
          </p:cNvPicPr>
          <p:nvPr/>
        </p:nvPicPr>
        <p:blipFill>
          <a:blip r:embed="rId3">
            <a:extLst>
              <a:ext uri="{96DAC541-7B7A-43D3-8B79-37D633B846F1}">
                <asvg:svgBlip xmlns:asvg="http://schemas.microsoft.com/office/drawing/2016/SVG/main" r:embed="rId7"/>
              </a:ext>
            </a:extLst>
          </a:blip>
          <a:stretch>
            <a:fillRect/>
          </a:stretch>
        </p:blipFill>
        <p:spPr>
          <a:xfrm>
            <a:off x="8947129" y="3851349"/>
            <a:ext cx="448340" cy="448340"/>
          </a:xfrm>
          <a:prstGeom prst="rect">
            <a:avLst/>
          </a:prstGeom>
        </p:spPr>
      </p:pic>
    </p:spTree>
    <p:extLst>
      <p:ext uri="{BB962C8B-B14F-4D97-AF65-F5344CB8AC3E}">
        <p14:creationId xmlns:p14="http://schemas.microsoft.com/office/powerpoint/2010/main" val="864816127"/>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57F50FB-966E-5BE0-321A-4F97F23C317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0"/>
            <a:ext cx="12192000" cy="6857998"/>
          </a:xfrm>
          <a:prstGeom prst="rect">
            <a:avLst/>
          </a:prstGeom>
        </p:spPr>
      </p:pic>
      <p:sp>
        <p:nvSpPr>
          <p:cNvPr id="7" name="Title 6">
            <a:extLst>
              <a:ext uri="{FF2B5EF4-FFF2-40B4-BE49-F238E27FC236}">
                <a16:creationId xmlns:a16="http://schemas.microsoft.com/office/drawing/2014/main" id="{71371EF7-FBC0-76DF-EE51-63D39A5DC89A}"/>
              </a:ext>
            </a:extLst>
          </p:cNvPr>
          <p:cNvSpPr>
            <a:spLocks noGrp="1"/>
          </p:cNvSpPr>
          <p:nvPr>
            <p:ph type="title"/>
          </p:nvPr>
        </p:nvSpPr>
        <p:spPr>
          <a:xfrm>
            <a:off x="5343277" y="3188473"/>
            <a:ext cx="6745136" cy="758898"/>
          </a:xfrm>
        </p:spPr>
        <p:txBody>
          <a:bodyPr/>
          <a:lstStyle/>
          <a:p>
            <a:r>
              <a:rPr lang="en-US"/>
              <a:t>Geodatabase Topology</a:t>
            </a:r>
          </a:p>
        </p:txBody>
      </p:sp>
    </p:spTree>
    <p:extLst>
      <p:ext uri="{BB962C8B-B14F-4D97-AF65-F5344CB8AC3E}">
        <p14:creationId xmlns:p14="http://schemas.microsoft.com/office/powerpoint/2010/main" val="4132354682"/>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0E2018E5-6EDD-B448-A8B6-356DD3B03B19}"/>
              </a:ext>
            </a:extLst>
          </p:cNvPr>
          <p:cNvSpPr>
            <a:spLocks noGrp="1"/>
          </p:cNvSpPr>
          <p:nvPr>
            <p:ph sz="quarter" idx="12"/>
          </p:nvPr>
        </p:nvSpPr>
        <p:spPr>
          <a:xfrm>
            <a:off x="914399" y="1524001"/>
            <a:ext cx="10720251" cy="4014650"/>
          </a:xfrm>
        </p:spPr>
        <p:txBody>
          <a:bodyPr/>
          <a:lstStyle/>
          <a:p>
            <a:pPr>
              <a:buClr>
                <a:srgbClr val="00EC86"/>
              </a:buClr>
            </a:pPr>
            <a:r>
              <a:rPr lang="en-US"/>
              <a:t>Geodatabase topology comprises a collection of rules that describe the relationships between features in a feature dataset</a:t>
            </a:r>
          </a:p>
          <a:p>
            <a:pPr lvl="1">
              <a:buClr>
                <a:srgbClr val="00EC86"/>
              </a:buClr>
            </a:pPr>
            <a:r>
              <a:rPr lang="en-US"/>
              <a:t>Feature dataset can have more than one topology</a:t>
            </a:r>
          </a:p>
          <a:p>
            <a:pPr lvl="1">
              <a:buClr>
                <a:srgbClr val="00EC86"/>
              </a:buClr>
            </a:pPr>
            <a:r>
              <a:rPr lang="en-US"/>
              <a:t>Feature class can only belong to one topology</a:t>
            </a:r>
          </a:p>
          <a:p>
            <a:pPr>
              <a:buClr>
                <a:srgbClr val="00EC86"/>
              </a:buClr>
            </a:pPr>
            <a:r>
              <a:rPr lang="en-US"/>
              <a:t>Topology can reference one or more feature classes in the same feature dataset</a:t>
            </a:r>
          </a:p>
          <a:p>
            <a:pPr>
              <a:buClr>
                <a:srgbClr val="00EC86"/>
              </a:buClr>
            </a:pPr>
            <a:r>
              <a:rPr lang="en-US"/>
              <a:t>Topology can be stored in </a:t>
            </a:r>
          </a:p>
          <a:p>
            <a:pPr lvl="1">
              <a:buClr>
                <a:srgbClr val="00EC86"/>
              </a:buClr>
            </a:pPr>
            <a:r>
              <a:rPr lang="en-US"/>
              <a:t>Local</a:t>
            </a:r>
          </a:p>
          <a:p>
            <a:pPr lvl="1">
              <a:buClr>
                <a:srgbClr val="00EC86"/>
              </a:buClr>
            </a:pPr>
            <a:r>
              <a:rPr lang="en-US"/>
              <a:t>Enterprise (branched or traditional type) </a:t>
            </a:r>
          </a:p>
          <a:p>
            <a:pPr lvl="1">
              <a:buClr>
                <a:srgbClr val="00EC86"/>
              </a:buClr>
            </a:pPr>
            <a:r>
              <a:rPr lang="en-US"/>
              <a:t>Service</a:t>
            </a:r>
          </a:p>
          <a:p>
            <a:pPr marL="0" indent="0">
              <a:buNone/>
            </a:pPr>
            <a:endParaRPr lang="en-US"/>
          </a:p>
          <a:p>
            <a:endParaRPr lang="en-US"/>
          </a:p>
          <a:p>
            <a:pPr lvl="1">
              <a:buClr>
                <a:srgbClr val="00EC86"/>
              </a:buClr>
            </a:pPr>
            <a:endParaRPr lang="en-US"/>
          </a:p>
          <a:p>
            <a:pPr marL="622300" lvl="2" indent="0">
              <a:buClr>
                <a:srgbClr val="00EC86"/>
              </a:buClr>
              <a:buNone/>
            </a:pPr>
            <a:endParaRPr lang="en-US"/>
          </a:p>
          <a:p>
            <a:pPr lvl="2">
              <a:buClr>
                <a:srgbClr val="00EC86"/>
              </a:buClr>
            </a:pPr>
            <a:endParaRPr lang="en-US"/>
          </a:p>
          <a:p>
            <a:pPr lvl="1">
              <a:buClr>
                <a:srgbClr val="00EC86"/>
              </a:buClr>
            </a:pPr>
            <a:endParaRPr lang="en-US" b="0"/>
          </a:p>
          <a:p>
            <a:pPr lvl="1">
              <a:buClr>
                <a:srgbClr val="00EC86"/>
              </a:buClr>
            </a:pPr>
            <a:endParaRPr lang="en-US" b="0"/>
          </a:p>
        </p:txBody>
      </p:sp>
      <p:sp>
        <p:nvSpPr>
          <p:cNvPr id="16" name="Title 15">
            <a:extLst>
              <a:ext uri="{FF2B5EF4-FFF2-40B4-BE49-F238E27FC236}">
                <a16:creationId xmlns:a16="http://schemas.microsoft.com/office/drawing/2014/main" id="{8202D082-A9B5-F04D-A9BD-E84E58DE539B}"/>
              </a:ext>
            </a:extLst>
          </p:cNvPr>
          <p:cNvSpPr>
            <a:spLocks noGrp="1"/>
          </p:cNvSpPr>
          <p:nvPr>
            <p:ph type="title"/>
          </p:nvPr>
        </p:nvSpPr>
        <p:spPr>
          <a:xfrm>
            <a:off x="914400" y="945178"/>
            <a:ext cx="10369296" cy="430887"/>
          </a:xfrm>
        </p:spPr>
        <p:txBody>
          <a:bodyPr/>
          <a:lstStyle/>
          <a:p>
            <a:r>
              <a:rPr lang="en-US" sz="2800"/>
              <a:t>Geodatabase Topology</a:t>
            </a:r>
            <a:endParaRPr lang="en-US" sz="2800" b="0"/>
          </a:p>
        </p:txBody>
      </p:sp>
      <p:pic>
        <p:nvPicPr>
          <p:cNvPr id="1026" name="Picture 2" descr="Supported data types in an ArcGIS Pro feature dataset">
            <a:extLst>
              <a:ext uri="{FF2B5EF4-FFF2-40B4-BE49-F238E27FC236}">
                <a16:creationId xmlns:a16="http://schemas.microsoft.com/office/drawing/2014/main" id="{8E0A88B5-FA0A-5C8B-F3CE-8468DA0A10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7674" y="3557681"/>
            <a:ext cx="1679854" cy="33003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9763670"/>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A63F473-6970-E523-AAE9-A6C4D448897E}"/>
              </a:ext>
            </a:extLst>
          </p:cNvPr>
          <p:cNvPicPr>
            <a:picLocks noChangeAspect="1"/>
          </p:cNvPicPr>
          <p:nvPr/>
        </p:nvPicPr>
        <p:blipFill rotWithShape="1">
          <a:blip r:embed="rId3"/>
          <a:srcRect l="1510" t="984" r="1481" b="2323"/>
          <a:stretch/>
        </p:blipFill>
        <p:spPr>
          <a:xfrm>
            <a:off x="4545875" y="840675"/>
            <a:ext cx="7583093" cy="5934593"/>
          </a:xfrm>
          <a:prstGeom prst="rect">
            <a:avLst/>
          </a:prstGeom>
        </p:spPr>
      </p:pic>
      <p:sp>
        <p:nvSpPr>
          <p:cNvPr id="18" name="Content Placeholder 17">
            <a:extLst>
              <a:ext uri="{FF2B5EF4-FFF2-40B4-BE49-F238E27FC236}">
                <a16:creationId xmlns:a16="http://schemas.microsoft.com/office/drawing/2014/main" id="{0E2018E5-6EDD-B448-A8B6-356DD3B03B19}"/>
              </a:ext>
            </a:extLst>
          </p:cNvPr>
          <p:cNvSpPr>
            <a:spLocks noGrp="1"/>
          </p:cNvSpPr>
          <p:nvPr>
            <p:ph sz="quarter" idx="12"/>
          </p:nvPr>
        </p:nvSpPr>
        <p:spPr>
          <a:xfrm>
            <a:off x="914399" y="1524001"/>
            <a:ext cx="10720251" cy="3243384"/>
          </a:xfrm>
        </p:spPr>
        <p:txBody>
          <a:bodyPr/>
          <a:lstStyle/>
          <a:p>
            <a:pPr>
              <a:buClr>
                <a:srgbClr val="00EC86"/>
              </a:buClr>
            </a:pPr>
            <a:r>
              <a:rPr lang="en-US"/>
              <a:t>32 Rules</a:t>
            </a:r>
          </a:p>
          <a:p>
            <a:pPr lvl="1">
              <a:buClr>
                <a:srgbClr val="00EC86"/>
              </a:buClr>
            </a:pPr>
            <a:r>
              <a:rPr lang="en-US"/>
              <a:t>Share boundaries</a:t>
            </a:r>
          </a:p>
          <a:p>
            <a:pPr>
              <a:buClr>
                <a:srgbClr val="00EC86"/>
              </a:buClr>
            </a:pPr>
            <a:r>
              <a:rPr lang="en-US"/>
              <a:t>No custom rules</a:t>
            </a:r>
          </a:p>
          <a:p>
            <a:pPr marL="0" indent="0">
              <a:buNone/>
            </a:pPr>
            <a:endParaRPr lang="en-US"/>
          </a:p>
          <a:p>
            <a:endParaRPr lang="en-US"/>
          </a:p>
          <a:p>
            <a:pPr lvl="1">
              <a:buClr>
                <a:srgbClr val="00EC86"/>
              </a:buClr>
            </a:pPr>
            <a:endParaRPr lang="en-US"/>
          </a:p>
          <a:p>
            <a:pPr marL="622300" lvl="2" indent="0">
              <a:buClr>
                <a:srgbClr val="00EC86"/>
              </a:buClr>
              <a:buNone/>
            </a:pPr>
            <a:endParaRPr lang="en-US"/>
          </a:p>
          <a:p>
            <a:pPr lvl="2">
              <a:buClr>
                <a:srgbClr val="00EC86"/>
              </a:buClr>
            </a:pPr>
            <a:endParaRPr lang="en-US"/>
          </a:p>
          <a:p>
            <a:pPr lvl="1">
              <a:buClr>
                <a:srgbClr val="00EC86"/>
              </a:buClr>
            </a:pPr>
            <a:endParaRPr lang="en-US" b="0"/>
          </a:p>
          <a:p>
            <a:pPr lvl="1">
              <a:buClr>
                <a:srgbClr val="00EC86"/>
              </a:buClr>
            </a:pPr>
            <a:endParaRPr lang="en-US" b="0"/>
          </a:p>
        </p:txBody>
      </p:sp>
      <p:sp>
        <p:nvSpPr>
          <p:cNvPr id="16" name="Title 15">
            <a:extLst>
              <a:ext uri="{FF2B5EF4-FFF2-40B4-BE49-F238E27FC236}">
                <a16:creationId xmlns:a16="http://schemas.microsoft.com/office/drawing/2014/main" id="{8202D082-A9B5-F04D-A9BD-E84E58DE539B}"/>
              </a:ext>
            </a:extLst>
          </p:cNvPr>
          <p:cNvSpPr>
            <a:spLocks noGrp="1"/>
          </p:cNvSpPr>
          <p:nvPr>
            <p:ph type="title"/>
          </p:nvPr>
        </p:nvSpPr>
        <p:spPr>
          <a:xfrm>
            <a:off x="914400" y="945178"/>
            <a:ext cx="10369296" cy="430887"/>
          </a:xfrm>
        </p:spPr>
        <p:txBody>
          <a:bodyPr/>
          <a:lstStyle/>
          <a:p>
            <a:r>
              <a:rPr lang="en-US" sz="2800"/>
              <a:t>Geodatabase Topology</a:t>
            </a:r>
            <a:endParaRPr lang="en-US" sz="2800" b="0"/>
          </a:p>
        </p:txBody>
      </p:sp>
    </p:spTree>
    <p:extLst>
      <p:ext uri="{BB962C8B-B14F-4D97-AF65-F5344CB8AC3E}">
        <p14:creationId xmlns:p14="http://schemas.microsoft.com/office/powerpoint/2010/main" val="1740951401"/>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0E2018E5-6EDD-B448-A8B6-356DD3B03B19}"/>
              </a:ext>
            </a:extLst>
          </p:cNvPr>
          <p:cNvSpPr>
            <a:spLocks noGrp="1"/>
          </p:cNvSpPr>
          <p:nvPr>
            <p:ph sz="quarter" idx="12"/>
          </p:nvPr>
        </p:nvSpPr>
        <p:spPr>
          <a:xfrm>
            <a:off x="914399" y="1524001"/>
            <a:ext cx="10660185" cy="4486030"/>
          </a:xfrm>
        </p:spPr>
        <p:txBody>
          <a:bodyPr/>
          <a:lstStyle/>
          <a:p>
            <a:pPr>
              <a:buClr>
                <a:srgbClr val="00EC86"/>
              </a:buClr>
            </a:pPr>
            <a:r>
              <a:rPr lang="en-US" err="1"/>
              <a:t>Cadastre</a:t>
            </a:r>
            <a:r>
              <a:rPr lang="en-US"/>
              <a:t> Dataset</a:t>
            </a:r>
          </a:p>
          <a:p>
            <a:pPr lvl="1">
              <a:buClr>
                <a:srgbClr val="00EC86"/>
              </a:buClr>
            </a:pPr>
            <a:r>
              <a:rPr lang="en-US" err="1"/>
              <a:t>Cadastre_Topology</a:t>
            </a:r>
            <a:endParaRPr lang="en-US"/>
          </a:p>
          <a:p>
            <a:pPr lvl="2">
              <a:buClr>
                <a:srgbClr val="00EC86"/>
              </a:buClr>
            </a:pPr>
            <a:r>
              <a:rPr lang="en-US" err="1"/>
              <a:t>TaxParcels</a:t>
            </a:r>
            <a:r>
              <a:rPr lang="en-US"/>
              <a:t>  (polygon)</a:t>
            </a:r>
          </a:p>
          <a:p>
            <a:pPr lvl="2">
              <a:buClr>
                <a:srgbClr val="00EC86"/>
              </a:buClr>
            </a:pPr>
            <a:r>
              <a:rPr lang="en-US"/>
              <a:t>Address  (point)</a:t>
            </a:r>
          </a:p>
          <a:p>
            <a:pPr>
              <a:buClr>
                <a:srgbClr val="00EC86"/>
              </a:buClr>
            </a:pPr>
            <a:r>
              <a:rPr lang="en-US"/>
              <a:t>Rules</a:t>
            </a:r>
          </a:p>
          <a:p>
            <a:pPr lvl="1">
              <a:buClr>
                <a:srgbClr val="00EC86"/>
              </a:buClr>
            </a:pPr>
            <a:r>
              <a:rPr lang="en-US"/>
              <a:t>Tax parcels should not be allowed to overlap</a:t>
            </a:r>
          </a:p>
          <a:p>
            <a:pPr lvl="1">
              <a:buClr>
                <a:srgbClr val="00EC86"/>
              </a:buClr>
            </a:pPr>
            <a:r>
              <a:rPr lang="en-US"/>
              <a:t>Address point must be contained within a parcel</a:t>
            </a:r>
          </a:p>
          <a:p>
            <a:pPr marL="284163" lvl="1" indent="0">
              <a:buClr>
                <a:srgbClr val="00EC86"/>
              </a:buClr>
              <a:buNone/>
            </a:pPr>
            <a:endParaRPr lang="en-US"/>
          </a:p>
          <a:p>
            <a:pPr marL="284163" lvl="1" indent="0">
              <a:buClr>
                <a:srgbClr val="00EC86"/>
              </a:buClr>
              <a:buNone/>
            </a:pPr>
            <a:r>
              <a:rPr lang="en-US"/>
              <a:t>Sample Data URL:  </a:t>
            </a:r>
            <a:r>
              <a:rPr lang="en-US">
                <a:hlinkClick r:id="rId3"/>
              </a:rPr>
              <a:t>AGOL</a:t>
            </a:r>
            <a:endParaRPr lang="en-US"/>
          </a:p>
          <a:p>
            <a:pPr lvl="1">
              <a:buClr>
                <a:srgbClr val="00EC86"/>
              </a:buClr>
            </a:pPr>
            <a:endParaRPr lang="en-US"/>
          </a:p>
          <a:p>
            <a:pPr marL="0" indent="0">
              <a:buClr>
                <a:srgbClr val="00EC86"/>
              </a:buClr>
              <a:buNone/>
            </a:pPr>
            <a:endParaRPr lang="en-US"/>
          </a:p>
          <a:p>
            <a:endParaRPr lang="en-US"/>
          </a:p>
          <a:p>
            <a:pPr marL="0" indent="0">
              <a:buNone/>
            </a:pPr>
            <a:endParaRPr lang="en-US"/>
          </a:p>
          <a:p>
            <a:endParaRPr lang="en-US"/>
          </a:p>
          <a:p>
            <a:pPr lvl="1">
              <a:buClr>
                <a:srgbClr val="00EC86"/>
              </a:buClr>
            </a:pPr>
            <a:endParaRPr lang="en-US"/>
          </a:p>
          <a:p>
            <a:pPr marL="622300" lvl="2" indent="0">
              <a:buClr>
                <a:srgbClr val="00EC86"/>
              </a:buClr>
              <a:buNone/>
            </a:pPr>
            <a:endParaRPr lang="en-US"/>
          </a:p>
          <a:p>
            <a:pPr lvl="2">
              <a:buClr>
                <a:srgbClr val="00EC86"/>
              </a:buClr>
            </a:pPr>
            <a:endParaRPr lang="en-US"/>
          </a:p>
          <a:p>
            <a:pPr lvl="1">
              <a:buClr>
                <a:srgbClr val="00EC86"/>
              </a:buClr>
            </a:pPr>
            <a:endParaRPr lang="en-US" b="0"/>
          </a:p>
          <a:p>
            <a:pPr lvl="1">
              <a:buClr>
                <a:srgbClr val="00EC86"/>
              </a:buClr>
            </a:pPr>
            <a:endParaRPr lang="en-US" b="0"/>
          </a:p>
        </p:txBody>
      </p:sp>
      <p:sp>
        <p:nvSpPr>
          <p:cNvPr id="16" name="Title 15">
            <a:extLst>
              <a:ext uri="{FF2B5EF4-FFF2-40B4-BE49-F238E27FC236}">
                <a16:creationId xmlns:a16="http://schemas.microsoft.com/office/drawing/2014/main" id="{8202D082-A9B5-F04D-A9BD-E84E58DE539B}"/>
              </a:ext>
            </a:extLst>
          </p:cNvPr>
          <p:cNvSpPr>
            <a:spLocks noGrp="1"/>
          </p:cNvSpPr>
          <p:nvPr>
            <p:ph type="title"/>
          </p:nvPr>
        </p:nvSpPr>
        <p:spPr>
          <a:xfrm>
            <a:off x="914400" y="945178"/>
            <a:ext cx="10369296" cy="430887"/>
          </a:xfrm>
        </p:spPr>
        <p:txBody>
          <a:bodyPr/>
          <a:lstStyle/>
          <a:p>
            <a:r>
              <a:rPr lang="en-US" sz="2800"/>
              <a:t>Dataset: Geodatabase Topology</a:t>
            </a:r>
            <a:endParaRPr lang="en-US" sz="2800" b="0"/>
          </a:p>
        </p:txBody>
      </p:sp>
      <p:grpSp>
        <p:nvGrpSpPr>
          <p:cNvPr id="5" name="Group 4">
            <a:extLst>
              <a:ext uri="{FF2B5EF4-FFF2-40B4-BE49-F238E27FC236}">
                <a16:creationId xmlns:a16="http://schemas.microsoft.com/office/drawing/2014/main" id="{E7A7FC70-535F-E4F7-05C1-672BA0E35D7F}"/>
              </a:ext>
            </a:extLst>
          </p:cNvPr>
          <p:cNvGrpSpPr/>
          <p:nvPr/>
        </p:nvGrpSpPr>
        <p:grpSpPr>
          <a:xfrm>
            <a:off x="5094959" y="4101738"/>
            <a:ext cx="6896743" cy="2403566"/>
            <a:chOff x="5966491" y="1740832"/>
            <a:chExt cx="6084832" cy="2066237"/>
          </a:xfrm>
        </p:grpSpPr>
        <p:pic>
          <p:nvPicPr>
            <p:cNvPr id="3" name="Picture 2">
              <a:extLst>
                <a:ext uri="{FF2B5EF4-FFF2-40B4-BE49-F238E27FC236}">
                  <a16:creationId xmlns:a16="http://schemas.microsoft.com/office/drawing/2014/main" id="{645AAEE1-294A-8C12-3972-F11FA4AB5470}"/>
                </a:ext>
              </a:extLst>
            </p:cNvPr>
            <p:cNvPicPr>
              <a:picLocks noChangeAspect="1"/>
            </p:cNvPicPr>
            <p:nvPr/>
          </p:nvPicPr>
          <p:blipFill>
            <a:blip r:embed="rId4"/>
            <a:stretch>
              <a:fillRect/>
            </a:stretch>
          </p:blipFill>
          <p:spPr>
            <a:xfrm>
              <a:off x="5966491" y="1740832"/>
              <a:ext cx="3302507" cy="2066237"/>
            </a:xfrm>
            <a:prstGeom prst="rect">
              <a:avLst/>
            </a:prstGeom>
          </p:spPr>
        </p:pic>
        <p:pic>
          <p:nvPicPr>
            <p:cNvPr id="4" name="Picture 3">
              <a:extLst>
                <a:ext uri="{FF2B5EF4-FFF2-40B4-BE49-F238E27FC236}">
                  <a16:creationId xmlns:a16="http://schemas.microsoft.com/office/drawing/2014/main" id="{FA06CDF2-64AD-D40F-F725-4DA22BB41445}"/>
                </a:ext>
              </a:extLst>
            </p:cNvPr>
            <p:cNvPicPr>
              <a:picLocks noChangeAspect="1"/>
            </p:cNvPicPr>
            <p:nvPr/>
          </p:nvPicPr>
          <p:blipFill>
            <a:blip r:embed="rId5"/>
            <a:stretch>
              <a:fillRect/>
            </a:stretch>
          </p:blipFill>
          <p:spPr>
            <a:xfrm>
              <a:off x="9313152" y="2192581"/>
              <a:ext cx="2738171" cy="1614488"/>
            </a:xfrm>
            <a:prstGeom prst="rect">
              <a:avLst/>
            </a:prstGeom>
          </p:spPr>
        </p:pic>
      </p:grpSp>
    </p:spTree>
    <p:extLst>
      <p:ext uri="{BB962C8B-B14F-4D97-AF65-F5344CB8AC3E}">
        <p14:creationId xmlns:p14="http://schemas.microsoft.com/office/powerpoint/2010/main" val="3554490935"/>
      </p:ext>
    </p:extLst>
  </p:cSld>
  <p:clrMapOvr>
    <a:masterClrMapping/>
  </p:clrMapOvr>
  <p:transition spd="med">
    <p:fade/>
  </p:transition>
</p:sld>
</file>

<file path=ppt/theme/theme1.xml><?xml version="1.0" encoding="utf-8"?>
<a:theme xmlns:a="http://schemas.openxmlformats.org/drawingml/2006/main" name="2_Esri_Corporate_Template-Dark">
  <a:themeElements>
    <a:clrScheme name="Esri 2023 with lt blue links">
      <a:dk1>
        <a:srgbClr val="000000"/>
      </a:dk1>
      <a:lt1>
        <a:srgbClr val="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ABF5"/>
        </a:solidFill>
        <a:ln w="19050">
          <a:solidFill>
            <a:srgbClr val="FFFFFF">
              <a:alpha val="41961"/>
            </a:srgbClr>
          </a:solidFill>
          <a:miter lim="800000"/>
          <a:headEnd type="none" w="med" len="med"/>
          <a:tailEnd type="none" w="med" len="med"/>
        </a:ln>
        <a:effectLst/>
      </a:spPr>
      <a:bodyPr vert="horz" wrap="square" lIns="0" tIns="0" rIns="0" bIns="0" numCol="1" rtlCol="0" anchor="ctr" anchorCtr="1" compatLnSpc="1">
        <a:prstTxWarp prst="textNoShape">
          <a:avLst/>
        </a:prstTxWarp>
        <a:noAutofit/>
      </a:bodyPr>
      <a:lstStyle>
        <a:defPPr algn="ctr" eaLnBrk="0" fontAlgn="base" hangingPunct="0">
          <a:spcBef>
            <a:spcPct val="0"/>
          </a:spcBef>
          <a:spcAft>
            <a:spcPct val="0"/>
          </a:spcAft>
          <a:defRPr sz="1400" dirty="0">
            <a:solidFill>
              <a:prstClr val="white"/>
            </a:solidFill>
          </a:defRPr>
        </a:defPPr>
      </a:lstStyle>
      <a:style>
        <a:lnRef idx="1">
          <a:schemeClr val="accent1"/>
        </a:lnRef>
        <a:fillRef idx="3">
          <a:schemeClr val="accent1"/>
        </a:fillRef>
        <a:effectRef idx="2">
          <a:schemeClr val="accent1"/>
        </a:effectRef>
        <a:fontRef idx="minor">
          <a:schemeClr val="lt1"/>
        </a:fontRef>
      </a:style>
    </a:spDef>
    <a:lnDef>
      <a:spPr bwMode="auto">
        <a:noFill/>
        <a:ln w="50800" cap="flat" cmpd="sng" algn="ctr">
          <a:solidFill>
            <a:srgbClr val="00B0F0"/>
          </a:solidFill>
          <a:prstDash val="solid"/>
          <a:round/>
          <a:headEnd type="none" w="med" len="med"/>
          <a:tailEnd type="none"/>
        </a:ln>
        <a:effectLst>
          <a:outerShdw blurRad="25400" algn="ctr" rotWithShape="0">
            <a:schemeClr val="accent4">
              <a:lumMod val="20000"/>
              <a:lumOff val="80000"/>
              <a:alpha val="41000"/>
            </a:schemeClr>
          </a:outerShdw>
        </a:effectLst>
      </a:spPr>
      <a:bodyPr/>
      <a:lstStyle/>
    </a:lnDef>
    <a:txDef>
      <a:spPr>
        <a:noFill/>
        <a:effectLst/>
      </a:spPr>
      <a:bodyPr wrap="none" lIns="0" tIns="0" rIns="0" bIns="0" rtlCol="0">
        <a:noAutofit/>
      </a:bodyPr>
      <a:lstStyle>
        <a:defPPr algn="l" eaLnBrk="0" hangingPunct="0">
          <a:defRPr sz="1400" dirty="0" err="1" smtClean="0">
            <a:ea typeface="+mn-ea"/>
            <a:cs typeface="+mn-cs"/>
          </a:defRPr>
        </a:defPPr>
      </a:lstStyle>
    </a:txDef>
  </a:objectDefaults>
  <a:extraClrSchemeLst/>
  <a:extLst>
    <a:ext uri="{05A4C25C-085E-4340-85A3-A5531E510DB2}">
      <thm15:themeFamily xmlns:thm15="http://schemas.microsoft.com/office/thememl/2012/main" name="Esri-Corporate-Template-Dark.pptx" id="{2849481B-1D3E-D149-B421-48D6D1583BF4}" vid="{60C00BA4-AC3C-3D4D-98A4-97CACE28F04A}"/>
    </a:ext>
  </a:extLst>
</a:theme>
</file>

<file path=ppt/theme/theme2.xml><?xml version="1.0" encoding="utf-8"?>
<a:theme xmlns:a="http://schemas.openxmlformats.org/drawingml/2006/main" name="Esri_Corporate_Template-Dark">
  <a:themeElements>
    <a:clrScheme name="Esri 2023 with lt blue links">
      <a:dk1>
        <a:srgbClr val="000000"/>
      </a:dk1>
      <a:lt1>
        <a:srgbClr val="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ABF5"/>
        </a:solidFill>
        <a:ln w="19050">
          <a:solidFill>
            <a:srgbClr val="FFFFFF">
              <a:alpha val="41961"/>
            </a:srgbClr>
          </a:solidFill>
          <a:miter lim="800000"/>
          <a:headEnd type="none" w="med" len="med"/>
          <a:tailEnd type="none" w="med" len="med"/>
        </a:ln>
        <a:effectLst/>
      </a:spPr>
      <a:bodyPr vert="horz" wrap="square" lIns="0" tIns="0" rIns="0" bIns="0" numCol="1" rtlCol="0" anchor="ctr" anchorCtr="1" compatLnSpc="1">
        <a:prstTxWarp prst="textNoShape">
          <a:avLst/>
        </a:prstTxWarp>
        <a:noAutofit/>
      </a:bodyPr>
      <a:lstStyle>
        <a:defPPr algn="ctr" eaLnBrk="0" fontAlgn="base" hangingPunct="0">
          <a:spcBef>
            <a:spcPct val="0"/>
          </a:spcBef>
          <a:spcAft>
            <a:spcPct val="0"/>
          </a:spcAft>
          <a:defRPr sz="1400" dirty="0">
            <a:solidFill>
              <a:prstClr val="white"/>
            </a:solidFill>
          </a:defRPr>
        </a:defPPr>
      </a:lstStyle>
      <a:style>
        <a:lnRef idx="1">
          <a:schemeClr val="accent1"/>
        </a:lnRef>
        <a:fillRef idx="3">
          <a:schemeClr val="accent1"/>
        </a:fillRef>
        <a:effectRef idx="2">
          <a:schemeClr val="accent1"/>
        </a:effectRef>
        <a:fontRef idx="minor">
          <a:schemeClr val="lt1"/>
        </a:fontRef>
      </a:style>
    </a:spDef>
    <a:lnDef>
      <a:spPr bwMode="auto">
        <a:noFill/>
        <a:ln w="50800" cap="flat" cmpd="sng" algn="ctr">
          <a:solidFill>
            <a:srgbClr val="00B0F0"/>
          </a:solidFill>
          <a:prstDash val="solid"/>
          <a:round/>
          <a:headEnd type="none" w="med" len="med"/>
          <a:tailEnd type="none"/>
        </a:ln>
        <a:effectLst>
          <a:outerShdw blurRad="25400" algn="ctr" rotWithShape="0">
            <a:schemeClr val="accent4">
              <a:lumMod val="20000"/>
              <a:lumOff val="80000"/>
              <a:alpha val="41000"/>
            </a:schemeClr>
          </a:outerShdw>
        </a:effectLst>
      </a:spPr>
      <a:bodyPr/>
      <a:lstStyle/>
    </a:lnDef>
    <a:txDef>
      <a:spPr>
        <a:noFill/>
        <a:effectLst/>
      </a:spPr>
      <a:bodyPr wrap="none" lIns="0" tIns="0" rIns="0" bIns="0" rtlCol="0">
        <a:noAutofit/>
      </a:bodyPr>
      <a:lstStyle>
        <a:defPPr algn="l" eaLnBrk="0" hangingPunct="0">
          <a:defRPr sz="1400" dirty="0" err="1" smtClean="0">
            <a:ea typeface="+mn-ea"/>
            <a:cs typeface="+mn-cs"/>
          </a:defRPr>
        </a:defPPr>
      </a:lstStyle>
    </a:txDef>
  </a:objectDefaults>
  <a:extraClrSchemeLst/>
  <a:extLst>
    <a:ext uri="{05A4C25C-085E-4340-85A3-A5531E510DB2}">
      <thm15:themeFamily xmlns:thm15="http://schemas.microsoft.com/office/thememl/2012/main" name="Esri-Corporate-Template-Dark.pptx" id="{2849481B-1D3E-D149-B421-48D6D1583BF4}" vid="{60C00BA4-AC3C-3D4D-98A4-97CACE28F04A}"/>
    </a:ext>
  </a:extLst>
</a:theme>
</file>

<file path=ppt/theme/theme3.xml><?xml version="1.0" encoding="utf-8"?>
<a:theme xmlns:a="http://schemas.openxmlformats.org/drawingml/2006/main" name="Custom Design">
  <a:themeElements>
    <a:clrScheme name="Custom 1">
      <a:dk1>
        <a:srgbClr val="FFFFFF"/>
      </a:dk1>
      <a:lt1>
        <a:srgbClr val="000000"/>
      </a:lt1>
      <a:dk2>
        <a:srgbClr val="E7E6E6"/>
      </a:dk2>
      <a:lt2>
        <a:srgbClr val="44546A"/>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Esri Branding Colors 2013_Blue Background">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9F2FF"/>
      </a:hlink>
      <a:folHlink>
        <a:srgbClr val="94E6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Esri Branding Colors 2013_Blue Background">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9F2FF"/>
      </a:hlink>
      <a:folHlink>
        <a:srgbClr val="94E6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FC2F19DF-D984-D24D-9D99-C01191070D67}">
  <we:reference id="eabe5385-62b0-465a-932e-5d906dc6f4ba" version="0.0.3.0" store="EXCatalog" storeType="EXCatalog"/>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mso-contentType ?>
<FormTemplates xmlns="http://schemas.microsoft.com/sharepoint/v3/contenttype/forms">
  <Display>DocumentLibraryForm</Display>
  <Edit>DocumentLibraryForm</Edit>
  <New>DocumentLibraryForm</New>
</FormTemplates>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6.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29.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30.xml><?xml version="1.0" encoding="utf-8"?>
<EsriMapsInfo xmlns="ESRI.ArcGIS.Mapping.OfficeIntegration.PowerPointInfo">
  <Version>Version1</Version>
  <RequiresSignIn>False</RequiresSignIn>
</EsriMapsInfo>
</file>

<file path=customXml/item31.xml><?xml version="1.0" encoding="utf-8"?>
<EsriMapsInfo xmlns="ESRI.ArcGIS.Mapping.OfficeIntegration.PowerPointInfo">
  <Version>Version1</Version>
  <RequiresSignIn>False</RequiresSignIn>
</EsriMapsInfo>
</file>

<file path=customXml/item32.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4.xml><?xml version="1.0" encoding="utf-8"?>
<EsriMapsInfo xmlns="ESRI.ArcGIS.Mapping.OfficeIntegration.PowerPointInfo">
  <Version>Version1</Version>
  <RequiresSignIn>False</RequiresSignIn>
</EsriMapsInfo>
</file>

<file path=customXml/item35.xml><?xml version="1.0" encoding="utf-8"?>
<EsriMapsInfo xmlns="ESRI.ArcGIS.Mapping.OfficeIntegration.PowerPointInfo">
  <Version>Version1</Version>
  <RequiresSignIn>False</RequiresSignIn>
</EsriMapsInfo>
</file>

<file path=customXml/item36.xml><?xml version="1.0" encoding="utf-8"?>
<EsriMapsInfo xmlns="ESRI.ArcGIS.Mapping.OfficeIntegration.PowerPointInfo">
  <Version>Version1</Version>
  <RequiresSignIn>False</RequiresSignIn>
</EsriMapsInfo>
</file>

<file path=customXml/item37.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9.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EsriMapsInfo xmlns="ESRI.ArcGIS.Mapping.OfficeIntegration.PowerPointInfo">
  <Version>Version1</Version>
  <RequiresSignIn>False</RequiresSignIn>
</EsriMapsInfo>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EsriMapsInfo xmlns="ESRI.ArcGIS.Mapping.OfficeIntegration.PowerPointInfo">
  <Version>Version1</Version>
  <RequiresSignIn>False</RequiresSignIn>
</EsriMapsInfo>
</file>

<file path=customXml/item45.xml><?xml version="1.0" encoding="utf-8"?>
<EsriMapsInfo xmlns="ESRI.ArcGIS.Mapping.OfficeIntegration.PowerPointInfo">
  <Version>Version1</Version>
  <RequiresSignIn>False</RequiresSignIn>
</EsriMapsInfo>
</file>

<file path=customXml/item46.xml><?xml version="1.0" encoding="utf-8"?>
<EsriMapsInfo xmlns="ESRI.ArcGIS.Mapping.OfficeIntegration.PowerPointInfo">
  <Version>Version1</Version>
  <RequiresSignIn>False</RequiresSignIn>
</EsriMapsInfo>
</file>

<file path=customXml/item47.xml><?xml version="1.0" encoding="utf-8"?>
<EsriMapsInfo xmlns="ESRI.ArcGIS.Mapping.OfficeIntegration.PowerPointInfo">
  <Version>Version1</Version>
  <RequiresSignIn>False</RequiresSignIn>
</EsriMapsInfo>
</file>

<file path=customXml/item48.xml><?xml version="1.0" encoding="utf-8"?>
<EsriMapsInfo xmlns="ESRI.ArcGIS.Mapping.OfficeIntegration.PowerPointInfo">
  <Version>Version1</Version>
  <RequiresSignIn>False</RequiresSignIn>
</EsriMapsInfo>
</file>

<file path=customXml/item49.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50.xml><?xml version="1.0" encoding="utf-8"?>
<EsriMapsInfo xmlns="ESRI.ArcGIS.Mapping.OfficeIntegration.PowerPointInfo">
  <Version>Version1</Version>
  <RequiresSignIn>False</RequiresSignIn>
</EsriMapsInfo>
</file>

<file path=customXml/item51.xml><?xml version="1.0" encoding="utf-8"?>
<EsriMapsInfo xmlns="ESRI.ArcGIS.Mapping.OfficeIntegration.PowerPointInfo">
  <Version>Version1</Version>
  <RequiresSignIn>False</RequiresSignIn>
</EsriMapsInfo>
</file>

<file path=customXml/item52.xml><?xml version="1.0" encoding="utf-8"?>
<ct:contentTypeSchema xmlns:ct="http://schemas.microsoft.com/office/2006/metadata/contentType" xmlns:ma="http://schemas.microsoft.com/office/2006/metadata/properties/metaAttributes" ct:_="" ma:_="" ma:contentTypeName="Document" ma:contentTypeID="0x010100BC8E0AC0A08BF446BDB32045E14F5422" ma:contentTypeVersion="18" ma:contentTypeDescription="Create a new document." ma:contentTypeScope="" ma:versionID="c5143de342ac8a3f879f34ad9e2aba28">
  <xsd:schema xmlns:xsd="http://www.w3.org/2001/XMLSchema" xmlns:xs="http://www.w3.org/2001/XMLSchema" xmlns:p="http://schemas.microsoft.com/office/2006/metadata/properties" xmlns:ns2="a5f3f57c-2ebc-4c3b-98a3-8fceb6d25ba8" xmlns:ns3="d1cd6fb8-9f75-4a4e-ba19-f8afe0aa8e3f" targetNamespace="http://schemas.microsoft.com/office/2006/metadata/properties" ma:root="true" ma:fieldsID="0d5db7c5f801015c445d6c88124669d4" ns2:_="" ns3:_="">
    <xsd:import namespace="a5f3f57c-2ebc-4c3b-98a3-8fceb6d25ba8"/>
    <xsd:import namespace="d1cd6fb8-9f75-4a4e-ba19-f8afe0aa8e3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3:_dlc_DocId" minOccurs="0"/>
                <xsd:element ref="ns3:_dlc_DocIdUrl" minOccurs="0"/>
                <xsd:element ref="ns3:_dlc_DocIdPersistId"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f3f57c-2ebc-4c3b-98a3-8fceb6d25ba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22" nillable="true" ma:displayName="Location" ma:internalName="MediaServiceLocation" ma:readOnly="true">
      <xsd:simpleType>
        <xsd:restriction base="dms:Text"/>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4373b550-10be-49fa-a249-6a5a55e59eb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1cd6fb8-9f75-4a4e-ba19-f8afe0aa8e3f" elementFormDefault="qualified">
    <xsd:import namespace="http://schemas.microsoft.com/office/2006/documentManagement/types"/>
    <xsd:import namespace="http://schemas.microsoft.com/office/infopath/2007/PartnerControls"/>
    <xsd:element name="_dlc_DocId" ma:index="17" nillable="true" ma:displayName="Document ID Value" ma:description="The value of the document ID assigned to this item." ma:internalName="_dlc_DocId" ma:readOnly="true">
      <xsd:simpleType>
        <xsd:restriction base="dms:Text"/>
      </xsd:simpleType>
    </xsd:element>
    <xsd:element name="_dlc_DocIdUrl" ma:index="18"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9" nillable="true" ma:displayName="Persist ID" ma:description="Keep ID on add." ma:hidden="true" ma:internalName="_dlc_DocIdPersistId" ma:readOnly="true">
      <xsd:simpleType>
        <xsd:restriction base="dms:Boolean"/>
      </xsd:simple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element name="TaxCatchAll" ma:index="26" nillable="true" ma:displayName="Taxonomy Catch All Column" ma:hidden="true" ma:list="{3fd3c9ad-a7b8-43d8-9f19-1b68c1cd2c26}" ma:internalName="TaxCatchAll" ma:showField="CatchAllData" ma:web="d1cd6fb8-9f75-4a4e-ba19-f8afe0aa8e3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3.xml><?xml version="1.0" encoding="utf-8"?>
<EsriMapsInfo xmlns="ESRI.ArcGIS.Mapping.OfficeIntegration.PowerPointInfo">
  <Version>Version1</Version>
  <RequiresSignIn>False</RequiresSignIn>
</EsriMapsInfo>
</file>

<file path=customXml/item5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55.xml><?xml version="1.0" encoding="utf-8"?>
<EsriMapsInfo xmlns="ESRI.ArcGIS.Mapping.OfficeIntegration.PowerPointInfo">
  <Version>Version1</Version>
  <RequiresSignIn>False</RequiresSignIn>
</EsriMapsInfo>
</file>

<file path=customXml/item56.xml><?xml version="1.0" encoding="utf-8"?>
<EsriMapsInfo xmlns="ESRI.ArcGIS.Mapping.OfficeIntegration.PowerPointInfo">
  <Version>Version1</Version>
  <RequiresSignIn>False</RequiresSignIn>
</EsriMapsInfo>
</file>

<file path=customXml/item57.xml><?xml version="1.0" encoding="utf-8"?>
<EsriMapsInfo xmlns="ESRI.ArcGIS.Mapping.OfficeIntegration.PowerPointInfo">
  <Version>Version1</Version>
  <RequiresSignIn>False</RequiresSignIn>
</EsriMapsInfo>
</file>

<file path=customXml/item58.xml><?xml version="1.0" encoding="utf-8"?>
<EsriMapsInfo xmlns="ESRI.ArcGIS.Mapping.OfficeIntegration.PowerPointInfo">
  <Version>Version1</Version>
  <RequiresSignIn>False</RequiresSignIn>
</EsriMapsInfo>
</file>

<file path=customXml/item59.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60.xml><?xml version="1.0" encoding="utf-8"?>
<EsriMapsInfo xmlns="ESRI.ArcGIS.Mapping.OfficeIntegration.PowerPointInfo">
  <Version>Version1</Version>
  <RequiresSignIn>False</RequiresSignIn>
</EsriMapsInfo>
</file>

<file path=customXml/item61.xml><?xml version="1.0" encoding="utf-8"?>
<EsriMapsInfo xmlns="ESRI.ArcGIS.Mapping.OfficeIntegration.PowerPointInfo">
  <Version>Version1</Version>
  <RequiresSignIn>False</RequiresSignIn>
</EsriMapsInfo>
</file>

<file path=customXml/item62.xml><?xml version="1.0" encoding="utf-8"?>
<EsriMapsInfo xmlns="ESRI.ArcGIS.Mapping.OfficeIntegration.PowerPointInfo">
  <Version>Version1</Version>
  <RequiresSignIn>False</RequiresSignIn>
</EsriMapsInfo>
</file>

<file path=customXml/item63.xml><?xml version="1.0" encoding="utf-8"?>
<EsriMapsInfo xmlns="ESRI.ArcGIS.Mapping.OfficeIntegration.PowerPointInfo">
  <Version>Version1</Version>
  <RequiresSignIn>False</RequiresSignIn>
</EsriMapsInfo>
</file>

<file path=customXml/item64.xml><?xml version="1.0" encoding="utf-8"?>
<EsriMapsInfo xmlns="ESRI.ArcGIS.Mapping.OfficeIntegration.PowerPointInfo">
  <Version>Version1</Version>
  <RequiresSignIn>False</RequiresSignIn>
</EsriMapsInfo>
</file>

<file path=customXml/item65.xml><?xml version="1.0" encoding="utf-8"?>
<EsriMapsInfo xmlns="ESRI.ArcGIS.Mapping.OfficeIntegration.PowerPointInfo">
  <Version>Version1</Version>
  <RequiresSignIn>False</RequiresSignIn>
</EsriMapsInfo>
</file>

<file path=customXml/item66.xml><?xml version="1.0" encoding="utf-8"?>
<p:properties xmlns:p="http://schemas.microsoft.com/office/2006/metadata/properties" xmlns:xsi="http://www.w3.org/2001/XMLSchema-instance" xmlns:pc="http://schemas.microsoft.com/office/infopath/2007/PartnerControls">
  <documentManagement>
    <lcf76f155ced4ddcb4097134ff3c332f xmlns="a5f3f57c-2ebc-4c3b-98a3-8fceb6d25ba8">
      <Terms xmlns="http://schemas.microsoft.com/office/infopath/2007/PartnerControls"/>
    </lcf76f155ced4ddcb4097134ff3c332f>
    <TaxCatchAll xmlns="d1cd6fb8-9f75-4a4e-ba19-f8afe0aa8e3f" xsi:nil="true"/>
    <_dlc_DocId xmlns="d1cd6fb8-9f75-4a4e-ba19-f8afe0aa8e3f">P7457YNZQEFK-1362962714-296326</_dlc_DocId>
    <_dlc_DocIdUrl xmlns="d1cd6fb8-9f75-4a4e-ba19-f8afe0aa8e3f">
      <Url>https://esriis.sharepoint.com/sites/Geodatabase577/_layouts/15/DocIdRedir.aspx?ID=P7457YNZQEFK-1362962714-296326</Url>
      <Description>P7457YNZQEFK-1362962714-296326</Description>
    </_dlc_DocIdUrl>
    <SharedWithUsers xmlns="d1cd6fb8-9f75-4a4e-ba19-f8afe0aa8e3f">
      <UserInfo>
        <DisplayName>Lisa Stanners</DisplayName>
        <AccountId>862</AccountId>
        <AccountType/>
      </UserInfo>
    </SharedWithUsers>
  </documentManagement>
</p:properties>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33F5FE6F-FF86-471A-919E-6C74E3669390}">
  <ds:schemaRefs>
    <ds:schemaRef ds:uri="ESRI.ArcGIS.Mapping.OfficeIntegration.PowerPointInfo"/>
  </ds:schemaRefs>
</ds:datastoreItem>
</file>

<file path=customXml/itemProps10.xml><?xml version="1.0" encoding="utf-8"?>
<ds:datastoreItem xmlns:ds="http://schemas.openxmlformats.org/officeDocument/2006/customXml" ds:itemID="{EE9F405B-FE7A-4AB8-9CB8-9A75FBA69A95}">
  <ds:schemaRefs>
    <ds:schemaRef ds:uri="ESRI.ArcGIS.Mapping.OfficeIntegration.PowerPointInfo"/>
  </ds:schemaRefs>
</ds:datastoreItem>
</file>

<file path=customXml/itemProps11.xml><?xml version="1.0" encoding="utf-8"?>
<ds:datastoreItem xmlns:ds="http://schemas.openxmlformats.org/officeDocument/2006/customXml" ds:itemID="{E1A338E5-2E37-4973-87E6-4C02B0B7F460}">
  <ds:schemaRefs>
    <ds:schemaRef ds:uri="http://schemas.microsoft.com/sharepoint/v3/contenttype/forms"/>
  </ds:schemaRefs>
</ds:datastoreItem>
</file>

<file path=customXml/itemProps12.xml><?xml version="1.0" encoding="utf-8"?>
<ds:datastoreItem xmlns:ds="http://schemas.openxmlformats.org/officeDocument/2006/customXml" ds:itemID="{2C9ABD96-756D-41D3-909F-6F7B4C6B6E1F}">
  <ds:schemaRefs>
    <ds:schemaRef ds:uri="ESRI.ArcGIS.Mapping.OfficeIntegration.PowerPointInfo"/>
  </ds:schemaRefs>
</ds:datastoreItem>
</file>

<file path=customXml/itemProps13.xml><?xml version="1.0" encoding="utf-8"?>
<ds:datastoreItem xmlns:ds="http://schemas.openxmlformats.org/officeDocument/2006/customXml" ds:itemID="{76859AF2-E75C-459B-8657-EEEA80BC8153}">
  <ds:schemaRefs>
    <ds:schemaRef ds:uri="ESRI.ArcGIS.Mapping.OfficeIntegration.PowerPointInfo"/>
  </ds:schemaRefs>
</ds:datastoreItem>
</file>

<file path=customXml/itemProps14.xml><?xml version="1.0" encoding="utf-8"?>
<ds:datastoreItem xmlns:ds="http://schemas.openxmlformats.org/officeDocument/2006/customXml" ds:itemID="{4ADFB73A-380D-41FC-8C37-7155886326FA}">
  <ds:schemaRefs>
    <ds:schemaRef ds:uri="ESRI.ArcGIS.Mapping.OfficeIntegration.PowerPointInfo"/>
  </ds:schemaRefs>
</ds:datastoreItem>
</file>

<file path=customXml/itemProps15.xml><?xml version="1.0" encoding="utf-8"?>
<ds:datastoreItem xmlns:ds="http://schemas.openxmlformats.org/officeDocument/2006/customXml" ds:itemID="{94844715-80D4-4BDB-8DF0-52D9314E2485}">
  <ds:schemaRefs>
    <ds:schemaRef ds:uri="ESRI.ArcGIS.Mapping.OfficeIntegration.PowerPointInfo"/>
  </ds:schemaRefs>
</ds:datastoreItem>
</file>

<file path=customXml/itemProps16.xml><?xml version="1.0" encoding="utf-8"?>
<ds:datastoreItem xmlns:ds="http://schemas.openxmlformats.org/officeDocument/2006/customXml" ds:itemID="{7A70D44C-B768-49FE-A70F-C6199D3EE9A7}">
  <ds:schemaRefs>
    <ds:schemaRef ds:uri="ESRI.ArcGIS.Mapping.OfficeIntegration.PowerPointInfo"/>
  </ds:schemaRefs>
</ds:datastoreItem>
</file>

<file path=customXml/itemProps17.xml><?xml version="1.0" encoding="utf-8"?>
<ds:datastoreItem xmlns:ds="http://schemas.openxmlformats.org/officeDocument/2006/customXml" ds:itemID="{E559A846-F914-4753-A2DC-D33AFE44114C}">
  <ds:schemaRefs>
    <ds:schemaRef ds:uri="ESRI.ArcGIS.Mapping.OfficeIntegration.PowerPointInfo"/>
  </ds:schemaRefs>
</ds:datastoreItem>
</file>

<file path=customXml/itemProps18.xml><?xml version="1.0" encoding="utf-8"?>
<ds:datastoreItem xmlns:ds="http://schemas.openxmlformats.org/officeDocument/2006/customXml" ds:itemID="{5A1E471A-DB16-4174-9D85-6F159A344CDB}">
  <ds:schemaRefs>
    <ds:schemaRef ds:uri="ESRI.ArcGIS.Mapping.OfficeIntegration.PowerPointInfo"/>
  </ds:schemaRefs>
</ds:datastoreItem>
</file>

<file path=customXml/itemProps19.xml><?xml version="1.0" encoding="utf-8"?>
<ds:datastoreItem xmlns:ds="http://schemas.openxmlformats.org/officeDocument/2006/customXml" ds:itemID="{AC4EB402-C456-4A26-8A92-B48606FF9264}">
  <ds:schemaRefs>
    <ds:schemaRef ds:uri="ESRI.ArcGIS.Mapping.OfficeIntegration.PowerPointInfo"/>
  </ds:schemaRefs>
</ds:datastoreItem>
</file>

<file path=customXml/itemProps2.xml><?xml version="1.0" encoding="utf-8"?>
<ds:datastoreItem xmlns:ds="http://schemas.openxmlformats.org/officeDocument/2006/customXml" ds:itemID="{612F64FD-E61D-43DE-A84B-8FC0DA8FC26C}">
  <ds:schemaRefs>
    <ds:schemaRef ds:uri="ESRI.ArcGIS.Mapping.OfficeIntegration.PowerPointInfo"/>
  </ds:schemaRefs>
</ds:datastoreItem>
</file>

<file path=customXml/itemProps20.xml><?xml version="1.0" encoding="utf-8"?>
<ds:datastoreItem xmlns:ds="http://schemas.openxmlformats.org/officeDocument/2006/customXml" ds:itemID="{8EED6C1C-A455-42E4-8CBE-649F5A755068}">
  <ds:schemaRefs>
    <ds:schemaRef ds:uri="ESRI.ArcGIS.Mapping.OfficeIntegration.PowerPointInfo"/>
  </ds:schemaRefs>
</ds:datastoreItem>
</file>

<file path=customXml/itemProps21.xml><?xml version="1.0" encoding="utf-8"?>
<ds:datastoreItem xmlns:ds="http://schemas.openxmlformats.org/officeDocument/2006/customXml" ds:itemID="{18DF8D07-6137-4D85-8010-4650942E033A}">
  <ds:schemaRefs>
    <ds:schemaRef ds:uri="ESRI.ArcGIS.Mapping.OfficeIntegration.PowerPointInfo"/>
  </ds:schemaRefs>
</ds:datastoreItem>
</file>

<file path=customXml/itemProps22.xml><?xml version="1.0" encoding="utf-8"?>
<ds:datastoreItem xmlns:ds="http://schemas.openxmlformats.org/officeDocument/2006/customXml" ds:itemID="{EB8D7141-3508-4B4E-8051-37E3E4C09D17}">
  <ds:schemaRefs>
    <ds:schemaRef ds:uri="ESRI.ArcGIS.Mapping.OfficeIntegration.PowerPointInfo"/>
  </ds:schemaRefs>
</ds:datastoreItem>
</file>

<file path=customXml/itemProps23.xml><?xml version="1.0" encoding="utf-8"?>
<ds:datastoreItem xmlns:ds="http://schemas.openxmlformats.org/officeDocument/2006/customXml" ds:itemID="{D4E2A01F-BEC1-4558-9AD1-A87ED70D910B}">
  <ds:schemaRefs>
    <ds:schemaRef ds:uri="ESRI.ArcGIS.Mapping.OfficeIntegration.PowerPointInfo"/>
  </ds:schemaRefs>
</ds:datastoreItem>
</file>

<file path=customXml/itemProps24.xml><?xml version="1.0" encoding="utf-8"?>
<ds:datastoreItem xmlns:ds="http://schemas.openxmlformats.org/officeDocument/2006/customXml" ds:itemID="{16EF6D11-DC4F-410C-A4BF-DF081B432591}">
  <ds:schemaRefs>
    <ds:schemaRef ds:uri="ESRI.ArcGIS.Mapping.OfficeIntegration.PowerPointInfo"/>
  </ds:schemaRefs>
</ds:datastoreItem>
</file>

<file path=customXml/itemProps25.xml><?xml version="1.0" encoding="utf-8"?>
<ds:datastoreItem xmlns:ds="http://schemas.openxmlformats.org/officeDocument/2006/customXml" ds:itemID="{53220D22-8257-492D-8F60-ECE474D7C478}">
  <ds:schemaRefs>
    <ds:schemaRef ds:uri="ESRI.ArcGIS.Mapping.OfficeIntegration.PowerPointInfo"/>
  </ds:schemaRefs>
</ds:datastoreItem>
</file>

<file path=customXml/itemProps26.xml><?xml version="1.0" encoding="utf-8"?>
<ds:datastoreItem xmlns:ds="http://schemas.openxmlformats.org/officeDocument/2006/customXml" ds:itemID="{55235559-86B9-428B-8DAF-8EE6262226D5}">
  <ds:schemaRefs>
    <ds:schemaRef ds:uri="ESRI.ArcGIS.Mapping.OfficeIntegration.PowerPointInfo"/>
  </ds:schemaRefs>
</ds:datastoreItem>
</file>

<file path=customXml/itemProps27.xml><?xml version="1.0" encoding="utf-8"?>
<ds:datastoreItem xmlns:ds="http://schemas.openxmlformats.org/officeDocument/2006/customXml" ds:itemID="{71658D62-F010-45F1-9326-EDC465FED48E}">
  <ds:schemaRefs>
    <ds:schemaRef ds:uri="ESRI.ArcGIS.Mapping.OfficeIntegration.PowerPointInfo"/>
  </ds:schemaRefs>
</ds:datastoreItem>
</file>

<file path=customXml/itemProps28.xml><?xml version="1.0" encoding="utf-8"?>
<ds:datastoreItem xmlns:ds="http://schemas.openxmlformats.org/officeDocument/2006/customXml" ds:itemID="{2FE51124-E413-4DA5-9E06-A6EB32D0C127}">
  <ds:schemaRefs>
    <ds:schemaRef ds:uri="ESRI.ArcGIS.Mapping.OfficeIntegration.PowerPointInfo"/>
  </ds:schemaRefs>
</ds:datastoreItem>
</file>

<file path=customXml/itemProps29.xml><?xml version="1.0" encoding="utf-8"?>
<ds:datastoreItem xmlns:ds="http://schemas.openxmlformats.org/officeDocument/2006/customXml" ds:itemID="{7684026F-E81F-4167-824A-3AA1BAEAE133}">
  <ds:schemaRefs>
    <ds:schemaRef ds:uri="ESRI.ArcGIS.Mapping.OfficeIntegration.PowerPointInfo"/>
  </ds:schemaRefs>
</ds:datastoreItem>
</file>

<file path=customXml/itemProps3.xml><?xml version="1.0" encoding="utf-8"?>
<ds:datastoreItem xmlns:ds="http://schemas.openxmlformats.org/officeDocument/2006/customXml" ds:itemID="{A2D97EB6-C9B5-45C6-85A6-D4FE6E1D9856}">
  <ds:schemaRefs>
    <ds:schemaRef ds:uri="ESRI.ArcGIS.Mapping.OfficeIntegration.PowerPointInfo"/>
  </ds:schemaRefs>
</ds:datastoreItem>
</file>

<file path=customXml/itemProps30.xml><?xml version="1.0" encoding="utf-8"?>
<ds:datastoreItem xmlns:ds="http://schemas.openxmlformats.org/officeDocument/2006/customXml" ds:itemID="{4ADFB689-BC87-4869-ADD0-8C3555150450}">
  <ds:schemaRefs>
    <ds:schemaRef ds:uri="ESRI.ArcGIS.Mapping.OfficeIntegration.PowerPointInfo"/>
  </ds:schemaRefs>
</ds:datastoreItem>
</file>

<file path=customXml/itemProps31.xml><?xml version="1.0" encoding="utf-8"?>
<ds:datastoreItem xmlns:ds="http://schemas.openxmlformats.org/officeDocument/2006/customXml" ds:itemID="{E5F80E3B-5636-41B2-898D-5D17189605B7}">
  <ds:schemaRefs>
    <ds:schemaRef ds:uri="ESRI.ArcGIS.Mapping.OfficeIntegration.PowerPointInfo"/>
  </ds:schemaRefs>
</ds:datastoreItem>
</file>

<file path=customXml/itemProps32.xml><?xml version="1.0" encoding="utf-8"?>
<ds:datastoreItem xmlns:ds="http://schemas.openxmlformats.org/officeDocument/2006/customXml" ds:itemID="{AE5A340C-916E-449C-AA30-CD41B151A0D4}">
  <ds:schemaRefs>
    <ds:schemaRef ds:uri="ESRI.ArcGIS.Mapping.OfficeIntegration.PowerPointInfo"/>
  </ds:schemaRefs>
</ds:datastoreItem>
</file>

<file path=customXml/itemProps33.xml><?xml version="1.0" encoding="utf-8"?>
<ds:datastoreItem xmlns:ds="http://schemas.openxmlformats.org/officeDocument/2006/customXml" ds:itemID="{905F88FE-324F-4FBE-89BB-9CEE04D6CACF}">
  <ds:schemaRefs>
    <ds:schemaRef ds:uri="ESRI.ArcGIS.Mapping.OfficeIntegration.PowerPointInfo"/>
  </ds:schemaRefs>
</ds:datastoreItem>
</file>

<file path=customXml/itemProps34.xml><?xml version="1.0" encoding="utf-8"?>
<ds:datastoreItem xmlns:ds="http://schemas.openxmlformats.org/officeDocument/2006/customXml" ds:itemID="{6D2D132B-596B-4D69-A43B-566EB6C10C03}">
  <ds:schemaRefs>
    <ds:schemaRef ds:uri="ESRI.ArcGIS.Mapping.OfficeIntegration.PowerPointInfo"/>
  </ds:schemaRefs>
</ds:datastoreItem>
</file>

<file path=customXml/itemProps35.xml><?xml version="1.0" encoding="utf-8"?>
<ds:datastoreItem xmlns:ds="http://schemas.openxmlformats.org/officeDocument/2006/customXml" ds:itemID="{D32008F3-64AC-45EB-A05B-F6120AE62290}">
  <ds:schemaRefs>
    <ds:schemaRef ds:uri="ESRI.ArcGIS.Mapping.OfficeIntegration.PowerPointInfo"/>
  </ds:schemaRefs>
</ds:datastoreItem>
</file>

<file path=customXml/itemProps36.xml><?xml version="1.0" encoding="utf-8"?>
<ds:datastoreItem xmlns:ds="http://schemas.openxmlformats.org/officeDocument/2006/customXml" ds:itemID="{2672FF5B-1ADC-45B0-9698-61421F5761E7}">
  <ds:schemaRefs>
    <ds:schemaRef ds:uri="ESRI.ArcGIS.Mapping.OfficeIntegration.PowerPointInfo"/>
  </ds:schemaRefs>
</ds:datastoreItem>
</file>

<file path=customXml/itemProps37.xml><?xml version="1.0" encoding="utf-8"?>
<ds:datastoreItem xmlns:ds="http://schemas.openxmlformats.org/officeDocument/2006/customXml" ds:itemID="{AB25B40B-929A-4CD0-B9AB-7142442027B6}">
  <ds:schemaRefs>
    <ds:schemaRef ds:uri="ESRI.ArcGIS.Mapping.OfficeIntegration.PowerPointInfo"/>
  </ds:schemaRefs>
</ds:datastoreItem>
</file>

<file path=customXml/itemProps38.xml><?xml version="1.0" encoding="utf-8"?>
<ds:datastoreItem xmlns:ds="http://schemas.openxmlformats.org/officeDocument/2006/customXml" ds:itemID="{9E56F111-9E55-4604-91C2-8352AE933430}">
  <ds:schemaRefs>
    <ds:schemaRef ds:uri="ESRI.ArcGIS.Mapping.OfficeIntegration.PowerPointInfo"/>
  </ds:schemaRefs>
</ds:datastoreItem>
</file>

<file path=customXml/itemProps39.xml><?xml version="1.0" encoding="utf-8"?>
<ds:datastoreItem xmlns:ds="http://schemas.openxmlformats.org/officeDocument/2006/customXml" ds:itemID="{C3102E66-5C5A-4AAF-9C94-24819091B61E}">
  <ds:schemaRefs>
    <ds:schemaRef ds:uri="ESRI.ArcGIS.Mapping.OfficeIntegration.PowerPointInfo"/>
  </ds:schemaRefs>
</ds:datastoreItem>
</file>

<file path=customXml/itemProps4.xml><?xml version="1.0" encoding="utf-8"?>
<ds:datastoreItem xmlns:ds="http://schemas.openxmlformats.org/officeDocument/2006/customXml" ds:itemID="{096117C4-1661-4D3B-B9F6-BC19E0F3E90B}">
  <ds:schemaRefs>
    <ds:schemaRef ds:uri="ESRI.ArcGIS.Mapping.OfficeIntegration.PowerPointInfo"/>
  </ds:schemaRefs>
</ds:datastoreItem>
</file>

<file path=customXml/itemProps40.xml><?xml version="1.0" encoding="utf-8"?>
<ds:datastoreItem xmlns:ds="http://schemas.openxmlformats.org/officeDocument/2006/customXml" ds:itemID="{FB58F897-2A4D-4309-8E20-83FD28E6FE27}">
  <ds:schemaRefs>
    <ds:schemaRef ds:uri="ESRI.ArcGIS.Mapping.OfficeIntegration.PowerPointInfo"/>
  </ds:schemaRefs>
</ds:datastoreItem>
</file>

<file path=customXml/itemProps41.xml><?xml version="1.0" encoding="utf-8"?>
<ds:datastoreItem xmlns:ds="http://schemas.openxmlformats.org/officeDocument/2006/customXml" ds:itemID="{653D88A7-0F5E-41C5-A5C5-47DF37C594C5}">
  <ds:schemaRefs>
    <ds:schemaRef ds:uri="ESRI.ArcGIS.Mapping.OfficeIntegration.PowerPointInfo"/>
  </ds:schemaRefs>
</ds:datastoreItem>
</file>

<file path=customXml/itemProps42.xml><?xml version="1.0" encoding="utf-8"?>
<ds:datastoreItem xmlns:ds="http://schemas.openxmlformats.org/officeDocument/2006/customXml" ds:itemID="{A77C5B54-CA1C-4010-8D5D-ED406825EBB7}">
  <ds:schemaRefs>
    <ds:schemaRef ds:uri="ESRI.ArcGIS.Mapping.OfficeIntegration.PowerPointInfo"/>
  </ds:schemaRefs>
</ds:datastoreItem>
</file>

<file path=customXml/itemProps43.xml><?xml version="1.0" encoding="utf-8"?>
<ds:datastoreItem xmlns:ds="http://schemas.openxmlformats.org/officeDocument/2006/customXml" ds:itemID="{3E253610-1BBE-4C16-A1DA-4D6F07A3A74E}">
  <ds:schemaRefs>
    <ds:schemaRef ds:uri="ESRI.ArcGIS.Mapping.OfficeIntegration.PowerPointInfo"/>
  </ds:schemaRefs>
</ds:datastoreItem>
</file>

<file path=customXml/itemProps44.xml><?xml version="1.0" encoding="utf-8"?>
<ds:datastoreItem xmlns:ds="http://schemas.openxmlformats.org/officeDocument/2006/customXml" ds:itemID="{5B58CDD1-2BF6-415B-A256-DBBCC6A48D56}">
  <ds:schemaRefs>
    <ds:schemaRef ds:uri="ESRI.ArcGIS.Mapping.OfficeIntegration.PowerPointInfo"/>
  </ds:schemaRefs>
</ds:datastoreItem>
</file>

<file path=customXml/itemProps45.xml><?xml version="1.0" encoding="utf-8"?>
<ds:datastoreItem xmlns:ds="http://schemas.openxmlformats.org/officeDocument/2006/customXml" ds:itemID="{86B5FFB5-BF2F-45EA-BC75-C41726A8F251}">
  <ds:schemaRefs>
    <ds:schemaRef ds:uri="ESRI.ArcGIS.Mapping.OfficeIntegration.PowerPointInfo"/>
  </ds:schemaRefs>
</ds:datastoreItem>
</file>

<file path=customXml/itemProps46.xml><?xml version="1.0" encoding="utf-8"?>
<ds:datastoreItem xmlns:ds="http://schemas.openxmlformats.org/officeDocument/2006/customXml" ds:itemID="{9E8787D6-C7B8-48EC-8C13-4069AE6320BD}">
  <ds:schemaRefs>
    <ds:schemaRef ds:uri="ESRI.ArcGIS.Mapping.OfficeIntegration.PowerPointInfo"/>
  </ds:schemaRefs>
</ds:datastoreItem>
</file>

<file path=customXml/itemProps47.xml><?xml version="1.0" encoding="utf-8"?>
<ds:datastoreItem xmlns:ds="http://schemas.openxmlformats.org/officeDocument/2006/customXml" ds:itemID="{C4AF463C-FA8B-436D-9853-3318650FDAB8}">
  <ds:schemaRefs>
    <ds:schemaRef ds:uri="ESRI.ArcGIS.Mapping.OfficeIntegration.PowerPointInfo"/>
  </ds:schemaRefs>
</ds:datastoreItem>
</file>

<file path=customXml/itemProps48.xml><?xml version="1.0" encoding="utf-8"?>
<ds:datastoreItem xmlns:ds="http://schemas.openxmlformats.org/officeDocument/2006/customXml" ds:itemID="{352E5095-9B98-4AF0-9861-BDC020ABBCFC}">
  <ds:schemaRefs>
    <ds:schemaRef ds:uri="ESRI.ArcGIS.Mapping.OfficeIntegration.PowerPointInfo"/>
  </ds:schemaRefs>
</ds:datastoreItem>
</file>

<file path=customXml/itemProps49.xml><?xml version="1.0" encoding="utf-8"?>
<ds:datastoreItem xmlns:ds="http://schemas.openxmlformats.org/officeDocument/2006/customXml" ds:itemID="{DE4ACD9E-0233-451D-890D-5732E05DB574}">
  <ds:schemaRefs>
    <ds:schemaRef ds:uri="ESRI.ArcGIS.Mapping.OfficeIntegration.PowerPointInfo"/>
  </ds:schemaRefs>
</ds:datastoreItem>
</file>

<file path=customXml/itemProps5.xml><?xml version="1.0" encoding="utf-8"?>
<ds:datastoreItem xmlns:ds="http://schemas.openxmlformats.org/officeDocument/2006/customXml" ds:itemID="{C1BF2448-6CBA-44DB-9E22-BED59BA834DF}">
  <ds:schemaRefs>
    <ds:schemaRef ds:uri="ESRI.ArcGIS.Mapping.OfficeIntegration.PowerPointInfo"/>
  </ds:schemaRefs>
</ds:datastoreItem>
</file>

<file path=customXml/itemProps50.xml><?xml version="1.0" encoding="utf-8"?>
<ds:datastoreItem xmlns:ds="http://schemas.openxmlformats.org/officeDocument/2006/customXml" ds:itemID="{EF0D8C03-B10D-4D20-AC38-CA6799A7A314}">
  <ds:schemaRefs>
    <ds:schemaRef ds:uri="ESRI.ArcGIS.Mapping.OfficeIntegration.PowerPointInfo"/>
  </ds:schemaRefs>
</ds:datastoreItem>
</file>

<file path=customXml/itemProps51.xml><?xml version="1.0" encoding="utf-8"?>
<ds:datastoreItem xmlns:ds="http://schemas.openxmlformats.org/officeDocument/2006/customXml" ds:itemID="{DA46DABE-45F1-4E65-A939-497CB70F357D}">
  <ds:schemaRefs>
    <ds:schemaRef ds:uri="ESRI.ArcGIS.Mapping.OfficeIntegration.PowerPointInfo"/>
  </ds:schemaRefs>
</ds:datastoreItem>
</file>

<file path=customXml/itemProps52.xml><?xml version="1.0" encoding="utf-8"?>
<ds:datastoreItem xmlns:ds="http://schemas.openxmlformats.org/officeDocument/2006/customXml" ds:itemID="{0D4FF607-5911-40F4-8EDA-FD1766EA3B65}">
  <ds:schemaRefs>
    <ds:schemaRef ds:uri="a5f3f57c-2ebc-4c3b-98a3-8fceb6d25ba8"/>
    <ds:schemaRef ds:uri="d1cd6fb8-9f75-4a4e-ba19-f8afe0aa8e3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53.xml><?xml version="1.0" encoding="utf-8"?>
<ds:datastoreItem xmlns:ds="http://schemas.openxmlformats.org/officeDocument/2006/customXml" ds:itemID="{F29452FE-972E-43F8-B54C-969F4C69C00B}">
  <ds:schemaRefs>
    <ds:schemaRef ds:uri="ESRI.ArcGIS.Mapping.OfficeIntegration.PowerPointInfo"/>
  </ds:schemaRefs>
</ds:datastoreItem>
</file>

<file path=customXml/itemProps54.xml><?xml version="1.0" encoding="utf-8"?>
<ds:datastoreItem xmlns:ds="http://schemas.openxmlformats.org/officeDocument/2006/customXml" ds:itemID="{77910754-ECA3-4F3D-AF98-B72DCB6804A5}">
  <ds:schemaRefs>
    <ds:schemaRef ds:uri="http://schemas.microsoft.com/sharepoint/events"/>
  </ds:schemaRefs>
</ds:datastoreItem>
</file>

<file path=customXml/itemProps55.xml><?xml version="1.0" encoding="utf-8"?>
<ds:datastoreItem xmlns:ds="http://schemas.openxmlformats.org/officeDocument/2006/customXml" ds:itemID="{E940B40D-12DB-4BFA-BBB6-2269FD71FF92}">
  <ds:schemaRefs>
    <ds:schemaRef ds:uri="ESRI.ArcGIS.Mapping.OfficeIntegration.PowerPointInfo"/>
  </ds:schemaRefs>
</ds:datastoreItem>
</file>

<file path=customXml/itemProps56.xml><?xml version="1.0" encoding="utf-8"?>
<ds:datastoreItem xmlns:ds="http://schemas.openxmlformats.org/officeDocument/2006/customXml" ds:itemID="{B7E6AAC2-10E8-4F0C-BCC5-34BD332F8972}">
  <ds:schemaRefs>
    <ds:schemaRef ds:uri="ESRI.ArcGIS.Mapping.OfficeIntegration.PowerPointInfo"/>
  </ds:schemaRefs>
</ds:datastoreItem>
</file>

<file path=customXml/itemProps57.xml><?xml version="1.0" encoding="utf-8"?>
<ds:datastoreItem xmlns:ds="http://schemas.openxmlformats.org/officeDocument/2006/customXml" ds:itemID="{D6F15B81-7660-4E9F-B613-8AA4F84B6DA3}">
  <ds:schemaRefs>
    <ds:schemaRef ds:uri="ESRI.ArcGIS.Mapping.OfficeIntegration.PowerPointInfo"/>
  </ds:schemaRefs>
</ds:datastoreItem>
</file>

<file path=customXml/itemProps58.xml><?xml version="1.0" encoding="utf-8"?>
<ds:datastoreItem xmlns:ds="http://schemas.openxmlformats.org/officeDocument/2006/customXml" ds:itemID="{F6EFD530-1E3E-47B8-A55C-19EC63E3C655}">
  <ds:schemaRefs>
    <ds:schemaRef ds:uri="ESRI.ArcGIS.Mapping.OfficeIntegration.PowerPointInfo"/>
  </ds:schemaRefs>
</ds:datastoreItem>
</file>

<file path=customXml/itemProps59.xml><?xml version="1.0" encoding="utf-8"?>
<ds:datastoreItem xmlns:ds="http://schemas.openxmlformats.org/officeDocument/2006/customXml" ds:itemID="{22A42D4B-0AAE-44C9-A2EF-48BDE1C5260A}">
  <ds:schemaRefs>
    <ds:schemaRef ds:uri="ESRI.ArcGIS.Mapping.OfficeIntegration.PowerPointInfo"/>
  </ds:schemaRefs>
</ds:datastoreItem>
</file>

<file path=customXml/itemProps6.xml><?xml version="1.0" encoding="utf-8"?>
<ds:datastoreItem xmlns:ds="http://schemas.openxmlformats.org/officeDocument/2006/customXml" ds:itemID="{9DC677B7-6D9E-42B7-AD1F-75D1804EAF7D}">
  <ds:schemaRefs>
    <ds:schemaRef ds:uri="ESRI.ArcGIS.Mapping.OfficeIntegration.PowerPointInfo"/>
  </ds:schemaRefs>
</ds:datastoreItem>
</file>

<file path=customXml/itemProps60.xml><?xml version="1.0" encoding="utf-8"?>
<ds:datastoreItem xmlns:ds="http://schemas.openxmlformats.org/officeDocument/2006/customXml" ds:itemID="{4617AF64-94DB-48BB-8BE2-3BCF6B12593F}">
  <ds:schemaRefs>
    <ds:schemaRef ds:uri="ESRI.ArcGIS.Mapping.OfficeIntegration.PowerPointInfo"/>
  </ds:schemaRefs>
</ds:datastoreItem>
</file>

<file path=customXml/itemProps61.xml><?xml version="1.0" encoding="utf-8"?>
<ds:datastoreItem xmlns:ds="http://schemas.openxmlformats.org/officeDocument/2006/customXml" ds:itemID="{C9037CA3-5499-457D-8238-F29CBEBDF143}">
  <ds:schemaRefs>
    <ds:schemaRef ds:uri="ESRI.ArcGIS.Mapping.OfficeIntegration.PowerPointInfo"/>
  </ds:schemaRefs>
</ds:datastoreItem>
</file>

<file path=customXml/itemProps62.xml><?xml version="1.0" encoding="utf-8"?>
<ds:datastoreItem xmlns:ds="http://schemas.openxmlformats.org/officeDocument/2006/customXml" ds:itemID="{DB399249-DB96-4601-9BA5-97791613CF3A}">
  <ds:schemaRefs>
    <ds:schemaRef ds:uri="ESRI.ArcGIS.Mapping.OfficeIntegration.PowerPointInfo"/>
  </ds:schemaRefs>
</ds:datastoreItem>
</file>

<file path=customXml/itemProps63.xml><?xml version="1.0" encoding="utf-8"?>
<ds:datastoreItem xmlns:ds="http://schemas.openxmlformats.org/officeDocument/2006/customXml" ds:itemID="{FDE85643-3216-4103-A1BD-63F5E1D42D73}">
  <ds:schemaRefs>
    <ds:schemaRef ds:uri="ESRI.ArcGIS.Mapping.OfficeIntegration.PowerPointInfo"/>
  </ds:schemaRefs>
</ds:datastoreItem>
</file>

<file path=customXml/itemProps64.xml><?xml version="1.0" encoding="utf-8"?>
<ds:datastoreItem xmlns:ds="http://schemas.openxmlformats.org/officeDocument/2006/customXml" ds:itemID="{998905D7-FE59-48DE-A74A-5B0009B7827F}">
  <ds:schemaRefs>
    <ds:schemaRef ds:uri="ESRI.ArcGIS.Mapping.OfficeIntegration.PowerPointInfo"/>
  </ds:schemaRefs>
</ds:datastoreItem>
</file>

<file path=customXml/itemProps65.xml><?xml version="1.0" encoding="utf-8"?>
<ds:datastoreItem xmlns:ds="http://schemas.openxmlformats.org/officeDocument/2006/customXml" ds:itemID="{10846DB9-88C0-41D7-ACE4-BEC3A7488A03}">
  <ds:schemaRefs>
    <ds:schemaRef ds:uri="ESRI.ArcGIS.Mapping.OfficeIntegration.PowerPointInfo"/>
  </ds:schemaRefs>
</ds:datastoreItem>
</file>

<file path=customXml/itemProps66.xml><?xml version="1.0" encoding="utf-8"?>
<ds:datastoreItem xmlns:ds="http://schemas.openxmlformats.org/officeDocument/2006/customXml" ds:itemID="{81E133DB-697E-4C10-B192-8899027B1EC6}">
  <ds:schemaRefs>
    <ds:schemaRef ds:uri="http://purl.org/dc/dcmitype/"/>
    <ds:schemaRef ds:uri="http://purl.org/dc/elements/1.1/"/>
    <ds:schemaRef ds:uri="http://purl.org/dc/terms/"/>
    <ds:schemaRef ds:uri="http://www.w3.org/XML/1998/namespace"/>
    <ds:schemaRef ds:uri="http://schemas.microsoft.com/office/2006/documentManagement/types"/>
    <ds:schemaRef ds:uri="http://schemas.microsoft.com/office/infopath/2007/PartnerControls"/>
    <ds:schemaRef ds:uri="a5f3f57c-2ebc-4c3b-98a3-8fceb6d25ba8"/>
    <ds:schemaRef ds:uri="http://schemas.openxmlformats.org/package/2006/metadata/core-properties"/>
    <ds:schemaRef ds:uri="d1cd6fb8-9f75-4a4e-ba19-f8afe0aa8e3f"/>
    <ds:schemaRef ds:uri="http://schemas.microsoft.com/office/2006/metadata/properties"/>
  </ds:schemaRefs>
</ds:datastoreItem>
</file>

<file path=customXml/itemProps7.xml><?xml version="1.0" encoding="utf-8"?>
<ds:datastoreItem xmlns:ds="http://schemas.openxmlformats.org/officeDocument/2006/customXml" ds:itemID="{328DCA66-548E-4424-83E1-09FFD45EE4B0}">
  <ds:schemaRefs>
    <ds:schemaRef ds:uri="ESRI.ArcGIS.Mapping.OfficeIntegration.PowerPointInfo"/>
  </ds:schemaRefs>
</ds:datastoreItem>
</file>

<file path=customXml/itemProps8.xml><?xml version="1.0" encoding="utf-8"?>
<ds:datastoreItem xmlns:ds="http://schemas.openxmlformats.org/officeDocument/2006/customXml" ds:itemID="{039A5E78-EC42-40DE-A05E-1C7FCA140310}">
  <ds:schemaRefs>
    <ds:schemaRef ds:uri="ESRI.ArcGIS.Mapping.OfficeIntegration.PowerPointInfo"/>
  </ds:schemaRefs>
</ds:datastoreItem>
</file>

<file path=customXml/itemProps9.xml><?xml version="1.0" encoding="utf-8"?>
<ds:datastoreItem xmlns:ds="http://schemas.openxmlformats.org/officeDocument/2006/customXml" ds:itemID="{B0302D17-5923-4CC0-9EB4-0E57930F5A8E}">
  <ds:schemaRefs>
    <ds:schemaRef ds:uri="ESRI.ArcGIS.Mapping.OfficeIntegration.PowerPointInfo"/>
  </ds:schemaRefs>
</ds:datastoreItem>
</file>

<file path=docMetadata/LabelInfo.xml><?xml version="1.0" encoding="utf-8"?>
<clbl:labelList xmlns:clbl="http://schemas.microsoft.com/office/2020/mipLabelMetadata">
  <clbl:label id="{aee6e3c9-711e-4c7c-bd27-04f2307db20d}" enabled="0" method="" siteId="{aee6e3c9-711e-4c7c-bd27-04f2307db20d}" removed="1"/>
</clbl:labelList>
</file>

<file path=docProps/app.xml><?xml version="1.0" encoding="utf-8"?>
<Properties xmlns="http://schemas.openxmlformats.org/officeDocument/2006/extended-properties" xmlns:vt="http://schemas.openxmlformats.org/officeDocument/2006/docPropsVTypes">
  <Template>Esri_Corporate_Template-Dark</Template>
  <TotalTime>0</TotalTime>
  <Words>3532</Words>
  <Application>Microsoft Office PowerPoint</Application>
  <PresentationFormat>Widescreen</PresentationFormat>
  <Paragraphs>580</Paragraphs>
  <Slides>43</Slides>
  <Notes>32</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43</vt:i4>
      </vt:variant>
    </vt:vector>
  </HeadingPairs>
  <TitlesOfParts>
    <vt:vector size="52" baseType="lpstr">
      <vt:lpstr>Arial</vt:lpstr>
      <vt:lpstr>Cascadia Mono</vt:lpstr>
      <vt:lpstr>Helvetica Neue</vt:lpstr>
      <vt:lpstr>Lucida Grande</vt:lpstr>
      <vt:lpstr>Open Sans</vt:lpstr>
      <vt:lpstr>Segoe UI</vt:lpstr>
      <vt:lpstr>2_Esri_Corporate_Template-Dark</vt:lpstr>
      <vt:lpstr>Esri_Corporate_Template-Dark</vt:lpstr>
      <vt:lpstr>Custom Design</vt:lpstr>
      <vt:lpstr>ArcGIS Pro SDK for .NET: Introduction to Map and Geodatabase Topology</vt:lpstr>
      <vt:lpstr>Agenda </vt:lpstr>
      <vt:lpstr>Introduction </vt:lpstr>
      <vt:lpstr>Importance of Topology</vt:lpstr>
      <vt:lpstr> Topology Functionality available in the Pro SDK</vt:lpstr>
      <vt:lpstr>Geodatabase Topology</vt:lpstr>
      <vt:lpstr>Geodatabase Topology</vt:lpstr>
      <vt:lpstr>Geodatabase Topology</vt:lpstr>
      <vt:lpstr>Dataset: Geodatabase Topology</vt:lpstr>
      <vt:lpstr>Additional Examples: Geodatabase Topology</vt:lpstr>
      <vt:lpstr>SDK Functionality : Geodatabase Topology </vt:lpstr>
      <vt:lpstr>SDK Functionality : Geodatabase Topology </vt:lpstr>
      <vt:lpstr>Functionality: Open and Explore</vt:lpstr>
      <vt:lpstr>Open and Explore</vt:lpstr>
      <vt:lpstr>Open and Explore</vt:lpstr>
      <vt:lpstr>Demo: Explore Topology</vt:lpstr>
      <vt:lpstr>Functionality: Validation</vt:lpstr>
      <vt:lpstr>Validation</vt:lpstr>
      <vt:lpstr>Validation </vt:lpstr>
      <vt:lpstr>Validation</vt:lpstr>
      <vt:lpstr>Demo: Topology validation</vt:lpstr>
      <vt:lpstr>Functionality: Errors and Exception Handling</vt:lpstr>
      <vt:lpstr>Errors and Exception Handling</vt:lpstr>
      <vt:lpstr>Errors and Exception Handling</vt:lpstr>
      <vt:lpstr>Demo: Errors and Exception handling</vt:lpstr>
      <vt:lpstr>Map Topology</vt:lpstr>
      <vt:lpstr>What is a Map Topology</vt:lpstr>
      <vt:lpstr>Setting and Getting Topology </vt:lpstr>
      <vt:lpstr>The Topology Graph</vt:lpstr>
      <vt:lpstr>The Topology Graph</vt:lpstr>
      <vt:lpstr>The Topology Graph  </vt:lpstr>
      <vt:lpstr>The Topology Graph </vt:lpstr>
      <vt:lpstr>Iterating Over Topology Edges and Nodes</vt:lpstr>
      <vt:lpstr>The Topology Graph</vt:lpstr>
      <vt:lpstr>Shared Edge editing</vt:lpstr>
      <vt:lpstr>Demo: Map Topology</vt:lpstr>
      <vt:lpstr>Copyright © 2024 Esri. All rights reserved.</vt:lpstr>
      <vt:lpstr>PowerPoint Presentation</vt:lpstr>
      <vt:lpstr>Smoketree A-E – Technical Sessions</vt:lpstr>
      <vt:lpstr>ArcGIS Pro SDK for .NET – Demo theaters</vt:lpstr>
      <vt:lpstr>Please Share Your Feedback in the App</vt:lpstr>
      <vt:lpstr>Connect With Us On Social</vt:lpstr>
      <vt:lpstr>Copyright © 2024 Esri. All rights reserved.</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Kyle Heinemann</dc:creator>
  <cp:lastModifiedBy>Lisa Stanners</cp:lastModifiedBy>
  <cp:revision>2</cp:revision>
  <cp:lastPrinted>2021-08-10T23:54:02Z</cp:lastPrinted>
  <dcterms:created xsi:type="dcterms:W3CDTF">2023-09-08T14:16:35Z</dcterms:created>
  <dcterms:modified xsi:type="dcterms:W3CDTF">2024-03-09T00:48:45Z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0x010100BC8E0AC0A08BF446BDB32045E14F5422</vt:lpwstr>
  </property>
  <property fmtid="{D5CDD505-2E9C-101B-9397-08002B2CF9AE}" pid="3" name="Order">
    <vt:r8>898000</vt:r8>
  </property>
  <property fmtid="{D5CDD505-2E9C-101B-9397-08002B2CF9AE}" pid="4" name="ComplianceAssetId">
    <vt:lpwstr/>
  </property>
  <property fmtid="{D5CDD505-2E9C-101B-9397-08002B2CF9AE}" pid="5" name="TemplateUrl">
    <vt:lpwstr/>
  </property>
  <property fmtid="{D5CDD505-2E9C-101B-9397-08002B2CF9AE}" pid="6" name="xd_Signature">
    <vt:bool>false</vt:bool>
  </property>
  <property fmtid="{D5CDD505-2E9C-101B-9397-08002B2CF9AE}" pid="7" name="xd_ProgID">
    <vt:lpwstr/>
  </property>
  <property fmtid="{D5CDD505-2E9C-101B-9397-08002B2CF9AE}" pid="8" name="MediaServiceImageTags">
    <vt:lpwstr/>
  </property>
  <property fmtid="{D5CDD505-2E9C-101B-9397-08002B2CF9AE}" pid="9" name="_dlc_DocIdItemGuid">
    <vt:lpwstr>2a40eb59-3799-4d04-98c6-a8d9a92c41e4</vt:lpwstr>
  </property>
</Properties>
</file>