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  <p:sldMasterId id="2147486817" r:id="rId6"/>
    <p:sldMasterId id="2147486831" r:id="rId7"/>
  </p:sldMasterIdLst>
  <p:notesMasterIdLst>
    <p:notesMasterId r:id="rId67"/>
  </p:notesMasterIdLst>
  <p:handoutMasterIdLst>
    <p:handoutMasterId r:id="rId68"/>
  </p:handoutMasterIdLst>
  <p:sldIdLst>
    <p:sldId id="744" r:id="rId8"/>
    <p:sldId id="1065" r:id="rId9"/>
    <p:sldId id="1100" r:id="rId10"/>
    <p:sldId id="705" r:id="rId11"/>
    <p:sldId id="701" r:id="rId12"/>
    <p:sldId id="712" r:id="rId13"/>
    <p:sldId id="1019" r:id="rId14"/>
    <p:sldId id="768" r:id="rId15"/>
    <p:sldId id="655" r:id="rId16"/>
    <p:sldId id="657" r:id="rId17"/>
    <p:sldId id="737" r:id="rId18"/>
    <p:sldId id="738" r:id="rId19"/>
    <p:sldId id="724" r:id="rId20"/>
    <p:sldId id="1022" r:id="rId21"/>
    <p:sldId id="1021" r:id="rId22"/>
    <p:sldId id="1053" r:id="rId23"/>
    <p:sldId id="1054" r:id="rId24"/>
    <p:sldId id="1055" r:id="rId25"/>
    <p:sldId id="1058" r:id="rId26"/>
    <p:sldId id="1056" r:id="rId27"/>
    <p:sldId id="1057" r:id="rId28"/>
    <p:sldId id="1059" r:id="rId29"/>
    <p:sldId id="1031" r:id="rId30"/>
    <p:sldId id="1024" r:id="rId31"/>
    <p:sldId id="1042" r:id="rId32"/>
    <p:sldId id="1035" r:id="rId33"/>
    <p:sldId id="1069" r:id="rId34"/>
    <p:sldId id="1104" r:id="rId35"/>
    <p:sldId id="1105" r:id="rId36"/>
    <p:sldId id="1106" r:id="rId37"/>
    <p:sldId id="1107" r:id="rId38"/>
    <p:sldId id="1108" r:id="rId39"/>
    <p:sldId id="1109" r:id="rId40"/>
    <p:sldId id="1078" r:id="rId41"/>
    <p:sldId id="1081" r:id="rId42"/>
    <p:sldId id="1080" r:id="rId43"/>
    <p:sldId id="1083" r:id="rId44"/>
    <p:sldId id="1085" r:id="rId45"/>
    <p:sldId id="1087" r:id="rId46"/>
    <p:sldId id="1082" r:id="rId47"/>
    <p:sldId id="1084" r:id="rId48"/>
    <p:sldId id="1091" r:id="rId49"/>
    <p:sldId id="1092" r:id="rId50"/>
    <p:sldId id="1093" r:id="rId51"/>
    <p:sldId id="1094" r:id="rId52"/>
    <p:sldId id="1095" r:id="rId53"/>
    <p:sldId id="1096" r:id="rId54"/>
    <p:sldId id="1097" r:id="rId55"/>
    <p:sldId id="1098" r:id="rId56"/>
    <p:sldId id="1099" r:id="rId57"/>
    <p:sldId id="1000" r:id="rId58"/>
    <p:sldId id="1018" r:id="rId59"/>
    <p:sldId id="1043" r:id="rId60"/>
    <p:sldId id="1038" r:id="rId61"/>
    <p:sldId id="1102" r:id="rId62"/>
    <p:sldId id="1101" r:id="rId63"/>
    <p:sldId id="1002" r:id="rId64"/>
    <p:sldId id="736" r:id="rId65"/>
    <p:sldId id="743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744"/>
            <p14:sldId id="1065"/>
            <p14:sldId id="1100"/>
            <p14:sldId id="705"/>
            <p14:sldId id="701"/>
            <p14:sldId id="712"/>
            <p14:sldId id="1019"/>
            <p14:sldId id="768"/>
            <p14:sldId id="655"/>
            <p14:sldId id="657"/>
            <p14:sldId id="737"/>
            <p14:sldId id="738"/>
            <p14:sldId id="724"/>
            <p14:sldId id="1022"/>
            <p14:sldId id="1021"/>
            <p14:sldId id="1053"/>
            <p14:sldId id="1054"/>
            <p14:sldId id="1055"/>
            <p14:sldId id="1058"/>
            <p14:sldId id="1056"/>
            <p14:sldId id="1057"/>
            <p14:sldId id="1059"/>
            <p14:sldId id="1031"/>
            <p14:sldId id="1024"/>
            <p14:sldId id="1042"/>
            <p14:sldId id="1035"/>
            <p14:sldId id="1069"/>
            <p14:sldId id="1104"/>
            <p14:sldId id="1105"/>
            <p14:sldId id="1106"/>
            <p14:sldId id="1107"/>
            <p14:sldId id="1108"/>
            <p14:sldId id="1109"/>
            <p14:sldId id="1078"/>
            <p14:sldId id="1081"/>
            <p14:sldId id="1080"/>
            <p14:sldId id="1083"/>
            <p14:sldId id="1085"/>
            <p14:sldId id="1087"/>
            <p14:sldId id="1082"/>
            <p14:sldId id="1084"/>
            <p14:sldId id="1091"/>
            <p14:sldId id="1092"/>
            <p14:sldId id="1093"/>
            <p14:sldId id="1094"/>
            <p14:sldId id="1095"/>
            <p14:sldId id="1096"/>
            <p14:sldId id="1097"/>
            <p14:sldId id="1098"/>
            <p14:sldId id="1099"/>
            <p14:sldId id="1000"/>
            <p14:sldId id="1018"/>
            <p14:sldId id="1043"/>
            <p14:sldId id="1038"/>
            <p14:sldId id="1102"/>
            <p14:sldId id="1101"/>
            <p14:sldId id="1002"/>
            <p14:sldId id="736"/>
            <p14:sldId id="743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52" y="5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v4.3</a:t>
            </a:r>
          </a:p>
          <a:p>
            <a:r>
              <a:rPr lang="en-US" baseline="0" dirty="0"/>
              <a:t>September 27, 2023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117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571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234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454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08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010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96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5723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925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186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56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4149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834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9743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301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345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639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800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282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079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5079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2633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0371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4937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2049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4274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4765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5136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7667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010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216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5207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6017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0672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686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4071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7383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3305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2360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6517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01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0336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08157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1180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0D8960-C1A1-4424-94DB-E23BBA9C205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871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61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7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83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606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3/9/2024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1040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39782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0426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84450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4853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80772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872090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82086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80097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64782168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25663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8535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53052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46595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8547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6797FC-BEAD-EDB2-35D0-3673F271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22067"/>
            <a:ext cx="10369296" cy="553998"/>
          </a:xfrm>
        </p:spPr>
        <p:txBody>
          <a:bodyPr/>
          <a:lstStyle>
            <a:lvl1pPr>
              <a:defRPr lang="en-US" sz="36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63140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82317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78516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24107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7143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81575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99676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435250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68995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02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58997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Big (2 lines)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819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214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8" r:id="rId1"/>
    <p:sldLayoutId id="2147486819" r:id="rId2"/>
    <p:sldLayoutId id="2147486820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  <p:sldLayoutId id="2147486830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263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2" r:id="rId1"/>
    <p:sldLayoutId id="2147486833" r:id="rId2"/>
    <p:sldLayoutId id="2147486834" r:id="rId3"/>
    <p:sldLayoutId id="2147486835" r:id="rId4"/>
    <p:sldLayoutId id="2147486836" r:id="rId5"/>
    <p:sldLayoutId id="2147486837" r:id="rId6"/>
    <p:sldLayoutId id="2147486838" r:id="rId7"/>
    <p:sldLayoutId id="2147486839" r:id="rId8"/>
    <p:sldLayoutId id="2147486840" r:id="rId9"/>
    <p:sldLayoutId id="2147486841" r:id="rId10"/>
    <p:sldLayoutId id="2147486842" r:id="rId11"/>
    <p:sldLayoutId id="2147486843" r:id="rId12"/>
    <p:sldLayoutId id="2147486844" r:id="rId13"/>
    <p:sldLayoutId id="2147486845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github.com/Esri/arcgis-pro-sdk/wiki/Tech-Sessions#2023-palm-springs" TargetMode="External"/><Relationship Id="rId1" Type="http://schemas.openxmlformats.org/officeDocument/2006/relationships/slideLayout" Target="../slideLayouts/slideLayout4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jpeg"/><Relationship Id="rId3" Type="http://schemas.openxmlformats.org/officeDocument/2006/relationships/image" Target="../media/image9.png"/><Relationship Id="rId7" Type="http://schemas.openxmlformats.org/officeDocument/2006/relationships/image" Target="../media/image42.jpeg"/><Relationship Id="rId12" Type="http://schemas.openxmlformats.org/officeDocument/2006/relationships/image" Target="../media/image47.tiff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.svg"/><Relationship Id="rId11" Type="http://schemas.openxmlformats.org/officeDocument/2006/relationships/image" Target="../media/image46.jpe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10.pn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3" y="2202162"/>
            <a:ext cx="6306352" cy="914400"/>
          </a:xfrm>
        </p:spPr>
        <p:txBody>
          <a:bodyPr/>
          <a:lstStyle/>
          <a:p>
            <a:pPr algn="l"/>
            <a:r>
              <a:rPr lang="en-US" sz="3200" b="0" dirty="0"/>
              <a:t>ArcGIS Pro SDK for .NET  </a:t>
            </a:r>
            <a:br>
              <a:rPr lang="en-US" sz="3200" b="0" dirty="0"/>
            </a:br>
            <a:r>
              <a:rPr lang="en-US" sz="3600" b="0" dirty="0"/>
              <a:t>Introduction to the Editing API 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239187"/>
            <a:ext cx="630635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E6DD56"/>
                </a:solidFill>
              </a:rPr>
              <a:t>Lisa Stanners</a:t>
            </a:r>
          </a:p>
          <a:p>
            <a:pPr algn="l"/>
            <a:r>
              <a:rPr lang="en-US" dirty="0">
                <a:solidFill>
                  <a:srgbClr val="E6DD56"/>
                </a:solidFill>
              </a:rPr>
              <a:t>Narelle Chedzey</a:t>
            </a:r>
            <a:endParaRPr lang="en-US" dirty="0">
              <a:solidFill>
                <a:srgbClr val="EAFF46"/>
              </a:solidFill>
            </a:endParaRPr>
          </a:p>
          <a:p>
            <a:pPr algn="l"/>
            <a:endParaRPr lang="en-US" dirty="0">
              <a:solidFill>
                <a:srgbClr val="FFE08C"/>
              </a:solidFill>
            </a:endParaRP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944575C-0472-7F8F-CE36-653D02D56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E349F2-6145-8AB8-93E5-FE872DC96F01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6" name="Content Placeholder 12">
              <a:extLst>
                <a:ext uri="{FF2B5EF4-FFF2-40B4-BE49-F238E27FC236}">
                  <a16:creationId xmlns:a16="http://schemas.microsoft.com/office/drawing/2014/main" id="{77DB1EA5-0EFE-F519-7D7B-94A376F62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7" name="Picture 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AA89CEF0-CE12-A5F8-2666-DD3AAC424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Workflow</a:t>
            </a:r>
            <a:endParaRPr lang="en-US" u="sng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 dirty="0"/>
              <a:t>Integrate with </a:t>
            </a:r>
            <a:r>
              <a:rPr lang="en-US" dirty="0" err="1"/>
              <a:t>EditOperation</a:t>
            </a:r>
            <a:r>
              <a:rPr lang="en-US" dirty="0"/>
              <a:t> to combine with other edits:</a:t>
            </a:r>
          </a:p>
          <a:p>
            <a:pPr lvl="1"/>
            <a:r>
              <a:rPr lang="en-US" dirty="0"/>
              <a:t>Use the Modify overload that takes an Inspector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EditOperation.Execute</a:t>
            </a:r>
            <a:r>
              <a:rPr lang="en-US" dirty="0"/>
              <a:t>() (not </a:t>
            </a:r>
            <a:r>
              <a:rPr lang="en-US" dirty="0" err="1"/>
              <a:t>Inspector.Apply</a:t>
            </a:r>
            <a:r>
              <a:rPr lang="en-US" dirty="0"/>
              <a:t>())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29E7D6-4EE8-42DE-A2D2-EA887C46E758}"/>
              </a:ext>
            </a:extLst>
          </p:cNvPr>
          <p:cNvSpPr/>
          <p:nvPr/>
        </p:nvSpPr>
        <p:spPr bwMode="auto">
          <a:xfrm>
            <a:off x="970788" y="2680447"/>
            <a:ext cx="10235863" cy="391757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"FACILITYID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"SHAPE"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= mapPoint1;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shape field to apply geometry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 canceled"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editOp.Clip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editOp.Delete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//applies all changes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EditOperation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640480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D118004-A3AC-72B7-E641-4C5906AE1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33E769-06FB-F2ED-FAB5-CD9141C10DDE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A5C5350E-9205-A0AF-92A1-C64F6F16A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11" name="Picture 10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F9E608E6-A134-7799-F7DA-19FD24AD8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E46B56-0F0E-6F44-A5D6-F82641E10041}"/>
              </a:ext>
            </a:extLst>
          </p:cNvPr>
          <p:cNvGrpSpPr/>
          <p:nvPr/>
        </p:nvGrpSpPr>
        <p:grpSpPr>
          <a:xfrm>
            <a:off x="-7429" y="0"/>
            <a:ext cx="12199429" cy="6879029"/>
            <a:chOff x="-7429" y="0"/>
            <a:chExt cx="12199429" cy="6879029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F18A4BC-EDB9-EB4D-A605-9D9FC496D0E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58" name="Group 57" hidden="1">
                <a:extLst>
                  <a:ext uri="{FF2B5EF4-FFF2-40B4-BE49-F238E27FC236}">
                    <a16:creationId xmlns:a16="http://schemas.microsoft.com/office/drawing/2014/main" id="{96118ECF-358F-0B4C-8738-71864ACDF2C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C4CDF0E7-44FA-624D-BB57-1AABA9D365B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7" name="Picture 76">
                  <a:extLst>
                    <a:ext uri="{FF2B5EF4-FFF2-40B4-BE49-F238E27FC236}">
                      <a16:creationId xmlns:a16="http://schemas.microsoft.com/office/drawing/2014/main" id="{802B3CC1-007B-5F48-80E7-38F8A425EC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ECDFFD5C-EB26-0C4F-B5A0-ABB2582744A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FC23C417-1823-174E-9303-959E27D592C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DCC4C248-27BD-524F-806A-C058E08E05C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3" name="Freeform 72">
                      <a:extLst>
                        <a:ext uri="{FF2B5EF4-FFF2-40B4-BE49-F238E27FC236}">
                          <a16:creationId xmlns:a16="http://schemas.microsoft.com/office/drawing/2014/main" id="{1FA068AF-0F5A-D747-8B30-15E16D6FB89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17738219-222D-B942-ABC0-78894980FD4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227FE2B8-A5CC-0842-A630-FE685E71846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1D09AAE0-3572-B84A-969D-90595418546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0" name="Freeform 69">
                      <a:extLst>
                        <a:ext uri="{FF2B5EF4-FFF2-40B4-BE49-F238E27FC236}">
                          <a16:creationId xmlns:a16="http://schemas.microsoft.com/office/drawing/2014/main" id="{7B45A9C6-D0D3-6145-977B-54B6B5467C5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1" name="Rectangle 70">
                      <a:extLst>
                        <a:ext uri="{FF2B5EF4-FFF2-40B4-BE49-F238E27FC236}">
                          <a16:creationId xmlns:a16="http://schemas.microsoft.com/office/drawing/2014/main" id="{636DAAC1-E5E7-1B47-89FF-C5E06AD4E3D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2" name="Rectangle 71">
                      <a:extLst>
                        <a:ext uri="{FF2B5EF4-FFF2-40B4-BE49-F238E27FC236}">
                          <a16:creationId xmlns:a16="http://schemas.microsoft.com/office/drawing/2014/main" id="{4AB0FD33-500F-DE45-AE90-6D7D5D7003D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BB34187A-E905-7F46-9560-369064EFBFD2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74CD331A-0367-A84E-8B0E-D96127D57E3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272A9F2E-F22C-CC43-8B1C-A6DC87BBB1B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FD6A8CC-92C7-8744-95BF-55694DC8EC7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E3DC77DD-164F-AB43-8F48-249BB673BA4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1F96F120-EF7E-3143-8E02-061D4B8B1D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E79EDDF9-C0E6-E947-ACBE-819442DE61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68F538C-2A87-AE44-A8D2-E8EFFE352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F82A1B-CB18-BA4B-8E55-5B17306979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0833" y="1270166"/>
            <a:ext cx="10369296" cy="342900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onsolas" panose="020B0609020204030204" pitchFamily="49" charset="0"/>
              </a:rPr>
              <a:t>Load(</a:t>
            </a:r>
            <a:r>
              <a:rPr lang="en-US" dirty="0" err="1">
                <a:latin typeface="Consolas" panose="020B0609020204030204" pitchFamily="49" charset="0"/>
              </a:rPr>
              <a:t>MapMember</a:t>
            </a:r>
            <a:r>
              <a:rPr lang="en-US" dirty="0">
                <a:latin typeface="Consolas" panose="020B0609020204030204" pitchFamily="49" charset="0"/>
              </a:rPr>
              <a:t>, </a:t>
            </a:r>
            <a:r>
              <a:rPr lang="en-US" dirty="0" err="1">
                <a:latin typeface="Consolas" panose="020B0609020204030204" pitchFamily="49" charset="0"/>
              </a:rPr>
              <a:t>IEnumerable</a:t>
            </a:r>
            <a:r>
              <a:rPr lang="en-US" dirty="0">
                <a:latin typeface="Consolas" panose="020B0609020204030204" pitchFamily="49" charset="0"/>
              </a:rPr>
              <a:t>&lt;long&gt;) </a:t>
            </a:r>
            <a:r>
              <a:rPr lang="en-US" dirty="0"/>
              <a:t>to load more than one feature:</a:t>
            </a:r>
          </a:p>
          <a:p>
            <a:pPr lvl="1"/>
            <a:r>
              <a:rPr lang="en-US"/>
              <a:t>Attribute </a:t>
            </a:r>
            <a:r>
              <a:rPr lang="en-US" dirty="0"/>
              <a:t>values that are different across features </a:t>
            </a:r>
            <a:r>
              <a:rPr lang="en-US" u="sng" dirty="0"/>
              <a:t>are set to </a:t>
            </a:r>
            <a:r>
              <a:rPr lang="en-US" u="sng" dirty="0" err="1"/>
              <a:t>System.DBNull</a:t>
            </a:r>
            <a:r>
              <a:rPr lang="en-US" u="sng" dirty="0"/>
              <a:t> in the dictionary</a:t>
            </a:r>
          </a:p>
          <a:p>
            <a:pPr lvl="2"/>
            <a:r>
              <a:rPr lang="en-US" sz="1800" dirty="0"/>
              <a:t>*Geometry, Blob, Raster values will be null (not </a:t>
            </a:r>
            <a:r>
              <a:rPr lang="en-US" sz="1800" dirty="0" err="1"/>
              <a:t>DBNull</a:t>
            </a:r>
            <a:r>
              <a:rPr lang="en-US" sz="1800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Setting attribute values applies the change to all (loaded) feature records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Multiple features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28F5C2E-734E-4BE9-846F-ADDF2C3017F2}"/>
              </a:ext>
            </a:extLst>
          </p:cNvPr>
          <p:cNvSpPr/>
          <p:nvPr/>
        </p:nvSpPr>
        <p:spPr bwMode="auto">
          <a:xfrm>
            <a:off x="920833" y="3840858"/>
            <a:ext cx="10302579" cy="186032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//select and load all the ”pointsLayer1” features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pointsLayer1.Select().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GetObjectIDs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"22077.00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//Change FACILITYID for ~all~ selected features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03191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68D9775-2AA8-4513-0656-0357FB1C1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5DF44E6-9BFB-B66D-FBF4-6DF0EE29E5A3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5" name="Content Placeholder 12">
              <a:extLst>
                <a:ext uri="{FF2B5EF4-FFF2-40B4-BE49-F238E27FC236}">
                  <a16:creationId xmlns:a16="http://schemas.microsoft.com/office/drawing/2014/main" id="{50F23C49-04D9-FBDE-A9D3-15F44E15C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6" name="Picture 5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F95122D-FF35-108F-65FC-77A3FA3D5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Schema Information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5F47603-5F62-4ED8-BED8-DC1A88D4F54E}"/>
              </a:ext>
            </a:extLst>
          </p:cNvPr>
          <p:cNvSpPr/>
          <p:nvPr/>
        </p:nvSpPr>
        <p:spPr bwMode="auto">
          <a:xfrm>
            <a:off x="858578" y="2669173"/>
            <a:ext cx="10412589" cy="384866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Retrieve the first feature layer from the selected layers in the TOC</a:t>
            </a:r>
            <a:endParaRPr lang="en-US" sz="1400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.Active.GetSelectedLayers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OfType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FirstOrDefault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the inspector object and load the layer schema information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theInspector.LoadSchema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ArcGIS.Desktop.Editing.Attributes.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attributes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att 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attributes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ignore blob, raster, geometry fields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.Blob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 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.Raster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att.FieldName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att.FieldAlias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att.IsDirty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FCD28218-8DF7-F06D-8D75-220FA0BCE074}"/>
              </a:ext>
            </a:extLst>
          </p:cNvPr>
          <p:cNvSpPr txBox="1">
            <a:spLocks/>
          </p:cNvSpPr>
          <p:nvPr/>
        </p:nvSpPr>
        <p:spPr>
          <a:xfrm>
            <a:off x="858578" y="1356856"/>
            <a:ext cx="10369296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Use </a:t>
            </a:r>
            <a:r>
              <a:rPr lang="en-US">
                <a:latin typeface="Consolas" panose="020B0609020204030204" pitchFamily="49" charset="0"/>
              </a:rPr>
              <a:t>LoadSchema</a:t>
            </a:r>
            <a:endParaRPr lang="en-US"/>
          </a:p>
          <a:p>
            <a:r>
              <a:rPr lang="en-US"/>
              <a:t>Enumerate the attributes</a:t>
            </a:r>
          </a:p>
          <a:p>
            <a:pPr lvl="2"/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86219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438BBE-EC04-8B36-AD72-2A7FCF01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1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Basic Patterns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99435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E4A50A-9E21-D81B-B16F-A7FE71788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0CF2BD3-58A4-3329-AFD1-E4E183D6FD99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D30A8D27-6444-B1EE-FC2F-977F87095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41203D3-9E3C-A1CC-2B91-9AAA85BAF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Dependent edits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Sequential vs Default edit order via </a:t>
            </a:r>
            <a:r>
              <a:rPr lang="en-US" dirty="0" err="1">
                <a:latin typeface="Consolas" panose="020B0609020204030204" pitchFamily="49" charset="0"/>
              </a:rPr>
              <a:t>EditOperation.ExecuteMode</a:t>
            </a:r>
            <a:r>
              <a:rPr lang="en-US" dirty="0"/>
              <a:t>:</a:t>
            </a:r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Use of </a:t>
            </a:r>
            <a:r>
              <a:rPr lang="en-US" dirty="0" err="1">
                <a:latin typeface="Consolas" panose="020B0609020204030204" pitchFamily="49" charset="0"/>
              </a:rPr>
              <a:t>RowToken</a:t>
            </a:r>
            <a:r>
              <a:rPr lang="en-US" dirty="0"/>
              <a:t> in conjunction with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</a:p>
          <a:p>
            <a:pPr lvl="1"/>
            <a:r>
              <a:rPr lang="en-US" dirty="0"/>
              <a:t>Provides </a:t>
            </a:r>
            <a:r>
              <a:rPr lang="en-US" sz="2000" dirty="0" err="1">
                <a:latin typeface="Consolas" panose="020B0609020204030204" pitchFamily="49" charset="0"/>
              </a:rPr>
              <a:t>ObjectID</a:t>
            </a:r>
            <a:r>
              <a:rPr lang="en-US" dirty="0"/>
              <a:t> placeholder for use in dependent edits (modify, add attachment)</a:t>
            </a:r>
          </a:p>
          <a:p>
            <a:pPr lvl="2"/>
            <a:endParaRPr lang="en-US" dirty="0"/>
          </a:p>
          <a:p>
            <a:r>
              <a:rPr lang="en-US" dirty="0"/>
              <a:t>Chain edits via </a:t>
            </a:r>
            <a:r>
              <a:rPr lang="en-US" dirty="0" err="1">
                <a:latin typeface="Consolas" panose="020B0609020204030204" pitchFamily="49" charset="0"/>
              </a:rPr>
              <a:t>editOperation.CreateChainedOperation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/>
              <a:t>Can be used to consolidate any number of edit operations into a single Undo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16146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B3C912F-FD74-D3CC-77BF-B5F5708590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F4E9F02-6A03-EF83-D115-6EAFD6BD1F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77B8E72-2634-983B-8C77-32CD13C87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54C19429-A849-DE55-D9CB-DEE483F1C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4218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74E0FA-CB4C-18A2-F8E1-3CFB3FDD6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F634876-B709-79F4-C1FB-60E25584A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88D0F065-DE5F-F342-0F6D-3E16270F6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237D1729-C1CD-CA63-7A0D-1FE7A59C4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F34A25-FE46-406D-9A48-9F36DBD67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BCC778-0E12-493D-A0C2-51F022B60A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6969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99EB84A-E1B5-4C5F-AA39-96CC3BB94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12DC837-C9F8-E93A-D845-BC0E08505EE9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E4ABFE0A-8929-3A3E-3276-74E4E606B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9F408AC-0746-A455-7E66-6E81C0054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0AC282-1CCB-4DC9-91F7-C0CC524163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739768-C732-413A-A82E-ACCAE041A0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11325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0C6C907-B149-87D2-3A89-D7E8758EF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962F5A-3659-7649-6BC8-7BA62FB3D9D3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4D8DA629-00EB-2E2B-DCA4-23E0266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4D8415D-0973-C337-7363-E50A8EF83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8A1071-2C05-429A-B0C6-6D867DD0C900}"/>
              </a:ext>
            </a:extLst>
          </p:cNvPr>
          <p:cNvGrpSpPr/>
          <p:nvPr/>
        </p:nvGrpSpPr>
        <p:grpSpPr>
          <a:xfrm>
            <a:off x="8291669" y="5593583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0D0B87-27C9-4F06-B492-E9213C1EDF7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AC4961-1BDD-49E4-8CA5-7AF44069D6CB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FA45F8-34E9-4909-B779-ADA5B5464E1C}"/>
              </a:ext>
            </a:extLst>
          </p:cNvPr>
          <p:cNvGrpSpPr/>
          <p:nvPr/>
        </p:nvGrpSpPr>
        <p:grpSpPr>
          <a:xfrm>
            <a:off x="8268226" y="5156497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452015-3B53-4462-BC91-42F8EA2FD16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17611EC-53C9-4266-9D61-C4CD9CB0037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0896689-23B5-4D5C-B7CD-EEB76AF02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68808A-70C2-4519-A635-0507136BC7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3314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C90E674-367B-775A-3747-70BEEF172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A68A280-055D-559E-5801-A31A7D7BF5FB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B35B4FCE-041D-D9F9-CFD0-316D31EEC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5371C546-B6DA-028E-81AF-D25474202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8A1071-2C05-429A-B0C6-6D867DD0C900}"/>
              </a:ext>
            </a:extLst>
          </p:cNvPr>
          <p:cNvGrpSpPr/>
          <p:nvPr/>
        </p:nvGrpSpPr>
        <p:grpSpPr>
          <a:xfrm>
            <a:off x="8291669" y="5593583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0D0B87-27C9-4F06-B492-E9213C1EDF7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AC4961-1BDD-49E4-8CA5-7AF44069D6CB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FA45F8-34E9-4909-B779-ADA5B5464E1C}"/>
              </a:ext>
            </a:extLst>
          </p:cNvPr>
          <p:cNvGrpSpPr/>
          <p:nvPr/>
        </p:nvGrpSpPr>
        <p:grpSpPr>
          <a:xfrm>
            <a:off x="8268226" y="5156497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452015-3B53-4462-BC91-42F8EA2FD16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17611EC-53C9-4266-9D61-C4CD9CB0037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0896689-23B5-4D5C-B7CD-EEB76AF02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68808A-70C2-4519-A635-0507136BC7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05E50C-C59A-4659-8267-298449136F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7812" y="3517810"/>
            <a:ext cx="2288443" cy="121904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43A546-C90D-4906-A811-EE33BBC324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6183" y="4755584"/>
            <a:ext cx="1856451" cy="196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7784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4E3AAD-0550-21E2-2E22-52760B670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C4E8519-7AF4-5478-6C35-541A0DF5698F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D77790EE-B088-AF6C-4369-0F5316071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491BE43-F2AE-D3B1-ACFB-CDE7B8E2F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Edit </a:t>
            </a:r>
            <a:r>
              <a:rPr lang="en-US"/>
              <a:t>Operations and </a:t>
            </a:r>
            <a:r>
              <a:rPr lang="en-US" dirty="0"/>
              <a:t>Inspector</a:t>
            </a:r>
          </a:p>
          <a:p>
            <a:pPr lvl="1"/>
            <a:r>
              <a:rPr lang="en-US" dirty="0"/>
              <a:t>Basic workflows and usage</a:t>
            </a:r>
          </a:p>
          <a:p>
            <a:pPr lvl="1"/>
            <a:r>
              <a:rPr lang="en-US" dirty="0"/>
              <a:t>Access and </a:t>
            </a:r>
            <a:r>
              <a:rPr lang="en-US"/>
              <a:t>update attributes</a:t>
            </a:r>
          </a:p>
          <a:p>
            <a:pPr lvl="1"/>
            <a:r>
              <a:rPr lang="en-US"/>
              <a:t>Dependent edits workflows</a:t>
            </a:r>
            <a:endParaRPr lang="en-US" dirty="0"/>
          </a:p>
          <a:p>
            <a:r>
              <a:rPr lang="en-US" dirty="0"/>
              <a:t>Construction Tools</a:t>
            </a:r>
          </a:p>
          <a:p>
            <a:pPr lvl="1"/>
            <a:r>
              <a:rPr lang="en-US" dirty="0"/>
              <a:t>Basic workflows and usage</a:t>
            </a:r>
          </a:p>
          <a:p>
            <a:r>
              <a:rPr lang="en-US" dirty="0"/>
              <a:t>Sketch Tools</a:t>
            </a:r>
          </a:p>
          <a:p>
            <a:pPr lvl="1"/>
            <a:r>
              <a:rPr lang="en-US" dirty="0"/>
              <a:t>Editing features</a:t>
            </a:r>
          </a:p>
          <a:p>
            <a:pPr lvl="1"/>
            <a:r>
              <a:rPr lang="en-US" dirty="0"/>
              <a:t>Sketch customizations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44263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5597876-2E24-06E7-4E57-1F707451D6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30AA1D1-413D-CD34-3E56-99B455870DEC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B3157905-3592-79C9-5000-2C8ECBF29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D272644E-277D-121D-BE31-E5AD9B415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687ADDDF-439D-4E67-926D-B6E48EB9A9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4E8CD4-1899-404A-86FF-6F068DD7B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0730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3A3DC6F-5E31-1A04-5CB4-650124EA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1A51F99-FC2E-D939-6667-3EBF9EABC069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99403954-EA8C-4E93-5BD1-408646E80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55C50E07-F39F-9DF7-0961-EBAFB8AB4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C1E606-3910-4A27-8F9F-761A75BFA064}"/>
              </a:ext>
            </a:extLst>
          </p:cNvPr>
          <p:cNvGrpSpPr/>
          <p:nvPr/>
        </p:nvGrpSpPr>
        <p:grpSpPr>
          <a:xfrm>
            <a:off x="8247283" y="5142699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C0C115-6C2E-4553-9072-AF9B3F8D59BA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B59508D-B36F-4078-9951-3D18C2F119BF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7402FC1-02D7-4EE1-8037-D68FDF40CD80}"/>
              </a:ext>
            </a:extLst>
          </p:cNvPr>
          <p:cNvGrpSpPr/>
          <p:nvPr/>
        </p:nvGrpSpPr>
        <p:grpSpPr>
          <a:xfrm>
            <a:off x="8268226" y="5586805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05A223-ED6D-46A9-A095-A704A194C4DE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1BF01BF-C4D1-4D4C-992D-F8B1CE35C7E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F215897-DD9E-49FC-81F4-BE1E7BA68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A42140-6F62-4641-9032-D1BCA68FA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7110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BAECAB3-B068-3907-344E-113323E38B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016A0E8-8EA4-1E6B-9D2B-30D8BAFB09E1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5" name="Content Placeholder 12">
              <a:extLst>
                <a:ext uri="{FF2B5EF4-FFF2-40B4-BE49-F238E27FC236}">
                  <a16:creationId xmlns:a16="http://schemas.microsoft.com/office/drawing/2014/main" id="{6B653582-8CC3-7805-8947-21048E6FF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153E94B6-6C40-F000-1960-BB5F2A4B9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Execution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C1E606-3910-4A27-8F9F-761A75BFA064}"/>
              </a:ext>
            </a:extLst>
          </p:cNvPr>
          <p:cNvGrpSpPr/>
          <p:nvPr/>
        </p:nvGrpSpPr>
        <p:grpSpPr>
          <a:xfrm>
            <a:off x="8247283" y="5142699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C0C115-6C2E-4553-9072-AF9B3F8D59BA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B59508D-B36F-4078-9951-3D18C2F119BF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7402FC1-02D7-4EE1-8037-D68FDF40CD80}"/>
              </a:ext>
            </a:extLst>
          </p:cNvPr>
          <p:cNvGrpSpPr/>
          <p:nvPr/>
        </p:nvGrpSpPr>
        <p:grpSpPr>
          <a:xfrm>
            <a:off x="8268226" y="5586805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05A223-ED6D-46A9-A095-A704A194C4DE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1BF01BF-C4D1-4D4C-992D-F8B1CE35C7E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F215897-DD9E-49FC-81F4-BE1E7BA68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A42140-6F62-4641-9032-D1BCA68FA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626652-08BA-47B3-8A1F-9146398682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6183" y="4746619"/>
            <a:ext cx="1856451" cy="19626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82624F-EE43-471A-95C5-5E5E78405C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1405" y="3511931"/>
            <a:ext cx="1914286" cy="1209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C61147-70CC-4D60-BAF2-EF66135089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6120" y="4167517"/>
            <a:ext cx="295238" cy="41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30401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3F8D0D4-832C-0E4B-70B0-9EEAC8D01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E35F95C-544D-74B9-2689-326DA69EE56D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B0503BF5-F21E-65C3-7B48-BBFF55523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5D4B9D0-7A99-9DD5-C2CC-564F58830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</a:t>
            </a:r>
            <a:r>
              <a:rPr lang="en-US" dirty="0" err="1"/>
              <a:t>RowToken</a:t>
            </a:r>
            <a:r>
              <a:rPr lang="en-US" dirty="0"/>
              <a:t> with Create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Use of </a:t>
            </a:r>
            <a:r>
              <a:rPr lang="en-US" dirty="0" err="1"/>
              <a:t>RowToken</a:t>
            </a:r>
            <a:r>
              <a:rPr lang="en-US" dirty="0"/>
              <a:t> returned from </a:t>
            </a:r>
            <a:r>
              <a:rPr lang="en-US" dirty="0" err="1"/>
              <a:t>EditOperation.Create</a:t>
            </a:r>
            <a:r>
              <a:rPr lang="en-US" dirty="0"/>
              <a:t>(…)</a:t>
            </a:r>
          </a:p>
          <a:p>
            <a:pPr lvl="1"/>
            <a:r>
              <a:rPr lang="en-US" dirty="0"/>
              <a:t>Use Case –code needs to refer to a feature </a:t>
            </a:r>
            <a:r>
              <a:rPr lang="en-US" dirty="0" err="1"/>
              <a:t>oid</a:t>
            </a:r>
            <a:r>
              <a:rPr lang="en-US" dirty="0"/>
              <a:t> _before_ it has been created</a:t>
            </a:r>
          </a:p>
          <a:p>
            <a:pPr lvl="2"/>
            <a:r>
              <a:rPr lang="en-US" sz="1800" dirty="0"/>
              <a:t>Example - </a:t>
            </a:r>
            <a:r>
              <a:rPr lang="en-US" dirty="0"/>
              <a:t>Create a new feature AND add an attachment in the same edit operation</a:t>
            </a:r>
          </a:p>
          <a:p>
            <a:pPr lvl="3"/>
            <a:r>
              <a:rPr lang="en-US" sz="1600" dirty="0"/>
              <a:t>Attachments are stored in a separate table  related via an </a:t>
            </a:r>
            <a:r>
              <a:rPr lang="en-US" sz="1600" dirty="0" err="1"/>
              <a:t>ObjectID</a:t>
            </a:r>
            <a:endParaRPr lang="en-US" sz="1600" dirty="0"/>
          </a:p>
          <a:p>
            <a:pPr lvl="2"/>
            <a:r>
              <a:rPr lang="en-US" sz="1800" dirty="0" err="1"/>
              <a:t>RowToken</a:t>
            </a:r>
            <a:r>
              <a:rPr lang="en-US" sz="1800" dirty="0"/>
              <a:t> can be used as a “placeholder” in </a:t>
            </a:r>
            <a:r>
              <a:rPr lang="en-US" sz="1800" dirty="0" err="1">
                <a:latin typeface="Consolas" panose="020B0609020204030204" pitchFamily="49" charset="0"/>
              </a:rPr>
              <a:t>EditOperation.AddAttachment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RowToken</a:t>
            </a:r>
            <a:r>
              <a:rPr lang="en-US" sz="1800" dirty="0">
                <a:latin typeface="Consolas" panose="020B0609020204030204" pitchFamily="49" charset="0"/>
              </a:rPr>
              <a:t>?.</a:t>
            </a:r>
            <a:r>
              <a:rPr lang="en-US" sz="1800" dirty="0" err="1">
                <a:latin typeface="Consolas" panose="020B0609020204030204" pitchFamily="49" charset="0"/>
              </a:rPr>
              <a:t>ObjectID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(and </a:t>
            </a:r>
            <a:r>
              <a:rPr lang="en-US" sz="1800" dirty="0" err="1">
                <a:latin typeface="Consolas" panose="020B0609020204030204" pitchFamily="49" charset="0"/>
              </a:rPr>
              <a:t>GlobalID</a:t>
            </a:r>
            <a:r>
              <a:rPr lang="en-US" sz="1800" dirty="0"/>
              <a:t>) properties provisioned </a:t>
            </a:r>
            <a:r>
              <a:rPr lang="en-US" sz="1800" i="1" u="sng" dirty="0"/>
              <a:t>after</a:t>
            </a:r>
            <a:r>
              <a:rPr lang="en-US" sz="1800" u="sng" dirty="0"/>
              <a:t> the create</a:t>
            </a:r>
            <a:r>
              <a:rPr lang="en-US" sz="1800" dirty="0"/>
              <a:t>.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8C1F3F-BC03-844B-9E81-E8E2C0C62C25}"/>
              </a:ext>
            </a:extLst>
          </p:cNvPr>
          <p:cNvSpPr/>
          <p:nvPr/>
        </p:nvSpPr>
        <p:spPr bwMode="auto">
          <a:xfrm>
            <a:off x="726549" y="4444532"/>
            <a:ext cx="10661341" cy="193133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Add Attachment example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@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E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:\Attachments\Hydrant_1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.jpg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91F313-8FE7-E3B5-120D-D5B8493E8609}"/>
              </a:ext>
            </a:extLst>
          </p:cNvPr>
          <p:cNvSpPr/>
          <p:nvPr/>
        </p:nvSpPr>
        <p:spPr bwMode="auto">
          <a:xfrm>
            <a:off x="1201105" y="4991412"/>
            <a:ext cx="1126460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C19A3F-6B56-8909-36C6-58078FF95096}"/>
              </a:ext>
            </a:extLst>
          </p:cNvPr>
          <p:cNvSpPr/>
          <p:nvPr/>
        </p:nvSpPr>
        <p:spPr bwMode="auto">
          <a:xfrm>
            <a:off x="3054114" y="5248037"/>
            <a:ext cx="1126460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143993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252BB7DE-92E7-8ABE-4280-314E650EB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7755516-A3CF-C5E1-1FC0-7DFA60027E2E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16486094-7C20-E52A-12E5-B9C00285E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18" name="Picture 1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BA2E5A0-FC2B-A099-5D80-5F9A3BD9F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Chained Edit Operations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A chained operation is an edit operation that is linked to a previous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Both operations become part of the </a:t>
            </a:r>
            <a:r>
              <a:rPr lang="en-US" u="sng" dirty="0"/>
              <a:t>same undo/redo item</a:t>
            </a:r>
          </a:p>
          <a:p>
            <a:pPr lvl="2"/>
            <a:r>
              <a:rPr lang="en-US" sz="1800" dirty="0"/>
              <a:t>Normally, each edit operation has its own undo/redo item</a:t>
            </a:r>
          </a:p>
          <a:p>
            <a:pPr lvl="2"/>
            <a:r>
              <a:rPr lang="en-US" sz="1800" dirty="0"/>
              <a:t>Chain operations using </a:t>
            </a:r>
            <a:r>
              <a:rPr lang="en-US" sz="1800" dirty="0" err="1">
                <a:latin typeface="Consolas" panose="020B0609020204030204" pitchFamily="49" charset="0"/>
              </a:rPr>
              <a:t>editOp.CreateChainedOperation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  <a:r>
              <a:rPr lang="en-US" sz="2400" dirty="0"/>
              <a:t> </a:t>
            </a:r>
          </a:p>
          <a:p>
            <a:pPr lvl="3"/>
            <a:r>
              <a:rPr lang="en-US" sz="1600" dirty="0"/>
              <a:t>Not “</a:t>
            </a:r>
            <a:r>
              <a:rPr lang="en-US" sz="1600" dirty="0">
                <a:latin typeface="Consolas" panose="020B0609020204030204" pitchFamily="49" charset="0"/>
              </a:rPr>
              <a:t>new </a:t>
            </a:r>
            <a:r>
              <a:rPr lang="en-US" sz="1600" dirty="0" err="1"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latin typeface="Consolas" panose="020B0609020204030204" pitchFamily="49" charset="0"/>
              </a:rPr>
              <a:t>()”</a:t>
            </a:r>
            <a:endParaRPr lang="en-US" sz="1600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26704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915FB89-003F-B86B-F903-DC5E22253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CE9450B-F45A-2E2E-1690-A7C38DF0A6EF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68BB08BA-1CE3-8B1D-5E21-0BD0C908E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520D7037-9CB3-2FF5-BF42-0884BBE0B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Chained </a:t>
            </a:r>
            <a:r>
              <a:rPr lang="en-US" dirty="0" err="1"/>
              <a:t>EditOperation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471385" y="1734582"/>
            <a:ext cx="10661341" cy="312326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delegate is replaced by a row token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editOp.CreateChainedOperation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\2024\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Palm Springs\Sessions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\Editing\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Data\Attachments\Hydrant.</a:t>
            </a:r>
            <a:r>
              <a:rPr lang="en-US" sz="1600">
                <a:solidFill>
                  <a:srgbClr val="C00000"/>
                </a:solidFill>
                <a:latin typeface="Consolas" panose="020B0609020204030204" pitchFamily="49" charset="0"/>
              </a:rPr>
              <a:t>jpg"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    //Execute the chained operation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1C81DA-1C0F-763A-8D37-A66A6937B7E9}"/>
              </a:ext>
            </a:extLst>
          </p:cNvPr>
          <p:cNvSpPr/>
          <p:nvPr/>
        </p:nvSpPr>
        <p:spPr bwMode="auto">
          <a:xfrm>
            <a:off x="2803260" y="2976294"/>
            <a:ext cx="3702735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1551445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39EF63-CA2C-F91C-A1E0-E3BF2D9EC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2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Dependent Edits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447415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Use for creating rows or features</a:t>
            </a:r>
          </a:p>
          <a:p>
            <a:pPr lvl="1"/>
            <a:r>
              <a:rPr lang="en-US" dirty="0"/>
              <a:t>Derived from </a:t>
            </a:r>
            <a:r>
              <a:rPr lang="en-US" dirty="0" err="1"/>
              <a:t>MapTool</a:t>
            </a:r>
            <a:endParaRPr lang="en-US" dirty="0"/>
          </a:p>
          <a:p>
            <a:pPr lvl="1"/>
            <a:r>
              <a:rPr lang="en-US" dirty="0"/>
              <a:t>Hosted on the Create features </a:t>
            </a:r>
            <a:r>
              <a:rPr lang="en-US" dirty="0" err="1"/>
              <a:t>dockpane</a:t>
            </a:r>
            <a:r>
              <a:rPr lang="en-US" dirty="0"/>
              <a:t> tool palette(s)</a:t>
            </a:r>
          </a:p>
          <a:p>
            <a:pPr lvl="1"/>
            <a:r>
              <a:rPr lang="en-US" dirty="0"/>
              <a:t>Associated with a “</a:t>
            </a:r>
            <a:r>
              <a:rPr lang="en-US" dirty="0" err="1"/>
              <a:t>CurrentTemplate</a:t>
            </a:r>
            <a:r>
              <a:rPr lang="en-US" dirty="0"/>
              <a:t>: for assigning default attributes</a:t>
            </a:r>
          </a:p>
          <a:p>
            <a:pPr lvl="1"/>
            <a:r>
              <a:rPr lang="en-US" dirty="0"/>
              <a:t>Uses the sketch to create geometry</a:t>
            </a:r>
          </a:p>
          <a:p>
            <a:pPr lvl="1"/>
            <a:r>
              <a:rPr lang="en-US" dirty="0"/>
              <a:t>Can enhance with UI for configurable options (</a:t>
            </a:r>
            <a:r>
              <a:rPr lang="en-US" dirty="0" err="1"/>
              <a:t>eg</a:t>
            </a:r>
            <a:r>
              <a:rPr lang="en-US" dirty="0"/>
              <a:t> buffer distance)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7F1F3-551F-FCB0-CD19-8C0DB7858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741" y="1171558"/>
            <a:ext cx="3355244" cy="11563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3E9B4A-592A-69D6-591E-EEEF86CE01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918"/>
          <a:stretch/>
        </p:blipFill>
        <p:spPr>
          <a:xfrm>
            <a:off x="2830891" y="4120721"/>
            <a:ext cx="3476625" cy="218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613821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Use the Pro SDK “Construction Tool” or “Table Construction Tool” Item templates</a:t>
            </a:r>
          </a:p>
          <a:p>
            <a:pPr lvl="1"/>
            <a:r>
              <a:rPr lang="en-US" dirty="0"/>
              <a:t>Stubs out a complete tool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C73F08-2259-3BBF-A8E2-5D346AEE5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1074" y="2654810"/>
            <a:ext cx="5076190" cy="13333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141726-5C31-0465-D106-9678F28783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7271" y="4296291"/>
            <a:ext cx="3177815" cy="8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56212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26503"/>
            <a:ext cx="10369296" cy="3427413"/>
          </a:xfrm>
        </p:spPr>
        <p:txBody>
          <a:bodyPr/>
          <a:lstStyle/>
          <a:p>
            <a:r>
              <a:rPr lang="en-US" dirty="0"/>
              <a:t>Tool is registered in the relevant construction tool category via </a:t>
            </a:r>
            <a:r>
              <a:rPr lang="en-US" i="1" dirty="0" err="1"/>
              <a:t>categoryRefID</a:t>
            </a:r>
            <a:endParaRPr lang="en-US" i="1" dirty="0"/>
          </a:p>
          <a:p>
            <a:pPr lvl="1"/>
            <a:r>
              <a:rPr lang="en-US" dirty="0"/>
              <a:t>Adds your tool to a Create Pane construction tool palette</a:t>
            </a:r>
          </a:p>
          <a:p>
            <a:pPr lvl="1"/>
            <a:r>
              <a:rPr lang="en-US" dirty="0"/>
              <a:t>Set the category to match your destination data source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Supported categories are</a:t>
            </a:r>
          </a:p>
          <a:p>
            <a:pPr lvl="1"/>
            <a:r>
              <a:rPr lang="en-US" dirty="0" err="1"/>
              <a:t>esri_editing_construction_point</a:t>
            </a:r>
            <a:r>
              <a:rPr lang="en-US" dirty="0"/>
              <a:t>			</a:t>
            </a:r>
            <a:r>
              <a:rPr lang="en-US" dirty="0" err="1"/>
              <a:t>esri_editing_construction_multipoint</a:t>
            </a:r>
            <a:endParaRPr lang="en-US" dirty="0"/>
          </a:p>
          <a:p>
            <a:pPr lvl="1"/>
            <a:r>
              <a:rPr lang="en-US" dirty="0" err="1"/>
              <a:t>esri_editing_construction_polyline</a:t>
            </a:r>
            <a:r>
              <a:rPr lang="en-US" dirty="0"/>
              <a:t>		</a:t>
            </a:r>
            <a:r>
              <a:rPr lang="en-US" dirty="0" err="1"/>
              <a:t>esri_editing_construction_annotation</a:t>
            </a:r>
            <a:endParaRPr lang="en-US" dirty="0"/>
          </a:p>
          <a:p>
            <a:pPr lvl="1"/>
            <a:r>
              <a:rPr lang="en-US" dirty="0" err="1"/>
              <a:t>esri_editing_construction_polygon</a:t>
            </a:r>
            <a:r>
              <a:rPr lang="en-US" dirty="0"/>
              <a:t>		</a:t>
            </a:r>
            <a:r>
              <a:rPr lang="en-US" dirty="0" err="1"/>
              <a:t>esri_editing_construction_dimension</a:t>
            </a:r>
            <a:endParaRPr lang="en-US" dirty="0"/>
          </a:p>
          <a:p>
            <a:pPr lvl="1"/>
            <a:r>
              <a:rPr lang="en-US" dirty="0" err="1"/>
              <a:t>esri_editing_construction_table</a:t>
            </a:r>
            <a:r>
              <a:rPr lang="en-US" dirty="0"/>
              <a:t>			</a:t>
            </a:r>
            <a:r>
              <a:rPr lang="en-US" dirty="0" err="1"/>
              <a:t>esri_editing_construction_multipatch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– Implementation (</a:t>
            </a:r>
            <a:r>
              <a:rPr lang="en-US" dirty="0" err="1"/>
              <a:t>config.daml</a:t>
            </a:r>
            <a:r>
              <a:rPr lang="en-US" dirty="0"/>
              <a:t>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E3491A-136C-CD60-AEAC-1877C6F8E656}"/>
              </a:ext>
            </a:extLst>
          </p:cNvPr>
          <p:cNvSpPr/>
          <p:nvPr/>
        </p:nvSpPr>
        <p:spPr bwMode="auto">
          <a:xfrm>
            <a:off x="1524703" y="3098605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482F3F-2137-B7EE-1498-E135B66F3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9836" y="4061445"/>
            <a:ext cx="3523809" cy="9428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55C27DD-B927-8838-D92B-CE45843ECD25}"/>
              </a:ext>
            </a:extLst>
          </p:cNvPr>
          <p:cNvSpPr/>
          <p:nvPr/>
        </p:nvSpPr>
        <p:spPr bwMode="auto">
          <a:xfrm>
            <a:off x="5441074" y="3328866"/>
            <a:ext cx="4856115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A5A066-4018-E153-098A-1FFEEC0190C8}"/>
              </a:ext>
            </a:extLst>
          </p:cNvPr>
          <p:cNvCxnSpPr>
            <a:cxnSpLocks/>
          </p:cNvCxnSpPr>
          <p:nvPr/>
        </p:nvCxnSpPr>
        <p:spPr bwMode="auto">
          <a:xfrm flipH="1">
            <a:off x="7869132" y="3679441"/>
            <a:ext cx="637668" cy="761778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2469496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dirty="0"/>
              <a:t>The primary pattern for editing in Pro</a:t>
            </a:r>
          </a:p>
          <a:p>
            <a:r>
              <a:rPr lang="en-US" dirty="0"/>
              <a:t>Provides 3 key functions</a:t>
            </a:r>
          </a:p>
          <a:p>
            <a:pPr lvl="1"/>
            <a:r>
              <a:rPr lang="en-US" dirty="0"/>
              <a:t>Coarse grained API for editing </a:t>
            </a:r>
          </a:p>
          <a:p>
            <a:pPr lvl="1"/>
            <a:r>
              <a:rPr lang="en-US" dirty="0"/>
              <a:t>Consolidate multiple edits into a single operation</a:t>
            </a:r>
          </a:p>
          <a:p>
            <a:pPr lvl="1"/>
            <a:r>
              <a:rPr lang="en-US" dirty="0"/>
              <a:t>Invalidates underlying caches for </a:t>
            </a:r>
            <a:r>
              <a:rPr lang="en-US" dirty="0" err="1"/>
              <a:t>MapMembers</a:t>
            </a:r>
            <a:r>
              <a:rPr lang="en-US" dirty="0"/>
              <a:t> edited by the operation</a:t>
            </a:r>
          </a:p>
          <a:p>
            <a:r>
              <a:rPr lang="en-US" dirty="0"/>
              <a:t>Edit multiple datasets from the same datastore or different datastores. 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29213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26503"/>
            <a:ext cx="10369296" cy="3427413"/>
          </a:xfrm>
        </p:spPr>
        <p:txBody>
          <a:bodyPr/>
          <a:lstStyle/>
          <a:p>
            <a:r>
              <a:rPr lang="en-US" dirty="0"/>
              <a:t>Control placement with a </a:t>
            </a:r>
            <a:r>
              <a:rPr lang="en-US" sz="1800" dirty="0"/>
              <a:t>&lt;content … /&gt; </a:t>
            </a:r>
            <a:r>
              <a:rPr lang="en-US" dirty="0"/>
              <a:t>child</a:t>
            </a:r>
            <a:r>
              <a:rPr lang="en-US" sz="1800" dirty="0"/>
              <a:t> </a:t>
            </a:r>
            <a:r>
              <a:rPr lang="en-US" dirty="0"/>
              <a:t>element </a:t>
            </a:r>
          </a:p>
          <a:p>
            <a:r>
              <a:rPr lang="en-US" dirty="0"/>
              <a:t>Adds your tool to a Create Pane construction tool palette</a:t>
            </a:r>
          </a:p>
          <a:p>
            <a:pPr lvl="1"/>
            <a:r>
              <a:rPr lang="en-US" dirty="0"/>
              <a:t>Add a </a:t>
            </a:r>
            <a:r>
              <a:rPr lang="en-US" dirty="0" err="1"/>
              <a:t>placeWith</a:t>
            </a:r>
            <a:r>
              <a:rPr lang="en-US" dirty="0"/>
              <a:t>=</a:t>
            </a:r>
            <a:r>
              <a:rPr lang="en-US" dirty="0" err="1"/>
              <a:t>daml_id</a:t>
            </a:r>
            <a:r>
              <a:rPr lang="en-US" dirty="0"/>
              <a:t>, insert=before | after </a:t>
            </a:r>
            <a:r>
              <a:rPr lang="en-US" sz="2000" dirty="0"/>
              <a:t>attribute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– Implementation (</a:t>
            </a:r>
            <a:r>
              <a:rPr lang="en-US" dirty="0" err="1"/>
              <a:t>config.daml</a:t>
            </a:r>
            <a:r>
              <a:rPr lang="en-US" dirty="0"/>
              <a:t>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E3491A-136C-CD60-AEAC-1877C6F8E656}"/>
              </a:ext>
            </a:extLst>
          </p:cNvPr>
          <p:cNvSpPr/>
          <p:nvPr/>
        </p:nvSpPr>
        <p:spPr bwMode="auto">
          <a:xfrm>
            <a:off x="1524703" y="3098605"/>
            <a:ext cx="9272287" cy="134261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253718-437E-FD47-F562-66BA91AF9C6F}"/>
              </a:ext>
            </a:extLst>
          </p:cNvPr>
          <p:cNvSpPr/>
          <p:nvPr/>
        </p:nvSpPr>
        <p:spPr bwMode="auto">
          <a:xfrm>
            <a:off x="2108241" y="3708284"/>
            <a:ext cx="6794690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EE7FF1-0E1B-1FF1-4BE6-6884D1FDD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7764" y="4913775"/>
            <a:ext cx="4000000" cy="1266667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A5A066-4018-E153-098A-1FFEEC0190C8}"/>
              </a:ext>
            </a:extLst>
          </p:cNvPr>
          <p:cNvCxnSpPr>
            <a:cxnSpLocks/>
          </p:cNvCxnSpPr>
          <p:nvPr/>
        </p:nvCxnSpPr>
        <p:spPr bwMode="auto">
          <a:xfrm flipH="1">
            <a:off x="6600305" y="4097958"/>
            <a:ext cx="1141724" cy="1560696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3831559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 err="1"/>
              <a:t>SketchType</a:t>
            </a:r>
            <a:r>
              <a:rPr lang="en-US" dirty="0"/>
              <a:t> property – change as needed</a:t>
            </a:r>
          </a:p>
          <a:p>
            <a:r>
              <a:rPr lang="en-US" dirty="0" err="1"/>
              <a:t>OnSketchCompleteAsync</a:t>
            </a:r>
            <a:r>
              <a:rPr lang="en-US" dirty="0"/>
              <a:t>(Geometry geometry) – callback for the sketch geometry</a:t>
            </a:r>
          </a:p>
          <a:p>
            <a:pPr lvl="1"/>
            <a:r>
              <a:rPr lang="en-US" dirty="0"/>
              <a:t>Default creation logic to create a new feature / row</a:t>
            </a:r>
          </a:p>
          <a:p>
            <a:pPr lvl="1"/>
            <a:r>
              <a:rPr lang="en-US" dirty="0"/>
              <a:t>Uses </a:t>
            </a:r>
            <a:r>
              <a:rPr lang="en-US" dirty="0" err="1"/>
              <a:t>EditOperation.Create</a:t>
            </a:r>
            <a:r>
              <a:rPr lang="en-US" dirty="0"/>
              <a:t>(</a:t>
            </a:r>
            <a:r>
              <a:rPr lang="en-US" dirty="0" err="1"/>
              <a:t>EditingTemplate</a:t>
            </a:r>
            <a:r>
              <a:rPr lang="en-US" dirty="0"/>
              <a:t>, Geometry)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– Implementation (code file)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760FDF-4B87-FD79-7F57-A5E116D60B65}"/>
              </a:ext>
            </a:extLst>
          </p:cNvPr>
          <p:cNvSpPr/>
          <p:nvPr/>
        </p:nvSpPr>
        <p:spPr bwMode="auto">
          <a:xfrm>
            <a:off x="1074044" y="3422520"/>
            <a:ext cx="10369296" cy="325559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470066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A construction tool has access to the currently activated template via </a:t>
            </a:r>
            <a:r>
              <a:rPr lang="en-US" dirty="0" err="1">
                <a:latin typeface="Consolas" panose="020B0609020204030204" pitchFamily="49" charset="0"/>
              </a:rPr>
              <a:t>this.CurrentTemplate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/>
              <a:t>Default values are stored </a:t>
            </a:r>
            <a:r>
              <a:rPr lang="en-US" i="1" dirty="0"/>
              <a:t>within </a:t>
            </a:r>
            <a:r>
              <a:rPr lang="en-US" dirty="0"/>
              <a:t>the template</a:t>
            </a:r>
          </a:p>
          <a:p>
            <a:pPr lvl="1"/>
            <a:r>
              <a:rPr lang="en-US" dirty="0"/>
              <a:t>Default values are applied </a:t>
            </a:r>
            <a:r>
              <a:rPr lang="en-US" i="1" dirty="0"/>
              <a:t>implicitly</a:t>
            </a:r>
            <a:r>
              <a:rPr lang="en-US" dirty="0"/>
              <a:t> via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</a:rPr>
              <a:t>EditingTemplate</a:t>
            </a:r>
            <a:r>
              <a:rPr lang="en-US" dirty="0">
                <a:latin typeface="Consolas" panose="020B0609020204030204" pitchFamily="49" charset="0"/>
              </a:rPr>
              <a:t>, …)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– Default attribute values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FF9545-A217-BD6F-EA7C-295A5B7B2E4F}"/>
              </a:ext>
            </a:extLst>
          </p:cNvPr>
          <p:cNvSpPr/>
          <p:nvPr/>
        </p:nvSpPr>
        <p:spPr bwMode="auto">
          <a:xfrm>
            <a:off x="1322186" y="3527997"/>
            <a:ext cx="6545562" cy="9841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84024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Default values can be overridden</a:t>
            </a:r>
          </a:p>
          <a:p>
            <a:pPr lvl="1"/>
            <a:r>
              <a:rPr lang="en-US" dirty="0"/>
              <a:t>Use the Inspector property on the template</a:t>
            </a:r>
          </a:p>
          <a:p>
            <a:pPr lvl="1"/>
            <a:r>
              <a:rPr lang="en-US" dirty="0"/>
              <a:t>Changes to the overrides are temporary</a:t>
            </a:r>
          </a:p>
          <a:p>
            <a:pPr lvl="2"/>
            <a:r>
              <a:rPr lang="en-US" dirty="0"/>
              <a:t>Lost when the template is deactivated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Construction Tool – Override attribute values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F1C74B-A47C-10C5-1A29-35FD5F1F4E65}"/>
              </a:ext>
            </a:extLst>
          </p:cNvPr>
          <p:cNvSpPr/>
          <p:nvPr/>
        </p:nvSpPr>
        <p:spPr bwMode="auto">
          <a:xfrm>
            <a:off x="1042807" y="3232765"/>
            <a:ext cx="10063134" cy="34202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 Set overrides on the template Inspector “manually”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SUBTYPEFIELD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730;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FEATURECODE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“Building General”;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or Transfer from an existing feature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CurrentTemplate.Inspector.Load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CurrentTemplate.Layer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11);//Use Load function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//Applied via Create with Template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to reset Manually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48042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66A737-5B57-0563-65E0-3E5B9C580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3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Construction Tool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03700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Use the sketch to </a:t>
            </a:r>
          </a:p>
          <a:p>
            <a:pPr lvl="1"/>
            <a:r>
              <a:rPr lang="en-US" dirty="0"/>
              <a:t>Select features</a:t>
            </a:r>
          </a:p>
          <a:p>
            <a:pPr lvl="1"/>
            <a:r>
              <a:rPr lang="en-US" dirty="0"/>
              <a:t>Determine feature intersections</a:t>
            </a:r>
          </a:p>
          <a:p>
            <a:pPr lvl="1"/>
            <a:r>
              <a:rPr lang="en-US" dirty="0"/>
              <a:t>Provide a geometry to an </a:t>
            </a:r>
            <a:r>
              <a:rPr lang="en-US" dirty="0" err="1"/>
              <a:t>EditOperation</a:t>
            </a:r>
            <a:endParaRPr lang="en-US" dirty="0"/>
          </a:p>
          <a:p>
            <a:r>
              <a:rPr lang="en-US" dirty="0"/>
              <a:t>Typically appear on the ribbon or the Modify Features Pane*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1CE529-9725-1160-81B7-1962A3CF72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8271" y="4325998"/>
            <a:ext cx="3603786" cy="11588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5CC677-D4D3-1D8E-0B96-E14D826FBC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3426" y="4102952"/>
            <a:ext cx="5499592" cy="19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50077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Use the Pro SDK “Map Tool” Item template</a:t>
            </a:r>
          </a:p>
          <a:p>
            <a:pPr lvl="1"/>
            <a:r>
              <a:rPr lang="en-US" dirty="0"/>
              <a:t>Stubs out a complete tool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Implementation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B6EFAF-D81F-744E-2EE4-9FBA1AC4A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9895" y="2676486"/>
            <a:ext cx="4889751" cy="150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31111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Implementation (</a:t>
            </a:r>
            <a:r>
              <a:rPr lang="en-US" dirty="0" err="1"/>
              <a:t>config.daml</a:t>
            </a:r>
            <a:r>
              <a:rPr lang="en-US" dirty="0"/>
              <a:t>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F70B-9152-1C68-303D-0D69EB75515A}"/>
              </a:ext>
            </a:extLst>
          </p:cNvPr>
          <p:cNvSpPr/>
          <p:nvPr/>
        </p:nvSpPr>
        <p:spPr bwMode="auto">
          <a:xfrm>
            <a:off x="914400" y="1985817"/>
            <a:ext cx="9892145" cy="21998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Sketch on the map.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60429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L_group</a:t>
            </a:r>
            <a:r>
              <a:rPr lang="en-US" dirty="0"/>
              <a:t> attribute in content element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Customizations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80780A-734C-5566-8BA3-67F57ACAA6B2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0AB714-16C9-6D3D-BD78-7542157FBA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4464" y="2969070"/>
            <a:ext cx="3185021" cy="35572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0C11890-55DE-D974-BCA2-8C50B85D8CBC}"/>
              </a:ext>
            </a:extLst>
          </p:cNvPr>
          <p:cNvSpPr/>
          <p:nvPr/>
        </p:nvSpPr>
        <p:spPr bwMode="auto">
          <a:xfrm>
            <a:off x="1484556" y="5070100"/>
            <a:ext cx="4317728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12DA68-38C3-514D-C7E4-43ACCDFF8504}"/>
              </a:ext>
            </a:extLst>
          </p:cNvPr>
          <p:cNvSpPr/>
          <p:nvPr/>
        </p:nvSpPr>
        <p:spPr bwMode="auto">
          <a:xfrm>
            <a:off x="1404200" y="5676945"/>
            <a:ext cx="3691502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369989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r>
              <a:rPr lang="en-US" dirty="0"/>
              <a:t>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L_group</a:t>
            </a:r>
            <a:r>
              <a:rPr lang="en-US" dirty="0"/>
              <a:t> attribute in content element</a:t>
            </a:r>
          </a:p>
          <a:p>
            <a:r>
              <a:rPr lang="en-US" dirty="0"/>
              <a:t>To set order</a:t>
            </a:r>
          </a:p>
          <a:p>
            <a:pPr lvl="1"/>
            <a:r>
              <a:rPr lang="en-US" dirty="0"/>
              <a:t>Use “insert” and “</a:t>
            </a:r>
            <a:r>
              <a:rPr lang="en-US" dirty="0" err="1"/>
              <a:t>placeWith</a:t>
            </a:r>
            <a:r>
              <a:rPr lang="en-US" dirty="0"/>
              <a:t>” attributes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Customizations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80780A-734C-5566-8BA3-67F57ACAA6B2}"/>
              </a:ext>
            </a:extLst>
          </p:cNvPr>
          <p:cNvSpPr/>
          <p:nvPr/>
        </p:nvSpPr>
        <p:spPr bwMode="auto">
          <a:xfrm>
            <a:off x="897250" y="3724102"/>
            <a:ext cx="7918474" cy="280226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esri_editing_EditVerticesMove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12DA68-38C3-514D-C7E4-43ACCDFF8504}"/>
              </a:ext>
            </a:extLst>
          </p:cNvPr>
          <p:cNvSpPr/>
          <p:nvPr/>
        </p:nvSpPr>
        <p:spPr bwMode="auto">
          <a:xfrm>
            <a:off x="2468229" y="5411585"/>
            <a:ext cx="4198578" cy="49567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30DFB4-0810-C91B-5068-DBE62B2866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7800" y="2875663"/>
            <a:ext cx="3185021" cy="373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58960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6"/>
            <a:ext cx="10369296" cy="3827459"/>
          </a:xfrm>
        </p:spPr>
        <p:txBody>
          <a:bodyPr/>
          <a:lstStyle/>
          <a:p>
            <a:r>
              <a:rPr lang="en-US" dirty="0"/>
              <a:t>Instantiate a new </a:t>
            </a:r>
            <a:r>
              <a:rPr lang="en-US" dirty="0" err="1"/>
              <a:t>EditOperation</a:t>
            </a:r>
            <a:endParaRPr lang="en-US" dirty="0"/>
          </a:p>
          <a:p>
            <a:r>
              <a:rPr lang="en-US" dirty="0"/>
              <a:t>Configure properties</a:t>
            </a:r>
          </a:p>
          <a:p>
            <a:pPr lvl="1"/>
            <a:r>
              <a:rPr lang="en-US" dirty="0"/>
              <a:t>Name, </a:t>
            </a:r>
            <a:r>
              <a:rPr lang="en-US" dirty="0" err="1"/>
              <a:t>ErrorMessage</a:t>
            </a:r>
            <a:r>
              <a:rPr lang="en-US" dirty="0"/>
              <a:t>, </a:t>
            </a:r>
            <a:r>
              <a:rPr lang="en-US" dirty="0" err="1"/>
              <a:t>ProgressMessage</a:t>
            </a:r>
            <a:r>
              <a:rPr lang="en-US" dirty="0"/>
              <a:t>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Specify the </a:t>
            </a:r>
            <a:r>
              <a:rPr lang="en-US" sz="1800" dirty="0"/>
              <a:t>edits</a:t>
            </a:r>
            <a:r>
              <a:rPr lang="en-US" dirty="0"/>
              <a:t> to be performed via Edit Operation (instance) methods/macros</a:t>
            </a:r>
          </a:p>
          <a:p>
            <a:pPr lvl="1"/>
            <a:r>
              <a:rPr lang="en-US" dirty="0"/>
              <a:t>Creates, Updates, Deletes (in any combination)</a:t>
            </a:r>
          </a:p>
          <a:p>
            <a:pPr lvl="1"/>
            <a:r>
              <a:rPr lang="en-US" dirty="0"/>
              <a:t>Many overloads, variety of methods – clip, reshape, planarize, split, etc.</a:t>
            </a:r>
          </a:p>
          <a:p>
            <a:r>
              <a:rPr lang="en-US" dirty="0"/>
              <a:t>Execute the operation</a:t>
            </a:r>
          </a:p>
          <a:p>
            <a:r>
              <a:rPr lang="en-US" dirty="0"/>
              <a:t>Check status (as needed)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If (</a:t>
            </a:r>
            <a:r>
              <a:rPr lang="en-US" dirty="0" err="1">
                <a:latin typeface="Consolas" panose="020B0609020204030204" pitchFamily="49" charset="0"/>
              </a:rPr>
              <a:t>editOp.Succeeded</a:t>
            </a:r>
            <a:r>
              <a:rPr lang="en-US" dirty="0"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475687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Derives from </a:t>
            </a:r>
            <a:r>
              <a:rPr lang="en-US" dirty="0" err="1"/>
              <a:t>MapTool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Properties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IsSketchTool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SketchType</a:t>
            </a:r>
            <a:r>
              <a:rPr lang="en-US" dirty="0"/>
              <a:t> - Point, Rectangle, Circle, </a:t>
            </a:r>
            <a:r>
              <a:rPr lang="en-US" dirty="0" err="1"/>
              <a:t>RegularPolygon</a:t>
            </a:r>
            <a:r>
              <a:rPr lang="en-US" dirty="0"/>
              <a:t> etc. 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SketchOutputMode</a:t>
            </a:r>
            <a:r>
              <a:rPr lang="en-US" dirty="0"/>
              <a:t> - Map or screen coordinates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UseSnapping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  <a:p>
            <a:pPr>
              <a:buClr>
                <a:srgbClr val="00EC86"/>
              </a:buClr>
            </a:pPr>
            <a:r>
              <a:rPr lang="en-US" dirty="0"/>
              <a:t>Callbacks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OnToolActivateAsync</a:t>
            </a:r>
            <a:r>
              <a:rPr lang="en-US" dirty="0"/>
              <a:t> / </a:t>
            </a:r>
            <a:r>
              <a:rPr lang="en-US" dirty="0" err="1"/>
              <a:t>OnToolDeactivateAsync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OnSketchModifiedAsync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OnSketchCompleteAsync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OnSketchCanceledAsync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2726657090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Implementation (code file)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486362-C7A2-5E7F-8A41-5A9D89C61FD6}"/>
              </a:ext>
            </a:extLst>
          </p:cNvPr>
          <p:cNvSpPr/>
          <p:nvPr/>
        </p:nvSpPr>
        <p:spPr bwMode="auto">
          <a:xfrm>
            <a:off x="914400" y="1625600"/>
            <a:ext cx="8534139" cy="42872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active)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(active);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635407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Use to manipulate the Sketch</a:t>
            </a:r>
          </a:p>
          <a:p>
            <a:pPr>
              <a:buClr>
                <a:srgbClr val="00EC86"/>
              </a:buClr>
            </a:pPr>
            <a:r>
              <a:rPr lang="en-US" dirty="0"/>
              <a:t>Examples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Finish the sketch via code due to some condition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Force sketch to have a maximum of 4 vertices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Change the sketch geometry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Clear the sketch, change the </a:t>
            </a:r>
            <a:r>
              <a:rPr lang="en-US" dirty="0" err="1"/>
              <a:t>sketchType</a:t>
            </a:r>
            <a:r>
              <a:rPr lang="en-US" dirty="0"/>
              <a:t>, start a new sketch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Useful </a:t>
            </a:r>
            <a:r>
              <a:rPr lang="en-US" dirty="0" err="1"/>
              <a:t>MapTool</a:t>
            </a:r>
            <a:r>
              <a:rPr lang="en-US" dirty="0"/>
              <a:t> methods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GetCurrentSketchAsync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StartSketchAsync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FinishSketchAsync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ClearSketchAsync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</a:t>
            </a:r>
            <a:r>
              <a:rPr lang="en-US" dirty="0" err="1"/>
              <a:t>OnSketchModifiedAsync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69843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Example - Force sketch to always have a maximum of 4 vertices. 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</a:t>
            </a:r>
            <a:r>
              <a:rPr lang="en-US" dirty="0" err="1"/>
              <a:t>OnSketchModifiedAsync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7ABFE4-B887-F509-754B-7502FB9FC54E}"/>
              </a:ext>
            </a:extLst>
          </p:cNvPr>
          <p:cNvSpPr/>
          <p:nvPr/>
        </p:nvSpPr>
        <p:spPr bwMode="auto">
          <a:xfrm>
            <a:off x="914400" y="2647898"/>
            <a:ext cx="8311144" cy="35866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OnSketchModifiedAsync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sketch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GetCurrentSketchAsync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(sketch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Polyline polyline)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count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polyline.PointCount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(count &gt;= 4)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FinishSketchAsync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01861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Add tool logic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- </a:t>
            </a:r>
            <a:r>
              <a:rPr lang="en-US" dirty="0" err="1"/>
              <a:t>OnSketchCompleteAsync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8696B8-4090-7347-040C-767E7BE17B1F}"/>
              </a:ext>
            </a:extLst>
          </p:cNvPr>
          <p:cNvSpPr/>
          <p:nvPr/>
        </p:nvSpPr>
        <p:spPr bwMode="auto">
          <a:xfrm>
            <a:off x="483839" y="2072306"/>
            <a:ext cx="11412239" cy="4736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</a:t>
            </a:r>
            <a:r>
              <a:rPr lang="en-US" sz="1400" b="1" dirty="0" err="1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...;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//select polygon features</a:t>
            </a: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new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... };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//”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is a Dictionary&lt;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BasicFeatureLayer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List&lt;long&gt;&gt;</a:t>
            </a: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var layer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kvp.Key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kvp.Value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foreach(var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feature shape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(layer,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//do the difference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GeometryEngine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"SHAPE“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//do the update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9089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Properties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SketchTip</a:t>
            </a:r>
            <a:r>
              <a:rPr lang="en-US" dirty="0"/>
              <a:t> – simple text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SketchTipID</a:t>
            </a:r>
            <a:r>
              <a:rPr lang="en-US" dirty="0"/>
              <a:t> - Reference an Embedded Control to fully customize the sketch tip UI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Tip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E0F4D3-2706-E039-B150-05EC4856C2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532" y="3542927"/>
            <a:ext cx="3977985" cy="1668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2D3F4E-39B8-7AE4-F59C-69CE6E8F97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576355"/>
            <a:ext cx="4214225" cy="26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22361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Comprised of a set of fixed segments and vertices and the active/current segment and vertex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Feedback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C81894-49DD-4D8C-56AA-6124A8D23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66623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Comprised of a set of fixed segments and vertices and the active/current segment and vertex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r>
              <a:rPr lang="en-US" dirty="0"/>
              <a:t>       fixed segments/vertices</a:t>
            </a:r>
          </a:p>
          <a:p>
            <a:pPr lvl="1">
              <a:buClr>
                <a:srgbClr val="00EC86"/>
              </a:buClr>
            </a:pPr>
            <a:r>
              <a:rPr lang="en-US" b="0" dirty="0"/>
              <a:t>       </a:t>
            </a:r>
            <a:r>
              <a:rPr lang="en-US" dirty="0"/>
              <a:t>active segment/vertex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All segments = </a:t>
            </a:r>
            <a:r>
              <a:rPr lang="en-US" b="0" dirty="0"/>
              <a:t>“ant trail”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Black dash-dot line</a:t>
            </a:r>
            <a:endParaRPr lang="en-US" b="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Feedback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C81894-49DD-4D8C-56AA-6124A8D23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CFF34A-A295-398C-42AF-076698BE286D}"/>
              </a:ext>
            </a:extLst>
          </p:cNvPr>
          <p:cNvSpPr/>
          <p:nvPr/>
        </p:nvSpPr>
        <p:spPr bwMode="auto">
          <a:xfrm>
            <a:off x="1383440" y="2960353"/>
            <a:ext cx="371475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DCB6A9-E554-FE9E-527D-E92F1C3FD3B3}"/>
              </a:ext>
            </a:extLst>
          </p:cNvPr>
          <p:cNvSpPr/>
          <p:nvPr/>
        </p:nvSpPr>
        <p:spPr bwMode="auto">
          <a:xfrm>
            <a:off x="1383440" y="3380263"/>
            <a:ext cx="371475" cy="30480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5B69C59-CB25-DDF9-2E11-B359ADBF11C2}"/>
              </a:ext>
            </a:extLst>
          </p:cNvPr>
          <p:cNvCxnSpPr>
            <a:cxnSpLocks/>
          </p:cNvCxnSpPr>
          <p:nvPr/>
        </p:nvCxnSpPr>
        <p:spPr bwMode="auto">
          <a:xfrm>
            <a:off x="4600575" y="3371850"/>
            <a:ext cx="1815588" cy="1485753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02ACEF1-28D0-D4B1-0F60-262C146CC25B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2050" y="3095625"/>
            <a:ext cx="216446" cy="1514328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48397E2-E85D-4465-B855-9D9648ACE1C0}"/>
              </a:ext>
            </a:extLst>
          </p:cNvPr>
          <p:cNvCxnSpPr>
            <a:cxnSpLocks/>
          </p:cNvCxnSpPr>
          <p:nvPr/>
        </p:nvCxnSpPr>
        <p:spPr bwMode="auto">
          <a:xfrm flipH="1">
            <a:off x="8686800" y="3267075"/>
            <a:ext cx="495300" cy="1820397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8A0081-CE43-E663-C88A-E473B56850D3}"/>
              </a:ext>
            </a:extLst>
          </p:cNvPr>
          <p:cNvCxnSpPr>
            <a:cxnSpLocks/>
          </p:cNvCxnSpPr>
          <p:nvPr/>
        </p:nvCxnSpPr>
        <p:spPr bwMode="auto">
          <a:xfrm flipH="1">
            <a:off x="9553833" y="4352925"/>
            <a:ext cx="1641187" cy="1418772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31741383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Set symbol via </a:t>
            </a:r>
            <a:r>
              <a:rPr lang="en-US" dirty="0" err="1"/>
              <a:t>SketchSymbol</a:t>
            </a:r>
            <a:r>
              <a:rPr lang="en-US" dirty="0"/>
              <a:t> property </a:t>
            </a:r>
          </a:p>
          <a:p>
            <a:pPr>
              <a:buClr>
                <a:srgbClr val="00EC86"/>
              </a:buClr>
            </a:pPr>
            <a:r>
              <a:rPr lang="en-US" dirty="0"/>
              <a:t>Typically set in </a:t>
            </a:r>
            <a:r>
              <a:rPr lang="en-US" dirty="0" err="1"/>
              <a:t>OnToolActivateAsync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Vertices and ant-trail symbology always overlaid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Symbology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4D2C98F-7403-ADD8-AAD3-8CCE99AC92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9777" y="3207327"/>
            <a:ext cx="3318949" cy="337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92496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118066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Additional methods on </a:t>
            </a:r>
            <a:r>
              <a:rPr lang="en-US" dirty="0" err="1"/>
              <a:t>MapTool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GetSketchSegmentSymbolOptions</a:t>
            </a:r>
            <a:r>
              <a:rPr lang="en-US" dirty="0"/>
              <a:t>				</a:t>
            </a:r>
            <a:r>
              <a:rPr lang="en-US" dirty="0" err="1"/>
              <a:t>GetSketchVertexSymbolOptions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SetSketchSegmentSymbolOptions</a:t>
            </a:r>
            <a:r>
              <a:rPr lang="en-US" dirty="0"/>
              <a:t>				</a:t>
            </a:r>
            <a:r>
              <a:rPr lang="en-US" dirty="0" err="1"/>
              <a:t>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ResetSketchSegmentSymbolOptions</a:t>
            </a:r>
            <a:r>
              <a:rPr lang="en-US" dirty="0"/>
              <a:t>				</a:t>
            </a:r>
            <a:r>
              <a:rPr lang="en-US" dirty="0" err="1"/>
              <a:t>ResetSketchVertexSymbolOptions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New Classes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SegmentSymbolOptions</a:t>
            </a:r>
            <a:r>
              <a:rPr lang="en-US" dirty="0"/>
              <a:t>							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Symbology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044786-46A6-F2E1-341A-A08D58F804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382" y="3957578"/>
            <a:ext cx="4625741" cy="25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3627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8DF083-0EE5-B83C-C8EF-60FE2D938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AF417AA-DC3A-92B7-C9B8-954D0098040D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C933D68-6D4B-6B88-2BED-461DE8C6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FBB0D30D-9530-6339-A29D-876131F8E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 Example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803545" y="1181753"/>
            <a:ext cx="10661341" cy="555307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"Basic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Workflow"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"Basic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Workflow' failed"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SelectModifiedFeatures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};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Edits are consolidated into a single operation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editOp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editOp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.Instance.Move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dist_x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0.0));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editOp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.Instance.Buffer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(boundary,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//Execute performs the edits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editOp.IsSucceeded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else {</a:t>
            </a:r>
          </a:p>
          <a:p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var msg = editOp.ErrorMessage;</a:t>
            </a:r>
            <a:endParaRPr lang="en-US" sz="140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032383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857EDE-8F8C-3867-CAD9-C50E6DD52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455486-FE0E-AA6E-8C7C-953D0484B27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66EC56B-0534-E4C8-13FA-E214FAE0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88255C5-6654-BB35-B236-F58BF827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118066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42687"/>
            <a:ext cx="10369296" cy="3427413"/>
          </a:xfrm>
        </p:spPr>
        <p:txBody>
          <a:bodyPr/>
          <a:lstStyle/>
          <a:p>
            <a:pPr lvl="1">
              <a:buClr>
                <a:srgbClr val="00EC86"/>
              </a:buClr>
            </a:pPr>
            <a:endParaRPr lang="en-US" b="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60512"/>
            <a:ext cx="10369296" cy="369332"/>
          </a:xfrm>
        </p:spPr>
        <p:txBody>
          <a:bodyPr/>
          <a:lstStyle/>
          <a:p>
            <a:r>
              <a:rPr lang="en-US" dirty="0"/>
              <a:t>Sketch Tool – Sketch Symbology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1CCFB5-09A5-2D3B-DDC5-D04773510ABD}"/>
              </a:ext>
            </a:extLst>
          </p:cNvPr>
          <p:cNvSpPr/>
          <p:nvPr/>
        </p:nvSpPr>
        <p:spPr bwMode="auto">
          <a:xfrm>
            <a:off x="914400" y="1366982"/>
            <a:ext cx="10485211" cy="5246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vertex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color;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vertexOptions.Size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size;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vertexOptions.MarkerType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VertexMarkerType.Star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segment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segmentOptions.SecondaryColor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secondary;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width;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// reset to application options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</p:txBody>
      </p:sp>
    </p:spTree>
    <p:extLst>
      <p:ext uri="{BB962C8B-B14F-4D97-AF65-F5344CB8AC3E}">
        <p14:creationId xmlns:p14="http://schemas.microsoft.com/office/powerpoint/2010/main" val="157835381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A4FEB6B-9A00-DF62-6674-62B9326A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78F8183-D77D-1353-8758-12F22BCDA54D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5" name="Content Placeholder 12">
              <a:extLst>
                <a:ext uri="{FF2B5EF4-FFF2-40B4-BE49-F238E27FC236}">
                  <a16:creationId xmlns:a16="http://schemas.microsoft.com/office/drawing/2014/main" id="{C389AD0D-5DD2-F762-77BA-2F20A9BFC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6" name="Picture 5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01B4E8A-AAA4-B1F8-87D8-C85CCFB0B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714269"/>
            <a:ext cx="10369296" cy="369332"/>
          </a:xfrm>
        </p:spPr>
        <p:txBody>
          <a:bodyPr/>
          <a:lstStyle/>
          <a:p>
            <a:r>
              <a:rPr lang="en-US" dirty="0"/>
              <a:t>Symbology Backstage Options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6A7046-0674-4FA3-92E6-C220FFF1E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5625" y="1197114"/>
            <a:ext cx="7133684" cy="54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9734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CC2A643-C192-14F0-468F-55BDDA29A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7C0462A-D5EF-60C0-B78F-CB20C17A9AE4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A68829B-BD94-231F-466A-393A4FC01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1294F5DF-76F4-5BAA-4A89-0F0147F05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/>
              <a:t>Sketch Symbology – Application Options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56815F-65C2-4781-B15C-A0D09CFFD69F}"/>
              </a:ext>
            </a:extLst>
          </p:cNvPr>
          <p:cNvSpPr/>
          <p:nvPr/>
        </p:nvSpPr>
        <p:spPr bwMode="auto">
          <a:xfrm>
            <a:off x="911352" y="1720274"/>
            <a:ext cx="10485211" cy="31126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default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ApplicationOptions.EditingOptions.GetDefaultSegmentSymbolOptions();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current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ApplicationOptions.EditingOptions.GetSegmentSymbolOptions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ApplicationOptions.EditingOptions.SetSegmentSymbolOptions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1E5132B1-710E-4737-9853-347205304AA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5166928"/>
            <a:ext cx="10369296" cy="100685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Similar methods for vertex symbology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512966222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66A737-5B57-0563-65E0-3E5B9C580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4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Sketch Tools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462228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4AF55E-6F09-97C6-CBB2-9F26AD54A0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A1A66F0-26F2-B8AA-E31B-77C8D161C0D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6" name="Content Placeholder 12">
              <a:extLst>
                <a:ext uri="{FF2B5EF4-FFF2-40B4-BE49-F238E27FC236}">
                  <a16:creationId xmlns:a16="http://schemas.microsoft.com/office/drawing/2014/main" id="{2A2C2BA6-0372-3313-3FFD-3AA2FE075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7" name="Picture 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D354A14-C3B4-5EAC-8118-BCF52A28B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F9BCD0-68D4-4E61-ADAA-B3C3AD20D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9096D-9E68-41CA-8EA5-875696C30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Edit Operations + Inspector</a:t>
            </a:r>
          </a:p>
          <a:p>
            <a:pPr lvl="1"/>
            <a:r>
              <a:rPr lang="en-US" dirty="0"/>
              <a:t>Integrate Inspector with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Dependent edits + edit “ordering”</a:t>
            </a:r>
          </a:p>
          <a:p>
            <a:pPr lvl="1"/>
            <a:endParaRPr lang="en-US" dirty="0"/>
          </a:p>
          <a:p>
            <a:r>
              <a:rPr lang="en-US" dirty="0"/>
              <a:t>Construction Tools</a:t>
            </a:r>
          </a:p>
          <a:p>
            <a:r>
              <a:rPr lang="en-US" dirty="0"/>
              <a:t>Sketch Tools</a:t>
            </a:r>
          </a:p>
          <a:p>
            <a:pPr lvl="1"/>
            <a:r>
              <a:rPr lang="en-US" dirty="0"/>
              <a:t>Customizations</a:t>
            </a:r>
          </a:p>
          <a:p>
            <a:pPr lvl="1"/>
            <a:r>
              <a:rPr lang="en-US"/>
              <a:t>Sketch Manipulation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61133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33BDBB7-DDED-0020-4DD1-123A5D1EC14C}"/>
              </a:ext>
            </a:extLst>
          </p:cNvPr>
          <p:cNvSpPr txBox="1">
            <a:spLocks/>
          </p:cNvSpPr>
          <p:nvPr/>
        </p:nvSpPr>
        <p:spPr>
          <a:xfrm>
            <a:off x="712617" y="6320558"/>
            <a:ext cx="10830995" cy="37417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A91C269-CB64-A1EE-6F7F-058429354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2C8F71A-1AF5-D2D7-AE84-48DBA04FC431}"/>
              </a:ext>
            </a:extLst>
          </p:cNvPr>
          <p:cNvSpPr txBox="1">
            <a:spLocks/>
          </p:cNvSpPr>
          <p:nvPr/>
        </p:nvSpPr>
        <p:spPr>
          <a:xfrm>
            <a:off x="908304" y="1087235"/>
            <a:ext cx="10369296" cy="553998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800" i="1">
                <a:solidFill>
                  <a:srgbClr val="00B0F0"/>
                </a:solidFill>
              </a:rPr>
              <a:t>NOTE</a:t>
            </a:r>
            <a:r>
              <a:rPr lang="en-US" sz="1800">
                <a:solidFill>
                  <a:srgbClr val="00B0F0"/>
                </a:solidFill>
              </a:rPr>
              <a:t>:  </a:t>
            </a:r>
            <a:r>
              <a:rPr lang="en-US" sz="180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7FE8423F-928F-94F7-651C-5403959D45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9991115"/>
              </p:ext>
            </p:extLst>
          </p:nvPr>
        </p:nvGraphicFramePr>
        <p:xfrm>
          <a:off x="688622" y="1663793"/>
          <a:ext cx="10811229" cy="442123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1:00 PM - 2:00 PM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2:30 PM - 3:30 PM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sngStrike" kern="1200" dirty="0" err="1">
                          <a:solidFill>
                            <a:schemeClr val="bg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 A-E)</a:t>
                      </a:r>
                      <a:endParaRPr lang="en-US" sz="1500" b="0" i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 5:00 PM</a:t>
                      </a:r>
                      <a:endParaRPr lang="en-US" sz="1500" b="1" i="0" u="none" strike="sng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sng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(Mesquite C)</a:t>
                      </a:r>
                      <a:endParaRPr lang="en-US" sz="1500" b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- 5:00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8949020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7751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>
            <a:extLst>
              <a:ext uri="{FF2B5EF4-FFF2-40B4-BE49-F238E27FC236}">
                <a16:creationId xmlns:a16="http://schemas.microsoft.com/office/drawing/2014/main" id="{BBAFA5CB-EA87-5F56-5256-6EF6D3EB52CF}"/>
              </a:ext>
            </a:extLst>
          </p:cNvPr>
          <p:cNvSpPr txBox="1">
            <a:spLocks/>
          </p:cNvSpPr>
          <p:nvPr/>
        </p:nvSpPr>
        <p:spPr>
          <a:xfrm>
            <a:off x="911351" y="404827"/>
            <a:ext cx="10369296" cy="430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ArcGIS Pro SDK for .NET – Demo theaters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1865266-445B-D090-6D53-5B42578AA27A}"/>
              </a:ext>
            </a:extLst>
          </p:cNvPr>
          <p:cNvSpPr txBox="1">
            <a:spLocks/>
          </p:cNvSpPr>
          <p:nvPr/>
        </p:nvSpPr>
        <p:spPr>
          <a:xfrm>
            <a:off x="1073637" y="835714"/>
            <a:ext cx="10369296" cy="830997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endParaRPr lang="en-US" sz="1800" i="1">
              <a:solidFill>
                <a:srgbClr val="00B0F0"/>
              </a:solidFill>
            </a:endParaRPr>
          </a:p>
          <a:p>
            <a:r>
              <a:rPr lang="en-US" sz="1800" i="1">
                <a:solidFill>
                  <a:srgbClr val="00B0F0"/>
                </a:solidFill>
              </a:rPr>
              <a:t>NOTE</a:t>
            </a:r>
            <a:r>
              <a:rPr lang="en-US" sz="1800">
                <a:solidFill>
                  <a:srgbClr val="00B0F0"/>
                </a:solidFill>
              </a:rPr>
              <a:t>:  </a:t>
            </a:r>
            <a:r>
              <a:rPr lang="en-US" sz="180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33BDBB7-DDED-0020-4DD1-123A5D1EC14C}"/>
              </a:ext>
            </a:extLst>
          </p:cNvPr>
          <p:cNvSpPr txBox="1">
            <a:spLocks/>
          </p:cNvSpPr>
          <p:nvPr/>
        </p:nvSpPr>
        <p:spPr>
          <a:xfrm>
            <a:off x="712617" y="6320558"/>
            <a:ext cx="10830995" cy="37417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12" name="Content Placeholder 6">
            <a:extLst>
              <a:ext uri="{FF2B5EF4-FFF2-40B4-BE49-F238E27FC236}">
                <a16:creationId xmlns:a16="http://schemas.microsoft.com/office/drawing/2014/main" id="{2AED09C3-A50D-C930-11E5-7408C7C12A88}"/>
              </a:ext>
            </a:extLst>
          </p:cNvPr>
          <p:cNvGraphicFramePr>
            <a:graphicFrameLocks/>
          </p:cNvGraphicFramePr>
          <p:nvPr/>
        </p:nvGraphicFramePr>
        <p:xfrm>
          <a:off x="377505" y="1970488"/>
          <a:ext cx="11388925" cy="2294436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4499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193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38199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5780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9135"/>
            <a:ext cx="10515600" cy="461665"/>
          </a:xfrm>
        </p:spPr>
        <p:txBody>
          <a:bodyPr/>
          <a:lstStyle/>
          <a:p>
            <a:r>
              <a:rPr lang="en-US"/>
              <a:t>Introduction to the Editing API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Questions?</a:t>
            </a:r>
          </a:p>
          <a:p>
            <a:r>
              <a:rPr lang="en-US" dirty="0"/>
              <a:t>Session resources can be found here:</a:t>
            </a:r>
            <a:endParaRPr lang="en-US" sz="2800" dirty="0"/>
          </a:p>
          <a:p>
            <a:pPr marL="0" indent="0" algn="ctr">
              <a:buNone/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177" y="3429000"/>
            <a:ext cx="2872627" cy="283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4" name="Picture 3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497" r="7497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8392" y="6472708"/>
            <a:ext cx="3923608" cy="2528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5592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F8304ED-8633-22A1-9038-489826214F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0226C25-3B4E-CCB6-18CB-EC91C7E07637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8566875F-E874-D9E5-65FF-7E43C79EA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9A6CBE2-5244-B9B1-1B5B-0266A3C0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“On” </a:t>
            </a:r>
            <a:r>
              <a:rPr lang="en-US" dirty="0" err="1"/>
              <a:t>EditOperation.Execute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Executes edits against all underlying datastores</a:t>
            </a:r>
          </a:p>
          <a:p>
            <a:pPr lvl="2"/>
            <a:r>
              <a:rPr lang="en-US" dirty="0"/>
              <a:t>Datasets can be in the same or </a:t>
            </a:r>
            <a:r>
              <a:rPr lang="en-US" u="sng" dirty="0"/>
              <a:t>different</a:t>
            </a:r>
            <a:r>
              <a:rPr lang="en-US" dirty="0"/>
              <a:t> datastores</a:t>
            </a:r>
          </a:p>
          <a:p>
            <a:pPr lvl="2"/>
            <a:r>
              <a:rPr lang="en-US" dirty="0"/>
              <a:t>An edit session is started on each datastore involved in the edit</a:t>
            </a:r>
          </a:p>
          <a:p>
            <a:pPr lvl="2"/>
            <a:r>
              <a:rPr lang="en-US" dirty="0"/>
              <a:t>Order of execution </a:t>
            </a:r>
            <a:r>
              <a:rPr lang="en-US" u="sng" dirty="0">
                <a:solidFill>
                  <a:schemeClr val="tx2">
                    <a:lumMod val="75000"/>
                  </a:schemeClr>
                </a:solidFill>
              </a:rPr>
              <a:t>is independent of sequential ordering of edits in the code*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Adds undo on the Operation Manager**</a:t>
            </a:r>
          </a:p>
          <a:p>
            <a:pPr lvl="1"/>
            <a:r>
              <a:rPr lang="en-US" dirty="0"/>
              <a:t>Invalidates affected layer (and table) caches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*</a:t>
            </a:r>
            <a:r>
              <a:rPr lang="en-US" sz="1600" dirty="0" err="1"/>
              <a:t>ExecutionMode</a:t>
            </a:r>
            <a:r>
              <a:rPr lang="en-US" sz="1600" dirty="0"/>
              <a:t> added at 3.0. </a:t>
            </a:r>
          </a:p>
          <a:p>
            <a:r>
              <a:rPr lang="en-US" sz="1600" dirty="0"/>
              <a:t>**Non-versioned edits cannot be undone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95682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46BDC36-F951-B00E-B5B9-80F6F6E744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FB8C12D-61E3-A516-8833-A2C5DB961112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8A1E1839-2006-1438-28E5-EBBB281D0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A6B5D0F2-9D7B-6C6E-52AB-60170F3C7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4400" y="1487768"/>
            <a:ext cx="10369296" cy="3770032"/>
          </a:xfrm>
        </p:spPr>
        <p:txBody>
          <a:bodyPr/>
          <a:lstStyle/>
          <a:p>
            <a:r>
              <a:rPr lang="en-US" dirty="0"/>
              <a:t>On a Save or Cancel:</a:t>
            </a:r>
          </a:p>
          <a:p>
            <a:pPr lvl="1"/>
            <a:r>
              <a:rPr lang="en-US" dirty="0"/>
              <a:t>All edits are saved or discarded together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Project.Current.SaveEditsAsync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Project.Current.DiscardEditsAsync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All edit sessions, across all datastores, are closed</a:t>
            </a:r>
          </a:p>
          <a:p>
            <a:pPr lvl="1"/>
            <a:r>
              <a:rPr lang="en-US" dirty="0"/>
              <a:t>Undo/Redo stack is cleared (of edits)</a:t>
            </a:r>
          </a:p>
          <a:p>
            <a:pPr lvl="2"/>
            <a:r>
              <a:rPr lang="en-US" dirty="0"/>
              <a:t>Non-edit operations are unchanged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Use </a:t>
            </a:r>
            <a:r>
              <a:rPr lang="en-US" sz="1600" dirty="0" err="1">
                <a:latin typeface="Consolas" panose="020B0609020204030204" pitchFamily="49" charset="0"/>
              </a:rPr>
              <a:t>Project.Current.HasEdits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dirty="0"/>
              <a:t>to determine if edits exist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4369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AF41F8-763F-181F-F56E-5A72D7A55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4F0E645-F69A-A5B0-2120-1E1605BE908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35DE7F6-E716-2D31-2747-3CAD7B193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CB631DB-28B4-5303-6DBA-C69CCB488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89726" y="1247551"/>
            <a:ext cx="10369296" cy="4482040"/>
          </a:xfrm>
        </p:spPr>
        <p:txBody>
          <a:bodyPr/>
          <a:lstStyle/>
          <a:p>
            <a:r>
              <a:rPr lang="en-US" dirty="0"/>
              <a:t>Convenient utility class for attribute access and editing </a:t>
            </a:r>
          </a:p>
          <a:p>
            <a:pPr lvl="1"/>
            <a:r>
              <a:rPr lang="en-US" sz="1800" dirty="0"/>
              <a:t>“</a:t>
            </a:r>
            <a:r>
              <a:rPr lang="en-US" sz="1800" dirty="0">
                <a:latin typeface="Consolas" panose="020B0609020204030204" pitchFamily="49" charset="0"/>
              </a:rPr>
              <a:t>using</a:t>
            </a:r>
            <a:r>
              <a:rPr lang="en-US" sz="1800" dirty="0"/>
              <a:t> </a:t>
            </a:r>
            <a:r>
              <a:rPr lang="en-US" sz="1800" dirty="0" err="1">
                <a:latin typeface="Consolas" panose="020B0609020204030204" pitchFamily="49" charset="0"/>
              </a:rPr>
              <a:t>ArcGIS.Desktop.Editing.Attributes</a:t>
            </a:r>
            <a:r>
              <a:rPr lang="en-US" sz="1800" dirty="0">
                <a:latin typeface="Consolas" panose="020B0609020204030204" pitchFamily="49" charset="0"/>
              </a:rPr>
              <a:t>;”</a:t>
            </a: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Get schema information about a layer or table</a:t>
            </a:r>
          </a:p>
          <a:p>
            <a:r>
              <a:rPr lang="en-US"/>
              <a:t>Access and update attributes </a:t>
            </a:r>
            <a:r>
              <a:rPr lang="en-US" dirty="0"/>
              <a:t>for a </a:t>
            </a:r>
            <a:r>
              <a:rPr lang="en-US"/>
              <a:t>row (including geometry field)</a:t>
            </a:r>
          </a:p>
          <a:p>
            <a:r>
              <a:rPr lang="en-US"/>
              <a:t>Copy attributes to new or edited features</a:t>
            </a:r>
          </a:p>
          <a:p>
            <a:pPr lvl="1"/>
            <a:r>
              <a:rPr lang="en-US"/>
              <a:t>Use an existing feature as a substitute for a template</a:t>
            </a:r>
          </a:p>
          <a:p>
            <a:endParaRPr lang="en-US" dirty="0"/>
          </a:p>
          <a:p>
            <a:r>
              <a:rPr lang="en-US" dirty="0"/>
              <a:t>Two ways to commit</a:t>
            </a:r>
          </a:p>
          <a:p>
            <a:pPr lvl="1"/>
            <a:r>
              <a:rPr lang="en-US" dirty="0"/>
              <a:t>Integrate with </a:t>
            </a:r>
            <a:r>
              <a:rPr lang="en-US" dirty="0" err="1"/>
              <a:t>EditOperation.Modify</a:t>
            </a:r>
            <a:r>
              <a:rPr lang="en-US" dirty="0"/>
              <a:t>(Inspector)</a:t>
            </a:r>
          </a:p>
          <a:p>
            <a:pPr lvl="1"/>
            <a:r>
              <a:rPr lang="en-US" dirty="0"/>
              <a:t>Apply/</a:t>
            </a:r>
            <a:r>
              <a:rPr lang="en-US" dirty="0" err="1"/>
              <a:t>ApplyAsync</a:t>
            </a:r>
            <a:endParaRPr lang="en-US" dirty="0"/>
          </a:p>
          <a:p>
            <a:pPr lvl="2"/>
            <a:r>
              <a:rPr lang="en-US" dirty="0"/>
              <a:t>Alternative method for committing the inspector</a:t>
            </a:r>
          </a:p>
          <a:p>
            <a:pPr lvl="2"/>
            <a:r>
              <a:rPr lang="en-US" dirty="0"/>
              <a:t>Internally creates and executes an </a:t>
            </a:r>
            <a:r>
              <a:rPr lang="en-US" dirty="0" err="1"/>
              <a:t>EditOperation</a:t>
            </a:r>
            <a:endParaRPr lang="en-US" dirty="0"/>
          </a:p>
          <a:p>
            <a:pPr marL="1042416" lvl="3" indent="0">
              <a:buNone/>
            </a:pPr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marL="1042416" lvl="3" indent="0">
              <a:buNone/>
            </a:pPr>
            <a:endParaRPr lang="en-US" sz="16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8752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44FBC05-72BE-B998-E69C-E6DDEB894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9446" y="-13589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31ABB3-D8A6-0C77-1985-C7BD71AF84A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0" name="Content Placeholder 12">
              <a:extLst>
                <a:ext uri="{FF2B5EF4-FFF2-40B4-BE49-F238E27FC236}">
                  <a16:creationId xmlns:a16="http://schemas.microsoft.com/office/drawing/2014/main" id="{FEF3A91D-888B-4D7F-8669-D55403A48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11" name="Picture 10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2A63221C-4A2D-3D33-7F24-47E382738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/>
              <a:t>Access and update existing </a:t>
            </a:r>
            <a:r>
              <a:rPr lang="en-US" dirty="0"/>
              <a:t>feature attributes:</a:t>
            </a:r>
          </a:p>
          <a:p>
            <a:pPr lvl="1"/>
            <a:r>
              <a:rPr lang="en-US" dirty="0"/>
              <a:t>Instantiate an inspector: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Load the feature attributes: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Make the change(</a:t>
            </a:r>
            <a:r>
              <a:rPr lang="en-US"/>
              <a:t>s) (using dictionary-style semantics):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Apply change(s):  Undo stack updated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380E9A-D262-4A85-9A6D-1438AD7220EF}"/>
              </a:ext>
            </a:extLst>
          </p:cNvPr>
          <p:cNvSpPr/>
          <p:nvPr/>
        </p:nvSpPr>
        <p:spPr bwMode="auto">
          <a:xfrm>
            <a:off x="1312409" y="1982912"/>
            <a:ext cx="9085038" cy="8116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8DC52-7805-4B34-B0D8-CC7F752E12C5}"/>
              </a:ext>
            </a:extLst>
          </p:cNvPr>
          <p:cNvSpPr/>
          <p:nvPr/>
        </p:nvSpPr>
        <p:spPr bwMode="auto">
          <a:xfrm>
            <a:off x="1312409" y="331403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LoadAsync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B0E4A-8D2E-4C20-AD24-14939EED8035}"/>
              </a:ext>
            </a:extLst>
          </p:cNvPr>
          <p:cNvSpPr/>
          <p:nvPr/>
        </p:nvSpPr>
        <p:spPr bwMode="auto">
          <a:xfrm>
            <a:off x="1312408" y="4479372"/>
            <a:ext cx="9085039" cy="9325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dictionary-style setters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"DESCRIPT"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"NOTES"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5F336-0895-40FD-ABF1-D013F66AB216}"/>
              </a:ext>
            </a:extLst>
          </p:cNvPr>
          <p:cNvSpPr/>
          <p:nvPr/>
        </p:nvSpPr>
        <p:spPr bwMode="auto">
          <a:xfrm>
            <a:off x="1312409" y="5810493"/>
            <a:ext cx="9085038" cy="5172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inspector.ApplyAsync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3261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3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5736</Words>
  <Application>Microsoft Office PowerPoint</Application>
  <PresentationFormat>Widescreen</PresentationFormat>
  <Paragraphs>1026</Paragraphs>
  <Slides>59</Slides>
  <Notes>53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66" baseType="lpstr">
      <vt:lpstr>Arial</vt:lpstr>
      <vt:lpstr>Calibri</vt:lpstr>
      <vt:lpstr>Consolas</vt:lpstr>
      <vt:lpstr>Lucida Grande</vt:lpstr>
      <vt:lpstr>Esri_Corporate_Template-Dark</vt:lpstr>
      <vt:lpstr>1_Esri_Corporate_Template-Dark</vt:lpstr>
      <vt:lpstr>2_Esri_Corporate_Template-Dark</vt:lpstr>
      <vt:lpstr>ArcGIS Pro SDK for .NET   Introduction to the Editing API </vt:lpstr>
      <vt:lpstr>Session Overview</vt:lpstr>
      <vt:lpstr>Edit Operations</vt:lpstr>
      <vt:lpstr>Edit Operations – Basic Workflow</vt:lpstr>
      <vt:lpstr>Edit Operations – Basic Workflow Example</vt:lpstr>
      <vt:lpstr>Edit Operations – Basic Workflow</vt:lpstr>
      <vt:lpstr>Edit Operations – Basic Workflow</vt:lpstr>
      <vt:lpstr>Inspector</vt:lpstr>
      <vt:lpstr>Inspector – Basic Workflow</vt:lpstr>
      <vt:lpstr>Inspector – Basic Workflow</vt:lpstr>
      <vt:lpstr>Inspector – Multiple features</vt:lpstr>
      <vt:lpstr>Inspector – Schema Information</vt:lpstr>
      <vt:lpstr>Demo 1</vt:lpstr>
      <vt:lpstr>EditOperation – Dependent edits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Execution order w/ EditOperation.ExecuteMode</vt:lpstr>
      <vt:lpstr>EditOperation – RowToken with Create</vt:lpstr>
      <vt:lpstr>EditOperation – Chained Edit Operations</vt:lpstr>
      <vt:lpstr>EditOperation Add Attachment Example – 3.0 Chained EditOperation </vt:lpstr>
      <vt:lpstr>Demo 2</vt:lpstr>
      <vt:lpstr>Construction Tool</vt:lpstr>
      <vt:lpstr>Construction Tool - Implementation</vt:lpstr>
      <vt:lpstr>Construction Tool – Implementation (config.daml)</vt:lpstr>
      <vt:lpstr>Construction Tool – Implementation (config.daml)</vt:lpstr>
      <vt:lpstr>Construction Tool – Implementation (code file)</vt:lpstr>
      <vt:lpstr>Construction Tool – Default attribute values</vt:lpstr>
      <vt:lpstr>Construction Tool – Override attribute values</vt:lpstr>
      <vt:lpstr>Demo 3</vt:lpstr>
      <vt:lpstr>Sketch Tool</vt:lpstr>
      <vt:lpstr>Sketch Tool - Implementation</vt:lpstr>
      <vt:lpstr>Sketch Tool – Implementation (config.daml)</vt:lpstr>
      <vt:lpstr>Sketch Tool - Customizations</vt:lpstr>
      <vt:lpstr>Sketch Tool - Customizations</vt:lpstr>
      <vt:lpstr>Sketch Tool - Implementation</vt:lpstr>
      <vt:lpstr>Sketch Tool – Implementation (code file)</vt:lpstr>
      <vt:lpstr>Sketch Tool - OnSketchModifiedAsync</vt:lpstr>
      <vt:lpstr>Sketch Tool - OnSketchModifiedAsync</vt:lpstr>
      <vt:lpstr>Sketch Tool - OnSketchCompleteAsync</vt:lpstr>
      <vt:lpstr>Sketch Tool – Sketch Tip</vt:lpstr>
      <vt:lpstr>Sketch Tool – Sketch Feedback</vt:lpstr>
      <vt:lpstr>Sketch Tool – Sketch Feedback</vt:lpstr>
      <vt:lpstr>Sketch Tool – Sketch Symbology</vt:lpstr>
      <vt:lpstr>Sketch Tool – Sketch Symbology</vt:lpstr>
      <vt:lpstr>Sketch Tool – Sketch Symbology</vt:lpstr>
      <vt:lpstr>Symbology Backstage Options</vt:lpstr>
      <vt:lpstr>Sketch Symbology – Application Options</vt:lpstr>
      <vt:lpstr>Demo 4</vt:lpstr>
      <vt:lpstr>Summary</vt:lpstr>
      <vt:lpstr>ArcGIS Pro SDK for .NET – Technical Sessions</vt:lpstr>
      <vt:lpstr>PowerPoint Presentation</vt:lpstr>
      <vt:lpstr>Introduction to the Editing API</vt:lpstr>
      <vt:lpstr>Please Share Your Feedback in the App</vt:lpstr>
      <vt:lpstr>Copyright © 2024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2024-03-08T21:10:30Z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