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  <p:sldMasterId id="2147486817" r:id="rId6"/>
    <p:sldMasterId id="2147486831" r:id="rId7"/>
    <p:sldMasterId id="2147486845" r:id="rId8"/>
  </p:sldMasterIdLst>
  <p:notesMasterIdLst>
    <p:notesMasterId r:id="rId75"/>
  </p:notesMasterIdLst>
  <p:handoutMasterIdLst>
    <p:handoutMasterId r:id="rId76"/>
  </p:handoutMasterIdLst>
  <p:sldIdLst>
    <p:sldId id="744" r:id="rId9"/>
    <p:sldId id="1065" r:id="rId10"/>
    <p:sldId id="1101" r:id="rId11"/>
    <p:sldId id="1103" r:id="rId12"/>
    <p:sldId id="1120" r:id="rId13"/>
    <p:sldId id="1102" r:id="rId14"/>
    <p:sldId id="1105" r:id="rId15"/>
    <p:sldId id="1106" r:id="rId16"/>
    <p:sldId id="1118" r:id="rId17"/>
    <p:sldId id="1107" r:id="rId18"/>
    <p:sldId id="1108" r:id="rId19"/>
    <p:sldId id="1109" r:id="rId20"/>
    <p:sldId id="1116" r:id="rId21"/>
    <p:sldId id="1100" r:id="rId22"/>
    <p:sldId id="1104" r:id="rId23"/>
    <p:sldId id="1121" r:id="rId24"/>
    <p:sldId id="1119" r:id="rId25"/>
    <p:sldId id="1124" r:id="rId26"/>
    <p:sldId id="1123" r:id="rId27"/>
    <p:sldId id="1122" r:id="rId28"/>
    <p:sldId id="1127" r:id="rId29"/>
    <p:sldId id="1129" r:id="rId30"/>
    <p:sldId id="1130" r:id="rId31"/>
    <p:sldId id="1128" r:id="rId32"/>
    <p:sldId id="1131" r:id="rId33"/>
    <p:sldId id="1132" r:id="rId34"/>
    <p:sldId id="724" r:id="rId35"/>
    <p:sldId id="760" r:id="rId36"/>
    <p:sldId id="747" r:id="rId37"/>
    <p:sldId id="748" r:id="rId38"/>
    <p:sldId id="749" r:id="rId39"/>
    <p:sldId id="759" r:id="rId40"/>
    <p:sldId id="750" r:id="rId41"/>
    <p:sldId id="764" r:id="rId42"/>
    <p:sldId id="770" r:id="rId43"/>
    <p:sldId id="767" r:id="rId44"/>
    <p:sldId id="768" r:id="rId45"/>
    <p:sldId id="769" r:id="rId46"/>
    <p:sldId id="751" r:id="rId47"/>
    <p:sldId id="752" r:id="rId48"/>
    <p:sldId id="753" r:id="rId49"/>
    <p:sldId id="757" r:id="rId50"/>
    <p:sldId id="761" r:id="rId51"/>
    <p:sldId id="771" r:id="rId52"/>
    <p:sldId id="746" r:id="rId53"/>
    <p:sldId id="618" r:id="rId54"/>
    <p:sldId id="1003" r:id="rId55"/>
    <p:sldId id="1006" r:id="rId56"/>
    <p:sldId id="1005" r:id="rId57"/>
    <p:sldId id="777" r:id="rId58"/>
    <p:sldId id="1126" r:id="rId59"/>
    <p:sldId id="1133" r:id="rId60"/>
    <p:sldId id="1134" r:id="rId61"/>
    <p:sldId id="1136" r:id="rId62"/>
    <p:sldId id="1135" r:id="rId63"/>
    <p:sldId id="1110" r:id="rId64"/>
    <p:sldId id="1115" r:id="rId65"/>
    <p:sldId id="1117" r:id="rId66"/>
    <p:sldId id="1113" r:id="rId67"/>
    <p:sldId id="1111" r:id="rId68"/>
    <p:sldId id="1038" r:id="rId69"/>
    <p:sldId id="1137" r:id="rId70"/>
    <p:sldId id="1138" r:id="rId71"/>
    <p:sldId id="1066" r:id="rId72"/>
    <p:sldId id="736" r:id="rId73"/>
    <p:sldId id="743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744"/>
            <p14:sldId id="1065"/>
            <p14:sldId id="1101"/>
            <p14:sldId id="1103"/>
            <p14:sldId id="1120"/>
            <p14:sldId id="1102"/>
            <p14:sldId id="1105"/>
            <p14:sldId id="1106"/>
            <p14:sldId id="1118"/>
            <p14:sldId id="1107"/>
            <p14:sldId id="1108"/>
            <p14:sldId id="1109"/>
            <p14:sldId id="1116"/>
            <p14:sldId id="1100"/>
            <p14:sldId id="1104"/>
            <p14:sldId id="1121"/>
            <p14:sldId id="1119"/>
            <p14:sldId id="1124"/>
            <p14:sldId id="1123"/>
            <p14:sldId id="1122"/>
            <p14:sldId id="1127"/>
            <p14:sldId id="1129"/>
            <p14:sldId id="1130"/>
            <p14:sldId id="1128"/>
            <p14:sldId id="1131"/>
            <p14:sldId id="1132"/>
            <p14:sldId id="724"/>
            <p14:sldId id="760"/>
            <p14:sldId id="747"/>
            <p14:sldId id="748"/>
            <p14:sldId id="749"/>
            <p14:sldId id="759"/>
            <p14:sldId id="750"/>
            <p14:sldId id="764"/>
            <p14:sldId id="770"/>
            <p14:sldId id="767"/>
            <p14:sldId id="768"/>
            <p14:sldId id="769"/>
            <p14:sldId id="751"/>
            <p14:sldId id="752"/>
            <p14:sldId id="753"/>
            <p14:sldId id="757"/>
            <p14:sldId id="761"/>
            <p14:sldId id="771"/>
            <p14:sldId id="746"/>
            <p14:sldId id="618"/>
            <p14:sldId id="1003"/>
            <p14:sldId id="1006"/>
            <p14:sldId id="1005"/>
            <p14:sldId id="777"/>
            <p14:sldId id="1126"/>
            <p14:sldId id="1133"/>
            <p14:sldId id="1134"/>
            <p14:sldId id="1136"/>
            <p14:sldId id="1135"/>
            <p14:sldId id="1110"/>
            <p14:sldId id="1115"/>
            <p14:sldId id="1117"/>
            <p14:sldId id="1113"/>
            <p14:sldId id="1111"/>
            <p14:sldId id="1038"/>
            <p14:sldId id="1137"/>
            <p14:sldId id="1138"/>
            <p14:sldId id="1066"/>
            <p14:sldId id="736"/>
            <p14:sldId id="743"/>
          </p14:sldIdLst>
        </p14:section>
        <p14:section name="DevSummit 2019" id="{E447D310-242F-2F41-8286-3566BC7514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2" autoAdjust="0"/>
    <p:restoredTop sz="86419" autoAdjust="0"/>
  </p:normalViewPr>
  <p:slideViewPr>
    <p:cSldViewPr snapToGrid="0" snapToObjects="1" showGuides="1">
      <p:cViewPr varScale="1">
        <p:scale>
          <a:sx n="79" d="100"/>
          <a:sy n="79" d="100"/>
        </p:scale>
        <p:origin x="152" y="5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16" Type="http://schemas.openxmlformats.org/officeDocument/2006/relationships/slide" Target="slides/slide8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slide" Target="slides/slide66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3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63.xml"/><Relationship Id="rId2" Type="http://schemas.openxmlformats.org/officeDocument/2006/relationships/customXml" Target="../customXml/item2.xml"/><Relationship Id="rId29" Type="http://schemas.openxmlformats.org/officeDocument/2006/relationships/slide" Target="slides/slide2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Esri</a:t>
            </a:r>
            <a:r>
              <a:rPr lang="en-US" baseline="0"/>
              <a:t> Corporate Template-Dark v4.3</a:t>
            </a:r>
          </a:p>
          <a:p>
            <a:r>
              <a:rPr lang="en-US" baseline="0"/>
              <a:t>September 27, 2023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1879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3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434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65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13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07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5747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11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623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8219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99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2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01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0359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339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7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1580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859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E2F94F-FA4A-9343-90AC-CBDBC335BF9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895516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64946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866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915739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726236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066052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263337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602749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624713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62902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932670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152681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6308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6633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185362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67114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79718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E6115-A3E8-A696-C287-F96A1857B3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3077B3-06A1-4448-A2CF-9BA88961BD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B2EFF-94AC-0BE8-3673-CE0099E741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9FAA3C-97A7-6455-7F18-5274BFAE0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89386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E2F94F-FA4A-9343-90AC-CBDBC335BF9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2073138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35958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495439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3597922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8079302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69A504-D83B-114E-A1C2-E801B56F746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5507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5471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E6115-A3E8-A696-C287-F96A1857B3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3077B3-06A1-4448-A2CF-9BA88961BD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B2EFF-94AC-0BE8-3673-CE0099E741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9FAA3C-97A7-6455-7F18-5274BFAE0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998484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486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0962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0874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0657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358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79774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3903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6228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150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246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62424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74030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0D8960-C1A1-4424-94DB-E23BBA9C205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1871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10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36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83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3/9/2024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Big (2 lines)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0915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10406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39782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04263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844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48530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80772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872090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82086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80097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64782168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25663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8535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53052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4659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85474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6797FC-BEAD-EDB2-35D0-3673F271B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22067"/>
            <a:ext cx="10369296" cy="553998"/>
          </a:xfrm>
        </p:spPr>
        <p:txBody>
          <a:bodyPr/>
          <a:lstStyle>
            <a:lvl1pPr>
              <a:defRPr lang="en-US" sz="36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63140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82317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78516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24107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7143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81575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99676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2435250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6899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020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58997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37591"/>
      </p:ext>
    </p:extLst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7839"/>
      </p:ext>
    </p:extLst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21337"/>
      </p:ext>
    </p:extLst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81820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04454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0089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7109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8723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3/9/2024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4638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95291369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651285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3/9/2024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247673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42591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3/9/2024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3/9/2024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3/9/2024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59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214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8" r:id="rId1"/>
    <p:sldLayoutId id="2147486819" r:id="rId2"/>
    <p:sldLayoutId id="2147486820" r:id="rId3"/>
    <p:sldLayoutId id="2147486821" r:id="rId4"/>
    <p:sldLayoutId id="2147486822" r:id="rId5"/>
    <p:sldLayoutId id="2147486823" r:id="rId6"/>
    <p:sldLayoutId id="2147486824" r:id="rId7"/>
    <p:sldLayoutId id="2147486825" r:id="rId8"/>
    <p:sldLayoutId id="2147486826" r:id="rId9"/>
    <p:sldLayoutId id="2147486827" r:id="rId10"/>
    <p:sldLayoutId id="2147486828" r:id="rId11"/>
    <p:sldLayoutId id="2147486829" r:id="rId12"/>
    <p:sldLayoutId id="2147486830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263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2" r:id="rId1"/>
    <p:sldLayoutId id="2147486833" r:id="rId2"/>
    <p:sldLayoutId id="2147486834" r:id="rId3"/>
    <p:sldLayoutId id="2147486835" r:id="rId4"/>
    <p:sldLayoutId id="2147486836" r:id="rId5"/>
    <p:sldLayoutId id="2147486837" r:id="rId6"/>
    <p:sldLayoutId id="2147486838" r:id="rId7"/>
    <p:sldLayoutId id="2147486839" r:id="rId8"/>
    <p:sldLayoutId id="2147486840" r:id="rId9"/>
    <p:sldLayoutId id="2147486841" r:id="rId10"/>
    <p:sldLayoutId id="2147486842" r:id="rId11"/>
    <p:sldLayoutId id="2147486843" r:id="rId12"/>
    <p:sldLayoutId id="2147486844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210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46" r:id="rId1"/>
    <p:sldLayoutId id="2147486847" r:id="rId2"/>
    <p:sldLayoutId id="2147486848" r:id="rId3"/>
    <p:sldLayoutId id="2147486849" r:id="rId4"/>
    <p:sldLayoutId id="2147486850" r:id="rId5"/>
    <p:sldLayoutId id="2147486851" r:id="rId6"/>
    <p:sldLayoutId id="2147486852" r:id="rId7"/>
    <p:sldLayoutId id="2147486853" r:id="rId8"/>
    <p:sldLayoutId id="2147486854" r:id="rId9"/>
    <p:sldLayoutId id="2147486855" r:id="rId10"/>
    <p:sldLayoutId id="2147486856" r:id="rId11"/>
    <p:sldLayoutId id="2147486857" r:id="rId12"/>
    <p:sldLayoutId id="2147486858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4-palm-springs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3" Type="http://schemas.openxmlformats.org/officeDocument/2006/relationships/image" Target="../media/image9.png"/><Relationship Id="rId7" Type="http://schemas.openxmlformats.org/officeDocument/2006/relationships/image" Target="../media/image31.jpeg"/><Relationship Id="rId12" Type="http://schemas.openxmlformats.org/officeDocument/2006/relationships/image" Target="../media/image36.tiff"/><Relationship Id="rId2" Type="http://schemas.openxmlformats.org/officeDocument/2006/relationships/notesSlide" Target="../notesSlides/notesSlide62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0.svg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10.png"/><Relationship Id="rId9" Type="http://schemas.openxmlformats.org/officeDocument/2006/relationships/image" Target="../media/image33.png"/><Relationship Id="rId14" Type="http://schemas.openxmlformats.org/officeDocument/2006/relationships/image" Target="../media/image3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803" y="2202162"/>
            <a:ext cx="6942222" cy="914400"/>
          </a:xfrm>
        </p:spPr>
        <p:txBody>
          <a:bodyPr/>
          <a:lstStyle/>
          <a:p>
            <a:pPr algn="l"/>
            <a:r>
              <a:rPr lang="en-US" sz="3200" b="0"/>
              <a:t>ArcGIS Pro SDK for .NET  </a:t>
            </a:r>
            <a:br>
              <a:rPr lang="en-US" sz="3200" b="0"/>
            </a:br>
            <a:r>
              <a:rPr lang="en-US" sz="3600" b="0"/>
              <a:t>Introduction to the 3D Analyst API </a:t>
            </a:r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239187"/>
            <a:ext cx="6306353" cy="914400"/>
          </a:xfrm>
        </p:spPr>
        <p:txBody>
          <a:bodyPr/>
          <a:lstStyle/>
          <a:p>
            <a:pPr algn="l"/>
            <a:r>
              <a:rPr lang="en-US">
                <a:solidFill>
                  <a:srgbClr val="E6DD56"/>
                </a:solidFill>
              </a:rPr>
              <a:t>Uma Harano</a:t>
            </a:r>
          </a:p>
          <a:p>
            <a:pPr algn="l"/>
            <a:r>
              <a:rPr lang="en-US">
                <a:solidFill>
                  <a:srgbClr val="E6DD56"/>
                </a:solidFill>
              </a:rPr>
              <a:t>Narelle Chedzey</a:t>
            </a:r>
            <a:endParaRPr lang="en-US">
              <a:solidFill>
                <a:srgbClr val="EAFF46"/>
              </a:solidFill>
            </a:endParaRPr>
          </a:p>
          <a:p>
            <a:pPr algn="l"/>
            <a:endParaRPr lang="en-US">
              <a:solidFill>
                <a:srgbClr val="FFE08C"/>
              </a:solidFill>
            </a:endParaRP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82F5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263344938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Format for storing airborne LiDAR data. </a:t>
            </a:r>
          </a:p>
          <a:p>
            <a:r>
              <a:rPr lang="en-US"/>
              <a:t>Collection of LAS files is a LAS dataset (.</a:t>
            </a:r>
            <a:r>
              <a:rPr lang="en-US" err="1"/>
              <a:t>lasd</a:t>
            </a:r>
            <a:r>
              <a:rPr lang="en-US"/>
              <a:t>)</a:t>
            </a:r>
          </a:p>
          <a:p>
            <a:r>
              <a:rPr lang="en-US"/>
              <a:t>Stored as a series of standalone files on disk</a:t>
            </a:r>
          </a:p>
          <a:p>
            <a:r>
              <a:rPr lang="en-US"/>
              <a:t>Connect using </a:t>
            </a:r>
            <a:r>
              <a:rPr lang="en-US" err="1"/>
              <a:t>FileSystemConnectionPath</a:t>
            </a:r>
            <a:r>
              <a:rPr lang="en-US"/>
              <a:t>, </a:t>
            </a:r>
            <a:r>
              <a:rPr lang="en-US" err="1"/>
              <a:t>FileSystemDatastoreType.LasDataset</a:t>
            </a:r>
            <a:r>
              <a:rPr lang="en-US"/>
              <a:t> and </a:t>
            </a:r>
            <a:r>
              <a:rPr lang="en-US" err="1"/>
              <a:t>FileSystemDatastore</a:t>
            </a: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920665" y="3995299"/>
            <a:ext cx="10235863" cy="191288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path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@"d:\Data\LASDataset";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FileSystemConnectionPath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(new Uri(path), 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FileSystemDatastoreType.LasDataset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33737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 </a:t>
            </a:r>
            <a:r>
              <a:rPr lang="en-US" err="1"/>
              <a:t>OpenDataset</a:t>
            </a:r>
            <a:r>
              <a:rPr lang="en-US"/>
              <a:t> to obtain the </a:t>
            </a:r>
            <a:r>
              <a:rPr lang="en-US" err="1"/>
              <a:t>LasDataset</a:t>
            </a:r>
            <a:r>
              <a:rPr lang="en-US"/>
              <a:t> object</a:t>
            </a:r>
          </a:p>
          <a:p>
            <a:r>
              <a:rPr lang="en-US"/>
              <a:t>Use </a:t>
            </a:r>
            <a:r>
              <a:rPr lang="en-US" err="1"/>
              <a:t>GetDefinition</a:t>
            </a:r>
            <a:r>
              <a:rPr lang="en-US"/>
              <a:t> to obtain the </a:t>
            </a:r>
            <a:r>
              <a:rPr lang="en-US" err="1"/>
              <a:t>LasDatasetDefinition</a:t>
            </a:r>
            <a:r>
              <a:rPr lang="en-US"/>
              <a:t> object</a:t>
            </a:r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2783145"/>
            <a:ext cx="10932243" cy="362596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path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@"d:\Data\LASDataset ";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FileSystemConnectionPath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(new Uri(path), 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FileSystemDatastoreType.LasDataset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string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"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somedataset.lasd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";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using (var las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gdb.OpenDataset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using (var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lasDef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gdb.GetDefinition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LasDatasetDefinition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26985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Useful methods (</a:t>
            </a:r>
            <a:r>
              <a:rPr lang="en-US" err="1"/>
              <a:t>LasDataset</a:t>
            </a:r>
            <a:r>
              <a:rPr lang="en-US"/>
              <a:t>)</a:t>
            </a:r>
          </a:p>
          <a:p>
            <a:pPr lvl="1"/>
            <a:r>
              <a:rPr lang="en-US"/>
              <a:t>Individual LAS files – </a:t>
            </a:r>
            <a:r>
              <a:rPr lang="en-US" err="1"/>
              <a:t>GetFiles</a:t>
            </a:r>
            <a:r>
              <a:rPr lang="en-US"/>
              <a:t>, </a:t>
            </a:r>
            <a:r>
              <a:rPr lang="en-US" err="1"/>
              <a:t>GetFileCounts</a:t>
            </a:r>
            <a:endParaRPr lang="en-US"/>
          </a:p>
          <a:p>
            <a:pPr lvl="2"/>
            <a:r>
              <a:rPr lang="en-US" err="1"/>
              <a:t>LasFile</a:t>
            </a:r>
            <a:r>
              <a:rPr lang="en-US"/>
              <a:t> class</a:t>
            </a:r>
          </a:p>
          <a:p>
            <a:pPr lvl="1"/>
            <a:r>
              <a:rPr lang="en-US"/>
              <a:t>Surface constraints - define how the constraint features are incorporated into the triangulation of the surface;   e.g. </a:t>
            </a:r>
            <a:r>
              <a:rPr lang="en-US" err="1"/>
              <a:t>breaklines</a:t>
            </a:r>
            <a:r>
              <a:rPr lang="en-US"/>
              <a:t>  - </a:t>
            </a:r>
            <a:r>
              <a:rPr lang="en-US" err="1"/>
              <a:t>GetSurfaceConstraints</a:t>
            </a:r>
            <a:endParaRPr lang="en-US"/>
          </a:p>
          <a:p>
            <a:pPr lvl="2"/>
            <a:r>
              <a:rPr lang="en-US"/>
              <a:t>SurfaceConstraint class</a:t>
            </a:r>
          </a:p>
          <a:p>
            <a:pPr lvl="1"/>
            <a:r>
              <a:rPr lang="en-US"/>
              <a:t>Classification codes – </a:t>
            </a:r>
            <a:r>
              <a:rPr lang="en-US" err="1"/>
              <a:t>GetUniqueClassCodes</a:t>
            </a:r>
            <a:endParaRPr lang="en-US"/>
          </a:p>
          <a:p>
            <a:pPr lvl="1"/>
            <a:r>
              <a:rPr lang="en-US"/>
              <a:t>Returns – </a:t>
            </a:r>
            <a:r>
              <a:rPr lang="en-US" err="1"/>
              <a:t>GetUniqueReturns</a:t>
            </a:r>
            <a:endParaRPr lang="en-US"/>
          </a:p>
          <a:p>
            <a:pPr marL="621792" lvl="2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1129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pPr marL="0" indent="0">
              <a:buNone/>
            </a:pPr>
            <a:endParaRPr lang="en-US"/>
          </a:p>
          <a:p>
            <a:pPr marL="283464" lvl="1" indent="0">
              <a:buNone/>
            </a:pP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1108610"/>
            <a:ext cx="10235863" cy="567591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individual file information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lasFileCount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zLasFileCount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lasDataset.GetFileCounts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fileInfo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lasDataset.GetFiles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foreach (var file in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fileInfo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path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name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file.FileName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file.PointCount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zMin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file.ZMin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zMax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file.ZMax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surface constraints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IReadOnlyList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&lt;SurfaceConstraint&gt; constraints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lasDataset.GetSurfaceConstraints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foreach (var constraint in constraints)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constraint.DataSourceName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wksPath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constraint.WorkspacePath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heightfield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constraint.HeightField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surfaceType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constraint.SurfaceType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unique classification codes, return values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classCodes = lasDataset.GetUniqueClassCodes();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returns = lasDataset.GetUniqueReturns();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41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4112" y="0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Datasets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Namespace – ArcGIS.Core.Data.Analyst3D</a:t>
            </a:r>
          </a:p>
          <a:p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7A9CBF-ED73-830F-46A9-3290C3F4F2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984734"/>
              </p:ext>
            </p:extLst>
          </p:nvPr>
        </p:nvGraphicFramePr>
        <p:xfrm>
          <a:off x="685800" y="2298138"/>
          <a:ext cx="10726024" cy="40722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114911">
                  <a:extLst>
                    <a:ext uri="{9D8B030D-6E8A-4147-A177-3AD203B41FA5}">
                      <a16:colId xmlns:a16="http://schemas.microsoft.com/office/drawing/2014/main" val="1989985215"/>
                    </a:ext>
                  </a:extLst>
                </a:gridCol>
                <a:gridCol w="2733318">
                  <a:extLst>
                    <a:ext uri="{9D8B030D-6E8A-4147-A177-3AD203B41FA5}">
                      <a16:colId xmlns:a16="http://schemas.microsoft.com/office/drawing/2014/main" val="435670067"/>
                    </a:ext>
                  </a:extLst>
                </a:gridCol>
                <a:gridCol w="3075897">
                  <a:extLst>
                    <a:ext uri="{9D8B030D-6E8A-4147-A177-3AD203B41FA5}">
                      <a16:colId xmlns:a16="http://schemas.microsoft.com/office/drawing/2014/main" val="3550545243"/>
                    </a:ext>
                  </a:extLst>
                </a:gridCol>
                <a:gridCol w="2801898">
                  <a:extLst>
                    <a:ext uri="{9D8B030D-6E8A-4147-A177-3AD203B41FA5}">
                      <a16:colId xmlns:a16="http://schemas.microsoft.com/office/drawing/2014/main" val="2854220748"/>
                    </a:ext>
                  </a:extLst>
                </a:gridCol>
              </a:tblGrid>
              <a:tr h="4767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kern="100">
                          <a:effectLst/>
                        </a:rPr>
                        <a:t>TIN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kern="100">
                          <a:effectLst/>
                        </a:rPr>
                        <a:t>Terrain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kern="100">
                          <a:effectLst/>
                        </a:rPr>
                        <a:t>LAS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10527713"/>
                  </a:ext>
                </a:extLst>
              </a:tr>
              <a:tr h="9317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Data Format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Standalone files in a folder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Geodatabase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Standalone files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84321488"/>
                  </a:ext>
                </a:extLst>
              </a:tr>
              <a:tr h="102336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Connection Objects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FileSystemConnectionPath</a:t>
                      </a:r>
                      <a:endParaRPr lang="en-US" sz="16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FileSystemDatastore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FileGeodatabaseConnectionPath</a:t>
                      </a:r>
                      <a:r>
                        <a:rPr lang="en-US" sz="1600" kern="10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Geodatabase 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FileSystemConnectionPath</a:t>
                      </a:r>
                      <a:r>
                        <a:rPr lang="en-US" sz="1600" kern="10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FileSystemDatastore</a:t>
                      </a: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54563529"/>
                  </a:ext>
                </a:extLst>
              </a:tr>
              <a:tr h="7086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Dataset objects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TinDataset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Terrain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LasDataset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857101975"/>
                  </a:ext>
                </a:extLst>
              </a:tr>
              <a:tr h="9317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Definition objects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TinDatasetDefinition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TerrainDefinition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kern="100" err="1">
                          <a:effectLst/>
                        </a:rPr>
                        <a:t>LasDatasetDefinition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06838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29213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Super nodes </a:t>
            </a:r>
          </a:p>
          <a:p>
            <a:pPr lvl="1"/>
            <a:r>
              <a:rPr lang="en-US"/>
              <a:t>4 generated points that are used in the initial construction of the TIN.  They reside </a:t>
            </a:r>
            <a:r>
              <a:rPr lang="en-US" u="sng"/>
              <a:t>outside</a:t>
            </a:r>
            <a:r>
              <a:rPr lang="en-US"/>
              <a:t> the declared data extent. </a:t>
            </a:r>
          </a:p>
          <a:p>
            <a:r>
              <a:rPr lang="en-US"/>
              <a:t>Super node extent</a:t>
            </a:r>
          </a:p>
          <a:p>
            <a:pPr lvl="1"/>
            <a:r>
              <a:rPr lang="en-US"/>
              <a:t>Maximum bounding rectangle that surrounds the 4 super nodes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202B75-8022-F16F-0ED7-6C81DBCDE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453" y="3491339"/>
            <a:ext cx="4102311" cy="3232316"/>
          </a:xfrm>
          <a:prstGeom prst="rect">
            <a:avLst/>
          </a:prstGeom>
        </p:spPr>
      </p:pic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0A5D5686-7A0F-1155-9B49-1EF5C7B507DD}"/>
              </a:ext>
            </a:extLst>
          </p:cNvPr>
          <p:cNvSpPr txBox="1">
            <a:spLocks/>
          </p:cNvSpPr>
          <p:nvPr/>
        </p:nvSpPr>
        <p:spPr>
          <a:xfrm>
            <a:off x="6696768" y="4544328"/>
            <a:ext cx="3499779" cy="8380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600" b="0"/>
              <a:t>Super nodes = green circles</a:t>
            </a:r>
          </a:p>
          <a:p>
            <a:pPr marL="0" indent="0">
              <a:buFont typeface="Arial"/>
              <a:buNone/>
            </a:pPr>
            <a:r>
              <a:rPr lang="en-US" sz="1600" b="0"/>
              <a:t>Super node extent =  red boundary</a:t>
            </a:r>
          </a:p>
          <a:p>
            <a:pPr marL="0" indent="0">
              <a:buFont typeface="Arial"/>
              <a:buNone/>
            </a:pP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521686965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Inside vs Outside</a:t>
            </a:r>
          </a:p>
          <a:p>
            <a:pPr lvl="1"/>
            <a:r>
              <a:rPr lang="en-US"/>
              <a:t>Elements are classified as inside or outside the TIN’s data area.  </a:t>
            </a:r>
          </a:p>
          <a:p>
            <a:pPr lvl="1"/>
            <a:r>
              <a:rPr lang="en-US"/>
              <a:t>Initially only the 4 super nodes and their incident edges and triangles are outside.  All other elements are inside.</a:t>
            </a:r>
          </a:p>
          <a:p>
            <a:pPr lvl="1"/>
            <a:r>
              <a:rPr lang="en-US"/>
              <a:t>If clip or erase polygons are added to a TIN, they modify what elements are considered inside or outside. </a:t>
            </a:r>
          </a:p>
          <a:p>
            <a:r>
              <a:rPr lang="en-US"/>
              <a:t>Data area / interpolation zone</a:t>
            </a:r>
          </a:p>
          <a:p>
            <a:pPr lvl="1"/>
            <a:r>
              <a:rPr lang="en-US"/>
              <a:t>The boundary between inside and outside elements.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EC1770-D4B8-6699-33AE-BE33F6465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1816" y="3257202"/>
            <a:ext cx="4097832" cy="3548189"/>
          </a:xfrm>
          <a:prstGeom prst="rect">
            <a:avLst/>
          </a:prstGeom>
        </p:spPr>
      </p:pic>
      <p:sp>
        <p:nvSpPr>
          <p:cNvPr id="6" name="Content Placeholder 18">
            <a:extLst>
              <a:ext uri="{FF2B5EF4-FFF2-40B4-BE49-F238E27FC236}">
                <a16:creationId xmlns:a16="http://schemas.microsoft.com/office/drawing/2014/main" id="{7DF8D698-1BD4-F652-AA89-1700B8137EE8}"/>
              </a:ext>
            </a:extLst>
          </p:cNvPr>
          <p:cNvSpPr txBox="1">
            <a:spLocks/>
          </p:cNvSpPr>
          <p:nvPr/>
        </p:nvSpPr>
        <p:spPr>
          <a:xfrm>
            <a:off x="3268872" y="4884986"/>
            <a:ext cx="4412828" cy="139330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600" b="0"/>
              <a:t>Super nodes = green circles</a:t>
            </a:r>
          </a:p>
          <a:p>
            <a:pPr marL="0" indent="0">
              <a:buFont typeface="Arial"/>
              <a:buNone/>
            </a:pPr>
            <a:r>
              <a:rPr lang="en-US" sz="1600" b="0"/>
              <a:t>Super node extent =  red boundary</a:t>
            </a:r>
          </a:p>
          <a:p>
            <a:pPr marL="0" indent="0">
              <a:buFont typeface="Arial"/>
              <a:buNone/>
            </a:pPr>
            <a:r>
              <a:rPr lang="en-US" sz="1600" b="0"/>
              <a:t>Data area = black boundary</a:t>
            </a:r>
          </a:p>
          <a:p>
            <a:pPr marL="0" indent="0">
              <a:buFont typeface="Arial"/>
              <a:buNone/>
            </a:pPr>
            <a:r>
              <a:rPr lang="en-US" sz="1600" b="0"/>
              <a:t>Inside elements (edges) = dark green lines</a:t>
            </a:r>
          </a:p>
          <a:p>
            <a:pPr marL="0" indent="0">
              <a:buFont typeface="Arial"/>
              <a:buNone/>
            </a:pPr>
            <a:r>
              <a:rPr lang="en-US" sz="1600" b="0"/>
              <a:t>Outside elements (edges) = purple lines</a:t>
            </a:r>
          </a:p>
          <a:p>
            <a:pPr marL="0" indent="0">
              <a:buFont typeface="Arial"/>
              <a:buNone/>
            </a:pPr>
            <a:endParaRPr lang="en-US" sz="1600"/>
          </a:p>
          <a:p>
            <a:pPr marL="0" indent="0">
              <a:buFont typeface="Arial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7822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3 different element types</a:t>
            </a:r>
          </a:p>
          <a:p>
            <a:pPr lvl="1"/>
            <a:r>
              <a:rPr lang="en-US"/>
              <a:t>Nodes – </a:t>
            </a:r>
            <a:r>
              <a:rPr lang="en-US" err="1"/>
              <a:t>TinNode</a:t>
            </a:r>
            <a:endParaRPr lang="en-US"/>
          </a:p>
          <a:p>
            <a:pPr lvl="1"/>
            <a:r>
              <a:rPr lang="en-US"/>
              <a:t>Edges – </a:t>
            </a:r>
            <a:r>
              <a:rPr lang="en-US" err="1"/>
              <a:t>TinEdge</a:t>
            </a:r>
            <a:endParaRPr lang="en-US"/>
          </a:p>
          <a:p>
            <a:pPr lvl="1"/>
            <a:r>
              <a:rPr lang="en-US"/>
              <a:t>Triangles - </a:t>
            </a:r>
            <a:r>
              <a:rPr lang="en-US" err="1"/>
              <a:t>TinTriangle</a:t>
            </a:r>
            <a:endParaRPr lang="en-US"/>
          </a:p>
          <a:p>
            <a:endParaRPr lang="en-US"/>
          </a:p>
          <a:p>
            <a:r>
              <a:rPr lang="en-US"/>
              <a:t>Abstract Base Class – </a:t>
            </a:r>
            <a:r>
              <a:rPr lang="en-US" err="1"/>
              <a:t>TinElement</a:t>
            </a:r>
            <a:endParaRPr lang="en-US"/>
          </a:p>
          <a:p>
            <a:pPr lvl="1"/>
            <a:r>
              <a:rPr lang="en-US" err="1"/>
              <a:t>ElementType</a:t>
            </a:r>
            <a:endParaRPr lang="en-US"/>
          </a:p>
          <a:p>
            <a:pPr lvl="1"/>
            <a:r>
              <a:rPr lang="en-US"/>
              <a:t>Index  (base index is 1.  Not 0)</a:t>
            </a:r>
          </a:p>
          <a:p>
            <a:pPr lvl="1"/>
            <a:r>
              <a:rPr lang="en-US"/>
              <a:t>IsInsideDataArea  (inside vs outside)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20749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err="1"/>
              <a:t>TinNode</a:t>
            </a:r>
            <a:endParaRPr lang="en-US"/>
          </a:p>
          <a:p>
            <a:pPr lvl="1"/>
            <a:r>
              <a:rPr lang="en-US"/>
              <a:t>Stores x, y, z values</a:t>
            </a:r>
          </a:p>
          <a:p>
            <a:pPr lvl="2"/>
            <a:r>
              <a:rPr lang="en-US"/>
              <a:t>Coordinate2D, Coordinate3D, </a:t>
            </a:r>
            <a:r>
              <a:rPr lang="en-US" err="1"/>
              <a:t>ToMapPoint</a:t>
            </a:r>
            <a:endParaRPr lang="en-US"/>
          </a:p>
          <a:p>
            <a:pPr lvl="1"/>
            <a:r>
              <a:rPr lang="en-US"/>
              <a:t>Connectivity information</a:t>
            </a:r>
          </a:p>
          <a:p>
            <a:pPr lvl="2"/>
            <a:r>
              <a:rPr lang="en-US" err="1"/>
              <a:t>GetAdjacentNodes</a:t>
            </a:r>
            <a:r>
              <a:rPr lang="en-US"/>
              <a:t>, </a:t>
            </a:r>
            <a:r>
              <a:rPr lang="en-US" err="1"/>
              <a:t>GetIncidentEdges</a:t>
            </a:r>
            <a:r>
              <a:rPr lang="en-US"/>
              <a:t>, </a:t>
            </a:r>
            <a:r>
              <a:rPr lang="en-US" err="1"/>
              <a:t>GetIncidentTriangles</a:t>
            </a:r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5319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err="1"/>
              <a:t>TinEdge</a:t>
            </a:r>
            <a:endParaRPr lang="en-US"/>
          </a:p>
          <a:p>
            <a:pPr lvl="1"/>
            <a:r>
              <a:rPr lang="en-US"/>
              <a:t>Comprised of 2 Nodes</a:t>
            </a:r>
          </a:p>
          <a:p>
            <a:pPr lvl="2"/>
            <a:r>
              <a:rPr lang="en-US"/>
              <a:t>Nodes property</a:t>
            </a:r>
          </a:p>
          <a:p>
            <a:pPr lvl="1"/>
            <a:r>
              <a:rPr lang="en-US"/>
              <a:t>Geometry – </a:t>
            </a:r>
            <a:r>
              <a:rPr lang="en-US" err="1"/>
              <a:t>ToPolyline</a:t>
            </a:r>
            <a:endParaRPr lang="en-US"/>
          </a:p>
          <a:p>
            <a:pPr lvl="1"/>
            <a:r>
              <a:rPr lang="en-US" err="1"/>
              <a:t>EdgeType</a:t>
            </a:r>
            <a:r>
              <a:rPr lang="en-US"/>
              <a:t> – regular, hard, soft</a:t>
            </a:r>
          </a:p>
          <a:p>
            <a:pPr lvl="1"/>
            <a:r>
              <a:rPr lang="en-US"/>
              <a:t>Connectivity information</a:t>
            </a:r>
          </a:p>
          <a:p>
            <a:pPr lvl="2"/>
            <a:r>
              <a:rPr lang="en-US" err="1"/>
              <a:t>GetNeighbor</a:t>
            </a:r>
            <a:r>
              <a:rPr lang="en-US"/>
              <a:t>, </a:t>
            </a:r>
            <a:r>
              <a:rPr lang="en-US" err="1"/>
              <a:t>GetNextCounterClockwiseEdge</a:t>
            </a:r>
            <a:r>
              <a:rPr lang="en-US"/>
              <a:t>, </a:t>
            </a:r>
            <a:r>
              <a:rPr lang="en-US" err="1"/>
              <a:t>GetNextClockwiseEdge</a:t>
            </a:r>
            <a:r>
              <a:rPr lang="en-US"/>
              <a:t>, </a:t>
            </a:r>
            <a:r>
              <a:rPr lang="en-US" err="1"/>
              <a:t>GetNextEdgeInTriangle</a:t>
            </a:r>
            <a:r>
              <a:rPr lang="en-US"/>
              <a:t>, </a:t>
            </a:r>
            <a:r>
              <a:rPr lang="en-US" err="1"/>
              <a:t>GetPreviousEdgeInTriangle</a:t>
            </a:r>
            <a:r>
              <a:rPr lang="en-US"/>
              <a:t>, </a:t>
            </a:r>
            <a:r>
              <a:rPr lang="en-US" err="1"/>
              <a:t>LeftTriangle</a:t>
            </a:r>
            <a:r>
              <a:rPr lang="en-US"/>
              <a:t>, </a:t>
            </a:r>
            <a:r>
              <a:rPr lang="en-US" err="1"/>
              <a:t>RightTriangle</a:t>
            </a:r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16485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4E3AAD-0550-21E2-2E22-52760B670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C4E8519-7AF4-5478-6C35-541A0DF5698F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D77790EE-B088-AF6C-4369-0F5316071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491BE43-F2AE-D3B1-ACFB-CDE7B8E2F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3D Datasets – TIN, Terrain, LAS</a:t>
            </a:r>
          </a:p>
          <a:p>
            <a:r>
              <a:rPr lang="en-US"/>
              <a:t>TIN elements / Searching</a:t>
            </a:r>
          </a:p>
          <a:p>
            <a:r>
              <a:rPr lang="en-US"/>
              <a:t>Layers + layer creation</a:t>
            </a:r>
          </a:p>
          <a:p>
            <a:r>
              <a:rPr lang="en-US"/>
              <a:t>Renderers</a:t>
            </a:r>
          </a:p>
          <a:p>
            <a:r>
              <a:rPr lang="en-US"/>
              <a:t>Line of Sight (TIN)</a:t>
            </a:r>
          </a:p>
          <a:p>
            <a:r>
              <a:rPr lang="en-US"/>
              <a:t>LAS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44263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err="1"/>
              <a:t>TinTriangle</a:t>
            </a:r>
            <a:endParaRPr lang="en-US"/>
          </a:p>
          <a:p>
            <a:pPr lvl="1"/>
            <a:r>
              <a:rPr lang="en-US"/>
              <a:t>Comprised of 3 nodes and 3 edges oriented in a clockwise direction</a:t>
            </a:r>
          </a:p>
          <a:p>
            <a:pPr lvl="2"/>
            <a:r>
              <a:rPr lang="en-US"/>
              <a:t>Nodes, Edges properties</a:t>
            </a:r>
          </a:p>
          <a:p>
            <a:pPr lvl="1"/>
            <a:r>
              <a:rPr lang="en-US"/>
              <a:t>Geometry – </a:t>
            </a:r>
            <a:r>
              <a:rPr lang="en-US" err="1"/>
              <a:t>ToPolygon</a:t>
            </a:r>
            <a:endParaRPr lang="en-US"/>
          </a:p>
          <a:p>
            <a:pPr lvl="1"/>
            <a:r>
              <a:rPr lang="en-US"/>
              <a:t>Other properties</a:t>
            </a:r>
          </a:p>
          <a:p>
            <a:pPr lvl="2"/>
            <a:r>
              <a:rPr lang="en-US"/>
              <a:t>Aspect, Intensity, Slope</a:t>
            </a:r>
          </a:p>
          <a:p>
            <a:pPr lvl="2"/>
            <a:r>
              <a:rPr lang="en-US" err="1"/>
              <a:t>GetCentroid</a:t>
            </a:r>
            <a:r>
              <a:rPr lang="en-US"/>
              <a:t>, </a:t>
            </a:r>
            <a:r>
              <a:rPr lang="en-US" err="1"/>
              <a:t>GetCircumCircle</a:t>
            </a:r>
            <a:r>
              <a:rPr lang="en-US"/>
              <a:t>, </a:t>
            </a:r>
            <a:r>
              <a:rPr lang="en-US" err="1"/>
              <a:t>GetNormal</a:t>
            </a:r>
            <a:endParaRPr lang="en-US"/>
          </a:p>
          <a:p>
            <a:pPr lvl="1"/>
            <a:r>
              <a:rPr lang="en-US"/>
              <a:t>Connectivity information </a:t>
            </a:r>
          </a:p>
          <a:p>
            <a:pPr lvl="2"/>
            <a:r>
              <a:rPr lang="en-US" err="1"/>
              <a:t>GetAdjacentTriangles</a:t>
            </a:r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3600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Using Element Index</a:t>
            </a:r>
          </a:p>
          <a:p>
            <a:pPr lvl="1"/>
            <a:r>
              <a:rPr lang="en-US" err="1"/>
              <a:t>GetNodeByIndex</a:t>
            </a:r>
            <a:r>
              <a:rPr lang="en-US"/>
              <a:t>, </a:t>
            </a:r>
            <a:r>
              <a:rPr lang="en-US" err="1"/>
              <a:t>GetEdgeByIndex</a:t>
            </a:r>
            <a:r>
              <a:rPr lang="en-US"/>
              <a:t>, </a:t>
            </a:r>
            <a:r>
              <a:rPr lang="en-US" err="1"/>
              <a:t>GetTriangleByIndex</a:t>
            </a:r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6A36D3-056C-627C-3F93-30C305630B32}"/>
              </a:ext>
            </a:extLst>
          </p:cNvPr>
          <p:cNvSpPr/>
          <p:nvPr/>
        </p:nvSpPr>
        <p:spPr bwMode="auto">
          <a:xfrm>
            <a:off x="846892" y="2579411"/>
            <a:ext cx="10174460" cy="41612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specific node, edge, triangle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TinNode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node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tinDataset.GetNodeByIndex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(23))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TinEdge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edge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tinDataset.GetEdgeByIndex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(45))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TinTriangle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triangle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tinDataset.GetTriangleByIndex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(22))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30557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Using a MapPoint</a:t>
            </a:r>
          </a:p>
          <a:p>
            <a:pPr lvl="1"/>
            <a:r>
              <a:rPr lang="en-US" err="1"/>
              <a:t>GetNearestNode</a:t>
            </a:r>
            <a:r>
              <a:rPr lang="en-US"/>
              <a:t>, </a:t>
            </a:r>
            <a:r>
              <a:rPr lang="en-US" err="1"/>
              <a:t>GetNearestEdge</a:t>
            </a:r>
            <a:r>
              <a:rPr lang="en-US"/>
              <a:t>, </a:t>
            </a:r>
            <a:r>
              <a:rPr lang="en-US" err="1"/>
              <a:t>GetTriangleByPoint</a:t>
            </a:r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AF7074-82EA-5178-03EE-3715F9948FC7}"/>
              </a:ext>
            </a:extLst>
          </p:cNvPr>
          <p:cNvSpPr/>
          <p:nvPr/>
        </p:nvSpPr>
        <p:spPr bwMode="auto">
          <a:xfrm>
            <a:off x="846892" y="2579411"/>
            <a:ext cx="10174460" cy="41612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nearest node, edge, triangle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TinNode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nearestNode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tinDataset.GetNearestNode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identifyPoint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TinEdge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nearestEdge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tinDataset.GetNearestEdge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identifyPoint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TinTriangle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nearestTriangle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tinDataset.GetTrianglebyPoint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identifyPoint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88184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TIN Elements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Search with a filter</a:t>
            </a:r>
          </a:p>
          <a:p>
            <a:pPr lvl="1"/>
            <a:r>
              <a:rPr lang="en-US" err="1"/>
              <a:t>SearchNodes</a:t>
            </a:r>
            <a:r>
              <a:rPr lang="en-US"/>
              <a:t>, </a:t>
            </a:r>
            <a:r>
              <a:rPr lang="en-US" err="1"/>
              <a:t>SearchEdges</a:t>
            </a:r>
            <a:r>
              <a:rPr lang="en-US"/>
              <a:t>, </a:t>
            </a:r>
            <a:r>
              <a:rPr lang="en-US" err="1"/>
              <a:t>SearchTriangles</a:t>
            </a:r>
            <a:endParaRPr lang="en-US"/>
          </a:p>
          <a:p>
            <a:pPr lvl="1"/>
            <a:r>
              <a:rPr lang="en-US"/>
              <a:t>Similar pattern to searching a feature class for features</a:t>
            </a:r>
          </a:p>
          <a:p>
            <a:pPr lvl="2"/>
            <a:r>
              <a:rPr lang="en-US"/>
              <a:t>Parameter is a filter object – </a:t>
            </a:r>
            <a:r>
              <a:rPr lang="en-US" err="1"/>
              <a:t>TinNodeFilter</a:t>
            </a:r>
            <a:r>
              <a:rPr lang="en-US"/>
              <a:t>, </a:t>
            </a:r>
            <a:r>
              <a:rPr lang="en-US" err="1"/>
              <a:t>TinEdgeFilter</a:t>
            </a:r>
            <a:r>
              <a:rPr lang="en-US"/>
              <a:t>, </a:t>
            </a:r>
            <a:r>
              <a:rPr lang="en-US" err="1"/>
              <a:t>TinTriangleFilter</a:t>
            </a:r>
            <a:endParaRPr lang="en-US"/>
          </a:p>
          <a:p>
            <a:pPr lvl="3"/>
            <a:r>
              <a:rPr lang="en-US" sz="1600"/>
              <a:t>Pass null to find all elements in the TIN’s </a:t>
            </a:r>
            <a:r>
              <a:rPr lang="en-US" sz="1600">
                <a:solidFill>
                  <a:srgbClr val="FFFF00"/>
                </a:solidFill>
              </a:rPr>
              <a:t>data extent</a:t>
            </a:r>
          </a:p>
          <a:p>
            <a:pPr lvl="2"/>
            <a:r>
              <a:rPr lang="en-US"/>
              <a:t>Returns a cursor – </a:t>
            </a:r>
            <a:r>
              <a:rPr lang="en-US" err="1"/>
              <a:t>TinNodeCursor</a:t>
            </a:r>
            <a:r>
              <a:rPr lang="en-US"/>
              <a:t>, </a:t>
            </a:r>
            <a:r>
              <a:rPr lang="en-US" err="1"/>
              <a:t>TinEdgeCursor</a:t>
            </a:r>
            <a:r>
              <a:rPr lang="en-US"/>
              <a:t>, </a:t>
            </a:r>
            <a:r>
              <a:rPr lang="en-US" err="1"/>
              <a:t>TinTriangleCursor</a:t>
            </a:r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C8AA83-6274-D7C0-A477-44614C159B3A}"/>
              </a:ext>
            </a:extLst>
          </p:cNvPr>
          <p:cNvSpPr/>
          <p:nvPr/>
        </p:nvSpPr>
        <p:spPr bwMode="auto">
          <a:xfrm>
            <a:off x="1135862" y="3846715"/>
            <a:ext cx="9657923" cy="281797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for nodes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TinNodeCursor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tinDataset.SearchNodes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(null))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while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nodeCursor.MoveNext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using (ArcGIS.Core.Data.Analyst3D.TinNode node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nodeCursor.Current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7317734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Filters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E799EB61-E457-D2B5-8D4C-E9EC7D32C0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4434362"/>
          </a:xfrm>
        </p:spPr>
        <p:txBody>
          <a:bodyPr/>
          <a:lstStyle/>
          <a:p>
            <a:r>
              <a:rPr lang="en-US" err="1"/>
              <a:t>FilterEnvelope</a:t>
            </a:r>
            <a:endParaRPr lang="en-US"/>
          </a:p>
          <a:p>
            <a:pPr lvl="1"/>
            <a:r>
              <a:rPr lang="en-US"/>
              <a:t>Specify an extent to search.   Default is null meaning the TIN’s data extent is used.</a:t>
            </a:r>
          </a:p>
          <a:p>
            <a:r>
              <a:rPr lang="en-US" err="1"/>
              <a:t>DataElementsOnly</a:t>
            </a:r>
            <a:endParaRPr lang="en-US"/>
          </a:p>
          <a:p>
            <a:pPr lvl="1"/>
            <a:r>
              <a:rPr lang="en-US"/>
              <a:t>Specify if you with to return “inside” elements only.  False can return “outside” elements and / or super nodes depending upon the </a:t>
            </a:r>
            <a:r>
              <a:rPr lang="en-US" err="1"/>
              <a:t>FilterEnvelope</a:t>
            </a:r>
            <a:r>
              <a:rPr lang="en-US"/>
              <a:t> and </a:t>
            </a:r>
            <a:r>
              <a:rPr lang="en-US" err="1"/>
              <a:t>FilterType</a:t>
            </a:r>
            <a:r>
              <a:rPr lang="en-US"/>
              <a:t>.  Default is false.</a:t>
            </a:r>
          </a:p>
          <a:p>
            <a:r>
              <a:rPr lang="en-US" err="1"/>
              <a:t>FilterType</a:t>
            </a:r>
            <a:endParaRPr lang="en-US"/>
          </a:p>
          <a:p>
            <a:pPr lvl="1"/>
            <a:r>
              <a:rPr lang="en-US"/>
              <a:t>Specify the type of search to perform.  Search All, </a:t>
            </a:r>
            <a:r>
              <a:rPr lang="en-US" err="1"/>
              <a:t>InsideTin</a:t>
            </a:r>
            <a:r>
              <a:rPr lang="en-US"/>
              <a:t>, </a:t>
            </a:r>
            <a:r>
              <a:rPr lang="en-US" err="1"/>
              <a:t>InsideDataArea</a:t>
            </a:r>
            <a:r>
              <a:rPr lang="en-US"/>
              <a:t>.    Default is All.</a:t>
            </a:r>
          </a:p>
          <a:p>
            <a:pPr lvl="1"/>
            <a:endParaRPr lang="en-US"/>
          </a:p>
          <a:p>
            <a:r>
              <a:rPr lang="en-US" sz="1600"/>
              <a:t>** Combine </a:t>
            </a:r>
            <a:r>
              <a:rPr lang="en-US" sz="1600" err="1"/>
              <a:t>FilterType</a:t>
            </a:r>
            <a:r>
              <a:rPr lang="en-US" sz="1600"/>
              <a:t> and </a:t>
            </a:r>
            <a:r>
              <a:rPr lang="en-US" sz="1600" err="1"/>
              <a:t>DataElementsOnly</a:t>
            </a:r>
            <a:r>
              <a:rPr lang="en-US" sz="1600"/>
              <a:t> to control the types of elements returned.</a:t>
            </a:r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639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Filters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1149070"/>
            <a:ext cx="10826496" cy="563205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for “inside” edges in an extent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ArcGIS.Core.Data.Analyst3D.TinEdgeFilter();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edgeFilter.FilterEnvelope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extent;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edgeFilter.DataElementsOnly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true;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</a:t>
            </a:r>
            <a:r>
              <a:rPr lang="en-US" sz="1600" err="1">
                <a:solidFill>
                  <a:schemeClr val="accent1"/>
                </a:solidFill>
                <a:latin typeface="Consolas" panose="020B0609020204030204" pitchFamily="49" charset="0"/>
              </a:rPr>
              <a:t>edgeFilter.FilterType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chemeClr val="accent1"/>
                </a:solidFill>
                <a:latin typeface="Consolas" panose="020B0609020204030204" pitchFamily="49" charset="0"/>
              </a:rPr>
              <a:t>TinFilterType.All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; 		// default </a:t>
            </a:r>
          </a:p>
          <a:p>
            <a:endParaRPr lang="en-US" sz="160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edges </a:t>
            </a:r>
            <a:r>
              <a:rPr lang="en-US" sz="1600">
                <a:solidFill>
                  <a:schemeClr val="accent1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inside data area 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within an extent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  Elements inside the TIN’s data area are by definition “inside” so </a:t>
            </a:r>
            <a:r>
              <a:rPr lang="en-US" sz="1600" err="1">
                <a:solidFill>
                  <a:schemeClr val="accent1"/>
                </a:solidFill>
                <a:latin typeface="Consolas" panose="020B0609020204030204" pitchFamily="49" charset="0"/>
              </a:rPr>
              <a:t>DataElementsOnly</a:t>
            </a:r>
            <a:endParaRPr lang="en-US" sz="160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  property is not required.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ArcGIS.Core.Data.Analyst3D.TinEdgeFilter();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edgeFilter.FilterEnvelope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extent;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edgeFilter.FilterType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TinFilterType.InsideDataArea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for edges in an extent – this could include “outside” elements depending on extent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ArcGIS.Core.Data.Analyst3D.TinEdgeFilter();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edgeFilter.FilterEnvelope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extent;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</a:t>
            </a:r>
            <a:r>
              <a:rPr lang="en-US" sz="1600" err="1">
                <a:solidFill>
                  <a:schemeClr val="accent1"/>
                </a:solidFill>
                <a:latin typeface="Consolas" panose="020B0609020204030204" pitchFamily="49" charset="0"/>
              </a:rPr>
              <a:t>edgeFilter.DataElementsOnly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 = false;			     // default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</a:t>
            </a:r>
            <a:r>
              <a:rPr lang="en-US" sz="1600" err="1">
                <a:solidFill>
                  <a:schemeClr val="accent1"/>
                </a:solidFill>
                <a:latin typeface="Consolas" panose="020B0609020204030204" pitchFamily="49" charset="0"/>
              </a:rPr>
              <a:t>edgeFilter.FilterType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chemeClr val="accent1"/>
                </a:solidFill>
                <a:latin typeface="Consolas" panose="020B0609020204030204" pitchFamily="49" charset="0"/>
              </a:rPr>
              <a:t>TinFilterType.All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; 		// default 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27431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 Filters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E799EB61-E457-D2B5-8D4C-E9EC7D32C0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0176" y="1602296"/>
            <a:ext cx="10369296" cy="5146461"/>
          </a:xfrm>
        </p:spPr>
        <p:txBody>
          <a:bodyPr/>
          <a:lstStyle/>
          <a:p>
            <a:r>
              <a:rPr lang="en-US" err="1"/>
              <a:t>TinNodeFilter</a:t>
            </a:r>
            <a:endParaRPr lang="en-US"/>
          </a:p>
          <a:p>
            <a:pPr lvl="1"/>
            <a:r>
              <a:rPr lang="en-US"/>
              <a:t>Search for super nodes using </a:t>
            </a:r>
            <a:r>
              <a:rPr lang="en-US" err="1"/>
              <a:t>SuperNode</a:t>
            </a:r>
            <a:r>
              <a:rPr lang="en-US"/>
              <a:t> property  </a:t>
            </a:r>
          </a:p>
          <a:p>
            <a:pPr lvl="2"/>
            <a:r>
              <a:rPr lang="en-US"/>
              <a:t>** Set </a:t>
            </a:r>
            <a:r>
              <a:rPr lang="en-US" err="1"/>
              <a:t>DataElementsOnly</a:t>
            </a:r>
            <a:r>
              <a:rPr lang="en-US"/>
              <a:t> to false. </a:t>
            </a:r>
            <a:r>
              <a:rPr lang="en-US" err="1"/>
              <a:t>FilterEnvelope</a:t>
            </a:r>
            <a:r>
              <a:rPr lang="en-US"/>
              <a:t> to super node extent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 err="1"/>
              <a:t>TinEdgeFilter</a:t>
            </a:r>
            <a:endParaRPr lang="en-US"/>
          </a:p>
          <a:p>
            <a:pPr lvl="1"/>
            <a:r>
              <a:rPr lang="en-US"/>
              <a:t>Search by edge type using </a:t>
            </a:r>
            <a:r>
              <a:rPr lang="en-US" err="1"/>
              <a:t>FilterByEdgeType</a:t>
            </a:r>
            <a:r>
              <a:rPr lang="en-US"/>
              <a:t> and </a:t>
            </a:r>
            <a:r>
              <a:rPr lang="en-US" err="1"/>
              <a:t>EdgeType</a:t>
            </a:r>
            <a:r>
              <a:rPr lang="en-US"/>
              <a:t> properties</a:t>
            </a:r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41B37A-B144-B80A-34E5-56D59B1B6566}"/>
              </a:ext>
            </a:extLst>
          </p:cNvPr>
          <p:cNvSpPr/>
          <p:nvPr/>
        </p:nvSpPr>
        <p:spPr bwMode="auto">
          <a:xfrm>
            <a:off x="929033" y="2790264"/>
            <a:ext cx="9657923" cy="13735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for super nodes only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ArcGIS.Core.Data.Analyst3D.TinNodeFilter();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nodeFilter.FilterEnvelope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tinDataset.GetSuperNodeExtent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nodeFilter.DataElementsOnly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false;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nodeFilter.SuperNode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true;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EBB929-25E0-A4C1-B41D-27F741B465E8}"/>
              </a:ext>
            </a:extLst>
          </p:cNvPr>
          <p:cNvSpPr/>
          <p:nvPr/>
        </p:nvSpPr>
        <p:spPr bwMode="auto">
          <a:xfrm>
            <a:off x="929033" y="5297736"/>
            <a:ext cx="9657923" cy="11703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for hard edges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ArcGIS.Core.Data.Analyst3D.TinEdgeFilter();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edgeFilter.FilterByEdgeType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true;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edgeFilter.EdgeType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ArcGIS.Core.Data.Analyst3D.TinEdgeType.HardEdge;</a:t>
            </a:r>
          </a:p>
        </p:txBody>
      </p:sp>
    </p:spTree>
    <p:extLst>
      <p:ext uri="{BB962C8B-B14F-4D97-AF65-F5344CB8AC3E}">
        <p14:creationId xmlns:p14="http://schemas.microsoft.com/office/powerpoint/2010/main" val="4074391496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438BBE-EC04-8B36-AD72-2A7FCF017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/>
              <a:t>Demo 1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/>
              <a:t>3D Datasets</a:t>
            </a:r>
          </a:p>
          <a:p>
            <a:pPr lvl="2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943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3D Analyst Layers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184761255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710" y="409532"/>
            <a:ext cx="10369296" cy="553998"/>
          </a:xfrm>
        </p:spPr>
        <p:txBody>
          <a:bodyPr/>
          <a:lstStyle/>
          <a:p>
            <a:r>
              <a:rPr lang="en-US" sz="3600" dirty="0"/>
              <a:t>3D Analyst Layers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6486" y="1241414"/>
            <a:ext cx="11179451" cy="4590207"/>
          </a:xfrm>
        </p:spPr>
        <p:txBody>
          <a:bodyPr/>
          <a:lstStyle/>
          <a:p>
            <a:r>
              <a:rPr lang="en-US" sz="2400" dirty="0"/>
              <a:t>3D Analyst datasets are visualized in a Map using their accompanying “Layer” object.</a:t>
            </a:r>
          </a:p>
          <a:p>
            <a:pPr lvl="1"/>
            <a:r>
              <a:rPr lang="en-US" sz="2200" dirty="0"/>
              <a:t>Three types of 3D Layers are available. </a:t>
            </a:r>
          </a:p>
          <a:p>
            <a:pPr lvl="2"/>
            <a:r>
              <a:rPr lang="en-US" sz="1800" dirty="0" err="1"/>
              <a:t>ArcGIS.Desktop.Mapping.SurfaceLayer</a:t>
            </a:r>
            <a:r>
              <a:rPr lang="en-US" sz="1800" dirty="0"/>
              <a:t> base class</a:t>
            </a:r>
          </a:p>
          <a:p>
            <a:pPr lvl="1"/>
            <a:endParaRPr lang="en-US" sz="22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>API support for 3D Layers include:</a:t>
            </a:r>
          </a:p>
          <a:p>
            <a:pPr lvl="1"/>
            <a:r>
              <a:rPr lang="en-US" sz="2000" dirty="0"/>
              <a:t>Layer creation</a:t>
            </a:r>
            <a:r>
              <a:rPr lang="en-US" sz="2000" dirty="0">
                <a:solidFill>
                  <a:srgbClr val="FFE08C"/>
                </a:solidFill>
              </a:rPr>
              <a:t>*</a:t>
            </a:r>
          </a:p>
          <a:p>
            <a:pPr lvl="1"/>
            <a:r>
              <a:rPr lang="en-US" sz="2000" dirty="0"/>
              <a:t>Rendering</a:t>
            </a:r>
            <a:r>
              <a:rPr lang="en-US" sz="2000" dirty="0">
                <a:solidFill>
                  <a:srgbClr val="FFE08C"/>
                </a:solidFill>
              </a:rPr>
              <a:t>*</a:t>
            </a:r>
          </a:p>
          <a:p>
            <a:pPr lvl="1"/>
            <a:r>
              <a:rPr lang="en-US" sz="2000" dirty="0"/>
              <a:t>Analysis</a:t>
            </a:r>
          </a:p>
          <a:p>
            <a:pPr lvl="1"/>
            <a:r>
              <a:rPr lang="en-US" sz="2000" dirty="0">
                <a:solidFill>
                  <a:srgbClr val="FFE08C"/>
                </a:solidFill>
              </a:rPr>
              <a:t>*</a:t>
            </a:r>
            <a:r>
              <a:rPr lang="en-US" dirty="0">
                <a:solidFill>
                  <a:srgbClr val="FFE08C"/>
                </a:solidFill>
              </a:rPr>
              <a:t>Layer Creation and Rendering patterns are very similar for all 3D Layers.</a:t>
            </a:r>
            <a:endParaRPr lang="en-US" sz="2000" dirty="0">
              <a:solidFill>
                <a:srgbClr val="FFE08C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2C962-06A8-59BB-706D-F1D282A47FDC}"/>
              </a:ext>
            </a:extLst>
          </p:cNvPr>
          <p:cNvSpPr txBox="1"/>
          <p:nvPr/>
        </p:nvSpPr>
        <p:spPr>
          <a:xfrm>
            <a:off x="6097764" y="3130506"/>
            <a:ext cx="5587027" cy="96252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3D Layers are available in the </a:t>
            </a:r>
            <a:r>
              <a:rPr kumimoji="0" lang="en-US" sz="18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ArcGIS.Desktop.Mapping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namespace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in </a:t>
            </a:r>
            <a:r>
              <a:rPr kumimoji="0" lang="en-US" sz="18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ArcGIS.Desktop.Mapping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assembly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FB108F52-284A-574F-497B-BA4DAB988066}"/>
              </a:ext>
            </a:extLst>
          </p:cNvPr>
          <p:cNvGraphicFramePr>
            <a:graphicFrameLocks noGrp="1"/>
          </p:cNvGraphicFramePr>
          <p:nvPr/>
        </p:nvGraphicFramePr>
        <p:xfrm>
          <a:off x="2249475" y="2880249"/>
          <a:ext cx="3821911" cy="1463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06236">
                  <a:extLst>
                    <a:ext uri="{9D8B030D-6E8A-4147-A177-3AD203B41FA5}">
                      <a16:colId xmlns:a16="http://schemas.microsoft.com/office/drawing/2014/main" val="1545839535"/>
                    </a:ext>
                  </a:extLst>
                </a:gridCol>
                <a:gridCol w="1815675">
                  <a:extLst>
                    <a:ext uri="{9D8B030D-6E8A-4147-A177-3AD203B41FA5}">
                      <a16:colId xmlns:a16="http://schemas.microsoft.com/office/drawing/2014/main" val="333686151"/>
                    </a:ext>
                  </a:extLst>
                </a:gridCol>
              </a:tblGrid>
              <a:tr h="347128">
                <a:tc>
                  <a:txBody>
                    <a:bodyPr/>
                    <a:lstStyle/>
                    <a:p>
                      <a:r>
                        <a:rPr lang="en-US" dirty="0"/>
                        <a:t>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Dataset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849005"/>
                  </a:ext>
                </a:extLst>
              </a:tr>
              <a:tr h="347128">
                <a:tc>
                  <a:txBody>
                    <a:bodyPr/>
                    <a:lstStyle/>
                    <a:p>
                      <a:r>
                        <a:rPr lang="en-US" dirty="0" err="1"/>
                        <a:t>TinLayer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TinDataset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412077"/>
                  </a:ext>
                </a:extLst>
              </a:tr>
              <a:tr h="347128">
                <a:tc>
                  <a:txBody>
                    <a:bodyPr/>
                    <a:lstStyle/>
                    <a:p>
                      <a:r>
                        <a:rPr lang="en-US" dirty="0" err="1"/>
                        <a:t>LasDatasetLayer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LasDataset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143708"/>
                  </a:ext>
                </a:extLst>
              </a:tr>
              <a:tr h="347128">
                <a:tc>
                  <a:txBody>
                    <a:bodyPr/>
                    <a:lstStyle/>
                    <a:p>
                      <a:r>
                        <a:rPr lang="en-US" dirty="0" err="1"/>
                        <a:t>TerrainLayer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Terrain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415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755106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Form of vector-based digital geographic data that represents continuous surfaces such as terrain elevation or temperature gradients</a:t>
            </a:r>
          </a:p>
          <a:p>
            <a:r>
              <a:rPr lang="en-US"/>
              <a:t>Constructed by triangulating a set of </a:t>
            </a:r>
            <a:r>
              <a:rPr lang="en-US">
                <a:solidFill>
                  <a:srgbClr val="FFFF00"/>
                </a:solidFill>
              </a:rPr>
              <a:t>nodes</a:t>
            </a:r>
            <a:r>
              <a:rPr lang="en-US"/>
              <a:t> (points).  The nodes are connected by a series of </a:t>
            </a:r>
            <a:r>
              <a:rPr lang="en-US">
                <a:solidFill>
                  <a:srgbClr val="FFFF00"/>
                </a:solidFill>
              </a:rPr>
              <a:t>edges</a:t>
            </a:r>
            <a:r>
              <a:rPr lang="en-US"/>
              <a:t> to form a network of contiguous, nonoverlapping </a:t>
            </a:r>
            <a:r>
              <a:rPr lang="en-US">
                <a:solidFill>
                  <a:srgbClr val="FFFF00"/>
                </a:solidFill>
              </a:rPr>
              <a:t>triangles</a:t>
            </a:r>
            <a:endParaRPr lang="en-US"/>
          </a:p>
          <a:p>
            <a:r>
              <a:rPr lang="en-US"/>
              <a:t>Stored as a series of standalone files in a folder on disk</a:t>
            </a:r>
          </a:p>
          <a:p>
            <a:r>
              <a:rPr lang="en-US"/>
              <a:t>Connect using </a:t>
            </a:r>
            <a:r>
              <a:rPr lang="en-US" err="1"/>
              <a:t>FileSystemConnectionPath</a:t>
            </a:r>
            <a:r>
              <a:rPr lang="en-US"/>
              <a:t>, </a:t>
            </a:r>
            <a:r>
              <a:rPr lang="en-US" err="1"/>
              <a:t>FileSystemDatastoreType.Tin</a:t>
            </a:r>
            <a:r>
              <a:rPr lang="en-US"/>
              <a:t> and </a:t>
            </a:r>
            <a:r>
              <a:rPr lang="en-US" err="1"/>
              <a:t>FileSystemDatastore</a:t>
            </a: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4299261"/>
            <a:ext cx="10235863" cy="191288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path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@"d:\Data\Tin";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FileSystemConnectionPath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(new Uri(path), 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FileSystemDatastoreType.Tin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894182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262" y="511454"/>
            <a:ext cx="11195930" cy="615553"/>
          </a:xfrm>
        </p:spPr>
        <p:txBody>
          <a:bodyPr/>
          <a:lstStyle/>
          <a:p>
            <a:r>
              <a:rPr lang="en-US" sz="3600" dirty="0"/>
              <a:t>3D </a:t>
            </a:r>
            <a:r>
              <a:rPr lang="en-US" sz="4000" dirty="0"/>
              <a:t>Layer</a:t>
            </a:r>
            <a:r>
              <a:rPr lang="en-US" sz="3600" dirty="0"/>
              <a:t> Creation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06884" y="1551969"/>
            <a:ext cx="11659696" cy="4096593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sz="2400" dirty="0"/>
              <a:t> 3D Layer creation follows the same pattern used for other ArcGIS Pro layers.</a:t>
            </a:r>
          </a:p>
          <a:p>
            <a:pPr>
              <a:buClr>
                <a:srgbClr val="82F5FF"/>
              </a:buClr>
            </a:pPr>
            <a:r>
              <a:rPr lang="en-US" sz="2400" dirty="0"/>
              <a:t> Use the CreateLayer method overloads in the LayerFactory class.</a:t>
            </a:r>
          </a:p>
          <a:p>
            <a:pPr lvl="1">
              <a:buClr>
                <a:srgbClr val="82F5FF"/>
              </a:buClr>
            </a:pPr>
            <a:endParaRPr lang="en-US" sz="2000" dirty="0"/>
          </a:p>
          <a:p>
            <a:pPr marL="741363" lvl="1" indent="-457200">
              <a:buClr>
                <a:srgbClr val="82F5FF"/>
              </a:buClr>
              <a:buFont typeface="+mj-lt"/>
              <a:buAutoNum type="alphaUcPeriod"/>
            </a:pPr>
            <a:r>
              <a:rPr lang="en-US" sz="2000" dirty="0"/>
              <a:t>CreateLayer overload that accepts the </a:t>
            </a:r>
            <a:r>
              <a:rPr lang="en-US" sz="2000" u="sng" dirty="0"/>
              <a:t>Uri for a </a:t>
            </a:r>
            <a:r>
              <a:rPr lang="en-US" sz="2000" u="sng" dirty="0" err="1"/>
              <a:t>datasource</a:t>
            </a:r>
            <a:endParaRPr lang="en-US" sz="2000" u="sng" dirty="0"/>
          </a:p>
          <a:p>
            <a:pPr lvl="1">
              <a:buClr>
                <a:srgbClr val="82F5FF"/>
              </a:buClr>
            </a:pPr>
            <a:endParaRPr lang="en-US" sz="2000" u="sng" dirty="0"/>
          </a:p>
          <a:p>
            <a:pPr lvl="1">
              <a:buClr>
                <a:srgbClr val="82F5FF"/>
              </a:buClr>
            </a:pPr>
            <a:endParaRPr lang="en-US" sz="2000" u="sng" dirty="0"/>
          </a:p>
          <a:p>
            <a:pPr lvl="1">
              <a:buClr>
                <a:srgbClr val="82F5FF"/>
              </a:buClr>
            </a:pPr>
            <a:endParaRPr lang="en-US" sz="2000" dirty="0"/>
          </a:p>
          <a:p>
            <a:pPr marL="741363" lvl="1" indent="-457200">
              <a:buClr>
                <a:srgbClr val="82F5FF"/>
              </a:buClr>
              <a:buFont typeface="+mj-lt"/>
              <a:buAutoNum type="alphaUcPeriod" startAt="2"/>
            </a:pPr>
            <a:r>
              <a:rPr lang="en-US" sz="2000" dirty="0"/>
              <a:t>CreateLayer&lt;T&gt; (templated flavor) method that accepts a </a:t>
            </a:r>
            <a:r>
              <a:rPr lang="en-US" sz="2000" u="sng" dirty="0"/>
              <a:t>“</a:t>
            </a:r>
            <a:r>
              <a:rPr lang="en-US" sz="2000" u="sng" dirty="0" err="1"/>
              <a:t>LayerCreationParams</a:t>
            </a:r>
            <a:r>
              <a:rPr lang="en-US" sz="2000" u="sng" dirty="0"/>
              <a:t>”</a:t>
            </a:r>
            <a:r>
              <a:rPr lang="en-US" sz="2000" dirty="0"/>
              <a:t> object.</a:t>
            </a:r>
          </a:p>
          <a:p>
            <a:pPr marL="284163" lvl="1" indent="0">
              <a:buClr>
                <a:srgbClr val="82F5FF"/>
              </a:buClr>
              <a:buNone/>
            </a:pPr>
            <a:endParaRPr lang="en-US" sz="2000" dirty="0"/>
          </a:p>
          <a:p>
            <a:pPr marL="741363" lvl="1" indent="-457200">
              <a:buClr>
                <a:srgbClr val="82F5FF"/>
              </a:buClr>
              <a:buFont typeface="+mj-lt"/>
              <a:buAutoNum type="arabicPeriod"/>
            </a:pPr>
            <a:endParaRPr lang="en-US" sz="2000" dirty="0"/>
          </a:p>
          <a:p>
            <a:pPr>
              <a:buClr>
                <a:srgbClr val="82F5FF"/>
              </a:buClr>
            </a:pPr>
            <a:endParaRPr lang="en-US" sz="2400" dirty="0"/>
          </a:p>
          <a:p>
            <a:pPr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endParaRPr lang="en-US" sz="2400" dirty="0"/>
          </a:p>
          <a:p>
            <a:pPr marL="284163" lvl="1" indent="0">
              <a:buClr>
                <a:srgbClr val="82F5FF"/>
              </a:buClr>
              <a:buNone/>
            </a:pPr>
            <a:endParaRPr lang="en-US" sz="2000" dirty="0"/>
          </a:p>
          <a:p>
            <a:pPr marL="284163" lvl="1" indent="0">
              <a:buClr>
                <a:srgbClr val="82F5FF"/>
              </a:buClr>
              <a:buNone/>
            </a:pPr>
            <a:endParaRPr lang="en-US" sz="2000" dirty="0"/>
          </a:p>
          <a:p>
            <a:pPr>
              <a:buClr>
                <a:srgbClr val="82F5FF"/>
              </a:buClr>
            </a:pP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81AA1C-3C45-ECC4-E998-103E9EB35764}"/>
              </a:ext>
            </a:extLst>
          </p:cNvPr>
          <p:cNvSpPr txBox="1"/>
          <p:nvPr/>
        </p:nvSpPr>
        <p:spPr>
          <a:xfrm>
            <a:off x="314329" y="4893972"/>
            <a:ext cx="11629622" cy="60101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SFMono-Regular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FMono-Regular"/>
                <a:ea typeface="ＭＳ Ｐゴシック"/>
              </a:rPr>
              <a:t>  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public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CreateLayer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&gt;(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LayerCreationParams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layerParams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ILayerContainerEdit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container)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where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T : Layer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  <a:cs typeface="Cascadia Mono" panose="020B0609020000020004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B62E2C-FE20-3F78-1BD2-8CA822678A3D}"/>
              </a:ext>
            </a:extLst>
          </p:cNvPr>
          <p:cNvSpPr txBox="1"/>
          <p:nvPr/>
        </p:nvSpPr>
        <p:spPr>
          <a:xfrm>
            <a:off x="371082" y="3260522"/>
            <a:ext cx="11516117" cy="60101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SFMono-Regular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FMono-Regular"/>
                <a:ea typeface="ＭＳ Ｐゴシック"/>
              </a:rPr>
              <a:t> 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public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Layer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CreateLayer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Uri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dataUri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ILayerContainerEdit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container,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index = 0,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string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layerName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""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  <a:cs typeface="Cascadia Mono" panose="020B0609020000020004" pitchFamily="49" charset="0"/>
              </a:rPr>
              <a:t>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  <a:cs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347817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12" y="453154"/>
            <a:ext cx="10369296" cy="461665"/>
          </a:xfrm>
        </p:spPr>
        <p:txBody>
          <a:bodyPr/>
          <a:lstStyle/>
          <a:p>
            <a:r>
              <a:rPr lang="en-US" dirty="0"/>
              <a:t>3D Layer creation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4535" y="1006208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CreateLayer overload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674" y="1478501"/>
            <a:ext cx="11340988" cy="4373291"/>
          </a:xfrm>
        </p:spPr>
        <p:txBody>
          <a:bodyPr/>
          <a:lstStyle/>
          <a:p>
            <a:pPr marL="0" indent="0">
              <a:buClr>
                <a:srgbClr val="82F5FF"/>
              </a:buClr>
              <a:buNone/>
            </a:pPr>
            <a:r>
              <a:rPr lang="en-US" sz="2400" dirty="0"/>
              <a:t>1. CreateLayer overload that accepts the </a:t>
            </a:r>
            <a:r>
              <a:rPr lang="en-US" sz="2400" u="sng" dirty="0"/>
              <a:t>Uri for a layer </a:t>
            </a:r>
            <a:r>
              <a:rPr lang="en-US" sz="2400" u="sng" dirty="0" err="1"/>
              <a:t>datasource</a:t>
            </a:r>
            <a:r>
              <a:rPr lang="en-US" sz="2400" dirty="0"/>
              <a:t>:</a:t>
            </a:r>
          </a:p>
          <a:p>
            <a:pPr lvl="1">
              <a:buClr>
                <a:srgbClr val="82F5FF"/>
              </a:buClr>
            </a:pPr>
            <a:r>
              <a:rPr lang="en-US" sz="2000" dirty="0"/>
              <a:t>Cast the result to a </a:t>
            </a:r>
            <a:r>
              <a:rPr lang="en-US" sz="2000" dirty="0" err="1"/>
              <a:t>TinLayer</a:t>
            </a:r>
            <a:r>
              <a:rPr lang="en-US" sz="2000" dirty="0"/>
              <a:t>, </a:t>
            </a:r>
            <a:r>
              <a:rPr lang="en-US" sz="2000" dirty="0" err="1"/>
              <a:t>TerrainLayer</a:t>
            </a:r>
            <a:r>
              <a:rPr lang="en-US" sz="2000" dirty="0"/>
              <a:t> or </a:t>
            </a:r>
            <a:r>
              <a:rPr lang="en-US" sz="2000" dirty="0" err="1"/>
              <a:t>LasDatasetLayer</a:t>
            </a:r>
            <a:r>
              <a:rPr lang="en-US" sz="2000" dirty="0"/>
              <a:t>.</a:t>
            </a:r>
          </a:p>
          <a:p>
            <a:pPr lvl="1">
              <a:buClr>
                <a:srgbClr val="82F5FF"/>
              </a:buClr>
            </a:pPr>
            <a:r>
              <a:rPr lang="en-US" sz="2000" dirty="0"/>
              <a:t> Layer is automatically added to the Map.</a:t>
            </a:r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54A4D-7ED6-1FB2-8DFE-FF9938855A84}"/>
              </a:ext>
            </a:extLst>
          </p:cNvPr>
          <p:cNvSpPr txBox="1"/>
          <p:nvPr/>
        </p:nvSpPr>
        <p:spPr>
          <a:xfrm>
            <a:off x="240235" y="3003695"/>
            <a:ext cx="11780046" cy="35602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//Create TIN layer and add it to the map container</a:t>
            </a:r>
            <a:endParaRPr kumimoji="0" lang="nn-NO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tinUri = 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Uri(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@"d:\Data\Tin\TinDataset"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LayerFactory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.Instance.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tinUri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map)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TinLayer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  <a:endParaRPr kumimoji="0" lang="nn-NO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//Create LAS layer and add it to the map container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lasUri = 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Uri(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@"d:\Data\Las\Netherlands.zlas"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lasLayer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LayerFactory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.Instance.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lasUri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map)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as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LasDatasetLayer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//Create Terrain layer and add it to the map container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terrainUri = 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Uri(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@"d:\Data\</a:t>
            </a: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napa_county.gdb\napa\napa_Terrain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"</a:t>
            </a:r>
            <a:r>
              <a:rPr kumimoji="0" lang="nn-NO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terrainLayer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LayerFactory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.Instance.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terrainUri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map)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as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TerrainLayer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3AFFFB-16C4-894E-6372-510338C502CB}"/>
              </a:ext>
            </a:extLst>
          </p:cNvPr>
          <p:cNvSpPr txBox="1"/>
          <p:nvPr/>
        </p:nvSpPr>
        <p:spPr>
          <a:xfrm>
            <a:off x="7529848" y="3156932"/>
            <a:ext cx="1056068" cy="544135"/>
          </a:xfrm>
          <a:prstGeom prst="rect">
            <a:avLst/>
          </a:prstGeom>
          <a:solidFill>
            <a:srgbClr val="BFFFFF"/>
          </a:solidFill>
          <a:ln>
            <a:solidFill>
              <a:schemeClr val="bg1"/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 </a:t>
            </a: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TIN Layer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3DBB6E-813B-43C7-34E0-CC9286B6A264}"/>
              </a:ext>
            </a:extLst>
          </p:cNvPr>
          <p:cNvSpPr txBox="1"/>
          <p:nvPr/>
        </p:nvSpPr>
        <p:spPr>
          <a:xfrm>
            <a:off x="7828208" y="4291543"/>
            <a:ext cx="1577662" cy="544135"/>
          </a:xfrm>
          <a:prstGeom prst="rect">
            <a:avLst/>
          </a:prstGeom>
          <a:solidFill>
            <a:srgbClr val="BFFFFF"/>
          </a:solidFill>
          <a:ln>
            <a:solidFill>
              <a:schemeClr val="bg1"/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 </a:t>
            </a: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LASDatasetLayer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E737ED-775F-7756-C61B-C281509B8568}"/>
              </a:ext>
            </a:extLst>
          </p:cNvPr>
          <p:cNvSpPr txBox="1"/>
          <p:nvPr/>
        </p:nvSpPr>
        <p:spPr>
          <a:xfrm>
            <a:off x="8199549" y="5178082"/>
            <a:ext cx="1206321" cy="544135"/>
          </a:xfrm>
          <a:prstGeom prst="rect">
            <a:avLst/>
          </a:prstGeom>
          <a:solidFill>
            <a:srgbClr val="BFFFFF"/>
          </a:solidFill>
          <a:ln>
            <a:solidFill>
              <a:schemeClr val="bg1"/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 </a:t>
            </a: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t>Terrain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Layer</a:t>
            </a:r>
          </a:p>
        </p:txBody>
      </p:sp>
    </p:spTree>
    <p:extLst>
      <p:ext uri="{BB962C8B-B14F-4D97-AF65-F5344CB8AC3E}">
        <p14:creationId xmlns:p14="http://schemas.microsoft.com/office/powerpoint/2010/main" val="3012555208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674" y="313710"/>
            <a:ext cx="10369296" cy="461665"/>
          </a:xfrm>
        </p:spPr>
        <p:txBody>
          <a:bodyPr/>
          <a:lstStyle/>
          <a:p>
            <a:r>
              <a:rPr lang="en-US" dirty="0"/>
              <a:t>3D Layer creation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0674" y="873022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CreateLayer overload – Preconfigured 3D layer added to the map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9675" y="1281025"/>
            <a:ext cx="11340988" cy="5321544"/>
          </a:xfrm>
        </p:spPr>
        <p:txBody>
          <a:bodyPr/>
          <a:lstStyle/>
          <a:p>
            <a:pPr>
              <a:buClr>
                <a:srgbClr val="82F5FF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 CreateLayer&lt;T&gt; method that accepts a “</a:t>
            </a:r>
            <a:r>
              <a:rPr lang="en-US" sz="2400" dirty="0" err="1"/>
              <a:t>LayerCreationParams</a:t>
            </a:r>
            <a:r>
              <a:rPr lang="en-US" sz="2400" dirty="0"/>
              <a:t>” object:</a:t>
            </a:r>
          </a:p>
          <a:p>
            <a:pPr lvl="1">
              <a:buClr>
                <a:srgbClr val="82F5FF"/>
              </a:buClr>
            </a:pPr>
            <a:r>
              <a:rPr lang="en-US" sz="2400" dirty="0"/>
              <a:t> </a:t>
            </a:r>
            <a:r>
              <a:rPr lang="en-US" dirty="0"/>
              <a:t>Use the </a:t>
            </a:r>
            <a:r>
              <a:rPr lang="en-US" dirty="0" err="1"/>
              <a:t>TinLayer</a:t>
            </a:r>
            <a:r>
              <a:rPr lang="en-US" dirty="0"/>
              <a:t>, </a:t>
            </a:r>
            <a:r>
              <a:rPr lang="en-US" dirty="0" err="1"/>
              <a:t>TerrainLayer</a:t>
            </a:r>
            <a:r>
              <a:rPr lang="en-US" dirty="0"/>
              <a:t> or </a:t>
            </a:r>
            <a:r>
              <a:rPr lang="en-US" dirty="0" err="1"/>
              <a:t>LasDatasetLayer</a:t>
            </a:r>
            <a:r>
              <a:rPr lang="en-US" dirty="0"/>
              <a:t> in the Layer Type template parameter.</a:t>
            </a:r>
            <a:endParaRPr lang="en-US" sz="2000" dirty="0"/>
          </a:p>
          <a:p>
            <a:pPr lvl="1">
              <a:buClr>
                <a:srgbClr val="82F5FF"/>
              </a:buClr>
            </a:pPr>
            <a:r>
              <a:rPr lang="en-US" sz="2400" dirty="0"/>
              <a:t> </a:t>
            </a:r>
            <a:r>
              <a:rPr lang="en-US" sz="2000" dirty="0"/>
              <a:t>Options such as visibility, name, and renderers are pre-defined using the </a:t>
            </a:r>
            <a:r>
              <a:rPr lang="en-US" sz="2000" dirty="0" err="1"/>
              <a:t>LayerCreationParams</a:t>
            </a:r>
            <a:r>
              <a:rPr lang="en-US" sz="2000" dirty="0"/>
              <a:t> base class. </a:t>
            </a:r>
            <a:endParaRPr lang="en-US" sz="2400" dirty="0"/>
          </a:p>
          <a:p>
            <a:pPr marL="284163" lvl="1" indent="0">
              <a:buClr>
                <a:srgbClr val="82F5FF"/>
              </a:buClr>
              <a:buNone/>
            </a:pPr>
            <a:endParaRPr lang="en-US" sz="2000" dirty="0"/>
          </a:p>
          <a:p>
            <a:pPr lvl="1">
              <a:buClr>
                <a:srgbClr val="82F5FF"/>
              </a:buClr>
            </a:pPr>
            <a:endParaRPr lang="en-US" sz="2000" dirty="0"/>
          </a:p>
          <a:p>
            <a:pPr marL="622300" lvl="2" indent="0">
              <a:buClr>
                <a:srgbClr val="82F5FF"/>
              </a:buClr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836FDE-F45D-164E-0B01-0B463FD1A608}"/>
              </a:ext>
            </a:extLst>
          </p:cNvPr>
          <p:cNvSpPr txBox="1"/>
          <p:nvPr/>
        </p:nvSpPr>
        <p:spPr>
          <a:xfrm>
            <a:off x="2952136" y="2739767"/>
            <a:ext cx="8789103" cy="120203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TinLayerCreationParams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tinDataset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 {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Name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"My TIN Layer"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IsVisible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true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RendererDefinitions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=...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};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LayerFactory.Instance.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TinLayer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&gt;(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map);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42157-70CA-8D2C-98C9-EEFA1F8F1E45}"/>
              </a:ext>
            </a:extLst>
          </p:cNvPr>
          <p:cNvSpPr txBox="1"/>
          <p:nvPr/>
        </p:nvSpPr>
        <p:spPr>
          <a:xfrm>
            <a:off x="2922086" y="4078054"/>
            <a:ext cx="8849205" cy="124867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lasParams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LasDatasetLayerCreationParams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lasUri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Name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"My LAS Layer"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IsVisible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true,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RendererDefinitions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=...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};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lasLayer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LayerFactory.Instance.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LasDatasetLayer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&gt;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lasParams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map);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9ACF3A-089B-C3C8-39F5-514DE3809A13}"/>
              </a:ext>
            </a:extLst>
          </p:cNvPr>
          <p:cNvSpPr txBox="1"/>
          <p:nvPr/>
        </p:nvSpPr>
        <p:spPr>
          <a:xfrm>
            <a:off x="2922086" y="5446071"/>
            <a:ext cx="8922184" cy="120203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terrainPrms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TerrainLayerCreationParams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terrainUri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Name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"My Terrain Layer"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IsVisible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true,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RendererDefinitions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=...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};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trnLyr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LayerFactory.Instance.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TerrainLayer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&gt;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terrainPrms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map);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03D3FC-4C68-F7C3-7219-B4804825F685}"/>
              </a:ext>
            </a:extLst>
          </p:cNvPr>
          <p:cNvSpPr txBox="1"/>
          <p:nvPr/>
        </p:nvSpPr>
        <p:spPr>
          <a:xfrm>
            <a:off x="781425" y="2983128"/>
            <a:ext cx="1820214" cy="649224"/>
          </a:xfrm>
          <a:prstGeom prst="rect">
            <a:avLst/>
          </a:prstGeom>
          <a:solidFill>
            <a:srgbClr val="BFFFFF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  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TinLayer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C9BA34-55DF-DFE1-5033-E768DDE20305}"/>
              </a:ext>
            </a:extLst>
          </p:cNvPr>
          <p:cNvSpPr txBox="1"/>
          <p:nvPr/>
        </p:nvSpPr>
        <p:spPr>
          <a:xfrm>
            <a:off x="781426" y="4302577"/>
            <a:ext cx="1820214" cy="645420"/>
          </a:xfrm>
          <a:prstGeom prst="rect">
            <a:avLst/>
          </a:prstGeom>
          <a:solidFill>
            <a:srgbClr val="BFFFFF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LasDatasetLayer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E1F79-CA84-4DA8-38CA-F5502EAC8BED}"/>
              </a:ext>
            </a:extLst>
          </p:cNvPr>
          <p:cNvSpPr txBox="1"/>
          <p:nvPr/>
        </p:nvSpPr>
        <p:spPr>
          <a:xfrm>
            <a:off x="781425" y="5677939"/>
            <a:ext cx="1820214" cy="649224"/>
          </a:xfrm>
          <a:prstGeom prst="rect">
            <a:avLst/>
          </a:prstGeom>
          <a:solidFill>
            <a:srgbClr val="BFFFFF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TerrainLayer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34298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887" y="515850"/>
            <a:ext cx="10833469" cy="461665"/>
          </a:xfrm>
        </p:spPr>
        <p:txBody>
          <a:bodyPr/>
          <a:lstStyle/>
          <a:p>
            <a:r>
              <a:rPr lang="en-US" dirty="0"/>
              <a:t>3D Renderers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1887" y="1125499"/>
            <a:ext cx="11191556" cy="5216651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Renderers are objects that store symbolization for layers, to visualize the data in Pro.</a:t>
            </a:r>
          </a:p>
          <a:p>
            <a:pPr>
              <a:buClr>
                <a:srgbClr val="82F5FF"/>
              </a:buClr>
            </a:pPr>
            <a:r>
              <a:rPr lang="en-US" dirty="0"/>
              <a:t>Feature layers can only have </a:t>
            </a:r>
            <a:r>
              <a:rPr lang="en-US" u="sng" dirty="0"/>
              <a:t>one</a:t>
            </a:r>
            <a:r>
              <a:rPr lang="en-US" dirty="0"/>
              <a:t> renderer.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 based on geometry type – points, lines and polygons.</a:t>
            </a:r>
          </a:p>
          <a:p>
            <a:pPr>
              <a:buClr>
                <a:srgbClr val="82F5FF"/>
              </a:buClr>
            </a:pPr>
            <a:r>
              <a:rPr lang="en-US" dirty="0"/>
              <a:t>3D Layers have multiple visualizations due to the nature of the data.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 – Ex. Tin layers have Nodes, edges, triangles</a:t>
            </a:r>
          </a:p>
          <a:p>
            <a:pPr marL="0" indent="-6350">
              <a:buClr>
                <a:srgbClr val="82F5FF"/>
              </a:buClr>
              <a:buNone/>
            </a:pPr>
            <a:r>
              <a:rPr lang="en-US" dirty="0"/>
              <a:t>- Multiple Renderers can be assigned to each 3D Layer</a:t>
            </a:r>
          </a:p>
          <a:p>
            <a:pPr marL="284163" lvl="1" indent="0">
              <a:buClr>
                <a:srgbClr val="82F5FF"/>
              </a:buClr>
              <a:buNone/>
            </a:pPr>
            <a:r>
              <a:rPr lang="en-US" dirty="0"/>
              <a:t>- Each renderer targeting each geometry.</a:t>
            </a:r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/>
          </a:p>
        </p:txBody>
      </p:sp>
      <p:pic>
        <p:nvPicPr>
          <p:cNvPr id="1026" name="Picture 2" descr="Terrain Nodes Renderers">
            <a:extLst>
              <a:ext uri="{FF2B5EF4-FFF2-40B4-BE49-F238E27FC236}">
                <a16:creationId xmlns:a16="http://schemas.microsoft.com/office/drawing/2014/main" id="{BC3B30C9-EBDC-60CA-3EC9-B3EAF93D2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85" y="3888786"/>
            <a:ext cx="2181225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ontours">
            <a:extLst>
              <a:ext uri="{FF2B5EF4-FFF2-40B4-BE49-F238E27FC236}">
                <a16:creationId xmlns:a16="http://schemas.microsoft.com/office/drawing/2014/main" id="{0C3D4CB5-C0FE-37A7-885C-D02D34971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012" y="3888786"/>
            <a:ext cx="2181225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errain Faces">
            <a:extLst>
              <a:ext uri="{FF2B5EF4-FFF2-40B4-BE49-F238E27FC236}">
                <a16:creationId xmlns:a16="http://schemas.microsoft.com/office/drawing/2014/main" id="{0971CF4E-9DAD-446C-23CC-B40A0F305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108" y="3876415"/>
            <a:ext cx="2181225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CFE664-FF52-594B-85A3-96E5DD84C5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5362" y="3888785"/>
            <a:ext cx="2037041" cy="21498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13B2DE-4ACB-1C98-7B1D-F04BA9CA6197}"/>
              </a:ext>
            </a:extLst>
          </p:cNvPr>
          <p:cNvSpPr txBox="1"/>
          <p:nvPr/>
        </p:nvSpPr>
        <p:spPr>
          <a:xfrm>
            <a:off x="1130765" y="6165956"/>
            <a:ext cx="2344864" cy="29061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endered with points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BCC9F6-A874-C1DB-2128-9228E8769BFC}"/>
              </a:ext>
            </a:extLst>
          </p:cNvPr>
          <p:cNvSpPr txBox="1"/>
          <p:nvPr/>
        </p:nvSpPr>
        <p:spPr>
          <a:xfrm>
            <a:off x="3974086" y="6147930"/>
            <a:ext cx="2230048" cy="29061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endered with lines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5A9A20-4363-8B6D-F551-31CB9FB6A7FD}"/>
              </a:ext>
            </a:extLst>
          </p:cNvPr>
          <p:cNvSpPr txBox="1"/>
          <p:nvPr/>
        </p:nvSpPr>
        <p:spPr>
          <a:xfrm>
            <a:off x="6265381" y="6147932"/>
            <a:ext cx="2448678" cy="29061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endered with polygons/Surface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59BA66-8966-3B1B-6C30-ED33F9FB0DCA}"/>
              </a:ext>
            </a:extLst>
          </p:cNvPr>
          <p:cNvSpPr txBox="1"/>
          <p:nvPr/>
        </p:nvSpPr>
        <p:spPr>
          <a:xfrm>
            <a:off x="9097219" y="6156930"/>
            <a:ext cx="2153064" cy="29061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Points, Lines and Polygons</a:t>
            </a:r>
          </a:p>
        </p:txBody>
      </p:sp>
    </p:spTree>
    <p:extLst>
      <p:ext uri="{BB962C8B-B14F-4D97-AF65-F5344CB8AC3E}">
        <p14:creationId xmlns:p14="http://schemas.microsoft.com/office/powerpoint/2010/main" val="82720631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48" y="623087"/>
            <a:ext cx="10369296" cy="461665"/>
          </a:xfrm>
        </p:spPr>
        <p:txBody>
          <a:bodyPr/>
          <a:lstStyle/>
          <a:p>
            <a:r>
              <a:rPr lang="en-US" dirty="0" err="1"/>
              <a:t>SurfaceRendererTarget</a:t>
            </a:r>
            <a:r>
              <a:rPr lang="en-US" dirty="0"/>
              <a:t> enumeration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65848" y="1480987"/>
            <a:ext cx="10369296" cy="5140249"/>
          </a:xfrm>
        </p:spPr>
        <p:txBody>
          <a:bodyPr/>
          <a:lstStyle/>
          <a:p>
            <a:r>
              <a:rPr lang="en-US" dirty="0"/>
              <a:t>3D Layers can have multiple renderers assigned to the layer </a:t>
            </a:r>
          </a:p>
          <a:p>
            <a:pPr lvl="1"/>
            <a:r>
              <a:rPr lang="en-US" dirty="0"/>
              <a:t>each renderer can target a different feature surface type. </a:t>
            </a:r>
          </a:p>
          <a:p>
            <a:r>
              <a:rPr lang="en-US" dirty="0"/>
              <a:t>The enumeration </a:t>
            </a:r>
            <a:r>
              <a:rPr lang="en-US" b="1" u="sng" dirty="0" err="1"/>
              <a:t>SurfaceRendererTarget</a:t>
            </a:r>
            <a:r>
              <a:rPr lang="en-US" dirty="0"/>
              <a:t> reflects these different surface targets.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628650" lvl="2" indent="0">
              <a:buNone/>
            </a:pPr>
            <a:endParaRPr lang="en-US" sz="2000" dirty="0"/>
          </a:p>
        </p:txBody>
      </p:sp>
      <p:pic>
        <p:nvPicPr>
          <p:cNvPr id="3" name="Picture 2" descr="Terrain Nodes Renderers">
            <a:extLst>
              <a:ext uri="{FF2B5EF4-FFF2-40B4-BE49-F238E27FC236}">
                <a16:creationId xmlns:a16="http://schemas.microsoft.com/office/drawing/2014/main" id="{1BC363DB-26DA-C0BD-CA90-286ED008F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40" y="2803004"/>
            <a:ext cx="2517873" cy="249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ontours">
            <a:extLst>
              <a:ext uri="{FF2B5EF4-FFF2-40B4-BE49-F238E27FC236}">
                <a16:creationId xmlns:a16="http://schemas.microsoft.com/office/drawing/2014/main" id="{67CAA52E-BFCF-6795-43D1-7D4DF7298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21" y="2803003"/>
            <a:ext cx="2517873" cy="249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errain Faces">
            <a:extLst>
              <a:ext uri="{FF2B5EF4-FFF2-40B4-BE49-F238E27FC236}">
                <a16:creationId xmlns:a16="http://schemas.microsoft.com/office/drawing/2014/main" id="{F35589A4-2400-BE7E-664C-697D28AFA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988" y="2716087"/>
            <a:ext cx="2605555" cy="258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3124EA-2606-0E49-8501-0F4621B4CC2E}"/>
              </a:ext>
            </a:extLst>
          </p:cNvPr>
          <p:cNvSpPr txBox="1"/>
          <p:nvPr/>
        </p:nvSpPr>
        <p:spPr>
          <a:xfrm>
            <a:off x="8739724" y="5415846"/>
            <a:ext cx="3465887" cy="45381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628650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SurfaceRendererTarget.Surface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0B8A22-B148-2B6E-4DE2-2AC40E770C32}"/>
              </a:ext>
            </a:extLst>
          </p:cNvPr>
          <p:cNvSpPr txBox="1"/>
          <p:nvPr/>
        </p:nvSpPr>
        <p:spPr>
          <a:xfrm>
            <a:off x="414031" y="5394108"/>
            <a:ext cx="2685483" cy="45381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SurfaceRendererTarget.Points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745999-F74B-9914-1C19-A68E6316A73B}"/>
              </a:ext>
            </a:extLst>
          </p:cNvPr>
          <p:cNvSpPr txBox="1"/>
          <p:nvPr/>
        </p:nvSpPr>
        <p:spPr>
          <a:xfrm>
            <a:off x="6422571" y="5418168"/>
            <a:ext cx="2748784" cy="45381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SurfaceRendererTarget.Edges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3C6C13-0D7F-1CCE-A6FD-9FF1B3026001}"/>
              </a:ext>
            </a:extLst>
          </p:cNvPr>
          <p:cNvSpPr txBox="1"/>
          <p:nvPr/>
        </p:nvSpPr>
        <p:spPr>
          <a:xfrm>
            <a:off x="2742789" y="5417405"/>
            <a:ext cx="3910693" cy="45381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628650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SurfaceRendererTarget.Contours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EB163D-929B-E001-94A3-7AB8F21D30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2788" y="2779834"/>
            <a:ext cx="2708299" cy="24958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E46108-E512-CA57-F37D-A83D858C636F}"/>
              </a:ext>
            </a:extLst>
          </p:cNvPr>
          <p:cNvSpPr txBox="1"/>
          <p:nvPr/>
        </p:nvSpPr>
        <p:spPr>
          <a:xfrm>
            <a:off x="3679519" y="5989737"/>
            <a:ext cx="5060205" cy="45381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285750" marR="0" lvl="0" indent="-2857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Terrain layers: Can also be visualized by their “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DirtyArea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” </a:t>
            </a:r>
          </a:p>
          <a:p>
            <a:pPr marL="285750" marR="0" lvl="0" indent="-2857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SurfaceRendererTarget.DirtyArea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</a:t>
            </a:r>
          </a:p>
          <a:p>
            <a:pPr marL="285750" marR="0" lvl="0" indent="-2857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623822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48" y="623087"/>
            <a:ext cx="10369296" cy="461665"/>
          </a:xfrm>
        </p:spPr>
        <p:txBody>
          <a:bodyPr/>
          <a:lstStyle/>
          <a:p>
            <a:r>
              <a:rPr lang="en-US" dirty="0" err="1"/>
              <a:t>TinRendererDefinition</a:t>
            </a:r>
            <a:r>
              <a:rPr lang="en-US" dirty="0"/>
              <a:t> class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65848" y="1236058"/>
            <a:ext cx="10369296" cy="5431779"/>
          </a:xfrm>
        </p:spPr>
        <p:txBody>
          <a:bodyPr/>
          <a:lstStyle/>
          <a:p>
            <a:r>
              <a:rPr lang="en-US" dirty="0"/>
              <a:t>Abstract base class definition for all 3D Layer Renderers.</a:t>
            </a:r>
          </a:p>
          <a:p>
            <a:pPr lvl="1"/>
            <a:r>
              <a:rPr lang="en-US" dirty="0"/>
              <a:t>Available in the </a:t>
            </a:r>
            <a:r>
              <a:rPr lang="en-US" dirty="0" err="1"/>
              <a:t>ArcGIS.Desktop.Mapping</a:t>
            </a:r>
            <a:r>
              <a:rPr lang="en-US" dirty="0"/>
              <a:t> namespace</a:t>
            </a:r>
          </a:p>
          <a:p>
            <a:r>
              <a:rPr lang="en-US" dirty="0"/>
              <a:t>Use the various derived classes to create 3D Layer renderer definitions.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Derived classes expose properties to create renderers to draw faces, edges, nodes, </a:t>
            </a:r>
            <a:r>
              <a:rPr lang="en-US" dirty="0" err="1"/>
              <a:t>breaklines</a:t>
            </a:r>
            <a:r>
              <a:rPr lang="en-US" dirty="0"/>
              <a:t>, and contours.</a:t>
            </a:r>
          </a:p>
          <a:p>
            <a:pPr lvl="1"/>
            <a:r>
              <a:rPr lang="en-US" dirty="0"/>
              <a:t>Symbols</a:t>
            </a:r>
          </a:p>
          <a:p>
            <a:pPr lvl="1"/>
            <a:r>
              <a:rPr lang="en-US" dirty="0"/>
              <a:t>Name</a:t>
            </a:r>
          </a:p>
          <a:p>
            <a:pPr lvl="1"/>
            <a:r>
              <a:rPr lang="en-US" dirty="0"/>
              <a:t>Description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12053-1E34-9026-6172-4D4A6769E1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8757" y="2462856"/>
            <a:ext cx="6648829" cy="193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5613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713" y="675846"/>
            <a:ext cx="10369296" cy="461665"/>
          </a:xfrm>
        </p:spPr>
        <p:txBody>
          <a:bodyPr/>
          <a:lstStyle/>
          <a:p>
            <a:r>
              <a:rPr lang="en-US" dirty="0"/>
              <a:t>TIN layer renderers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95C473C-7D41-C843-D599-7EA509A4DD9D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5"/>
          <a:stretch>
            <a:fillRect/>
          </a:stretch>
        </p:blipFill>
        <p:spPr>
          <a:xfrm>
            <a:off x="852298" y="1190621"/>
            <a:ext cx="7529212" cy="4991533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8A4274-3802-57FD-8F85-86F9E5853A5E}"/>
              </a:ext>
            </a:extLst>
          </p:cNvPr>
          <p:cNvSpPr txBox="1"/>
          <p:nvPr/>
        </p:nvSpPr>
        <p:spPr>
          <a:xfrm>
            <a:off x="852298" y="6337181"/>
            <a:ext cx="9855928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https://github.com/Esri/arcgis-pro-sdk/wiki/ProConcepts-3D-Analyst-Layers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AC0C0F-8875-3A9E-9E7C-1661CFC6DC4A}"/>
              </a:ext>
            </a:extLst>
          </p:cNvPr>
          <p:cNvSpPr txBox="1"/>
          <p:nvPr/>
        </p:nvSpPr>
        <p:spPr>
          <a:xfrm>
            <a:off x="10221686" y="2277836"/>
            <a:ext cx="45719" cy="4571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EF6069-C005-8E15-235F-409C378C5215}"/>
              </a:ext>
            </a:extLst>
          </p:cNvPr>
          <p:cNvSpPr txBox="1"/>
          <p:nvPr/>
        </p:nvSpPr>
        <p:spPr>
          <a:xfrm flipH="1">
            <a:off x="8444247" y="2530929"/>
            <a:ext cx="3557249" cy="154738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Maximum of 4 renderers per TIN layer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Nodes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Contours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Edges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9162198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606" y="431509"/>
            <a:ext cx="10369296" cy="461665"/>
          </a:xfrm>
        </p:spPr>
        <p:txBody>
          <a:bodyPr/>
          <a:lstStyle/>
          <a:p>
            <a:r>
              <a:rPr lang="en-US" dirty="0"/>
              <a:t>Terrain layer renderers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6DFA0A-4B50-3FC8-52D1-A17D132EF4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06" y="1173277"/>
            <a:ext cx="8043082" cy="49111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5E60B2-9BCC-13CF-74CA-7387F99DF7BF}"/>
              </a:ext>
            </a:extLst>
          </p:cNvPr>
          <p:cNvSpPr txBox="1"/>
          <p:nvPr/>
        </p:nvSpPr>
        <p:spPr>
          <a:xfrm>
            <a:off x="493327" y="6308474"/>
            <a:ext cx="9855928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https://github.com/Esri/arcgis-pro-sdk/wiki/ProConcepts-3D-Analyst-Layers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1DA5F4-D43B-9C1B-A63E-2F8FA60121DC}"/>
              </a:ext>
            </a:extLst>
          </p:cNvPr>
          <p:cNvSpPr txBox="1"/>
          <p:nvPr/>
        </p:nvSpPr>
        <p:spPr>
          <a:xfrm flipH="1">
            <a:off x="8730104" y="2761519"/>
            <a:ext cx="3391443" cy="161729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Maximum of 5 renderers per Terrain layer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Nodes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Contours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Edges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DirtyArea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3282716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48" y="373213"/>
            <a:ext cx="10369296" cy="461665"/>
          </a:xfrm>
        </p:spPr>
        <p:txBody>
          <a:bodyPr/>
          <a:lstStyle/>
          <a:p>
            <a:r>
              <a:rPr lang="en-US" dirty="0"/>
              <a:t>LAS Layer renderers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EDB44BB-4C92-96B4-5232-A14B8E142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48" y="880526"/>
            <a:ext cx="6103711" cy="544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AB336B-7ED4-A877-23DA-D3F3488866D7}"/>
              </a:ext>
            </a:extLst>
          </p:cNvPr>
          <p:cNvSpPr txBox="1"/>
          <p:nvPr/>
        </p:nvSpPr>
        <p:spPr>
          <a:xfrm>
            <a:off x="743603" y="6369616"/>
            <a:ext cx="9855928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https://github.com/Esri/arcgis-pro-sdk/wiki/ProConcepts-3D-Analyst-Layers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1351F5-BE9F-7748-44E0-334940E72C0E}"/>
              </a:ext>
            </a:extLst>
          </p:cNvPr>
          <p:cNvSpPr txBox="1"/>
          <p:nvPr/>
        </p:nvSpPr>
        <p:spPr>
          <a:xfrm flipH="1">
            <a:off x="7760967" y="2627413"/>
            <a:ext cx="4100474" cy="139938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Maximum of 4 renderers per LAS Dataset layer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Nodes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Contours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Edges</a:t>
            </a:r>
          </a:p>
          <a:p>
            <a:pPr marL="628650" marR="0" lvl="1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Surfaces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412933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48" y="623087"/>
            <a:ext cx="10369296" cy="461665"/>
          </a:xfrm>
        </p:spPr>
        <p:txBody>
          <a:bodyPr/>
          <a:lstStyle/>
          <a:p>
            <a:r>
              <a:rPr lang="en-US" dirty="0"/>
              <a:t>Create 3D Renderer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65848" y="1236058"/>
            <a:ext cx="10369296" cy="5431779"/>
          </a:xfrm>
        </p:spPr>
        <p:txBody>
          <a:bodyPr/>
          <a:lstStyle/>
          <a:p>
            <a:r>
              <a:rPr lang="en-US" dirty="0"/>
              <a:t>Creating 3D renderers follows the same pattern used by other Pro layers.</a:t>
            </a:r>
          </a:p>
          <a:p>
            <a:r>
              <a:rPr lang="en-US" dirty="0"/>
              <a:t>Three steps to create renderers using the ArcGIS Pro API: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Create a “</a:t>
            </a:r>
            <a:r>
              <a:rPr lang="en-US" u="sng" dirty="0" err="1"/>
              <a:t>RendererDefinition</a:t>
            </a:r>
            <a:r>
              <a:rPr lang="en-US" dirty="0"/>
              <a:t>” object to define the symbology to use.</a:t>
            </a:r>
          </a:p>
          <a:p>
            <a:pPr marL="576263" lvl="1" indent="-285750"/>
            <a:r>
              <a:rPr lang="en-US" dirty="0"/>
              <a:t>All derive from the base class </a:t>
            </a:r>
            <a:r>
              <a:rPr lang="en-US" u="sng" dirty="0" err="1"/>
              <a:t>TinRendererDefinition</a:t>
            </a:r>
            <a:r>
              <a:rPr lang="en-US" dirty="0"/>
              <a:t>, many flavors available.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“</a:t>
            </a:r>
            <a:r>
              <a:rPr lang="en-US" u="sng" dirty="0" err="1"/>
              <a:t>CreateRenderer</a:t>
            </a:r>
            <a:r>
              <a:rPr lang="en-US" dirty="0"/>
              <a:t>” method on the 3D layer to create a “</a:t>
            </a:r>
            <a:r>
              <a:rPr lang="en-US" dirty="0" err="1"/>
              <a:t>CIMTinRenderer</a:t>
            </a:r>
            <a:r>
              <a:rPr lang="en-US" dirty="0"/>
              <a:t>” object.</a:t>
            </a:r>
          </a:p>
          <a:p>
            <a:pPr lvl="2"/>
            <a:r>
              <a:rPr lang="en-US" sz="1800" dirty="0" err="1"/>
              <a:t>CIMTinRenderer</a:t>
            </a:r>
            <a:r>
              <a:rPr lang="en-US" sz="1800" dirty="0"/>
              <a:t> is a base class, many flavors available</a:t>
            </a:r>
          </a:p>
          <a:p>
            <a:pPr lvl="2"/>
            <a:r>
              <a:rPr lang="en-US" sz="1800" dirty="0"/>
              <a:t>Pass in the </a:t>
            </a:r>
            <a:r>
              <a:rPr lang="en-US" sz="1800" dirty="0" err="1"/>
              <a:t>TinRendererDefinition</a:t>
            </a:r>
            <a:endParaRPr lang="en-US" sz="1800" dirty="0"/>
          </a:p>
          <a:p>
            <a:pPr lvl="2"/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the “</a:t>
            </a:r>
            <a:r>
              <a:rPr lang="en-US" u="sng" dirty="0" err="1"/>
              <a:t>SetRenderer</a:t>
            </a:r>
            <a:r>
              <a:rPr lang="en-US" dirty="0"/>
              <a:t>” method on the 3D Layer to  set the feature’s renderer.</a:t>
            </a:r>
          </a:p>
          <a:p>
            <a:pPr marL="747713" lvl="1" indent="-457200"/>
            <a:r>
              <a:rPr lang="en-US" dirty="0"/>
              <a:t>Pass in the </a:t>
            </a:r>
            <a:r>
              <a:rPr lang="en-US" dirty="0" err="1"/>
              <a:t>CIMTinRenderer</a:t>
            </a:r>
            <a:r>
              <a:rPr lang="en-US" dirty="0"/>
              <a:t> as first parameter</a:t>
            </a:r>
          </a:p>
          <a:p>
            <a:pPr marL="747713" lvl="1" indent="-457200"/>
            <a:r>
              <a:rPr lang="en-US" dirty="0"/>
              <a:t>Use the enumeration </a:t>
            </a:r>
            <a:r>
              <a:rPr lang="en-US" u="sng" dirty="0" err="1"/>
              <a:t>SurfaceRendererTarget</a:t>
            </a:r>
            <a:r>
              <a:rPr lang="en-US" dirty="0"/>
              <a:t> to specify the surface type</a:t>
            </a:r>
          </a:p>
          <a:p>
            <a:pPr marL="1085850" lvl="2" indent="-457200"/>
            <a:r>
              <a:rPr lang="en-US" dirty="0"/>
              <a:t>Contours, Edges, Points, Surface, </a:t>
            </a:r>
            <a:r>
              <a:rPr lang="en-US" dirty="0" err="1"/>
              <a:t>DirtyArea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39985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 </a:t>
            </a:r>
            <a:r>
              <a:rPr lang="en-US" err="1"/>
              <a:t>OpenDataset</a:t>
            </a:r>
            <a:r>
              <a:rPr lang="en-US"/>
              <a:t> to obtain the </a:t>
            </a:r>
            <a:r>
              <a:rPr lang="en-US" err="1"/>
              <a:t>TinDataset</a:t>
            </a:r>
            <a:r>
              <a:rPr lang="en-US"/>
              <a:t> object</a:t>
            </a:r>
          </a:p>
          <a:p>
            <a:r>
              <a:rPr lang="en-US"/>
              <a:t>Use </a:t>
            </a:r>
            <a:r>
              <a:rPr lang="en-US" err="1"/>
              <a:t>GetDefinition</a:t>
            </a:r>
            <a:r>
              <a:rPr lang="en-US"/>
              <a:t> to obtain the </a:t>
            </a:r>
            <a:r>
              <a:rPr lang="en-US" err="1"/>
              <a:t>TinDatasetDefinition</a:t>
            </a:r>
            <a:r>
              <a:rPr lang="en-US"/>
              <a:t> object</a:t>
            </a:r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2783144"/>
            <a:ext cx="10932243" cy="396561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path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@"d:\Data\Tin";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FileSystemConnectionPath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(new Uri(path),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FileSystemDatastoreType.Tin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FileSystemDatastore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TIN is in a folder at d:\Data\Tin\TinDataset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string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"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";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using (var tin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dataStore.OpenDataset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using (var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tinDef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dataStore.GetDefinition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TinDatasetDefinition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95001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437" y="639899"/>
            <a:ext cx="10369296" cy="461665"/>
          </a:xfrm>
        </p:spPr>
        <p:txBody>
          <a:bodyPr/>
          <a:lstStyle/>
          <a:p>
            <a:r>
              <a:rPr lang="en-US" dirty="0"/>
              <a:t>Create 3D Renderer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400E9-6D75-CC2E-AFDD-36DCAA5CC534}"/>
              </a:ext>
            </a:extLst>
          </p:cNvPr>
          <p:cNvSpPr txBox="1"/>
          <p:nvPr/>
        </p:nvSpPr>
        <p:spPr>
          <a:xfrm>
            <a:off x="342437" y="1532376"/>
            <a:ext cx="11496541" cy="478409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//Step 1: Create renderer definition objects for the node, edge and surface renderers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nodeRendererDef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TinNodeRendererDefinition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 { };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edgeRendererDef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TinEdgeRendererDefintion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 { };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surfaceRendererDef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TinFaceRendererDefinition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 { };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//Step 2: Create renderers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nodeRenderer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nodeRendererDef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edgeRenderer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edgeRendererDef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var</a:t>
            </a: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surfaceRenderer = tinLayer.</a:t>
            </a: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CreateRenderer</a:t>
            </a: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(surfaceRendererDef);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//Step 3: Set the renderers on the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SetRenderer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nodeRenderer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SurfaceRendererTarget.Points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SetRenderer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edgeRenderer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SurfaceRendererTarget.Edges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SetRenderer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SurfaceRendererTarget.Surface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//At this point the Tin layer has 3 renderers.</a:t>
            </a:r>
          </a:p>
        </p:txBody>
      </p:sp>
    </p:spTree>
    <p:extLst>
      <p:ext uri="{BB962C8B-B14F-4D97-AF65-F5344CB8AC3E}">
        <p14:creationId xmlns:p14="http://schemas.microsoft.com/office/powerpoint/2010/main" val="2072197018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16" y="586673"/>
            <a:ext cx="10369296" cy="461665"/>
          </a:xfrm>
        </p:spPr>
        <p:txBody>
          <a:bodyPr/>
          <a:lstStyle/>
          <a:p>
            <a:r>
              <a:rPr lang="en-US" dirty="0"/>
              <a:t>Access Renderers from 3D Layer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6060" y="1288657"/>
            <a:ext cx="10369296" cy="3427413"/>
          </a:xfrm>
        </p:spPr>
        <p:txBody>
          <a:bodyPr/>
          <a:lstStyle/>
          <a:p>
            <a:r>
              <a:rPr lang="en-US" dirty="0"/>
              <a:t>Renderers in a 3D layer can be accessed in two ways.</a:t>
            </a:r>
          </a:p>
          <a:p>
            <a:r>
              <a:rPr lang="en-US" u="sng" dirty="0"/>
              <a:t>Method 1</a:t>
            </a:r>
            <a:r>
              <a:rPr lang="en-US" dirty="0"/>
              <a:t>: Obtain the renderers of the </a:t>
            </a:r>
            <a:r>
              <a:rPr lang="en-US" dirty="0" err="1"/>
              <a:t>TinLayer</a:t>
            </a:r>
            <a:r>
              <a:rPr lang="en-US" dirty="0"/>
              <a:t> using the </a:t>
            </a:r>
            <a:r>
              <a:rPr lang="en-US" dirty="0" err="1"/>
              <a:t>GetRenderers</a:t>
            </a:r>
            <a:r>
              <a:rPr lang="en-US" dirty="0"/>
              <a:t>() method. </a:t>
            </a:r>
          </a:p>
          <a:p>
            <a:pPr lvl="1"/>
            <a:r>
              <a:rPr lang="en-US" dirty="0"/>
              <a:t>returns a </a:t>
            </a:r>
            <a:r>
              <a:rPr lang="en-US" dirty="0" err="1"/>
              <a:t>readonly</a:t>
            </a:r>
            <a:r>
              <a:rPr lang="en-US" dirty="0"/>
              <a:t> list of </a:t>
            </a:r>
            <a:r>
              <a:rPr lang="en-US" dirty="0" err="1"/>
              <a:t>CIMTinRenderer</a:t>
            </a:r>
            <a:r>
              <a:rPr lang="en-US" dirty="0"/>
              <a:t>.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u="sng" dirty="0"/>
              <a:t>Method 2</a:t>
            </a:r>
            <a:r>
              <a:rPr lang="en-US" dirty="0"/>
              <a:t>: Use the </a:t>
            </a:r>
            <a:r>
              <a:rPr lang="en-US" dirty="0" err="1"/>
              <a:t>GetRenderersAsDictionary</a:t>
            </a:r>
            <a:r>
              <a:rPr lang="en-US" dirty="0"/>
              <a:t>() method to obtain the renderers in a dictionary structure according to </a:t>
            </a:r>
            <a:r>
              <a:rPr lang="en-US" dirty="0" err="1"/>
              <a:t>SurfaceRendererTarget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D0662-59C5-2F15-E48F-DD7A7DEA395B}"/>
              </a:ext>
            </a:extLst>
          </p:cNvPr>
          <p:cNvSpPr txBox="1"/>
          <p:nvPr/>
        </p:nvSpPr>
        <p:spPr>
          <a:xfrm>
            <a:off x="1021725" y="2508681"/>
            <a:ext cx="9766478" cy="102013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 get the renderers as a list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IReadOnlyList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CIMTinRenderer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&gt;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tinRenderers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GetRenderers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  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4E3C2A-6E81-D72C-DA4E-A1AAF4575BF7}"/>
              </a:ext>
            </a:extLst>
          </p:cNvPr>
          <p:cNvSpPr txBox="1"/>
          <p:nvPr/>
        </p:nvSpPr>
        <p:spPr>
          <a:xfrm>
            <a:off x="1021725" y="4748835"/>
            <a:ext cx="10015469" cy="17128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// get the renderers as a dictionary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Dictionary&lt;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SurfaceRendererTarget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CIMTinRenderer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&gt;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rendererDict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         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GetRenderersAsDictionary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CIMTinRenderer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edgeRenderer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rendererDict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[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SurfaceRendererTarget.Edges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];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932355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Remove Renderers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 You can also remove a specific renderer from the </a:t>
            </a:r>
            <a:r>
              <a:rPr lang="en-US" dirty="0" err="1"/>
              <a:t>TinLayer</a:t>
            </a:r>
            <a:r>
              <a:rPr lang="en-US" dirty="0"/>
              <a:t> by specifying the type using the </a:t>
            </a:r>
            <a:r>
              <a:rPr lang="en-US" dirty="0" err="1"/>
              <a:t>SurfaceRendererTarget</a:t>
            </a:r>
            <a:r>
              <a:rPr lang="en-US" dirty="0"/>
              <a:t> enumeration.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796977-2D04-0D11-20E9-59588D581EDB}"/>
              </a:ext>
            </a:extLst>
          </p:cNvPr>
          <p:cNvSpPr txBox="1"/>
          <p:nvPr/>
        </p:nvSpPr>
        <p:spPr>
          <a:xfrm>
            <a:off x="1360867" y="3382851"/>
            <a:ext cx="8714705" cy="91440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RemoveRenderer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SurfaceRendererTarget.Contours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908986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8352" y="2134169"/>
            <a:ext cx="4913648" cy="1846659"/>
          </a:xfrm>
        </p:spPr>
        <p:txBody>
          <a:bodyPr/>
          <a:lstStyle/>
          <a:p>
            <a:r>
              <a:rPr lang="en-US" sz="4000" dirty="0"/>
              <a:t>3D </a:t>
            </a:r>
            <a:r>
              <a:rPr lang="en-US" sz="4000"/>
              <a:t>Layer Creation</a:t>
            </a:r>
            <a:br>
              <a:rPr lang="en-US" sz="4000" dirty="0"/>
            </a:br>
            <a:r>
              <a:rPr lang="en-US" sz="4000" dirty="0"/>
              <a:t>and</a:t>
            </a:r>
            <a:br>
              <a:rPr lang="en-US" sz="4000" dirty="0"/>
            </a:br>
            <a:r>
              <a:rPr lang="en-US" sz="4000" dirty="0"/>
              <a:t>Rendering demo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3A83138-7B50-A994-1FDB-8EFEE8E2A3B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8612" b="8612"/>
          <a:stretch/>
        </p:blipFill>
        <p:spPr>
          <a:xfrm>
            <a:off x="306432" y="1547253"/>
            <a:ext cx="6857922" cy="3857581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6015" y="3980828"/>
            <a:ext cx="4427728" cy="338554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2148124945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994006"/>
            <a:ext cx="6886936" cy="1477328"/>
          </a:xfrm>
        </p:spPr>
        <p:txBody>
          <a:bodyPr/>
          <a:lstStyle/>
          <a:p>
            <a:r>
              <a:rPr lang="en-US" dirty="0"/>
              <a:t>Line of Sight Analysis </a:t>
            </a:r>
            <a:br>
              <a:rPr lang="en-US" dirty="0"/>
            </a:br>
            <a:r>
              <a:rPr lang="en-US" dirty="0"/>
              <a:t>- TIN Layers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127652146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821" y="535390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4821" y="1089731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Definition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14821" y="1466146"/>
            <a:ext cx="11104685" cy="5162693"/>
          </a:xfrm>
        </p:spPr>
        <p:txBody>
          <a:bodyPr/>
          <a:lstStyle/>
          <a:p>
            <a:r>
              <a:rPr lang="en-US" sz="2400" dirty="0"/>
              <a:t>Performs a line-of-sight analysis for an observer and target point on the TIN surface.</a:t>
            </a:r>
          </a:p>
          <a:p>
            <a:pPr lvl="1"/>
            <a:r>
              <a:rPr lang="en-US" sz="2200" dirty="0"/>
              <a:t>Target’s visibility from observer</a:t>
            </a:r>
          </a:p>
          <a:p>
            <a:pPr lvl="1"/>
            <a:r>
              <a:rPr lang="en-US" sz="2200" dirty="0"/>
              <a:t>Creates a “line of sight” that drapes over the TIN surface</a:t>
            </a:r>
          </a:p>
          <a:p>
            <a:pPr lvl="2"/>
            <a:r>
              <a:rPr lang="en-US" sz="2000" b="1" dirty="0">
                <a:solidFill>
                  <a:schemeClr val="accent1"/>
                </a:solidFill>
              </a:rPr>
              <a:t>Visible</a:t>
            </a:r>
            <a:r>
              <a:rPr lang="en-US" sz="2000" dirty="0"/>
              <a:t> line (possibly a multipart) </a:t>
            </a:r>
          </a:p>
          <a:p>
            <a:pPr lvl="2"/>
            <a:r>
              <a:rPr lang="en-US" sz="2000" b="1" dirty="0">
                <a:solidFill>
                  <a:srgbClr val="FF0000"/>
                </a:solidFill>
              </a:rPr>
              <a:t>Invisible</a:t>
            </a:r>
            <a:r>
              <a:rPr lang="en-US" sz="2000" dirty="0"/>
              <a:t> line (possibly a multipart)</a:t>
            </a:r>
          </a:p>
          <a:p>
            <a:pPr lvl="2"/>
            <a:r>
              <a:rPr lang="en-US" sz="2000" b="1" dirty="0">
                <a:solidFill>
                  <a:srgbClr val="B924EF"/>
                </a:solidFill>
              </a:rPr>
              <a:t>Obstruction</a:t>
            </a:r>
            <a:r>
              <a:rPr lang="en-US" sz="2000" dirty="0"/>
              <a:t> point, if any.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527487-6A7F-7EB4-C4CF-FCF66FEB9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7835" y="3135155"/>
            <a:ext cx="6802802" cy="334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63884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365125"/>
            <a:ext cx="12195528" cy="7232072"/>
            <a:chOff x="0" y="-365125"/>
            <a:chExt cx="12195528" cy="72320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365125"/>
              <a:ext cx="12188472" cy="6869265"/>
            </a:xfrm>
            <a:prstGeom prst="rect">
              <a:avLst/>
            </a:prstGeom>
            <a:noFill/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8199" y="1154049"/>
            <a:ext cx="11447585" cy="5412638"/>
          </a:xfrm>
        </p:spPr>
        <p:txBody>
          <a:bodyPr/>
          <a:lstStyle/>
          <a:p>
            <a:r>
              <a:rPr lang="en-US" sz="2400" dirty="0" err="1"/>
              <a:t>GetLineOfSight</a:t>
            </a:r>
            <a:r>
              <a:rPr lang="en-US" sz="2400" dirty="0"/>
              <a:t> Method is available in the </a:t>
            </a:r>
            <a:r>
              <a:rPr lang="en-US" sz="2400" dirty="0" err="1"/>
              <a:t>ArcGIS.Desktop.Mapping.TinLayer</a:t>
            </a:r>
            <a:r>
              <a:rPr lang="en-US" sz="2400" dirty="0"/>
              <a:t> class.</a:t>
            </a:r>
          </a:p>
          <a:p>
            <a:r>
              <a:rPr lang="en-US" sz="2400" dirty="0"/>
              <a:t>Three steps to perform the line-of-sight analysis.</a:t>
            </a:r>
          </a:p>
          <a:p>
            <a:pPr marL="457200" indent="-457200"/>
            <a:r>
              <a:rPr lang="en-US" sz="2400" b="1" u="sng" dirty="0"/>
              <a:t>Step1: Instantiate the </a:t>
            </a:r>
            <a:r>
              <a:rPr lang="en-US" sz="2400" b="1" u="sng" dirty="0" err="1"/>
              <a:t>LineOfSightParams</a:t>
            </a:r>
            <a:r>
              <a:rPr lang="en-US" sz="2400" b="1" u="sng" dirty="0"/>
              <a:t> class.</a:t>
            </a:r>
          </a:p>
          <a:p>
            <a:pPr marL="747713" lvl="1" indent="-457200"/>
            <a:r>
              <a:rPr lang="en-US" sz="2200" dirty="0"/>
              <a:t>Input for the </a:t>
            </a:r>
            <a:r>
              <a:rPr lang="en-US" sz="2200" dirty="0" err="1"/>
              <a:t>GetLineOfSight</a:t>
            </a:r>
            <a:r>
              <a:rPr lang="en-US" sz="2200" dirty="0"/>
              <a:t> method.</a:t>
            </a:r>
          </a:p>
          <a:p>
            <a:pPr lvl="3"/>
            <a:r>
              <a:rPr lang="en-US" sz="1600" dirty="0"/>
              <a:t> </a:t>
            </a:r>
            <a:r>
              <a:rPr lang="en-US" sz="1600" dirty="0" err="1"/>
              <a:t>TargetPoint</a:t>
            </a:r>
            <a:endParaRPr lang="en-US" sz="1600" dirty="0"/>
          </a:p>
          <a:p>
            <a:pPr lvl="3"/>
            <a:r>
              <a:rPr lang="en-US" sz="1600" dirty="0"/>
              <a:t> </a:t>
            </a:r>
            <a:r>
              <a:rPr lang="en-US" sz="1600" dirty="0" err="1"/>
              <a:t>ObserverPoint</a:t>
            </a:r>
            <a:endParaRPr lang="en-US" sz="1600" dirty="0"/>
          </a:p>
          <a:p>
            <a:pPr lvl="3"/>
            <a:r>
              <a:rPr lang="en-US" sz="1600" dirty="0"/>
              <a:t> </a:t>
            </a:r>
            <a:r>
              <a:rPr lang="en-US" sz="1600" dirty="0" err="1"/>
              <a:t>OutputSpatialReference</a:t>
            </a:r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r>
              <a:rPr lang="en-US" sz="1600" dirty="0"/>
              <a:t>Note: Also, advanced options:</a:t>
            </a:r>
          </a:p>
          <a:p>
            <a:pPr lvl="4"/>
            <a:r>
              <a:rPr lang="en-US" sz="1600" dirty="0" err="1"/>
              <a:t>TargetHeightOffset</a:t>
            </a:r>
            <a:r>
              <a:rPr lang="en-US" sz="1600" dirty="0"/>
              <a:t>, </a:t>
            </a:r>
            <a:r>
              <a:rPr lang="en-US" sz="1600" dirty="0" err="1"/>
              <a:t>ObserverHeightOffset</a:t>
            </a:r>
            <a:r>
              <a:rPr lang="en-US" sz="1600" dirty="0"/>
              <a:t>, </a:t>
            </a:r>
            <a:r>
              <a:rPr lang="en-US" sz="1600" dirty="0" err="1"/>
              <a:t>ApplyCurvature</a:t>
            </a:r>
            <a:r>
              <a:rPr lang="en-US" sz="1600" dirty="0"/>
              <a:t>, </a:t>
            </a:r>
            <a:r>
              <a:rPr lang="en-US" sz="1600" dirty="0" err="1"/>
              <a:t>ApplyRefraction</a:t>
            </a:r>
            <a:r>
              <a:rPr lang="en-US" sz="1600" dirty="0"/>
              <a:t>, </a:t>
            </a:r>
            <a:r>
              <a:rPr lang="en-US" sz="1600" dirty="0" err="1"/>
              <a:t>etc</a:t>
            </a:r>
            <a:r>
              <a:rPr lang="en-US" sz="1600" dirty="0"/>
              <a:t>….</a:t>
            </a:r>
            <a:endParaRPr lang="en-US" sz="1800" dirty="0"/>
          </a:p>
          <a:p>
            <a:pPr lvl="3"/>
            <a:endParaRPr lang="en-US" sz="1600" dirty="0"/>
          </a:p>
          <a:p>
            <a:pPr marL="1042416" lvl="3" indent="0">
              <a:buNone/>
            </a:pPr>
            <a:endParaRPr lang="en-US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EDE3A1-4F42-701D-1EBB-58FCAD108A0C}"/>
              </a:ext>
            </a:extLst>
          </p:cNvPr>
          <p:cNvSpPr txBox="1"/>
          <p:nvPr/>
        </p:nvSpPr>
        <p:spPr>
          <a:xfrm>
            <a:off x="740422" y="3893868"/>
            <a:ext cx="10567114" cy="171499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//Step 1: Set the input values for the Line-of-Sight analysis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lineOfSightParams.TargetPoint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targetPt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lineOfSightParams.ObserverPoint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observerPoint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lineOfSightParams.OutputSpatialReference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mapView.Map.SpatialReference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909432140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365125"/>
            <a:ext cx="12195528" cy="7232072"/>
            <a:chOff x="0" y="-365125"/>
            <a:chExt cx="12195528" cy="72320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365125"/>
              <a:ext cx="12188472" cy="6869265"/>
            </a:xfrm>
            <a:prstGeom prst="rect">
              <a:avLst/>
            </a:prstGeom>
            <a:noFill/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9856" y="1078041"/>
            <a:ext cx="11447585" cy="4369777"/>
          </a:xfrm>
        </p:spPr>
        <p:txBody>
          <a:bodyPr/>
          <a:lstStyle/>
          <a:p>
            <a:pPr marL="342900" indent="-342900"/>
            <a:r>
              <a:rPr lang="en-US" sz="2400" b="1" u="sng" dirty="0"/>
              <a:t>Step 2: Use </a:t>
            </a:r>
            <a:r>
              <a:rPr lang="en-US" sz="2400" b="1" u="sng" dirty="0" err="1"/>
              <a:t>CanGetLineOfSight</a:t>
            </a:r>
            <a:r>
              <a:rPr lang="en-US" sz="2400" b="1" u="sng" dirty="0"/>
              <a:t>() method.</a:t>
            </a:r>
          </a:p>
          <a:p>
            <a:pPr marL="633413" lvl="1" indent="-342900"/>
            <a:r>
              <a:rPr lang="en-US" sz="2200" dirty="0"/>
              <a:t>Determines whether a Line-of-Sight analysis can be calculated for the given set of parameters in the </a:t>
            </a:r>
            <a:r>
              <a:rPr lang="en-US" sz="2200" dirty="0" err="1"/>
              <a:t>LineOfSightParams</a:t>
            </a:r>
            <a:r>
              <a:rPr lang="en-US" sz="2200" dirty="0"/>
              <a:t> class.</a:t>
            </a:r>
          </a:p>
          <a:p>
            <a:pPr marL="971550" lvl="2" indent="-342900"/>
            <a:r>
              <a:rPr lang="en-US" sz="2000" dirty="0"/>
              <a:t>Return true if the parameters are valid, false if the parameters are not valid.</a:t>
            </a:r>
          </a:p>
          <a:p>
            <a:pPr marL="971550" lvl="2" indent="-342900"/>
            <a:r>
              <a:rPr lang="en-US" sz="2000" dirty="0"/>
              <a:t>Do your points lie on the TIN surface?</a:t>
            </a:r>
          </a:p>
          <a:p>
            <a:pPr marL="971550" lvl="2" indent="-342900"/>
            <a:r>
              <a:rPr lang="en-US" sz="2000" dirty="0"/>
              <a:t>Note: if you are using advanced options, your TIN Surface:</a:t>
            </a:r>
          </a:p>
          <a:p>
            <a:pPr marL="1444752" lvl="3" indent="-342900"/>
            <a:r>
              <a:rPr lang="en-US" sz="1800" dirty="0"/>
              <a:t>Must use a projected coordinate system</a:t>
            </a:r>
          </a:p>
          <a:p>
            <a:pPr marL="1444752" lvl="3" indent="-342900"/>
            <a:r>
              <a:rPr lang="en-US" sz="1800" dirty="0"/>
              <a:t>Have Z Coordinate units defined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49F674-4265-2780-F3F8-F9625104B180}"/>
              </a:ext>
            </a:extLst>
          </p:cNvPr>
          <p:cNvSpPr txBox="1"/>
          <p:nvPr/>
        </p:nvSpPr>
        <p:spPr>
          <a:xfrm>
            <a:off x="562707" y="4227871"/>
            <a:ext cx="10789790" cy="236346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//Step 2: Determines if the Line-of-sight analysis can be calculated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if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CanGetLineOfSight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95293730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365125"/>
            <a:ext cx="12195528" cy="7232072"/>
            <a:chOff x="0" y="-365125"/>
            <a:chExt cx="12195528" cy="72320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365125"/>
              <a:ext cx="12188472" cy="6869265"/>
            </a:xfrm>
            <a:prstGeom prst="rect">
              <a:avLst/>
            </a:prstGeom>
            <a:noFill/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7542" y="1017033"/>
            <a:ext cx="11447585" cy="4369777"/>
          </a:xfrm>
        </p:spPr>
        <p:txBody>
          <a:bodyPr/>
          <a:lstStyle/>
          <a:p>
            <a:r>
              <a:rPr lang="en-US" sz="2400" b="1" u="sng" dirty="0"/>
              <a:t>Step 3: Execute </a:t>
            </a:r>
            <a:r>
              <a:rPr lang="en-US" sz="2400" b="1" u="sng" dirty="0" err="1"/>
              <a:t>GetLineOfSight</a:t>
            </a:r>
            <a:r>
              <a:rPr lang="en-US" sz="2400" b="1" u="sng" dirty="0"/>
              <a:t> method on the TIN layer. </a:t>
            </a:r>
          </a:p>
          <a:p>
            <a:pPr lvl="1"/>
            <a:r>
              <a:rPr lang="en-US" sz="2200" dirty="0"/>
              <a:t>Returns a </a:t>
            </a:r>
            <a:r>
              <a:rPr lang="en-US" sz="2200" dirty="0" err="1"/>
              <a:t>LineOfSightResult</a:t>
            </a:r>
            <a:r>
              <a:rPr lang="en-US" sz="2200" dirty="0"/>
              <a:t> class that contains the results of the analysis.</a:t>
            </a:r>
          </a:p>
          <a:p>
            <a:pPr lvl="1"/>
            <a:r>
              <a:rPr lang="en-US" sz="2200" dirty="0"/>
              <a:t>Key properties of the </a:t>
            </a:r>
            <a:r>
              <a:rPr lang="en-US" sz="2200" dirty="0" err="1"/>
              <a:t>LineOfSightResult</a:t>
            </a:r>
            <a:r>
              <a:rPr lang="en-US" sz="2200" dirty="0"/>
              <a:t> class:</a:t>
            </a:r>
          </a:p>
          <a:p>
            <a:pPr lvl="2"/>
            <a:r>
              <a:rPr lang="en-US" sz="1800" dirty="0" err="1"/>
              <a:t>IsTargetVisibleFromObserverPoint</a:t>
            </a:r>
            <a:endParaRPr lang="en-US" sz="1800" dirty="0"/>
          </a:p>
          <a:p>
            <a:pPr lvl="2"/>
            <a:r>
              <a:rPr lang="en-US" sz="1800" dirty="0" err="1"/>
              <a:t>VisibleLine</a:t>
            </a:r>
            <a:r>
              <a:rPr lang="en-US" sz="1800" dirty="0"/>
              <a:t>, </a:t>
            </a:r>
            <a:r>
              <a:rPr lang="en-US" sz="1800" dirty="0" err="1"/>
              <a:t>InvisibleLine</a:t>
            </a:r>
            <a:endParaRPr lang="en-US" sz="1800" dirty="0"/>
          </a:p>
          <a:p>
            <a:pPr lvl="2"/>
            <a:r>
              <a:rPr lang="en-US" sz="1800" dirty="0" err="1"/>
              <a:t>ObstructionPoint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6B334F-2718-F89F-ED29-1DD9BE7877FC}"/>
              </a:ext>
            </a:extLst>
          </p:cNvPr>
          <p:cNvSpPr txBox="1"/>
          <p:nvPr/>
        </p:nvSpPr>
        <p:spPr>
          <a:xfrm>
            <a:off x="341393" y="3579652"/>
            <a:ext cx="11377246" cy="192054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if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tinLayer.CanGetLineOfSight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))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//Step 3: Run the analysis    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LineOfSightResult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loSResult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GetLineOfSight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772842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2707" y="943291"/>
            <a:ext cx="10369296" cy="276999"/>
          </a:xfrm>
        </p:spPr>
        <p:txBody>
          <a:bodyPr/>
          <a:lstStyle/>
          <a:p>
            <a:r>
              <a:rPr lang="en-US" sz="1800" dirty="0" err="1"/>
              <a:t>LineOfSightParams</a:t>
            </a:r>
            <a:endParaRPr lang="en-US" dirty="0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2706" y="1437270"/>
            <a:ext cx="11447585" cy="4369777"/>
          </a:xfrm>
        </p:spPr>
        <p:txBody>
          <a:bodyPr/>
          <a:lstStyle/>
          <a:p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90A37A-EA12-E985-FB5D-D5D737B9AC37}"/>
              </a:ext>
            </a:extLst>
          </p:cNvPr>
          <p:cNvSpPr txBox="1"/>
          <p:nvPr/>
        </p:nvSpPr>
        <p:spPr>
          <a:xfrm>
            <a:off x="402085" y="1350280"/>
            <a:ext cx="11377246" cy="516454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//Step 1: Set the input values for the Line-of-Sight analysis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lineOfSightParams.TargetPoint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targetPt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lineOfSightParams.ObserverPoint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observerPoint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…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//Step 2: Determines if the Line-of-sight analysis can be calculated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CanGetLineOfSight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))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//Step 3: Run the analysis    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LineOfSightResult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loSResult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tinLayer.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GetLineOfSight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lineOfSightParams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Polyline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visibleLine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loSResult.VisibleLine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Polyline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invisibleLine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loSResult.InvisibleLine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MapPoint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onstructionPoint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loSResult.ObstructionPoint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isTargetVisibleFromObserverPoint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loSResult.IsTargetVisibleFromObserverPoint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}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24231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Useful methods  (</a:t>
            </a:r>
            <a:r>
              <a:rPr lang="en-US" err="1"/>
              <a:t>TinDataset</a:t>
            </a:r>
            <a:r>
              <a:rPr lang="en-US"/>
              <a:t>)</a:t>
            </a:r>
          </a:p>
          <a:p>
            <a:pPr lvl="1"/>
            <a:r>
              <a:rPr lang="en-US"/>
              <a:t>Triangulation technique – </a:t>
            </a:r>
            <a:r>
              <a:rPr lang="en-US" err="1"/>
              <a:t>UsesConstrainedDelaunay</a:t>
            </a:r>
            <a:endParaRPr lang="en-US"/>
          </a:p>
          <a:p>
            <a:pPr lvl="1"/>
            <a:r>
              <a:rPr lang="en-US"/>
              <a:t>Data area – </a:t>
            </a:r>
            <a:r>
              <a:rPr lang="en-US" err="1"/>
              <a:t>GetDataArea</a:t>
            </a:r>
            <a:endParaRPr lang="en-US"/>
          </a:p>
          <a:p>
            <a:pPr lvl="1"/>
            <a:r>
              <a:rPr lang="en-US" err="1"/>
              <a:t>SuperNodeExtent</a:t>
            </a:r>
            <a:r>
              <a:rPr lang="en-US"/>
              <a:t> - </a:t>
            </a:r>
            <a:r>
              <a:rPr lang="en-US" err="1"/>
              <a:t>GetSuperNodeExtent</a:t>
            </a:r>
            <a:endParaRPr lang="en-US"/>
          </a:p>
          <a:p>
            <a:pPr lvl="1"/>
            <a:r>
              <a:rPr lang="en-US"/>
              <a:t>Counts – </a:t>
            </a:r>
            <a:r>
              <a:rPr lang="en-US" err="1"/>
              <a:t>GetNodeCount</a:t>
            </a:r>
            <a:r>
              <a:rPr lang="en-US"/>
              <a:t>, </a:t>
            </a:r>
            <a:r>
              <a:rPr lang="en-US" err="1"/>
              <a:t>GetOutsideNodeCount</a:t>
            </a:r>
            <a:r>
              <a:rPr lang="en-US"/>
              <a:t>, </a:t>
            </a:r>
            <a:r>
              <a:rPr lang="en-US" err="1"/>
              <a:t>GetEdgeCount</a:t>
            </a:r>
            <a:r>
              <a:rPr lang="en-US"/>
              <a:t>, </a:t>
            </a:r>
            <a:r>
              <a:rPr lang="en-US" err="1"/>
              <a:t>GetOutsideEdgeCount</a:t>
            </a:r>
            <a:r>
              <a:rPr lang="en-US"/>
              <a:t>, </a:t>
            </a:r>
            <a:r>
              <a:rPr lang="en-US" err="1"/>
              <a:t>GetTriangleCount</a:t>
            </a:r>
            <a:r>
              <a:rPr lang="en-US"/>
              <a:t>, </a:t>
            </a:r>
            <a:r>
              <a:rPr lang="en-US" err="1"/>
              <a:t>GetOutsideTriangleCount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A48C07-9A53-C930-FC7F-DD1D39863CFB}"/>
              </a:ext>
            </a:extLst>
          </p:cNvPr>
          <p:cNvSpPr/>
          <p:nvPr/>
        </p:nvSpPr>
        <p:spPr bwMode="auto">
          <a:xfrm>
            <a:off x="846892" y="3762796"/>
            <a:ext cx="10932243" cy="298596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super node extent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superNodeExtent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tin.GetSuperNodeExtent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data area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dataArea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tin.GetDataArea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counts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tin.GetNodeCount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nodeOutside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tin.GetOutsideNodeCount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triangleCount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tin.GetTriangleCount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triangleOutside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tin.GetOutsideTriangleCount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2701358975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5058" y="2367647"/>
            <a:ext cx="4427728" cy="1477328"/>
          </a:xfrm>
        </p:spPr>
        <p:txBody>
          <a:bodyPr/>
          <a:lstStyle/>
          <a:p>
            <a:r>
              <a:rPr lang="en-US" dirty="0" err="1"/>
              <a:t>GetLineOfSight</a:t>
            </a:r>
            <a:br>
              <a:rPr lang="en-US" dirty="0"/>
            </a:br>
            <a:r>
              <a:rPr lang="en-US" dirty="0"/>
              <a:t>Demo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F43413F-ED83-8C2C-67CD-6C95E86E8C8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9538" b="9538"/>
          <a:stretch>
            <a:fillRect/>
          </a:stretch>
        </p:blipFill>
        <p:spPr>
          <a:xfrm>
            <a:off x="293554" y="1104833"/>
            <a:ext cx="7117844" cy="400378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3745" y="3985121"/>
            <a:ext cx="4427728" cy="338554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2544537034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 Points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err="1"/>
              <a:t>LasPoint</a:t>
            </a:r>
            <a:endParaRPr lang="en-US"/>
          </a:p>
          <a:p>
            <a:pPr lvl="1"/>
            <a:r>
              <a:rPr lang="en-US"/>
              <a:t>Stores x, y, z values</a:t>
            </a:r>
          </a:p>
          <a:p>
            <a:pPr lvl="2"/>
            <a:r>
              <a:rPr lang="en-US"/>
              <a:t>Coordinate2D, Coordinate3D, </a:t>
            </a:r>
            <a:r>
              <a:rPr lang="en-US" err="1"/>
              <a:t>ToMapPoint</a:t>
            </a:r>
            <a:endParaRPr lang="en-US"/>
          </a:p>
          <a:p>
            <a:pPr lvl="1"/>
            <a:r>
              <a:rPr lang="en-US" err="1"/>
              <a:t>PointID</a:t>
            </a:r>
            <a:r>
              <a:rPr lang="en-US"/>
              <a:t> (base index is 1.  Not 0)</a:t>
            </a:r>
          </a:p>
          <a:p>
            <a:pPr lvl="1"/>
            <a:r>
              <a:rPr lang="en-US" err="1"/>
              <a:t>FileIndex</a:t>
            </a:r>
            <a:r>
              <a:rPr lang="en-US"/>
              <a:t>  (base index is 0)</a:t>
            </a:r>
          </a:p>
          <a:p>
            <a:pPr lvl="1"/>
            <a:r>
              <a:rPr lang="en-US" err="1"/>
              <a:t>ClassCode</a:t>
            </a:r>
            <a:endParaRPr lang="en-US"/>
          </a:p>
          <a:p>
            <a:pPr lvl="1"/>
            <a:r>
              <a:rPr lang="en-US" err="1"/>
              <a:t>ReturnNumber</a:t>
            </a:r>
            <a:endParaRPr lang="en-US"/>
          </a:p>
          <a:p>
            <a:pPr lvl="1"/>
            <a:r>
              <a:rPr lang="en-US" err="1"/>
              <a:t>NumberOfReturns</a:t>
            </a:r>
            <a:endParaRPr lang="en-US"/>
          </a:p>
          <a:p>
            <a:pPr lvl="1"/>
            <a:r>
              <a:rPr lang="en-US"/>
              <a:t>Flags</a:t>
            </a:r>
          </a:p>
          <a:p>
            <a:pPr lvl="2"/>
            <a:r>
              <a:rPr lang="en-US" err="1"/>
              <a:t>IsKeyPoint</a:t>
            </a:r>
            <a:r>
              <a:rPr lang="en-US"/>
              <a:t>, </a:t>
            </a:r>
            <a:r>
              <a:rPr lang="en-US" err="1"/>
              <a:t>IsOverlapPoint</a:t>
            </a:r>
            <a:r>
              <a:rPr lang="en-US"/>
              <a:t>, </a:t>
            </a:r>
            <a:r>
              <a:rPr lang="en-US" err="1"/>
              <a:t>IsSyntheticPoint</a:t>
            </a:r>
            <a:r>
              <a:rPr lang="en-US"/>
              <a:t>, </a:t>
            </a:r>
            <a:r>
              <a:rPr lang="en-US" err="1"/>
              <a:t>IsWithheld</a:t>
            </a:r>
            <a:endParaRPr lang="en-US"/>
          </a:p>
          <a:p>
            <a:pPr lvl="2"/>
            <a:endParaRPr lang="en-US"/>
          </a:p>
          <a:p>
            <a:pPr marL="621792" lvl="2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53201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LAS Points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Using Point ID</a:t>
            </a:r>
          </a:p>
          <a:p>
            <a:pPr lvl="1"/>
            <a:r>
              <a:rPr lang="en-US" err="1"/>
              <a:t>GetPointByID</a:t>
            </a:r>
            <a:endParaRPr lang="en-US"/>
          </a:p>
          <a:p>
            <a:r>
              <a:rPr lang="en-US"/>
              <a:t>LAS dataset can reference multiple LAS files, so more than one point with the same </a:t>
            </a:r>
            <a:r>
              <a:rPr lang="en-US" err="1"/>
              <a:t>pointID</a:t>
            </a:r>
            <a:r>
              <a:rPr lang="en-US"/>
              <a:t> can be found.  </a:t>
            </a:r>
          </a:p>
          <a:p>
            <a:pPr lvl="1"/>
            <a:r>
              <a:rPr lang="en-US"/>
              <a:t>Specify an extent</a:t>
            </a:r>
          </a:p>
          <a:p>
            <a:pPr lvl="1"/>
            <a:r>
              <a:rPr lang="en-US"/>
              <a:t>Specify the file index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6A36D3-056C-627C-3F93-30C305630B32}"/>
              </a:ext>
            </a:extLst>
          </p:cNvPr>
          <p:cNvSpPr/>
          <p:nvPr/>
        </p:nvSpPr>
        <p:spPr bwMode="auto">
          <a:xfrm>
            <a:off x="846892" y="4114799"/>
            <a:ext cx="10174460" cy="262586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points by ID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could be more than 1 point if multiple LAS files are referenced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points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lasDataset.GetPointByID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(123456);	 </a:t>
            </a:r>
            <a:endParaRPr lang="en-US" sz="160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use an envelope.  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there could still be more than 1 point if multiple LAS files are referenced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points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lasDataset.GetPointByID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(123456, envelope); 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use a file index to be specific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point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lasDataset.GetPointByID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(2, 123456);   </a:t>
            </a:r>
          </a:p>
        </p:txBody>
      </p:sp>
    </p:spTree>
    <p:extLst>
      <p:ext uri="{BB962C8B-B14F-4D97-AF65-F5344CB8AC3E}">
        <p14:creationId xmlns:p14="http://schemas.microsoft.com/office/powerpoint/2010/main" val="3281995372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LAS Points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Search with a filter</a:t>
            </a:r>
          </a:p>
          <a:p>
            <a:pPr lvl="1"/>
            <a:r>
              <a:rPr lang="en-US" err="1"/>
              <a:t>SearchPoints</a:t>
            </a:r>
            <a:endParaRPr lang="en-US"/>
          </a:p>
          <a:p>
            <a:pPr lvl="1"/>
            <a:r>
              <a:rPr lang="en-US"/>
              <a:t>Similar pattern to searching a feature class for features</a:t>
            </a:r>
          </a:p>
          <a:p>
            <a:pPr lvl="2"/>
            <a:r>
              <a:rPr lang="en-US"/>
              <a:t>Parameter is a filter object – </a:t>
            </a:r>
            <a:r>
              <a:rPr lang="en-US" err="1"/>
              <a:t>LasPointFilter</a:t>
            </a:r>
            <a:endParaRPr lang="en-US"/>
          </a:p>
          <a:p>
            <a:pPr lvl="2"/>
            <a:r>
              <a:rPr lang="en-US" sz="1600"/>
              <a:t>Pass null to find all points</a:t>
            </a:r>
            <a:endParaRPr lang="en-US" sz="1600">
              <a:solidFill>
                <a:srgbClr val="FFFF00"/>
              </a:solidFill>
            </a:endParaRPr>
          </a:p>
          <a:p>
            <a:pPr lvl="2"/>
            <a:r>
              <a:rPr lang="en-US"/>
              <a:t>Returns a cursor – </a:t>
            </a:r>
            <a:r>
              <a:rPr lang="en-US" err="1"/>
              <a:t>LasPointCursor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C8AA83-6274-D7C0-A477-44614C159B3A}"/>
              </a:ext>
            </a:extLst>
          </p:cNvPr>
          <p:cNvSpPr/>
          <p:nvPr/>
        </p:nvSpPr>
        <p:spPr bwMode="auto">
          <a:xfrm>
            <a:off x="1135862" y="3846715"/>
            <a:ext cx="9657923" cy="281797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all points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lasDataset.SearchPoints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(null))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while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ptCursor.MoveNext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using (ArcGIS.Core.Data.Analyst3D.LasPoint point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ptCursor.Current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2652787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 Filter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E799EB61-E457-D2B5-8D4C-E9EC7D32C0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4434362"/>
          </a:xfrm>
        </p:spPr>
        <p:txBody>
          <a:bodyPr/>
          <a:lstStyle/>
          <a:p>
            <a:r>
              <a:rPr lang="en-US" err="1"/>
              <a:t>FilterGeometry</a:t>
            </a:r>
            <a:endParaRPr lang="en-US"/>
          </a:p>
          <a:p>
            <a:pPr lvl="1"/>
            <a:r>
              <a:rPr lang="en-US"/>
              <a:t>Specify an extent to search.   Default is null meaning the entire extent is used.</a:t>
            </a:r>
          </a:p>
          <a:p>
            <a:r>
              <a:rPr lang="en-US"/>
              <a:t>ClassCodes</a:t>
            </a:r>
          </a:p>
          <a:p>
            <a:pPr lvl="1"/>
            <a:r>
              <a:rPr lang="en-US"/>
              <a:t>Specify a set of classification codes.  Default is null.</a:t>
            </a:r>
          </a:p>
          <a:p>
            <a:r>
              <a:rPr lang="en-US"/>
              <a:t>Returns</a:t>
            </a:r>
          </a:p>
          <a:p>
            <a:pPr lvl="1"/>
            <a:r>
              <a:rPr lang="en-US"/>
              <a:t>Specify a set of return values.    Default is null.</a:t>
            </a:r>
          </a:p>
          <a:p>
            <a:r>
              <a:rPr lang="en-US"/>
              <a:t>Flags</a:t>
            </a:r>
          </a:p>
          <a:p>
            <a:pPr lvl="1"/>
            <a:r>
              <a:rPr lang="en-US" err="1"/>
              <a:t>KeyPoints</a:t>
            </a:r>
            <a:r>
              <a:rPr lang="en-US"/>
              <a:t>, </a:t>
            </a:r>
            <a:r>
              <a:rPr lang="en-US" err="1"/>
              <a:t>OverlapPoints</a:t>
            </a:r>
            <a:r>
              <a:rPr lang="en-US"/>
              <a:t>, </a:t>
            </a:r>
            <a:r>
              <a:rPr lang="en-US" err="1"/>
              <a:t>SyntheticPoints</a:t>
            </a:r>
            <a:r>
              <a:rPr lang="en-US"/>
              <a:t>.  Default is true.</a:t>
            </a:r>
          </a:p>
          <a:p>
            <a:pPr lvl="1"/>
            <a:r>
              <a:rPr lang="en-US" err="1"/>
              <a:t>WithheldPoints</a:t>
            </a:r>
            <a:r>
              <a:rPr lang="en-US"/>
              <a:t>.  Default is false.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77532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LAS Points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C8AA83-6274-D7C0-A477-44614C159B3A}"/>
              </a:ext>
            </a:extLst>
          </p:cNvPr>
          <p:cNvSpPr/>
          <p:nvPr/>
        </p:nvSpPr>
        <p:spPr bwMode="auto">
          <a:xfrm>
            <a:off x="1135862" y="1249136"/>
            <a:ext cx="9657923" cy="541555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within an extent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pointFilter.FilterGeometry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envelope;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lasDataset.SearchPoints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within an extent and limited to specific classification codes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pointFilter.FilterGeometry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envelope;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pointFilter.ClassCodes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List&lt;int&gt;() {4, 5 };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lasDataset.SearchPoints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78969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 Display Filter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Manipulate which points and surface constraints are drawn to improve analysis and visualization. </a:t>
            </a:r>
          </a:p>
          <a:p>
            <a:r>
              <a:rPr lang="en-US"/>
              <a:t>Use the </a:t>
            </a:r>
            <a:r>
              <a:rPr lang="en-US" err="1">
                <a:solidFill>
                  <a:srgbClr val="FFFF00"/>
                </a:solidFill>
              </a:rPr>
              <a:t>LasPointDisplayFilter</a:t>
            </a:r>
            <a:r>
              <a:rPr lang="en-US"/>
              <a:t> class</a:t>
            </a:r>
          </a:p>
          <a:p>
            <a:r>
              <a:rPr lang="en-US"/>
              <a:t>Set according to </a:t>
            </a:r>
          </a:p>
          <a:p>
            <a:pPr lvl="1"/>
            <a:r>
              <a:rPr lang="en-US" err="1"/>
              <a:t>FilterType</a:t>
            </a:r>
            <a:r>
              <a:rPr lang="en-US"/>
              <a:t> – coarse grained – All Points, Ground Points, Non </a:t>
            </a:r>
            <a:r>
              <a:rPr lang="en-US" err="1"/>
              <a:t>GroundPoints</a:t>
            </a:r>
            <a:r>
              <a:rPr lang="en-US"/>
              <a:t>, First Return points</a:t>
            </a:r>
          </a:p>
          <a:p>
            <a:pPr lvl="1"/>
            <a:r>
              <a:rPr lang="en-US"/>
              <a:t>Set of classification codes</a:t>
            </a:r>
          </a:p>
          <a:p>
            <a:pPr lvl="1"/>
            <a:r>
              <a:rPr lang="en-US"/>
              <a:t>Set of return values</a:t>
            </a:r>
          </a:p>
          <a:p>
            <a:pPr lvl="1"/>
            <a:r>
              <a:rPr lang="en-US"/>
              <a:t>Custom filter</a:t>
            </a:r>
          </a:p>
          <a:p>
            <a:pPr lvl="2"/>
            <a:r>
              <a:rPr lang="en-US"/>
              <a:t>Combination of classification codes, return values and point flags.</a:t>
            </a:r>
          </a:p>
          <a:p>
            <a:pPr lvl="1"/>
            <a:endParaRPr lang="en-US"/>
          </a:p>
          <a:p>
            <a:pPr marL="621792" lvl="2" indent="0">
              <a:buNone/>
            </a:pP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00231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 Display Filter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pPr marL="621792" lvl="2" indent="0">
              <a:buNone/>
            </a:pP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972776" y="1238081"/>
            <a:ext cx="10235863" cy="557297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display only ground points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lasLayer.SetDisplayFilter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LassPointDisplayFilterType.Ground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display a set of classification codes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List&lt;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 classifications = new List&lt;int&gt;() {4, 5, 7, 10);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lasLayer.SetDisplayFilter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(classifications);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display a set of returns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List&lt;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LasReturnType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 returns = new List&lt;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LasReturnType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LasReturnType.ReturnFirstOfMany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lasLayer.SetDisplayFilter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(returns);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set a custom display filter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newDisplayFilter.Returns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List&lt;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LasReturnType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LasReturnType.ReturnLasyOfMany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newDisplayFilter.ClassCodes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List&lt;int&gt;() {2, 4};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newDisplayFilter.KeyPoints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true;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newDisplayFilter.SyntheticPoints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false;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lasLayer.SetDisplayFilter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newDisplayFilter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75826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 Surface Constraints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Active surface constraints can be incorporated into the display filter or they can be turned on or off individually. </a:t>
            </a:r>
          </a:p>
          <a:p>
            <a:r>
              <a:rPr lang="en-US"/>
              <a:t>Use </a:t>
            </a:r>
            <a:r>
              <a:rPr lang="en-US" err="1"/>
              <a:t>LasDatasetLayer.SetActiveSurfaceConstraints</a:t>
            </a:r>
            <a:endParaRPr lang="en-US"/>
          </a:p>
          <a:p>
            <a:pPr marL="283464" lvl="1" indent="0">
              <a:buNone/>
            </a:pP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3054785"/>
            <a:ext cx="10235863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constraints from the dataset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IReadOnlyList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&lt;SurfaceConstraint&gt; constraints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lasDataset.GetSurfaceConstraints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set of active surface constraints on the layer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activeSurfaceConstraints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lasDatasetlayer.GetActiveSurfaceConstraints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clear all surface constraints  (i.e. none are active)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lasDatasetlayer.SetActiveSurfaceConstraints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(null);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set the first surface constraint active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List&lt;string&gt;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newActive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List&lt;string&gt;();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newActive.Add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(constraints[0].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DataSourceName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lasDatasetLayer.SetActiveSurfaceConstraints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newActive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626528757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4112" y="0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 – Searching the layer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 the </a:t>
            </a:r>
            <a:r>
              <a:rPr lang="en-US" err="1"/>
              <a:t>SearchPoints</a:t>
            </a:r>
            <a:r>
              <a:rPr lang="en-US"/>
              <a:t> method on the layer with a </a:t>
            </a:r>
            <a:r>
              <a:rPr lang="en-US" err="1"/>
              <a:t>LasPointFilter</a:t>
            </a:r>
            <a:endParaRPr lang="en-US"/>
          </a:p>
          <a:p>
            <a:r>
              <a:rPr lang="en-US"/>
              <a:t>Display filter is respected if it has been set</a:t>
            </a:r>
          </a:p>
          <a:p>
            <a:pPr marL="621792" lvl="2" indent="0">
              <a:buNone/>
            </a:pPr>
            <a:endParaRPr lang="en-US"/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3366287"/>
            <a:ext cx="10235863" cy="32442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search within an extent; </a:t>
            </a: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 only points that match the display filter (if set) and the search filter are returned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pointFilter.FilterGeometry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envelope;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lasDatasetLayer.SearchPoints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pointFilter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while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ptCursor.MoveNext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using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LasPoint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point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ptCursor.Current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b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13839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Terrain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A multiresolution TIN based surface. That is, it consists of a series of TINs, each used within a specific map scale range.</a:t>
            </a:r>
          </a:p>
          <a:p>
            <a:pPr lvl="1"/>
            <a:r>
              <a:rPr lang="en-US"/>
              <a:t>Coarse grained TIN when zoomed out.  Finer grained TIN (more level of detail) when zoomed in.</a:t>
            </a:r>
          </a:p>
          <a:p>
            <a:r>
              <a:rPr lang="en-US"/>
              <a:t>Measurements are typically LiDAR, photogrammetric sources.</a:t>
            </a:r>
          </a:p>
          <a:p>
            <a:r>
              <a:rPr lang="en-US"/>
              <a:t>Stored in the geodatabase inside a feature dataset.</a:t>
            </a:r>
          </a:p>
          <a:p>
            <a:r>
              <a:rPr lang="en-US"/>
              <a:t>Connect using </a:t>
            </a:r>
            <a:r>
              <a:rPr lang="en-US" err="1"/>
              <a:t>FileGeodatabaseConnectionPath</a:t>
            </a:r>
            <a:r>
              <a:rPr lang="en-US"/>
              <a:t> and Geodatabase</a:t>
            </a:r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4625195"/>
            <a:ext cx="10235863" cy="191288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path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@"d:\Data\Terrain\filegdb_Containing_A_Terrain.gdb";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FileGeodatabaseConnectionPath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(new Uri(path);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(Geodatabase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gdb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Geodatabase(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59F8E7-CE59-D5C5-00BB-B83ADA23AE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8835" y="4205754"/>
            <a:ext cx="3157609" cy="233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4469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438BBE-EC04-8B36-AD72-2A7FCF017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/>
              <a:t>Demo 4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/>
              <a:t>LAS Analysis</a:t>
            </a:r>
          </a:p>
          <a:p>
            <a:pPr lvl="2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31416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4AF55E-6F09-97C6-CBB2-9F26AD54A0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A1A66F0-26F2-B8AA-E31B-77C8D161C0D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6" name="Content Placeholder 12">
              <a:extLst>
                <a:ext uri="{FF2B5EF4-FFF2-40B4-BE49-F238E27FC236}">
                  <a16:creationId xmlns:a16="http://schemas.microsoft.com/office/drawing/2014/main" id="{2A2C2BA6-0372-3313-3FFD-3AA2FE075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7" name="Picture 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BD354A14-C3B4-5EAC-8118-BCF52A28B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F9BCD0-68D4-4E61-ADAA-B3C3AD20D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9096D-9E68-41CA-8EA5-875696C30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Datasets </a:t>
            </a:r>
          </a:p>
          <a:p>
            <a:pPr lvl="1"/>
            <a:r>
              <a:rPr lang="en-US" err="1"/>
              <a:t>TinDataset</a:t>
            </a:r>
            <a:r>
              <a:rPr lang="en-US"/>
              <a:t>, Terrain, </a:t>
            </a:r>
            <a:r>
              <a:rPr lang="en-US" err="1"/>
              <a:t>LasDataset</a:t>
            </a:r>
            <a:endParaRPr lang="en-US"/>
          </a:p>
          <a:p>
            <a:r>
              <a:rPr lang="en-US"/>
              <a:t>Layers + creation</a:t>
            </a:r>
          </a:p>
          <a:p>
            <a:pPr lvl="1"/>
            <a:r>
              <a:rPr lang="en-US" err="1"/>
              <a:t>TinLayer</a:t>
            </a:r>
            <a:r>
              <a:rPr lang="en-US"/>
              <a:t>, </a:t>
            </a:r>
            <a:r>
              <a:rPr lang="en-US" err="1"/>
              <a:t>TerrainLayer</a:t>
            </a:r>
            <a:r>
              <a:rPr lang="en-US"/>
              <a:t>, </a:t>
            </a:r>
            <a:r>
              <a:rPr lang="en-US" err="1"/>
              <a:t>LasDatasetLayer</a:t>
            </a:r>
            <a:endParaRPr lang="en-US"/>
          </a:p>
          <a:p>
            <a:pPr lvl="1"/>
            <a:r>
              <a:rPr lang="en-US" err="1"/>
              <a:t>TinLayerCreationParams</a:t>
            </a:r>
            <a:r>
              <a:rPr lang="en-US"/>
              <a:t>, </a:t>
            </a:r>
            <a:r>
              <a:rPr lang="en-US" err="1"/>
              <a:t>TerrainLayerCreationParams</a:t>
            </a:r>
            <a:r>
              <a:rPr lang="en-US"/>
              <a:t>, </a:t>
            </a:r>
            <a:r>
              <a:rPr lang="en-US" err="1"/>
              <a:t>LasDatasetLayerCreationParams</a:t>
            </a:r>
            <a:endParaRPr lang="en-US"/>
          </a:p>
          <a:p>
            <a:r>
              <a:rPr lang="en-US"/>
              <a:t>Renderers</a:t>
            </a:r>
          </a:p>
          <a:p>
            <a:pPr lvl="1"/>
            <a:r>
              <a:rPr lang="en-US" err="1"/>
              <a:t>TinRendererDefinition</a:t>
            </a:r>
            <a:endParaRPr lang="en-US"/>
          </a:p>
          <a:p>
            <a:r>
              <a:rPr lang="en-US"/>
              <a:t>Analysis</a:t>
            </a:r>
          </a:p>
          <a:p>
            <a:pPr lvl="1"/>
            <a:r>
              <a:rPr lang="en-US"/>
              <a:t>Searching (TIN and LAS)</a:t>
            </a:r>
          </a:p>
          <a:p>
            <a:pPr lvl="1"/>
            <a:r>
              <a:rPr lang="en-US"/>
              <a:t>Line of Sight (TIN)</a:t>
            </a:r>
          </a:p>
        </p:txBody>
      </p:sp>
    </p:spTree>
    <p:extLst>
      <p:ext uri="{BB962C8B-B14F-4D97-AF65-F5344CB8AC3E}">
        <p14:creationId xmlns:p14="http://schemas.microsoft.com/office/powerpoint/2010/main" val="1566861133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33BDBB7-DDED-0020-4DD1-123A5D1EC14C}"/>
              </a:ext>
            </a:extLst>
          </p:cNvPr>
          <p:cNvSpPr txBox="1">
            <a:spLocks/>
          </p:cNvSpPr>
          <p:nvPr/>
        </p:nvSpPr>
        <p:spPr>
          <a:xfrm>
            <a:off x="712617" y="6320558"/>
            <a:ext cx="10830995" cy="37417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A91C269-CB64-A1EE-6F7F-058429354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2C8F71A-1AF5-D2D7-AE84-48DBA04FC431}"/>
              </a:ext>
            </a:extLst>
          </p:cNvPr>
          <p:cNvSpPr txBox="1">
            <a:spLocks/>
          </p:cNvSpPr>
          <p:nvPr/>
        </p:nvSpPr>
        <p:spPr>
          <a:xfrm>
            <a:off x="908304" y="1087235"/>
            <a:ext cx="10369296" cy="553998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800" i="1">
                <a:solidFill>
                  <a:srgbClr val="00B0F0"/>
                </a:solidFill>
              </a:rPr>
              <a:t>NOTE</a:t>
            </a:r>
            <a:r>
              <a:rPr lang="en-US" sz="1800">
                <a:solidFill>
                  <a:srgbClr val="00B0F0"/>
                </a:solidFill>
              </a:rPr>
              <a:t>:  </a:t>
            </a:r>
            <a:r>
              <a:rPr lang="en-US" sz="180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7FE8423F-928F-94F7-651C-5403959D45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3603112"/>
              </p:ext>
            </p:extLst>
          </p:nvPr>
        </p:nvGraphicFramePr>
        <p:xfrm>
          <a:off x="688622" y="1663793"/>
          <a:ext cx="10811229" cy="4421232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20056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013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60933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Tue, Mar 12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1:00 PM - 2:00 PM</a:t>
                      </a:r>
                      <a:endParaRPr lang="en-US" sz="150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ArcGIS Pro SDK for .NET: Introduction to the Pro SDK (Mesquite B)</a:t>
                      </a:r>
                      <a:endParaRPr lang="en-US" sz="150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2:30 PM - 3:30 PM</a:t>
                      </a:r>
                      <a:endParaRPr lang="en-US" sz="150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ArcGIS Pro: The Road Ahead (</a:t>
                      </a:r>
                      <a:r>
                        <a:rPr lang="en-US" sz="1500" b="0" u="none" strike="sngStrike" kern="1200" dirty="0" err="1">
                          <a:solidFill>
                            <a:schemeClr val="bg1"/>
                          </a:solidFill>
                          <a:effectLst/>
                        </a:rPr>
                        <a:t>Smoketree</a:t>
                      </a:r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 A-E)</a:t>
                      </a:r>
                      <a:endParaRPr lang="en-US" sz="1500" b="0" i="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sngStrike" dirty="0">
                          <a:solidFill>
                            <a:schemeClr val="bg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en-US" sz="1500" u="none" strike="sngStrike" dirty="0">
                          <a:solidFill>
                            <a:schemeClr val="bg1"/>
                          </a:solidFill>
                          <a:effectLst/>
                        </a:rPr>
                        <a:t> 5:00 PM</a:t>
                      </a:r>
                      <a:endParaRPr lang="en-US" sz="1500" b="1" i="0" u="none" strike="sng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dirty="0">
                          <a:solidFill>
                            <a:schemeClr val="bg1"/>
                          </a:solidFill>
                          <a:effectLst/>
                        </a:rPr>
                        <a:t>ArcGIS Pro SDK for .NET: Introduction to Map and Geodatabase Topology </a:t>
                      </a:r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(Mesquite C)</a:t>
                      </a:r>
                      <a:endParaRPr lang="en-US" sz="1500" b="1" i="0" u="none" strike="sng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u="none" strike="sngStrike" kern="1200" dirty="0">
                          <a:solidFill>
                            <a:schemeClr val="bg1"/>
                          </a:solidFill>
                          <a:effectLst/>
                        </a:rPr>
                        <a:t>(Mesquite C)</a:t>
                      </a:r>
                      <a:endParaRPr lang="en-US" sz="1500" b="0" u="none" strike="sng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- 11:30 AM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Editing API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(San Jacinto, Renaissance)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sng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 1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sng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 2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4:00 PM - 5:00 PM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in the Geodatabase and Utility Network APIs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242839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5.00 PM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3D Analyst API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8949020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Knowledge Graph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55067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67751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>
            <a:extLst>
              <a:ext uri="{FF2B5EF4-FFF2-40B4-BE49-F238E27FC236}">
                <a16:creationId xmlns:a16="http://schemas.microsoft.com/office/drawing/2014/main" id="{BBAFA5CB-EA87-5F56-5256-6EF6D3EB52CF}"/>
              </a:ext>
            </a:extLst>
          </p:cNvPr>
          <p:cNvSpPr txBox="1">
            <a:spLocks/>
          </p:cNvSpPr>
          <p:nvPr/>
        </p:nvSpPr>
        <p:spPr>
          <a:xfrm>
            <a:off x="911351" y="404827"/>
            <a:ext cx="10369296" cy="430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chemeClr val="bg2">
                    <a:lumMod val="50000"/>
                  </a:schemeClr>
                </a:solidFill>
              </a:rPr>
              <a:t>ArcGIS Pro SDK for .NET – Demo theaters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61865266-445B-D090-6D53-5B42578AA27A}"/>
              </a:ext>
            </a:extLst>
          </p:cNvPr>
          <p:cNvSpPr txBox="1">
            <a:spLocks/>
          </p:cNvSpPr>
          <p:nvPr/>
        </p:nvSpPr>
        <p:spPr>
          <a:xfrm>
            <a:off x="1073637" y="835714"/>
            <a:ext cx="10369296" cy="830997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endParaRPr lang="en-US" sz="1800" i="1">
              <a:solidFill>
                <a:srgbClr val="00B0F0"/>
              </a:solidFill>
            </a:endParaRPr>
          </a:p>
          <a:p>
            <a:r>
              <a:rPr lang="en-US" sz="1800" i="1">
                <a:solidFill>
                  <a:srgbClr val="00B0F0"/>
                </a:solidFill>
              </a:rPr>
              <a:t>NOTE</a:t>
            </a:r>
            <a:r>
              <a:rPr lang="en-US" sz="1800">
                <a:solidFill>
                  <a:srgbClr val="00B0F0"/>
                </a:solidFill>
              </a:rPr>
              <a:t>:  </a:t>
            </a:r>
            <a:r>
              <a:rPr lang="en-US" sz="180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33BDBB7-DDED-0020-4DD1-123A5D1EC14C}"/>
              </a:ext>
            </a:extLst>
          </p:cNvPr>
          <p:cNvSpPr txBox="1">
            <a:spLocks/>
          </p:cNvSpPr>
          <p:nvPr/>
        </p:nvSpPr>
        <p:spPr>
          <a:xfrm>
            <a:off x="712617" y="6320558"/>
            <a:ext cx="10830995" cy="37417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12" name="Content Placeholder 6">
            <a:extLst>
              <a:ext uri="{FF2B5EF4-FFF2-40B4-BE49-F238E27FC236}">
                <a16:creationId xmlns:a16="http://schemas.microsoft.com/office/drawing/2014/main" id="{2AED09C3-A50D-C930-11E5-7408C7C12A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227426"/>
              </p:ext>
            </p:extLst>
          </p:nvPr>
        </p:nvGraphicFramePr>
        <p:xfrm>
          <a:off x="377505" y="1970488"/>
          <a:ext cx="11388925" cy="2294436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84499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193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38199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11:15 AM - 11:45 AM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Data Definition Language (DDL) in the ArcGIS Pro SDK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77052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1:00 PM - 1:30 PM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3D Analyst and TIN Layer Line of Sight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123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1:45 PM - 2:15 PM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An Overview of Catalog Layers in Pro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PM - 3:00 PM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7786381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3:15 PM - 3:45 PM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for the Parcel Editing API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5780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 to the 3D Analyst API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/>
          </a:p>
          <a:p>
            <a:r>
              <a:rPr lang="en-US" sz="2200"/>
              <a:t>Questions?</a:t>
            </a:r>
          </a:p>
          <a:p>
            <a:pPr lvl="2"/>
            <a:endParaRPr lang="en-US" sz="1800"/>
          </a:p>
          <a:p>
            <a:pPr lvl="2"/>
            <a:r>
              <a:rPr lang="en-US" sz="1800">
                <a:hlinkClick r:id="rId3"/>
              </a:rPr>
              <a:t>https://github.com/Esri/arcgis-pro-sdk/wiki/Tech-Sessions#2024-palm-springs</a:t>
            </a:r>
            <a:endParaRPr lang="en-US" sz="1800"/>
          </a:p>
          <a:p>
            <a:pPr lvl="2"/>
            <a:endParaRPr lang="en-US" sz="1800"/>
          </a:p>
          <a:p>
            <a:pPr lvl="2"/>
            <a:endParaRPr lang="en-US" sz="1800"/>
          </a:p>
          <a:p>
            <a:pPr lvl="2"/>
            <a:endParaRPr lang="en-US" sz="1800"/>
          </a:p>
          <a:p>
            <a:endParaRPr lang="en-US"/>
          </a:p>
        </p:txBody>
      </p:sp>
      <p:pic>
        <p:nvPicPr>
          <p:cNvPr id="3" name="Picture 2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AB0438AC-F7E9-7C33-0106-840B34B772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0966" y="3429000"/>
            <a:ext cx="3044301" cy="304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76343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DD88300-3B74-77A8-8FC9-5D94DB414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14FC111-217D-831E-2A05-8C2AA8DC9A5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34" name="Content Placeholder 12">
              <a:extLst>
                <a:ext uri="{FF2B5EF4-FFF2-40B4-BE49-F238E27FC236}">
                  <a16:creationId xmlns:a16="http://schemas.microsoft.com/office/drawing/2014/main" id="{464A7109-05B8-1D05-273C-50DC913D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37" name="Picture 3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4AE6866F-6F92-19EA-E732-34B4F093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6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pic>
          <p:nvPicPr>
            <p:cNvPr id="4" name="Picture 3" descr="A screenshot of a computer screen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497" r="7497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82F5FF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82F5FF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05103883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8392" y="6472708"/>
            <a:ext cx="3923608" cy="2528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5592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Terrain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 </a:t>
            </a:r>
            <a:r>
              <a:rPr lang="en-US" err="1"/>
              <a:t>OpenDataset</a:t>
            </a:r>
            <a:r>
              <a:rPr lang="en-US"/>
              <a:t> to obtain the Terrain object</a:t>
            </a:r>
          </a:p>
          <a:p>
            <a:r>
              <a:rPr lang="en-US"/>
              <a:t>Use </a:t>
            </a:r>
            <a:r>
              <a:rPr lang="en-US" err="1"/>
              <a:t>GetDefinition</a:t>
            </a:r>
            <a:r>
              <a:rPr lang="en-US"/>
              <a:t> to obtain the </a:t>
            </a:r>
            <a:r>
              <a:rPr lang="en-US" err="1"/>
              <a:t>TerrainDefinition</a:t>
            </a:r>
            <a:r>
              <a:rPr lang="en-US"/>
              <a:t> object</a:t>
            </a:r>
          </a:p>
          <a:p>
            <a:endParaRPr lang="en-US"/>
          </a:p>
          <a:p>
            <a:pPr lvl="2"/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2783145"/>
            <a:ext cx="10932243" cy="362596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path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@"d:\Data\Terrain\filegdb_Containing_A_Terrain.gdb";</a:t>
            </a: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FileGeodatabaseConnectionPath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(new Uri(path);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using (Geodatabase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gdb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new Geodatabase(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fileConnection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 {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string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"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nameOfTerrain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";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using (var terrain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gdb.OpenDataset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&lt;Terrain&gt;(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using (var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terrainDef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gdb.GetDefinition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TerrainDefinition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17298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Terrain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/>
              <a:t>Useful methods (Terrain)</a:t>
            </a:r>
          </a:p>
          <a:p>
            <a:pPr lvl="1"/>
            <a:r>
              <a:rPr lang="en-US"/>
              <a:t>Parent feature dataset – </a:t>
            </a:r>
            <a:r>
              <a:rPr lang="en-US" err="1"/>
              <a:t>GetFeatureDataset</a:t>
            </a:r>
            <a:endParaRPr lang="en-US"/>
          </a:p>
          <a:p>
            <a:pPr lvl="1"/>
            <a:r>
              <a:rPr lang="en-US"/>
              <a:t>Participating feature classes – </a:t>
            </a:r>
            <a:r>
              <a:rPr lang="en-US" err="1"/>
              <a:t>GetDataSources</a:t>
            </a:r>
            <a:endParaRPr lang="en-US"/>
          </a:p>
          <a:p>
            <a:pPr lvl="2"/>
            <a:r>
              <a:rPr lang="en-US" err="1"/>
              <a:t>TerrainDataSource</a:t>
            </a:r>
            <a:r>
              <a:rPr lang="en-US"/>
              <a:t> class – name of the data source and information about how the features are used to define the terrain surface through a range of scales</a:t>
            </a:r>
          </a:p>
          <a:p>
            <a:pPr lvl="1"/>
            <a:r>
              <a:rPr lang="en-US"/>
              <a:t>Pyramid level information – </a:t>
            </a:r>
            <a:r>
              <a:rPr lang="en-US" err="1"/>
              <a:t>GetPyramidLevels</a:t>
            </a:r>
            <a:endParaRPr lang="en-US"/>
          </a:p>
          <a:p>
            <a:pPr lvl="2"/>
            <a:r>
              <a:rPr lang="en-US" err="1"/>
              <a:t>TerrainPyramidLevel</a:t>
            </a:r>
            <a:r>
              <a:rPr lang="en-US"/>
              <a:t> class – resolution and display scale at which the level becomes active</a:t>
            </a:r>
          </a:p>
          <a:p>
            <a:pPr marL="621792" lvl="2" indent="0">
              <a:buNone/>
            </a:pPr>
            <a:endParaRPr lang="en-US"/>
          </a:p>
          <a:p>
            <a:r>
              <a:rPr lang="en-US"/>
              <a:t>Useful methods (</a:t>
            </a:r>
            <a:r>
              <a:rPr lang="en-US" err="1"/>
              <a:t>TerrainDefinition</a:t>
            </a:r>
            <a:r>
              <a:rPr lang="en-US"/>
              <a:t>)</a:t>
            </a:r>
          </a:p>
          <a:p>
            <a:pPr lvl="1"/>
            <a:r>
              <a:rPr lang="en-US"/>
              <a:t>Pyramid type – </a:t>
            </a:r>
            <a:r>
              <a:rPr lang="en-US" err="1"/>
              <a:t>GetPyramidType</a:t>
            </a:r>
            <a:endParaRPr lang="en-US"/>
          </a:p>
          <a:p>
            <a:pPr lvl="1"/>
            <a:r>
              <a:rPr lang="en-US"/>
              <a:t>Pyramid properties - </a:t>
            </a:r>
            <a:r>
              <a:rPr lang="en-US" err="1"/>
              <a:t>GetPyramidWindowSizeProperties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6119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881F63-C8FC-5222-037A-4C2700056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F021A4-9B66-1414-96D8-D48585A2E54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C901B1F0-425A-CF52-D656-2B97922B5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6432C690-A400-46CA-BC40-D1209605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Terrain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C0E45-B8B6-8CDF-1075-31FA67D3777C}"/>
              </a:ext>
            </a:extLst>
          </p:cNvPr>
          <p:cNvSpPr/>
          <p:nvPr/>
        </p:nvSpPr>
        <p:spPr bwMode="auto">
          <a:xfrm>
            <a:off x="846892" y="1432291"/>
            <a:ext cx="10235863" cy="521127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participating feature classes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IReadOnlyList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TerrainDataSource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dataSources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terrain.GetDataSources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foreach (var ds in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dataSources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ds.DataSourceName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surfaceType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ds.SufaceType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maxResolution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ds.MaximumResolution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minResolution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ds.MinimumResolution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pyramid levels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IReadOnlyList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TerrainPyramidLevel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pyramidLevels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terrain.GetPyramidLevels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foreach (var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pyramidLevel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in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pyramidLevels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resolution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pyramidLevel.Resolution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maxScale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pyramidLevel.MaximumScale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chemeClr val="accent1"/>
                </a:solidFill>
                <a:latin typeface="Consolas" panose="020B0609020204030204" pitchFamily="49" charset="0"/>
              </a:rPr>
              <a:t>// get the pyramid type</a:t>
            </a:r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var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pyramidType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terrainDefinition.GetPyramidType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35703890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1_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3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05361BA6-34CC-5149-B475-84B2D56F6133}" vid="{F944CF89-F3D3-BA49-95EA-BA43E65884F5}"/>
    </a:ext>
  </a:extLst>
</a:theme>
</file>

<file path=ppt/theme/theme4.xml><?xml version="1.0" encoding="utf-8"?>
<a:theme xmlns:a="http://schemas.openxmlformats.org/drawingml/2006/main" name="3_Esri_Corporate_Template-Dar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2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5535</Words>
  <Application>Microsoft Office PowerPoint</Application>
  <PresentationFormat>Widescreen</PresentationFormat>
  <Paragraphs>1030</Paragraphs>
  <Slides>66</Slides>
  <Notes>63</Notes>
  <HiddenSlides>5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66</vt:i4>
      </vt:variant>
    </vt:vector>
  </HeadingPairs>
  <TitlesOfParts>
    <vt:vector size="76" baseType="lpstr">
      <vt:lpstr>Arial</vt:lpstr>
      <vt:lpstr>Calibri</vt:lpstr>
      <vt:lpstr>Cascadia Mono</vt:lpstr>
      <vt:lpstr>Consolas</vt:lpstr>
      <vt:lpstr>Lucida Grande</vt:lpstr>
      <vt:lpstr>SFMono-Regular</vt:lpstr>
      <vt:lpstr>Esri_Corporate_Template-Dark</vt:lpstr>
      <vt:lpstr>1_Esri_Corporate_Template-Dark</vt:lpstr>
      <vt:lpstr>2_Esri_Corporate_Template-Dark</vt:lpstr>
      <vt:lpstr>3_Esri_Corporate_Template-Dark</vt:lpstr>
      <vt:lpstr>ArcGIS Pro SDK for .NET   Introduction to the 3D Analyst API </vt:lpstr>
      <vt:lpstr>Session Overview</vt:lpstr>
      <vt:lpstr>TIN</vt:lpstr>
      <vt:lpstr>TIN</vt:lpstr>
      <vt:lpstr>TIN</vt:lpstr>
      <vt:lpstr>Terrain</vt:lpstr>
      <vt:lpstr>Terrain</vt:lpstr>
      <vt:lpstr>Terrain</vt:lpstr>
      <vt:lpstr>Terrain</vt:lpstr>
      <vt:lpstr>LAS</vt:lpstr>
      <vt:lpstr>LAS</vt:lpstr>
      <vt:lpstr>LAS</vt:lpstr>
      <vt:lpstr>LAS</vt:lpstr>
      <vt:lpstr>Datasets</vt:lpstr>
      <vt:lpstr>TIN</vt:lpstr>
      <vt:lpstr>TIN</vt:lpstr>
      <vt:lpstr>TIN Elements</vt:lpstr>
      <vt:lpstr>TIN Elements</vt:lpstr>
      <vt:lpstr>TIN Elements</vt:lpstr>
      <vt:lpstr>TIN Elements</vt:lpstr>
      <vt:lpstr>Accessing TIN Elements</vt:lpstr>
      <vt:lpstr>Accessing TIN Elements</vt:lpstr>
      <vt:lpstr>Accessing TIN Elements</vt:lpstr>
      <vt:lpstr>TIN Filters</vt:lpstr>
      <vt:lpstr>TIN Filters</vt:lpstr>
      <vt:lpstr>TIN Filters</vt:lpstr>
      <vt:lpstr>Demo 1</vt:lpstr>
      <vt:lpstr>3D Analyst Layers</vt:lpstr>
      <vt:lpstr>3D Analyst Layers</vt:lpstr>
      <vt:lpstr>3D Layer Creation</vt:lpstr>
      <vt:lpstr>3D Layer creation</vt:lpstr>
      <vt:lpstr>3D Layer creation</vt:lpstr>
      <vt:lpstr>3D Renderers</vt:lpstr>
      <vt:lpstr>SurfaceRendererTarget enumeration</vt:lpstr>
      <vt:lpstr>TinRendererDefinition class</vt:lpstr>
      <vt:lpstr>TIN layer renderers</vt:lpstr>
      <vt:lpstr>Terrain layer renderers </vt:lpstr>
      <vt:lpstr>LAS Layer renderers</vt:lpstr>
      <vt:lpstr>Create 3D Renderer</vt:lpstr>
      <vt:lpstr>Create 3D Renderer</vt:lpstr>
      <vt:lpstr>Access Renderers from 3D Layer</vt:lpstr>
      <vt:lpstr>Remove Renderers</vt:lpstr>
      <vt:lpstr>3D Layer Creation and Rendering demo</vt:lpstr>
      <vt:lpstr>Line of Sight Analysis  - TIN Layers</vt:lpstr>
      <vt:lpstr>GetLineOfSight Method</vt:lpstr>
      <vt:lpstr>GetLineOfSight Method</vt:lpstr>
      <vt:lpstr>GetLineOfSight Method</vt:lpstr>
      <vt:lpstr>GetLineOfSight Method</vt:lpstr>
      <vt:lpstr>GetLineOfSight Method</vt:lpstr>
      <vt:lpstr>GetLineOfSight Demo</vt:lpstr>
      <vt:lpstr>LAS Points</vt:lpstr>
      <vt:lpstr>Accessing LAS Points</vt:lpstr>
      <vt:lpstr>Accessing LAS Points</vt:lpstr>
      <vt:lpstr>LAS Filter</vt:lpstr>
      <vt:lpstr>Accessing LAS Points</vt:lpstr>
      <vt:lpstr>LAS Display Filter</vt:lpstr>
      <vt:lpstr>LAS Display Filter</vt:lpstr>
      <vt:lpstr>LAS Surface Constraints</vt:lpstr>
      <vt:lpstr>LAS – Searching the layer</vt:lpstr>
      <vt:lpstr>Demo 4</vt:lpstr>
      <vt:lpstr>Summary</vt:lpstr>
      <vt:lpstr>ArcGIS Pro SDK for .NET – Technical Sessions</vt:lpstr>
      <vt:lpstr>PowerPoint Presentation</vt:lpstr>
      <vt:lpstr>Introduction to the 3D Analyst API</vt:lpstr>
      <vt:lpstr>Please Share Your Feedback in the App</vt:lpstr>
      <vt:lpstr>Copyright © 2024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2024-03-09T01:20:44Z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