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6"/>
  </p:sldMasterIdLst>
  <p:notesMasterIdLst>
    <p:notesMasterId r:id="rId78"/>
  </p:notesMasterIdLst>
  <p:handoutMasterIdLst>
    <p:handoutMasterId r:id="rId79"/>
  </p:handoutMasterIdLst>
  <p:sldIdLst>
    <p:sldId id="745" r:id="rId67"/>
    <p:sldId id="750" r:id="rId68"/>
    <p:sldId id="746" r:id="rId69"/>
    <p:sldId id="618" r:id="rId70"/>
    <p:sldId id="748" r:id="rId71"/>
    <p:sldId id="749" r:id="rId72"/>
    <p:sldId id="747" r:id="rId73"/>
    <p:sldId id="620" r:id="rId74"/>
    <p:sldId id="736" r:id="rId75"/>
    <p:sldId id="646" r:id="rId76"/>
    <p:sldId id="743" r:id="rId7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4 Dev Summit" id="{AD3E4986-EFEC-154A-996B-4F4E368CFB2C}">
          <p14:sldIdLst>
            <p14:sldId id="745"/>
            <p14:sldId id="750"/>
            <p14:sldId id="746"/>
            <p14:sldId id="618"/>
            <p14:sldId id="748"/>
            <p14:sldId id="749"/>
            <p14:sldId id="747"/>
            <p14:sldId id="620"/>
            <p14:sldId id="736"/>
            <p14:sldId id="646"/>
            <p14:sldId id="7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05C5178-4606-CD22-3F67-F8C03E0915FF}" name="Kitty Hurley" initials="KH" userId="S::kit12303@esri.com::e053c73e-06eb-4c62-868c-e85b9274d56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24EF"/>
    <a:srgbClr val="FFE08C"/>
    <a:srgbClr val="00375B"/>
    <a:srgbClr val="82F5FF"/>
    <a:srgbClr val="037D98"/>
    <a:srgbClr val="004451"/>
    <a:srgbClr val="004A51"/>
    <a:srgbClr val="004A5E"/>
    <a:srgbClr val="BFFFFF"/>
    <a:srgbClr val="4FC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781384-60B8-1E6C-4785-E705416389CC}" v="2" dt="2023-12-29T00:07:51.7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53" autoAdjust="0"/>
    <p:restoredTop sz="95761" autoAdjust="0"/>
  </p:normalViewPr>
  <p:slideViewPr>
    <p:cSldViewPr snapToGrid="0">
      <p:cViewPr varScale="1">
        <p:scale>
          <a:sx n="94" d="100"/>
          <a:sy n="94" d="100"/>
        </p:scale>
        <p:origin x="480" y="12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microsoft.com/office/2016/11/relationships/changesInfo" Target="changesInfos/changesInfo1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77" Type="http://schemas.openxmlformats.org/officeDocument/2006/relationships/slide" Target="slides/slide1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80" Type="http://schemas.openxmlformats.org/officeDocument/2006/relationships/presProps" Target="presProps.xml"/><Relationship Id="rId85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86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61" Type="http://schemas.openxmlformats.org/officeDocument/2006/relationships/customXml" Target="../customXml/item61.xml"/><Relationship Id="rId8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Niessen" userId="S::amy5511@esri.com::f0e0105b-320a-4a32-be37-8767c5f5d669" providerId="AD" clId="Web-{B4781384-60B8-1E6C-4785-E705416389CC}"/>
    <pc:docChg chg="modSld">
      <pc:chgData name="Amy Niessen" userId="S::amy5511@esri.com::f0e0105b-320a-4a32-be37-8767c5f5d669" providerId="AD" clId="Web-{B4781384-60B8-1E6C-4785-E705416389CC}" dt="2023-12-29T00:07:50.873" v="0"/>
      <pc:docMkLst>
        <pc:docMk/>
      </pc:docMkLst>
      <pc:sldChg chg="modSp">
        <pc:chgData name="Amy Niessen" userId="S::amy5511@esri.com::f0e0105b-320a-4a32-be37-8767c5f5d669" providerId="AD" clId="Web-{B4781384-60B8-1E6C-4785-E705416389CC}" dt="2023-12-29T00:07:50.873" v="0"/>
        <pc:sldMkLst>
          <pc:docMk/>
          <pc:sldMk cId="2405103883" sldId="736"/>
        </pc:sldMkLst>
        <pc:picChg chg="mod">
          <ac:chgData name="Amy Niessen" userId="S::amy5511@esri.com::f0e0105b-320a-4a32-be37-8767c5f5d669" providerId="AD" clId="Web-{B4781384-60B8-1E6C-4785-E705416389CC}" dt="2023-12-29T00:07:50.873" v="0"/>
          <ac:picMkLst>
            <pc:docMk/>
            <pc:sldMk cId="2405103883" sldId="736"/>
            <ac:picMk id="4" creationId="{7BAE464A-E80F-0484-497C-B2586EF6AAD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CFF81237-0D81-4B64-8F26-EEE4428B5EC0}" type="datetime1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3/3/2024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2023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5CA8440C-8469-462C-8E65-F6557CAB48BD}" type="datetime1">
              <a:rPr lang="en-US" smtClean="0"/>
              <a:t>3/3/2024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2023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v4.3</a:t>
            </a:r>
          </a:p>
          <a:p>
            <a:r>
              <a:rPr lang="en-US" baseline="0" dirty="0"/>
              <a:t>September 27, 2023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A9561F-3C54-4C44-84A9-D50BC29223DE}" type="datetime1">
              <a:rPr lang="en-US" smtClean="0"/>
              <a:t>3/3/2024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32433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7E6035-3572-12C0-BFC4-4AB977FB73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0D8960-C1A1-4424-94DB-E23BBA9C2054}" type="datetime1">
              <a:rPr lang="en-US" smtClean="0"/>
              <a:t>3/3/2024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8F037F9-8CE3-5063-29A4-D4ADFDD5AA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E6CBA3-9BF4-5598-DE46-0650A018D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E18667-6FA6-E118-E784-3328FA283DD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1871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54241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35958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49543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35979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80793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45507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E6115-A3E8-A696-C287-F96A1857B39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63077B3-06A1-4448-A2CF-9BA88961BD1D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B2EFF-94AC-0BE8-3673-CE0099E741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A9FAA3C-97A7-6455-7F18-5274BFAE01B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9984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2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3/3/2024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3/3/2024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3/3/2024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3/3/2024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3/3/2024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3/3/2024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s://twitter.com/ArcGISDevs" TargetMode="External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12" Type="http://schemas.openxmlformats.org/officeDocument/2006/relationships/image" Target="../media/image17.tiff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4.png"/><Relationship Id="rId1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6F3753-4506-0675-91EF-8D57285C1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8250" y="2781987"/>
            <a:ext cx="8794158" cy="914400"/>
          </a:xfrm>
        </p:spPr>
        <p:txBody>
          <a:bodyPr/>
          <a:lstStyle/>
          <a:p>
            <a:pPr algn="l"/>
            <a:r>
              <a:rPr lang="en-US" dirty="0"/>
              <a:t>ArcGIS Pro SDK for .NET: </a:t>
            </a:r>
            <a:br>
              <a:rPr lang="en-US" dirty="0"/>
            </a:br>
            <a:r>
              <a:rPr lang="en-US" dirty="0"/>
              <a:t>3D Analyst and TIN layer Line of Sight</a:t>
            </a:r>
            <a:br>
              <a:rPr lang="en-US" dirty="0"/>
            </a:b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482" y="3429000"/>
            <a:ext cx="6306353" cy="9144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FE08C"/>
                </a:solidFill>
              </a:rPr>
              <a:t>Uma Harano</a:t>
            </a:r>
          </a:p>
        </p:txBody>
      </p:sp>
      <p:sp>
        <p:nvSpPr>
          <p:cNvPr id="8" name="Event Name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11455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Bef>
                <a:spcPts val="200"/>
              </a:spcBef>
              <a:spcAft>
                <a:spcPts val="0"/>
              </a:spcAft>
            </a:pPr>
            <a:r>
              <a:rPr lang="en-US" sz="1200" b="1" i="1" dirty="0">
                <a:solidFill>
                  <a:srgbClr val="82F5FF"/>
                </a:solidFill>
              </a:rPr>
              <a:t>2024 ESRI DEVELOPER SUMMIT</a:t>
            </a:r>
          </a:p>
        </p:txBody>
      </p:sp>
    </p:spTree>
    <p:extLst>
      <p:ext uri="{BB962C8B-B14F-4D97-AF65-F5344CB8AC3E}">
        <p14:creationId xmlns:p14="http://schemas.microsoft.com/office/powerpoint/2010/main" val="535275433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F4E3A200-C7E5-8FA1-A13B-BF6F92CF8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956C0F-9479-B233-DF50-2386732C6886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9" name="Content Placeholder 12">
              <a:extLst>
                <a:ext uri="{FF2B5EF4-FFF2-40B4-BE49-F238E27FC236}">
                  <a16:creationId xmlns:a16="http://schemas.microsoft.com/office/drawing/2014/main" id="{B8AF88D3-352C-0EE1-8DC6-5396A494D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22" name="Picture 21" descr="A computer screen with colorful lines&#10;&#10;Description automatically generated">
              <a:extLst>
                <a:ext uri="{FF2B5EF4-FFF2-40B4-BE49-F238E27FC236}">
                  <a16:creationId xmlns:a16="http://schemas.microsoft.com/office/drawing/2014/main" id="{77ACC46D-A929-9FE5-9694-EB3272B50E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-4529" r="5414"/>
            <a:stretch/>
          </p:blipFill>
          <p:spPr>
            <a:xfrm>
              <a:off x="-7056" y="-4640"/>
              <a:ext cx="12192001" cy="6862640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921A8D64-5ED7-C677-405B-30AB7E41A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59D668-8282-F4FB-305F-1D83415E5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And Join the Conversation Using #</a:t>
            </a:r>
            <a:r>
              <a:rPr lang="en-US" dirty="0" err="1">
                <a:solidFill>
                  <a:srgbClr val="FFE08C"/>
                </a:solidFill>
              </a:rPr>
              <a:t>EsriDevSummit</a:t>
            </a:r>
            <a:endParaRPr lang="en-US" dirty="0">
              <a:solidFill>
                <a:srgbClr val="FFE08C"/>
              </a:solidFill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83D5F36-F14B-3032-5F09-51F9F5C4D5F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twitter.com/EsriDevs</a:t>
            </a:r>
            <a:endParaRPr lang="en-US">
              <a:effectLst/>
              <a:latin typeface="Helvetica Neue" panose="02000503000000020004" pitchFamily="2" charset="0"/>
              <a:hlinkClick r:id="rId4"/>
            </a:endParaRP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twitter.com/EsriDevEvents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youtube.com/c/</a:t>
            </a:r>
            <a:r>
              <a:rPr lang="en-US" u="sng">
                <a:latin typeface="Helvetica Neue" panose="02000503000000020004" pitchFamily="2" charset="0"/>
                <a:hlinkClick r:id="rId4"/>
              </a:rPr>
              <a:t>Esri</a:t>
            </a: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Developers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links.esri.com/DevVideos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github.com/Esri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github.com/EsriDevSummit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links.esri.com/EsriDevCommunity </a:t>
            </a:r>
            <a:endParaRPr lang="en-US" u="sng">
              <a:effectLst/>
              <a:latin typeface="Helvetica Neue" panose="02000503000000020004" pitchFamily="2" charset="0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/>
          </a:p>
        </p:txBody>
      </p:sp>
      <p:pic>
        <p:nvPicPr>
          <p:cNvPr id="13" name="Picture 12" descr="A picture containing clipart&#10;&#10;Description automatically generated">
            <a:extLst>
              <a:ext uri="{FF2B5EF4-FFF2-40B4-BE49-F238E27FC236}">
                <a16:creationId xmlns:a16="http://schemas.microsoft.com/office/drawing/2014/main" id="{BC7DF767-D185-20C2-2FFC-EBC770487E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057" y="4275113"/>
            <a:ext cx="342000" cy="342000"/>
          </a:xfrm>
          <a:prstGeom prst="rect">
            <a:avLst/>
          </a:prstGeom>
        </p:spPr>
      </p:pic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AABD6F9B-3FF5-2875-37EB-7ECF20CCE8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244" y="1990318"/>
            <a:ext cx="341627" cy="341627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17485D76-66F7-985C-C794-146068E93A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244" y="2528617"/>
            <a:ext cx="341627" cy="341627"/>
          </a:xfrm>
          <a:prstGeom prst="rect">
            <a:avLst/>
          </a:prstGeom>
        </p:spPr>
      </p:pic>
      <p:pic>
        <p:nvPicPr>
          <p:cNvPr id="16" name="Picture 15" descr="A picture containing clipart&#10;&#10;Description automatically generated">
            <a:extLst>
              <a:ext uri="{FF2B5EF4-FFF2-40B4-BE49-F238E27FC236}">
                <a16:creationId xmlns:a16="http://schemas.microsoft.com/office/drawing/2014/main" id="{6530C532-543B-F3FC-4AFC-1D9AFC8951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244" y="4837738"/>
            <a:ext cx="342000" cy="342000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1638F7A-A742-1731-24F2-3171BD9BA6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4057" y="3132529"/>
            <a:ext cx="342000" cy="3420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693A709-4913-1E78-FBCC-FF807C07A7E7}"/>
              </a:ext>
            </a:extLst>
          </p:cNvPr>
          <p:cNvSpPr/>
          <p:nvPr/>
        </p:nvSpPr>
        <p:spPr bwMode="auto">
          <a:xfrm>
            <a:off x="994056" y="3706522"/>
            <a:ext cx="342000" cy="34200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B6E0C8EC-5698-D4CF-891A-0BC892F568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4056" y="5420784"/>
            <a:ext cx="342000" cy="34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C2C7BC-6043-F5B8-5C86-894322CC5B9F}"/>
              </a:ext>
            </a:extLst>
          </p:cNvPr>
          <p:cNvSpPr txBox="1"/>
          <p:nvPr/>
        </p:nvSpPr>
        <p:spPr>
          <a:xfrm>
            <a:off x="4092329" y="1995063"/>
            <a:ext cx="4260558" cy="34772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eaLnBrk="0" hangingPunct="0"/>
            <a:r>
              <a:rPr lang="en-US" sz="2000" dirty="0">
                <a:ea typeface="+mn-ea"/>
                <a:cs typeface="+mn-cs"/>
              </a:rPr>
              <a:t>#esridevsummit</a:t>
            </a:r>
            <a:r>
              <a:rPr lang="en-US" sz="2000" dirty="0"/>
              <a:t>, #esridevsummit24</a:t>
            </a:r>
            <a:endParaRPr lang="en-US" sz="20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26756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7344D85-D9D4-99EE-C283-A4F98E668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439271" y="0"/>
            <a:ext cx="12631271" cy="6858000"/>
            <a:chOff x="-439271" y="0"/>
            <a:chExt cx="12631271" cy="6858000"/>
          </a:xfrm>
        </p:grpSpPr>
        <p:pic>
          <p:nvPicPr>
            <p:cNvPr id="3" name="Picture 2" descr="A blue and orange wavy lines&#10;&#10;Description automatically generated">
              <a:extLst>
                <a:ext uri="{FF2B5EF4-FFF2-40B4-BE49-F238E27FC236}">
                  <a16:creationId xmlns:a16="http://schemas.microsoft.com/office/drawing/2014/main" id="{23F694B9-F7D6-EBDE-9CC7-CD4A9E3BC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AA74F34-884C-C234-9769-61D997EF8C8A}"/>
                </a:ext>
              </a:extLst>
            </p:cNvPr>
            <p:cNvSpPr/>
            <p:nvPr/>
          </p:nvSpPr>
          <p:spPr bwMode="auto">
            <a:xfrm>
              <a:off x="-439271" y="1152245"/>
              <a:ext cx="11486773" cy="4553510"/>
            </a:xfrm>
            <a:prstGeom prst="ellipse">
              <a:avLst/>
            </a:prstGeom>
            <a:gradFill flip="none" rotWithShape="1">
              <a:gsLst>
                <a:gs pos="40000">
                  <a:srgbClr val="004043">
                    <a:alpha val="0"/>
                  </a:srgbClr>
                </a:gs>
                <a:gs pos="9000">
                  <a:srgbClr val="004043">
                    <a:alpha val="19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E1B82D40-9B82-44A7-D1DD-20719C78A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68392" y="6472708"/>
            <a:ext cx="3923608" cy="25288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82F5FF">
                    <a:alpha val="47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2024 Esri. All rights reserved.</a:t>
            </a:r>
          </a:p>
        </p:txBody>
      </p:sp>
      <p:pic>
        <p:nvPicPr>
          <p:cNvPr id="8" name="Picture 7" descr="Esri logo, The Science of Where">
            <a:extLst>
              <a:ext uri="{FF2B5EF4-FFF2-40B4-BE49-F238E27FC236}">
                <a16:creationId xmlns:a16="http://schemas.microsoft.com/office/drawing/2014/main" id="{9AC64EB7-520A-A060-71A7-0581579265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5592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176" y="449530"/>
            <a:ext cx="10369296" cy="461665"/>
          </a:xfrm>
        </p:spPr>
        <p:txBody>
          <a:bodyPr/>
          <a:lstStyle/>
          <a:p>
            <a:r>
              <a:rPr lang="en-US" dirty="0"/>
              <a:t>3D Analyst functionality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5176" y="1157053"/>
            <a:ext cx="11104685" cy="5162693"/>
          </a:xfrm>
        </p:spPr>
        <p:txBody>
          <a:bodyPr/>
          <a:lstStyle/>
          <a:p>
            <a:r>
              <a:rPr lang="en-US" sz="2400" dirty="0"/>
              <a:t> Added to the ArcGIS Pro Public API at 3.2 release.</a:t>
            </a:r>
          </a:p>
          <a:p>
            <a:r>
              <a:rPr lang="en-US" sz="2400" dirty="0"/>
              <a:t>Three types of 3D Analyst datasets are now supported, along with their accompanying Layer.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4163" lvl="1" indent="0">
              <a:buNone/>
            </a:pPr>
            <a:endParaRPr lang="en-US" dirty="0"/>
          </a:p>
          <a:p>
            <a:r>
              <a:rPr lang="en-US" sz="2400" dirty="0"/>
              <a:t>Datasets: </a:t>
            </a:r>
          </a:p>
          <a:p>
            <a:pPr lvl="1"/>
            <a:r>
              <a:rPr lang="en-US" sz="2200" u="sng" dirty="0"/>
              <a:t>ArcGIS.Core.Data.Analyst3D</a:t>
            </a:r>
            <a:r>
              <a:rPr lang="en-US" sz="2200" dirty="0"/>
              <a:t> namespace in the </a:t>
            </a:r>
            <a:r>
              <a:rPr lang="en-US" sz="2200" u="sng" dirty="0" err="1"/>
              <a:t>ArcGIS.Core</a:t>
            </a:r>
            <a:r>
              <a:rPr lang="en-US" sz="2200" u="sng" dirty="0"/>
              <a:t> assembly</a:t>
            </a:r>
            <a:r>
              <a:rPr lang="en-US" sz="2200" dirty="0"/>
              <a:t>.</a:t>
            </a:r>
          </a:p>
          <a:p>
            <a:r>
              <a:rPr lang="en-US" sz="2400" dirty="0"/>
              <a:t>Layers:  </a:t>
            </a:r>
          </a:p>
          <a:p>
            <a:pPr lvl="1"/>
            <a:r>
              <a:rPr lang="en-US" sz="2200" u="sng" dirty="0" err="1"/>
              <a:t>ArcGIS.Desktop.Mapping</a:t>
            </a:r>
            <a:r>
              <a:rPr lang="en-US" sz="2200" u="sng" dirty="0"/>
              <a:t> namespace</a:t>
            </a:r>
            <a:r>
              <a:rPr lang="en-US" sz="2200" dirty="0"/>
              <a:t> in </a:t>
            </a:r>
            <a:r>
              <a:rPr lang="en-US" sz="2200" u="sng" dirty="0" err="1"/>
              <a:t>ArcGIS.Desktop.Mapping</a:t>
            </a:r>
            <a:r>
              <a:rPr lang="en-US" sz="2200" u="sng" dirty="0"/>
              <a:t> assembly.</a:t>
            </a:r>
          </a:p>
          <a:p>
            <a:r>
              <a:rPr lang="en-US" sz="2400" dirty="0"/>
              <a:t>* Requires a 3D Analyst license. </a:t>
            </a:r>
          </a:p>
          <a:p>
            <a:endParaRPr lang="en-US" sz="24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D0AB0439-7C71-1B9D-6BBA-E6655C7F7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358952"/>
              </p:ext>
            </p:extLst>
          </p:nvPr>
        </p:nvGraphicFramePr>
        <p:xfrm>
          <a:off x="2701777" y="2554715"/>
          <a:ext cx="5418666" cy="1483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833731826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341758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Dataset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Layer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232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TinDataset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TinLayer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556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LasDataset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LasDatasetLayer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7827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Terrain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TerrainLayer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892878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D280BCF-A737-EBEE-152D-55747AFAEE79}"/>
              </a:ext>
            </a:extLst>
          </p:cNvPr>
          <p:cNvSpPr txBox="1"/>
          <p:nvPr/>
        </p:nvSpPr>
        <p:spPr>
          <a:xfrm>
            <a:off x="5636102" y="2973823"/>
            <a:ext cx="914400" cy="91440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endParaRPr lang="en-US" sz="1400" dirty="0" err="1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49605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821" y="535390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4821" y="1089731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Definition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14821" y="1466146"/>
            <a:ext cx="11104685" cy="5162693"/>
          </a:xfrm>
        </p:spPr>
        <p:txBody>
          <a:bodyPr/>
          <a:lstStyle/>
          <a:p>
            <a:r>
              <a:rPr lang="en-US" sz="2400" dirty="0"/>
              <a:t>Performs a line-of-sight analysis for an observer and target point on the TIN surface.</a:t>
            </a:r>
          </a:p>
          <a:p>
            <a:pPr lvl="1"/>
            <a:r>
              <a:rPr lang="en-US" sz="2200" dirty="0"/>
              <a:t>Target’s visibility from observer</a:t>
            </a:r>
          </a:p>
          <a:p>
            <a:pPr lvl="1"/>
            <a:r>
              <a:rPr lang="en-US" sz="2200" dirty="0"/>
              <a:t>Creates a “line of sight” that drapes over the TIN surface</a:t>
            </a:r>
          </a:p>
          <a:p>
            <a:pPr lvl="2"/>
            <a:r>
              <a:rPr lang="en-US" sz="2000" b="1" dirty="0">
                <a:solidFill>
                  <a:schemeClr val="accent1"/>
                </a:solidFill>
              </a:rPr>
              <a:t>Visible</a:t>
            </a:r>
            <a:r>
              <a:rPr lang="en-US" sz="2000" dirty="0"/>
              <a:t> line (possibly a multipart) </a:t>
            </a:r>
          </a:p>
          <a:p>
            <a:pPr lvl="2"/>
            <a:r>
              <a:rPr lang="en-US" sz="2000" b="1" dirty="0">
                <a:solidFill>
                  <a:srgbClr val="FF0000"/>
                </a:solidFill>
              </a:rPr>
              <a:t>Invisible</a:t>
            </a:r>
            <a:r>
              <a:rPr lang="en-US" sz="2000" dirty="0"/>
              <a:t> line (possibly a multipart)</a:t>
            </a:r>
          </a:p>
          <a:p>
            <a:pPr lvl="2"/>
            <a:r>
              <a:rPr lang="en-US" sz="2000" b="1" dirty="0">
                <a:solidFill>
                  <a:srgbClr val="B924EF"/>
                </a:solidFill>
              </a:rPr>
              <a:t>Obstruction</a:t>
            </a:r>
            <a:r>
              <a:rPr lang="en-US" sz="2000" dirty="0"/>
              <a:t> point, if any.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527487-6A7F-7EB4-C4CF-FCF66FEB91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7835" y="3135155"/>
            <a:ext cx="6802802" cy="334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6388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365125"/>
            <a:ext cx="12195528" cy="7232072"/>
            <a:chOff x="0" y="-365125"/>
            <a:chExt cx="12195528" cy="72320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365125"/>
              <a:ext cx="12188472" cy="6869265"/>
            </a:xfrm>
            <a:prstGeom prst="rect">
              <a:avLst/>
            </a:prstGeom>
            <a:noFill/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7" y="441987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8199" y="1154049"/>
            <a:ext cx="11447585" cy="5412638"/>
          </a:xfrm>
        </p:spPr>
        <p:txBody>
          <a:bodyPr/>
          <a:lstStyle/>
          <a:p>
            <a:r>
              <a:rPr lang="en-US" sz="2400" dirty="0" err="1"/>
              <a:t>GetLineOfSight</a:t>
            </a:r>
            <a:r>
              <a:rPr lang="en-US" sz="2400" dirty="0"/>
              <a:t> Method is available in the </a:t>
            </a:r>
            <a:r>
              <a:rPr lang="en-US" sz="2400" dirty="0" err="1"/>
              <a:t>ArcGIS.Desktop.Mapping.TinLayer</a:t>
            </a:r>
            <a:r>
              <a:rPr lang="en-US" sz="2400" dirty="0"/>
              <a:t> class.</a:t>
            </a:r>
          </a:p>
          <a:p>
            <a:r>
              <a:rPr lang="en-US" sz="2400" dirty="0"/>
              <a:t>Three steps to perform the line-of-sight analysis.</a:t>
            </a:r>
          </a:p>
          <a:p>
            <a:pPr marL="457200" indent="-457200"/>
            <a:r>
              <a:rPr lang="en-US" sz="2400" b="1" u="sng" dirty="0"/>
              <a:t>Step1: Instantiate the </a:t>
            </a:r>
            <a:r>
              <a:rPr lang="en-US" sz="2400" b="1" u="sng" dirty="0" err="1"/>
              <a:t>LineOfSightParams</a:t>
            </a:r>
            <a:r>
              <a:rPr lang="en-US" sz="2400" b="1" u="sng" dirty="0"/>
              <a:t> class.</a:t>
            </a:r>
          </a:p>
          <a:p>
            <a:pPr marL="747713" lvl="1" indent="-457200"/>
            <a:r>
              <a:rPr lang="en-US" sz="2200" dirty="0"/>
              <a:t>Input for the </a:t>
            </a:r>
            <a:r>
              <a:rPr lang="en-US" sz="2200" dirty="0" err="1"/>
              <a:t>GetLineOfSight</a:t>
            </a:r>
            <a:r>
              <a:rPr lang="en-US" sz="2200" dirty="0"/>
              <a:t> method.</a:t>
            </a:r>
          </a:p>
          <a:p>
            <a:pPr lvl="3"/>
            <a:r>
              <a:rPr lang="en-US" sz="1600" dirty="0"/>
              <a:t> </a:t>
            </a:r>
            <a:r>
              <a:rPr lang="en-US" sz="1600" dirty="0" err="1"/>
              <a:t>TargetPoint</a:t>
            </a:r>
            <a:endParaRPr lang="en-US" sz="1600" dirty="0"/>
          </a:p>
          <a:p>
            <a:pPr lvl="3"/>
            <a:r>
              <a:rPr lang="en-US" sz="1600" dirty="0"/>
              <a:t> </a:t>
            </a:r>
            <a:r>
              <a:rPr lang="en-US" sz="1600" dirty="0" err="1"/>
              <a:t>ObserverPoint</a:t>
            </a:r>
            <a:endParaRPr lang="en-US" sz="1600" dirty="0"/>
          </a:p>
          <a:p>
            <a:pPr lvl="3"/>
            <a:r>
              <a:rPr lang="en-US" sz="1600" dirty="0"/>
              <a:t> </a:t>
            </a:r>
            <a:r>
              <a:rPr lang="en-US" sz="1600" dirty="0" err="1"/>
              <a:t>OutputSpatialReference</a:t>
            </a:r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r>
              <a:rPr lang="en-US" sz="1600" dirty="0"/>
              <a:t>Note: Also, advanced options:</a:t>
            </a:r>
          </a:p>
          <a:p>
            <a:pPr lvl="4"/>
            <a:r>
              <a:rPr lang="en-US" sz="1600" dirty="0" err="1"/>
              <a:t>TargetHeightOffset</a:t>
            </a:r>
            <a:r>
              <a:rPr lang="en-US" sz="1600" dirty="0"/>
              <a:t>, </a:t>
            </a:r>
            <a:r>
              <a:rPr lang="en-US" sz="1600" dirty="0" err="1"/>
              <a:t>ObserverHeightOffset</a:t>
            </a:r>
            <a:r>
              <a:rPr lang="en-US" sz="1600" dirty="0"/>
              <a:t>, </a:t>
            </a:r>
            <a:r>
              <a:rPr lang="en-US" sz="1600" dirty="0" err="1"/>
              <a:t>ApplyCurvature</a:t>
            </a:r>
            <a:r>
              <a:rPr lang="en-US" sz="1600" dirty="0"/>
              <a:t>, </a:t>
            </a:r>
            <a:r>
              <a:rPr lang="en-US" sz="1600" dirty="0" err="1"/>
              <a:t>ApplyRefraction</a:t>
            </a:r>
            <a:r>
              <a:rPr lang="en-US" sz="1600" dirty="0"/>
              <a:t>, </a:t>
            </a:r>
            <a:r>
              <a:rPr lang="en-US" sz="1600" dirty="0" err="1"/>
              <a:t>etc</a:t>
            </a:r>
            <a:r>
              <a:rPr lang="en-US" sz="1600" dirty="0"/>
              <a:t>….</a:t>
            </a:r>
            <a:endParaRPr lang="en-US" sz="1800" dirty="0"/>
          </a:p>
          <a:p>
            <a:pPr lvl="3"/>
            <a:endParaRPr lang="en-US" sz="1600" dirty="0"/>
          </a:p>
          <a:p>
            <a:pPr marL="1042416" lvl="3" indent="0">
              <a:buNone/>
            </a:pPr>
            <a:endParaRPr lang="en-US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EDE3A1-4F42-701D-1EBB-58FCAD108A0C}"/>
              </a:ext>
            </a:extLst>
          </p:cNvPr>
          <p:cNvSpPr txBox="1"/>
          <p:nvPr/>
        </p:nvSpPr>
        <p:spPr>
          <a:xfrm>
            <a:off x="740422" y="3893868"/>
            <a:ext cx="10567114" cy="171499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       </a:t>
            </a:r>
            <a:r>
              <a:rPr lang="en-US" sz="1600" dirty="0">
                <a:solidFill>
                  <a:srgbClr val="008000"/>
                </a:solidFill>
                <a:latin typeface="Cascadia Mono" panose="020B0609020000020004" pitchFamily="49" charset="0"/>
              </a:rPr>
              <a:t>//Step 1: Set the input values for the Line-of-Sight analysis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</a:t>
            </a:r>
            <a:r>
              <a:rPr lang="en-US" sz="16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1600" b="1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1600" b="1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LineOfSightParams</a:t>
            </a:r>
            <a:r>
              <a:rPr lang="en-US" sz="1600" b="1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lineOfSightParams.TargetPoint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targetPt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lineOfSightParams.ObserverPoint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observerPoint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lineOfSightParams.OutputSpatialReference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mapView.Map.SpatialReference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90943214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365125"/>
            <a:ext cx="12195528" cy="7232072"/>
            <a:chOff x="0" y="-365125"/>
            <a:chExt cx="12195528" cy="72320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365125"/>
              <a:ext cx="12188472" cy="6869265"/>
            </a:xfrm>
            <a:prstGeom prst="rect">
              <a:avLst/>
            </a:prstGeom>
            <a:noFill/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7" y="441987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19856" y="1078041"/>
            <a:ext cx="11447585" cy="4369777"/>
          </a:xfrm>
        </p:spPr>
        <p:txBody>
          <a:bodyPr/>
          <a:lstStyle/>
          <a:p>
            <a:pPr marL="342900" indent="-342900"/>
            <a:r>
              <a:rPr lang="en-US" sz="2400" b="1" u="sng" dirty="0"/>
              <a:t>Step 2: Use </a:t>
            </a:r>
            <a:r>
              <a:rPr lang="en-US" sz="2400" b="1" u="sng" dirty="0" err="1"/>
              <a:t>CanGetLineOfSight</a:t>
            </a:r>
            <a:r>
              <a:rPr lang="en-US" sz="2400" b="1" u="sng" dirty="0"/>
              <a:t>() method.</a:t>
            </a:r>
          </a:p>
          <a:p>
            <a:pPr marL="633413" lvl="1" indent="-342900"/>
            <a:r>
              <a:rPr lang="en-US" sz="2200" dirty="0"/>
              <a:t>Determines whether a Line-of-Sight analysis can be calculated for the given set of parameters in the </a:t>
            </a:r>
            <a:r>
              <a:rPr lang="en-US" sz="2200" dirty="0" err="1"/>
              <a:t>LineOfSightParams</a:t>
            </a:r>
            <a:r>
              <a:rPr lang="en-US" sz="2200" dirty="0"/>
              <a:t> class.</a:t>
            </a:r>
          </a:p>
          <a:p>
            <a:pPr marL="971550" lvl="2" indent="-342900"/>
            <a:r>
              <a:rPr lang="en-US" sz="2000" dirty="0"/>
              <a:t>Return true if the parameters are valid, false if the parameters are not valid.</a:t>
            </a:r>
          </a:p>
          <a:p>
            <a:pPr marL="971550" lvl="2" indent="-342900"/>
            <a:r>
              <a:rPr lang="en-US" sz="2000" dirty="0"/>
              <a:t>Do your points lie on the TIN surface?</a:t>
            </a:r>
          </a:p>
          <a:p>
            <a:pPr marL="971550" lvl="2" indent="-342900"/>
            <a:r>
              <a:rPr lang="en-US" sz="2000" dirty="0"/>
              <a:t>Note: if you are using advanced options, your TIN Surface:</a:t>
            </a:r>
          </a:p>
          <a:p>
            <a:pPr marL="1444752" lvl="3" indent="-342900"/>
            <a:r>
              <a:rPr lang="en-US" sz="1800" dirty="0"/>
              <a:t>Must use a projected coordinate system</a:t>
            </a:r>
          </a:p>
          <a:p>
            <a:pPr marL="1444752" lvl="3" indent="-342900"/>
            <a:r>
              <a:rPr lang="en-US" sz="1800" dirty="0"/>
              <a:t>Have Z Coordinate units defined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49F674-4265-2780-F3F8-F9625104B180}"/>
              </a:ext>
            </a:extLst>
          </p:cNvPr>
          <p:cNvSpPr txBox="1"/>
          <p:nvPr/>
        </p:nvSpPr>
        <p:spPr>
          <a:xfrm>
            <a:off x="562707" y="4227871"/>
            <a:ext cx="10789790" cy="236346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</a:rPr>
              <a:t>    </a:t>
            </a:r>
            <a:endParaRPr lang="en-US" sz="20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…</a:t>
            </a:r>
          </a:p>
          <a:p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    //Step 2: Determines if the Line-of-sight analysis can be calculated</a:t>
            </a:r>
            <a:endParaRPr lang="en-US" sz="20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    if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tinLayer.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CanGetLineOfSight</a:t>
            </a:r>
            <a:r>
              <a:rPr lang="en-US" sz="2000" b="1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b="1" dirty="0">
                <a:solidFill>
                  <a:srgbClr val="000000"/>
                </a:solidFill>
                <a:latin typeface="Cascadia Mono" panose="020B0609020000020004" pitchFamily="49" charset="0"/>
              </a:rPr>
              <a:t>)) 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…</a:t>
            </a:r>
          </a:p>
          <a:p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29373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365125"/>
            <a:ext cx="12195528" cy="7232072"/>
            <a:chOff x="0" y="-365125"/>
            <a:chExt cx="12195528" cy="72320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365125"/>
              <a:ext cx="12188472" cy="6869265"/>
            </a:xfrm>
            <a:prstGeom prst="rect">
              <a:avLst/>
            </a:prstGeom>
            <a:noFill/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7" y="441987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77542" y="1017033"/>
            <a:ext cx="11447585" cy="4369777"/>
          </a:xfrm>
        </p:spPr>
        <p:txBody>
          <a:bodyPr/>
          <a:lstStyle/>
          <a:p>
            <a:r>
              <a:rPr lang="en-US" sz="2400" b="1" u="sng" dirty="0"/>
              <a:t>Step 3: Execute </a:t>
            </a:r>
            <a:r>
              <a:rPr lang="en-US" sz="2400" b="1" u="sng" dirty="0" err="1"/>
              <a:t>GetLineOfSight</a:t>
            </a:r>
            <a:r>
              <a:rPr lang="en-US" sz="2400" b="1" u="sng" dirty="0"/>
              <a:t> method on the TIN layer. </a:t>
            </a:r>
          </a:p>
          <a:p>
            <a:pPr lvl="1"/>
            <a:r>
              <a:rPr lang="en-US" sz="2200" dirty="0"/>
              <a:t>Returns a </a:t>
            </a:r>
            <a:r>
              <a:rPr lang="en-US" sz="2200" dirty="0" err="1"/>
              <a:t>LineOfSightResult</a:t>
            </a:r>
            <a:r>
              <a:rPr lang="en-US" sz="2200" dirty="0"/>
              <a:t> class that contains the results of the analysis.</a:t>
            </a:r>
          </a:p>
          <a:p>
            <a:pPr lvl="1"/>
            <a:r>
              <a:rPr lang="en-US" sz="2200" dirty="0"/>
              <a:t>Key properties of the </a:t>
            </a:r>
            <a:r>
              <a:rPr lang="en-US" sz="2200" dirty="0" err="1"/>
              <a:t>LineOfSightResult</a:t>
            </a:r>
            <a:r>
              <a:rPr lang="en-US" sz="2200" dirty="0"/>
              <a:t> class:</a:t>
            </a:r>
          </a:p>
          <a:p>
            <a:pPr lvl="2"/>
            <a:r>
              <a:rPr lang="en-US" sz="1800" dirty="0" err="1"/>
              <a:t>IsTargetVisibleFromObserverPoint</a:t>
            </a:r>
            <a:endParaRPr lang="en-US" sz="1800" dirty="0"/>
          </a:p>
          <a:p>
            <a:pPr lvl="2"/>
            <a:r>
              <a:rPr lang="en-US" sz="1800" dirty="0" err="1"/>
              <a:t>VisibleLine</a:t>
            </a:r>
            <a:r>
              <a:rPr lang="en-US" sz="1800" dirty="0"/>
              <a:t>, </a:t>
            </a:r>
            <a:r>
              <a:rPr lang="en-US" sz="1800" dirty="0" err="1"/>
              <a:t>InvisibleLine</a:t>
            </a:r>
            <a:endParaRPr lang="en-US" sz="1800" dirty="0"/>
          </a:p>
          <a:p>
            <a:pPr lvl="2"/>
            <a:r>
              <a:rPr lang="en-US" sz="1800" dirty="0" err="1"/>
              <a:t>ObstructionPoint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6B334F-2718-F89F-ED29-1DD9BE7877FC}"/>
              </a:ext>
            </a:extLst>
          </p:cNvPr>
          <p:cNvSpPr txBox="1"/>
          <p:nvPr/>
        </p:nvSpPr>
        <p:spPr>
          <a:xfrm>
            <a:off x="341393" y="3579652"/>
            <a:ext cx="11377246" cy="192054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8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();…</a:t>
            </a:r>
          </a:p>
          <a:p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  if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tinLayer.CanGetLineOfSight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)) {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//Step 3: Run the analysis            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20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LineOfSightResult</a:t>
            </a:r>
            <a:r>
              <a:rPr lang="en-US" sz="2000" b="1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loSResult</a:t>
            </a:r>
            <a:r>
              <a:rPr lang="en-US" sz="2000" b="1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20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tinLayer.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GetLineOfSight</a:t>
            </a:r>
            <a:r>
              <a:rPr lang="en-US" sz="2000" b="1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b="1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2000" b="1" dirty="0">
                <a:solidFill>
                  <a:srgbClr val="000000"/>
                </a:solidFill>
                <a:latin typeface="Cascadia Mono" panose="020B0609020000020004" pitchFamily="49" charset="0"/>
              </a:rPr>
              <a:t>); 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endParaRPr lang="en-US" sz="14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772842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7" y="441987"/>
            <a:ext cx="10369296" cy="461665"/>
          </a:xfrm>
        </p:spPr>
        <p:txBody>
          <a:bodyPr/>
          <a:lstStyle/>
          <a:p>
            <a:r>
              <a:rPr lang="en-US" dirty="0" err="1"/>
              <a:t>GetLineOfSight</a:t>
            </a:r>
            <a:r>
              <a:rPr lang="en-US" dirty="0"/>
              <a:t>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2707" y="943291"/>
            <a:ext cx="10369296" cy="276999"/>
          </a:xfrm>
        </p:spPr>
        <p:txBody>
          <a:bodyPr/>
          <a:lstStyle/>
          <a:p>
            <a:r>
              <a:rPr lang="en-US" sz="1800" dirty="0" err="1"/>
              <a:t>LineOfSightParams</a:t>
            </a:r>
            <a:endParaRPr lang="en-US" dirty="0">
              <a:solidFill>
                <a:srgbClr val="82F5FF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2706" y="1437270"/>
            <a:ext cx="11447585" cy="4369777"/>
          </a:xfrm>
        </p:spPr>
        <p:txBody>
          <a:bodyPr/>
          <a:lstStyle/>
          <a:p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90A37A-EA12-E985-FB5D-D5D737B9AC37}"/>
              </a:ext>
            </a:extLst>
          </p:cNvPr>
          <p:cNvSpPr txBox="1"/>
          <p:nvPr/>
        </p:nvSpPr>
        <p:spPr>
          <a:xfrm>
            <a:off x="402085" y="1350280"/>
            <a:ext cx="11377246" cy="516454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8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//Step 1: Set the input values for the Line-of-Sight analysis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LineOfSightParams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lineOfSightParams.TargetPoint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targetPt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lineOfSightParams.ObserverPoint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observerPoint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…</a:t>
            </a:r>
            <a:endParaRPr lang="en-US" sz="18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//Step 2: Determines if the Line-of-sight analysis can be calculated</a:t>
            </a:r>
            <a:endParaRPr lang="en-US" sz="18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tinLayer.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CanGetLineOfSight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))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//Step 3: Run the analysis            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LineOfSightResult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loSResult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tinLayer.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GetLineOfSight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lineOfSightParams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Polyline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visibleLine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loSResult.VisibleLine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Polyline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invisibleLine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loSResult.InvisibleLine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MapPoint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onstructionPoint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loSResult.ObstructionPoint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isTargetVisibleFromObserverPoint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loSResult.IsTargetVisibleFromObserverPoint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  <a:endParaRPr lang="en-US" sz="14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242317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1FDE97-1B5A-07E5-AE73-48EB60694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745AD94-04C4-B4A3-5EAD-A8AFE0261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</p:spPr>
        <p:txBody>
          <a:bodyPr/>
          <a:lstStyle/>
          <a:p>
            <a:r>
              <a:rPr lang="en-US" dirty="0" err="1"/>
              <a:t>GetLineOfSight</a:t>
            </a:r>
            <a:br>
              <a:rPr lang="en-US" dirty="0"/>
            </a:br>
            <a:r>
              <a:rPr lang="en-US" dirty="0"/>
              <a:t>Demo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F43413F-ED83-8C2C-67CD-6C95E86E8C8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9538" b="953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EA6D-C02F-92A2-756E-B0FAEED65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E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56388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DD88300-3B74-77A8-8FC9-5D94DB414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14FC111-217D-831E-2A05-8C2AA8DC9A5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34" name="Content Placeholder 12">
              <a:extLst>
                <a:ext uri="{FF2B5EF4-FFF2-40B4-BE49-F238E27FC236}">
                  <a16:creationId xmlns:a16="http://schemas.microsoft.com/office/drawing/2014/main" id="{464A7109-05B8-1D05-273C-50DC913D7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37" name="Picture 3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4AE6866F-6F92-19EA-E732-34B4F093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6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BE4F601-EEBF-215C-918A-83B5BE987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Please Share Your Feedback in the App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Download the Esri Events app and find your event</a:t>
            </a:r>
          </a:p>
        </p:txBody>
      </p:sp>
      <p:grpSp>
        <p:nvGrpSpPr>
          <p:cNvPr id="5" name="Group 4" descr="Step 1">
            <a:extLst>
              <a:ext uri="{FF2B5EF4-FFF2-40B4-BE49-F238E27FC236}">
                <a16:creationId xmlns:a16="http://schemas.microsoft.com/office/drawing/2014/main" id="{FECED265-E03B-4A1C-A101-D14029853E4B}"/>
              </a:ext>
            </a:extLst>
          </p:cNvPr>
          <p:cNvGrpSpPr/>
          <p:nvPr/>
        </p:nvGrpSpPr>
        <p:grpSpPr>
          <a:xfrm>
            <a:off x="1511487" y="2504270"/>
            <a:ext cx="1921724" cy="3516069"/>
            <a:chOff x="1511487" y="2504270"/>
            <a:chExt cx="1921724" cy="3516069"/>
          </a:xfrm>
        </p:grpSpPr>
        <p:pic>
          <p:nvPicPr>
            <p:cNvPr id="35" name="Picture 8">
              <a:extLst>
                <a:ext uri="{FF2B5EF4-FFF2-40B4-BE49-F238E27FC236}">
                  <a16:creationId xmlns:a16="http://schemas.microsoft.com/office/drawing/2014/main" id="{94423F6C-E71D-1446-9DEE-D45B8795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511487" y="2504270"/>
              <a:ext cx="1921724" cy="3516069"/>
            </a:xfrm>
            <a:prstGeom prst="rect">
              <a:avLst/>
            </a:prstGeom>
          </p:spPr>
        </p:pic>
        <p:pic>
          <p:nvPicPr>
            <p:cNvPr id="36" name="Picture 35" descr="Step 1">
              <a:extLst>
                <a:ext uri="{FF2B5EF4-FFF2-40B4-BE49-F238E27FC236}">
                  <a16:creationId xmlns:a16="http://schemas.microsoft.com/office/drawing/2014/main" id="{67AABF1D-708B-9A49-9BF1-EDF12AB80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" t="4174" r="-239" b="12799"/>
            <a:stretch/>
          </p:blipFill>
          <p:spPr>
            <a:xfrm>
              <a:off x="1581621" y="2647837"/>
              <a:ext cx="1785525" cy="3208149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2F90AA-6977-6B6D-03DB-ECD87B29A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447" r="1154"/>
            <a:stretch/>
          </p:blipFill>
          <p:spPr>
            <a:xfrm>
              <a:off x="1622339" y="5067851"/>
              <a:ext cx="1692361" cy="63285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48294A-2BAA-126B-5ACC-7A7397C3836D}"/>
                </a:ext>
              </a:extLst>
            </p:cNvPr>
            <p:cNvSpPr/>
            <p:nvPr/>
          </p:nvSpPr>
          <p:spPr bwMode="auto">
            <a:xfrm>
              <a:off x="1605700" y="3491062"/>
              <a:ext cx="1733298" cy="731984"/>
            </a:xfrm>
            <a:prstGeom prst="rect">
              <a:avLst/>
            </a:prstGeom>
            <a:solidFill>
              <a:srgbClr val="F7F7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4" name="Picture 3" descr="A screenshot of a computer screen&#10;&#10;Description automatically generated">
              <a:extLst>
                <a:ext uri="{FF2B5EF4-FFF2-40B4-BE49-F238E27FC236}">
                  <a16:creationId xmlns:a16="http://schemas.microsoft.com/office/drawing/2014/main" id="{7BAE464A-E80F-0484-497C-B2586EF6A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7497" r="7497"/>
            <a:stretch/>
          </p:blipFill>
          <p:spPr>
            <a:xfrm>
              <a:off x="1619947" y="3530642"/>
              <a:ext cx="1694645" cy="648738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8FADF273-5FA9-B148-AE02-6C67E631D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208835" y="3632943"/>
            <a:ext cx="777941" cy="484727"/>
          </a:xfrm>
          <a:prstGeom prst="rightArrow">
            <a:avLst/>
          </a:prstGeom>
          <a:gradFill flip="none" rotWithShape="1">
            <a:gsLst>
              <a:gs pos="98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82F5FF"/>
                </a:solidFill>
              </a:rPr>
              <a:t>Select the session you attended</a:t>
            </a:r>
          </a:p>
        </p:txBody>
      </p:sp>
      <p:grpSp>
        <p:nvGrpSpPr>
          <p:cNvPr id="14" name="Group 13" descr="Step 2">
            <a:extLst>
              <a:ext uri="{FF2B5EF4-FFF2-40B4-BE49-F238E27FC236}">
                <a16:creationId xmlns:a16="http://schemas.microsoft.com/office/drawing/2014/main" id="{517FEF7C-AAED-6943-855D-7E6B40EC4E52}"/>
              </a:ext>
            </a:extLst>
          </p:cNvPr>
          <p:cNvGrpSpPr/>
          <p:nvPr/>
        </p:nvGrpSpPr>
        <p:grpSpPr>
          <a:xfrm>
            <a:off x="3917254" y="2504270"/>
            <a:ext cx="1921724" cy="3516069"/>
            <a:chOff x="3125273" y="2289667"/>
            <a:chExt cx="1745068" cy="3192852"/>
          </a:xfrm>
        </p:grpSpPr>
        <p:pic>
          <p:nvPicPr>
            <p:cNvPr id="15" name="Picture 1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BD203922-372C-BA4E-A198-37419F1C9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E131BD53-AA07-7946-A59F-4170DD5A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B9005-592D-5340-B66F-D4FEACDD1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64" b="11908"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C9E1A03B-FD0F-3B45-B92F-D21CC58A7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609701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Scroll down to “Survey”</a:t>
            </a:r>
          </a:p>
        </p:txBody>
      </p:sp>
      <p:grpSp>
        <p:nvGrpSpPr>
          <p:cNvPr id="18" name="Group 17" descr="Step 3">
            <a:extLst>
              <a:ext uri="{FF2B5EF4-FFF2-40B4-BE49-F238E27FC236}">
                <a16:creationId xmlns:a16="http://schemas.microsoft.com/office/drawing/2014/main" id="{3CDD739D-668C-A44D-A26B-49B9F3C4351E}"/>
              </a:ext>
            </a:extLst>
          </p:cNvPr>
          <p:cNvGrpSpPr/>
          <p:nvPr/>
        </p:nvGrpSpPr>
        <p:grpSpPr>
          <a:xfrm>
            <a:off x="6323021" y="2504270"/>
            <a:ext cx="1921724" cy="3516069"/>
            <a:chOff x="5226240" y="2289667"/>
            <a:chExt cx="1745068" cy="31928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2F6D0DA-5C62-D848-8F92-DCBE91DB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927FCCC-3631-474D-8EBE-7C679934D2A9}"/>
                </a:ext>
              </a:extLst>
            </p:cNvPr>
            <p:cNvSpPr/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8">
              <a:extLst>
                <a:ext uri="{FF2B5EF4-FFF2-40B4-BE49-F238E27FC236}">
                  <a16:creationId xmlns:a16="http://schemas.microsoft.com/office/drawing/2014/main" id="{0F3D4B8A-164A-E04B-9746-88BA8CFCF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78115A-9EC7-C14F-92FD-AF12B3E6C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11593"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F72B39A-AC95-FF4C-9323-DAC9FAE93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88481"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7" name="Right Arrow 38">
            <a:extLst>
              <a:ext uri="{FF2B5EF4-FFF2-40B4-BE49-F238E27FC236}">
                <a16:creationId xmlns:a16="http://schemas.microsoft.com/office/drawing/2014/main" id="{192E5CAA-4490-DA49-8153-C6E2395FE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935728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82F5FF"/>
                </a:solidFill>
              </a:rPr>
              <a:t>Log in to access the survey</a:t>
            </a:r>
          </a:p>
        </p:txBody>
      </p:sp>
      <p:grpSp>
        <p:nvGrpSpPr>
          <p:cNvPr id="29" name="Group 28" descr="Step 4">
            <a:extLst>
              <a:ext uri="{FF2B5EF4-FFF2-40B4-BE49-F238E27FC236}">
                <a16:creationId xmlns:a16="http://schemas.microsoft.com/office/drawing/2014/main" id="{4E8DF0E9-6BE6-9745-ABFB-7B6F1FAB83D3}"/>
              </a:ext>
            </a:extLst>
          </p:cNvPr>
          <p:cNvGrpSpPr/>
          <p:nvPr/>
        </p:nvGrpSpPr>
        <p:grpSpPr>
          <a:xfrm>
            <a:off x="8728788" y="2504270"/>
            <a:ext cx="1921724" cy="3516069"/>
            <a:chOff x="8728788" y="2289666"/>
            <a:chExt cx="1921724" cy="3516069"/>
          </a:xfrm>
        </p:grpSpPr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4B5123E9-439B-034E-8863-FC09DC725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83D9D4E-8941-2641-9D4D-CA61483E816A}"/>
                </a:ext>
              </a:extLst>
            </p:cNvPr>
            <p:cNvGrpSpPr/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F869627-FED5-D64A-92DD-63A0588962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776" b="89445"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D68AF69-FE44-D04B-BBFF-7723E9F2E9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1917" b="493"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0510388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8469E6DB176246BE8E7810273A4D93" ma:contentTypeVersion="7" ma:contentTypeDescription="Create a new document." ma:contentTypeScope="" ma:versionID="3bc91ee482005cd6798c1d8d1ca40720">
  <xsd:schema xmlns:xsd="http://www.w3.org/2001/XMLSchema" xmlns:xs="http://www.w3.org/2001/XMLSchema" xmlns:p="http://schemas.microsoft.com/office/2006/metadata/properties" xmlns:ns2="44d2318c-200c-4824-bfa7-97e5d62cd884" targetNamespace="http://schemas.microsoft.com/office/2006/metadata/properties" ma:root="true" ma:fieldsID="d5eb26bef7904562d4ef014868ae6c37" ns2:_="">
    <xsd:import namespace="44d2318c-200c-4824-bfa7-97e5d62cd88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d2318c-200c-4824-bfa7-97e5d62cd8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81E133DB-697E-4C10-B192-8899027B1EC6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44d2318c-200c-4824-bfa7-97e5d62cd884"/>
  </ds:schemaRefs>
</ds:datastoreItem>
</file>

<file path=customXml/itemProps38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943EDAB9-B113-4817-8E7D-9E4FFC2E75B1}">
  <ds:schemaRefs>
    <ds:schemaRef ds:uri="44d2318c-200c-4824-bfa7-97e5d62cd88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6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65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615</TotalTime>
  <Words>802</Words>
  <Application>Microsoft Office PowerPoint</Application>
  <PresentationFormat>Widescreen</PresentationFormat>
  <Paragraphs>156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Cascadia Mono</vt:lpstr>
      <vt:lpstr>Helvetica Neue</vt:lpstr>
      <vt:lpstr>Lucida Grande</vt:lpstr>
      <vt:lpstr>Esri_Corporate_Template-Dark</vt:lpstr>
      <vt:lpstr>ArcGIS Pro SDK for .NET:  3D Analyst and TIN layer Line of Sight </vt:lpstr>
      <vt:lpstr>3D Analyst functionality</vt:lpstr>
      <vt:lpstr>GetLineOfSight Method</vt:lpstr>
      <vt:lpstr>GetLineOfSight Method</vt:lpstr>
      <vt:lpstr>GetLineOfSight Method</vt:lpstr>
      <vt:lpstr>GetLineOfSight Method</vt:lpstr>
      <vt:lpstr>GetLineOfSight Method</vt:lpstr>
      <vt:lpstr>GetLineOfSight Demo</vt:lpstr>
      <vt:lpstr>Please Share Your Feedback in the App</vt:lpstr>
      <vt:lpstr>Connect With Us On Social</vt:lpstr>
      <vt:lpstr>Copyright © 2024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Kyle Heinemann</dc:creator>
  <cp:lastModifiedBy>Uma Harano</cp:lastModifiedBy>
  <cp:revision>73</cp:revision>
  <cp:lastPrinted>2021-08-10T23:54:02Z</cp:lastPrinted>
  <dcterms:created xsi:type="dcterms:W3CDTF">2023-09-08T14:16:35Z</dcterms:created>
  <dcterms:modified xsi:type="dcterms:W3CDTF">2024-03-03T18:20:16Z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0x010100D08469E6DB176246BE8E7810273A4D93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</Properties>
</file>