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6819" r:id="rId5"/>
  </p:sldMasterIdLst>
  <p:notesMasterIdLst>
    <p:notesMasterId r:id="rId44"/>
  </p:notesMasterIdLst>
  <p:handoutMasterIdLst>
    <p:handoutMasterId r:id="rId45"/>
  </p:handoutMasterIdLst>
  <p:sldIdLst>
    <p:sldId id="639" r:id="rId6"/>
    <p:sldId id="1081" r:id="rId7"/>
    <p:sldId id="1080" r:id="rId8"/>
    <p:sldId id="1168" r:id="rId9"/>
    <p:sldId id="1020" r:id="rId10"/>
    <p:sldId id="1032" r:id="rId11"/>
    <p:sldId id="1016" r:id="rId12"/>
    <p:sldId id="1054" r:id="rId13"/>
    <p:sldId id="1208" r:id="rId14"/>
    <p:sldId id="1037" r:id="rId15"/>
    <p:sldId id="1206" r:id="rId16"/>
    <p:sldId id="1207" r:id="rId17"/>
    <p:sldId id="1035" r:id="rId18"/>
    <p:sldId id="1055" r:id="rId19"/>
    <p:sldId id="1174" r:id="rId20"/>
    <p:sldId id="1182" r:id="rId21"/>
    <p:sldId id="1023" r:id="rId22"/>
    <p:sldId id="1194" r:id="rId23"/>
    <p:sldId id="1205" r:id="rId24"/>
    <p:sldId id="1202" r:id="rId25"/>
    <p:sldId id="1017" r:id="rId26"/>
    <p:sldId id="1196" r:id="rId27"/>
    <p:sldId id="1028" r:id="rId28"/>
    <p:sldId id="1198" r:id="rId29"/>
    <p:sldId id="1027" r:id="rId30"/>
    <p:sldId id="1024" r:id="rId31"/>
    <p:sldId id="1195" r:id="rId32"/>
    <p:sldId id="1197" r:id="rId33"/>
    <p:sldId id="1200" r:id="rId34"/>
    <p:sldId id="1183" r:id="rId35"/>
    <p:sldId id="1025" r:id="rId36"/>
    <p:sldId id="1199" r:id="rId37"/>
    <p:sldId id="1026" r:id="rId38"/>
    <p:sldId id="1204" r:id="rId39"/>
    <p:sldId id="1203" r:id="rId40"/>
    <p:sldId id="1209" r:id="rId41"/>
    <p:sldId id="1210" r:id="rId42"/>
    <p:sldId id="1002" r:id="rId4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structions" id="{15B13B0A-EEBE-624E-BE43-8059CB0E21EE}">
          <p14:sldIdLst/>
        </p14:section>
        <p14:section name="Your Presentation" id="{BC5D39D9-9158-D649-839D-B2F6EDD610CD}">
          <p14:sldIdLst>
            <p14:sldId id="639"/>
            <p14:sldId id="1081"/>
            <p14:sldId id="1080"/>
            <p14:sldId id="1168"/>
            <p14:sldId id="1020"/>
            <p14:sldId id="1032"/>
            <p14:sldId id="1016"/>
            <p14:sldId id="1054"/>
            <p14:sldId id="1208"/>
            <p14:sldId id="1037"/>
            <p14:sldId id="1206"/>
            <p14:sldId id="1207"/>
            <p14:sldId id="1035"/>
            <p14:sldId id="1055"/>
            <p14:sldId id="1174"/>
            <p14:sldId id="1182"/>
            <p14:sldId id="1023"/>
            <p14:sldId id="1194"/>
            <p14:sldId id="1205"/>
            <p14:sldId id="1202"/>
            <p14:sldId id="1017"/>
            <p14:sldId id="1196"/>
            <p14:sldId id="1028"/>
            <p14:sldId id="1198"/>
            <p14:sldId id="1027"/>
            <p14:sldId id="1024"/>
            <p14:sldId id="1195"/>
            <p14:sldId id="1197"/>
            <p14:sldId id="1200"/>
            <p14:sldId id="1183"/>
            <p14:sldId id="1025"/>
            <p14:sldId id="1199"/>
            <p14:sldId id="1026"/>
            <p14:sldId id="1204"/>
            <p14:sldId id="1203"/>
            <p14:sldId id="1209"/>
            <p14:sldId id="1210"/>
            <p14:sldId id="100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4DA1"/>
    <a:srgbClr val="0392AE"/>
    <a:srgbClr val="03A2B1"/>
    <a:srgbClr val="0051A2"/>
    <a:srgbClr val="006BA6"/>
    <a:srgbClr val="01A7B1"/>
    <a:srgbClr val="00C1B6"/>
    <a:srgbClr val="6DE3D3"/>
    <a:srgbClr val="6DE3DF"/>
    <a:srgbClr val="66B4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2" autoAdjust="0"/>
    <p:restoredTop sz="86419" autoAdjust="0"/>
  </p:normalViewPr>
  <p:slideViewPr>
    <p:cSldViewPr snapToGrid="0" snapToObjects="1" showGuides="1">
      <p:cViewPr varScale="1">
        <p:scale>
          <a:sx n="90" d="100"/>
          <a:sy n="90" d="100"/>
        </p:scale>
        <p:origin x="67" y="322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 snapToObjects="1" showGuides="1">
      <p:cViewPr varScale="1">
        <p:scale>
          <a:sx n="151" d="100"/>
          <a:sy n="151" d="100"/>
        </p:scale>
        <p:origin x="4728" y="21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viewProps" Target="viewProp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handoutMaster" Target="handoutMasters/handoutMaster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theme" Target="theme/theme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presProps" Target="presProps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4AB64-BB16-014D-AF59-00877FFB5348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ED56D-3A20-2943-930A-2361A9DDC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5498D241-0AB7-BC44-80E8-F0A20AF46E9E}" type="datetimeFigureOut">
              <a:rPr lang="en-US" smtClean="0"/>
              <a:pPr/>
              <a:t>3/13/2024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6C67E9-869C-3EE1-BC00-49844D10FB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F9605B-5A3E-ACCA-55B9-A68F076D23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4A50C05-8AFC-A12F-40A2-B37B64C06B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07C855-8233-AFDA-A573-21D17A182B5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5708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489779-4245-244B-9070-C4370BC3E2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48DBB4A-322A-9CC0-F841-04A94AE432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0BA3B53-6C33-599E-0E00-62930292AE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BD4A7B-3225-537B-632E-607D17BC20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51001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2586CE-6503-866B-B4BA-BCFFC4CD7F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1A57C1-3655-E01E-2E12-1251683557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DEF3DD-B5E7-9657-55EA-768C577296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BDE0E5-24DC-56DD-BD71-9B19991CB4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58058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D6B8F-101C-37D8-76EB-C649BF9DD4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15B9B65-FFC9-5F75-13BA-849FA51C00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6DE3E13-AF4E-5A17-CEAD-3EABFE0EEF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3EFEC2-A1FF-C224-D5D0-80AE3A1FBE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66438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87AED1-F839-B316-A21A-69370A97D8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C58F0B1-BC20-A781-00B0-F416F1FC06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D313B1E-942D-A27A-F8B1-0D4019F000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4A732D-E995-E033-7795-83FB1C993F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11223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5CDAA-14B4-BB0E-DEAA-2602D3227D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C55855A-303D-172D-8E89-0422F353A2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B824E0D-E19B-2365-7034-F396B83B27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2D41F4-5A5A-96CE-423D-E910F101F1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66147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006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4F69AD2-04A9-12BA-20A5-BB6BC05FB6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3536" y="3177425"/>
            <a:ext cx="2121592" cy="658425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DA73F5EF-62FD-E0BF-987E-E6917B2FFD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0574" y="4480500"/>
            <a:ext cx="10357027" cy="914400"/>
          </a:xfrm>
          <a:prstGeom prst="rect">
            <a:avLst/>
          </a:prstGeom>
        </p:spPr>
        <p:txBody>
          <a:bodyPr anchor="ctr"/>
          <a:lstStyle/>
          <a:p>
            <a:pPr algn="r"/>
            <a:endParaRPr lang="en-US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83036E9B-C568-B0F5-1B7C-6E89EEA308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401" y="5517525"/>
            <a:ext cx="10367508" cy="488378"/>
          </a:xfrm>
          <a:prstGeom prst="rect">
            <a:avLst/>
          </a:prstGeom>
        </p:spPr>
        <p:txBody>
          <a:bodyPr anchor="t"/>
          <a:lstStyle/>
          <a:p>
            <a:pPr algn="r"/>
            <a:endParaRPr lang="en-US" dirty="0">
              <a:solidFill>
                <a:srgbClr val="EAFF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801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>
            <a:extLst>
              <a:ext uri="{FF2B5EF4-FFF2-40B4-BE49-F238E27FC236}">
                <a16:creationId xmlns:a16="http://schemas.microsoft.com/office/drawing/2014/main" id="{F28988E3-222D-6A6B-FD34-E430E66F70E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</p:spPr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70A3632-3C20-AED2-BE19-002F3301B1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2" y="1757363"/>
            <a:ext cx="4427728" cy="300456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70BF0AE5-352C-301C-170D-85575985B1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76872" y="4761927"/>
            <a:ext cx="4427728" cy="338554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srgbClr val="EAFF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6751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out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F1B21167-F139-340B-1F1E-9C8D98AB85F0}"/>
              </a:ext>
            </a:extLst>
          </p:cNvPr>
          <p:cNvSpPr/>
          <p:nvPr userDrawn="1"/>
        </p:nvSpPr>
        <p:spPr>
          <a:xfrm>
            <a:off x="1215026" y="4206240"/>
            <a:ext cx="3923608" cy="252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EF5347">
                    <a:alpha val="6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Copyright © 2022 Esri. All rights reserved.</a:t>
            </a:r>
          </a:p>
        </p:txBody>
      </p:sp>
      <p:pic>
        <p:nvPicPr>
          <p:cNvPr id="2" name="Picture 1" descr="Esri logo, The Science of Where">
            <a:extLst>
              <a:ext uri="{FF2B5EF4-FFF2-40B4-BE49-F238E27FC236}">
                <a16:creationId xmlns:a16="http://schemas.microsoft.com/office/drawing/2014/main" id="{8771E835-5BB7-C6D8-0C02-6A57112C66F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7386" y="2365949"/>
            <a:ext cx="5717228" cy="1767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9047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/>
          <a:lstStyle>
            <a:lvl1pPr>
              <a:defRPr lang="en-US" sz="30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C3E3F7"/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5DF95B-0B80-6A4D-A813-6F9D9F38EBA2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847EE6-F7C9-3041-A28D-502F5689C8E2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0619915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ACD3208-371B-31D8-E6FA-0372BDB30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32670"/>
            <a:ext cx="7119257" cy="73866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1DFE374-7611-9F0A-FDE2-C1AB780542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1" y="3512743"/>
            <a:ext cx="7119256" cy="338554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srgbClr val="EAFF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254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Big (2 lines) and Content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7567E-F21A-FE30-AC8A-A7EDF3C45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28238-7069-5FC6-3972-E6B86C23CA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52845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Line-Small title-and-Content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7567E-F21A-FE30-AC8A-A7EDF3C45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321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28238-7069-5FC6-3972-E6B86C23CA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0302"/>
            <a:ext cx="10515600" cy="492666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27962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Big title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7567E-F21A-FE30-AC8A-A7EDF3C45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90362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28238-7069-5FC6-3972-E6B86C23CA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68747"/>
            <a:ext cx="10515600" cy="39082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26285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ub-Title and Content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2">
            <a:extLst>
              <a:ext uri="{FF2B5EF4-FFF2-40B4-BE49-F238E27FC236}">
                <a16:creationId xmlns:a16="http://schemas.microsoft.com/office/drawing/2014/main" id="{EE544616-9A18-486D-B37E-FFA3A38067A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19509" y="2057400"/>
            <a:ext cx="10464187" cy="4257136"/>
          </a:xfrm>
          <a:prstGeom prst="rect">
            <a:avLst/>
          </a:prstGeom>
        </p:spPr>
        <p:txBody>
          <a:bodyPr/>
          <a:lstStyle/>
          <a:p>
            <a:pPr>
              <a:buClr>
                <a:srgbClr val="EAFF46"/>
              </a:buClr>
            </a:pPr>
            <a:endParaRPr lang="en-US" dirty="0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110318A8-EAEF-C27C-9EA2-7EC0FC3B17F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1399032"/>
            <a:ext cx="10445496" cy="276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>
              <a:solidFill>
                <a:srgbClr val="EAFF46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76D94D-7181-2B66-06FC-81A78BC07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509" y="365125"/>
            <a:ext cx="10534291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07711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7567E-F21A-FE30-AC8A-A7EDF3C45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86725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C48003-4D43-C0F1-8167-A0E9535AB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54F220-C1B9-56F5-47A1-89E57AF1E0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51687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3410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2463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820" r:id="rId1"/>
    <p:sldLayoutId id="2147486821" r:id="rId2"/>
    <p:sldLayoutId id="2147486822" r:id="rId3"/>
    <p:sldLayoutId id="2147486834" r:id="rId4"/>
    <p:sldLayoutId id="2147486833" r:id="rId5"/>
    <p:sldLayoutId id="2147486823" r:id="rId6"/>
    <p:sldLayoutId id="2147486824" r:id="rId7"/>
    <p:sldLayoutId id="2147486825" r:id="rId8"/>
    <p:sldLayoutId id="2147486826" r:id="rId9"/>
    <p:sldLayoutId id="2147486827" r:id="rId10"/>
    <p:sldLayoutId id="2147486828" r:id="rId11"/>
    <p:sldLayoutId id="214748682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Esri/arcgis-pro-sdk/wiki/ProConcepts-Framework#waiting-cursor" TargetMode="Externa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unity.esri.com/t5/arcgis-pro-sdk-questions/bd-p/arcgis-pro-sdk-questions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github.com/Esri/arcgis-pro-sdk/wiki/Tech-Sessions#2023-palm-springs" TargetMode="External"/><Relationship Id="rId5" Type="http://schemas.openxmlformats.org/officeDocument/2006/relationships/hyperlink" Target="https://mediaspace.esri.com/channel/ArcGIS%2BPro%2BSDK%2Bfor%2B.NET/256320933" TargetMode="External"/><Relationship Id="rId4" Type="http://schemas.openxmlformats.org/officeDocument/2006/relationships/hyperlink" Target="https://community.esri.com/t5/arcgis-pro-sdk-ideas/idb-p/ArcGIS_Pro_SDK_Ideas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E6FDA8-78A3-862D-2CA7-52DEAC406B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8828" y="3998579"/>
            <a:ext cx="11308371" cy="914400"/>
          </a:xfrm>
        </p:spPr>
        <p:txBody>
          <a:bodyPr anchor="ctr"/>
          <a:lstStyle/>
          <a:p>
            <a:r>
              <a:rPr lang="en-US" sz="3200" dirty="0"/>
              <a:t>ArcGIS Pro SDK for .NET: Asynchronous Programming for </a:t>
            </a:r>
            <a:r>
              <a:rPr lang="en-US" sz="3200" dirty="0" err="1"/>
              <a:t>Addins</a:t>
            </a:r>
            <a:r>
              <a:rPr lang="en-US" sz="3200" dirty="0"/>
              <a:t> 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5F7DC9-75B6-8E8A-2E1C-4AC857C67F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8828" y="5273336"/>
            <a:ext cx="10367508" cy="488378"/>
          </a:xfrm>
        </p:spPr>
        <p:txBody>
          <a:bodyPr anchor="t"/>
          <a:lstStyle/>
          <a:p>
            <a:pPr marL="0" indent="0">
              <a:buNone/>
            </a:pPr>
            <a:r>
              <a:rPr lang="en-US" dirty="0">
                <a:solidFill>
                  <a:srgbClr val="E6DD56"/>
                </a:solidFill>
              </a:rPr>
              <a:t>Wolf Kaiser</a:t>
            </a:r>
          </a:p>
          <a:p>
            <a:pPr marL="0" indent="0">
              <a:buNone/>
            </a:pPr>
            <a:r>
              <a:rPr lang="en-US" dirty="0">
                <a:solidFill>
                  <a:srgbClr val="E6DD56"/>
                </a:solidFill>
              </a:rPr>
              <a:t>Uma Harano</a:t>
            </a:r>
            <a:endParaRPr lang="en-US" dirty="0">
              <a:solidFill>
                <a:srgbClr val="EAFF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7524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E64EA3-4DF7-6AD4-80C8-286B3690DC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2CAB405-3A3D-424C-E640-D2A9A106013B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Observable Collection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993DC6F-AA4C-EDA9-9407-E34E28F372C3}"/>
              </a:ext>
            </a:extLst>
          </p:cNvPr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ObservableCollection is primary choice for use in WPF with </a:t>
            </a:r>
            <a:r>
              <a:rPr lang="en-US" dirty="0" err="1"/>
              <a:t>ItemsControls</a:t>
            </a:r>
            <a:r>
              <a:rPr lang="en-US" dirty="0"/>
              <a:t> (</a:t>
            </a:r>
            <a:r>
              <a:rPr lang="en-US" dirty="0" err="1"/>
              <a:t>ListBox</a:t>
            </a:r>
            <a:r>
              <a:rPr lang="en-US" dirty="0"/>
              <a:t>, </a:t>
            </a:r>
            <a:r>
              <a:rPr lang="en-US" dirty="0" err="1"/>
              <a:t>Combobox</a:t>
            </a:r>
            <a:r>
              <a:rPr lang="en-US" dirty="0"/>
              <a:t>, </a:t>
            </a:r>
            <a:r>
              <a:rPr lang="en-US" dirty="0" err="1"/>
              <a:t>ListView</a:t>
            </a:r>
            <a:r>
              <a:rPr lang="en-US" dirty="0"/>
              <a:t>, </a:t>
            </a:r>
            <a:r>
              <a:rPr lang="en-US" dirty="0" err="1"/>
              <a:t>TreeView</a:t>
            </a:r>
            <a:r>
              <a:rPr lang="en-US" dirty="0"/>
              <a:t>, DataGrid,…)</a:t>
            </a:r>
          </a:p>
          <a:p>
            <a:pPr lvl="1"/>
            <a:r>
              <a:rPr lang="en-US" dirty="0"/>
              <a:t>Has “built in” add, modify, delete events that fire on updates</a:t>
            </a:r>
          </a:p>
          <a:p>
            <a:pPr lvl="2"/>
            <a:r>
              <a:rPr lang="en-US" dirty="0"/>
              <a:t>No need for “manual” property changed notification</a:t>
            </a:r>
          </a:p>
          <a:p>
            <a:r>
              <a:rPr lang="en-US" dirty="0"/>
              <a:t>Updating an Observable Collection from the UI thread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F0E0F19-E0E9-F90F-F19B-0024593ADF81}"/>
              </a:ext>
            </a:extLst>
          </p:cNvPr>
          <p:cNvSpPr txBox="1"/>
          <p:nvPr/>
        </p:nvSpPr>
        <p:spPr>
          <a:xfrm>
            <a:off x="1161178" y="3713632"/>
            <a:ext cx="8469383" cy="2852257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Cascadia Mono" panose="020B0609020000020004" pitchFamily="49" charset="0"/>
              </a:rPr>
              <a:t> // The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Cascadia Mono" panose="020B0609020000020004" pitchFamily="49" charset="0"/>
              </a:rPr>
              <a:t>CmdRefreshListFromUI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Cascadia Mono" panose="020B0609020000020004" pitchFamily="49" charset="0"/>
              </a:rPr>
              <a:t> command is ‘Bound’ to a Button control in XAML</a:t>
            </a:r>
          </a:p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 public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ICommand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CmdRefreshListFromUI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{</a:t>
            </a:r>
          </a:p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	get 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{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return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RelayCommand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(async () =&gt; {</a:t>
            </a:r>
          </a:p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            do 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</a:p>
          <a:p>
            <a:r>
              <a:rPr lang="en-US" sz="1400" dirty="0">
                <a:solidFill>
                  <a:srgbClr val="008000"/>
                </a:solidFill>
                <a:latin typeface="Cascadia Mono" panose="020B0609020000020004" pitchFamily="49" charset="0"/>
              </a:rPr>
              <a:t>              // get the next item from the query</a:t>
            </a:r>
            <a:endParaRPr lang="en-US" sz="14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              var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portalItem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await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onlinePortalItems.GetNextAsync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();</a:t>
            </a:r>
          </a:p>
          <a:p>
            <a:r>
              <a:rPr lang="en-US" sz="1400" dirty="0">
                <a:solidFill>
                  <a:srgbClr val="008000"/>
                </a:solidFill>
                <a:latin typeface="Cascadia Mono" panose="020B0609020000020004" pitchFamily="49" charset="0"/>
              </a:rPr>
              <a:t>              // add the item to the ObservableCollection</a:t>
            </a:r>
            <a:endParaRPr lang="en-US" sz="14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LayerPackages.Add</a:t>
            </a:r>
            <a:r>
              <a:rPr lang="en-US" sz="14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portalItem</a:t>
            </a:r>
            <a:r>
              <a:rPr lang="en-US" sz="14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 …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			});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		 }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36949510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042C01-C420-C062-6D8A-90E9C6B393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274247E-F300-6CAB-9248-711B9D3AC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1" y="1757363"/>
            <a:ext cx="4893237" cy="3004564"/>
          </a:xfrm>
          <a:prstGeom prst="rect">
            <a:avLst/>
          </a:prstGeom>
        </p:spPr>
        <p:txBody>
          <a:bodyPr/>
          <a:lstStyle/>
          <a:p>
            <a:r>
              <a:rPr lang="en-US" sz="3600" dirty="0"/>
              <a:t>MVVM and update an Observable Collection on UI thread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B5F8ADE-AC2C-3EDF-D8D1-793E75F2AE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76872" y="4761927"/>
            <a:ext cx="4709912" cy="338554"/>
          </a:xfrm>
        </p:spPr>
        <p:txBody>
          <a:bodyPr/>
          <a:lstStyle/>
          <a:p>
            <a:r>
              <a:rPr lang="en-US" dirty="0"/>
              <a:t>Demo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221FB0E-B003-A5C6-BA13-A5666494DE2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5AE5050-1148-DE7C-0E68-C6C28DD24D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2" y="1395427"/>
            <a:ext cx="5943600" cy="4018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6132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7B660B8-1331-77C9-5CA0-67F7D239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Updating collections on the QueuedTask</a:t>
            </a:r>
            <a:br>
              <a:rPr lang="en-US" dirty="0"/>
            </a:b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AB995C8-45FC-29A4-C3E1-CE18488881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0302"/>
            <a:ext cx="10847664" cy="4926661"/>
          </a:xfrm>
        </p:spPr>
        <p:txBody>
          <a:bodyPr/>
          <a:lstStyle/>
          <a:p>
            <a:r>
              <a:rPr lang="en-US" dirty="0"/>
              <a:t>ArcGIS Pro has a ‘Modern UI’ and is an Asynchronous Application</a:t>
            </a:r>
          </a:p>
          <a:p>
            <a:pPr lvl="1"/>
            <a:r>
              <a:rPr lang="en-US" dirty="0"/>
              <a:t>Best NOT to update the UI from the UI thread </a:t>
            </a:r>
          </a:p>
          <a:p>
            <a:pPr lvl="1"/>
            <a:r>
              <a:rPr lang="en-US" dirty="0"/>
              <a:t>Updates from the UI thread cause the UI to appear ‘frozen’</a:t>
            </a:r>
          </a:p>
          <a:p>
            <a:pPr lvl="2"/>
            <a:r>
              <a:rPr lang="en-US" dirty="0"/>
              <a:t>Similar to long operations on ArcGIS Desktop applications like ArcMap (“Application Not Responding”)</a:t>
            </a:r>
          </a:p>
          <a:p>
            <a:pPr lvl="1"/>
            <a:r>
              <a:rPr lang="en-US" dirty="0"/>
              <a:t>The recommended pattern for a ‘Modern UI’ is to run your lengthy business logic processes asynchronously on a background thread</a:t>
            </a:r>
          </a:p>
          <a:p>
            <a:pPr lvl="1"/>
            <a:endParaRPr lang="en-US" dirty="0"/>
          </a:p>
          <a:p>
            <a:r>
              <a:rPr lang="en-US" dirty="0"/>
              <a:t>In the Pro SDK View Model updates typically occur on the QueuedTask worker thread (see also Async Pro Session 1)</a:t>
            </a:r>
          </a:p>
          <a:p>
            <a:pPr lvl="1"/>
            <a:r>
              <a:rPr lang="en-US" dirty="0"/>
              <a:t>Pro’s “special” worker thread or “main” thread (aka MCT)</a:t>
            </a:r>
          </a:p>
          <a:p>
            <a:pPr lvl="2"/>
            <a:r>
              <a:rPr lang="en-US" dirty="0"/>
              <a:t>UI remains responsive as work is (mostly) done in the background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5328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40E1EC-7297-550F-2F54-40DA941CB7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D5089A4-AE1D-29FD-D25B-49868DF28DB0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Updating collections on the QueuedTask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27BAD41-CECB-83FE-7746-3D86E4B5EF55}"/>
              </a:ext>
            </a:extLst>
          </p:cNvPr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Updating an Observable Collection from the MCT (background thread)</a:t>
            </a:r>
          </a:p>
          <a:p>
            <a:pPr lvl="1"/>
            <a:r>
              <a:rPr lang="en-US" dirty="0"/>
              <a:t>Call the Observable Collection’s “Add” method from </a:t>
            </a:r>
            <a:r>
              <a:rPr lang="en-US"/>
              <a:t>within d</a:t>
            </a:r>
            <a:r>
              <a:rPr lang="en-US">
                <a:latin typeface="+mj-lt"/>
              </a:rPr>
              <a:t>elegate</a:t>
            </a:r>
            <a:r>
              <a:rPr lang="en-US" dirty="0">
                <a:latin typeface="+mj-lt"/>
              </a:rPr>
              <a:t>/anonymous lambda to </a:t>
            </a:r>
            <a:r>
              <a:rPr lang="en-US" dirty="0" err="1">
                <a:latin typeface="+mj-lt"/>
              </a:rPr>
              <a:t>QueuedTask.Run</a:t>
            </a:r>
            <a:endParaRPr lang="en-US" dirty="0">
              <a:latin typeface="+mj-lt"/>
            </a:endParaRPr>
          </a:p>
          <a:p>
            <a:pPr lvl="2"/>
            <a:r>
              <a:rPr lang="en-US" dirty="0" err="1">
                <a:latin typeface="Consolas" panose="020B0609020204030204" pitchFamily="49" charset="0"/>
              </a:rPr>
              <a:t>QueuedTask.Run</a:t>
            </a:r>
            <a:r>
              <a:rPr lang="en-US" dirty="0">
                <a:latin typeface="Consolas" panose="020B0609020204030204" pitchFamily="49" charset="0"/>
              </a:rPr>
              <a:t>(() =&gt; { </a:t>
            </a:r>
            <a:r>
              <a:rPr lang="en-US" dirty="0">
                <a:latin typeface="+mj-lt"/>
              </a:rPr>
              <a:t>… your code here… </a:t>
            </a:r>
            <a:r>
              <a:rPr lang="en-US" dirty="0">
                <a:latin typeface="Consolas" panose="020B0609020204030204" pitchFamily="49" charset="0"/>
              </a:rPr>
              <a:t>});</a:t>
            </a:r>
          </a:p>
          <a:p>
            <a:pPr lvl="2"/>
            <a:endParaRPr lang="en-US" dirty="0">
              <a:latin typeface="Consolas" panose="020B0609020204030204" pitchFamily="49" charset="0"/>
            </a:endParaRPr>
          </a:p>
          <a:p>
            <a:pPr lvl="2"/>
            <a:endParaRPr lang="en-US" dirty="0">
              <a:latin typeface="Consolas" panose="020B0609020204030204" pitchFamily="49" charset="0"/>
            </a:endParaRPr>
          </a:p>
          <a:p>
            <a:pPr lvl="2"/>
            <a:endParaRPr lang="en-US" dirty="0">
              <a:latin typeface="Consolas" panose="020B0609020204030204" pitchFamily="49" charset="0"/>
            </a:endParaRPr>
          </a:p>
          <a:p>
            <a:pPr lvl="2"/>
            <a:endParaRPr lang="en-US" dirty="0">
              <a:latin typeface="Consolas" panose="020B0609020204030204" pitchFamily="49" charset="0"/>
            </a:endParaRPr>
          </a:p>
          <a:p>
            <a:pPr lvl="2"/>
            <a:endParaRPr lang="en-US" dirty="0">
              <a:latin typeface="Consolas" panose="020B0609020204030204" pitchFamily="49" charset="0"/>
            </a:endParaRPr>
          </a:p>
          <a:p>
            <a:pPr lvl="2"/>
            <a:endParaRPr lang="en-US" dirty="0">
              <a:latin typeface="Consolas" panose="020B0609020204030204" pitchFamily="49" charset="0"/>
            </a:endParaRPr>
          </a:p>
          <a:p>
            <a:pPr lvl="2"/>
            <a:endParaRPr lang="en-US" dirty="0">
              <a:latin typeface="Consolas" panose="020B0609020204030204" pitchFamily="49" charset="0"/>
            </a:endParaRPr>
          </a:p>
          <a:p>
            <a:pPr lvl="2"/>
            <a:endParaRPr lang="en-US" dirty="0">
              <a:latin typeface="Consolas" panose="020B0609020204030204" pitchFamily="49" charset="0"/>
            </a:endParaRPr>
          </a:p>
          <a:p>
            <a:pPr lvl="2"/>
            <a:endParaRPr lang="en-US" dirty="0">
              <a:latin typeface="Consolas" panose="020B0609020204030204" pitchFamily="49" charset="0"/>
            </a:endParaRP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3B4C5F3-C53C-D7AE-E529-7CE532A1C528}"/>
              </a:ext>
            </a:extLst>
          </p:cNvPr>
          <p:cNvSpPr txBox="1"/>
          <p:nvPr/>
        </p:nvSpPr>
        <p:spPr>
          <a:xfrm>
            <a:off x="1510221" y="3713632"/>
            <a:ext cx="7026477" cy="2610848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schemeClr val="accent6">
                    <a:lumMod val="50000"/>
                  </a:schemeClr>
                </a:solidFill>
                <a:latin typeface="Cascadia Mono" panose="020B0609020000020004" pitchFamily="49" charset="0"/>
              </a:rPr>
              <a:t> // The </a:t>
            </a:r>
            <a:r>
              <a:rPr lang="en-US" sz="1200" dirty="0" err="1">
                <a:solidFill>
                  <a:schemeClr val="accent6">
                    <a:lumMod val="50000"/>
                  </a:schemeClr>
                </a:solidFill>
                <a:latin typeface="Cascadia Mono" panose="020B0609020000020004" pitchFamily="49" charset="0"/>
              </a:rPr>
              <a:t>CmdRefreshListFromUI</a:t>
            </a:r>
            <a:r>
              <a:rPr lang="en-US" sz="1200" dirty="0">
                <a:solidFill>
                  <a:schemeClr val="accent6">
                    <a:lumMod val="50000"/>
                  </a:schemeClr>
                </a:solidFill>
                <a:latin typeface="Cascadia Mono" panose="020B0609020000020004" pitchFamily="49" charset="0"/>
              </a:rPr>
              <a:t> command is ‘Bound’ to a Button control in XAML</a:t>
            </a:r>
          </a:p>
          <a:p>
            <a:r>
              <a:rPr lang="en-US" sz="1200" dirty="0">
                <a:solidFill>
                  <a:srgbClr val="0000FF"/>
                </a:solidFill>
                <a:latin typeface="Cascadia Mono" panose="020B0609020000020004" pitchFamily="49" charset="0"/>
              </a:rPr>
              <a:t> public</a:t>
            </a:r>
            <a:r>
              <a:rPr lang="en-US" sz="12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ICommand</a:t>
            </a:r>
            <a:r>
              <a:rPr lang="en-US" sz="12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CmdRefreshListFromUI</a:t>
            </a:r>
            <a:r>
              <a:rPr lang="en-US" sz="12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</a:p>
          <a:p>
            <a:r>
              <a:rPr lang="en-US" sz="1200" dirty="0">
                <a:solidFill>
                  <a:srgbClr val="000000"/>
                </a:solidFill>
                <a:latin typeface="Cascadia Mono" panose="020B0609020000020004" pitchFamily="49" charset="0"/>
              </a:rPr>
              <a:t> {</a:t>
            </a:r>
          </a:p>
          <a:p>
            <a:r>
              <a:rPr lang="en-US" sz="1200" dirty="0">
                <a:solidFill>
                  <a:srgbClr val="0000FF"/>
                </a:solidFill>
                <a:latin typeface="Cascadia Mono" panose="020B0609020000020004" pitchFamily="49" charset="0"/>
              </a:rPr>
              <a:t>	get </a:t>
            </a:r>
            <a:r>
              <a:rPr lang="en-US" sz="1200" dirty="0">
                <a:solidFill>
                  <a:srgbClr val="000000"/>
                </a:solidFill>
                <a:latin typeface="Cascadia Mono" panose="020B0609020000020004" pitchFamily="49" charset="0"/>
              </a:rPr>
              <a:t>{ </a:t>
            </a:r>
            <a:r>
              <a:rPr lang="en-US" sz="1200" dirty="0">
                <a:solidFill>
                  <a:srgbClr val="0000FF"/>
                </a:solidFill>
                <a:latin typeface="Cascadia Mono" panose="020B0609020000020004" pitchFamily="49" charset="0"/>
              </a:rPr>
              <a:t>return</a:t>
            </a:r>
            <a:r>
              <a:rPr lang="en-US" sz="12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200" dirty="0">
                <a:solidFill>
                  <a:srgbClr val="0000FF"/>
                </a:solidFill>
                <a:latin typeface="Cascadia Mono" panose="020B0609020000020004" pitchFamily="49" charset="0"/>
              </a:rPr>
              <a:t>new</a:t>
            </a:r>
            <a:r>
              <a:rPr lang="en-US" sz="12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RelayCommand</a:t>
            </a:r>
            <a:r>
              <a:rPr lang="en-US" sz="1200" dirty="0">
                <a:solidFill>
                  <a:srgbClr val="000000"/>
                </a:solidFill>
                <a:latin typeface="Cascadia Mono" panose="020B0609020000020004" pitchFamily="49" charset="0"/>
              </a:rPr>
              <a:t>(async () =&gt; {</a:t>
            </a:r>
          </a:p>
          <a:p>
            <a:r>
              <a:rPr lang="en-US" sz="1200" dirty="0">
                <a:solidFill>
                  <a:srgbClr val="0000FF"/>
                </a:solidFill>
                <a:latin typeface="Cascadia Mono" panose="020B0609020000020004" pitchFamily="49" charset="0"/>
              </a:rPr>
              <a:t>             </a:t>
            </a:r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await</a:t>
            </a:r>
            <a:r>
              <a:rPr lang="en-US" sz="12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QueuedTask.Run</a:t>
            </a:r>
            <a:r>
              <a:rPr lang="en-US" sz="12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(</a:t>
            </a:r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async</a:t>
            </a:r>
            <a:r>
              <a:rPr lang="en-US" sz="12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() =&gt;</a:t>
            </a:r>
          </a:p>
          <a:p>
            <a:r>
              <a:rPr lang="en-US" sz="12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{</a:t>
            </a:r>
          </a:p>
          <a:p>
            <a:r>
              <a:rPr lang="en-US" sz="1200" dirty="0">
                <a:solidFill>
                  <a:srgbClr val="0000FF"/>
                </a:solidFill>
                <a:latin typeface="Cascadia Mono" panose="020B0609020000020004" pitchFamily="49" charset="0"/>
              </a:rPr>
              <a:t>                do </a:t>
            </a:r>
            <a:r>
              <a:rPr lang="en-US" sz="12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</a:p>
          <a:p>
            <a:r>
              <a:rPr lang="en-US" sz="1200" dirty="0">
                <a:solidFill>
                  <a:srgbClr val="008000"/>
                </a:solidFill>
                <a:latin typeface="Cascadia Mono" panose="020B0609020000020004" pitchFamily="49" charset="0"/>
              </a:rPr>
              <a:t>                  // get the next item from the query</a:t>
            </a:r>
            <a:endParaRPr lang="en-US" sz="12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200" dirty="0">
                <a:solidFill>
                  <a:srgbClr val="0000FF"/>
                </a:solidFill>
                <a:latin typeface="Cascadia Mono" panose="020B0609020000020004" pitchFamily="49" charset="0"/>
              </a:rPr>
              <a:t>                  var</a:t>
            </a:r>
            <a:r>
              <a:rPr lang="en-US" sz="12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portalItem</a:t>
            </a:r>
            <a:r>
              <a:rPr lang="en-US" sz="12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200" dirty="0">
                <a:solidFill>
                  <a:srgbClr val="0000FF"/>
                </a:solidFill>
                <a:latin typeface="Cascadia Mono" panose="020B0609020000020004" pitchFamily="49" charset="0"/>
              </a:rPr>
              <a:t>await</a:t>
            </a:r>
            <a:r>
              <a:rPr lang="en-US" sz="12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onlinePortalItems.GetNextAsync</a:t>
            </a:r>
            <a:r>
              <a:rPr lang="en-US" sz="1200" dirty="0">
                <a:solidFill>
                  <a:srgbClr val="000000"/>
                </a:solidFill>
                <a:latin typeface="Cascadia Mono" panose="020B0609020000020004" pitchFamily="49" charset="0"/>
              </a:rPr>
              <a:t>();</a:t>
            </a:r>
          </a:p>
          <a:p>
            <a:r>
              <a:rPr lang="en-US" sz="1200" dirty="0">
                <a:solidFill>
                  <a:srgbClr val="008000"/>
                </a:solidFill>
                <a:latin typeface="Cascadia Mono" panose="020B0609020000020004" pitchFamily="49" charset="0"/>
              </a:rPr>
              <a:t>                  // add the item to the ObservableCollection</a:t>
            </a:r>
            <a:endParaRPr lang="en-US" sz="12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2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     </a:t>
            </a:r>
            <a:r>
              <a:rPr lang="en-US" sz="12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LayerPackages.Add</a:t>
            </a:r>
            <a:r>
              <a:rPr lang="en-US" sz="12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(</a:t>
            </a:r>
            <a:r>
              <a:rPr lang="en-US" sz="12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portalItem</a:t>
            </a:r>
            <a:r>
              <a:rPr lang="en-US" sz="12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);</a:t>
            </a:r>
          </a:p>
          <a:p>
            <a:r>
              <a:rPr lang="en-US" sz="12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     …</a:t>
            </a:r>
          </a:p>
          <a:p>
            <a:r>
              <a:rPr lang="en-US" sz="1200" dirty="0">
                <a:solidFill>
                  <a:srgbClr val="000000"/>
                </a:solidFill>
                <a:latin typeface="Cascadia Mono" panose="020B0609020000020004" pitchFamily="49" charset="0"/>
              </a:rPr>
              <a:t>			});</a:t>
            </a:r>
          </a:p>
          <a:p>
            <a:r>
              <a:rPr lang="en-US" sz="1200" dirty="0">
                <a:solidFill>
                  <a:srgbClr val="000000"/>
                </a:solidFill>
                <a:latin typeface="Cascadia Mono" panose="020B0609020000020004" pitchFamily="49" charset="0"/>
              </a:rPr>
              <a:t>		 }</a:t>
            </a:r>
          </a:p>
          <a:p>
            <a:r>
              <a:rPr lang="en-US" sz="1200" dirty="0">
                <a:solidFill>
                  <a:srgbClr val="000000"/>
                </a:solidFill>
                <a:latin typeface="Cascadia Mono" panose="020B0609020000020004" pitchFamily="49" charset="0"/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40594425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4093ED-B2A1-D86C-06F3-C6B7ABB076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022053B-AC5C-A3BB-F016-2BF6C0F004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Challenges with </a:t>
            </a:r>
            <a:r>
              <a:rPr lang="en-US" dirty="0" err="1"/>
              <a:t>ItemControls</a:t>
            </a:r>
            <a:r>
              <a:rPr lang="en-US" dirty="0"/>
              <a:t> when using ObservableCollection</a:t>
            </a:r>
          </a:p>
          <a:p>
            <a:pPr lvl="1"/>
            <a:r>
              <a:rPr lang="en-US" dirty="0"/>
              <a:t>When any mutable* data gets shared across threads read/write access has to be synchronized</a:t>
            </a:r>
          </a:p>
          <a:p>
            <a:pPr lvl="1"/>
            <a:r>
              <a:rPr lang="en-US" dirty="0"/>
              <a:t>Consequently access via the UI and QueuedTask must be protected by a Lock.</a:t>
            </a:r>
          </a:p>
          <a:p>
            <a:pPr lvl="2"/>
            <a:r>
              <a:rPr lang="en-US" dirty="0"/>
              <a:t>Lock both the </a:t>
            </a:r>
            <a:r>
              <a:rPr lang="en-US" dirty="0" err="1"/>
              <a:t>addin</a:t>
            </a:r>
            <a:r>
              <a:rPr lang="en-US" dirty="0"/>
              <a:t> code _and_ the </a:t>
            </a:r>
            <a:r>
              <a:rPr lang="en-US" dirty="0" err="1"/>
              <a:t>ItemsControl</a:t>
            </a:r>
            <a:r>
              <a:rPr lang="en-US" dirty="0"/>
              <a:t> bindings*</a:t>
            </a:r>
          </a:p>
          <a:p>
            <a:pPr lvl="2"/>
            <a:r>
              <a:rPr lang="en-US" dirty="0"/>
              <a:t>Failure to synchronize can result in a </a:t>
            </a:r>
            <a:r>
              <a:rPr lang="en-US" dirty="0" err="1"/>
              <a:t>System.NotSupportedException</a:t>
            </a:r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marL="914400" lvl="2" indent="0">
              <a:buNone/>
            </a:pPr>
            <a:r>
              <a:rPr lang="en-US" dirty="0"/>
              <a:t>* Mutable means that the underlying content of a data element can change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7F5900-9FCD-05BB-1F78-DE55BCDD4E6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66" b="21414"/>
          <a:stretch/>
        </p:blipFill>
        <p:spPr>
          <a:xfrm>
            <a:off x="2573480" y="3968622"/>
            <a:ext cx="5946233" cy="1639076"/>
          </a:xfrm>
          <a:prstGeom prst="rect">
            <a:avLst/>
          </a:prstGeom>
        </p:spPr>
      </p:pic>
      <p:sp>
        <p:nvSpPr>
          <p:cNvPr id="5" name="Title 2">
            <a:extLst>
              <a:ext uri="{FF2B5EF4-FFF2-40B4-BE49-F238E27FC236}">
                <a16:creationId xmlns:a16="http://schemas.microsoft.com/office/drawing/2014/main" id="{D0CC3B99-EB3E-4402-D826-289EB06C94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Challenges across threads</a:t>
            </a:r>
          </a:p>
        </p:txBody>
      </p:sp>
    </p:spTree>
    <p:extLst>
      <p:ext uri="{BB962C8B-B14F-4D97-AF65-F5344CB8AC3E}">
        <p14:creationId xmlns:p14="http://schemas.microsoft.com/office/powerpoint/2010/main" val="37955031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29D86A86-3381-37E0-C50F-7FF6E7B5979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t="7101" b="7101"/>
          <a:stretch/>
        </p:blipFill>
        <p:spPr/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DFFEA9C9-829B-6B1B-2213-0A7A6BBFFB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1" y="1757363"/>
            <a:ext cx="4599935" cy="3004564"/>
          </a:xfrm>
        </p:spPr>
        <p:txBody>
          <a:bodyPr/>
          <a:lstStyle/>
          <a:p>
            <a:r>
              <a:rPr lang="en-US" sz="3200" dirty="0"/>
              <a:t>Example updates Observable Collection on Worker Thread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C0EAD44-52E1-499C-CD02-00CC97250B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11602013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51DD7E6-32CE-4067-A33E-B5E66162E91B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Synchronize </a:t>
            </a:r>
            <a:r>
              <a:rPr lang="en-US" dirty="0" err="1"/>
              <a:t>ObservableCollections</a:t>
            </a:r>
            <a:r>
              <a:rPr lang="en-US" dirty="0"/>
              <a:t> across threads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71C9BC9-BD67-4ED2-B2F5-BAD4FBFAE847}"/>
              </a:ext>
            </a:extLst>
          </p:cNvPr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Rule: Mutable* shared data must be protected by a lock, this includes WPF collections</a:t>
            </a:r>
          </a:p>
          <a:p>
            <a:r>
              <a:rPr lang="en-US" dirty="0"/>
              <a:t>Both parties agree to enter the lock when reading or writing from/to collections</a:t>
            </a:r>
          </a:p>
          <a:p>
            <a:r>
              <a:rPr lang="en-US" dirty="0"/>
              <a:t>Recommended pattern to update collections across threads is by using </a:t>
            </a:r>
            <a:r>
              <a:rPr lang="en-US" dirty="0" err="1"/>
              <a:t>BindingOperations</a:t>
            </a:r>
            <a:r>
              <a:rPr lang="en-US" dirty="0"/>
              <a:t> (</a:t>
            </a:r>
            <a:r>
              <a:rPr lang="en-US" dirty="0" err="1"/>
              <a:t>.Net</a:t>
            </a:r>
            <a:r>
              <a:rPr lang="en-US" dirty="0"/>
              <a:t> class)</a:t>
            </a:r>
          </a:p>
          <a:p>
            <a:pPr lvl="1"/>
            <a:r>
              <a:rPr lang="en-US" dirty="0" err="1"/>
              <a:t>BindingOperations.EnableCollectionSynchronization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D4E8BA-E41F-70BD-57C1-B1866761912F}"/>
              </a:ext>
            </a:extLst>
          </p:cNvPr>
          <p:cNvSpPr txBox="1"/>
          <p:nvPr/>
        </p:nvSpPr>
        <p:spPr>
          <a:xfrm>
            <a:off x="1025495" y="6093151"/>
            <a:ext cx="7994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 Mutable means that the underlying content of a data element can change</a:t>
            </a:r>
          </a:p>
        </p:txBody>
      </p:sp>
    </p:spTree>
    <p:extLst>
      <p:ext uri="{BB962C8B-B14F-4D97-AF65-F5344CB8AC3E}">
        <p14:creationId xmlns:p14="http://schemas.microsoft.com/office/powerpoint/2010/main" val="12823393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B52A4C-3AF9-4F3A-3F02-22C1DF4642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F175465-1974-376B-5AF8-638F818DD0B9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Synchronize </a:t>
            </a:r>
            <a:r>
              <a:rPr lang="en-US" dirty="0" err="1"/>
              <a:t>ObservableCollections</a:t>
            </a:r>
            <a:r>
              <a:rPr lang="en-US" dirty="0"/>
              <a:t> across threads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22DE2FB-31C4-15C9-D6AE-FCDD3AC39068}"/>
              </a:ext>
            </a:extLst>
          </p:cNvPr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Lock </a:t>
            </a:r>
            <a:r>
              <a:rPr lang="en-US" i="1" dirty="0"/>
              <a:t>all</a:t>
            </a:r>
            <a:r>
              <a:rPr lang="en-US" dirty="0"/>
              <a:t> code-behind access to ObservableCollection (e.g. Model/View Model, Module, Helpers)</a:t>
            </a:r>
            <a:br>
              <a:rPr lang="en-US" dirty="0"/>
            </a:br>
            <a:br>
              <a:rPr lang="en-US" dirty="0"/>
            </a:br>
            <a:r>
              <a:rPr lang="en-US" dirty="0">
                <a:latin typeface="Consolas" panose="020B0609020204030204" pitchFamily="49" charset="0"/>
              </a:rPr>
              <a:t>lock(_lock) { </a:t>
            </a:r>
            <a:r>
              <a:rPr lang="en-US" dirty="0" err="1">
                <a:latin typeface="Consolas" panose="020B0609020204030204" pitchFamily="49" charset="0"/>
              </a:rPr>
              <a:t>collection.Add</a:t>
            </a:r>
            <a:r>
              <a:rPr lang="en-US" dirty="0">
                <a:latin typeface="Consolas" panose="020B0609020204030204" pitchFamily="49" charset="0"/>
              </a:rPr>
              <a:t> (…) }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Synchronize WPF bindings with the same _lock</a:t>
            </a:r>
            <a:br>
              <a:rPr lang="en-US" dirty="0"/>
            </a:br>
            <a:br>
              <a:rPr lang="en-US" dirty="0"/>
            </a:br>
            <a:r>
              <a:rPr lang="en-US" dirty="0" err="1">
                <a:latin typeface="Consolas" panose="020B0609020204030204" pitchFamily="49" charset="0"/>
              </a:rPr>
              <a:t>BindingOperations.EnableCollectionSynchronization</a:t>
            </a:r>
            <a:r>
              <a:rPr lang="en-US" dirty="0">
                <a:latin typeface="Consolas" panose="020B0609020204030204" pitchFamily="49" charset="0"/>
              </a:rPr>
              <a:t>(collection, _lock)</a:t>
            </a:r>
          </a:p>
          <a:p>
            <a:pPr marL="514350" indent="-514350">
              <a:buFont typeface="+mj-lt"/>
              <a:buAutoNum type="arabicPeriod"/>
            </a:pPr>
            <a:endParaRPr lang="en-US" dirty="0">
              <a:latin typeface="Consolas" panose="020B0609020204030204" pitchFamily="49" charset="0"/>
            </a:endParaRP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92197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EA62E4-9F74-C6D8-6917-F88BA41CC0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199A70D-67E6-B03F-A2FD-0947DD4D98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ObservableCollection: Thread safe UI data binding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307EEB5-0F21-A037-0E19-8562C531E0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Implementation of thread safe updates to an ObservableCollection</a:t>
            </a:r>
          </a:p>
          <a:p>
            <a:endParaRPr lang="en-US" dirty="0"/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81D3D09B-6174-E228-F7B3-7EC3ACEC2E0C}"/>
              </a:ext>
            </a:extLst>
          </p:cNvPr>
          <p:cNvSpPr txBox="1"/>
          <p:nvPr/>
        </p:nvSpPr>
        <p:spPr>
          <a:xfrm>
            <a:off x="638175" y="2247813"/>
            <a:ext cx="10915650" cy="4245061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internal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class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DockpaneListBoxViewModel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: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DockPane</a:t>
            </a:r>
            <a:endParaRPr lang="en-US" sz="1600" dirty="0">
              <a:solidFill>
                <a:srgbClr val="2B91A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readonly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ObservableCollection&lt;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OnlinePortalItem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 _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layerPackages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[];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private</a:t>
            </a:r>
            <a:r>
              <a:rPr lang="en-US" sz="16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Object _lock = </a:t>
            </a:r>
            <a:r>
              <a:rPr lang="en-US" sz="16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(); </a:t>
            </a:r>
            <a:endParaRPr lang="en-US" sz="1600" dirty="0"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DockpaneListBoxViewModel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()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{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BindingOperations.EnableCollectionSynchronization</a:t>
            </a:r>
            <a:r>
              <a:rPr lang="en-US" sz="16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(_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layerPackages</a:t>
            </a:r>
            <a:r>
              <a:rPr lang="en-US" sz="16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_lock);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}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	</a:t>
            </a:r>
            <a:endParaRPr lang="en-US" sz="1600" dirty="0">
              <a:solidFill>
                <a:srgbClr val="000000"/>
              </a:solidFill>
              <a:highlight>
                <a:srgbClr val="FFFF00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Task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UpdateListFromData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{ 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Cascadia Mono" panose="020B0609020000020004" pitchFamily="49" charset="0"/>
              </a:rPr>
              <a:t>// run on Worker Thread as explained in Asynchronous Programming Session 1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QueuedTask.Run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lock</a:t>
            </a:r>
            <a:r>
              <a:rPr lang="en-US" sz="16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(_</a:t>
            </a:r>
            <a:r>
              <a:rPr lang="en-US" sz="16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lock</a:t>
            </a:r>
            <a:r>
              <a:rPr lang="en-US" sz="16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) { _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layerPackages.Add</a:t>
            </a:r>
            <a:r>
              <a:rPr lang="en-US" sz="16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getData</a:t>
            </a:r>
            <a:r>
              <a:rPr lang="en-US" sz="16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()); }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});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}</a:t>
            </a:r>
            <a:endParaRPr lang="en-US" sz="16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7164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56DAC1-2C63-BE06-9D59-0FAEE95DB2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7F319B81-1CCE-919A-CED3-5D76E80516F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t="21589" b="21589"/>
          <a:stretch/>
        </p:blipFill>
        <p:spPr/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FC370BD4-412B-8DE6-C08B-4B610CE45C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1" y="1757363"/>
            <a:ext cx="4599935" cy="3004564"/>
          </a:xfrm>
        </p:spPr>
        <p:txBody>
          <a:bodyPr/>
          <a:lstStyle/>
          <a:p>
            <a:r>
              <a:rPr lang="en-US" sz="3200" dirty="0"/>
              <a:t>Example updates Observable Collection on Worker Thread and UI remains responsive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1F4DDA-49F7-9ED2-CC4F-483D2D4DB7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2317245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12B190-827F-3E01-60C7-A4551F3F1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38CD96-0897-C769-18D9-63B034A19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Recap of Asynchronous Programming for </a:t>
            </a:r>
            <a:r>
              <a:rPr lang="en-US" dirty="0" err="1"/>
              <a:t>Addins</a:t>
            </a:r>
            <a:r>
              <a:rPr lang="en-US" dirty="0"/>
              <a:t>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444FE5-52E7-8F53-293C-FA7BCADA30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ArcGIS Pro is an Asynchronous Application</a:t>
            </a:r>
          </a:p>
          <a:p>
            <a:pPr lvl="1"/>
            <a:r>
              <a:rPr lang="en-US" dirty="0"/>
              <a:t>Developers utilize two threads: UI and MCT (MCT via </a:t>
            </a:r>
            <a:r>
              <a:rPr lang="en-US" dirty="0" err="1"/>
              <a:t>QueuedTask.Run</a:t>
            </a:r>
            <a:r>
              <a:rPr lang="en-US" dirty="0"/>
              <a:t>)</a:t>
            </a:r>
          </a:p>
          <a:p>
            <a:pPr lvl="2"/>
            <a:r>
              <a:rPr lang="en-US" dirty="0"/>
              <a:t>Asynchronous methods can be called from the UI</a:t>
            </a:r>
          </a:p>
          <a:p>
            <a:pPr lvl="3"/>
            <a:r>
              <a:rPr lang="en-US" dirty="0"/>
              <a:t>Run on the QueuedTask. Use with async/await</a:t>
            </a:r>
          </a:p>
          <a:p>
            <a:pPr lvl="3"/>
            <a:endParaRPr lang="en-US" dirty="0"/>
          </a:p>
          <a:p>
            <a:pPr lvl="2"/>
            <a:r>
              <a:rPr lang="en-US" dirty="0"/>
              <a:t>Synchronous methods must be used within a QueuedTask</a:t>
            </a:r>
          </a:p>
          <a:p>
            <a:pPr lvl="3"/>
            <a:r>
              <a:rPr lang="en-US" dirty="0"/>
              <a:t>Allows the Pro UI thread to remain responsive</a:t>
            </a:r>
          </a:p>
          <a:p>
            <a:pPr lvl="3"/>
            <a:endParaRPr lang="en-US" dirty="0"/>
          </a:p>
          <a:p>
            <a:pPr lvl="2"/>
            <a:r>
              <a:rPr lang="en-US" dirty="0"/>
              <a:t>Implementing custom synchronous and asynchronous methods</a:t>
            </a:r>
          </a:p>
        </p:txBody>
      </p:sp>
    </p:spTree>
    <p:extLst>
      <p:ext uri="{BB962C8B-B14F-4D97-AF65-F5344CB8AC3E}">
        <p14:creationId xmlns:p14="http://schemas.microsoft.com/office/powerpoint/2010/main" val="10550686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F899824-55BF-E730-60D4-8C46443A3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32670"/>
            <a:ext cx="8414158" cy="738664"/>
          </a:xfrm>
        </p:spPr>
        <p:txBody>
          <a:bodyPr/>
          <a:lstStyle/>
          <a:p>
            <a:r>
              <a:rPr lang="en-US" dirty="0"/>
              <a:t>Showing Progress Feedback on Dockpanes</a:t>
            </a:r>
            <a:br>
              <a:rPr lang="en-US" dirty="0"/>
            </a:b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860A100-E933-7FC3-E72E-2D5C24538F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1" y="4309697"/>
            <a:ext cx="7119256" cy="338554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Uma</a:t>
            </a:r>
          </a:p>
        </p:txBody>
      </p:sp>
    </p:spTree>
    <p:extLst>
      <p:ext uri="{BB962C8B-B14F-4D97-AF65-F5344CB8AC3E}">
        <p14:creationId xmlns:p14="http://schemas.microsoft.com/office/powerpoint/2010/main" val="25658091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D7055B1-4DCE-4940-8E88-FB4FB60A926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Showing Progress Feedback on Dockpanes</a:t>
            </a:r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0AC9126D-6A8E-1176-2F7D-664994EC66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General rule:</a:t>
            </a:r>
          </a:p>
          <a:p>
            <a:pPr lvl="1"/>
            <a:r>
              <a:rPr lang="en-US" dirty="0"/>
              <a:t>Business logic that takes longer than 3 seconds should provide visual feedback to the operator</a:t>
            </a:r>
          </a:p>
          <a:p>
            <a:pPr lvl="1"/>
            <a:endParaRPr lang="en-US" dirty="0"/>
          </a:p>
          <a:p>
            <a:r>
              <a:rPr lang="en-US" dirty="0"/>
              <a:t>Feedback depends on some business logic parameters:</a:t>
            </a:r>
          </a:p>
          <a:p>
            <a:pPr lvl="1"/>
            <a:r>
              <a:rPr lang="en-US" dirty="0"/>
              <a:t>Simple ‘busy’ indicator (I am still working)</a:t>
            </a:r>
          </a:p>
          <a:p>
            <a:pPr lvl="1"/>
            <a:r>
              <a:rPr lang="en-US" dirty="0"/>
              <a:t>Show % or count completion</a:t>
            </a:r>
          </a:p>
          <a:p>
            <a:pPr lvl="2"/>
            <a:r>
              <a:rPr lang="en-US" dirty="0"/>
              <a:t>Only possible if you know in advance how many items need to be processed</a:t>
            </a:r>
          </a:p>
          <a:p>
            <a:pPr lvl="1"/>
            <a:r>
              <a:rPr lang="en-US" dirty="0"/>
              <a:t>Textual Status feedback </a:t>
            </a:r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79830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6FA475-5E42-4CF4-00A3-8069CF3DA8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EB6ED33-1330-55FF-1FB7-EC8F9112D1FA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Showing Workflow Progress Feedback on Dockpanes</a:t>
            </a:r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E20D9B5-AA94-69E8-340A-EDD0F955AA80}"/>
              </a:ext>
            </a:extLst>
          </p:cNvPr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We look at the following feedback methods:</a:t>
            </a:r>
          </a:p>
          <a:p>
            <a:pPr lvl="1"/>
            <a:r>
              <a:rPr lang="en-US" dirty="0"/>
              <a:t>Waiting cursor control (Pro API)</a:t>
            </a:r>
          </a:p>
          <a:p>
            <a:pPr lvl="2"/>
            <a:r>
              <a:rPr lang="en-US" dirty="0"/>
              <a:t>Progress is indeterminate</a:t>
            </a:r>
          </a:p>
          <a:p>
            <a:pPr lvl="3"/>
            <a:r>
              <a:rPr lang="en-US" dirty="0"/>
              <a:t>Process requires unknown number </a:t>
            </a:r>
            <a:br>
              <a:rPr lang="en-US" dirty="0"/>
            </a:br>
            <a:r>
              <a:rPr lang="en-US" dirty="0"/>
              <a:t>of cycles</a:t>
            </a:r>
          </a:p>
          <a:p>
            <a:pPr lvl="1"/>
            <a:r>
              <a:rPr lang="en-US" dirty="0"/>
              <a:t>Progress bar control (WPF)</a:t>
            </a:r>
          </a:p>
          <a:p>
            <a:pPr lvl="2"/>
            <a:r>
              <a:rPr lang="en-US" dirty="0"/>
              <a:t>Can show % or count progression</a:t>
            </a:r>
            <a:br>
              <a:rPr lang="en-US" dirty="0"/>
            </a:br>
            <a:r>
              <a:rPr lang="en-US" dirty="0"/>
              <a:t>to completion</a:t>
            </a:r>
          </a:p>
          <a:p>
            <a:pPr lvl="2"/>
            <a:r>
              <a:rPr lang="en-US" dirty="0"/>
              <a:t>Status text (optional)</a:t>
            </a:r>
          </a:p>
          <a:p>
            <a:pPr lvl="1"/>
            <a:r>
              <a:rPr lang="en-US" dirty="0"/>
              <a:t>Text block (WPF)</a:t>
            </a:r>
          </a:p>
          <a:p>
            <a:pPr lvl="2"/>
            <a:r>
              <a:rPr lang="en-US" dirty="0"/>
              <a:t>Used to show </a:t>
            </a:r>
            <a:br>
              <a:rPr lang="en-US" dirty="0"/>
            </a:br>
            <a:r>
              <a:rPr lang="en-US" dirty="0"/>
              <a:t>textual feedback</a:t>
            </a:r>
            <a:br>
              <a:rPr lang="en-US" dirty="0"/>
            </a:br>
            <a:r>
              <a:rPr lang="en-US" dirty="0"/>
              <a:t>i.e. GP Task Messages, or</a:t>
            </a:r>
            <a:br>
              <a:rPr lang="en-US" dirty="0"/>
            </a:br>
            <a:r>
              <a:rPr lang="en-US" dirty="0"/>
              <a:t>Progress status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E6F2286-7D48-0301-DE42-BD39F161F4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9373" y="2294553"/>
            <a:ext cx="3505137" cy="150431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75EA274-A3EA-D037-C6A8-7E758BB2E8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5958" y="4001294"/>
            <a:ext cx="3891965" cy="2082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1780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F92F9F-404C-5B86-E070-581F5BB976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0B3DEB3-F4BC-1A60-C9CF-B9E01D7334AF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Waiting cursor control (Pro API)</a:t>
            </a:r>
            <a:br>
              <a:rPr lang="en-US" dirty="0"/>
            </a:br>
            <a:endParaRPr lang="en-US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BB43429-DCEB-E9FB-E15D-810AA9CE85F6}"/>
              </a:ext>
            </a:extLst>
          </p:cNvPr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Pro Concept doc: </a:t>
            </a:r>
            <a:r>
              <a:rPr lang="en-US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https://github.com/Esri/arcgis-pro-sdk/wiki/ProConcepts-Framework#waiting-cursor</a:t>
            </a:r>
            <a:endParaRPr lang="en-US" dirty="0"/>
          </a:p>
          <a:p>
            <a:r>
              <a:rPr lang="en-US" dirty="0"/>
              <a:t>XAML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Code-behind: </a:t>
            </a:r>
            <a:r>
              <a:rPr lang="en-US" dirty="0" err="1"/>
              <a:t>BusyVisibility</a:t>
            </a:r>
            <a:r>
              <a:rPr lang="en-US" dirty="0"/>
              <a:t> turns cursor on/off -visible/collapsed</a:t>
            </a:r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AB19C4B-B38A-DD87-F4B4-853FA9CD3F58}"/>
              </a:ext>
            </a:extLst>
          </p:cNvPr>
          <p:cNvSpPr/>
          <p:nvPr/>
        </p:nvSpPr>
        <p:spPr bwMode="auto">
          <a:xfrm>
            <a:off x="1095554" y="2668009"/>
            <a:ext cx="10919637" cy="895266"/>
          </a:xfrm>
          <a:prstGeom prst="rect">
            <a:avLst/>
          </a:prstGeom>
          <a:solidFill>
            <a:schemeClr val="tx1"/>
          </a:solidFill>
          <a:ln w="19050">
            <a:noFill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&lt;</a:t>
            </a:r>
            <a:r>
              <a:rPr lang="en-US" sz="14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UserControl</a:t>
            </a:r>
            <a:r>
              <a:rPr lang="en-US" sz="1400" dirty="0">
                <a:solidFill>
                  <a:srgbClr val="FF0000"/>
                </a:solidFill>
                <a:latin typeface="Cascadia Mono" panose="020B0609020000020004" pitchFamily="49" charset="0"/>
              </a:rPr>
              <a:t> ….</a:t>
            </a:r>
            <a:endParaRPr lang="en-US" sz="14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400" dirty="0" err="1">
                <a:solidFill>
                  <a:srgbClr val="FF0000"/>
                </a:solidFill>
                <a:latin typeface="Cascadia Mono" panose="020B0609020000020004" pitchFamily="49" charset="0"/>
              </a:rPr>
              <a:t>xmlns</a:t>
            </a:r>
            <a:r>
              <a:rPr lang="en-US" sz="14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: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="</a:t>
            </a:r>
            <a:r>
              <a:rPr lang="en-US" sz="14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clr-namespace:ArcGIS.Desktop.Framework.Controls;assembly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=</a:t>
            </a:r>
            <a:r>
              <a:rPr lang="en-US" sz="14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ArcGIS.Desktop.Framework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“</a:t>
            </a:r>
          </a:p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…</a:t>
            </a:r>
          </a:p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controls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: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WaitingCursorControl</a:t>
            </a:r>
            <a:r>
              <a:rPr lang="en-US" sz="1400" dirty="0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ascadia Mono" panose="020B0609020000020004" pitchFamily="49" charset="0"/>
              </a:rPr>
              <a:t>Visibility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="{</a:t>
            </a:r>
            <a:r>
              <a:rPr lang="en-US" sz="1400" dirty="0">
                <a:solidFill>
                  <a:srgbClr val="A31515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Binding</a:t>
            </a:r>
            <a:r>
              <a:rPr lang="en-US" sz="1400" dirty="0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BusyVisibility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}"&gt;&lt;/</a:t>
            </a:r>
            <a:r>
              <a:rPr lang="en-US" sz="14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controls</a:t>
            </a:r>
            <a:r>
              <a:rPr lang="en-US" sz="14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:</a:t>
            </a:r>
            <a:r>
              <a:rPr lang="en-US" sz="14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WaitingCursorControl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&gt;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A27EA33-CE1A-2058-B0D4-0B901E6559B8}"/>
              </a:ext>
            </a:extLst>
          </p:cNvPr>
          <p:cNvSpPr/>
          <p:nvPr/>
        </p:nvSpPr>
        <p:spPr bwMode="auto">
          <a:xfrm>
            <a:off x="1271087" y="4227269"/>
            <a:ext cx="9649826" cy="1731358"/>
          </a:xfrm>
          <a:prstGeom prst="rect">
            <a:avLst/>
          </a:prstGeom>
          <a:solidFill>
            <a:schemeClr val="tx1"/>
          </a:solidFill>
          <a:ln w="19050">
            <a:noFill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private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System.Windows.Visibility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_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busyVisibility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System.Windows.Visibility.Visible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endParaRPr lang="en-US" sz="14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System.Windows.Visibility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BusyVisibility</a:t>
            </a:r>
            <a:endParaRPr lang="en-US" sz="1400" dirty="0">
              <a:solidFill>
                <a:srgbClr val="000000"/>
              </a:solidFill>
              <a:highlight>
                <a:srgbClr val="FFFF00"/>
              </a:highlight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get { return _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busyVisibility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; }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set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{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SetProperty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(ref _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busyVisibility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, value, () =&gt;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BusyVisibility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); }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4512992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7D5308-67DD-761E-63F1-36ABFE1D96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985CDC-53A6-3EA6-16A9-2D0B4A1F7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Waiting cursor control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C1F07E-052A-84AB-345B-0DE9A75A0D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Set </a:t>
            </a:r>
            <a:r>
              <a:rPr lang="en-US" dirty="0" err="1"/>
              <a:t>BusyVisibility</a:t>
            </a:r>
            <a:r>
              <a:rPr lang="en-US" dirty="0"/>
              <a:t> to “Visible” before processing the data request and back to Collapsed when the request is done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7074D41-2CC4-6961-2FB6-C3B7811A5A88}"/>
              </a:ext>
            </a:extLst>
          </p:cNvPr>
          <p:cNvSpPr/>
          <p:nvPr/>
        </p:nvSpPr>
        <p:spPr bwMode="auto">
          <a:xfrm>
            <a:off x="1166068" y="2245638"/>
            <a:ext cx="9177557" cy="4247235"/>
          </a:xfrm>
          <a:prstGeom prst="rect">
            <a:avLst/>
          </a:prstGeom>
          <a:solidFill>
            <a:schemeClr val="tx1"/>
          </a:solidFill>
          <a:ln w="19050">
            <a:noFill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try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400" dirty="0">
                <a:solidFill>
                  <a:srgbClr val="008000"/>
                </a:solidFill>
                <a:latin typeface="Cascadia Mono" panose="020B0609020000020004" pitchFamily="49" charset="0"/>
              </a:rPr>
              <a:t>// indicate that we are busy</a:t>
            </a:r>
          </a:p>
          <a:p>
            <a:r>
              <a:rPr lang="en-US" sz="1400" dirty="0">
                <a:solidFill>
                  <a:srgbClr val="008000"/>
                </a:solidFill>
                <a:latin typeface="Cascadia Mono" panose="020B0609020000020004" pitchFamily="49" charset="0"/>
              </a:rPr>
              <a:t>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BusyVisibility</a:t>
            </a:r>
            <a:r>
              <a:rPr lang="en-US" sz="14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System.Windows.Visibility.Visible</a:t>
            </a:r>
            <a:r>
              <a:rPr lang="en-US" sz="14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400" dirty="0">
                <a:solidFill>
                  <a:srgbClr val="008000"/>
                </a:solidFill>
                <a:latin typeface="Cascadia Mono" panose="020B0609020000020004" pitchFamily="49" charset="0"/>
              </a:rPr>
              <a:t>// perform the business logic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400" dirty="0">
                <a:solidFill>
                  <a:srgbClr val="008000"/>
                </a:solidFill>
                <a:latin typeface="Cascadia Mono" panose="020B0609020000020004" pitchFamily="49" charset="0"/>
              </a:rPr>
              <a:t>// submit a query to the portal and fill the </a:t>
            </a:r>
            <a:r>
              <a:rPr lang="en-US" sz="1400" dirty="0" err="1">
                <a:solidFill>
                  <a:srgbClr val="008000"/>
                </a:solidFill>
                <a:latin typeface="Cascadia Mono" panose="020B0609020000020004" pitchFamily="49" charset="0"/>
              </a:rPr>
              <a:t>portalItems</a:t>
            </a:r>
            <a:r>
              <a:rPr lang="en-US" sz="1400" dirty="0">
                <a:solidFill>
                  <a:srgbClr val="008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008000"/>
                </a:solidFill>
                <a:latin typeface="Cascadia Mono" panose="020B0609020000020004" pitchFamily="49" charset="0"/>
              </a:rPr>
              <a:t>ObservableCollection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await QueryPortal.Exec2Async(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portalItems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}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catch (Exception ex)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400" dirty="0">
                <a:solidFill>
                  <a:srgbClr val="008000"/>
                </a:solidFill>
                <a:latin typeface="Cascadia Mono" panose="020B0609020000020004" pitchFamily="49" charset="0"/>
              </a:rPr>
              <a:t>// not busy anymore =&gt; hide busy indicator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BusyVisibility</a:t>
            </a:r>
            <a:r>
              <a:rPr lang="en-US" sz="14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System.Windows.Visibility.Collapsed</a:t>
            </a:r>
            <a:r>
              <a:rPr lang="en-US" sz="14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;</a:t>
            </a:r>
            <a:endParaRPr lang="en-US" sz="14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latin typeface="Cascadia Mono" panose="020B0609020000020004" pitchFamily="49" charset="0"/>
              </a:rPr>
              <a:t>  // Show error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}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finally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400" dirty="0">
                <a:solidFill>
                  <a:srgbClr val="008000"/>
                </a:solidFill>
                <a:latin typeface="Cascadia Mono" panose="020B0609020000020004" pitchFamily="49" charset="0"/>
              </a:rPr>
              <a:t>// not busy anymore =&gt; hide busy indicator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BusyVisibility</a:t>
            </a:r>
            <a:r>
              <a:rPr lang="en-US" sz="14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System.Windows.Visibility.Collapsed</a:t>
            </a:r>
            <a:r>
              <a:rPr lang="en-US" sz="14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1990643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446F3A-3B7B-826B-27F2-E832F05D99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E60F6BC-154D-BD31-66E5-3AA151B27398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Waiting cursor control 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B5CB0F2-75D6-3AD6-6FA2-59A0685CAB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Demo</a:t>
            </a: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545626F3-10A5-D955-F94B-62CDF33602B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11851" r="11851"/>
          <a:stretch/>
        </p:blipFill>
        <p:spPr/>
      </p:pic>
    </p:spTree>
    <p:extLst>
      <p:ext uri="{BB962C8B-B14F-4D97-AF65-F5344CB8AC3E}">
        <p14:creationId xmlns:p14="http://schemas.microsoft.com/office/powerpoint/2010/main" val="8792573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499013D-8041-47DE-B2C2-E667E7307E64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Updating Feedback on the UI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4153E9C-5F96-499D-A4EB-88A67C2F33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0302"/>
            <a:ext cx="6745448" cy="4926661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A recommended common pattern to update UI data is to use the “</a:t>
            </a:r>
            <a:r>
              <a:rPr lang="en-US" dirty="0" err="1"/>
              <a:t>ActionOnGuiThread</a:t>
            </a:r>
            <a:r>
              <a:rPr lang="en-US" dirty="0"/>
              <a:t>” method</a:t>
            </a:r>
          </a:p>
          <a:p>
            <a:r>
              <a:rPr lang="en-US" dirty="0"/>
              <a:t>Allows to initiate updates from both: UI threads and background worker threads</a:t>
            </a:r>
          </a:p>
          <a:p>
            <a:r>
              <a:rPr lang="en-US" dirty="0"/>
              <a:t>Use this Pattern to run an ‘Action’ (code snippet) on the UI thread</a:t>
            </a:r>
          </a:p>
          <a:p>
            <a:pPr lvl="1"/>
            <a:r>
              <a:rPr lang="en-US" dirty="0"/>
              <a:t>Call from UI thread or background worker thread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9D3443-C157-FEB2-E9A9-56FAC1DACA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9198" y="1346617"/>
            <a:ext cx="3891965" cy="2082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4552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48EF8F-F940-1541-E4D1-731BE220D7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AB3E80E-B823-20D5-E897-4A8B2325C3CA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Updating Feedback on the UI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2D3F64A-CA6D-9C3E-F4E8-175FB69CF126}"/>
              </a:ext>
            </a:extLst>
          </p:cNvPr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Updating any UI (XAML) bound property can always be safely performed from the UI thread but not from a non-UI thread</a:t>
            </a:r>
          </a:p>
          <a:p>
            <a:r>
              <a:rPr lang="en-US" dirty="0"/>
              <a:t>The “</a:t>
            </a:r>
            <a:r>
              <a:rPr lang="en-US" dirty="0" err="1"/>
              <a:t>ActionOnGuiThread</a:t>
            </a:r>
            <a:r>
              <a:rPr lang="en-US" dirty="0"/>
              <a:t>” method switches to the UI thread if needed and then runs the required “Action” on the UI thread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9E45D8-69EF-9BC6-444F-315640D0BAA8}"/>
              </a:ext>
            </a:extLst>
          </p:cNvPr>
          <p:cNvSpPr/>
          <p:nvPr/>
        </p:nvSpPr>
        <p:spPr bwMode="auto">
          <a:xfrm>
            <a:off x="503274" y="3704786"/>
            <a:ext cx="11185451" cy="2537319"/>
          </a:xfrm>
          <a:prstGeom prst="rect">
            <a:avLst/>
          </a:prstGeom>
          <a:solidFill>
            <a:schemeClr val="tx1"/>
          </a:solidFill>
          <a:ln w="19050">
            <a:noFill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private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void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ActionOnGuiThread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(Action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theAction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)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if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(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System.Windows.Application.Current.Dispatcher.CheckAccess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())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{ </a:t>
            </a:r>
            <a:r>
              <a:rPr lang="en-US" sz="1400" dirty="0">
                <a:solidFill>
                  <a:srgbClr val="008000"/>
                </a:solidFill>
                <a:latin typeface="Cascadia Mono" panose="020B0609020000020004" pitchFamily="49" charset="0"/>
              </a:rPr>
              <a:t>// We are on the GUI thread =&gt; run </a:t>
            </a:r>
            <a:r>
              <a:rPr lang="en-US" sz="1400" dirty="0" err="1">
                <a:solidFill>
                  <a:srgbClr val="008000"/>
                </a:solidFill>
                <a:latin typeface="Cascadia Mono" panose="020B0609020000020004" pitchFamily="49" charset="0"/>
              </a:rPr>
              <a:t>theAction</a:t>
            </a:r>
            <a:r>
              <a:rPr lang="en-US" sz="1400" dirty="0">
                <a:solidFill>
                  <a:srgbClr val="008000"/>
                </a:solidFill>
                <a:latin typeface="Cascadia Mono" panose="020B0609020000020004" pitchFamily="49" charset="0"/>
              </a:rPr>
              <a:t> directly without switching thread</a:t>
            </a:r>
            <a:endParaRPr lang="en-US" sz="14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 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theAction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}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else</a:t>
            </a:r>
            <a:endParaRPr lang="en-US" sz="14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{ </a:t>
            </a:r>
            <a:r>
              <a:rPr lang="en-US" sz="1400" dirty="0">
                <a:solidFill>
                  <a:srgbClr val="008000"/>
                </a:solidFill>
                <a:latin typeface="Cascadia Mono" panose="020B0609020000020004" pitchFamily="49" charset="0"/>
              </a:rPr>
              <a:t>// Using Dispatcher to perform this action on the GUI thread.</a:t>
            </a:r>
            <a:endParaRPr lang="en-US" sz="14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 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ProApp.Current.Dispatcher.BeginInvoke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System.Windows.Threading.DispatcherPriority.Normal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theAction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}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}</a:t>
            </a:r>
            <a:endParaRPr lang="en-US" sz="1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2764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6B8EC88-D738-DD24-F4A8-0CA342D3FA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Updating Feedback on the UI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3821AC3-380D-445E-8481-1FFC747692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to use the “</a:t>
            </a:r>
            <a:r>
              <a:rPr lang="en-US" dirty="0" err="1"/>
              <a:t>ActionOnGuiThread</a:t>
            </a:r>
            <a:r>
              <a:rPr lang="en-US" dirty="0"/>
              <a:t>” method</a:t>
            </a:r>
          </a:p>
          <a:p>
            <a:pPr lvl="1"/>
            <a:r>
              <a:rPr lang="en-US" dirty="0"/>
              <a:t>Package the updates to UI (XAML) bound properties in an ‘Action’ method and pass the Action as a parameter to “</a:t>
            </a:r>
            <a:r>
              <a:rPr lang="en-US" dirty="0" err="1"/>
              <a:t>ActionOnGuiThread</a:t>
            </a:r>
            <a:r>
              <a:rPr lang="en-US" dirty="0"/>
              <a:t>” </a:t>
            </a:r>
          </a:p>
          <a:p>
            <a:pPr lvl="2"/>
            <a:r>
              <a:rPr lang="en-US" dirty="0"/>
              <a:t>Or use a lambda inline expression</a:t>
            </a:r>
          </a:p>
          <a:p>
            <a:pPr lvl="1"/>
            <a:r>
              <a:rPr lang="en-US" dirty="0"/>
              <a:t>Can be called from a worker thread or from a UI thread</a:t>
            </a:r>
          </a:p>
          <a:p>
            <a:pPr lvl="1"/>
            <a:r>
              <a:rPr lang="en-US" dirty="0"/>
              <a:t>Below we update the complete % and number of loaded records (text)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53137B2-D1C5-7027-5CBC-E66BD4D3D7C9}"/>
              </a:ext>
            </a:extLst>
          </p:cNvPr>
          <p:cNvSpPr/>
          <p:nvPr/>
        </p:nvSpPr>
        <p:spPr bwMode="auto">
          <a:xfrm>
            <a:off x="1904301" y="3598877"/>
            <a:ext cx="7273255" cy="3022703"/>
          </a:xfrm>
          <a:prstGeom prst="rect">
            <a:avLst/>
          </a:prstGeom>
          <a:solidFill>
            <a:schemeClr val="tx1"/>
          </a:solidFill>
          <a:ln w="19050">
            <a:noFill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async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Task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QueryPortalAsync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()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</a:p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  return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QueuedTask.Run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(() =&gt; {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	… </a:t>
            </a:r>
            <a:endParaRPr lang="en-US" sz="1400" dirty="0">
              <a:solidFill>
                <a:srgbClr val="008000"/>
              </a:solidFill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latin typeface="Cascadia Mono" panose="020B0609020000020004" pitchFamily="49" charset="0"/>
              </a:rPr>
              <a:t>      // Called from a worker thread or from a UI thread</a:t>
            </a:r>
          </a:p>
          <a:p>
            <a:r>
              <a:rPr lang="en-US" sz="1400" dirty="0">
                <a:solidFill>
                  <a:srgbClr val="008000"/>
                </a:solidFill>
                <a:latin typeface="Cascadia Mono" panose="020B06090200000200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ActionOnGuiThread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(() =&gt; {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</a:t>
            </a:r>
            <a:r>
              <a:rPr lang="en-US" sz="1400" dirty="0">
                <a:solidFill>
                  <a:srgbClr val="008000"/>
                </a:solidFill>
                <a:latin typeface="Cascadia Mono" panose="020B0609020000020004" pitchFamily="49" charset="0"/>
              </a:rPr>
              <a:t>// Update to UI (XAML) bound properties in this case</a:t>
            </a:r>
            <a:br>
              <a:rPr lang="en-US" sz="1400" dirty="0">
                <a:solidFill>
                  <a:srgbClr val="008000"/>
                </a:solidFill>
                <a:latin typeface="Cascadia Mono" panose="020B0609020000020004" pitchFamily="49" charset="0"/>
              </a:rPr>
            </a:br>
            <a:r>
              <a:rPr lang="en-US" sz="1400" dirty="0">
                <a:solidFill>
                  <a:srgbClr val="008000"/>
                </a:solidFill>
                <a:latin typeface="Cascadia Mono" panose="020B0609020000020004" pitchFamily="49" charset="0"/>
              </a:rPr>
              <a:t>        // we update the </a:t>
            </a:r>
            <a:r>
              <a:rPr lang="en-US" sz="1400" dirty="0" err="1">
                <a:solidFill>
                  <a:srgbClr val="008000"/>
                </a:solidFill>
                <a:latin typeface="Cascadia Mono" panose="020B0609020000020004" pitchFamily="49" charset="0"/>
              </a:rPr>
              <a:t>ProgressBar</a:t>
            </a:r>
            <a:r>
              <a:rPr lang="en-US" sz="1400" dirty="0">
                <a:solidFill>
                  <a:srgbClr val="008000"/>
                </a:solidFill>
                <a:latin typeface="Cascadia Mono" panose="020B0609020000020004" pitchFamily="49" charset="0"/>
              </a:rPr>
              <a:t> text and value (completion)</a:t>
            </a:r>
            <a:endParaRPr lang="en-US" sz="14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ProgressText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400" dirty="0">
                <a:solidFill>
                  <a:srgbClr val="800000"/>
                </a:solidFill>
                <a:latin typeface="Cascadia Mono" panose="020B0609020000020004" pitchFamily="49" charset="0"/>
              </a:rPr>
              <a:t>$@"Loaded: 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{++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loadedCount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}</a:t>
            </a:r>
            <a:r>
              <a:rPr lang="en-US" sz="1400" dirty="0">
                <a:solidFill>
                  <a:srgbClr val="800000"/>
                </a:solidFill>
                <a:latin typeface="Cascadia Mono" panose="020B06090200000200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ProgressValue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loadedCount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    });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  }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}</a:t>
            </a:r>
            <a:endParaRPr lang="en-US" sz="1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1315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2AADFC-EA90-FBC6-278E-F046722F28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285CB70-FFB6-B84B-88A9-200A74ECF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1057388" cy="77321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Updating a Text block (WPF)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3C1816B-931C-5239-C279-5B5D4624DE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250302"/>
            <a:ext cx="10688273" cy="4926661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Using a </a:t>
            </a:r>
            <a:r>
              <a:rPr lang="en-US" dirty="0" err="1"/>
              <a:t>TextBlock</a:t>
            </a:r>
            <a:r>
              <a:rPr lang="en-US" dirty="0"/>
              <a:t> control for progress updates</a:t>
            </a:r>
          </a:p>
          <a:p>
            <a:pPr lvl="1"/>
            <a:r>
              <a:rPr lang="en-US" dirty="0"/>
              <a:t>Add a </a:t>
            </a:r>
            <a:r>
              <a:rPr lang="en-US" dirty="0" err="1"/>
              <a:t>TextBlock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control to XAML</a:t>
            </a:r>
          </a:p>
          <a:p>
            <a:pPr lvl="1"/>
            <a:r>
              <a:rPr lang="en-US" dirty="0"/>
              <a:t>Add the </a:t>
            </a:r>
            <a:r>
              <a:rPr lang="en-US" dirty="0" err="1"/>
              <a:t>ViewModel</a:t>
            </a:r>
            <a:br>
              <a:rPr lang="en-US" dirty="0"/>
            </a:br>
            <a:r>
              <a:rPr lang="en-US" dirty="0"/>
              <a:t>Property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In your background thread</a:t>
            </a:r>
          </a:p>
          <a:p>
            <a:pPr lvl="1"/>
            <a:r>
              <a:rPr lang="en-US" dirty="0"/>
              <a:t>Use </a:t>
            </a:r>
            <a:r>
              <a:rPr lang="en-US" dirty="0" err="1"/>
              <a:t>ActionOnGuiThread</a:t>
            </a:r>
            <a:br>
              <a:rPr lang="en-US" dirty="0"/>
            </a:br>
            <a:r>
              <a:rPr lang="en-US" dirty="0"/>
              <a:t>to update the </a:t>
            </a:r>
            <a:r>
              <a:rPr lang="en-US" dirty="0" err="1"/>
              <a:t>TextBlock</a:t>
            </a:r>
            <a:br>
              <a:rPr lang="en-US" dirty="0"/>
            </a:br>
            <a:r>
              <a:rPr lang="en-US" dirty="0"/>
              <a:t>property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91D2D7F-9E53-83E6-A966-AA1471D20920}"/>
              </a:ext>
            </a:extLst>
          </p:cNvPr>
          <p:cNvSpPr/>
          <p:nvPr/>
        </p:nvSpPr>
        <p:spPr bwMode="auto">
          <a:xfrm>
            <a:off x="5570290" y="4513072"/>
            <a:ext cx="6325298" cy="1912895"/>
          </a:xfrm>
          <a:prstGeom prst="rect">
            <a:avLst/>
          </a:prstGeom>
          <a:solidFill>
            <a:schemeClr val="tx1"/>
          </a:solidFill>
          <a:ln w="19050">
            <a:noFill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return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QueuedTask.Run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(() =&gt; {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ActionOnGuiThread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(() =&gt;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{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  </a:t>
            </a:r>
            <a:r>
              <a:rPr lang="en-US" sz="1400" dirty="0">
                <a:solidFill>
                  <a:srgbClr val="008000"/>
                </a:solidFill>
                <a:latin typeface="Cascadia Mono" panose="020B0609020000020004" pitchFamily="49" charset="0"/>
              </a:rPr>
              <a:t>// Update to UI (XAML) bound properties in this case</a:t>
            </a:r>
            <a:br>
              <a:rPr lang="en-US" sz="1400" dirty="0">
                <a:solidFill>
                  <a:srgbClr val="008000"/>
                </a:solidFill>
                <a:latin typeface="Cascadia Mono" panose="020B0609020000020004" pitchFamily="49" charset="0"/>
              </a:rPr>
            </a:br>
            <a:r>
              <a:rPr lang="en-US" sz="1400" dirty="0">
                <a:solidFill>
                  <a:srgbClr val="008000"/>
                </a:solidFill>
                <a:latin typeface="Cascadia Mono" panose="020B0609020000020004" pitchFamily="49" charset="0"/>
              </a:rPr>
              <a:t>    // we update the </a:t>
            </a:r>
            <a:r>
              <a:rPr lang="en-US" sz="1400" dirty="0" err="1">
                <a:solidFill>
                  <a:srgbClr val="008000"/>
                </a:solidFill>
                <a:latin typeface="Cascadia Mono" panose="020B0609020000020004" pitchFamily="49" charset="0"/>
              </a:rPr>
              <a:t>ProgressBar</a:t>
            </a:r>
            <a:r>
              <a:rPr lang="en-US" sz="1400" dirty="0">
                <a:solidFill>
                  <a:srgbClr val="008000"/>
                </a:solidFill>
                <a:latin typeface="Cascadia Mono" panose="020B0609020000020004" pitchFamily="49" charset="0"/>
              </a:rPr>
              <a:t> text</a:t>
            </a:r>
            <a:endParaRPr lang="en-US" sz="14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ProgressText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400" dirty="0">
                <a:solidFill>
                  <a:srgbClr val="800000"/>
                </a:solidFill>
                <a:latin typeface="Cascadia Mono" panose="020B0609020000020004" pitchFamily="49" charset="0"/>
              </a:rPr>
              <a:t>$@"Loaded: 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{++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loadedCount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}</a:t>
            </a:r>
            <a:r>
              <a:rPr lang="en-US" sz="1400" dirty="0">
                <a:solidFill>
                  <a:srgbClr val="800000"/>
                </a:solidFill>
                <a:latin typeface="Cascadia Mono" panose="020B06090200000200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});</a:t>
            </a: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EC7BDBC-C0D8-E60D-7533-CFF3A059B363}"/>
              </a:ext>
            </a:extLst>
          </p:cNvPr>
          <p:cNvSpPr/>
          <p:nvPr/>
        </p:nvSpPr>
        <p:spPr bwMode="auto">
          <a:xfrm>
            <a:off x="4530055" y="1753300"/>
            <a:ext cx="7365533" cy="2254678"/>
          </a:xfrm>
          <a:prstGeom prst="rect">
            <a:avLst/>
          </a:prstGeom>
          <a:solidFill>
            <a:schemeClr val="tx1"/>
          </a:solidFill>
          <a:ln w="19050">
            <a:noFill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r>
              <a:rPr lang="en-US" sz="1400" dirty="0">
                <a:solidFill>
                  <a:srgbClr val="008000"/>
                </a:solidFill>
                <a:latin typeface="Cascadia Mono" panose="020B0609020000020004" pitchFamily="49" charset="0"/>
              </a:rPr>
              <a:t>// View</a:t>
            </a:r>
          </a:p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&lt;</a:t>
            </a:r>
            <a:r>
              <a:rPr lang="en-US" sz="14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TextBlock</a:t>
            </a:r>
            <a:r>
              <a:rPr lang="en-US" sz="1400" dirty="0">
                <a:solidFill>
                  <a:srgbClr val="FF0000"/>
                </a:solidFill>
                <a:latin typeface="Cascadia Mono" panose="020B0609020000020004" pitchFamily="49" charset="0"/>
              </a:rPr>
              <a:t> Text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="{</a:t>
            </a:r>
            <a:r>
              <a:rPr lang="en-US" sz="1400" dirty="0">
                <a:solidFill>
                  <a:srgbClr val="A31515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Binding</a:t>
            </a:r>
            <a:r>
              <a:rPr lang="en-US" sz="1400" dirty="0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ProgressText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}"</a:t>
            </a:r>
            <a:r>
              <a:rPr lang="en-US" sz="1400" dirty="0">
                <a:solidFill>
                  <a:srgbClr val="FF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ascadia Mono" panose="020B0609020000020004" pitchFamily="49" charset="0"/>
              </a:rPr>
              <a:t>FontWeight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="Bold“ /&gt;</a:t>
            </a:r>
            <a:endParaRPr lang="en-US" sz="1400" dirty="0">
              <a:solidFill>
                <a:schemeClr val="bg1"/>
              </a:solidFill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latin typeface="Cascadia Mono" panose="020B0609020000020004" pitchFamily="49" charset="0"/>
              </a:rPr>
              <a:t>// </a:t>
            </a:r>
            <a:r>
              <a:rPr lang="en-US" sz="1400" dirty="0" err="1">
                <a:solidFill>
                  <a:srgbClr val="008000"/>
                </a:solidFill>
                <a:latin typeface="Cascadia Mono" panose="020B0609020000020004" pitchFamily="49" charset="0"/>
              </a:rPr>
              <a:t>ViewModel</a:t>
            </a:r>
            <a:endParaRPr lang="en-US" sz="1400" dirty="0">
              <a:solidFill>
                <a:srgbClr val="008000"/>
              </a:solidFill>
              <a:latin typeface="Cascadia Mono" panose="020B0609020000020004" pitchFamily="49" charset="0"/>
            </a:endParaRPr>
          </a:p>
          <a:p>
            <a:r>
              <a:rPr lang="nb-NO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private</a:t>
            </a:r>
            <a:r>
              <a:rPr lang="nb-NO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nb-NO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string</a:t>
            </a:r>
            <a:r>
              <a:rPr lang="nb-NO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_progressText = </a:t>
            </a:r>
            <a:r>
              <a:rPr lang="nb-NO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string</a:t>
            </a:r>
            <a:r>
              <a:rPr lang="nb-NO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.Empty; </a:t>
            </a:r>
          </a:p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string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ProgressText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{</a:t>
            </a:r>
          </a:p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	get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{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return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_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progressText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; }</a:t>
            </a:r>
          </a:p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	set 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		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SetProperty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ref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_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progressText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, value, () =&gt;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ProgressText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	}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}</a:t>
            </a:r>
            <a:endParaRPr lang="en-US" sz="1400" dirty="0">
              <a:solidFill>
                <a:schemeClr val="bg1"/>
              </a:solidFill>
              <a:latin typeface="Cascadia Mono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07867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6A540E-C1E3-8EB6-CB4C-C83486AFAE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426CA94F-FA1C-2AC4-380E-01B31FD67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Session Overview</a:t>
            </a:r>
          </a:p>
        </p:txBody>
      </p:sp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F9029592-3020-7DA1-61E1-7E2A80E259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Asynchronous workflows and WPF Dockpane UI</a:t>
            </a:r>
          </a:p>
          <a:p>
            <a:pPr lvl="1"/>
            <a:r>
              <a:rPr lang="en-US" dirty="0"/>
              <a:t>Dockpane + MVVM overview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Dockpane and ObservableCollection</a:t>
            </a:r>
          </a:p>
          <a:p>
            <a:pPr lvl="2"/>
            <a:r>
              <a:rPr lang="en-US" dirty="0"/>
              <a:t>Updating collections on the QueuedTask</a:t>
            </a:r>
          </a:p>
          <a:p>
            <a:pPr lvl="2"/>
            <a:r>
              <a:rPr lang="en-US" dirty="0"/>
              <a:t>Thread safe bindings</a:t>
            </a:r>
          </a:p>
          <a:p>
            <a:pPr lvl="2"/>
            <a:endParaRPr lang="en-US" dirty="0"/>
          </a:p>
          <a:p>
            <a:pPr lvl="1"/>
            <a:r>
              <a:rPr lang="en-US" dirty="0"/>
              <a:t>Showing Progress Feedback on Dockpanes</a:t>
            </a:r>
          </a:p>
          <a:p>
            <a:pPr lvl="2"/>
            <a:r>
              <a:rPr lang="en-US" dirty="0"/>
              <a:t>Progress updates from the QueuedTask</a:t>
            </a:r>
          </a:p>
          <a:p>
            <a:pPr lvl="2"/>
            <a:r>
              <a:rPr lang="en-US" dirty="0"/>
              <a:t>Implementing cancellation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620692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781351A-C454-4B9B-AE45-1020896266B8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Progress bar control (WPF)</a:t>
            </a:r>
            <a:br>
              <a:rPr lang="en-US" dirty="0"/>
            </a:br>
            <a:endParaRPr lang="en-US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1F9BC34-E9A1-4202-9726-2FDCE91299BD}"/>
              </a:ext>
            </a:extLst>
          </p:cNvPr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Standard WPF </a:t>
            </a:r>
            <a:r>
              <a:rPr lang="en-US" dirty="0" err="1"/>
              <a:t>ProgressBar</a:t>
            </a:r>
            <a:r>
              <a:rPr lang="en-US" dirty="0"/>
              <a:t> control</a:t>
            </a:r>
          </a:p>
          <a:p>
            <a:pPr lvl="1"/>
            <a:r>
              <a:rPr lang="en-US" dirty="0"/>
              <a:t>Use Grid to add the status text </a:t>
            </a:r>
            <a:r>
              <a:rPr lang="en-US" b="1" dirty="0"/>
              <a:t>over</a:t>
            </a:r>
            <a:r>
              <a:rPr lang="en-US" dirty="0"/>
              <a:t> the Progress Bar</a:t>
            </a:r>
          </a:p>
          <a:p>
            <a:pPr lvl="1"/>
            <a:r>
              <a:rPr lang="en-US" dirty="0" err="1"/>
              <a:t>ProgressBar</a:t>
            </a:r>
            <a:r>
              <a:rPr lang="en-US" dirty="0"/>
              <a:t>:</a:t>
            </a:r>
          </a:p>
          <a:p>
            <a:pPr lvl="2"/>
            <a:r>
              <a:rPr lang="en-US" dirty="0"/>
              <a:t>Use Maximum (double), Value (double)</a:t>
            </a:r>
          </a:p>
          <a:p>
            <a:pPr lvl="1"/>
            <a:r>
              <a:rPr lang="en-US" dirty="0" err="1"/>
              <a:t>TextBlock</a:t>
            </a:r>
            <a:r>
              <a:rPr lang="en-US" dirty="0"/>
              <a:t>:</a:t>
            </a:r>
          </a:p>
          <a:p>
            <a:pPr lvl="2"/>
            <a:r>
              <a:rPr lang="en-US" dirty="0"/>
              <a:t>Text to manipulate the control</a:t>
            </a:r>
          </a:p>
          <a:p>
            <a:r>
              <a:rPr lang="en-US" dirty="0"/>
              <a:t> XAML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2338DEA-7642-43AC-98CD-10E6EFB8D117}"/>
              </a:ext>
            </a:extLst>
          </p:cNvPr>
          <p:cNvSpPr/>
          <p:nvPr/>
        </p:nvSpPr>
        <p:spPr bwMode="auto">
          <a:xfrm>
            <a:off x="2607708" y="3727346"/>
            <a:ext cx="7772400" cy="2363036"/>
          </a:xfrm>
          <a:prstGeom prst="rect">
            <a:avLst/>
          </a:prstGeom>
          <a:solidFill>
            <a:schemeClr val="tx1"/>
          </a:solidFill>
          <a:ln w="19050">
            <a:noFill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latin typeface="Cascadia Mono" panose="020B0609020000020004" pitchFamily="49" charset="0"/>
              </a:rPr>
              <a:t>Grid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&lt;</a:t>
            </a:r>
            <a:r>
              <a:rPr lang="en-US" sz="14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ProgressBar</a:t>
            </a:r>
            <a:r>
              <a:rPr lang="en-US" sz="1400" dirty="0">
                <a:solidFill>
                  <a:srgbClr val="FF0000"/>
                </a:solidFill>
                <a:latin typeface="Cascadia Mono" panose="020B0609020000020004" pitchFamily="49" charset="0"/>
              </a:rPr>
              <a:t> x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:</a:t>
            </a:r>
            <a:r>
              <a:rPr lang="en-US" sz="1400" dirty="0">
                <a:solidFill>
                  <a:srgbClr val="FF0000"/>
                </a:solidFill>
                <a:latin typeface="Cascadia Mono" panose="020B0609020000020004" pitchFamily="49" charset="0"/>
              </a:rPr>
              <a:t>Name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="ProgressBar"</a:t>
            </a:r>
            <a:r>
              <a:rPr lang="en-US" sz="1400" dirty="0">
                <a:solidFill>
                  <a:srgbClr val="FF0000"/>
                </a:solidFill>
                <a:latin typeface="Cascadia Mono" panose="020B0609020000020004" pitchFamily="49" charset="0"/>
              </a:rPr>
              <a:t> Width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="210"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</a:t>
            </a:r>
            <a:r>
              <a:rPr lang="en-US" sz="1400" dirty="0">
                <a:solidFill>
                  <a:srgbClr val="FF0000"/>
                </a:solidFill>
                <a:latin typeface="Cascadia Mono" panose="020B0609020000020004" pitchFamily="49" charset="0"/>
              </a:rPr>
              <a:t> Maximum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="{</a:t>
            </a:r>
            <a:r>
              <a:rPr lang="en-US" sz="1400" dirty="0">
                <a:solidFill>
                  <a:srgbClr val="A31515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Binding</a:t>
            </a:r>
            <a:r>
              <a:rPr lang="en-US" sz="1400" dirty="0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Path</a:t>
            </a:r>
            <a:r>
              <a:rPr lang="en-US" sz="1400" dirty="0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=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MaxProgressValue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}"</a:t>
            </a:r>
            <a:endParaRPr lang="en-US" sz="14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</a:t>
            </a:r>
            <a:r>
              <a:rPr lang="en-US" sz="1400" dirty="0">
                <a:solidFill>
                  <a:srgbClr val="FF0000"/>
                </a:solidFill>
                <a:latin typeface="Cascadia Mono" panose="020B0609020000020004" pitchFamily="49" charset="0"/>
              </a:rPr>
              <a:t> Minimum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="0"</a:t>
            </a:r>
            <a:r>
              <a:rPr lang="en-US" sz="1400" dirty="0">
                <a:solidFill>
                  <a:srgbClr val="FF0000"/>
                </a:solidFill>
                <a:latin typeface="Cascadia Mono" panose="020B0609020000020004" pitchFamily="49" charset="0"/>
              </a:rPr>
              <a:t> Height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="23"</a:t>
            </a:r>
            <a:endParaRPr lang="en-US" sz="14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</a:t>
            </a:r>
            <a:r>
              <a:rPr lang="en-US" sz="1400" dirty="0">
                <a:solidFill>
                  <a:srgbClr val="FF0000"/>
                </a:solidFill>
                <a:latin typeface="Cascadia Mono" panose="020B0609020000020004" pitchFamily="49" charset="0"/>
              </a:rPr>
              <a:t> Value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="{</a:t>
            </a:r>
            <a:r>
              <a:rPr lang="en-US" sz="1400" dirty="0">
                <a:solidFill>
                  <a:srgbClr val="A31515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Binding</a:t>
            </a:r>
            <a:r>
              <a:rPr lang="en-US" sz="1400" dirty="0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Path</a:t>
            </a:r>
            <a:r>
              <a:rPr lang="en-US" sz="1400" dirty="0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=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ProgressValue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}"</a:t>
            </a:r>
            <a:endParaRPr lang="en-US" sz="14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</a:t>
            </a:r>
            <a:r>
              <a:rPr lang="en-US" sz="1400" dirty="0">
                <a:solidFill>
                  <a:srgbClr val="FF0000"/>
                </a:solidFill>
                <a:latin typeface="Cascadia Mono" panose="020B0609020000020004" pitchFamily="49" charset="0"/>
              </a:rPr>
              <a:t> Visibility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="{</a:t>
            </a:r>
            <a:r>
              <a:rPr lang="en-US" sz="1400" dirty="0">
                <a:solidFill>
                  <a:srgbClr val="A31515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Binding</a:t>
            </a:r>
            <a:r>
              <a:rPr lang="en-US" sz="1400" dirty="0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Path</a:t>
            </a:r>
            <a:r>
              <a:rPr lang="en-US" sz="1400" dirty="0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=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ProgressBarVisibility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}"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</a:t>
            </a:r>
            <a:r>
              <a:rPr lang="en-US" sz="1400" dirty="0">
                <a:solidFill>
                  <a:srgbClr val="FF0000"/>
                </a:solidFill>
                <a:latin typeface="Cascadia Mono" panose="020B0609020000020004" pitchFamily="49" charset="0"/>
              </a:rPr>
              <a:t> Margin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="20,5,5,5"/&gt;</a:t>
            </a:r>
            <a:endParaRPr lang="en-US" sz="14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&lt;</a:t>
            </a:r>
            <a:r>
              <a:rPr lang="en-US" sz="14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TextBlock</a:t>
            </a:r>
            <a:r>
              <a:rPr lang="en-US" sz="1400" dirty="0">
                <a:solidFill>
                  <a:srgbClr val="FF0000"/>
                </a:solidFill>
                <a:latin typeface="Cascadia Mono" panose="020B0609020000020004" pitchFamily="49" charset="0"/>
              </a:rPr>
              <a:t> Text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="{</a:t>
            </a:r>
            <a:r>
              <a:rPr lang="en-US" sz="1400" dirty="0">
                <a:solidFill>
                  <a:srgbClr val="A31515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Binding</a:t>
            </a:r>
            <a:r>
              <a:rPr lang="en-US" sz="1400" dirty="0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ProgressText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}"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</a:t>
            </a:r>
            <a:r>
              <a:rPr lang="en-US" sz="1400" dirty="0">
                <a:solidFill>
                  <a:srgbClr val="FF0000"/>
                </a:solidFill>
                <a:latin typeface="Cascadia Mono" panose="020B0609020000020004" pitchFamily="49" charset="0"/>
              </a:rPr>
              <a:t> Visibility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="{</a:t>
            </a:r>
            <a:r>
              <a:rPr lang="en-US" sz="1400" dirty="0">
                <a:solidFill>
                  <a:srgbClr val="A31515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Binding</a:t>
            </a:r>
            <a:r>
              <a:rPr lang="en-US" sz="1400" dirty="0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Path</a:t>
            </a:r>
            <a:r>
              <a:rPr lang="en-US" sz="1400" dirty="0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=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ProgressBarVisibility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}"</a:t>
            </a:r>
            <a:endParaRPr lang="en-US" sz="14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</a:t>
            </a:r>
            <a:r>
              <a:rPr lang="en-US" sz="1400" dirty="0">
                <a:solidFill>
                  <a:srgbClr val="FF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ascadia Mono" panose="020B0609020000020004" pitchFamily="49" charset="0"/>
              </a:rPr>
              <a:t>HorizontalAlignment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="Center"</a:t>
            </a:r>
            <a:r>
              <a:rPr lang="en-US" sz="1400" dirty="0">
                <a:solidFill>
                  <a:srgbClr val="FF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ascadia Mono" panose="020B0609020000020004" pitchFamily="49" charset="0"/>
              </a:rPr>
              <a:t>VerticalAlignment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="Center" /&gt;</a:t>
            </a:r>
            <a:endParaRPr lang="en-US" sz="14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&lt;/</a:t>
            </a:r>
            <a:r>
              <a:rPr lang="en-US" sz="1400" dirty="0">
                <a:solidFill>
                  <a:srgbClr val="A31515"/>
                </a:solidFill>
                <a:latin typeface="Cascadia Mono" panose="020B0609020000020004" pitchFamily="49" charset="0"/>
              </a:rPr>
              <a:t>Grid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ascadia Mono" panose="020B0609020000020004" pitchFamily="49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A26629B-018F-ADD9-5E59-3E682EA565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639" y="1354123"/>
            <a:ext cx="2133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37777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FD68D37-1241-4660-B4FE-295BBE031647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Progress bar control (WPF)</a:t>
            </a:r>
            <a:br>
              <a:rPr lang="en-US" dirty="0"/>
            </a:br>
            <a:endParaRPr lang="en-US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51E5181-FC30-4276-A47B-BDB816413112}"/>
              </a:ext>
            </a:extLst>
          </p:cNvPr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Define Progress Bar properties in the </a:t>
            </a:r>
            <a:r>
              <a:rPr lang="en-US" dirty="0" err="1"/>
              <a:t>ViewModel</a:t>
            </a:r>
            <a:r>
              <a:rPr lang="en-US" dirty="0"/>
              <a:t> (code behind)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BC538BD-5A52-4F95-A6BE-820869FFB145}"/>
              </a:ext>
            </a:extLst>
          </p:cNvPr>
          <p:cNvSpPr/>
          <p:nvPr/>
        </p:nvSpPr>
        <p:spPr bwMode="auto">
          <a:xfrm>
            <a:off x="1174458" y="1881799"/>
            <a:ext cx="9961228" cy="4703560"/>
          </a:xfrm>
          <a:prstGeom prst="rect">
            <a:avLst/>
          </a:prstGeom>
          <a:solidFill>
            <a:schemeClr val="tx1"/>
          </a:solidFill>
          <a:ln w="19050">
            <a:noFill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private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double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_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maxProgressValue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private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double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_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ProgressValue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nb-NO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private</a:t>
            </a:r>
            <a:r>
              <a:rPr lang="nb-NO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nb-NO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string</a:t>
            </a:r>
            <a:r>
              <a:rPr lang="nb-NO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_progressText = </a:t>
            </a:r>
            <a:r>
              <a:rPr lang="nb-NO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string</a:t>
            </a:r>
            <a:r>
              <a:rPr lang="nb-NO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.Empty;</a:t>
            </a:r>
          </a:p>
          <a:p>
            <a:r>
              <a:rPr lang="it-IT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private</a:t>
            </a:r>
            <a:r>
              <a:rPr lang="it-IT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Visibility _progressBarVisibility = Visibility.Collapsed;</a:t>
            </a:r>
          </a:p>
          <a:p>
            <a:endParaRPr lang="en-US" sz="14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double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MaxProgressValue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{</a:t>
            </a:r>
          </a:p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	get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{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return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_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maxProgressValue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; }</a:t>
            </a:r>
          </a:p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	set 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{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SetProperty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ref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_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maxProgressValue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, value, () =&gt;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MaxProgressValue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); }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}</a:t>
            </a:r>
          </a:p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double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ProgressValue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{</a:t>
            </a:r>
          </a:p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	get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{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return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_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ProgressValue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; }</a:t>
            </a:r>
          </a:p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	set 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{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SetProperty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ref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_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ProgressValue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, value, () =&gt;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ProgressValue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); }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}</a:t>
            </a:r>
          </a:p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string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ProgressText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{</a:t>
            </a:r>
          </a:p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	get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{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return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_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progressText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; }</a:t>
            </a:r>
          </a:p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	set 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{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SetProperty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ref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_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progressText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, value, () =&gt;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ProgressText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); }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}</a:t>
            </a:r>
          </a:p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Visibility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ProgressBarVisibility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{</a:t>
            </a:r>
          </a:p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	get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{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return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_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progressBarVisibility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; }</a:t>
            </a:r>
          </a:p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	set 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{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SetProperty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ref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_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progressBarVisibility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, value, () =&gt;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ProgressBarVisibility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); }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}</a:t>
            </a:r>
            <a:endParaRPr lang="en-US" sz="1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148744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147506-295F-7828-84C4-7CEF5C5E0F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C485266-9811-95A4-24B8-5CC3858E8D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1057388" cy="77321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Using the </a:t>
            </a:r>
            <a:r>
              <a:rPr lang="en-US" dirty="0" err="1"/>
              <a:t>ProgressBar</a:t>
            </a:r>
            <a:r>
              <a:rPr lang="en-US" dirty="0"/>
              <a:t> 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7442CB0-E523-835B-E62B-C1493667D235}"/>
              </a:ext>
            </a:extLst>
          </p:cNvPr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Initialize the </a:t>
            </a:r>
            <a:r>
              <a:rPr lang="en-US" dirty="0" err="1"/>
              <a:t>ProgressBar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Show the </a:t>
            </a:r>
            <a:r>
              <a:rPr lang="en-US" dirty="0" err="1"/>
              <a:t>ProgressBar</a:t>
            </a:r>
            <a:endParaRPr lang="en-US" dirty="0"/>
          </a:p>
          <a:p>
            <a:pPr lvl="1"/>
            <a:r>
              <a:rPr lang="en-US" dirty="0"/>
              <a:t>Set the Maximum Value</a:t>
            </a:r>
          </a:p>
          <a:p>
            <a:r>
              <a:rPr lang="en-US" dirty="0"/>
              <a:t>Loading the data</a:t>
            </a:r>
          </a:p>
          <a:p>
            <a:pPr lvl="1"/>
            <a:r>
              <a:rPr lang="en-US" dirty="0"/>
              <a:t>Set the Progress Value</a:t>
            </a:r>
          </a:p>
          <a:p>
            <a:pPr lvl="1"/>
            <a:r>
              <a:rPr lang="en-US" dirty="0"/>
              <a:t>Set the status Text (optional)</a:t>
            </a:r>
          </a:p>
          <a:p>
            <a:r>
              <a:rPr lang="en-US" dirty="0"/>
              <a:t>Done: hide </a:t>
            </a:r>
            <a:r>
              <a:rPr lang="en-US" dirty="0" err="1"/>
              <a:t>ProgressBar</a:t>
            </a:r>
            <a:endParaRPr lang="en-US" dirty="0"/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62D11CF-7FEA-8B01-4AB4-73A04133CCB9}"/>
              </a:ext>
            </a:extLst>
          </p:cNvPr>
          <p:cNvSpPr/>
          <p:nvPr/>
        </p:nvSpPr>
        <p:spPr bwMode="auto">
          <a:xfrm>
            <a:off x="886047" y="4521665"/>
            <a:ext cx="7083494" cy="1767263"/>
          </a:xfrm>
          <a:prstGeom prst="rect">
            <a:avLst/>
          </a:prstGeom>
          <a:solidFill>
            <a:schemeClr val="tx1"/>
          </a:solidFill>
          <a:ln w="19050">
            <a:noFill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r>
              <a:rPr lang="en-US" sz="1400" dirty="0">
                <a:solidFill>
                  <a:srgbClr val="008000"/>
                </a:solidFill>
                <a:latin typeface="Cascadia Mono" panose="020B0609020000020004" pitchFamily="49" charset="0"/>
              </a:rPr>
              <a:t>// from within </a:t>
            </a:r>
            <a:r>
              <a:rPr lang="en-US" sz="1400" dirty="0" err="1">
                <a:solidFill>
                  <a:srgbClr val="008000"/>
                </a:solidFill>
                <a:latin typeface="Cascadia Mono" panose="020B0609020000020004" pitchFamily="49" charset="0"/>
              </a:rPr>
              <a:t>LoadLayerPackagesAsync</a:t>
            </a:r>
            <a:r>
              <a:rPr lang="en-US" sz="1400" dirty="0">
                <a:solidFill>
                  <a:srgbClr val="008000"/>
                </a:solidFill>
                <a:latin typeface="Cascadia Mono" panose="020B0609020000020004" pitchFamily="49" charset="0"/>
              </a:rPr>
              <a:t> called from a worker thread</a:t>
            </a:r>
          </a:p>
          <a:p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ActionOnGuiThread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(() =&gt;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  </a:t>
            </a:r>
            <a:r>
              <a:rPr lang="en-US" sz="1400" dirty="0">
                <a:solidFill>
                  <a:srgbClr val="008000"/>
                </a:solidFill>
                <a:latin typeface="Cascadia Mono" panose="020B0609020000020004" pitchFamily="49" charset="0"/>
              </a:rPr>
              <a:t>// Update the Progress bar text and value</a:t>
            </a:r>
            <a:endParaRPr lang="en-US" sz="14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 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ProgressText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400" dirty="0">
                <a:solidFill>
                  <a:srgbClr val="800000"/>
                </a:solidFill>
                <a:latin typeface="Cascadia Mono" panose="020B0609020000020004" pitchFamily="49" charset="0"/>
              </a:rPr>
              <a:t>$@“Added: 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{++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loadedCount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}</a:t>
            </a:r>
            <a:r>
              <a:rPr lang="en-US" sz="1400" dirty="0">
                <a:solidFill>
                  <a:srgbClr val="800000"/>
                </a:solidFill>
                <a:latin typeface="Cascadia Mono" panose="020B06090200000200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 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ProgressValue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loadedCount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});</a:t>
            </a: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A417992-BB73-5E0C-F83D-41BB87431833}"/>
              </a:ext>
            </a:extLst>
          </p:cNvPr>
          <p:cNvSpPr/>
          <p:nvPr/>
        </p:nvSpPr>
        <p:spPr bwMode="auto">
          <a:xfrm>
            <a:off x="5578678" y="1537281"/>
            <a:ext cx="6249797" cy="2457975"/>
          </a:xfrm>
          <a:prstGeom prst="rect">
            <a:avLst/>
          </a:prstGeom>
          <a:solidFill>
            <a:schemeClr val="tx1"/>
          </a:solidFill>
          <a:ln w="19050">
            <a:noFill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ascadia Mono" panose="020B0609020000020004" pitchFamily="49" charset="0"/>
              </a:rPr>
              <a:t>new </a:t>
            </a:r>
            <a:r>
              <a:rPr lang="en-US" sz="1400" dirty="0" err="1">
                <a:solidFill>
                  <a:schemeClr val="bg1"/>
                </a:solidFill>
                <a:latin typeface="Cascadia Mono" panose="020B0609020000020004" pitchFamily="49" charset="0"/>
              </a:rPr>
              <a:t>RelayCommand</a:t>
            </a:r>
            <a:r>
              <a:rPr lang="en-US" sz="1400" dirty="0">
                <a:solidFill>
                  <a:schemeClr val="bg1"/>
                </a:solidFill>
                <a:latin typeface="Cascadia Mono" panose="020B0609020000020004" pitchFamily="49" charset="0"/>
              </a:rPr>
              <a:t>(async () =&gt; {</a:t>
            </a:r>
          </a:p>
          <a:p>
            <a:r>
              <a:rPr lang="en-US" sz="1400" dirty="0">
                <a:solidFill>
                  <a:srgbClr val="008000"/>
                </a:solidFill>
                <a:latin typeface="Cascadia Mono" panose="020B0609020000020004" pitchFamily="49" charset="0"/>
              </a:rPr>
              <a:t>  // 1) show the </a:t>
            </a:r>
            <a:r>
              <a:rPr lang="en-US" sz="1400" dirty="0" err="1">
                <a:solidFill>
                  <a:srgbClr val="008000"/>
                </a:solidFill>
                <a:latin typeface="Cascadia Mono" panose="020B0609020000020004" pitchFamily="49" charset="0"/>
              </a:rPr>
              <a:t>Progressbar</a:t>
            </a:r>
            <a:r>
              <a:rPr lang="en-US" sz="1400" dirty="0">
                <a:solidFill>
                  <a:srgbClr val="008000"/>
                </a:solidFill>
                <a:latin typeface="Cascadia Mono" panose="020B0609020000020004" pitchFamily="49" charset="0"/>
              </a:rPr>
              <a:t> and set the maximum count</a:t>
            </a:r>
          </a:p>
          <a:p>
            <a:r>
              <a:rPr lang="en-US" sz="1400" dirty="0">
                <a:solidFill>
                  <a:schemeClr val="bg1"/>
                </a:solidFill>
                <a:latin typeface="Cascadia Mono" panose="020B0609020000020004" pitchFamily="49" charset="0"/>
              </a:rPr>
              <a:t>  </a:t>
            </a:r>
            <a:r>
              <a:rPr lang="en-US" sz="1400" dirty="0" err="1">
                <a:solidFill>
                  <a:schemeClr val="bg1"/>
                </a:solidFill>
                <a:latin typeface="Cascadia Mono" panose="020B0609020000020004" pitchFamily="49" charset="0"/>
              </a:rPr>
              <a:t>ProgressBarVisibility</a:t>
            </a:r>
            <a:r>
              <a:rPr lang="en-US" sz="1400" dirty="0">
                <a:solidFill>
                  <a:schemeClr val="bg1"/>
                </a:solidFill>
                <a:latin typeface="Cascadia Mono" panose="020B0609020000020004" pitchFamily="49" charset="0"/>
              </a:rPr>
              <a:t> = </a:t>
            </a:r>
            <a:r>
              <a:rPr lang="en-US" sz="1400" dirty="0" err="1">
                <a:solidFill>
                  <a:schemeClr val="bg1"/>
                </a:solidFill>
                <a:latin typeface="Cascadia Mono" panose="020B0609020000020004" pitchFamily="49" charset="0"/>
              </a:rPr>
              <a:t>Visibility.Visible</a:t>
            </a:r>
            <a:r>
              <a:rPr lang="en-US" sz="1400" dirty="0">
                <a:solidFill>
                  <a:schemeClr val="bg1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sz="1400" dirty="0">
                <a:solidFill>
                  <a:schemeClr val="bg1"/>
                </a:solidFill>
                <a:latin typeface="Cascadia Mono" panose="020B0609020000020004" pitchFamily="49" charset="0"/>
              </a:rPr>
              <a:t>  </a:t>
            </a:r>
            <a:r>
              <a:rPr lang="en-US" sz="1400" dirty="0" err="1">
                <a:solidFill>
                  <a:schemeClr val="bg1"/>
                </a:solidFill>
                <a:latin typeface="Cascadia Mono" panose="020B0609020000020004" pitchFamily="49" charset="0"/>
              </a:rPr>
              <a:t>MaxProgressValue</a:t>
            </a:r>
            <a:r>
              <a:rPr lang="en-US" sz="1400" dirty="0">
                <a:solidFill>
                  <a:schemeClr val="bg1"/>
                </a:solidFill>
                <a:latin typeface="Cascadia Mono" panose="020B0609020000020004" pitchFamily="49" charset="0"/>
              </a:rPr>
              <a:t> = </a:t>
            </a:r>
            <a:r>
              <a:rPr lang="en-US" sz="1400" dirty="0" err="1">
                <a:solidFill>
                  <a:schemeClr val="bg1"/>
                </a:solidFill>
                <a:latin typeface="Cascadia Mono" panose="020B0609020000020004" pitchFamily="49" charset="0"/>
              </a:rPr>
              <a:t>LayerPackages.Count</a:t>
            </a:r>
            <a:r>
              <a:rPr lang="en-US" sz="1400" dirty="0">
                <a:solidFill>
                  <a:schemeClr val="bg1"/>
                </a:solidFill>
                <a:latin typeface="Cascadia Mono" panose="020B0609020000020004" pitchFamily="49" charset="0"/>
              </a:rPr>
              <a:t>();</a:t>
            </a:r>
          </a:p>
          <a:p>
            <a:r>
              <a:rPr lang="en-US" sz="1400" dirty="0">
                <a:solidFill>
                  <a:srgbClr val="008000"/>
                </a:solidFill>
                <a:latin typeface="Cascadia Mono" panose="020B0609020000020004" pitchFamily="49" charset="0"/>
              </a:rPr>
              <a:t>  // 2) load layer packages</a:t>
            </a:r>
          </a:p>
          <a:p>
            <a:r>
              <a:rPr lang="en-US" sz="1400" dirty="0">
                <a:solidFill>
                  <a:srgbClr val="008000"/>
                </a:solidFill>
                <a:latin typeface="Cascadia Mono" panose="020B0609020000020004" pitchFamily="49" charset="0"/>
              </a:rPr>
              <a:t>  </a:t>
            </a:r>
            <a:r>
              <a:rPr lang="en-US" sz="1400" dirty="0">
                <a:solidFill>
                  <a:schemeClr val="bg1"/>
                </a:solidFill>
                <a:latin typeface="Cascadia Mono" panose="020B0609020000020004" pitchFamily="49" charset="0"/>
              </a:rPr>
              <a:t>await </a:t>
            </a:r>
            <a:r>
              <a:rPr lang="en-US" sz="1400" dirty="0" err="1">
                <a:solidFill>
                  <a:schemeClr val="bg1"/>
                </a:solidFill>
                <a:latin typeface="Cascadia Mono" panose="020B0609020000020004" pitchFamily="49" charset="0"/>
              </a:rPr>
              <a:t>LoadLayerPackagesAsync</a:t>
            </a:r>
            <a:r>
              <a:rPr lang="en-US" sz="1400" dirty="0">
                <a:solidFill>
                  <a:schemeClr val="bg1"/>
                </a:solidFill>
                <a:latin typeface="Cascadia Mono" panose="020B0609020000020004" pitchFamily="49" charset="0"/>
              </a:rPr>
              <a:t>(</a:t>
            </a:r>
            <a:r>
              <a:rPr lang="en-US" sz="1400" dirty="0" err="1">
                <a:solidFill>
                  <a:schemeClr val="bg1"/>
                </a:solidFill>
                <a:latin typeface="Cascadia Mono" panose="020B0609020000020004" pitchFamily="49" charset="0"/>
              </a:rPr>
              <a:t>MapView.Active</a:t>
            </a:r>
            <a:r>
              <a:rPr lang="en-US" sz="1400" dirty="0">
                <a:solidFill>
                  <a:schemeClr val="bg1"/>
                </a:solidFill>
                <a:latin typeface="Cascadia Mono" panose="020B0609020000020004" pitchFamily="49" charset="0"/>
              </a:rPr>
              <a:t>);</a:t>
            </a:r>
          </a:p>
          <a:p>
            <a:r>
              <a:rPr lang="en-US" sz="1400" dirty="0">
                <a:solidFill>
                  <a:srgbClr val="008000"/>
                </a:solidFill>
                <a:latin typeface="Cascadia Mono" panose="020B0609020000020004" pitchFamily="49" charset="0"/>
              </a:rPr>
              <a:t>  // 3) hide the </a:t>
            </a:r>
            <a:r>
              <a:rPr lang="en-US" sz="1400" dirty="0" err="1">
                <a:solidFill>
                  <a:srgbClr val="008000"/>
                </a:solidFill>
                <a:latin typeface="Cascadia Mono" panose="020B0609020000020004" pitchFamily="49" charset="0"/>
              </a:rPr>
              <a:t>ProgressBar</a:t>
            </a:r>
            <a:endParaRPr lang="en-US" sz="1400" dirty="0">
              <a:solidFill>
                <a:srgbClr val="008000"/>
              </a:solidFill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latin typeface="Cascadia Mono" panose="020B0609020000020004" pitchFamily="49" charset="0"/>
              </a:rPr>
              <a:t>  </a:t>
            </a:r>
            <a:r>
              <a:rPr lang="en-US" sz="1400" dirty="0" err="1">
                <a:solidFill>
                  <a:schemeClr val="bg1"/>
                </a:solidFill>
                <a:latin typeface="Cascadia Mono" panose="020B0609020000020004" pitchFamily="49" charset="0"/>
              </a:rPr>
              <a:t>ProgressBarVisibility</a:t>
            </a:r>
            <a:r>
              <a:rPr lang="en-US" sz="1400" dirty="0">
                <a:solidFill>
                  <a:schemeClr val="bg1"/>
                </a:solidFill>
                <a:latin typeface="Cascadia Mono" panose="020B0609020000020004" pitchFamily="49" charset="0"/>
              </a:rPr>
              <a:t> = </a:t>
            </a:r>
            <a:r>
              <a:rPr lang="en-US" sz="1400" dirty="0" err="1">
                <a:solidFill>
                  <a:schemeClr val="bg1"/>
                </a:solidFill>
                <a:latin typeface="Cascadia Mono" panose="020B0609020000020004" pitchFamily="49" charset="0"/>
              </a:rPr>
              <a:t>Visibility.Collapsed</a:t>
            </a:r>
            <a:r>
              <a:rPr lang="en-US" sz="1400" dirty="0">
                <a:solidFill>
                  <a:schemeClr val="bg1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sz="1400" dirty="0">
                <a:solidFill>
                  <a:schemeClr val="bg1"/>
                </a:solidFill>
                <a:latin typeface="Cascadia Mono" panose="020B0609020000020004" pitchFamily="49" charset="0"/>
              </a:rPr>
              <a:t>});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F84E280-C264-3D9C-B365-E1B53BF556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3576" y="4609052"/>
            <a:ext cx="2133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2054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B93D93B-A5BC-4A67-B2D9-461D8ADEC301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600" dirty="0"/>
              <a:t>Progress bar control (WPF)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37C18EF-59F7-4EED-A800-86173D6034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Demo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D0C50262-BDAF-5613-462A-C08999FAECA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l="6524" r="6524"/>
          <a:stretch/>
        </p:blipFill>
        <p:spPr/>
      </p:pic>
    </p:spTree>
    <p:extLst>
      <p:ext uri="{BB962C8B-B14F-4D97-AF65-F5344CB8AC3E}">
        <p14:creationId xmlns:p14="http://schemas.microsoft.com/office/powerpoint/2010/main" val="5948852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2A0F6B7-1FA5-FE66-92A5-762A06289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Implementing cancellation</a:t>
            </a:r>
            <a:br>
              <a:rPr lang="en-US" dirty="0"/>
            </a:b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6C8024-EF0A-C678-CFFF-712968552C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0302"/>
            <a:ext cx="5257800" cy="4926661"/>
          </a:xfrm>
        </p:spPr>
        <p:txBody>
          <a:bodyPr/>
          <a:lstStyle/>
          <a:p>
            <a:r>
              <a:rPr lang="en-US" dirty="0"/>
              <a:t>View</a:t>
            </a:r>
          </a:p>
          <a:p>
            <a:pPr lvl="1"/>
            <a:r>
              <a:rPr lang="en-US" dirty="0"/>
              <a:t>Add a ‘Cancel’ button to the UI</a:t>
            </a:r>
          </a:p>
          <a:p>
            <a:r>
              <a:rPr lang="en-US" dirty="0"/>
              <a:t>ViewModel</a:t>
            </a:r>
          </a:p>
          <a:p>
            <a:pPr lvl="1"/>
            <a:r>
              <a:rPr lang="en-US" dirty="0"/>
              <a:t>Set a ‘Cancelled’ Boolean property to true when the ‘Cancel’ Button is clicked</a:t>
            </a:r>
          </a:p>
          <a:p>
            <a:r>
              <a:rPr lang="en-US" dirty="0"/>
              <a:t>Background Thread</a:t>
            </a:r>
          </a:p>
          <a:p>
            <a:pPr lvl="1"/>
            <a:r>
              <a:rPr lang="en-US" dirty="0"/>
              <a:t>Check the ‘Cancelled’ property and if true stop the process</a:t>
            </a:r>
          </a:p>
          <a:p>
            <a:pPr lvl="1"/>
            <a:r>
              <a:rPr lang="en-US" dirty="0"/>
              <a:t>You need a reference to the ViewModel to do so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9DF56FD-527A-EDC4-251F-247E5C0AFB8E}"/>
              </a:ext>
            </a:extLst>
          </p:cNvPr>
          <p:cNvSpPr/>
          <p:nvPr/>
        </p:nvSpPr>
        <p:spPr bwMode="auto">
          <a:xfrm>
            <a:off x="5930780" y="3713632"/>
            <a:ext cx="5768413" cy="2779242"/>
          </a:xfrm>
          <a:prstGeom prst="rect">
            <a:avLst/>
          </a:prstGeom>
          <a:solidFill>
            <a:schemeClr val="tx1"/>
          </a:solidFill>
          <a:ln w="19050">
            <a:noFill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r>
              <a:rPr lang="en-US" sz="1400" dirty="0">
                <a:solidFill>
                  <a:srgbClr val="2B91AF"/>
                </a:solidFill>
                <a:latin typeface="Consolas" panose="020B0609020204030204" pitchFamily="49" charset="0"/>
              </a:rPr>
              <a:t>Task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UpdateData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 {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Cascadia Mono" panose="020B0609020000020004" pitchFamily="49" charset="0"/>
              </a:rPr>
              <a:t> 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QueuedTask.Run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foreach (var item in items) 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     if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(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dockpaneListBoxViewModel.RefreshCancelled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) </a:t>
            </a:r>
          </a:p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         throw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Exception(</a:t>
            </a:r>
            <a:r>
              <a:rPr lang="en-US" sz="1400" dirty="0">
                <a:solidFill>
                  <a:srgbClr val="A31515"/>
                </a:solidFill>
                <a:latin typeface="Cascadia Mono" panose="020B0609020000020004" pitchFamily="49" charset="0"/>
              </a:rPr>
              <a:t>"User cancelled"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	 _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layerPackages.Add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(item);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});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702E310-947D-B1B5-1DA9-EE6E51F28C24}"/>
              </a:ext>
            </a:extLst>
          </p:cNvPr>
          <p:cNvSpPr/>
          <p:nvPr/>
        </p:nvSpPr>
        <p:spPr bwMode="auto">
          <a:xfrm>
            <a:off x="5828231" y="1941691"/>
            <a:ext cx="6016239" cy="1468766"/>
          </a:xfrm>
          <a:prstGeom prst="rect">
            <a:avLst/>
          </a:prstGeom>
          <a:solidFill>
            <a:schemeClr val="tx1"/>
          </a:solidFill>
          <a:ln w="19050">
            <a:noFill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r>
              <a:rPr lang="en-US" sz="1200" dirty="0">
                <a:solidFill>
                  <a:srgbClr val="008000"/>
                </a:solidFill>
                <a:latin typeface="Cascadia Mono" panose="020B0609020000020004" pitchFamily="49" charset="0"/>
              </a:rPr>
              <a:t>// Process the Cancel button click in the ViewModel</a:t>
            </a:r>
            <a:endParaRPr lang="en-US" sz="12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200" dirty="0">
                <a:solidFill>
                  <a:srgbClr val="0000FF"/>
                </a:solidFill>
                <a:latin typeface="Cascadia Mono" panose="020B0609020000020004" pitchFamily="49" charset="0"/>
              </a:rPr>
              <a:t>public</a:t>
            </a:r>
            <a:r>
              <a:rPr lang="en-US" sz="12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ICommand</a:t>
            </a:r>
            <a:r>
              <a:rPr lang="en-US" sz="12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CmdCancelRefresh</a:t>
            </a:r>
            <a:endParaRPr lang="en-US" sz="12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2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</a:p>
          <a:p>
            <a:r>
              <a:rPr lang="en-US" sz="1200" dirty="0">
                <a:solidFill>
                  <a:srgbClr val="0000FF"/>
                </a:solidFill>
                <a:latin typeface="Cascadia Mono" panose="020B0609020000020004" pitchFamily="49" charset="0"/>
              </a:rPr>
              <a:t>  get </a:t>
            </a:r>
            <a:r>
              <a:rPr lang="en-US" sz="1200" dirty="0">
                <a:solidFill>
                  <a:srgbClr val="000000"/>
                </a:solidFill>
                <a:latin typeface="Cascadia Mono" panose="020B0609020000020004" pitchFamily="49" charset="0"/>
              </a:rPr>
              <a:t>{ </a:t>
            </a:r>
            <a:r>
              <a:rPr lang="en-US" sz="1200" dirty="0">
                <a:solidFill>
                  <a:srgbClr val="0000FF"/>
                </a:solidFill>
                <a:latin typeface="Cascadia Mono" panose="020B0609020000020004" pitchFamily="49" charset="0"/>
              </a:rPr>
              <a:t>return</a:t>
            </a:r>
            <a:r>
              <a:rPr lang="en-US" sz="12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200" dirty="0">
                <a:solidFill>
                  <a:srgbClr val="0000FF"/>
                </a:solidFill>
                <a:latin typeface="Cascadia Mono" panose="020B0609020000020004" pitchFamily="49" charset="0"/>
              </a:rPr>
              <a:t>new</a:t>
            </a:r>
            <a:r>
              <a:rPr lang="en-US" sz="12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RelayCommand</a:t>
            </a:r>
            <a:r>
              <a:rPr lang="en-US" sz="1200" dirty="0">
                <a:solidFill>
                  <a:srgbClr val="000000"/>
                </a:solidFill>
                <a:latin typeface="Cascadia Mono" panose="020B0609020000020004" pitchFamily="49" charset="0"/>
              </a:rPr>
              <a:t>(() =&gt; </a:t>
            </a:r>
            <a:r>
              <a:rPr lang="en-US" sz="12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RefreshCancelled</a:t>
            </a:r>
            <a:r>
              <a:rPr lang="en-US" sz="12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= </a:t>
            </a:r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true</a:t>
            </a:r>
            <a:r>
              <a:rPr lang="en-US" sz="1200" dirty="0">
                <a:solidFill>
                  <a:srgbClr val="000000"/>
                </a:solidFill>
                <a:latin typeface="Cascadia Mono" panose="020B0609020000020004" pitchFamily="49" charset="0"/>
              </a:rPr>
              <a:t>); }</a:t>
            </a:r>
          </a:p>
          <a:p>
            <a:r>
              <a:rPr lang="en-US" sz="1200" dirty="0">
                <a:solidFill>
                  <a:srgbClr val="000000"/>
                </a:solidFill>
                <a:latin typeface="Cascadia Mono" panose="020B0609020000020004" pitchFamily="49" charset="0"/>
              </a:rPr>
              <a:t>}</a:t>
            </a:r>
          </a:p>
          <a:p>
            <a:r>
              <a:rPr lang="en-US" sz="1200" dirty="0">
                <a:solidFill>
                  <a:srgbClr val="0000FF"/>
                </a:solidFill>
                <a:latin typeface="Cascadia Mono" panose="020B0609020000020004" pitchFamily="49" charset="0"/>
              </a:rPr>
              <a:t>public</a:t>
            </a:r>
            <a:r>
              <a:rPr lang="en-US" sz="12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200" dirty="0">
                <a:solidFill>
                  <a:srgbClr val="0000FF"/>
                </a:solidFill>
                <a:latin typeface="Cascadia Mono" panose="020B0609020000020004" pitchFamily="49" charset="0"/>
              </a:rPr>
              <a:t>bool</a:t>
            </a:r>
            <a:r>
              <a:rPr lang="en-US" sz="12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RefreshCancelled</a:t>
            </a:r>
            <a:r>
              <a:rPr lang="en-US" sz="1200" dirty="0">
                <a:solidFill>
                  <a:srgbClr val="000000"/>
                </a:solidFill>
                <a:latin typeface="Cascadia Mono" panose="020B0609020000020004" pitchFamily="49" charset="0"/>
              </a:rPr>
              <a:t> { </a:t>
            </a:r>
            <a:r>
              <a:rPr lang="en-US" sz="1200" dirty="0">
                <a:solidFill>
                  <a:srgbClr val="0000FF"/>
                </a:solidFill>
                <a:latin typeface="Cascadia Mono" panose="020B0609020000020004" pitchFamily="49" charset="0"/>
              </a:rPr>
              <a:t>get</a:t>
            </a:r>
            <a:r>
              <a:rPr lang="en-US" sz="1200" dirty="0">
                <a:solidFill>
                  <a:srgbClr val="000000"/>
                </a:solidFill>
                <a:latin typeface="Cascadia Mono" panose="020B0609020000020004" pitchFamily="49" charset="0"/>
              </a:rPr>
              <a:t>; </a:t>
            </a:r>
            <a:r>
              <a:rPr lang="en-US" sz="1200" dirty="0">
                <a:solidFill>
                  <a:srgbClr val="0000FF"/>
                </a:solidFill>
                <a:latin typeface="Cascadia Mono" panose="020B0609020000020004" pitchFamily="49" charset="0"/>
              </a:rPr>
              <a:t>set</a:t>
            </a:r>
            <a:r>
              <a:rPr lang="en-US" sz="1200" dirty="0">
                <a:solidFill>
                  <a:srgbClr val="000000"/>
                </a:solidFill>
                <a:latin typeface="Cascadia Mono" panose="020B0609020000020004" pitchFamily="49" charset="0"/>
              </a:rPr>
              <a:t>; }</a:t>
            </a:r>
          </a:p>
        </p:txBody>
      </p:sp>
    </p:spTree>
    <p:extLst>
      <p:ext uri="{BB962C8B-B14F-4D97-AF65-F5344CB8AC3E}">
        <p14:creationId xmlns:p14="http://schemas.microsoft.com/office/powerpoint/2010/main" val="410168202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4CF2BFF-D745-642B-46AD-1C5095AFB6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Implementing cancellation</a:t>
            </a:r>
            <a:br>
              <a:rPr lang="en-US" dirty="0"/>
            </a:b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9662A0-3969-7C83-178A-D0872736BC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D7814C7-9ADB-43F8-F187-AF6BCEAA189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79CB08F-01C0-9F38-09ED-8F2C482FCA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5818" y="1724238"/>
            <a:ext cx="5009524" cy="34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00235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4562C38F-3576-9836-84E8-EECA8FA484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 err="1"/>
              <a:t>Smoketree</a:t>
            </a:r>
            <a:r>
              <a:rPr lang="en-US" sz="2800" b="0" dirty="0"/>
              <a:t> A-E – Technical Sessions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041D984-11D2-D20D-EAF9-C4FA9FF751BC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530350" y="987425"/>
            <a:ext cx="10661650" cy="765175"/>
          </a:xfrm>
          <a:prstGeom prst="rect">
            <a:avLst/>
          </a:prstGeom>
        </p:spPr>
        <p:txBody>
          <a:bodyPr/>
          <a:lstStyle/>
          <a:p>
            <a:r>
              <a:rPr lang="en-US" sz="1800" b="0" i="1" dirty="0">
                <a:solidFill>
                  <a:srgbClr val="00B0F0"/>
                </a:solidFill>
              </a:rPr>
              <a:t>NOTE</a:t>
            </a:r>
            <a:r>
              <a:rPr lang="en-US" sz="1800" b="0" dirty="0">
                <a:solidFill>
                  <a:srgbClr val="00B0F0"/>
                </a:solidFill>
              </a:rPr>
              <a:t>:  </a:t>
            </a:r>
            <a:r>
              <a:rPr lang="en-US" sz="1800" dirty="0"/>
              <a:t>For</a:t>
            </a:r>
            <a:r>
              <a:rPr lang="en-US" sz="1800" b="0" dirty="0"/>
              <a:t> </a:t>
            </a:r>
            <a:r>
              <a:rPr lang="en-US" sz="1800" b="0" dirty="0" err="1"/>
              <a:t>DevSummit</a:t>
            </a:r>
            <a:r>
              <a:rPr lang="en-US" sz="1800" b="0" dirty="0"/>
              <a:t> Detailed Agenda search check the ‘Esri Products’ Filter checkbox for:</a:t>
            </a:r>
            <a:br>
              <a:rPr lang="en-US" sz="1800" b="0" dirty="0"/>
            </a:br>
            <a:r>
              <a:rPr lang="en-US" sz="1800" b="0" dirty="0"/>
              <a:t>             ArcGIS Pro SDK for .NET</a:t>
            </a:r>
          </a:p>
          <a:p>
            <a:endParaRPr lang="en-US" dirty="0">
              <a:solidFill>
                <a:srgbClr val="EAFF46"/>
              </a:solidFill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6669042-0838-71A3-A1B1-20736266A8D4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0" y="6143625"/>
            <a:ext cx="11999913" cy="37306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sz="2000" dirty="0"/>
              <a:t>Detailed Agenda: https://registration.esri.com/flow/esri/24epcdev/deveventportal/page/detailed-agenda</a:t>
            </a:r>
          </a:p>
        </p:txBody>
      </p:sp>
      <p:graphicFrame>
        <p:nvGraphicFramePr>
          <p:cNvPr id="9" name="Content Placeholder 6">
            <a:extLst>
              <a:ext uri="{FF2B5EF4-FFF2-40B4-BE49-F238E27FC236}">
                <a16:creationId xmlns:a16="http://schemas.microsoft.com/office/drawing/2014/main" id="{7DD3B9DF-5A24-4FCB-86B2-8D9C5C88E539}"/>
              </a:ext>
            </a:extLst>
          </p:cNvPr>
          <p:cNvGraphicFramePr>
            <a:graphicFrameLocks/>
          </p:cNvGraphicFramePr>
          <p:nvPr/>
        </p:nvGraphicFramePr>
        <p:xfrm>
          <a:off x="688622" y="1663793"/>
          <a:ext cx="10811229" cy="4421232"/>
        </p:xfrm>
        <a:graphic>
          <a:graphicData uri="http://schemas.openxmlformats.org/drawingml/2006/table">
            <a:tbl>
              <a:tblPr firstRow="1">
                <a:tableStyleId>{10A1B5D5-9B99-4C35-A422-299274C87663}</a:tableStyleId>
              </a:tblPr>
              <a:tblGrid>
                <a:gridCol w="1200563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001328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7609338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</a:tblGrid>
              <a:tr h="267630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</a:rPr>
                        <a:t>Date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</a:rPr>
                        <a:t>Time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</a:rPr>
                        <a:t>Session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417399">
                <a:tc rowSpan="4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rgbClr val="FFFFFF"/>
                          </a:solidFill>
                          <a:effectLst/>
                        </a:rPr>
                        <a:t>Tue, Mar 12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1:00 PM - 2:00 PM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Introduction to the Pro SDK (Mesquite B)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2:30 PM - 3:30 PM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Pro: The Road Ahead (</a:t>
                      </a:r>
                      <a:r>
                        <a:rPr lang="en-US" sz="1500" b="0" u="none" strike="noStrike" kern="1200" dirty="0" err="1">
                          <a:solidFill>
                            <a:schemeClr val="dk1"/>
                          </a:solidFill>
                          <a:effectLst/>
                        </a:rPr>
                        <a:t>Smoketree</a:t>
                      </a: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 A-E)</a:t>
                      </a:r>
                      <a:endParaRPr lang="en-US" sz="15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461650134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4:00 PM 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-</a:t>
                      </a:r>
                      <a:r>
                        <a:rPr lang="en-US" sz="1500" u="none" strike="noStrike" dirty="0">
                          <a:effectLst/>
                        </a:rPr>
                        <a:t> 5:00 PM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</a:rPr>
                        <a:t>ArcGIS Pro SDK for .NET: Introduction to Map and Geodatabase Topology 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(Mesquite C)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758604696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5:30 PM - 6:30 PM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Approaches for Pro Extensibility 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(Mesquite C)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706457270"/>
                  </a:ext>
                </a:extLst>
              </a:tr>
              <a:tr h="417399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Wed, Mar 13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10:30 AM - 11:30 AM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Introduction to the Editing API 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(San Jacinto, Renaissance)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331585087"/>
                  </a:ext>
                </a:extLst>
              </a:tr>
              <a:tr h="457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1:00 PM - 2:00 PM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Asynchronous Programming for </a:t>
                      </a:r>
                      <a:r>
                        <a:rPr lang="en-US" sz="1500" b="0" u="none" strike="noStrike" kern="1200" dirty="0" err="1">
                          <a:solidFill>
                            <a:schemeClr val="dk1"/>
                          </a:solidFill>
                          <a:effectLst/>
                        </a:rPr>
                        <a:t>Addins</a:t>
                      </a: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 1 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(Mesquite GH)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472650888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2:30 PM - 3:30 PM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Asynchronous Programming for </a:t>
                      </a:r>
                      <a:r>
                        <a:rPr lang="en-US" sz="1500" b="0" u="none" strike="noStrike" kern="1200" dirty="0" err="1">
                          <a:solidFill>
                            <a:schemeClr val="dk1"/>
                          </a:solidFill>
                          <a:effectLst/>
                        </a:rPr>
                        <a:t>Addins</a:t>
                      </a: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 2 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(Mesquite GH)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171677062"/>
                  </a:ext>
                </a:extLst>
              </a:tr>
              <a:tr h="417399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Thu, Mar 14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4:00 PM - 5:00 PM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What's New in the Geodatabase and Utility Network APIs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842428390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4:00 PM 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- </a:t>
                      </a: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5.00 PM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Introduction to the 3D Analyst API 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(Mesquite GH)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489490206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5:30 PM - 6:30 PM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Introduction to the Knowledge Graph API 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(Mesquite C)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2550671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075305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4562C38F-3576-9836-84E8-EECA8FA484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/>
              <a:t>ArcGIS Pro SDK for .NET – Demo theaters</a:t>
            </a:r>
            <a:endParaRPr lang="en-US" dirty="0"/>
          </a:p>
        </p:txBody>
      </p:sp>
      <p:graphicFrame>
        <p:nvGraphicFramePr>
          <p:cNvPr id="9" name="Content Placeholder 6">
            <a:extLst>
              <a:ext uri="{FF2B5EF4-FFF2-40B4-BE49-F238E27FC236}">
                <a16:creationId xmlns:a16="http://schemas.microsoft.com/office/drawing/2014/main" id="{7DD3B9DF-5A24-4FCB-86B2-8D9C5C88E539}"/>
              </a:ext>
            </a:extLst>
          </p:cNvPr>
          <p:cNvGraphicFramePr>
            <a:graphicFrameLocks/>
          </p:cNvGraphicFramePr>
          <p:nvPr/>
        </p:nvGraphicFramePr>
        <p:xfrm>
          <a:off x="377505" y="1970488"/>
          <a:ext cx="11388925" cy="2294436"/>
        </p:xfrm>
        <a:graphic>
          <a:graphicData uri="http://schemas.openxmlformats.org/drawingml/2006/table">
            <a:tbl>
              <a:tblPr firstRow="1">
                <a:tableStyleId>{10A1B5D5-9B99-4C35-A422-299274C87663}</a:tableStyleId>
              </a:tblPr>
              <a:tblGrid>
                <a:gridCol w="1844990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161938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7381997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</a:tblGrid>
              <a:tr h="267630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</a:rPr>
                        <a:t>Date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</a:rPr>
                        <a:t>Time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</a:rPr>
                        <a:t>Session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417399"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Thu, Mar 14</a:t>
                      </a:r>
                      <a:endParaRPr lang="en-US" sz="18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11:15 AM - 11:45 AM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Data Definition Language (DDL) in the ArcGIS Pro SDK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407705215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1:00 PM - 1:30 PM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3D Analyst and TIN Layer Line of Sight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61238267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1:45 PM - 2:15 PM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An Overview of Catalog Layers in Pro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461650134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2:30 PM - 3:00 PM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Extending Editor Inspector UI with Embeddable Controls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877863819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3:15 PM - 3:45 PM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What's New for the Parcel Editing API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758604696"/>
                  </a:ext>
                </a:extLst>
              </a:tr>
            </a:tbl>
          </a:graphicData>
        </a:graphic>
      </p:graphicFrame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A6AE4C82-77C3-E627-335E-D8224271766D}"/>
              </a:ext>
            </a:extLst>
          </p:cNvPr>
          <p:cNvSpPr txBox="1">
            <a:spLocks/>
          </p:cNvSpPr>
          <p:nvPr/>
        </p:nvSpPr>
        <p:spPr>
          <a:xfrm>
            <a:off x="838200" y="986825"/>
            <a:ext cx="10661651" cy="765776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i="1" dirty="0">
                <a:solidFill>
                  <a:srgbClr val="00B0F0"/>
                </a:solidFill>
              </a:rPr>
              <a:t>NOTE</a:t>
            </a:r>
            <a:r>
              <a:rPr lang="en-US" sz="1800" dirty="0">
                <a:solidFill>
                  <a:srgbClr val="00B0F0"/>
                </a:solidFill>
              </a:rPr>
              <a:t>:  </a:t>
            </a:r>
            <a:r>
              <a:rPr lang="en-US" sz="1800" dirty="0"/>
              <a:t>For </a:t>
            </a:r>
            <a:r>
              <a:rPr lang="en-US" sz="1800" dirty="0" err="1"/>
              <a:t>DevSummit</a:t>
            </a:r>
            <a:r>
              <a:rPr lang="en-US" sz="1800" dirty="0"/>
              <a:t> Detailed Agenda search check the ‘Esri Products’ Filter checkbox for:</a:t>
            </a:r>
            <a:br>
              <a:rPr lang="en-US" sz="1800" dirty="0"/>
            </a:br>
            <a:r>
              <a:rPr lang="en-US" sz="1800" dirty="0"/>
              <a:t>             ArcGIS Pro SDK for .NET</a:t>
            </a:r>
          </a:p>
          <a:p>
            <a:endParaRPr lang="en-US" dirty="0">
              <a:solidFill>
                <a:srgbClr val="EAFF46"/>
              </a:solidFill>
            </a:endParaRPr>
          </a:p>
        </p:txBody>
      </p:sp>
      <p:sp>
        <p:nvSpPr>
          <p:cNvPr id="4" name="Content Placeholder 10">
            <a:extLst>
              <a:ext uri="{FF2B5EF4-FFF2-40B4-BE49-F238E27FC236}">
                <a16:creationId xmlns:a16="http://schemas.microsoft.com/office/drawing/2014/main" id="{DFD37691-FA63-9F9D-4B22-D64C77A41BBC}"/>
              </a:ext>
            </a:extLst>
          </p:cNvPr>
          <p:cNvSpPr txBox="1">
            <a:spLocks/>
          </p:cNvSpPr>
          <p:nvPr/>
        </p:nvSpPr>
        <p:spPr>
          <a:xfrm>
            <a:off x="0" y="6143625"/>
            <a:ext cx="12000089" cy="373063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000"/>
              <a:t>Detailed Agenda: https://registration.esri.com/flow/esri/24epcdev/deveventportal/page/detailed-agenda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12351627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08A0C1E7-CDAA-38DD-811B-79222A3895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1117" y="1825625"/>
            <a:ext cx="2477260" cy="244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76C84B4F-F8F1-6DED-7B6C-982B88662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F64CFAF0-3962-E2BA-504A-AC14BE1437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Questions?</a:t>
            </a:r>
          </a:p>
          <a:p>
            <a:endParaRPr lang="en-US" dirty="0"/>
          </a:p>
          <a:p>
            <a:r>
              <a:rPr lang="en-US" dirty="0"/>
              <a:t>Continue the conversation on Esri Community</a:t>
            </a:r>
          </a:p>
          <a:p>
            <a:pPr lvl="1"/>
            <a:r>
              <a:rPr lang="en-US" dirty="0">
                <a:solidFill>
                  <a:schemeClr val="accent1">
                    <a:lumMod val="20000"/>
                    <a:lumOff val="80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Ask Questions</a:t>
            </a:r>
            <a:endParaRPr lang="en-US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  <a:p>
            <a:pPr lvl="1"/>
            <a:r>
              <a:rPr lang="en-US" dirty="0">
                <a:solidFill>
                  <a:schemeClr val="accent1">
                    <a:lumMod val="20000"/>
                    <a:lumOff val="80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Post Ideas</a:t>
            </a:r>
            <a:endParaRPr lang="en-US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  <a:p>
            <a:r>
              <a:rPr lang="en-US" dirty="0"/>
              <a:t>Watch Videos from previous Events – </a:t>
            </a:r>
            <a:r>
              <a:rPr lang="en-US" sz="2400" dirty="0">
                <a:solidFill>
                  <a:schemeClr val="accent1">
                    <a:lumMod val="20000"/>
                    <a:lumOff val="80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Esri Video</a:t>
            </a:r>
            <a:endParaRPr lang="en-US" sz="24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  <a:p>
            <a:endParaRPr lang="en-US"/>
          </a:p>
          <a:p>
            <a:r>
              <a:rPr lang="en-US"/>
              <a:t>Session </a:t>
            </a:r>
            <a:r>
              <a:rPr lang="en-US" dirty="0"/>
              <a:t>resources can be found here:</a:t>
            </a:r>
            <a:endParaRPr lang="en-US" sz="2800" dirty="0"/>
          </a:p>
          <a:p>
            <a:pPr marL="0" indent="0" algn="ctr">
              <a:buNone/>
            </a:pPr>
            <a:r>
              <a:rPr lang="en-US" sz="2000" dirty="0"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https://github.com/Esri/arcgis-pro-sdk/wiki/Tech-Sessions#2024-palm-springs</a:t>
            </a: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55447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94BF55-C277-E5C6-A171-3F8E9BF620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B42EE5D-6431-2DC9-46DD-CB1A2E03045C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Dockpane Sample used in this session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E6EE62C-EC8B-ACCE-A413-253CD57824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250302"/>
            <a:ext cx="4383280" cy="4926661"/>
          </a:xfrm>
          <a:prstGeom prst="rect">
            <a:avLst/>
          </a:prstGeom>
        </p:spPr>
        <p:txBody>
          <a:bodyPr/>
          <a:lstStyle/>
          <a:p>
            <a:r>
              <a:rPr lang="en-US" sz="2400" dirty="0"/>
              <a:t>Dockpane with a </a:t>
            </a:r>
            <a:r>
              <a:rPr lang="en-US" sz="2400" dirty="0" err="1"/>
              <a:t>ListBox</a:t>
            </a:r>
            <a:r>
              <a:rPr lang="en-US" sz="2400" dirty="0"/>
              <a:t> Control and an Observable Collection</a:t>
            </a:r>
          </a:p>
          <a:p>
            <a:endParaRPr lang="en-US" sz="2400" dirty="0"/>
          </a:p>
          <a:p>
            <a:r>
              <a:rPr lang="en-US" sz="2400" dirty="0" err="1"/>
              <a:t>ListBox</a:t>
            </a:r>
            <a:r>
              <a:rPr lang="en-US" sz="2400" dirty="0"/>
              <a:t> Control displays Layer package data items from ArcGIS Online</a:t>
            </a:r>
          </a:p>
          <a:p>
            <a:pPr marL="0" indent="0">
              <a:buNone/>
            </a:pPr>
            <a:endParaRPr lang="en-US" sz="2400" dirty="0"/>
          </a:p>
          <a:p>
            <a:r>
              <a:rPr lang="en-US" sz="2400" dirty="0"/>
              <a:t>Refreshing the whole list can take 30-40 seconds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45B4CF-E72D-79AF-A493-FEF8FA3D2B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7510" y="1413632"/>
            <a:ext cx="6561905" cy="4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5631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B93D93B-A5BC-4A67-B2D9-461D8ADEC3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1" y="1757363"/>
            <a:ext cx="4893237" cy="3004564"/>
          </a:xfrm>
          <a:prstGeom prst="rect">
            <a:avLst/>
          </a:prstGeom>
        </p:spPr>
        <p:txBody>
          <a:bodyPr/>
          <a:lstStyle/>
          <a:p>
            <a:r>
              <a:rPr lang="en-US" sz="3600" dirty="0"/>
              <a:t>Updating Observable Collection on the UI thread versus updating on background thread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8DCB3A0-3C06-3281-D850-732A031345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76872" y="4761927"/>
            <a:ext cx="4709912" cy="338554"/>
          </a:xfrm>
        </p:spPr>
        <p:txBody>
          <a:bodyPr/>
          <a:lstStyle/>
          <a:p>
            <a:r>
              <a:rPr lang="en-US" dirty="0"/>
              <a:t>Demo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2A5BFE95-C6DC-FAB3-6D1E-E83E19FF363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/>
          <a:srcRect t="12016" b="3451"/>
          <a:stretch/>
        </p:blipFill>
        <p:spPr>
          <a:xfrm>
            <a:off x="684213" y="1757363"/>
            <a:ext cx="5943600" cy="3343275"/>
          </a:xfrm>
        </p:spPr>
      </p:pic>
    </p:spTree>
    <p:extLst>
      <p:ext uri="{BB962C8B-B14F-4D97-AF65-F5344CB8AC3E}">
        <p14:creationId xmlns:p14="http://schemas.microsoft.com/office/powerpoint/2010/main" val="24763488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A45C71-65E8-3F6F-D32E-DBD09879DC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6B70FD6-2053-0D45-1B17-00AC430C180E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Dockpane and MVVM Overview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36D3B83-943E-A756-5EEC-598CDFBE89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250302"/>
            <a:ext cx="10913534" cy="4926661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Dockpane:</a:t>
            </a:r>
          </a:p>
          <a:p>
            <a:pPr lvl="1"/>
            <a:r>
              <a:rPr lang="en-US" dirty="0"/>
              <a:t>Dockpane uses MVVM: Model – View – ViewModel</a:t>
            </a:r>
          </a:p>
          <a:p>
            <a:pPr lvl="2"/>
            <a:r>
              <a:rPr lang="en-US" dirty="0"/>
              <a:t>Model: Classes that represent the data consumed by the app (optional for Pro SDK)</a:t>
            </a:r>
          </a:p>
          <a:p>
            <a:pPr lvl="2"/>
            <a:r>
              <a:rPr lang="en-US" dirty="0"/>
              <a:t>View: User interface (UI) implemented as a WPF User Control using XAML</a:t>
            </a:r>
          </a:p>
          <a:p>
            <a:pPr lvl="2"/>
            <a:r>
              <a:rPr lang="en-US" dirty="0"/>
              <a:t>ViewModel: Classes that wrap data (Model) and provide business logic for the UI (views)</a:t>
            </a:r>
          </a:p>
          <a:p>
            <a:pPr lvl="1"/>
            <a:r>
              <a:rPr lang="en-US" dirty="0"/>
              <a:t>In Visual Studio a Dockpane consists of a modeless pane (the View) + the code behind (the ViewModel)</a:t>
            </a:r>
          </a:p>
          <a:p>
            <a:pPr lvl="2"/>
            <a:r>
              <a:rPr lang="en-US" dirty="0"/>
              <a:t>“View” is a user control</a:t>
            </a:r>
          </a:p>
          <a:p>
            <a:pPr lvl="2"/>
            <a:r>
              <a:rPr lang="en-US" dirty="0"/>
              <a:t>“ViewModel” inherits from </a:t>
            </a:r>
            <a:r>
              <a:rPr lang="en-US" dirty="0" err="1">
                <a:latin typeface="Consolas" panose="020B0609020204030204" pitchFamily="49" charset="0"/>
              </a:rPr>
              <a:t>ArcGIS.Desktop.Framework.Contracts.Dockpane</a:t>
            </a:r>
            <a:endParaRPr lang="en-US" dirty="0">
              <a:latin typeface="Consolas" panose="020B0609020204030204" pitchFamily="49" charset="0"/>
            </a:endParaRPr>
          </a:p>
          <a:p>
            <a:pPr lvl="2"/>
            <a:r>
              <a:rPr lang="en-US" dirty="0"/>
              <a:t>Framework “sets” the view </a:t>
            </a:r>
            <a:r>
              <a:rPr lang="en-US" dirty="0" err="1"/>
              <a:t>Datacontext</a:t>
            </a:r>
            <a:r>
              <a:rPr lang="en-US" dirty="0"/>
              <a:t> to the View model automatically</a:t>
            </a:r>
          </a:p>
          <a:p>
            <a:pPr lvl="1"/>
            <a:r>
              <a:rPr lang="en-US" dirty="0"/>
              <a:t>Can dock to left, right, top, bottom of the view area or “float”</a:t>
            </a:r>
          </a:p>
          <a:p>
            <a:pPr lvl="1"/>
            <a:r>
              <a:rPr lang="en-US" dirty="0"/>
              <a:t>Singletons – only one instance</a:t>
            </a:r>
          </a:p>
          <a:p>
            <a:pPr lvl="1"/>
            <a:r>
              <a:rPr lang="en-US" dirty="0"/>
              <a:t>Last for the duration of the session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768350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E06C04-E3F6-5F20-7938-C796F59370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4B81D1E-EA8A-55B3-B6C9-2ABC19EC39F0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MVVM Recap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B70435C-63D5-53E2-BF6C-E9CA44587DA3}"/>
              </a:ext>
            </a:extLst>
          </p:cNvPr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Dockpane UI and MVVM (Model-View-View Model)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Data is retrieved and updated in the Model/View Model – non-visual</a:t>
            </a:r>
          </a:p>
          <a:p>
            <a:pPr lvl="1"/>
            <a:r>
              <a:rPr lang="en-US" dirty="0"/>
              <a:t>View is a WPF User Control containing the various widgets</a:t>
            </a:r>
          </a:p>
          <a:p>
            <a:pPr lvl="1"/>
            <a:r>
              <a:rPr lang="en-US" dirty="0"/>
              <a:t>Updates to the Model/View Model sync with the UI widgets via Property Notification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354703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AD56AB-7D75-5AC5-D86B-C518F050BD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8AB63F8-B25D-0158-4FE7-BD4C87143391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MVVM Recap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ECB7B6A-FE85-95E9-12DD-3C3455F0D90C}"/>
              </a:ext>
            </a:extLst>
          </p:cNvPr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tx1">
                    <a:lumMod val="65000"/>
                  </a:schemeClr>
                </a:solidFill>
              </a:rPr>
              <a:t>Dockpane UI and MVVM (Model-View-View Model)</a:t>
            </a:r>
          </a:p>
          <a:p>
            <a:pPr lvl="1"/>
            <a:endParaRPr lang="en-US" dirty="0">
              <a:solidFill>
                <a:schemeClr val="tx1">
                  <a:lumMod val="65000"/>
                </a:schemeClr>
              </a:solidFill>
            </a:endParaRPr>
          </a:p>
          <a:p>
            <a:pPr lvl="1"/>
            <a:r>
              <a:rPr lang="en-US" dirty="0">
                <a:solidFill>
                  <a:schemeClr val="tx1">
                    <a:lumMod val="65000"/>
                  </a:schemeClr>
                </a:solidFill>
              </a:rPr>
              <a:t>Data is retrieved and updated in the Model/View Model</a:t>
            </a:r>
          </a:p>
          <a:p>
            <a:pPr lvl="1"/>
            <a:r>
              <a:rPr lang="en-US" dirty="0">
                <a:solidFill>
                  <a:schemeClr val="tx1">
                    <a:lumMod val="65000"/>
                  </a:schemeClr>
                </a:solidFill>
              </a:rPr>
              <a:t>View is a WPF User Control containing the various widgets</a:t>
            </a:r>
          </a:p>
          <a:p>
            <a:pPr lvl="1"/>
            <a:r>
              <a:rPr lang="en-US" dirty="0">
                <a:solidFill>
                  <a:schemeClr val="tx1">
                    <a:lumMod val="65000"/>
                  </a:schemeClr>
                </a:solidFill>
              </a:rPr>
              <a:t>Updates to the Model/View Model sync with the UI widgets via Property Notification</a:t>
            </a:r>
          </a:p>
          <a:p>
            <a:pPr lvl="2"/>
            <a:endParaRPr lang="en-US" dirty="0"/>
          </a:p>
          <a:p>
            <a:pPr lvl="2"/>
            <a:r>
              <a:rPr lang="en-US" dirty="0"/>
              <a:t>UI Widget </a:t>
            </a:r>
            <a:r>
              <a:rPr lang="en-US" b="1" dirty="0"/>
              <a:t>binds</a:t>
            </a:r>
            <a:r>
              <a:rPr lang="en-US" dirty="0"/>
              <a:t> to ViewModel property (defined as a ‘</a:t>
            </a:r>
            <a:r>
              <a:rPr lang="en-US" b="1" dirty="0"/>
              <a:t>Binding</a:t>
            </a:r>
            <a:r>
              <a:rPr lang="en-US" dirty="0"/>
              <a:t>’ in your XAML)</a:t>
            </a:r>
          </a:p>
          <a:p>
            <a:pPr lvl="2"/>
            <a:r>
              <a:rPr lang="en-US" dirty="0"/>
              <a:t>ViewModel property “Property Changed” events notify binding that the value has changed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625127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1AB96-3B64-4C0B-5FA8-F016EC3B0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MVVM Data Binding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3F3AF3-12D1-F7F8-3074-A6FC0D6F2B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Setup Data Binding in the View (XAML):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Setup Data Binding in the ViewModel (code behind):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04D83067-BF75-205A-D926-CFED92E272BD}"/>
              </a:ext>
            </a:extLst>
          </p:cNvPr>
          <p:cNvSpPr txBox="1"/>
          <p:nvPr/>
        </p:nvSpPr>
        <p:spPr>
          <a:xfrm>
            <a:off x="1133125" y="1763826"/>
            <a:ext cx="10220675" cy="861928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&lt;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ListBox</a:t>
            </a:r>
            <a:r>
              <a:rPr lang="en-US" sz="1800" dirty="0">
                <a:solidFill>
                  <a:srgbClr val="FF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scadia Mono" panose="020B0609020000020004" pitchFamily="49" charset="0"/>
              </a:rPr>
              <a:t>ItemsSource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="{</a:t>
            </a:r>
            <a:r>
              <a:rPr lang="en-US" sz="1800" dirty="0">
                <a:solidFill>
                  <a:srgbClr val="A31515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Binding</a:t>
            </a:r>
            <a:r>
              <a:rPr lang="en-US" sz="1800" dirty="0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Path</a:t>
            </a:r>
            <a:r>
              <a:rPr lang="en-US" sz="1800" dirty="0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=</a:t>
            </a:r>
            <a:r>
              <a:rPr lang="en-US" sz="1800" dirty="0" err="1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LayerPackages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,</a:t>
            </a:r>
            <a:r>
              <a:rPr lang="en-US" sz="1800" dirty="0">
                <a:solidFill>
                  <a:srgbClr val="FF0000"/>
                </a:solidFill>
                <a:latin typeface="Cascadia Mono" panose="020B0609020000020004" pitchFamily="49" charset="0"/>
              </a:rPr>
              <a:t> Mode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=</a:t>
            </a:r>
            <a:r>
              <a:rPr lang="en-US" sz="18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OneWay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}"</a:t>
            </a:r>
          </a:p>
          <a:p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  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    </a:t>
            </a:r>
            <a:r>
              <a:rPr lang="en-US" sz="1800" dirty="0">
                <a:solidFill>
                  <a:srgbClr val="FF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scadia Mono" panose="020B0609020000020004" pitchFamily="49" charset="0"/>
              </a:rPr>
              <a:t>SelectedItem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="{</a:t>
            </a:r>
            <a:r>
              <a:rPr lang="en-US" sz="1800" dirty="0">
                <a:solidFill>
                  <a:srgbClr val="A31515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Binding</a:t>
            </a:r>
            <a:r>
              <a:rPr lang="en-US" sz="1800" dirty="0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Path</a:t>
            </a:r>
            <a:r>
              <a:rPr lang="en-US" sz="1800" dirty="0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=</a:t>
            </a:r>
            <a:r>
              <a:rPr lang="en-US" sz="1800" dirty="0" err="1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SelectedLayerPackage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,</a:t>
            </a:r>
            <a:r>
              <a:rPr lang="en-US" sz="1800" dirty="0">
                <a:solidFill>
                  <a:srgbClr val="FF0000"/>
                </a:solidFill>
                <a:latin typeface="Cascadia Mono" panose="020B0609020000020004" pitchFamily="49" charset="0"/>
              </a:rPr>
              <a:t> Mode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=</a:t>
            </a:r>
            <a:r>
              <a:rPr lang="en-US" sz="18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TwoWay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}" …&gt;</a:t>
            </a: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&lt;/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ListBox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&gt;</a:t>
            </a:r>
            <a:endParaRPr lang="en-US" sz="1500" dirty="0">
              <a:solidFill>
                <a:prstClr val="white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A206F5-ECFF-9295-91BD-2CCED142ACC9}"/>
              </a:ext>
            </a:extLst>
          </p:cNvPr>
          <p:cNvSpPr txBox="1"/>
          <p:nvPr/>
        </p:nvSpPr>
        <p:spPr>
          <a:xfrm>
            <a:off x="324739" y="3329636"/>
            <a:ext cx="11724035" cy="3163237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 private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readonly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ObservableCollection&lt;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OnlinePortalItem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&gt; _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layerPackages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[];</a:t>
            </a: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 private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OnlinePortalItem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_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selectedLayerPackage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endParaRPr lang="en-US" sz="1800" dirty="0">
              <a:solidFill>
                <a:srgbClr val="808080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latin typeface="Cascadia Mono" panose="020B0609020000020004" pitchFamily="49" charset="0"/>
              </a:rPr>
              <a:t> // </a:t>
            </a:r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Binds to the list of ArcGIS Online Layer Packages returned by our query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 public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ObservableCollection&lt;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OnlinePortalItem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&gt; 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LayerPackages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{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get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=&gt; _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layerPackages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 }</a:t>
            </a:r>
          </a:p>
          <a:p>
            <a:r>
              <a:rPr lang="en-US" dirty="0">
                <a:solidFill>
                  <a:srgbClr val="008000"/>
                </a:solidFill>
                <a:latin typeface="Cascadia Mono" panose="020B0609020000020004" pitchFamily="49" charset="0"/>
              </a:rPr>
              <a:t> // Bound to the ‘Selected Layer Package’</a:t>
            </a:r>
            <a:endParaRPr lang="en-US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 public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OnlinePortalItem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SelectedLayerPackage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{ </a:t>
            </a: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	get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=&gt; _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selectedLayerPackage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	set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{ </a:t>
            </a:r>
            <a:r>
              <a:rPr lang="en-US" sz="1800" b="1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SetProperty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ref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_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selectedLayerPackage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, value);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	     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ExecuteItemAction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(_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selectedLayerPackage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); } 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}</a:t>
            </a:r>
          </a:p>
          <a:p>
            <a:endParaRPr lang="en-US" sz="15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91883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ustom 1">
      <a:dk1>
        <a:srgbClr val="FFFFFF"/>
      </a:dk1>
      <a:lt1>
        <a:srgbClr val="000000"/>
      </a:lt1>
      <a:dk2>
        <a:srgbClr val="E7E6E6"/>
      </a:dk2>
      <a:lt2>
        <a:srgbClr val="44546A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  <ImageCreateDate xmlns="31CC4743-1CD8-4E65-B9C9-B2D97D941F63" xsi:nil="true"/>
    <wic_System_Copyright xmlns="http://schemas.microsoft.com/sharepoint/v3/fields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haredContentType xmlns="Microsoft.SharePoint.Taxonomy.ContentTypeSync" SourceId="a6db5754-4226-4c8e-a928-a6c53390a270" ContentTypeId="0x0101009148F5A04DDD49CBA7127AADA5FB792B00AADE34325A8B49CDA8BB4DB53328F214" PreviousValue="true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Image" ma:contentTypeID="0x0101009148F5A04DDD49CBA7127AADA5FB792B00AADE34325A8B49CDA8BB4DB53328F21400651FDAD8011D9D489819B08FDB64B39B" ma:contentTypeVersion="1" ma:contentTypeDescription="Upload an image." ma:contentTypeScope="" ma:versionID="7c47d501cd0e217fa6eb7cf298118c59">
  <xsd:schema xmlns:xsd="http://www.w3.org/2001/XMLSchema" xmlns:xs="http://www.w3.org/2001/XMLSchema" xmlns:p="http://schemas.microsoft.com/office/2006/metadata/properties" xmlns:ns1="http://schemas.microsoft.com/sharepoint/v3" xmlns:ns2="31CC4743-1CD8-4E65-B9C9-B2D97D941F63" xmlns:ns3="http://schemas.microsoft.com/sharepoint/v3/fields" targetNamespace="http://schemas.microsoft.com/office/2006/metadata/properties" ma:root="true" ma:fieldsID="2730ea93e663a9887cfab4449e3f1e30" ns1:_="" ns2:_="" ns3:_="">
    <xsd:import namespace="http://schemas.microsoft.com/sharepoint/v3"/>
    <xsd:import namespace="31CC4743-1CD8-4E65-B9C9-B2D97D941F63"/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1:FileRef" minOccurs="0"/>
                <xsd:element ref="ns1:File_x0020_Type" minOccurs="0"/>
                <xsd:element ref="ns1:HTML_x0020_File_x0020_Type" minOccurs="0"/>
                <xsd:element ref="ns1:FSObjType" minOccurs="0"/>
                <xsd:element ref="ns2:ThumbnailExists" minOccurs="0"/>
                <xsd:element ref="ns2:PreviewExists" minOccurs="0"/>
                <xsd:element ref="ns2:ImageWidth" minOccurs="0"/>
                <xsd:element ref="ns2:ImageHeight" minOccurs="0"/>
                <xsd:element ref="ns2:ImageCreateDate" minOccurs="0"/>
                <xsd:element ref="ns3:wic_System_Copyright" minOccurs="0"/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FileRef" ma:index="8" nillable="true" ma:displayName="URL Path" ma:hidden="true" ma:list="Docs" ma:internalName="FileRef" ma:readOnly="true" ma:showField="FullUrl">
      <xsd:simpleType>
        <xsd:restriction base="dms:Lookup"/>
      </xsd:simpleType>
    </xsd:element>
    <xsd:element name="File_x0020_Type" ma:index="9" nillable="true" ma:displayName="File Type" ma:hidden="true" ma:internalName="File_x0020_Type" ma:readOnly="true">
      <xsd:simpleType>
        <xsd:restriction base="dms:Text"/>
      </xsd:simpleType>
    </xsd:element>
    <xsd:element name="HTML_x0020_File_x0020_Type" ma:index="10" nillable="true" ma:displayName="HTML File Type" ma:hidden="true" ma:internalName="HTML_x0020_File_x0020_Type" ma:readOnly="true">
      <xsd:simpleType>
        <xsd:restriction base="dms:Text"/>
      </xsd:simpleType>
    </xsd:element>
    <xsd:element name="FSObjType" ma:index="11" nillable="true" ma:displayName="Item Type" ma:hidden="true" ma:list="Docs" ma:internalName="FSObjType" ma:readOnly="true" ma:showField="FSType">
      <xsd:simpleType>
        <xsd:restriction base="dms:Lookup"/>
      </xsd:simpleType>
    </xsd:element>
    <xsd:element name="PublishingStartDate" ma:index="27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28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CC4743-1CD8-4E65-B9C9-B2D97D941F63" elementFormDefault="qualified">
    <xsd:import namespace="http://schemas.microsoft.com/office/2006/documentManagement/types"/>
    <xsd:import namespace="http://schemas.microsoft.com/office/infopath/2007/PartnerControls"/>
    <xsd:element name="ThumbnailExists" ma:index="18" nillable="true" ma:displayName="Thumbnail Exists" ma:default="FALSE" ma:hidden="true" ma:internalName="ThumbnailExists" ma:readOnly="true">
      <xsd:simpleType>
        <xsd:restriction base="dms:Boolean"/>
      </xsd:simpleType>
    </xsd:element>
    <xsd:element name="PreviewExists" ma:index="19" nillable="true" ma:displayName="Preview Exists" ma:default="FALSE" ma:hidden="true" ma:internalName="PreviewExists" ma:readOnly="true">
      <xsd:simpleType>
        <xsd:restriction base="dms:Boolean"/>
      </xsd:simpleType>
    </xsd:element>
    <xsd:element name="ImageWidth" ma:index="20" nillable="true" ma:displayName="Width" ma:internalName="ImageWidth" ma:readOnly="true">
      <xsd:simpleType>
        <xsd:restriction base="dms:Unknown"/>
      </xsd:simpleType>
    </xsd:element>
    <xsd:element name="ImageHeight" ma:index="22" nillable="true" ma:displayName="Height" ma:internalName="ImageHeight" ma:readOnly="true">
      <xsd:simpleType>
        <xsd:restriction base="dms:Unknown"/>
      </xsd:simpleType>
    </xsd:element>
    <xsd:element name="ImageCreateDate" ma:index="25" nillable="true" ma:displayName="Date Picture Taken" ma:format="DateTime" ma:hidden="true" ma:internalName="ImageCreateDat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wic_System_Copyright" ma:index="26" nillable="true" ma:displayName="Copyright" ma:internalName="wic_System_Copyright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24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 ma:index="23" ma:displayName="Comments"/>
        <xsd:element name="keywords" minOccurs="0" maxOccurs="1" type="xsd:string" ma:index="14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1E133DB-697E-4C10-B192-8899027B1EC6}">
  <ds:schemaRefs>
    <ds:schemaRef ds:uri="http://schemas.microsoft.com/office/2006/documentManagement/types"/>
    <ds:schemaRef ds:uri="31CC4743-1CD8-4E65-B9C9-B2D97D941F63"/>
    <ds:schemaRef ds:uri="http://purl.org/dc/elements/1.1/"/>
    <ds:schemaRef ds:uri="http://schemas.microsoft.com/office/2006/metadata/properties"/>
    <ds:schemaRef ds:uri="http://schemas.microsoft.com/sharepoint/v3/fields"/>
    <ds:schemaRef ds:uri="http://schemas.openxmlformats.org/package/2006/metadata/core-properties"/>
    <ds:schemaRef ds:uri="http://schemas.microsoft.com/sharepoint/v3"/>
    <ds:schemaRef ds:uri="http://purl.org/dc/terms/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CB18643-EB28-4B97-A99A-FC511C8BB61E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530F981C-CCD8-41B4-B481-58FCF9EDFCE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1CC4743-1CD8-4E65-B9C9-B2D97D941F63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G208582-FedGIS Conference 2019_Template_v4</Template>
  <TotalTime>0</TotalTime>
  <Words>3269</Words>
  <Application>Microsoft Office PowerPoint</Application>
  <PresentationFormat>Widescreen</PresentationFormat>
  <Paragraphs>472</Paragraphs>
  <Slides>38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3" baseType="lpstr">
      <vt:lpstr>Arial</vt:lpstr>
      <vt:lpstr>Calibri</vt:lpstr>
      <vt:lpstr>Cascadia Mono</vt:lpstr>
      <vt:lpstr>Consolas</vt:lpstr>
      <vt:lpstr>Custom Design</vt:lpstr>
      <vt:lpstr>ArcGIS Pro SDK for .NET: Asynchronous Programming for Addins 2</vt:lpstr>
      <vt:lpstr>Recap of Asynchronous Programming for Addins 1</vt:lpstr>
      <vt:lpstr>Session Overview</vt:lpstr>
      <vt:lpstr>Dockpane Sample used in this session</vt:lpstr>
      <vt:lpstr>Updating Observable Collection on the UI thread versus updating on background thread</vt:lpstr>
      <vt:lpstr>Dockpane and MVVM Overview</vt:lpstr>
      <vt:lpstr>MVVM Recap</vt:lpstr>
      <vt:lpstr>MVVM Recap</vt:lpstr>
      <vt:lpstr>MVVM Data Binding</vt:lpstr>
      <vt:lpstr>Observable Collection</vt:lpstr>
      <vt:lpstr>MVVM and update an Observable Collection on UI thread</vt:lpstr>
      <vt:lpstr>Updating collections on the QueuedTask </vt:lpstr>
      <vt:lpstr>Updating collections on the QueuedTask</vt:lpstr>
      <vt:lpstr>Challenges across threads</vt:lpstr>
      <vt:lpstr>Example updates Observable Collection on Worker Thread</vt:lpstr>
      <vt:lpstr>Synchronize ObservableCollections across threads</vt:lpstr>
      <vt:lpstr>Synchronize ObservableCollections across threads</vt:lpstr>
      <vt:lpstr>ObservableCollection: Thread safe UI data binding</vt:lpstr>
      <vt:lpstr>Example updates Observable Collection on Worker Thread and UI remains responsive</vt:lpstr>
      <vt:lpstr>Showing Progress Feedback on Dockpanes </vt:lpstr>
      <vt:lpstr>Showing Progress Feedback on Dockpanes  </vt:lpstr>
      <vt:lpstr>Showing Workflow Progress Feedback on Dockpanes  </vt:lpstr>
      <vt:lpstr>Waiting cursor control (Pro API) </vt:lpstr>
      <vt:lpstr>Waiting cursor control </vt:lpstr>
      <vt:lpstr>Waiting cursor control </vt:lpstr>
      <vt:lpstr>Updating Feedback on the UI</vt:lpstr>
      <vt:lpstr>Updating Feedback on the UI</vt:lpstr>
      <vt:lpstr>Updating Feedback on the UI</vt:lpstr>
      <vt:lpstr>Updating a Text block (WPF)</vt:lpstr>
      <vt:lpstr>Progress bar control (WPF) </vt:lpstr>
      <vt:lpstr>Progress bar control (WPF) </vt:lpstr>
      <vt:lpstr>Using the ProgressBar </vt:lpstr>
      <vt:lpstr>Progress bar control (WPF)</vt:lpstr>
      <vt:lpstr>Implementing cancellation </vt:lpstr>
      <vt:lpstr>Implementing cancellation </vt:lpstr>
      <vt:lpstr>Smoketree A-E – Technical Sessions</vt:lpstr>
      <vt:lpstr>ArcGIS Pro SDK for .NET – Demo theaters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2019 Developer Summit PPT Template</dc:title>
  <dc:creator/>
  <cp:keywords/>
  <dc:description/>
  <cp:lastModifiedBy/>
  <cp:revision>1</cp:revision>
  <cp:lastPrinted>2018-06-08T21:51:01Z</cp:lastPrinted>
  <dcterms:created xsi:type="dcterms:W3CDTF">2018-10-31T22:58:00Z</dcterms:created>
  <dcterms:modified xsi:type="dcterms:W3CDTF">2024-03-13T11:19:18Z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0x0101009148F5A04DDD49CBA7127AADA5FB792B00AADE34325A8B49CDA8BB4DB53328F21400651FDAD8011D9D489819B08FDB64B39B</vt:lpwstr>
  </property>
</Properties>
</file>