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914" r:id="rId5"/>
  </p:sldMasterIdLst>
  <p:notesMasterIdLst>
    <p:notesMasterId r:id="rId94"/>
  </p:notesMasterIdLst>
  <p:handoutMasterIdLst>
    <p:handoutMasterId r:id="rId95"/>
  </p:handoutMasterIdLst>
  <p:sldIdLst>
    <p:sldId id="639" r:id="rId6"/>
    <p:sldId id="1080" r:id="rId7"/>
    <p:sldId id="1083" r:id="rId8"/>
    <p:sldId id="1068" r:id="rId9"/>
    <p:sldId id="1087" r:id="rId10"/>
    <p:sldId id="1088" r:id="rId11"/>
    <p:sldId id="1067" r:id="rId12"/>
    <p:sldId id="1105" r:id="rId13"/>
    <p:sldId id="1090" r:id="rId14"/>
    <p:sldId id="1092" r:id="rId15"/>
    <p:sldId id="1169" r:id="rId16"/>
    <p:sldId id="1093" r:id="rId17"/>
    <p:sldId id="1185" r:id="rId18"/>
    <p:sldId id="1106" r:id="rId19"/>
    <p:sldId id="1104" r:id="rId20"/>
    <p:sldId id="1186" r:id="rId21"/>
    <p:sldId id="1095" r:id="rId22"/>
    <p:sldId id="1162" r:id="rId23"/>
    <p:sldId id="1110" r:id="rId24"/>
    <p:sldId id="1112" r:id="rId25"/>
    <p:sldId id="1096" r:id="rId26"/>
    <p:sldId id="1098" r:id="rId27"/>
    <p:sldId id="1102" r:id="rId28"/>
    <p:sldId id="1097" r:id="rId29"/>
    <p:sldId id="1100" r:id="rId30"/>
    <p:sldId id="1101" r:id="rId31"/>
    <p:sldId id="1113" r:id="rId32"/>
    <p:sldId id="1114" r:id="rId33"/>
    <p:sldId id="1111" r:id="rId34"/>
    <p:sldId id="1171" r:id="rId35"/>
    <p:sldId id="1115" r:id="rId36"/>
    <p:sldId id="1117" r:id="rId37"/>
    <p:sldId id="1118" r:id="rId38"/>
    <p:sldId id="1119" r:id="rId39"/>
    <p:sldId id="1172" r:id="rId40"/>
    <p:sldId id="1120" r:id="rId41"/>
    <p:sldId id="1174" r:id="rId42"/>
    <p:sldId id="1121" r:id="rId43"/>
    <p:sldId id="1127" r:id="rId44"/>
    <p:sldId id="1164" r:id="rId45"/>
    <p:sldId id="1122" r:id="rId46"/>
    <p:sldId id="1181" r:id="rId47"/>
    <p:sldId id="1175" r:id="rId48"/>
    <p:sldId id="1131" r:id="rId49"/>
    <p:sldId id="1176" r:id="rId50"/>
    <p:sldId id="1187" r:id="rId51"/>
    <p:sldId id="1188" r:id="rId52"/>
    <p:sldId id="1191" r:id="rId53"/>
    <p:sldId id="1192" r:id="rId54"/>
    <p:sldId id="1193" r:id="rId55"/>
    <p:sldId id="1190" r:id="rId56"/>
    <p:sldId id="1194" r:id="rId57"/>
    <p:sldId id="1195" r:id="rId58"/>
    <p:sldId id="1168" r:id="rId59"/>
    <p:sldId id="1167" r:id="rId60"/>
    <p:sldId id="1197" r:id="rId61"/>
    <p:sldId id="1198" r:id="rId62"/>
    <p:sldId id="1196" r:id="rId63"/>
    <p:sldId id="1128" r:id="rId64"/>
    <p:sldId id="1084" r:id="rId65"/>
    <p:sldId id="1132" r:id="rId66"/>
    <p:sldId id="1133" r:id="rId67"/>
    <p:sldId id="1135" r:id="rId68"/>
    <p:sldId id="1136" r:id="rId69"/>
    <p:sldId id="1137" r:id="rId70"/>
    <p:sldId id="1138" r:id="rId71"/>
    <p:sldId id="1139" r:id="rId72"/>
    <p:sldId id="1140" r:id="rId73"/>
    <p:sldId id="1076" r:id="rId74"/>
    <p:sldId id="1143" r:id="rId75"/>
    <p:sldId id="1075" r:id="rId76"/>
    <p:sldId id="1146" r:id="rId77"/>
    <p:sldId id="1147" r:id="rId78"/>
    <p:sldId id="1145" r:id="rId79"/>
    <p:sldId id="1165" r:id="rId80"/>
    <p:sldId id="1148" r:id="rId81"/>
    <p:sldId id="1085" r:id="rId82"/>
    <p:sldId id="1149" r:id="rId83"/>
    <p:sldId id="1153" r:id="rId84"/>
    <p:sldId id="1152" r:id="rId85"/>
    <p:sldId id="1144" r:id="rId86"/>
    <p:sldId id="1154" r:id="rId87"/>
    <p:sldId id="1157" r:id="rId88"/>
    <p:sldId id="1158" r:id="rId89"/>
    <p:sldId id="1159" r:id="rId90"/>
    <p:sldId id="1160" r:id="rId91"/>
    <p:sldId id="1161" r:id="rId92"/>
    <p:sldId id="1142" r:id="rId9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15B13B0A-EEBE-624E-BE43-8059CB0E21EE}">
          <p14:sldIdLst/>
        </p14:section>
        <p14:section name="Your Presentation" id="{BC5D39D9-9158-D649-839D-B2F6EDD610CD}">
          <p14:sldIdLst>
            <p14:sldId id="639"/>
            <p14:sldId id="1080"/>
            <p14:sldId id="1083"/>
            <p14:sldId id="1068"/>
            <p14:sldId id="1087"/>
            <p14:sldId id="1088"/>
            <p14:sldId id="1067"/>
            <p14:sldId id="1105"/>
            <p14:sldId id="1090"/>
            <p14:sldId id="1092"/>
            <p14:sldId id="1169"/>
            <p14:sldId id="1093"/>
            <p14:sldId id="1185"/>
            <p14:sldId id="1106"/>
            <p14:sldId id="1104"/>
            <p14:sldId id="1186"/>
            <p14:sldId id="1095"/>
            <p14:sldId id="1162"/>
            <p14:sldId id="1110"/>
            <p14:sldId id="1112"/>
            <p14:sldId id="1096"/>
            <p14:sldId id="1098"/>
            <p14:sldId id="1102"/>
            <p14:sldId id="1097"/>
            <p14:sldId id="1100"/>
            <p14:sldId id="1101"/>
            <p14:sldId id="1113"/>
            <p14:sldId id="1114"/>
            <p14:sldId id="1111"/>
            <p14:sldId id="1171"/>
            <p14:sldId id="1115"/>
            <p14:sldId id="1117"/>
            <p14:sldId id="1118"/>
            <p14:sldId id="1119"/>
            <p14:sldId id="1172"/>
            <p14:sldId id="1120"/>
            <p14:sldId id="1174"/>
            <p14:sldId id="1121"/>
            <p14:sldId id="1127"/>
            <p14:sldId id="1164"/>
            <p14:sldId id="1122"/>
            <p14:sldId id="1181"/>
            <p14:sldId id="1175"/>
            <p14:sldId id="1131"/>
            <p14:sldId id="1176"/>
            <p14:sldId id="1187"/>
            <p14:sldId id="1188"/>
            <p14:sldId id="1191"/>
            <p14:sldId id="1192"/>
            <p14:sldId id="1193"/>
            <p14:sldId id="1190"/>
            <p14:sldId id="1194"/>
            <p14:sldId id="1195"/>
            <p14:sldId id="1168"/>
            <p14:sldId id="1167"/>
            <p14:sldId id="1197"/>
            <p14:sldId id="1198"/>
            <p14:sldId id="1196"/>
          </p14:sldIdLst>
        </p14:section>
        <p14:section name="Addendum" id="{E447D310-242F-2F41-8286-3566BC751418}">
          <p14:sldIdLst>
            <p14:sldId id="1128"/>
            <p14:sldId id="1084"/>
            <p14:sldId id="1132"/>
            <p14:sldId id="1133"/>
            <p14:sldId id="1135"/>
            <p14:sldId id="1136"/>
            <p14:sldId id="1137"/>
            <p14:sldId id="1138"/>
            <p14:sldId id="1139"/>
            <p14:sldId id="1140"/>
            <p14:sldId id="1076"/>
            <p14:sldId id="1143"/>
            <p14:sldId id="1075"/>
            <p14:sldId id="1146"/>
            <p14:sldId id="1147"/>
            <p14:sldId id="1145"/>
            <p14:sldId id="1165"/>
            <p14:sldId id="1148"/>
            <p14:sldId id="1085"/>
            <p14:sldId id="1149"/>
            <p14:sldId id="1153"/>
            <p14:sldId id="1152"/>
            <p14:sldId id="1144"/>
            <p14:sldId id="1154"/>
            <p14:sldId id="1157"/>
            <p14:sldId id="1158"/>
            <p14:sldId id="1159"/>
            <p14:sldId id="1160"/>
            <p14:sldId id="1161"/>
            <p14:sldId id="11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4DA1"/>
    <a:srgbClr val="0392AE"/>
    <a:srgbClr val="03A2B1"/>
    <a:srgbClr val="0051A2"/>
    <a:srgbClr val="006BA6"/>
    <a:srgbClr val="01A7B1"/>
    <a:srgbClr val="00C1B6"/>
    <a:srgbClr val="6DE3D3"/>
    <a:srgbClr val="6DE3DF"/>
    <a:srgbClr val="66B4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2" autoAdjust="0"/>
    <p:restoredTop sz="86419" autoAdjust="0"/>
  </p:normalViewPr>
  <p:slideViewPr>
    <p:cSldViewPr snapToGrid="0" snapToObjects="1" showGuides="1">
      <p:cViewPr varScale="1">
        <p:scale>
          <a:sx n="108" d="100"/>
          <a:sy n="108" d="100"/>
        </p:scale>
        <p:origin x="294" y="96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 showGuides="1">
      <p:cViewPr varScale="1">
        <p:scale>
          <a:sx n="151" d="100"/>
          <a:sy n="151" d="100"/>
        </p:scale>
        <p:origin x="472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1.xml"/><Relationship Id="rId90" Type="http://schemas.openxmlformats.org/officeDocument/2006/relationships/slide" Target="slides/slide85.xml"/><Relationship Id="rId95" Type="http://schemas.openxmlformats.org/officeDocument/2006/relationships/handoutMaster" Target="handoutMasters/handoutMaster1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viewProps" Target="viewProp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3/11/2024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123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304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794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511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122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8151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804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439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868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233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4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541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796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417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1905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316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69AD2-04A9-12BA-20A5-BB6BC05FB6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3536" y="3177425"/>
            <a:ext cx="2121592" cy="65842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A73F5EF-62FD-E0BF-987E-E6917B2FF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  <a:prstGeom prst="rect">
            <a:avLst/>
          </a:prstGeom>
        </p:spPr>
        <p:txBody>
          <a:bodyPr anchor="ctr"/>
          <a:lstStyle/>
          <a:p>
            <a:pPr algn="r"/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83036E9B-C568-B0F5-1B7C-6E89EEA30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/>
            </a:lvl1pPr>
          </a:lstStyle>
          <a:p>
            <a:pPr algn="r"/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731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1B21167-F139-340B-1F1E-9C8D98AB85F0}"/>
              </a:ext>
            </a:extLst>
          </p:cNvPr>
          <p:cNvSpPr/>
          <p:nvPr userDrawn="1"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EF5347">
                    <a:alpha val="6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Copyright © 2022 Esri. All rights reserved.</a:t>
            </a:r>
          </a:p>
        </p:txBody>
      </p:sp>
      <p:pic>
        <p:nvPicPr>
          <p:cNvPr id="2" name="Picture 1" descr="Esri logo, The Science of Where">
            <a:extLst>
              <a:ext uri="{FF2B5EF4-FFF2-40B4-BE49-F238E27FC236}">
                <a16:creationId xmlns:a16="http://schemas.microsoft.com/office/drawing/2014/main" id="{8771E835-5BB7-C6D8-0C02-6A57112C66F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86" y="2365949"/>
            <a:ext cx="5717228" cy="1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410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DF95B-0B80-6A4D-A813-6F9D9F38EBA2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3/11/2024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47EE6-F7C9-3041-A28D-502F5689C8E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8855495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6EA2759-9E6D-631D-FDC2-0B435DEB1B16}"/>
              </a:ext>
            </a:extLst>
          </p:cNvPr>
          <p:cNvGrpSpPr/>
          <p:nvPr userDrawn="1"/>
        </p:nvGrpSpPr>
        <p:grpSpPr>
          <a:xfrm>
            <a:off x="1" y="-14288"/>
            <a:ext cx="12251643" cy="6903259"/>
            <a:chOff x="1" y="-14288"/>
            <a:chExt cx="12251643" cy="6903259"/>
          </a:xfrm>
        </p:grpSpPr>
        <p:sp>
          <p:nvSpPr>
            <p:cNvPr id="8" name="gradient background1">
              <a:extLst>
                <a:ext uri="{FF2B5EF4-FFF2-40B4-BE49-F238E27FC236}">
                  <a16:creationId xmlns:a16="http://schemas.microsoft.com/office/drawing/2014/main" id="{D10ED1A7-C897-9CD9-5DD9-0FAE8519947F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131A7F"/>
                </a:gs>
                <a:gs pos="98000">
                  <a:srgbClr val="070738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Background pattern&#10;&#10;Description automatically generated">
              <a:extLst>
                <a:ext uri="{FF2B5EF4-FFF2-40B4-BE49-F238E27FC236}">
                  <a16:creationId xmlns:a16="http://schemas.microsoft.com/office/drawing/2014/main" id="{0058050D-AF42-EC99-FF91-E720C8357D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86" y="-14288"/>
              <a:ext cx="12247058" cy="688897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3pPr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3/11/2024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3281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ACD3208-371B-31D8-E6FA-0372BDB3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7119257" cy="7386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1DFE374-7611-9F0A-FDE2-C1AB78054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7119256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166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49000" cy="13255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1691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-Small titl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1175460" cy="77321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0302"/>
            <a:ext cx="10515600" cy="492666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4222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-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EE544616-9A18-486D-B37E-FFA3A38067A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9509" y="2057400"/>
            <a:ext cx="10464187" cy="425713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10318A8-EAEF-C27C-9EA2-7EC0FC3B17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1399032"/>
            <a:ext cx="10445496" cy="276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6D94D-7181-2B66-06FC-81A78BC07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09" y="365125"/>
            <a:ext cx="10534291" cy="13255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430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1" y="365125"/>
            <a:ext cx="11410545" cy="13255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1671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48003-4D43-C0F1-8167-A0E9535A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4F220-C1B9-56F5-47A1-89E57AF1E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1249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3643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F28988E3-222D-6A6B-FD34-E430E66F70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0A3632-3C20-AED2-BE19-002F3301B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757363"/>
            <a:ext cx="4427728" cy="30045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BF0AE5-352C-301C-170D-85575985B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4761927"/>
            <a:ext cx="4427728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756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561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915" r:id="rId1"/>
    <p:sldLayoutId id="2147486916" r:id="rId2"/>
    <p:sldLayoutId id="2147486917" r:id="rId3"/>
    <p:sldLayoutId id="2147486918" r:id="rId4"/>
    <p:sldLayoutId id="2147486920" r:id="rId5"/>
    <p:sldLayoutId id="2147486921" r:id="rId6"/>
    <p:sldLayoutId id="2147486922" r:id="rId7"/>
    <p:sldLayoutId id="2147486923" r:id="rId8"/>
    <p:sldLayoutId id="2147486924" r:id="rId9"/>
    <p:sldLayoutId id="2147486925" r:id="rId10"/>
    <p:sldLayoutId id="2147486926" r:id="rId11"/>
    <p:sldLayoutId id="214748692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esri.com/t5/arcgis-pro-sdk-ideas/idb-p/ArcGIS_Pro_SDK_Ideas" TargetMode="External"/><Relationship Id="rId2" Type="http://schemas.openxmlformats.org/officeDocument/2006/relationships/hyperlink" Target="https://community.esri.com/t5/arcgis-pro-sdk-questions/bd-p/arcgis-pro-sdk-questions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hyperlink" Target="https://github.com/Esri/arcgis-pro-sdk/wiki/Tech-Sessions#2024-palm-springs" TargetMode="External"/><Relationship Id="rId4" Type="http://schemas.openxmlformats.org/officeDocument/2006/relationships/hyperlink" Target="https://mediaspace.esri.com/channel/ArcGIS%2BPro%2BSDK%2Bfor%2B.NET/256320933" TargetMode="Externa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E6FDA8-78A3-862D-2CA7-52DEAC406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4460" y="3718613"/>
            <a:ext cx="10703080" cy="914400"/>
          </a:xfrm>
        </p:spPr>
        <p:txBody>
          <a:bodyPr anchor="ctr"/>
          <a:lstStyle/>
          <a:p>
            <a:r>
              <a:rPr lang="en-US" sz="3600" b="0" dirty="0"/>
              <a:t>ArcGIS Pro SDK for .NET:</a:t>
            </a:r>
            <a:br>
              <a:rPr lang="en-US" sz="3600" b="0" dirty="0"/>
            </a:br>
            <a:r>
              <a:rPr lang="en-US" sz="3600" b="0" dirty="0"/>
              <a:t>Asynchronous Programming for </a:t>
            </a:r>
            <a:r>
              <a:rPr lang="en-US" sz="3600" b="0" dirty="0" err="1"/>
              <a:t>Addins</a:t>
            </a:r>
            <a:r>
              <a:rPr lang="en-US" sz="3600" b="0" dirty="0"/>
              <a:t> 1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5F7DC9-75B6-8E8A-2E1C-4AC857C67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4460" y="5273336"/>
            <a:ext cx="10367508" cy="488378"/>
          </a:xfrm>
        </p:spPr>
        <p:txBody>
          <a:bodyPr anchor="t"/>
          <a:lstStyle/>
          <a:p>
            <a:r>
              <a:rPr lang="en-US" dirty="0">
                <a:solidFill>
                  <a:srgbClr val="E6DD56"/>
                </a:solidFill>
              </a:rPr>
              <a:t>Charlie Macleod</a:t>
            </a:r>
            <a:br>
              <a:rPr lang="en-US" dirty="0">
                <a:solidFill>
                  <a:srgbClr val="E6DD56"/>
                </a:solidFill>
              </a:rPr>
            </a:br>
            <a:r>
              <a:rPr lang="en-US" dirty="0">
                <a:solidFill>
                  <a:srgbClr val="E6DD56"/>
                </a:solidFill>
              </a:rPr>
              <a:t>Wolf Kaiser</a:t>
            </a:r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752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Async and Await – Sequential code execution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2141161"/>
            <a:ext cx="10754360" cy="40342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protected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 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//Execute a GP Tool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SelectLayerByAttribute_management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{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parcels"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"NEW_SELECTION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"description = 'VACANT LAND'"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//Zoom to selected feature(s) extent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.Active.ZoomToSelectedAsync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(0, 0, 3));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156226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Async and Await – Sequential code execution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2141161"/>
            <a:ext cx="10754360" cy="40342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protected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 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//Execute a GP Tool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SelectLayerByAttribute_management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{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parcels"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"NEW_SELECTION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"description = 'VACANT LAND'"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//Zoom to selected feature(s) extent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.Active.ZoomToSelectedAsync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(0, 0, 3));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2980387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Async and Await – Sequential code execution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2141161"/>
            <a:ext cx="10744200" cy="40342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protected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ascadia Mono" panose="020B0609020000020004" pitchFamily="49" charset="0"/>
              </a:rPr>
              <a:t>async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 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//Execute a GP Tool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SelectLayerByAttribute_management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{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parcels"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"NEW_SELECTION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"description = 'VACANT LAND'"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//Zoom to selected feature(s) extent – suspended until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ExecuteToolAsync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completes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.Active.ZoomToSelectedAsync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(0, 0, 3));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</p:spTree>
    <p:extLst>
      <p:ext uri="{BB962C8B-B14F-4D97-AF65-F5344CB8AC3E}">
        <p14:creationId xmlns:p14="http://schemas.microsoft.com/office/powerpoint/2010/main" val="949546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BDCB5-394C-250D-3FF2-D6577373E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Async and Await – Retrieving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EC0DE-1BFD-51F1-01FE-6658909C1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Recall, asynchronous methods have a return type of Task or Task&lt;….&gt;</a:t>
            </a:r>
          </a:p>
          <a:p>
            <a:pPr lvl="1"/>
            <a:r>
              <a:rPr lang="en-US" dirty="0"/>
              <a:t>Visually leads to somewhat intimidating syntax</a:t>
            </a:r>
          </a:p>
          <a:p>
            <a:pPr lvl="1"/>
            <a:r>
              <a:rPr lang="en-US" dirty="0"/>
              <a:t>However, async/await pattern “simplifies” the syntax</a:t>
            </a:r>
          </a:p>
          <a:p>
            <a:pPr lvl="2"/>
            <a:r>
              <a:rPr lang="en-US" dirty="0"/>
              <a:t>Compiler “unwraps” or “extracts” the returned value from the enclosing Task w/ await</a:t>
            </a:r>
          </a:p>
          <a:p>
            <a:pPr lvl="2"/>
            <a:r>
              <a:rPr lang="en-US" dirty="0"/>
              <a:t>(use of “var” simplifies it further)</a:t>
            </a:r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45C4ED-3935-4E86-6722-E1EAC255311D}"/>
              </a:ext>
            </a:extLst>
          </p:cNvPr>
          <p:cNvSpPr txBox="1"/>
          <p:nvPr/>
        </p:nvSpPr>
        <p:spPr>
          <a:xfrm>
            <a:off x="908304" y="4115585"/>
            <a:ext cx="10369296" cy="14588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IGPResult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(……) {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IGPResult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gp_result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(….</a:t>
            </a:r>
          </a:p>
          <a:p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791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BDCB5-394C-250D-3FF2-D6577373E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Async and Await – Retrieving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EC0DE-1BFD-51F1-01FE-6658909C1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Recall, asynchronous methods have a return type of Task or Task&lt;….&gt;</a:t>
            </a:r>
          </a:p>
          <a:p>
            <a:pPr lvl="1"/>
            <a:r>
              <a:rPr lang="en-US" dirty="0"/>
              <a:t>Visually leads to somewhat intimidating syntax</a:t>
            </a:r>
          </a:p>
          <a:p>
            <a:pPr lvl="1"/>
            <a:r>
              <a:rPr lang="en-US" dirty="0"/>
              <a:t>However, async/await pattern “simplifies” the syntax</a:t>
            </a:r>
          </a:p>
          <a:p>
            <a:pPr lvl="2"/>
            <a:r>
              <a:rPr lang="en-US" dirty="0"/>
              <a:t>Compiler “unwraps” or “extracts” the returned value from the enclosing Task w/ await</a:t>
            </a:r>
          </a:p>
          <a:p>
            <a:pPr lvl="2"/>
            <a:r>
              <a:rPr lang="en-US" dirty="0"/>
              <a:t>(use of “var” simplifies it further)</a:t>
            </a:r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45C4ED-3935-4E86-6722-E1EAC255311D}"/>
              </a:ext>
            </a:extLst>
          </p:cNvPr>
          <p:cNvSpPr txBox="1"/>
          <p:nvPr/>
        </p:nvSpPr>
        <p:spPr>
          <a:xfrm>
            <a:off x="908304" y="4115585"/>
            <a:ext cx="10369296" cy="145886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IGPResult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(……) {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gp_result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(….</a:t>
            </a:r>
          </a:p>
          <a:p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264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BDCB5-394C-250D-3FF2-D6577373E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Async and Await – Exception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EC0DE-1BFD-51F1-01FE-6658909C1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async/await when implementing Exception handling</a:t>
            </a:r>
          </a:p>
          <a:p>
            <a:pPr lvl="1"/>
            <a:r>
              <a:rPr lang="en-US" dirty="0"/>
              <a:t>Awaited Task remains within the scope of the enclosing “try/catch”</a:t>
            </a:r>
          </a:p>
          <a:p>
            <a:pPr lvl="2"/>
            <a:r>
              <a:rPr lang="en-US" dirty="0"/>
              <a:t>Compiler “unwraps” </a:t>
            </a:r>
            <a:r>
              <a:rPr lang="en-US" dirty="0" err="1"/>
              <a:t>AggregateException</a:t>
            </a:r>
            <a:r>
              <a:rPr lang="en-US" dirty="0"/>
              <a:t> allowing the </a:t>
            </a:r>
            <a:r>
              <a:rPr lang="en-US" dirty="0" err="1"/>
              <a:t>InnerException</a:t>
            </a:r>
            <a:r>
              <a:rPr lang="en-US" dirty="0"/>
              <a:t> to be caught directly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869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BDCB5-394C-250D-3FF2-D6577373E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Async and Await – Exception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EC0DE-1BFD-51F1-01FE-6658909C1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async/await when implementing Exception handling</a:t>
            </a:r>
          </a:p>
          <a:p>
            <a:pPr lvl="1"/>
            <a:r>
              <a:rPr lang="en-US" dirty="0"/>
              <a:t>Awaited Task remains within the scope of the enclosing “try/catch”</a:t>
            </a:r>
          </a:p>
          <a:p>
            <a:pPr lvl="2"/>
            <a:r>
              <a:rPr lang="en-US" dirty="0"/>
              <a:t>Compiler “unwraps” </a:t>
            </a:r>
            <a:r>
              <a:rPr lang="en-US" dirty="0" err="1"/>
              <a:t>AggregateException</a:t>
            </a:r>
            <a:r>
              <a:rPr lang="en-US" dirty="0"/>
              <a:t> allowing the </a:t>
            </a:r>
            <a:r>
              <a:rPr lang="en-US" dirty="0" err="1"/>
              <a:t>InnerException</a:t>
            </a:r>
            <a:r>
              <a:rPr lang="en-US" dirty="0"/>
              <a:t> to be caught directly</a:t>
            </a:r>
          </a:p>
          <a:p>
            <a:pPr marL="283464" lvl="1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ECF8C4-4F4E-6519-2989-CA64769A46A2}"/>
              </a:ext>
            </a:extLst>
          </p:cNvPr>
          <p:cNvSpPr txBox="1"/>
          <p:nvPr/>
        </p:nvSpPr>
        <p:spPr>
          <a:xfrm>
            <a:off x="806832" y="3534422"/>
            <a:ext cx="10041680" cy="241472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934DA1"/>
                </a:solidFill>
                <a:latin typeface="Cascadia Mono" panose="020B0609020000020004" pitchFamily="49" charset="0"/>
              </a:rPr>
              <a:t>try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  <a:latin typeface="Cascadia Mono" panose="020B0609020000020004" pitchFamily="49" charset="0"/>
              </a:rPr>
              <a:t>{</a:t>
            </a:r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.Current.CustomMethod1Async(....);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//Async method awaited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} 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800" dirty="0">
                <a:solidFill>
                  <a:srgbClr val="934DA1"/>
                </a:solidFill>
                <a:latin typeface="Cascadia Mono" panose="020B0609020000020004" pitchFamily="49" charset="0"/>
              </a:rPr>
              <a:t>catch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Exception ex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) {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//Handle exception...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//workflow continues...</a:t>
            </a:r>
            <a:endParaRPr lang="en-US" dirty="0">
              <a:solidFill>
                <a:srgbClr val="2B91A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630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6BBF373-21AA-9D58-5636-4CBFAB24745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Demo</a:t>
            </a:r>
          </a:p>
          <a:p>
            <a:pPr marL="1042416" lvl="3" indent="0">
              <a:buNone/>
            </a:pPr>
            <a:endParaRPr lang="en-US" dirty="0">
              <a:latin typeface="+mj-lt"/>
            </a:endParaRPr>
          </a:p>
          <a:p>
            <a:pPr lvl="1"/>
            <a:endParaRPr lang="en-US" dirty="0">
              <a:latin typeface="+mj-lt"/>
            </a:endParaRPr>
          </a:p>
          <a:p>
            <a:pPr lvl="1"/>
            <a:endParaRPr lang="en-US" dirty="0">
              <a:latin typeface="+mj-lt"/>
            </a:endParaRP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6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- Overview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+mj-lt"/>
              </a:rPr>
              <a:t>Majority of methods in the public </a:t>
            </a:r>
            <a:r>
              <a:rPr lang="en-US" sz="2400" dirty="0" err="1">
                <a:latin typeface="+mj-lt"/>
              </a:rPr>
              <a:t>api</a:t>
            </a:r>
            <a:r>
              <a:rPr lang="en-US" sz="2400" dirty="0">
                <a:latin typeface="+mj-lt"/>
              </a:rPr>
              <a:t> are synchronous</a:t>
            </a:r>
          </a:p>
          <a:p>
            <a:pPr lvl="1"/>
            <a:r>
              <a:rPr lang="en-US" dirty="0">
                <a:latin typeface="+mj-lt"/>
              </a:rPr>
              <a:t>Designed for aggregation into your own coarse-grained async methods</a:t>
            </a:r>
          </a:p>
          <a:p>
            <a:r>
              <a:rPr lang="en-US" sz="2400" dirty="0">
                <a:latin typeface="+mj-lt"/>
              </a:rPr>
              <a:t>Have to be run in the background – not on the UI</a:t>
            </a:r>
          </a:p>
          <a:p>
            <a:pPr lvl="1"/>
            <a:r>
              <a:rPr lang="en-US" dirty="0">
                <a:latin typeface="+mj-lt"/>
              </a:rPr>
              <a:t>Pro uses </a:t>
            </a:r>
            <a:r>
              <a:rPr lang="en-US" dirty="0" err="1">
                <a:latin typeface="+mj-lt"/>
              </a:rPr>
              <a:t>asynchronicity</a:t>
            </a:r>
            <a:r>
              <a:rPr lang="en-US" dirty="0">
                <a:latin typeface="+mj-lt"/>
              </a:rPr>
              <a:t> to keep the UI responsive</a:t>
            </a:r>
          </a:p>
          <a:p>
            <a:r>
              <a:rPr lang="en-US" sz="2400" dirty="0">
                <a:latin typeface="+mj-lt"/>
              </a:rPr>
              <a:t>Developers use </a:t>
            </a:r>
            <a:r>
              <a:rPr lang="en-US" sz="2400" dirty="0" err="1">
                <a:latin typeface="Consolas" panose="020B0609020204030204" pitchFamily="49" charset="0"/>
              </a:rPr>
              <a:t>ArcGIS.Desktop.Framework.Threading.Tasks.QueuedTask</a:t>
            </a:r>
            <a:r>
              <a:rPr lang="en-US" sz="2400" dirty="0">
                <a:latin typeface="Consolas" panose="020B0609020204030204" pitchFamily="49" charset="0"/>
              </a:rPr>
              <a:t> </a:t>
            </a:r>
            <a:r>
              <a:rPr lang="en-US" sz="2400" dirty="0">
                <a:latin typeface="+mj-lt"/>
              </a:rPr>
              <a:t>to execute synchronous code</a:t>
            </a:r>
          </a:p>
          <a:p>
            <a:pPr lvl="1"/>
            <a:r>
              <a:rPr lang="en-US" dirty="0">
                <a:latin typeface="+mj-lt"/>
              </a:rPr>
              <a:t>Attempting to run “sync” methods on the UI triggers a </a:t>
            </a:r>
            <a:r>
              <a:rPr lang="en-US" sz="1800" dirty="0" err="1">
                <a:latin typeface="Consolas" panose="020B0609020204030204" pitchFamily="49" charset="0"/>
              </a:rPr>
              <a:t>CalledOnWrongThreadException</a:t>
            </a:r>
            <a:r>
              <a:rPr lang="en-US" sz="1800" dirty="0">
                <a:latin typeface="Consolas" panose="020B0609020204030204" pitchFamily="49" charset="0"/>
              </a:rPr>
              <a:t>()</a:t>
            </a:r>
            <a:endParaRPr lang="en-US" dirty="0">
              <a:latin typeface="+mj-lt"/>
            </a:endParaRPr>
          </a:p>
          <a:p>
            <a:pPr lvl="1"/>
            <a:endParaRPr lang="en-US" dirty="0">
              <a:latin typeface="+mj-lt"/>
            </a:endParaRPr>
          </a:p>
          <a:p>
            <a:pPr marL="1042416" lvl="3" indent="0">
              <a:buNone/>
            </a:pPr>
            <a:endParaRPr lang="en-US" dirty="0">
              <a:latin typeface="+mj-lt"/>
            </a:endParaRPr>
          </a:p>
          <a:p>
            <a:pPr lvl="1"/>
            <a:endParaRPr lang="en-US" dirty="0">
              <a:latin typeface="+mj-lt"/>
            </a:endParaRPr>
          </a:p>
          <a:p>
            <a:pPr lvl="1"/>
            <a:endParaRPr lang="en-US" dirty="0">
              <a:latin typeface="+mj-lt"/>
            </a:endParaRP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sz="18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14FF74-DC06-846E-BB26-B7626FE7D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2141" y="5064675"/>
            <a:ext cx="4991539" cy="1574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074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F5479-C5AB-82C4-0449-8639CCCD0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- </a:t>
            </a:r>
            <a:r>
              <a:rPr lang="en-US" dirty="0" err="1"/>
              <a:t>QueuedTask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660B3-7B7B-8A18-3049-7943A1AB6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0302"/>
            <a:ext cx="10880324" cy="4926661"/>
          </a:xfrm>
        </p:spPr>
        <p:txBody>
          <a:bodyPr/>
          <a:lstStyle/>
          <a:p>
            <a:r>
              <a:rPr lang="en-US" dirty="0"/>
              <a:t>“</a:t>
            </a:r>
            <a:r>
              <a:rPr lang="en-US" sz="2400" dirty="0" err="1"/>
              <a:t>QueuedTask</a:t>
            </a:r>
            <a:r>
              <a:rPr lang="en-US" sz="2400" dirty="0"/>
              <a:t>” is a special Task for use in the Pro API for running synchronous methods. </a:t>
            </a:r>
          </a:p>
          <a:p>
            <a:pPr lvl="1"/>
            <a:r>
              <a:rPr lang="en-US" dirty="0"/>
              <a:t>Runs on the Main CIM Thread, MCT, the main background thread of Pro</a:t>
            </a:r>
          </a:p>
          <a:p>
            <a:pPr lvl="2"/>
            <a:r>
              <a:rPr lang="en-US" dirty="0" err="1"/>
              <a:t>QueuedTask</a:t>
            </a:r>
            <a:r>
              <a:rPr lang="en-US" dirty="0"/>
              <a:t> delegates work to the underlying Pro thread pool(s) as needed</a:t>
            </a:r>
          </a:p>
          <a:p>
            <a:pPr lvl="2"/>
            <a:endParaRPr lang="en-US" dirty="0"/>
          </a:p>
          <a:p>
            <a:pPr lvl="1"/>
            <a:r>
              <a:rPr lang="en-US" dirty="0">
                <a:latin typeface="+mj-lt"/>
              </a:rPr>
              <a:t>Operations wanting to enlist the </a:t>
            </a:r>
            <a:r>
              <a:rPr lang="en-US" dirty="0" err="1">
                <a:latin typeface="+mj-lt"/>
              </a:rPr>
              <a:t>QueuedTask</a:t>
            </a:r>
            <a:r>
              <a:rPr lang="en-US" dirty="0">
                <a:latin typeface="+mj-lt"/>
              </a:rPr>
              <a:t> are “Queued” in FIFO order</a:t>
            </a:r>
          </a:p>
          <a:p>
            <a:pPr lvl="2"/>
            <a:r>
              <a:rPr lang="en-US" dirty="0">
                <a:latin typeface="+mj-lt"/>
              </a:rPr>
              <a:t>True for Pro internal code as well which also uses the </a:t>
            </a:r>
            <a:r>
              <a:rPr lang="en-US" dirty="0" err="1">
                <a:latin typeface="+mj-lt"/>
              </a:rPr>
              <a:t>QueuedTask</a:t>
            </a:r>
            <a:endParaRPr lang="en-US" dirty="0">
              <a:latin typeface="+mj-lt"/>
            </a:endParaRPr>
          </a:p>
          <a:p>
            <a:pPr lvl="2"/>
            <a:r>
              <a:rPr lang="en-US" dirty="0">
                <a:latin typeface="+mj-lt"/>
              </a:rPr>
              <a:t>Ordering of calls reduces the risk of conflicts and allows maintenance of consistent application state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207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radient background1">
            <a:extLst>
              <a:ext uri="{FF2B5EF4-FFF2-40B4-BE49-F238E27FC236}">
                <a16:creationId xmlns:a16="http://schemas.microsoft.com/office/drawing/2014/main" id="{3242DE5B-8C5A-4DC9-8D33-6D46CF160777}"/>
              </a:ext>
            </a:extLst>
          </p:cNvPr>
          <p:cNvSpPr/>
          <p:nvPr/>
        </p:nvSpPr>
        <p:spPr bwMode="auto">
          <a:xfrm>
            <a:off x="1" y="0"/>
            <a:ext cx="12191999" cy="688897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 of threading in Pro</a:t>
            </a:r>
          </a:p>
          <a:p>
            <a:r>
              <a:rPr lang="en-US" dirty="0"/>
              <a:t>Asynchronous methods</a:t>
            </a:r>
          </a:p>
          <a:p>
            <a:pPr lvl="1"/>
            <a:r>
              <a:rPr lang="en-US" dirty="0"/>
              <a:t>Overview</a:t>
            </a:r>
          </a:p>
          <a:p>
            <a:pPr lvl="1"/>
            <a:r>
              <a:rPr lang="en-US" dirty="0"/>
              <a:t>Async and await</a:t>
            </a:r>
          </a:p>
          <a:p>
            <a:pPr lvl="2"/>
            <a:r>
              <a:rPr lang="en-US" dirty="0"/>
              <a:t>Sequential code execution, value retrieval, exception handling</a:t>
            </a:r>
          </a:p>
          <a:p>
            <a:r>
              <a:rPr lang="en-US" dirty="0"/>
              <a:t>Synchronous methods</a:t>
            </a:r>
          </a:p>
          <a:p>
            <a:pPr lvl="1"/>
            <a:r>
              <a:rPr lang="en-US" dirty="0"/>
              <a:t>Overview</a:t>
            </a:r>
          </a:p>
          <a:p>
            <a:pPr lvl="1"/>
            <a:r>
              <a:rPr lang="en-US" dirty="0" err="1"/>
              <a:t>QueuedTask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Basic Usage, Additional Considerations</a:t>
            </a:r>
          </a:p>
          <a:p>
            <a:r>
              <a:rPr lang="en-US" dirty="0"/>
              <a:t>Custom methods</a:t>
            </a:r>
          </a:p>
          <a:p>
            <a:pPr lvl="1"/>
            <a:r>
              <a:rPr lang="en-US" dirty="0"/>
              <a:t>Synchronous + Asynchronous</a:t>
            </a:r>
          </a:p>
          <a:p>
            <a:endParaRPr lang="en-US" dirty="0"/>
          </a:p>
          <a:p>
            <a:r>
              <a:rPr lang="en-US" sz="1600" dirty="0"/>
              <a:t>Additional content on progress and cancellation in the appendix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5666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F5479-C5AB-82C4-0449-8639CCCD0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Basic Usage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660B3-7B7B-8A18-3049-7943A1AB6F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3464" lvl="1" indent="0">
              <a:buNone/>
            </a:pPr>
            <a:r>
              <a:rPr lang="en-US" sz="2800" dirty="0">
                <a:latin typeface="+mj-lt"/>
              </a:rPr>
              <a:t>Usage Guidelines:</a:t>
            </a:r>
          </a:p>
          <a:p>
            <a:pPr lvl="1"/>
            <a:r>
              <a:rPr lang="en-US" dirty="0">
                <a:latin typeface="+mj-lt"/>
              </a:rPr>
              <a:t>Submit code in the form of a delegate/anonymous lambda to </a:t>
            </a:r>
            <a:r>
              <a:rPr lang="en-US" dirty="0" err="1">
                <a:latin typeface="+mj-lt"/>
              </a:rPr>
              <a:t>QueuedTask.Run</a:t>
            </a:r>
            <a:endParaRPr lang="en-US" dirty="0">
              <a:latin typeface="+mj-lt"/>
            </a:endParaRP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QueuedTask.Run</a:t>
            </a:r>
            <a:r>
              <a:rPr lang="en-US" dirty="0">
                <a:latin typeface="Consolas" panose="020B0609020204030204" pitchFamily="49" charset="0"/>
              </a:rPr>
              <a:t>(() =&gt; { </a:t>
            </a:r>
            <a:r>
              <a:rPr lang="en-US" dirty="0">
                <a:latin typeface="+mj-lt"/>
              </a:rPr>
              <a:t>… your code here… </a:t>
            </a:r>
            <a:r>
              <a:rPr lang="en-US" dirty="0">
                <a:latin typeface="Consolas" panose="020B0609020204030204" pitchFamily="49" charset="0"/>
              </a:rPr>
              <a:t>});</a:t>
            </a:r>
          </a:p>
          <a:p>
            <a:pPr lvl="1"/>
            <a:r>
              <a:rPr lang="en-US" dirty="0">
                <a:latin typeface="+mj-lt"/>
              </a:rPr>
              <a:t>Prefer consolidating workflows (using synchronous </a:t>
            </a:r>
            <a:r>
              <a:rPr lang="en-US" dirty="0" err="1">
                <a:latin typeface="+mj-lt"/>
              </a:rPr>
              <a:t>api</a:t>
            </a:r>
            <a:r>
              <a:rPr lang="en-US" dirty="0">
                <a:latin typeface="+mj-lt"/>
              </a:rPr>
              <a:t>) into a single </a:t>
            </a:r>
            <a:r>
              <a:rPr lang="en-US" dirty="0" err="1">
                <a:latin typeface="+mj-lt"/>
              </a:rPr>
              <a:t>QueuedTask.Run</a:t>
            </a:r>
            <a:endParaRPr lang="en-US" dirty="0">
              <a:latin typeface="+mj-lt"/>
            </a:endParaRPr>
          </a:p>
          <a:p>
            <a:pPr lvl="1"/>
            <a:r>
              <a:rPr lang="en-US" dirty="0">
                <a:latin typeface="+mj-lt"/>
              </a:rPr>
              <a:t>Use same async/await semantics as with Async methods for sequential code execution, retrieving values, and exception handling</a:t>
            </a:r>
          </a:p>
          <a:p>
            <a:pPr lvl="2"/>
            <a:r>
              <a:rPr lang="en-US" dirty="0">
                <a:latin typeface="+mj-lt"/>
              </a:rPr>
              <a:t>Simply use return statement to return a value</a:t>
            </a:r>
          </a:p>
          <a:p>
            <a:pPr lvl="2"/>
            <a:r>
              <a:rPr lang="en-US" dirty="0">
                <a:latin typeface="+mj-lt"/>
              </a:rPr>
              <a:t>Use try/catch to handle exceptions from code running within </a:t>
            </a:r>
            <a:r>
              <a:rPr lang="en-US" dirty="0" err="1">
                <a:latin typeface="+mj-lt"/>
              </a:rPr>
              <a:t>QueuedTask</a:t>
            </a:r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4602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Basic Usage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1169" y="1386735"/>
            <a:ext cx="11120967" cy="34036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 var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extent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.Active.Extent.Expand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(0.5, 0.5,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600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(extent);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(0, 0, 1));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474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Basic Usage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20"/>
            <a:ext cx="11120967" cy="34036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 var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extent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4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.Active.Extent.Expand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(0.5, 0.5,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600" dirty="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(extent);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(0, 0, 1));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DF3E52-5E43-9EA7-AD3B-395D1DC15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0360" y="3429000"/>
            <a:ext cx="5929307" cy="1870862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05FB6EC-A017-07C4-5698-C0D091AF7B3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511040" y="3429000"/>
            <a:ext cx="663887" cy="467360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894116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Basic Usage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20"/>
            <a:ext cx="11120967" cy="33832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extent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(extent);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});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(0, 0, 1));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9348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Basic Usage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20"/>
            <a:ext cx="11120967" cy="34036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extent =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(extent);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(0, 0, 1));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9148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Basic Usage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20"/>
            <a:ext cx="11120967" cy="34036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extent =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(extent);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(0, 0, 1));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//assume workflow continues here after selection...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//...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098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Basic Usage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20"/>
            <a:ext cx="11120967" cy="34036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extent =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(extent);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(0, 0, 1));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//assume workflow continues here after selection...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//...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6307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Basic Usage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20"/>
            <a:ext cx="11120967" cy="49276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extent =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(extent);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(0, 0, 1));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//assume workflow continues here after selection...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//...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6630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Basic Usage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58BC5-63F9-7E2B-739F-EF4DCE8ABA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20"/>
            <a:ext cx="11120967" cy="49276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extent =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ascadia Mono" panose="020B06090200000200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(extent);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(0, 0, 1));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  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//assume workflow continues here after selection...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//...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//Handle exception...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626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F5479-C5AB-82C4-0449-8639CCCD0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Additional Guidelines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660B3-7B7B-8A18-3049-7943A1AB6F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Usage Guidelines continued: </a:t>
            </a:r>
          </a:p>
          <a:p>
            <a:pPr lvl="1"/>
            <a:r>
              <a:rPr lang="en-US" dirty="0">
                <a:latin typeface="+mj-lt"/>
              </a:rPr>
              <a:t>Avoid showing </a:t>
            </a:r>
            <a:r>
              <a:rPr lang="en-US" dirty="0" err="1">
                <a:latin typeface="+mj-lt"/>
              </a:rPr>
              <a:t>MessageBoxes</a:t>
            </a:r>
            <a:r>
              <a:rPr lang="en-US" dirty="0">
                <a:latin typeface="+mj-lt"/>
              </a:rPr>
              <a:t>, Dialogs, or </a:t>
            </a:r>
            <a:r>
              <a:rPr lang="en-US">
                <a:latin typeface="+mj-lt"/>
              </a:rPr>
              <a:t>other blocking modal UIs </a:t>
            </a:r>
            <a:r>
              <a:rPr lang="en-US" dirty="0">
                <a:latin typeface="+mj-lt"/>
              </a:rPr>
              <a:t>_within_ the </a:t>
            </a:r>
            <a:r>
              <a:rPr lang="en-US" dirty="0" err="1">
                <a:latin typeface="+mj-lt"/>
              </a:rPr>
              <a:t>QueuedTask</a:t>
            </a:r>
            <a:endParaRPr lang="en-US" dirty="0">
              <a:latin typeface="+mj-lt"/>
            </a:endParaRPr>
          </a:p>
          <a:p>
            <a:pPr lvl="2"/>
            <a:r>
              <a:rPr lang="en-US" dirty="0">
                <a:latin typeface="+mj-lt"/>
              </a:rPr>
              <a:t>Blocks the MCT for all operations until it is acknowledged</a:t>
            </a:r>
          </a:p>
          <a:p>
            <a:pPr lvl="1"/>
            <a:r>
              <a:rPr lang="en-US" dirty="0">
                <a:latin typeface="+mj-lt"/>
              </a:rPr>
              <a:t>Capture application context/state on the UI -for use within </a:t>
            </a:r>
            <a:r>
              <a:rPr lang="en-US" dirty="0" err="1">
                <a:latin typeface="+mj-lt"/>
              </a:rPr>
              <a:t>QueuedTask</a:t>
            </a:r>
            <a:r>
              <a:rPr lang="en-US" dirty="0">
                <a:latin typeface="+mj-lt"/>
              </a:rPr>
              <a:t>- into local variables</a:t>
            </a:r>
          </a:p>
          <a:p>
            <a:pPr lvl="2"/>
            <a:r>
              <a:rPr lang="en-US" dirty="0" err="1">
                <a:latin typeface="+mj-lt"/>
              </a:rPr>
              <a:t>Eg</a:t>
            </a:r>
            <a:r>
              <a:rPr lang="en-US" dirty="0">
                <a:latin typeface="+mj-lt"/>
              </a:rPr>
              <a:t> active view, active map, active layout</a:t>
            </a:r>
          </a:p>
          <a:p>
            <a:pPr lvl="2"/>
            <a:r>
              <a:rPr lang="en-US" dirty="0">
                <a:latin typeface="+mj-lt"/>
              </a:rPr>
              <a:t>Ensures state remains consistent for the duration of your workflow</a:t>
            </a:r>
          </a:p>
          <a:p>
            <a:pPr lvl="1"/>
            <a:r>
              <a:rPr lang="en-US" dirty="0">
                <a:latin typeface="+mj-lt"/>
              </a:rPr>
              <a:t>When calling asynchronous methods _within_ a </a:t>
            </a:r>
            <a:r>
              <a:rPr lang="en-US" dirty="0" err="1">
                <a:latin typeface="+mj-lt"/>
              </a:rPr>
              <a:t>QueuedTask</a:t>
            </a:r>
            <a:r>
              <a:rPr lang="en-US" dirty="0">
                <a:latin typeface="+mj-lt"/>
              </a:rPr>
              <a:t> async/await can be used to perform a non-blocking “a-wait”</a:t>
            </a:r>
          </a:p>
          <a:p>
            <a:pPr lvl="2"/>
            <a:r>
              <a:rPr lang="en-US" dirty="0">
                <a:latin typeface="+mj-lt"/>
              </a:rPr>
              <a:t>Place “async” is on the </a:t>
            </a:r>
            <a:r>
              <a:rPr lang="en-US" dirty="0" err="1">
                <a:latin typeface="+mj-lt"/>
              </a:rPr>
              <a:t>QueuedTask.Run</a:t>
            </a:r>
            <a:r>
              <a:rPr lang="en-US" dirty="0">
                <a:latin typeface="+mj-lt"/>
              </a:rPr>
              <a:t> lambda</a:t>
            </a:r>
          </a:p>
        </p:txBody>
      </p:sp>
    </p:spTree>
    <p:extLst>
      <p:ext uri="{BB962C8B-B14F-4D97-AF65-F5344CB8AC3E}">
        <p14:creationId xmlns:p14="http://schemas.microsoft.com/office/powerpoint/2010/main" val="1930821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1708C-C5D2-0911-AE0D-BA55DD8BF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-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3E1B8-579E-6457-9413-95DB06753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Asynchronous Methods:</a:t>
            </a:r>
          </a:p>
          <a:p>
            <a:pPr lvl="1"/>
            <a:r>
              <a:rPr lang="en-US" dirty="0"/>
              <a:t>Identified by their “Async” suffix (convention) and a return type of “Task”</a:t>
            </a: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ZoomToSelected</a:t>
            </a:r>
            <a:r>
              <a:rPr lang="en-US" i="1" dirty="0" err="1">
                <a:latin typeface="Consolas" panose="020B0609020204030204" pitchFamily="49" charset="0"/>
              </a:rPr>
              <a:t>Async</a:t>
            </a:r>
            <a:r>
              <a:rPr lang="en-US" dirty="0"/>
              <a:t>, </a:t>
            </a:r>
            <a:r>
              <a:rPr lang="en-US" dirty="0" err="1">
                <a:latin typeface="Consolas" panose="020B0609020204030204" pitchFamily="49" charset="0"/>
              </a:rPr>
              <a:t>Geocode</a:t>
            </a:r>
            <a:r>
              <a:rPr lang="en-US" i="1" dirty="0" err="1">
                <a:latin typeface="Consolas" panose="020B0609020204030204" pitchFamily="49" charset="0"/>
              </a:rPr>
              <a:t>Async</a:t>
            </a:r>
            <a:r>
              <a:rPr lang="en-US" dirty="0"/>
              <a:t>, </a:t>
            </a:r>
            <a:r>
              <a:rPr lang="en-US" dirty="0" err="1">
                <a:latin typeface="Consolas" panose="020B0609020204030204" pitchFamily="49" charset="0"/>
              </a:rPr>
              <a:t>ExecuteTool</a:t>
            </a:r>
            <a:r>
              <a:rPr lang="en-US" i="1" dirty="0" err="1">
                <a:latin typeface="Consolas" panose="020B0609020204030204" pitchFamily="49" charset="0"/>
              </a:rPr>
              <a:t>Async</a:t>
            </a:r>
            <a:r>
              <a:rPr lang="en-US" dirty="0"/>
              <a:t>, etc.</a:t>
            </a:r>
          </a:p>
          <a:p>
            <a:pPr lvl="1"/>
            <a:r>
              <a:rPr lang="en-US" dirty="0"/>
              <a:t>Invoked from the UI – </a:t>
            </a:r>
            <a:r>
              <a:rPr lang="en-US" dirty="0" err="1">
                <a:latin typeface="Consolas" panose="020B0609020204030204" pitchFamily="49" charset="0"/>
              </a:rPr>
              <a:t>QueuedTask</a:t>
            </a:r>
            <a:r>
              <a:rPr lang="en-US" dirty="0"/>
              <a:t> is not needed</a:t>
            </a:r>
          </a:p>
          <a:p>
            <a:pPr lvl="1"/>
            <a:r>
              <a:rPr lang="en-US" dirty="0"/>
              <a:t>Usually coarse-grained and encapsulate a “canned” workflow or operation</a:t>
            </a:r>
          </a:p>
          <a:p>
            <a:pPr lvl="2"/>
            <a:r>
              <a:rPr lang="en-US" dirty="0"/>
              <a:t>May have a synchronous counterpart</a:t>
            </a:r>
          </a:p>
          <a:p>
            <a:pPr lvl="2"/>
            <a:r>
              <a:rPr lang="en-US" dirty="0"/>
              <a:t>Typically used stand-alone rather than being aggregated into larger (custom) workflows</a:t>
            </a:r>
          </a:p>
          <a:p>
            <a:pPr lvl="1"/>
            <a:endParaRPr lang="en-US" dirty="0"/>
          </a:p>
          <a:p>
            <a:pPr marL="1042416" lvl="3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9690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Basic Usage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20"/>
            <a:ext cx="11120967" cy="49276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null)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ascadia Mono" panose="020B06090200000200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(extent);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(0, 0, 1));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//requires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    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//assume workflow continues here after selection...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//...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//Handle exception...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6807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Synchronous Methods – </a:t>
            </a:r>
            <a:r>
              <a:rPr lang="en-US" sz="3200" dirty="0" err="1"/>
              <a:t>QueuedTask</a:t>
            </a:r>
            <a:r>
              <a:rPr lang="en-US" sz="3200" dirty="0"/>
              <a:t> – Additional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535516" y="1232925"/>
            <a:ext cx="11120967" cy="536884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null)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 features selected"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"Selection"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}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//Handle exception...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1697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Synchronous Methods – </a:t>
            </a:r>
            <a:r>
              <a:rPr lang="en-US" sz="3200" dirty="0" err="1"/>
              <a:t>QueuedTask</a:t>
            </a:r>
            <a:r>
              <a:rPr lang="en-US" sz="3200" dirty="0"/>
              <a:t> – Additional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535516" y="1232925"/>
            <a:ext cx="11120967" cy="536884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null)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}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 features selected"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"Selection"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//Handle exception...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629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Additional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535516" y="1232925"/>
            <a:ext cx="11120967" cy="536884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null)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MapView.Active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}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MapView.Active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 features selected"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"Selection"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//Handle exception...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4106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Additional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535516" y="1232925"/>
            <a:ext cx="11120967" cy="54894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null)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var mv =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MapView.Active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}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 features selected"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"Selection"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//Handle exception...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5893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Additional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535516" y="1232925"/>
            <a:ext cx="11120967" cy="54894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null)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}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	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 features selected"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"Selection"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//Handle exception...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1237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Additional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535516" y="1232925"/>
            <a:ext cx="11120967" cy="54894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null)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(...);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//Async method call...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	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 features selected"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"Selection"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855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Additional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535516" y="1232925"/>
            <a:ext cx="11120967" cy="54894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null)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(...);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//Async method call...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	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 features selected"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"Selection"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48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 – </a:t>
            </a:r>
            <a:r>
              <a:rPr lang="en-US" dirty="0" err="1"/>
              <a:t>QueuedTask</a:t>
            </a:r>
            <a:r>
              <a:rPr lang="en-US" dirty="0"/>
              <a:t> – Additional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535516" y="1232925"/>
            <a:ext cx="11120967" cy="54894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null)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=&gt; {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(...);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//Async method call...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	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 features selected"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"Selection"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3148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4882149-CA33-05D9-7A21-895410293CF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Synchronous Methods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latin typeface="+mj-lt"/>
              </a:rPr>
              <a:t>Demo</a:t>
            </a:r>
            <a:endParaRPr lang="en-US" sz="1400" dirty="0">
              <a:latin typeface="+mj-lt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422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- Overview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2141161"/>
            <a:ext cx="10475066" cy="40342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//Execute a GP Tool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SelectLayerByAttribute_management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{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parcels"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"NEW_SELECTION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"description = 'VACANT LAND'"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IGPResult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(……) {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//Zoom to selected feature(s) extent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.Active.ZoomToSelectedAsync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(0, 0, 3));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ZoomToSelectedAsync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(...) {</a:t>
            </a:r>
          </a:p>
        </p:txBody>
      </p:sp>
    </p:spTree>
    <p:extLst>
      <p:ext uri="{BB962C8B-B14F-4D97-AF65-F5344CB8AC3E}">
        <p14:creationId xmlns:p14="http://schemas.microsoft.com/office/powerpoint/2010/main" val="42068514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1175460" cy="773210"/>
          </a:xfrm>
        </p:spPr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>
          <a:xfrm>
            <a:off x="838200" y="1250302"/>
            <a:ext cx="10515600" cy="4926661"/>
          </a:xfrm>
        </p:spPr>
        <p:txBody>
          <a:bodyPr/>
          <a:lstStyle/>
          <a:p>
            <a:r>
              <a:rPr lang="en-US" dirty="0"/>
              <a:t>Synchronous methods</a:t>
            </a:r>
          </a:p>
          <a:p>
            <a:pPr lvl="1"/>
            <a:r>
              <a:rPr lang="en-US" dirty="0"/>
              <a:t>Consider writing the majority of your custom methods as synchronous (same as the Pro API)</a:t>
            </a:r>
          </a:p>
          <a:p>
            <a:pPr lvl="2"/>
            <a:r>
              <a:rPr lang="en-US" dirty="0"/>
              <a:t>For all of the reasons previously given (easier to aggregate into larger workflows)</a:t>
            </a:r>
          </a:p>
          <a:p>
            <a:pPr lvl="1"/>
            <a:r>
              <a:rPr lang="en-US" dirty="0"/>
              <a:t>Follow coding guidelines from earlier:</a:t>
            </a:r>
          </a:p>
          <a:p>
            <a:pPr lvl="2"/>
            <a:r>
              <a:rPr lang="en-US" dirty="0"/>
              <a:t>Avoid “blocking” modal UIs, Capture UI context as params, Exception handling as needed</a:t>
            </a:r>
          </a:p>
          <a:p>
            <a:pPr lvl="1"/>
            <a:r>
              <a:rPr lang="en-US" dirty="0"/>
              <a:t>Consider providing an asynchronous alternative if warranted</a:t>
            </a:r>
          </a:p>
        </p:txBody>
      </p:sp>
    </p:spTree>
    <p:extLst>
      <p:ext uri="{BB962C8B-B14F-4D97-AF65-F5344CB8AC3E}">
        <p14:creationId xmlns:p14="http://schemas.microsoft.com/office/powerpoint/2010/main" val="10760882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1175460" cy="773210"/>
          </a:xfrm>
        </p:spPr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>
          <a:xfrm>
            <a:off x="838200" y="1250302"/>
            <a:ext cx="10515600" cy="4926661"/>
          </a:xfrm>
        </p:spPr>
        <p:txBody>
          <a:bodyPr/>
          <a:lstStyle/>
          <a:p>
            <a:r>
              <a:rPr lang="en-US" dirty="0"/>
              <a:t>Asynchronous methods</a:t>
            </a:r>
          </a:p>
          <a:p>
            <a:pPr lvl="1"/>
            <a:r>
              <a:rPr lang="en-US" dirty="0"/>
              <a:t>Consider writing it as a synchronous method first</a:t>
            </a:r>
          </a:p>
          <a:p>
            <a:pPr lvl="2"/>
            <a:r>
              <a:rPr lang="en-US" dirty="0"/>
              <a:t>Wrap the call to the synchronous method within a </a:t>
            </a:r>
            <a:r>
              <a:rPr lang="en-US" dirty="0" err="1"/>
              <a:t>QueuedTask.Run</a:t>
            </a:r>
            <a:endParaRPr lang="en-US" dirty="0"/>
          </a:p>
          <a:p>
            <a:pPr lvl="1"/>
            <a:r>
              <a:rPr lang="en-US" dirty="0"/>
              <a:t>Add “Async” suffix to the (synchronous) method name</a:t>
            </a:r>
          </a:p>
          <a:p>
            <a:pPr lvl="2"/>
            <a:r>
              <a:rPr lang="en-US" dirty="0"/>
              <a:t>Set the return type to be Task or “Task of” whatever is the underlying return type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3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r>
              <a:rPr lang="en-US" dirty="0"/>
              <a:t>*Covered separately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694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Progress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Consider implementing progress if needed*:</a:t>
            </a:r>
          </a:p>
          <a:p>
            <a:pPr lvl="1"/>
            <a:r>
              <a:rPr lang="en-US" dirty="0">
                <a:latin typeface="+mj-lt"/>
              </a:rPr>
              <a:t>Create a progressor using a </a:t>
            </a:r>
            <a:r>
              <a:rPr lang="en-US" dirty="0" err="1">
                <a:latin typeface="Consolas" panose="020B0609020204030204" pitchFamily="49" charset="0"/>
              </a:rPr>
              <a:t>ProgressorSource</a:t>
            </a:r>
            <a:endParaRPr lang="en-US" dirty="0">
              <a:latin typeface="Consolas" panose="020B0609020204030204" pitchFamily="49" charset="0"/>
            </a:endParaRPr>
          </a:p>
          <a:p>
            <a:pPr lvl="2"/>
            <a:r>
              <a:rPr lang="en-US" dirty="0">
                <a:latin typeface="+mj-lt"/>
              </a:rPr>
              <a:t>Contains a “</a:t>
            </a:r>
            <a:r>
              <a:rPr lang="en-US" dirty="0">
                <a:latin typeface="Consolas" panose="020B0609020204030204" pitchFamily="49" charset="0"/>
              </a:rPr>
              <a:t>Progressor</a:t>
            </a:r>
            <a:r>
              <a:rPr lang="en-US" dirty="0">
                <a:latin typeface="+mj-lt"/>
              </a:rPr>
              <a:t>” property</a:t>
            </a:r>
          </a:p>
          <a:p>
            <a:pPr lvl="2"/>
            <a:r>
              <a:rPr lang="en-US" dirty="0">
                <a:latin typeface="+mj-lt"/>
              </a:rPr>
              <a:t>Pass the </a:t>
            </a:r>
            <a:r>
              <a:rPr lang="en-US" dirty="0">
                <a:latin typeface="Consolas" panose="020B0609020204030204" pitchFamily="49" charset="0"/>
              </a:rPr>
              <a:t>Progressor </a:t>
            </a:r>
            <a:r>
              <a:rPr lang="en-US" dirty="0">
                <a:latin typeface="+mj-lt"/>
              </a:rPr>
              <a:t>to the </a:t>
            </a:r>
            <a:r>
              <a:rPr lang="en-US" dirty="0" err="1">
                <a:latin typeface="Consolas" panose="020B0609020204030204" pitchFamily="49" charset="0"/>
              </a:rPr>
              <a:t>QueuedTask.Run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latin typeface="+mj-lt"/>
              </a:rPr>
              <a:t>as the _second_ argument</a:t>
            </a:r>
          </a:p>
          <a:p>
            <a:pPr lvl="3"/>
            <a:r>
              <a:rPr lang="en-US" dirty="0" err="1">
                <a:latin typeface="Consolas" panose="020B0609020204030204" pitchFamily="49" charset="0"/>
              </a:rPr>
              <a:t>QueuedTask.Run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latin typeface="+mj-lt"/>
              </a:rPr>
              <a:t>will do the rest and “show” the progressor UI*</a:t>
            </a: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marL="621792" lvl="2" indent="0">
              <a:buNone/>
            </a:pPr>
            <a:endParaRPr lang="en-US" dirty="0">
              <a:latin typeface="+mj-lt"/>
            </a:endParaRPr>
          </a:p>
          <a:p>
            <a:pPr marL="621792" lvl="2" indent="0">
              <a:buNone/>
            </a:pPr>
            <a:endParaRPr lang="en-US" dirty="0">
              <a:latin typeface="+mj-lt"/>
            </a:endParaRPr>
          </a:p>
          <a:p>
            <a:pPr marL="621792" lvl="2" indent="0">
              <a:buNone/>
            </a:pPr>
            <a:endParaRPr lang="en-US" dirty="0">
              <a:latin typeface="+mj-lt"/>
            </a:endParaRPr>
          </a:p>
          <a:p>
            <a:pPr lvl="1"/>
            <a:r>
              <a:rPr lang="en-US" sz="1600" dirty="0">
                <a:latin typeface="+mj-lt"/>
              </a:rPr>
              <a:t>*Note: Progressor </a:t>
            </a:r>
            <a:r>
              <a:rPr lang="en-US" sz="1600" dirty="0" err="1">
                <a:latin typeface="+mj-lt"/>
              </a:rPr>
              <a:t>Uis</a:t>
            </a:r>
            <a:r>
              <a:rPr lang="en-US" sz="1600" dirty="0">
                <a:latin typeface="+mj-lt"/>
              </a:rPr>
              <a:t> are not shown when the debugger is running</a:t>
            </a:r>
          </a:p>
          <a:p>
            <a:pPr lvl="1"/>
            <a:endParaRPr lang="en-US" dirty="0"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78D34-95A4-BA47-7E20-C645AAEB8717}"/>
              </a:ext>
            </a:extLst>
          </p:cNvPr>
          <p:cNvSpPr/>
          <p:nvPr/>
        </p:nvSpPr>
        <p:spPr bwMode="auto">
          <a:xfrm>
            <a:off x="1679244" y="3511119"/>
            <a:ext cx="6825564" cy="174160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progressor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new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– workflow goes here…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}, progressor);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DEF172-F2CD-3431-9B67-68E387E28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6184" y="4381920"/>
            <a:ext cx="3009524" cy="1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9948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81436" y="889468"/>
            <a:ext cx="11120967" cy="585233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null)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(0.5, 0.5,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}</a:t>
            </a:r>
          </a:p>
          <a:p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	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 features selected"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"Selection"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//Handle exception...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6600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85800" y="905523"/>
            <a:ext cx="11120967" cy="569624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//Synchronous… no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no modal UI, context as params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int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, 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delta,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(delta,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6232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85800" y="896645"/>
            <a:ext cx="11120967" cy="57051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//Synchronous… no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no modal UI, context as params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int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, 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delta,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(delta,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protected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600" dirty="0">
                <a:solidFill>
                  <a:srgbClr val="000000"/>
                </a:solidFill>
                <a:latin typeface="Cascadia Mono" panose="020B0609020000020004" pitchFamily="49" charset="0"/>
              </a:rPr>
              <a:t>()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null)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(mv, 0.5,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if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num_sel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"No features selected"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"Selection"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 ex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//Handle exception...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82066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85800" y="896645"/>
            <a:ext cx="11120967" cy="57051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//Synchronous… no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no modal UI, context as params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int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, 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delta,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(delta,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//Asynchronous alternative… can be called from the UI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24512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85800" y="896645"/>
            <a:ext cx="11120967" cy="57051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//Synchronous… no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no modal UI, context as params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int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, 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delta,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(delta,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//Asynchronous alternative… can be called from the UI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delta,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76279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85800" y="896645"/>
            <a:ext cx="11120967" cy="57051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//Synchronous… no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no modal UI, context as params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int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, 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delta,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(delta,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//Asynchronous alternative… can be called from the UI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delta,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63898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85800" y="896645"/>
            <a:ext cx="11120967" cy="57051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//Synchronous… no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no modal UI, context as params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int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, 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delta,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(delta,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//Asynchronous alternative… can be called from the UI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delta,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45402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- Overview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2141161"/>
            <a:ext cx="10475066" cy="40342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//Execute a GP Tool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SelectLayerByAttribute_management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{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parcels"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"NEW_SELECTION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"description = 'VACANT LAND'"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IGPResult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(……) {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//Zoom to selected feature(s) extent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.Active.ZoomToSelectedAsync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(0, 0, 3));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ZoomToSelected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(...) {</a:t>
            </a:r>
          </a:p>
        </p:txBody>
      </p:sp>
    </p:spTree>
    <p:extLst>
      <p:ext uri="{BB962C8B-B14F-4D97-AF65-F5344CB8AC3E}">
        <p14:creationId xmlns:p14="http://schemas.microsoft.com/office/powerpoint/2010/main" val="29376663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85800" y="896645"/>
            <a:ext cx="11120967" cy="57051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//Synchronous… no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no modal UI, context as params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int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, 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delta,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(delta,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//Asynchronous alternative… can be called from the UI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delta,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(mv,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795131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85800" y="896645"/>
            <a:ext cx="11120967" cy="57051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//Synchronous… no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no modal UI, context as params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int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, 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delta,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(delta,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//Asynchronous alternative… can be called from the UI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delta,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//Wrap sync “flavor” within a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QueuedTask.Run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(mv,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90911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85800" y="896645"/>
            <a:ext cx="11120967" cy="57051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//Synchronous… no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no modal UI, context as params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int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, 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delta,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(delta,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//Asynchronous alternative… can be called from the UI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delta,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Progressor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progress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Progressor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.None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//Wrap sync “flavor” within a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QueuedTask.Run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(mv,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09146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Sync/Async Guidelines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85800" y="896645"/>
            <a:ext cx="11120967" cy="57051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//Synchronous… no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no modal UI, context as params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public static int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, double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delta,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mv.Extent.Expand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(delta,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mv.SelectFeatures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(extent);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mv.ZoomToSelected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(0, 0, 1));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934DA1"/>
                </a:solidFill>
                <a:latin typeface="Cascadia Mono" panose="020B06090200000200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sel.Count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//Asynchronous alternative… can be called from the UI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delta,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Progressor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progress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Progressor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.None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//Wrap sync “flavor” within a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QueuedTask.Run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SelectWithExtent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(mv, delta,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asRatio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}, progress);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635803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EE2FA5E-8C27-F259-8588-BECC6E911DC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latin typeface="+mj-lt"/>
              </a:rPr>
              <a:t>Demo</a:t>
            </a:r>
            <a:endParaRPr lang="en-US" sz="1400" dirty="0">
              <a:latin typeface="+mj-lt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9332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66928" y="365125"/>
            <a:ext cx="11547272" cy="773113"/>
          </a:xfrm>
        </p:spPr>
        <p:txBody>
          <a:bodyPr/>
          <a:lstStyle/>
          <a:p>
            <a:r>
              <a:rPr lang="en-US" dirty="0"/>
              <a:t>Asynchronous Programming in ArcGIS Pro - Summary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>
          <a:xfrm>
            <a:off x="838200" y="1250302"/>
            <a:ext cx="10515600" cy="4926661"/>
          </a:xfrm>
        </p:spPr>
        <p:txBody>
          <a:bodyPr/>
          <a:lstStyle/>
          <a:p>
            <a:r>
              <a:rPr lang="en-US" dirty="0"/>
              <a:t>Overview of threading in Pro</a:t>
            </a:r>
          </a:p>
          <a:p>
            <a:r>
              <a:rPr lang="en-US" dirty="0"/>
              <a:t>Asynchronous methods</a:t>
            </a:r>
          </a:p>
          <a:p>
            <a:pPr lvl="1"/>
            <a:r>
              <a:rPr lang="en-US" dirty="0"/>
              <a:t>Overview</a:t>
            </a:r>
          </a:p>
          <a:p>
            <a:pPr lvl="1"/>
            <a:r>
              <a:rPr lang="en-US" dirty="0"/>
              <a:t>Async and await</a:t>
            </a:r>
          </a:p>
          <a:p>
            <a:pPr lvl="2"/>
            <a:r>
              <a:rPr lang="en-US" dirty="0"/>
              <a:t>Sequential code execution, value retrieval, exception handling</a:t>
            </a:r>
          </a:p>
          <a:p>
            <a:r>
              <a:rPr lang="en-US" dirty="0"/>
              <a:t>Synchronous methods</a:t>
            </a:r>
          </a:p>
          <a:p>
            <a:pPr lvl="1"/>
            <a:r>
              <a:rPr lang="en-US" dirty="0"/>
              <a:t>Overview</a:t>
            </a:r>
          </a:p>
          <a:p>
            <a:pPr lvl="1"/>
            <a:r>
              <a:rPr lang="en-US" dirty="0" err="1"/>
              <a:t>QueuedTask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Basic Usage, Additional Considerations</a:t>
            </a:r>
          </a:p>
          <a:p>
            <a:r>
              <a:rPr lang="en-US" dirty="0"/>
              <a:t>Custom methods</a:t>
            </a:r>
          </a:p>
          <a:p>
            <a:pPr lvl="1"/>
            <a:r>
              <a:rPr lang="en-US" dirty="0"/>
              <a:t>Synchronous + Asynchronous</a:t>
            </a:r>
          </a:p>
          <a:p>
            <a:pPr lvl="2"/>
            <a:r>
              <a:rPr lang="en-US" dirty="0"/>
              <a:t>Use same considerations as when accessing Pro API methods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0924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530350" y="987425"/>
            <a:ext cx="10661650" cy="765175"/>
          </a:xfrm>
          <a:prstGeom prst="rect">
            <a:avLst/>
          </a:prstGeom>
        </p:spPr>
        <p:txBody>
          <a:bodyPr/>
          <a:lstStyle/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dirty="0"/>
              <a:t>For</a:t>
            </a:r>
            <a:r>
              <a:rPr lang="en-US" sz="1800" b="0" dirty="0"/>
              <a:t> </a:t>
            </a:r>
            <a:r>
              <a:rPr lang="en-US" sz="1800" b="0" dirty="0" err="1"/>
              <a:t>DevSummit</a:t>
            </a:r>
            <a:r>
              <a:rPr lang="en-US" sz="1800" b="0" dirty="0"/>
              <a:t> Detailed Agenda search check the ‘Esri Products’ Filter checkbox for:</a:t>
            </a:r>
            <a:br>
              <a:rPr lang="en-US" sz="1800" b="0" dirty="0"/>
            </a:br>
            <a:r>
              <a:rPr lang="en-US" sz="1800" b="0" dirty="0"/>
              <a:t>             ArcGIS Pro SDK for .NET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0" y="6143625"/>
            <a:ext cx="11999913" cy="373063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sz="2000" dirty="0"/>
              <a:t>Detailed Agenda: https://registration.esri.com/flow/esri/24epcdev/deveventportal/page/detailed-agenda</a:t>
            </a:r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5887068"/>
              </p:ext>
            </p:extLst>
          </p:nvPr>
        </p:nvGraphicFramePr>
        <p:xfrm>
          <a:off x="688622" y="1663793"/>
          <a:ext cx="10811229" cy="4421232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200563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013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60933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4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rgbClr val="FFFFFF"/>
                          </a:solidFill>
                          <a:effectLst/>
                        </a:rPr>
                        <a:t>Tue, Mar 12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1:00 PM - 2:00 PM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Pro SDK (Mesquite B)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2:30 PM - 3:30 PM</a:t>
                      </a:r>
                      <a:endParaRPr lang="en-US" sz="150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Pro: The Road Ahead (</a:t>
                      </a:r>
                      <a:r>
                        <a:rPr lang="en-US" sz="1500" b="0" u="none" strike="sngStrike" kern="1200" dirty="0" err="1">
                          <a:solidFill>
                            <a:schemeClr val="dk1"/>
                          </a:solidFill>
                          <a:effectLst/>
                        </a:rPr>
                        <a:t>Smoketree</a:t>
                      </a:r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 A-E)</a:t>
                      </a:r>
                      <a:endParaRPr lang="en-US" sz="1500" b="0" i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sngStrike" dirty="0">
                          <a:effectLst/>
                        </a:rPr>
                        <a:t>4:00 PM </a:t>
                      </a: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-</a:t>
                      </a:r>
                      <a:r>
                        <a:rPr lang="en-US" sz="1500" u="none" strike="sngStrike" dirty="0">
                          <a:effectLst/>
                        </a:rPr>
                        <a:t> 5:00 PM</a:t>
                      </a:r>
                      <a:endParaRPr lang="en-US" sz="15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sngStrike" dirty="0">
                          <a:effectLst/>
                        </a:rPr>
                        <a:t>ArcGIS Pro SDK for .NET: Introduction to Map and Geodatabase Topology </a:t>
                      </a: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Approaches for Pro Extensibility </a:t>
                      </a: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13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10:30 AM - 11:30 AM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Editing API </a:t>
                      </a:r>
                      <a:r>
                        <a:rPr lang="en-US" sz="1500" u="none" strike="sngStrike" kern="1200" dirty="0">
                          <a:solidFill>
                            <a:schemeClr val="dk1"/>
                          </a:solidFill>
                          <a:effectLst/>
                        </a:rPr>
                        <a:t>(San Jacinto, Renaissance)</a:t>
                      </a:r>
                      <a:endParaRPr lang="en-US" sz="1500" b="0" u="none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1:00 PM - 2:00 PM</a:t>
                      </a:r>
                      <a:endParaRPr lang="en-US" sz="1500" b="0" u="none" strike="noStrike" kern="1200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dirty="0" err="1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noStrike" kern="12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 1 </a:t>
                      </a:r>
                      <a:r>
                        <a:rPr lang="en-US" sz="1500" u="none" strike="noStrike" kern="1200" dirty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2:30 PM - 3:30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2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171677062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Thu, Mar 14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PM - 5:00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in the Geodatabase and Utility Network APIs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242839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PM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- 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5.00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3D Analyst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48949020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Knowledge Graph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255067115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2CAE9445-07DE-16D3-ED60-981850515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0" dirty="0"/>
              <a:t>ArcGIS Pro SDK for .NET – Technical Sessions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75311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ArcGIS Pro SDK for .NET – Demo theaters</a:t>
            </a:r>
            <a:endParaRPr lang="en-US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/>
        </p:nvGraphicFramePr>
        <p:xfrm>
          <a:off x="377505" y="1970488"/>
          <a:ext cx="11388925" cy="2294436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84499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193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381997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Thu, Mar 14</a:t>
                      </a:r>
                      <a:endParaRPr lang="en-US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11:15 AM - 11:45 AM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Data Definition Language (DDL) in the ArcGIS Pro SDK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0770521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- 1:30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3D Analyst and TIN Layer Line of Sight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123826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1:45 PM - 2:15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An Overview of Catalog Layers in Pro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PM - 3:00 PM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Extending Editor Inspector UI with Embeddable Controls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77863819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3:15 PM - 3:45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for the Parcel Editing API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</a:tbl>
          </a:graphicData>
        </a:graphic>
      </p:graphicFrame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A6AE4C82-77C3-E627-335E-D8224271766D}"/>
              </a:ext>
            </a:extLst>
          </p:cNvPr>
          <p:cNvSpPr txBox="1">
            <a:spLocks/>
          </p:cNvSpPr>
          <p:nvPr/>
        </p:nvSpPr>
        <p:spPr>
          <a:xfrm>
            <a:off x="838200" y="986825"/>
            <a:ext cx="10661651" cy="765776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i="1" dirty="0">
                <a:solidFill>
                  <a:srgbClr val="00B0F0"/>
                </a:solidFill>
              </a:rPr>
              <a:t>NOTE</a:t>
            </a:r>
            <a:r>
              <a:rPr lang="en-US" sz="1800" dirty="0">
                <a:solidFill>
                  <a:srgbClr val="00B0F0"/>
                </a:solidFill>
              </a:rPr>
              <a:t>:  </a:t>
            </a:r>
            <a:r>
              <a:rPr lang="en-US" sz="1800" dirty="0"/>
              <a:t>For </a:t>
            </a:r>
            <a:r>
              <a:rPr lang="en-US" sz="1800" dirty="0" err="1"/>
              <a:t>DevSummit</a:t>
            </a:r>
            <a:r>
              <a:rPr lang="en-US" sz="1800" dirty="0"/>
              <a:t> Detailed Agenda search check the ‘Esri Products’ Filter checkbox for:</a:t>
            </a:r>
            <a:br>
              <a:rPr lang="en-US" sz="1800" dirty="0"/>
            </a:br>
            <a:r>
              <a:rPr lang="en-US" sz="1800" dirty="0"/>
              <a:t>             ArcGIS Pro SDK for .NET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4" name="Content Placeholder 10">
            <a:extLst>
              <a:ext uri="{FF2B5EF4-FFF2-40B4-BE49-F238E27FC236}">
                <a16:creationId xmlns:a16="http://schemas.microsoft.com/office/drawing/2014/main" id="{DFD37691-FA63-9F9D-4B22-D64C77A41BBC}"/>
              </a:ext>
            </a:extLst>
          </p:cNvPr>
          <p:cNvSpPr txBox="1">
            <a:spLocks/>
          </p:cNvSpPr>
          <p:nvPr/>
        </p:nvSpPr>
        <p:spPr>
          <a:xfrm>
            <a:off x="0" y="6143625"/>
            <a:ext cx="12000089" cy="373063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/>
              <a:t>Detailed Agenda: https://registration.esri.com/flow/esri/24epcdev/deveventportal/page/detailed-agenda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3954958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Questions?</a:t>
            </a:r>
          </a:p>
          <a:p>
            <a:r>
              <a:rPr lang="en-US" sz="2000" dirty="0"/>
              <a:t>Continue the conversation on Esri Community</a:t>
            </a:r>
          </a:p>
          <a:p>
            <a:pPr lvl="1"/>
            <a:r>
              <a:rPr lang="en-US" sz="16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Ask Questions</a:t>
            </a:r>
            <a:endParaRPr lang="en-US" sz="1600" dirty="0"/>
          </a:p>
          <a:p>
            <a:pPr lvl="1"/>
            <a:r>
              <a:rPr lang="en-US" sz="16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Post Ideas</a:t>
            </a:r>
            <a:endParaRPr lang="en-US" sz="1600" dirty="0"/>
          </a:p>
          <a:p>
            <a:r>
              <a:rPr lang="en-US" sz="2000" dirty="0"/>
              <a:t>Watch Videos from previous Events – </a:t>
            </a:r>
            <a:r>
              <a:rPr lang="en-US" sz="20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Esri Video</a:t>
            </a:r>
            <a:endParaRPr lang="en-US" sz="2000" dirty="0"/>
          </a:p>
          <a:p>
            <a:r>
              <a:rPr lang="en-US" dirty="0">
                <a:solidFill>
                  <a:srgbClr val="FFFF00"/>
                </a:solidFill>
              </a:rPr>
              <a:t>Session resources can be found here:</a:t>
            </a:r>
            <a:endParaRPr lang="en-US" sz="2800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en-US" sz="2000" dirty="0">
                <a:solidFill>
                  <a:srgbClr val="FFFF0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https://github.com/Esri/arcgis-pro-sdk/wiki/Tech-Sessions#2024-palm-springs</a:t>
            </a:r>
            <a:endParaRPr lang="en-US" sz="2000" dirty="0">
              <a:solidFill>
                <a:srgbClr val="FFFF00"/>
              </a:solidFill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43FA45-EAC6-C271-F387-177B0223E1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63082" y="1414145"/>
            <a:ext cx="2753821" cy="271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400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49000" cy="1325563"/>
          </a:xfrm>
        </p:spPr>
        <p:txBody>
          <a:bodyPr/>
          <a:lstStyle/>
          <a:p>
            <a:r>
              <a:rPr lang="en-US" dirty="0"/>
              <a:t>Authoring Custom Methods – Async – Extending core Sync methods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Asynchronous Methods Continued</a:t>
            </a:r>
          </a:p>
          <a:p>
            <a:pPr lvl="1"/>
            <a:r>
              <a:rPr lang="en-US" dirty="0"/>
              <a:t>(Custom) Asynchronous methods can be used to “wrap” core synchronous methods</a:t>
            </a:r>
          </a:p>
          <a:p>
            <a:pPr lvl="2"/>
            <a:r>
              <a:rPr lang="en-US" dirty="0"/>
              <a:t>Useful if the _core_ method is often used “stand-alone” (not often aggregated)</a:t>
            </a:r>
          </a:p>
          <a:p>
            <a:pPr lvl="2"/>
            <a:r>
              <a:rPr lang="en-US" dirty="0"/>
              <a:t>Consider using an extension method in these cases</a:t>
            </a:r>
          </a:p>
          <a:p>
            <a:pPr lvl="3"/>
            <a:r>
              <a:rPr lang="en-US" dirty="0"/>
              <a:t>Syntax makes custom method “appear” as if it is declared on the relevant class</a:t>
            </a:r>
          </a:p>
          <a:p>
            <a:pPr lvl="3"/>
            <a:r>
              <a:rPr lang="en-US" dirty="0"/>
              <a:t>Follow the same guidelines for making async methods as just discussed:</a:t>
            </a:r>
          </a:p>
          <a:p>
            <a:pPr lvl="3"/>
            <a:endParaRPr lang="en-US" dirty="0"/>
          </a:p>
          <a:p>
            <a:pPr lvl="2"/>
            <a:r>
              <a:rPr lang="en-US" dirty="0" err="1"/>
              <a:t>Eg</a:t>
            </a:r>
            <a:r>
              <a:rPr lang="en-US" dirty="0"/>
              <a:t> given </a:t>
            </a:r>
            <a:r>
              <a:rPr lang="en-US" dirty="0" err="1"/>
              <a:t>mapview.GetFeatures</a:t>
            </a:r>
            <a:r>
              <a:rPr lang="en-US" dirty="0"/>
              <a:t>(….)  create a (custom) </a:t>
            </a:r>
            <a:r>
              <a:rPr lang="en-US" dirty="0" err="1"/>
              <a:t>mapview.GetFeaturesAsync</a:t>
            </a:r>
            <a:r>
              <a:rPr lang="en-US" dirty="0"/>
              <a:t>(…)</a:t>
            </a:r>
          </a:p>
        </p:txBody>
      </p:sp>
    </p:spTree>
    <p:extLst>
      <p:ext uri="{BB962C8B-B14F-4D97-AF65-F5344CB8AC3E}">
        <p14:creationId xmlns:p14="http://schemas.microsoft.com/office/powerpoint/2010/main" val="2368754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- Overview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2141161"/>
            <a:ext cx="10475066" cy="40342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//Execute a GP Tool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SelectLayerByAttribute_management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{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parcels"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"NEW_SELECTION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"description = 'VACANT LAND'"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IGPResult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(……) {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//Zoom to selected feature(s) extent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.Active.ZoomToSelectedAsync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(0, 0, 3));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ZoomToSelected</a:t>
            </a:r>
            <a:r>
              <a:rPr lang="en-US" sz="20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(...) {</a:t>
            </a:r>
          </a:p>
        </p:txBody>
      </p:sp>
    </p:spTree>
    <p:extLst>
      <p:ext uri="{BB962C8B-B14F-4D97-AF65-F5344CB8AC3E}">
        <p14:creationId xmlns:p14="http://schemas.microsoft.com/office/powerpoint/2010/main" val="111381346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Async – Extending core Sync methods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19"/>
            <a:ext cx="11120967" cy="501892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– synchronous “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”...</a:t>
            </a:r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5903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Async – Extending core Sync methods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19"/>
            <a:ext cx="11120967" cy="502897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synchronous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”...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//We want to create a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 static class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63332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Async – Extending core Sync methods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71826"/>
            <a:ext cx="11120967" cy="515960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synchronous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”...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//We want to create a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geometry,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7958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Async – Extending core Sync methods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19"/>
            <a:ext cx="11120967" cy="514955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synchronous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”...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//We want to create a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4883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Async – Extending core Sync methods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19"/>
            <a:ext cx="11120967" cy="515960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synchronous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”...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//We want to create a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87915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Async – Extending core Sync methods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19"/>
            <a:ext cx="11120967" cy="512946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synchronous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”...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//We want to create a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16999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Async – Extending core Sync methods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19"/>
            <a:ext cx="11120967" cy="511941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synchronous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”...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//We want to create a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){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71262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Async – Extending core Sync methods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19"/>
            <a:ext cx="11120967" cy="50993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synchronous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”...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//We want to create a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){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(geometry,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77846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Authoring Custom Methods – Async – Extending core Sync methods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20"/>
            <a:ext cx="11120967" cy="507921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– synchronous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”...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//We want to create a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”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static class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MapHelper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SelectionSet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GetFeaturesAsync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mv,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Geometry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){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//Wrap sync method within a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QueuedTask.Run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mv.GetFeatures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(geometry,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visualIntersect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whollyWithin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});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endParaRPr lang="en-US" sz="14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6739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Progress and Cancellation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Use Progressor/Cancelable Progressor with Asynchronous methods</a:t>
            </a:r>
          </a:p>
          <a:p>
            <a:pPr lvl="1"/>
            <a:r>
              <a:rPr lang="en-US" dirty="0">
                <a:latin typeface="+mj-lt"/>
              </a:rPr>
              <a:t>Shows “progress” to the user via a modal UI</a:t>
            </a:r>
          </a:p>
          <a:p>
            <a:pPr lvl="1"/>
            <a:r>
              <a:rPr lang="en-US" dirty="0">
                <a:latin typeface="+mj-lt"/>
              </a:rPr>
              <a:t>Cancelable progress additionally provides a “Cancel” button </a:t>
            </a:r>
          </a:p>
          <a:p>
            <a:pPr lvl="2"/>
            <a:r>
              <a:rPr lang="en-US" dirty="0">
                <a:latin typeface="+mj-lt"/>
              </a:rPr>
              <a:t>Allows Users to terminate or “cancel” the process</a:t>
            </a:r>
          </a:p>
          <a:p>
            <a:pPr lvl="2"/>
            <a:r>
              <a:rPr lang="en-US" dirty="0">
                <a:latin typeface="+mj-lt"/>
              </a:rPr>
              <a:t>Async method is responsible for implementing the cancellation</a:t>
            </a:r>
          </a:p>
          <a:p>
            <a:pPr lvl="2"/>
            <a:endParaRPr lang="en-US" dirty="0">
              <a:latin typeface="+mj-lt"/>
            </a:endParaRPr>
          </a:p>
          <a:p>
            <a:pPr lvl="1"/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6731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59CF5-052F-6C60-92E7-0C2CB21F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Async and Await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508DA-8B9F-EC57-BFC5-0A14F059B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look at three particular uses for async and await:</a:t>
            </a:r>
          </a:p>
          <a:p>
            <a:pPr lvl="1"/>
            <a:r>
              <a:rPr lang="en-US" dirty="0"/>
              <a:t>Execute asynchronous code sequentially</a:t>
            </a:r>
          </a:p>
          <a:p>
            <a:pPr lvl="1"/>
            <a:r>
              <a:rPr lang="en-US" dirty="0"/>
              <a:t>“Simplifies” retrieval of values from Async methods</a:t>
            </a:r>
          </a:p>
          <a:p>
            <a:pPr lvl="2"/>
            <a:r>
              <a:rPr lang="en-US" dirty="0"/>
              <a:t>“Unwraps” the Task</a:t>
            </a:r>
          </a:p>
          <a:p>
            <a:pPr lvl="1"/>
            <a:r>
              <a:rPr lang="en-US" dirty="0"/>
              <a:t>Can use “standard” Exception handling via try/catch</a:t>
            </a:r>
          </a:p>
        </p:txBody>
      </p:sp>
    </p:spTree>
    <p:extLst>
      <p:ext uri="{BB962C8B-B14F-4D97-AF65-F5344CB8AC3E}">
        <p14:creationId xmlns:p14="http://schemas.microsoft.com/office/powerpoint/2010/main" val="75863325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Progress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Implementing progress:</a:t>
            </a:r>
          </a:p>
          <a:p>
            <a:pPr lvl="1"/>
            <a:r>
              <a:rPr lang="en-US" dirty="0">
                <a:latin typeface="+mj-lt"/>
              </a:rPr>
              <a:t>Create a progressor using a </a:t>
            </a:r>
            <a:r>
              <a:rPr lang="en-US" dirty="0" err="1">
                <a:latin typeface="Consolas" panose="020B0609020204030204" pitchFamily="49" charset="0"/>
              </a:rPr>
              <a:t>ProgressorSource</a:t>
            </a:r>
            <a:endParaRPr lang="en-US" dirty="0">
              <a:latin typeface="Consolas" panose="020B0609020204030204" pitchFamily="49" charset="0"/>
            </a:endParaRPr>
          </a:p>
          <a:p>
            <a:pPr lvl="2"/>
            <a:r>
              <a:rPr lang="en-US" dirty="0">
                <a:latin typeface="+mj-lt"/>
              </a:rPr>
              <a:t>Contains a “</a:t>
            </a:r>
            <a:r>
              <a:rPr lang="en-US" dirty="0">
                <a:latin typeface="Consolas" panose="020B0609020204030204" pitchFamily="49" charset="0"/>
              </a:rPr>
              <a:t>Progressor</a:t>
            </a:r>
            <a:r>
              <a:rPr lang="en-US" dirty="0">
                <a:latin typeface="+mj-lt"/>
              </a:rPr>
              <a:t>” property</a:t>
            </a:r>
          </a:p>
          <a:p>
            <a:pPr lvl="2"/>
            <a:r>
              <a:rPr lang="en-US" dirty="0">
                <a:latin typeface="+mj-lt"/>
              </a:rPr>
              <a:t>Pass the </a:t>
            </a:r>
            <a:r>
              <a:rPr lang="en-US" dirty="0">
                <a:latin typeface="Consolas" panose="020B0609020204030204" pitchFamily="49" charset="0"/>
              </a:rPr>
              <a:t>Progressor </a:t>
            </a:r>
            <a:r>
              <a:rPr lang="en-US" dirty="0">
                <a:latin typeface="+mj-lt"/>
              </a:rPr>
              <a:t>to the </a:t>
            </a:r>
            <a:r>
              <a:rPr lang="en-US" dirty="0" err="1">
                <a:latin typeface="Consolas" panose="020B0609020204030204" pitchFamily="49" charset="0"/>
              </a:rPr>
              <a:t>QueuedTask.Run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latin typeface="+mj-lt"/>
              </a:rPr>
              <a:t>as the _second_ argument</a:t>
            </a:r>
          </a:p>
          <a:p>
            <a:pPr lvl="3"/>
            <a:r>
              <a:rPr lang="en-US" dirty="0" err="1">
                <a:latin typeface="Consolas" panose="020B0609020204030204" pitchFamily="49" charset="0"/>
              </a:rPr>
              <a:t>QueuedTask.Run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latin typeface="+mj-lt"/>
              </a:rPr>
              <a:t>will do the rest and “show” the progressor UI*</a:t>
            </a: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marL="621792" lvl="2" indent="0">
              <a:buNone/>
            </a:pPr>
            <a:endParaRPr lang="en-US" dirty="0">
              <a:latin typeface="+mj-lt"/>
            </a:endParaRPr>
          </a:p>
          <a:p>
            <a:pPr marL="621792" lvl="2" indent="0">
              <a:buNone/>
            </a:pPr>
            <a:endParaRPr lang="en-US" dirty="0">
              <a:latin typeface="+mj-lt"/>
            </a:endParaRPr>
          </a:p>
          <a:p>
            <a:pPr lvl="1"/>
            <a:r>
              <a:rPr lang="en-US" sz="1600" dirty="0">
                <a:latin typeface="+mj-lt"/>
              </a:rPr>
              <a:t>*Note: Progressor </a:t>
            </a:r>
            <a:r>
              <a:rPr lang="en-US" sz="1600" dirty="0" err="1">
                <a:latin typeface="+mj-lt"/>
              </a:rPr>
              <a:t>Uis</a:t>
            </a:r>
            <a:r>
              <a:rPr lang="en-US" sz="1600" dirty="0">
                <a:latin typeface="+mj-lt"/>
              </a:rPr>
              <a:t> are not shown when the debugger is running</a:t>
            </a:r>
          </a:p>
          <a:p>
            <a:pPr lvl="1"/>
            <a:endParaRPr lang="en-US" dirty="0"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78D34-95A4-BA47-7E20-C645AAEB8717}"/>
              </a:ext>
            </a:extLst>
          </p:cNvPr>
          <p:cNvSpPr/>
          <p:nvPr/>
        </p:nvSpPr>
        <p:spPr bwMode="auto">
          <a:xfrm>
            <a:off x="1222044" y="3832132"/>
            <a:ext cx="6852197" cy="165568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progressor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new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– workflow goes here…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}, progressor);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DEF172-F2CD-3431-9B67-68E387E28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476" y="4639397"/>
            <a:ext cx="3009524" cy="1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02872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Progress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19"/>
            <a:ext cx="11120967" cy="43963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ArcGIS.Desktop.Framework.Threading.Tasks.ProgressorSource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.Current.RunProgressAsync(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ps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, 3);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: Module {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RunProgressAsync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//simulate doing some work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1000).Wait();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ps.Progressor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//Note progressor as the 2nd argument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6363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Progress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19"/>
            <a:ext cx="11120967" cy="43963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ArcGIS.Desktop.Framework.Threading.Tasks.ProgressorSource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.Current.RunProgressAsync(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ps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, 3);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: Module {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RunProgressAsync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//simulate doing some work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1000).Wait();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ps.Progressor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//Note progressor as the 2nd argument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2051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Progress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71281C-870D-8261-0EB2-F4BB56542859}"/>
              </a:ext>
            </a:extLst>
          </p:cNvPr>
          <p:cNvSpPr/>
          <p:nvPr/>
        </p:nvSpPr>
        <p:spPr bwMode="auto">
          <a:xfrm>
            <a:off x="634153" y="1391919"/>
            <a:ext cx="11120967" cy="439632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ArcGIS.Desktop.Framework.Threading.Tasks.ProgressorSource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.Current.RunProgressAsync(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ps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, 3);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: Module {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RunProgressAsync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//simulate doing some work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1000).Wait();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ps.Progressor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//Note progressor as the 2nd argument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F46C1D-75E0-209E-C029-71D91285D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6481" y="1942525"/>
            <a:ext cx="3009524" cy="1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7920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Cancelable Progress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Implementing Cancelable Progress (Part 1)</a:t>
            </a:r>
          </a:p>
          <a:p>
            <a:pPr lvl="1"/>
            <a:r>
              <a:rPr lang="en-US" dirty="0">
                <a:latin typeface="+mj-lt"/>
              </a:rPr>
              <a:t>Showing Cancelable Progress</a:t>
            </a:r>
          </a:p>
          <a:p>
            <a:pPr lvl="1"/>
            <a:r>
              <a:rPr lang="en-US" dirty="0">
                <a:latin typeface="+mj-lt"/>
              </a:rPr>
              <a:t>Handling Cancel</a:t>
            </a:r>
          </a:p>
          <a:p>
            <a:r>
              <a:rPr lang="en-US" dirty="0">
                <a:latin typeface="+mj-lt"/>
              </a:rPr>
              <a:t>Propagate “Cancelled” to the caller (Part 2)</a:t>
            </a:r>
          </a:p>
          <a:p>
            <a:pPr lvl="1"/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6253408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Cancelable Progress – Part 1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Implementing Cancelable Progress (Part 1) – “Showing” Cancelable Progress:</a:t>
            </a:r>
          </a:p>
          <a:p>
            <a:pPr lvl="1"/>
            <a:r>
              <a:rPr lang="en-US" dirty="0">
                <a:latin typeface="+mj-lt"/>
              </a:rPr>
              <a:t>Create a </a:t>
            </a:r>
            <a:r>
              <a:rPr lang="en-US" dirty="0" err="1">
                <a:latin typeface="Consolas" panose="020B0609020204030204" pitchFamily="49" charset="0"/>
              </a:rPr>
              <a:t>CancelableProgressor</a:t>
            </a:r>
            <a:r>
              <a:rPr lang="en-US" dirty="0">
                <a:latin typeface="+mj-lt"/>
              </a:rPr>
              <a:t> using a </a:t>
            </a:r>
            <a:r>
              <a:rPr lang="en-US" dirty="0" err="1">
                <a:latin typeface="Consolas" panose="020B0609020204030204" pitchFamily="49" charset="0"/>
              </a:rPr>
              <a:t>CancelableProgressorSource</a:t>
            </a:r>
            <a:endParaRPr lang="en-US" dirty="0">
              <a:latin typeface="Consolas" panose="020B0609020204030204" pitchFamily="49" charset="0"/>
            </a:endParaRPr>
          </a:p>
          <a:p>
            <a:pPr lvl="2"/>
            <a:r>
              <a:rPr lang="en-US" dirty="0">
                <a:latin typeface="+mj-lt"/>
              </a:rPr>
              <a:t>Contains a “</a:t>
            </a:r>
            <a:r>
              <a:rPr lang="en-US" dirty="0" err="1">
                <a:latin typeface="Consolas" panose="020B0609020204030204" pitchFamily="49" charset="0"/>
              </a:rPr>
              <a:t>CancelableProgressor</a:t>
            </a:r>
            <a:r>
              <a:rPr lang="en-US" dirty="0">
                <a:latin typeface="+mj-lt"/>
              </a:rPr>
              <a:t>” property</a:t>
            </a:r>
          </a:p>
          <a:p>
            <a:pPr lvl="1"/>
            <a:r>
              <a:rPr lang="en-US" dirty="0">
                <a:latin typeface="+mj-lt"/>
              </a:rPr>
              <a:t>Pass the </a:t>
            </a:r>
            <a:r>
              <a:rPr lang="en-US" dirty="0" err="1">
                <a:latin typeface="Consolas" panose="020B0609020204030204" pitchFamily="49" charset="0"/>
              </a:rPr>
              <a:t>CancelableProgressor</a:t>
            </a:r>
            <a:r>
              <a:rPr lang="en-US" dirty="0">
                <a:latin typeface="+mj-lt"/>
              </a:rPr>
              <a:t> | to the </a:t>
            </a:r>
            <a:r>
              <a:rPr lang="en-US" dirty="0" err="1">
                <a:latin typeface="Consolas" panose="020B0609020204030204" pitchFamily="49" charset="0"/>
              </a:rPr>
              <a:t>QueuedTask.Run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latin typeface="+mj-lt"/>
              </a:rPr>
              <a:t>as the _second_ argument</a:t>
            </a:r>
          </a:p>
          <a:p>
            <a:pPr lvl="2"/>
            <a:r>
              <a:rPr lang="en-US" dirty="0" err="1">
                <a:latin typeface="Consolas" panose="020B0609020204030204" pitchFamily="49" charset="0"/>
              </a:rPr>
              <a:t>QueuedTask.Run</a:t>
            </a:r>
            <a:r>
              <a:rPr lang="en-US" dirty="0">
                <a:latin typeface="+mj-lt"/>
              </a:rPr>
              <a:t> will do the rest and “show” the cancelable progressor UI*</a:t>
            </a: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r>
              <a:rPr lang="en-US" dirty="0">
                <a:latin typeface="+mj-lt"/>
              </a:rPr>
              <a:t>*Note: Progressor </a:t>
            </a:r>
            <a:r>
              <a:rPr lang="en-US" dirty="0" err="1">
                <a:latin typeface="+mj-lt"/>
              </a:rPr>
              <a:t>Uis</a:t>
            </a:r>
            <a:r>
              <a:rPr lang="en-US" dirty="0">
                <a:latin typeface="+mj-lt"/>
              </a:rPr>
              <a:t> are not shown when the debugger is running</a:t>
            </a:r>
          </a:p>
          <a:p>
            <a:pPr lvl="1"/>
            <a:endParaRPr lang="en-US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F6120B-D309-0EF7-AD55-F0BAC2613AF7}"/>
              </a:ext>
            </a:extLst>
          </p:cNvPr>
          <p:cNvSpPr/>
          <p:nvPr/>
        </p:nvSpPr>
        <p:spPr bwMode="auto">
          <a:xfrm>
            <a:off x="1465235" y="4871951"/>
            <a:ext cx="6077365" cy="126650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() =&gt; {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– workflow goes here…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},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cancelableProgressor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8C8D5F-AC30-9033-4D1C-8C88B2BF7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3009" y="5045399"/>
            <a:ext cx="3082298" cy="12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57770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Cancelable Progress – Part 1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Implementing Cancelable Progress (Part 1) – Handling Cancel:</a:t>
            </a:r>
          </a:p>
          <a:p>
            <a:pPr lvl="1"/>
            <a:r>
              <a:rPr lang="en-US" dirty="0">
                <a:latin typeface="+mj-lt"/>
              </a:rPr>
              <a:t>User “triggers” cancel by clicking the </a:t>
            </a:r>
            <a:r>
              <a:rPr lang="en-US" dirty="0" err="1">
                <a:latin typeface="Consolas" panose="020B0609020204030204" pitchFamily="49" charset="0"/>
              </a:rPr>
              <a:t>CancelableProgressor</a:t>
            </a:r>
            <a:r>
              <a:rPr lang="en-US" dirty="0">
                <a:latin typeface="Consolas" panose="020B0609020204030204" pitchFamily="49" charset="0"/>
              </a:rPr>
              <a:t> “</a:t>
            </a:r>
            <a:r>
              <a:rPr lang="en-US" dirty="0">
                <a:latin typeface="+mj-lt"/>
              </a:rPr>
              <a:t>Cancel” button</a:t>
            </a:r>
          </a:p>
          <a:p>
            <a:pPr lvl="1"/>
            <a:r>
              <a:rPr lang="en-US" dirty="0">
                <a:latin typeface="+mj-lt"/>
              </a:rPr>
              <a:t>Propagated via the </a:t>
            </a:r>
            <a:r>
              <a:rPr lang="en-US" dirty="0" err="1">
                <a:latin typeface="Consolas" panose="020B0609020204030204" pitchFamily="49" charset="0"/>
              </a:rPr>
              <a:t>CancelableProgressorSource’s</a:t>
            </a:r>
            <a:endParaRPr lang="en-US" dirty="0">
              <a:latin typeface="+mj-lt"/>
            </a:endParaRPr>
          </a:p>
          <a:p>
            <a:pPr lvl="2"/>
            <a:r>
              <a:rPr lang="en-US" sz="1800" dirty="0" err="1">
                <a:latin typeface="Consolas" panose="020B0609020204030204" pitchFamily="49" charset="0"/>
              </a:rPr>
              <a:t>CancelableProgressor</a:t>
            </a:r>
            <a:r>
              <a:rPr lang="en-US" sz="1800" dirty="0" err="1">
                <a:latin typeface="+mj-lt"/>
              </a:rPr>
              <a:t>.</a:t>
            </a:r>
            <a:r>
              <a:rPr lang="en-US" sz="1800" dirty="0" err="1">
                <a:latin typeface="Consolas" panose="020B0609020204030204" pitchFamily="49" charset="0"/>
              </a:rPr>
              <a:t>CancellationToken.IsCancellationRequested</a:t>
            </a:r>
            <a:r>
              <a:rPr lang="en-US" sz="1800" dirty="0">
                <a:latin typeface="Consolas" panose="020B0609020204030204" pitchFamily="49" charset="0"/>
              </a:rPr>
              <a:t> property</a:t>
            </a:r>
            <a:endParaRPr lang="en-US" sz="1800" dirty="0">
              <a:latin typeface="+mj-lt"/>
            </a:endParaRPr>
          </a:p>
          <a:p>
            <a:pPr lvl="3"/>
            <a:r>
              <a:rPr lang="en-US" dirty="0" err="1">
                <a:latin typeface="Consolas" panose="020B0609020204030204" pitchFamily="49" charset="0"/>
              </a:rPr>
              <a:t>IsCancellationRequested</a:t>
            </a:r>
            <a:r>
              <a:rPr lang="en-US" dirty="0">
                <a:latin typeface="Consolas" panose="020B0609020204030204" pitchFamily="49" charset="0"/>
              </a:rPr>
              <a:t> == true </a:t>
            </a:r>
            <a:r>
              <a:rPr lang="en-US" dirty="0">
                <a:latin typeface="+mj-lt"/>
              </a:rPr>
              <a:t>means that the progressor </a:t>
            </a:r>
            <a:r>
              <a:rPr lang="en-US" u="sng" dirty="0">
                <a:latin typeface="+mj-lt"/>
              </a:rPr>
              <a:t>has been cancelled</a:t>
            </a:r>
          </a:p>
          <a:p>
            <a:pPr lvl="3"/>
            <a:r>
              <a:rPr lang="en-US" dirty="0" err="1">
                <a:latin typeface="+mj-lt"/>
              </a:rPr>
              <a:t>Addin’s</a:t>
            </a:r>
            <a:r>
              <a:rPr lang="en-US" dirty="0">
                <a:latin typeface="+mj-lt"/>
              </a:rPr>
              <a:t> responsibility to return from the canceled workflow early</a:t>
            </a:r>
          </a:p>
          <a:p>
            <a:pPr marL="621792" lvl="2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A78D34-95A4-BA47-7E20-C645AAEB8717}"/>
              </a:ext>
            </a:extLst>
          </p:cNvPr>
          <p:cNvSpPr/>
          <p:nvPr/>
        </p:nvSpPr>
        <p:spPr bwMode="auto">
          <a:xfrm>
            <a:off x="1090631" y="4442393"/>
            <a:ext cx="7703173" cy="187347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await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 – workflow goes here…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cps.Progressor.CancellationToken.IsCancellationRequested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//TODO: take appropriate action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//exit from the workflow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}, cps);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A1415E-3332-9495-FEAF-E4A90833FC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0549" y="4823408"/>
            <a:ext cx="3082298" cy="12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3071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Cancelable Progress – Part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1438183"/>
            <a:ext cx="10475066" cy="5149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//ArcGIS.Desktop.Framework.Threading.Tasks.CancelableProgressorSource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cps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.Current.RunCancelableProgressAsync(cps, 5);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RunCancelableProgressAsync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cps,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//Do work which can be canceled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//check for cancelation every second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==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while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cps.Progressor.Value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++ &lt;=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(1000).Wait();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//Do work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 //Have we been cancelled?</a:t>
            </a:r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if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cps.Progressor.CancellationToken.IsCancellationRequested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},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}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7530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Cancelable Progress – Part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1438183"/>
            <a:ext cx="10475066" cy="5149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//ArcGIS.Desktop.Framework.Threading.Tasks.CancelableProgressorSource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cps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.Current.RunCancelableProgressAsync(cps, 5);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RunCancelableProgressAsync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cps,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//Do work which can be canceled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//check for cancelation every second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==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while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cps.Progressor.Value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++ &lt;=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(1000).Wait();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//Do work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 //Have we been cancelled?</a:t>
            </a:r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if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cps.Progressor.CancellationToken.IsCancellationRequested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},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cps.Progressor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}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83525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Cancelable Progress – Part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1438183"/>
            <a:ext cx="10475066" cy="5149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//ArcGIS.Desktop.Framework.Threading.Tasks.CancelableProgressorSource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cps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.Current.RunCancelableProgressAsync(cps, 5);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RunCancelableProgressAsync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cps,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//Do work which can be canceled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//check for cancelation every second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==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while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cps.Progressor.Value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++ &lt;=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(1000).Wait();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//Do work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 //Have we been cancelled?</a:t>
            </a:r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if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cps.Progressor.CancellationToken.IsCancellationRequested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},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cps.Progressor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}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4C913E-EC01-507D-BDAA-4372CCF8C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214" y="1959510"/>
            <a:ext cx="3082298" cy="12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7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59CF5-052F-6C60-92E7-0C2CB21F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Async and Await – Sequential code execution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508DA-8B9F-EC57-BFC5-0A14F059B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execute asynchronous code sequentially use “async” and “await”:</a:t>
            </a:r>
          </a:p>
          <a:p>
            <a:pPr lvl="1"/>
            <a:r>
              <a:rPr lang="en-US" dirty="0"/>
              <a:t>Add await operator to the “async” method</a:t>
            </a:r>
          </a:p>
          <a:p>
            <a:pPr lvl="1"/>
            <a:r>
              <a:rPr lang="en-US" dirty="0"/>
              <a:t>Async modifies the “parent” method (or delegate) declaration</a:t>
            </a:r>
          </a:p>
          <a:p>
            <a:pPr lvl="1"/>
            <a:r>
              <a:rPr lang="en-US" dirty="0"/>
              <a:t>Async/await suspends operation of all other code in the method until the Task it is awaiting completes</a:t>
            </a:r>
          </a:p>
          <a:p>
            <a:pPr lvl="2"/>
            <a:r>
              <a:rPr lang="en-US" dirty="0"/>
              <a:t>Allows the UI to continue to be responsive and update (refresh, invalidate,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Sometimes called a “non-blocking” wait or “a-wait”</a:t>
            </a:r>
          </a:p>
        </p:txBody>
      </p:sp>
    </p:spTree>
    <p:extLst>
      <p:ext uri="{BB962C8B-B14F-4D97-AF65-F5344CB8AC3E}">
        <p14:creationId xmlns:p14="http://schemas.microsoft.com/office/powerpoint/2010/main" val="342512947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Cancelable Progress – Part 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1438183"/>
            <a:ext cx="10475066" cy="5149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//ArcGIS.Desktop.Framework.Threading.Tasks.CancelableProgressorSource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cps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.Current.RunCancelableProgressAsync(cps, 5);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RunCancelableProgressAsync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cps,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//Do work which can be canceled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howLongInSeconds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//check for cancelation every second 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==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while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cps.Progressor.Value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++ &lt;=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(1000).Wait();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//Do work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 //Have we been cancelled?</a:t>
            </a:r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if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CancellationToken.IsCancellationRequested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},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}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7DECE2-9787-AD24-BA17-2958467E2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333" y="1959509"/>
            <a:ext cx="3082298" cy="12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50801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Propagating Cancel to the Caller – Part 2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How to Propagate “Cancel” to the caller (Part 2):</a:t>
            </a:r>
          </a:p>
          <a:p>
            <a:pPr lvl="1"/>
            <a:r>
              <a:rPr lang="en-US" dirty="0">
                <a:latin typeface="+mj-lt"/>
              </a:rPr>
              <a:t>Microsoft provides a </a:t>
            </a:r>
            <a:r>
              <a:rPr lang="en-US" dirty="0" err="1">
                <a:latin typeface="Consolas" panose="020B0609020204030204" pitchFamily="49" charset="0"/>
              </a:rPr>
              <a:t>System.OperationCanceledException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r>
              <a:rPr lang="en-US" dirty="0" err="1">
                <a:latin typeface="+mj-lt"/>
              </a:rPr>
              <a:t>Addin</a:t>
            </a:r>
            <a:r>
              <a:rPr lang="en-US" dirty="0">
                <a:latin typeface="+mj-lt"/>
              </a:rPr>
              <a:t> workflow throws a </a:t>
            </a:r>
            <a:r>
              <a:rPr lang="en-US" dirty="0" err="1">
                <a:latin typeface="Consolas" panose="020B0609020204030204" pitchFamily="49" charset="0"/>
              </a:rPr>
              <a:t>System.OperationCanceledException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latin typeface="+mj-lt"/>
              </a:rPr>
              <a:t>when cancelled</a:t>
            </a:r>
          </a:p>
          <a:p>
            <a:pPr lvl="2"/>
            <a:r>
              <a:rPr lang="en-US" dirty="0">
                <a:latin typeface="+mj-lt"/>
              </a:rPr>
              <a:t>Instead of simply “returning early”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System.OperationCanceledException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latin typeface="+mj-lt"/>
              </a:rPr>
              <a:t>tells the Caller that the process was cancelled</a:t>
            </a:r>
          </a:p>
          <a:p>
            <a:pPr lvl="2"/>
            <a:r>
              <a:rPr lang="en-US" dirty="0">
                <a:latin typeface="+mj-lt"/>
              </a:rPr>
              <a:t>Caller </a:t>
            </a:r>
            <a:r>
              <a:rPr lang="en-US" u="sng" dirty="0">
                <a:latin typeface="+mj-lt"/>
              </a:rPr>
              <a:t>handles the Exception</a:t>
            </a:r>
          </a:p>
          <a:p>
            <a:pPr lvl="2"/>
            <a:r>
              <a:rPr lang="en-US" dirty="0">
                <a:latin typeface="Consolas" panose="020B0609020204030204" pitchFamily="49" charset="0"/>
              </a:rPr>
              <a:t>Note: </a:t>
            </a:r>
            <a:r>
              <a:rPr lang="en-US" dirty="0" err="1">
                <a:latin typeface="Consolas" panose="020B0609020204030204" pitchFamily="49" charset="0"/>
              </a:rPr>
              <a:t>CancellationToken</a:t>
            </a:r>
            <a:r>
              <a:rPr lang="en-US" dirty="0">
                <a:latin typeface="+mj-lt"/>
              </a:rPr>
              <a:t> provides a purpose built “</a:t>
            </a:r>
            <a:r>
              <a:rPr lang="en-US" dirty="0" err="1">
                <a:latin typeface="Consolas" panose="020B0609020204030204" pitchFamily="49" charset="0"/>
              </a:rPr>
              <a:t>ThrowIfCancellationRequested</a:t>
            </a:r>
            <a:r>
              <a:rPr lang="en-US" dirty="0">
                <a:latin typeface="Consolas" panose="020B0609020204030204" pitchFamily="49" charset="0"/>
              </a:rPr>
              <a:t>()</a:t>
            </a:r>
            <a:r>
              <a:rPr lang="en-US" dirty="0">
                <a:latin typeface="+mj-lt"/>
              </a:rPr>
              <a:t>” method</a:t>
            </a:r>
          </a:p>
          <a:p>
            <a:pPr lvl="3"/>
            <a:r>
              <a:rPr lang="en-US" dirty="0">
                <a:latin typeface="+mj-lt"/>
              </a:rPr>
              <a:t>When called will _only_ throw _if_ cancellation was requested, otherwise it is a no-op</a:t>
            </a:r>
          </a:p>
          <a:p>
            <a:pPr lvl="3"/>
            <a:r>
              <a:rPr lang="en-US" dirty="0">
                <a:latin typeface="+mj-lt"/>
              </a:rPr>
              <a:t>Use in place of </a:t>
            </a:r>
            <a:r>
              <a:rPr lang="en-US" dirty="0" err="1">
                <a:latin typeface="Consolas" panose="020B0609020204030204" pitchFamily="49" charset="0"/>
              </a:rPr>
              <a:t>IsCancellationRequested</a:t>
            </a:r>
            <a:r>
              <a:rPr lang="en-US" dirty="0">
                <a:latin typeface="+mj-lt"/>
              </a:rPr>
              <a:t> and “manual” throw</a:t>
            </a: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endParaRPr lang="en-US" dirty="0">
              <a:latin typeface="+mj-lt"/>
            </a:endParaRPr>
          </a:p>
          <a:p>
            <a:pPr lvl="2"/>
            <a:r>
              <a:rPr lang="en-US" dirty="0">
                <a:latin typeface="+mj-lt"/>
              </a:rPr>
              <a:t>*Note: Progressor </a:t>
            </a:r>
            <a:r>
              <a:rPr lang="en-US" dirty="0" err="1">
                <a:latin typeface="+mj-lt"/>
              </a:rPr>
              <a:t>Uis</a:t>
            </a:r>
            <a:r>
              <a:rPr lang="en-US" dirty="0">
                <a:latin typeface="+mj-lt"/>
              </a:rPr>
              <a:t> are not shown when the debugger is running</a:t>
            </a:r>
          </a:p>
          <a:p>
            <a:pPr lvl="1"/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14422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</a:t>
            </a:r>
            <a:r>
              <a:rPr lang="en-US" dirty="0" err="1"/>
              <a:t>Propogating</a:t>
            </a:r>
            <a:r>
              <a:rPr lang="en-US" dirty="0"/>
              <a:t> Cancel to the Caller – Part 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1438183"/>
            <a:ext cx="10475066" cy="5149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//ArcGIS.Desktop.Framework.Threading.Tasks.CancelableProgressorSource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cps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.Current.RunCancelableProgressAsync(cps, 5);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RunCancelableProgressAsync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cps,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){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while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cps.Progressor.Value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++ &lt;=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(1000).Wait();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//Do work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if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cps.Progressor.CancellationToken.IsCancellationRequested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//cancelled?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},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}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4C913E-EC01-507D-BDAA-4372CCF8C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214" y="1959510"/>
            <a:ext cx="3082298" cy="12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0047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</a:t>
            </a:r>
            <a:r>
              <a:rPr lang="en-US" dirty="0" err="1"/>
              <a:t>Propogating</a:t>
            </a:r>
            <a:r>
              <a:rPr lang="en-US" dirty="0"/>
              <a:t> Cancel to the Caller – Part 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1438183"/>
            <a:ext cx="10475066" cy="5149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//ArcGIS.Desktop.Framework.Threading.Tasks.CancelableProgressorSource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cps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.Current.RunCancelableProgressAsync(cps, 5);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RunCancelableProgressAsync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cps,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){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while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cps.Progressor.Value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++ &lt;=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(1000).Wait();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//Do work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if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cps.Progressor.CancellationToken.IsCancellationRequested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//cancelled?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throw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System.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OperationCanceledException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()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 </a:t>
            </a:r>
            <a:r>
              <a:rPr lang="en-US" sz="1600" strike="sngStrike" dirty="0">
                <a:solidFill>
                  <a:srgbClr val="008000"/>
                </a:solidFill>
                <a:latin typeface="Consolas" panose="020B0609020204030204" pitchFamily="49" charset="0"/>
              </a:rPr>
              <a:t>//break;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}, </a:t>
            </a:r>
            <a:r>
              <a:rPr lang="en-US" sz="1600" dirty="0" err="1">
                <a:solidFill>
                  <a:schemeClr val="bg1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cps.Progressor</a:t>
            </a:r>
            <a:r>
              <a:rPr lang="en-US" sz="1600" dirty="0">
                <a:solidFill>
                  <a:schemeClr val="bg1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}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4C913E-EC01-507D-BDAA-4372CCF8C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214" y="1959510"/>
            <a:ext cx="3082298" cy="12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00607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</a:t>
            </a:r>
            <a:r>
              <a:rPr lang="en-US" dirty="0" err="1"/>
              <a:t>Propogating</a:t>
            </a:r>
            <a:r>
              <a:rPr lang="en-US" dirty="0"/>
              <a:t> Cancel to the Caller – Part 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1438183"/>
            <a:ext cx="10475066" cy="5149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//ArcGIS.Desktop.Framework.Threading.Tasks.CancelableProgressorSource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cps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.Current.RunCancelableProgressAsync(cps, 5);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RunCancelableProgressAsync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cps,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){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while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cps.Progressor.Value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++ &lt;=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(1000).Wait();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//Do work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if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cps.Progressor.CancellationToken.IsCancellationRequested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//cancelled?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throw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System.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OperationCanceledException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()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 </a:t>
            </a:r>
            <a:r>
              <a:rPr lang="en-US" sz="1600" strike="sngStrike" dirty="0">
                <a:solidFill>
                  <a:srgbClr val="008000"/>
                </a:solidFill>
                <a:latin typeface="Consolas" panose="020B0609020204030204" pitchFamily="49" charset="0"/>
              </a:rPr>
              <a:t>//break;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},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}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4C913E-EC01-507D-BDAA-4372CCF8C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214" y="1959510"/>
            <a:ext cx="3082298" cy="12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24100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</a:t>
            </a:r>
            <a:r>
              <a:rPr lang="en-US" dirty="0" err="1"/>
              <a:t>Propogating</a:t>
            </a:r>
            <a:r>
              <a:rPr lang="en-US" dirty="0"/>
              <a:t> Cancel to the Caller – Part 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1438183"/>
            <a:ext cx="10475066" cy="5149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//ArcGIS.Desktop.Framework.Threading.Tasks.CancelableProgressorSource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cps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.Current.RunCancelableProgressAsync(cps, 5);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} </a:t>
            </a:r>
            <a:r>
              <a:rPr lang="fr-FR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System.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OperationCanceledException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“Cancelled”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“Run Acme Workflow”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RunCancelableProgressAsync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cps,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){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while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cps.Progressor.Value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++ &lt;=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(1000).Wait();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//Do work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if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cps.Progressor.CancellationToken.IsCancellationRequested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//cancelled?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throw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System.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OperationCanceledException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()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 </a:t>
            </a:r>
            <a:r>
              <a:rPr lang="en-US" sz="1600" strike="sngStrike" dirty="0">
                <a:solidFill>
                  <a:srgbClr val="008000"/>
                </a:solidFill>
                <a:latin typeface="Consolas" panose="020B0609020204030204" pitchFamily="49" charset="0"/>
              </a:rPr>
              <a:t>//break;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},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}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4C913E-EC01-507D-BDAA-4372CCF8C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214" y="1959510"/>
            <a:ext cx="3082298" cy="12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12903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</a:t>
            </a:r>
            <a:r>
              <a:rPr lang="en-US" dirty="0" err="1"/>
              <a:t>Propogating</a:t>
            </a:r>
            <a:r>
              <a:rPr lang="en-US" dirty="0"/>
              <a:t> Cancel to the Caller – Part 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1438183"/>
            <a:ext cx="10475066" cy="5149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//ArcGIS.Desktop.Framework.Threading.Tasks.CancelableProgressorSource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cps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.Current.RunCancelableProgressAsync(cps, 5);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} </a:t>
            </a:r>
            <a:r>
              <a:rPr lang="fr-FR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System.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OperationCanceledException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“Cancelled”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“Run Acme Workflow”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RunCancelableProgressAsync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cps,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){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while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cps.Progressor.Value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++ &lt;=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(1000).Wait();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//Do work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if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cps.Progressor.CancellationToken.IsCancellationRequested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//cancelled?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throw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System.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OperationCanceledException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()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 </a:t>
            </a:r>
            <a:r>
              <a:rPr lang="en-US" sz="1600" strike="sngStrike" dirty="0">
                <a:solidFill>
                  <a:srgbClr val="008000"/>
                </a:solidFill>
                <a:latin typeface="Consolas" panose="020B0609020204030204" pitchFamily="49" charset="0"/>
              </a:rPr>
              <a:t>//break;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},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}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4C913E-EC01-507D-BDAA-4372CCF8C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214" y="1959510"/>
            <a:ext cx="3082298" cy="12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70305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</a:t>
            </a:r>
            <a:r>
              <a:rPr lang="en-US" dirty="0" err="1"/>
              <a:t>Propogating</a:t>
            </a:r>
            <a:r>
              <a:rPr lang="en-US" dirty="0"/>
              <a:t> Cancel to the Caller – Part 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1438183"/>
            <a:ext cx="10475066" cy="5149048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//ArcGIS.Desktop.Framework.Threading.Tasks.CancelableProgressorSource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cps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"Doing my thing..."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.Current.RunCancelableProgressAsync(cps, 5);</a:t>
            </a:r>
          </a:p>
          <a:p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} </a:t>
            </a:r>
            <a:r>
              <a:rPr lang="fr-FR" sz="1600" dirty="0">
                <a:solidFill>
                  <a:srgbClr val="934DA1"/>
                </a:solidFill>
                <a:latin typeface="Consolas" panose="020B0609020204030204" pitchFamily="49" charset="0"/>
              </a:rPr>
              <a:t>catch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System.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OperationCanceledException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.Show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“Cancelled”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“Run Acme Workflow”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public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RunCancelableProgressAsync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CancelableProgressorSource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cps,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){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return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howLong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while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cps.Progressor.Value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++ &lt;=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cps.Progressor.Max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.Delay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(1000).Wait();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//Do work</a:t>
            </a:r>
          </a:p>
          <a:p>
            <a:r>
              <a:rPr lang="en-US" sz="1600" dirty="0">
                <a:solidFill>
                  <a:srgbClr val="934DA1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cps.Progressor.CancellationToken.ThrowIfCancellationRequested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();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//cancelled?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  }, </a:t>
            </a:r>
            <a:r>
              <a:rPr lang="en-US" sz="1600" dirty="0" err="1">
                <a:solidFill>
                  <a:schemeClr val="bg1"/>
                </a:solidFill>
                <a:latin typeface="Consolas" panose="020B0609020204030204" pitchFamily="49" charset="0"/>
              </a:rPr>
              <a:t>cps.Progressor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 }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4C913E-EC01-507D-BDAA-4372CCF8C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7214" y="1959510"/>
            <a:ext cx="3082298" cy="12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3692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3AF14A-3518-D7CB-4210-FC93D041A7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E8D9CF-42C1-E6FF-667B-F2061D443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Implementing Progress and Cancellation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0D2DB4-5003-9B39-5146-FFCA2CAC4F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30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F43F9F-DB5D-A937-AD91-EC27721BFD30}"/>
              </a:ext>
            </a:extLst>
          </p:cNvPr>
          <p:cNvSpPr txBox="1"/>
          <p:nvPr/>
        </p:nvSpPr>
        <p:spPr>
          <a:xfrm>
            <a:off x="685800" y="2141161"/>
            <a:ext cx="10754360" cy="4034213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protected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 {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//Execute a GP Tool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Geoprocessing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.ExecuteToolAsync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SelectLayerByAttribute_management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{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parcels"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"NEW_SELECTION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"description = 'VACANT LAND'"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//Zoom to selected feature(s) extent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.Active.ZoomToSelectedAsync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(0, 0, 3));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B725E7-27DF-F461-279A-141D2F3B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Asynchronous Methods – Async and Await – Sequential code execution</a:t>
            </a:r>
          </a:p>
        </p:txBody>
      </p:sp>
    </p:spTree>
    <p:extLst>
      <p:ext uri="{BB962C8B-B14F-4D97-AF65-F5344CB8AC3E}">
        <p14:creationId xmlns:p14="http://schemas.microsoft.com/office/powerpoint/2010/main" val="3905576521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Custom 1">
      <a:dk1>
        <a:srgbClr val="FFFFFF"/>
      </a:dk1>
      <a:lt1>
        <a:srgbClr val="000000"/>
      </a:lt1>
      <a:dk2>
        <a:srgbClr val="E7E6E6"/>
      </a:dk2>
      <a:lt2>
        <a:srgbClr val="44546A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a6db5754-4226-4c8e-a928-a6c53390a270" ContentTypeId="0x0101009148F5A04DDD49CBA7127AADA5FB792B00AADE34325A8B49CDA8BB4DB53328F214" PreviousValue="tru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651FDAD8011D9D489819B08FDB64B39B" ma:contentTypeVersion="1" ma:contentTypeDescription="Upload an image." ma:contentTypeScope="" ma:versionID="7c47d501cd0e217fa6eb7cf298118c59">
  <xsd:schema xmlns:xsd="http://www.w3.org/2001/XMLSchema" xmlns:xs="http://www.w3.org/2001/XMLSchema" xmlns:p="http://schemas.microsoft.com/office/2006/metadata/properties" xmlns:ns1="http://schemas.microsoft.com/sharepoint/v3" xmlns:ns2="31CC4743-1CD8-4E65-B9C9-B2D97D941F63" xmlns:ns3="http://schemas.microsoft.com/sharepoint/v3/fields" targetNamespace="http://schemas.microsoft.com/office/2006/metadata/properties" ma:root="true" ma:fieldsID="2730ea93e663a9887cfab4449e3f1e30" ns1:_="" ns2:_="" ns3:_="">
    <xsd:import namespace="http://schemas.microsoft.com/sharepoint/v3"/>
    <xsd:import namespace="31CC4743-1CD8-4E65-B9C9-B2D97D941F6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C4743-1CD8-4E65-B9C9-B2D97D941F6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ImageCreateDate xmlns="31CC4743-1CD8-4E65-B9C9-B2D97D941F63" xsi:nil="true"/>
    <wic_System_Copyright xmlns="http://schemas.microsoft.com/sharepoint/v3/fields" xsi:nil="true"/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B18643-EB28-4B97-A99A-FC511C8BB61E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530F981C-CCD8-41B4-B481-58FCF9EDFC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1CC4743-1CD8-4E65-B9C9-B2D97D941F6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31CC4743-1CD8-4E65-B9C9-B2D97D941F63"/>
    <ds:schemaRef ds:uri="http://purl.org/dc/elements/1.1/"/>
    <ds:schemaRef ds:uri="http://schemas.microsoft.com/office/2006/metadata/properties"/>
    <ds:schemaRef ds:uri="http://schemas.microsoft.com/sharepoint/v3/fields"/>
    <ds:schemaRef ds:uri="http://schemas.openxmlformats.org/package/2006/metadata/core-properties"/>
    <ds:schemaRef ds:uri="http://schemas.microsoft.com/sharepoint/v3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9083</Words>
  <Application>Microsoft Office PowerPoint</Application>
  <PresentationFormat>Widescreen</PresentationFormat>
  <Paragraphs>1399</Paragraphs>
  <Slides>88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93" baseType="lpstr">
      <vt:lpstr>Arial</vt:lpstr>
      <vt:lpstr>Calibri</vt:lpstr>
      <vt:lpstr>Cascadia Mono</vt:lpstr>
      <vt:lpstr>Consolas</vt:lpstr>
      <vt:lpstr>2_Custom Design</vt:lpstr>
      <vt:lpstr>ArcGIS Pro SDK for .NET: Asynchronous Programming for Addins 1</vt:lpstr>
      <vt:lpstr>Session Overview</vt:lpstr>
      <vt:lpstr>Asynchronous Methods - Overview</vt:lpstr>
      <vt:lpstr>Asynchronous Methods - Overview</vt:lpstr>
      <vt:lpstr>Asynchronous Methods - Overview</vt:lpstr>
      <vt:lpstr>Asynchronous Methods - Overview</vt:lpstr>
      <vt:lpstr>Asynchronous Methods – Async and Await</vt:lpstr>
      <vt:lpstr>Asynchronous Methods – Async and Await – Sequential code execution</vt:lpstr>
      <vt:lpstr>Asynchronous Methods – Async and Await – Sequential code execution</vt:lpstr>
      <vt:lpstr>Asynchronous Methods – Async and Await – Sequential code execution</vt:lpstr>
      <vt:lpstr>Asynchronous Methods – Async and Await – Sequential code execution</vt:lpstr>
      <vt:lpstr>Asynchronous Methods – Async and Await – Sequential code execution</vt:lpstr>
      <vt:lpstr>Asynchronous Methods – Async and Await – Retrieving values</vt:lpstr>
      <vt:lpstr>Asynchronous Methods – Async and Await – Retrieving values</vt:lpstr>
      <vt:lpstr>Asynchronous Methods – Async and Await – Exception Handling</vt:lpstr>
      <vt:lpstr>Asynchronous Methods – Async and Await – Exception Handling</vt:lpstr>
      <vt:lpstr>Asynchronous Methods</vt:lpstr>
      <vt:lpstr>Synchronous Methods - Overview</vt:lpstr>
      <vt:lpstr>Synchronous Methods - QueuedTask</vt:lpstr>
      <vt:lpstr>Synchronous Methods – QueuedTask – Basic Usage</vt:lpstr>
      <vt:lpstr>Synchronous Methods – QueuedTask – Basic Usage</vt:lpstr>
      <vt:lpstr>Synchronous Methods – QueuedTask – Basic Usage</vt:lpstr>
      <vt:lpstr>Synchronous Methods – QueuedTask – Basic Usage</vt:lpstr>
      <vt:lpstr>Synchronous Methods – QueuedTask – Basic Usage</vt:lpstr>
      <vt:lpstr>Synchronous Methods – QueuedTask – Basic Usage</vt:lpstr>
      <vt:lpstr>Synchronous Methods – QueuedTask – Basic Usage</vt:lpstr>
      <vt:lpstr>Synchronous Methods – QueuedTask – Basic Usage</vt:lpstr>
      <vt:lpstr>Synchronous Methods – QueuedTask – Basic Usage</vt:lpstr>
      <vt:lpstr>Synchronous Methods – QueuedTask – Additional Guidelines</vt:lpstr>
      <vt:lpstr>Synchronous Methods – QueuedTask – Basic Usage</vt:lpstr>
      <vt:lpstr>Synchronous Methods – QueuedTask – Additional Guidelines</vt:lpstr>
      <vt:lpstr>Synchronous Methods – QueuedTask – Additional Guidelines</vt:lpstr>
      <vt:lpstr>Synchronous Methods – QueuedTask – Additional Guidelines</vt:lpstr>
      <vt:lpstr>Synchronous Methods – QueuedTask – Additional Guidelines</vt:lpstr>
      <vt:lpstr>Synchronous Methods – QueuedTask – Additional Guidelines</vt:lpstr>
      <vt:lpstr>Synchronous Methods – QueuedTask – Additional Guidelines</vt:lpstr>
      <vt:lpstr>Synchronous Methods – QueuedTask – Additional Guidelines</vt:lpstr>
      <vt:lpstr>Synchronous Methods – QueuedTask – Additional Guidelines</vt:lpstr>
      <vt:lpstr>Synchronous Methods</vt:lpstr>
      <vt:lpstr>Authoring Custom Methods – Sync/Async Guidelines</vt:lpstr>
      <vt:lpstr>Authoring Custom Methods – Sync/Async Guidelines</vt:lpstr>
      <vt:lpstr>Asynchronous methods – Implementing Progress</vt:lpstr>
      <vt:lpstr>Authoring Custom Methods – Sync/Async Guidelines</vt:lpstr>
      <vt:lpstr>Authoring Custom Methods – Sync/Async Guidelines</vt:lpstr>
      <vt:lpstr>Authoring Custom Methods – Sync/Async Guidelines</vt:lpstr>
      <vt:lpstr>Authoring Custom Methods – Sync/Async Guidelines</vt:lpstr>
      <vt:lpstr>Authoring Custom Methods – Sync/Async Guidelines</vt:lpstr>
      <vt:lpstr>Authoring Custom Methods – Sync/Async Guidelines</vt:lpstr>
      <vt:lpstr>Authoring Custom Methods – Sync/Async Guidelines</vt:lpstr>
      <vt:lpstr>Authoring Custom Methods – Sync/Async Guidelines</vt:lpstr>
      <vt:lpstr>Authoring Custom Methods – Sync/Async Guidelines</vt:lpstr>
      <vt:lpstr>Authoring Custom Methods – Sync/Async Guidelines</vt:lpstr>
      <vt:lpstr>Authoring Custom Methods – Sync/Async Guidelines</vt:lpstr>
      <vt:lpstr>Authoring Custom Methods</vt:lpstr>
      <vt:lpstr>Asynchronous Programming in ArcGIS Pro - Summary</vt:lpstr>
      <vt:lpstr>ArcGIS Pro SDK for .NET – Technical Sessions</vt:lpstr>
      <vt:lpstr>ArcGIS Pro SDK for .NET – Demo theaters</vt:lpstr>
      <vt:lpstr>PowerPoint Presentation</vt:lpstr>
      <vt:lpstr>Authoring Custom Methods – Async – Extending core Sync methods</vt:lpstr>
      <vt:lpstr>Authoring Custom Methods – Async – Extending core Sync methods</vt:lpstr>
      <vt:lpstr>Authoring Custom Methods – Async – Extending core Sync methods</vt:lpstr>
      <vt:lpstr>Authoring Custom Methods – Async – Extending core Sync methods</vt:lpstr>
      <vt:lpstr>Authoring Custom Methods – Async – Extending core Sync methods</vt:lpstr>
      <vt:lpstr>Authoring Custom Methods – Async – Extending core Sync methods</vt:lpstr>
      <vt:lpstr>Authoring Custom Methods – Async – Extending core Sync methods</vt:lpstr>
      <vt:lpstr>Authoring Custom Methods – Async – Extending core Sync methods</vt:lpstr>
      <vt:lpstr>Authoring Custom Methods – Async – Extending core Sync methods</vt:lpstr>
      <vt:lpstr>Authoring Custom Methods – Async – Extending core Sync methods</vt:lpstr>
      <vt:lpstr>Asynchronous methods – Implementing Progress and Cancellation</vt:lpstr>
      <vt:lpstr>Asynchronous methods – Implementing Progress</vt:lpstr>
      <vt:lpstr>Asynchronous methods – Implementing Progress</vt:lpstr>
      <vt:lpstr>Asynchronous methods – Implementing Progress</vt:lpstr>
      <vt:lpstr>Asynchronous methods – Implementing Progress</vt:lpstr>
      <vt:lpstr>Asynchronous methods – Implementing Cancelable Progress</vt:lpstr>
      <vt:lpstr>Asynchronous methods – Implementing Cancelable Progress – Part 1</vt:lpstr>
      <vt:lpstr>Asynchronous methods – Implementing Cancelable Progress – Part 1</vt:lpstr>
      <vt:lpstr>Asynchronous methods – Implementing Cancelable Progress – Part 1</vt:lpstr>
      <vt:lpstr>Asynchronous methods – Implementing Cancelable Progress – Part 1</vt:lpstr>
      <vt:lpstr>Asynchronous methods – Implementing Cancelable Progress – Part 1</vt:lpstr>
      <vt:lpstr>Asynchronous methods – Implementing Cancelable Progress – Part 1</vt:lpstr>
      <vt:lpstr>Asynchronous methods – Propagating Cancel to the Caller – Part 2</vt:lpstr>
      <vt:lpstr>Asynchronous methods – Propogating Cancel to the Caller – Part 2</vt:lpstr>
      <vt:lpstr>Asynchronous methods – Propogating Cancel to the Caller – Part 2</vt:lpstr>
      <vt:lpstr>Asynchronous methods – Propogating Cancel to the Caller – Part 2</vt:lpstr>
      <vt:lpstr>Asynchronous methods – Propogating Cancel to the Caller – Part 2</vt:lpstr>
      <vt:lpstr>Asynchronous methods – Propogating Cancel to the Caller – Part 2</vt:lpstr>
      <vt:lpstr>Asynchronous methods – Propogating Cancel to the Caller – Part 2</vt:lpstr>
      <vt:lpstr>Asynchronous methods – Implementing Progress and Cancellation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Developer Summit PPT Template</dc:title>
  <dc:creator/>
  <cp:keywords/>
  <dc:description/>
  <cp:lastModifiedBy/>
  <cp:revision>1</cp:revision>
  <cp:lastPrinted>2018-06-08T21:51:01Z</cp:lastPrinted>
  <dcterms:created xsi:type="dcterms:W3CDTF">2018-10-31T22:58:00Z</dcterms:created>
  <dcterms:modified xsi:type="dcterms:W3CDTF">2024-03-11T19:28:40Z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0x0101009148F5A04DDD49CBA7127AADA5FB792B00AADE34325A8B49CDA8BB4DB53328F21400651FDAD8011D9D489819B08FDB64B39B</vt:lpwstr>
  </property>
</Properties>
</file>