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799" r:id="rId1"/>
    <p:sldMasterId id="2147486824" r:id="rId2"/>
  </p:sldMasterIdLst>
  <p:notesMasterIdLst>
    <p:notesMasterId r:id="rId47"/>
  </p:notesMasterIdLst>
  <p:handoutMasterIdLst>
    <p:handoutMasterId r:id="rId48"/>
  </p:handoutMasterIdLst>
  <p:sldIdLst>
    <p:sldId id="744" r:id="rId3"/>
    <p:sldId id="618" r:id="rId4"/>
    <p:sldId id="760" r:id="rId5"/>
    <p:sldId id="749" r:id="rId6"/>
    <p:sldId id="750" r:id="rId7"/>
    <p:sldId id="751" r:id="rId8"/>
    <p:sldId id="752" r:id="rId9"/>
    <p:sldId id="761" r:id="rId10"/>
    <p:sldId id="753" r:id="rId11"/>
    <p:sldId id="1069" r:id="rId12"/>
    <p:sldId id="754" r:id="rId13"/>
    <p:sldId id="762" r:id="rId14"/>
    <p:sldId id="755" r:id="rId15"/>
    <p:sldId id="757" r:id="rId16"/>
    <p:sldId id="756" r:id="rId17"/>
    <p:sldId id="2142532943" r:id="rId18"/>
    <p:sldId id="758" r:id="rId19"/>
    <p:sldId id="759" r:id="rId20"/>
    <p:sldId id="763" r:id="rId21"/>
    <p:sldId id="765" r:id="rId22"/>
    <p:sldId id="766" r:id="rId23"/>
    <p:sldId id="767" r:id="rId24"/>
    <p:sldId id="768" r:id="rId25"/>
    <p:sldId id="769" r:id="rId26"/>
    <p:sldId id="770" r:id="rId27"/>
    <p:sldId id="771" r:id="rId28"/>
    <p:sldId id="772" r:id="rId29"/>
    <p:sldId id="764" r:id="rId30"/>
    <p:sldId id="779" r:id="rId31"/>
    <p:sldId id="2142532944" r:id="rId32"/>
    <p:sldId id="774" r:id="rId33"/>
    <p:sldId id="775" r:id="rId34"/>
    <p:sldId id="776" r:id="rId35"/>
    <p:sldId id="780" r:id="rId36"/>
    <p:sldId id="2142532946" r:id="rId37"/>
    <p:sldId id="2142532947" r:id="rId38"/>
    <p:sldId id="2142532948" r:id="rId39"/>
    <p:sldId id="2142532949" r:id="rId40"/>
    <p:sldId id="2142532953" r:id="rId41"/>
    <p:sldId id="2142532954" r:id="rId42"/>
    <p:sldId id="736" r:id="rId43"/>
    <p:sldId id="2142532955" r:id="rId44"/>
    <p:sldId id="646" r:id="rId45"/>
    <p:sldId id="743" r:id="rId4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ps &amp; Links" id="{2E0E6600-17E5-D344-8BD5-1F51B06685B3}">
          <p14:sldIdLst/>
        </p14:section>
        <p14:section name="Walk-In" id="{986764E5-E6E3-5C4D-A2BB-2DD145AF3454}">
          <p14:sldIdLst>
            <p14:sldId id="744"/>
          </p14:sldIdLst>
        </p14:section>
        <p14:section name="YOUR PRESENTATION" id="{20CE2C77-A31B-664D-B4CC-B1B3BE22FB71}">
          <p14:sldIdLst>
            <p14:sldId id="618"/>
            <p14:sldId id="760"/>
            <p14:sldId id="749"/>
            <p14:sldId id="750"/>
            <p14:sldId id="751"/>
            <p14:sldId id="752"/>
            <p14:sldId id="761"/>
            <p14:sldId id="753"/>
            <p14:sldId id="1069"/>
            <p14:sldId id="754"/>
            <p14:sldId id="762"/>
            <p14:sldId id="755"/>
            <p14:sldId id="757"/>
            <p14:sldId id="756"/>
            <p14:sldId id="2142532943"/>
            <p14:sldId id="758"/>
            <p14:sldId id="759"/>
            <p14:sldId id="763"/>
            <p14:sldId id="765"/>
            <p14:sldId id="766"/>
            <p14:sldId id="767"/>
            <p14:sldId id="768"/>
            <p14:sldId id="769"/>
            <p14:sldId id="770"/>
            <p14:sldId id="771"/>
            <p14:sldId id="772"/>
            <p14:sldId id="764"/>
            <p14:sldId id="779"/>
            <p14:sldId id="2142532944"/>
            <p14:sldId id="774"/>
            <p14:sldId id="775"/>
            <p14:sldId id="776"/>
            <p14:sldId id="780"/>
            <p14:sldId id="2142532946"/>
            <p14:sldId id="2142532947"/>
            <p14:sldId id="2142532948"/>
            <p14:sldId id="2142532949"/>
          </p14:sldIdLst>
        </p14:section>
        <p14:section name="Walk-Out" id="{98E136F9-E46B-4FBA-814B-38AB7A2B159D}">
          <p14:sldIdLst>
            <p14:sldId id="2142532953"/>
            <p14:sldId id="2142532954"/>
            <p14:sldId id="736"/>
            <p14:sldId id="2142532955"/>
            <p14:sldId id="646"/>
            <p14:sldId id="743"/>
          </p14:sldIdLst>
        </p14:section>
        <p14:section name="Walk-Out" id="{AE0482ED-C063-9548-B3CD-5F3588C2F87E}">
          <p14:sldIdLst/>
        </p14:section>
        <p14:section name="2024 Dev Summit" id="{AD3E4986-EFEC-154A-996B-4F4E368CFB2C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08C"/>
    <a:srgbClr val="00375B"/>
    <a:srgbClr val="82F5FF"/>
    <a:srgbClr val="037D98"/>
    <a:srgbClr val="004451"/>
    <a:srgbClr val="004A51"/>
    <a:srgbClr val="004A5E"/>
    <a:srgbClr val="BFFFFF"/>
    <a:srgbClr val="4FC7CD"/>
    <a:srgbClr val="0057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6102" autoAdjust="0"/>
    <p:restoredTop sz="96335" autoAdjust="0"/>
  </p:normalViewPr>
  <p:slideViewPr>
    <p:cSldViewPr snapToGrid="0">
      <p:cViewPr varScale="1">
        <p:scale>
          <a:sx n="74" d="100"/>
          <a:sy n="74" d="100"/>
        </p:scale>
        <p:origin x="72" y="523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microsoft.com/office/2018/10/relationships/authors" Target="author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Title of Presentation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0645" y="146786"/>
            <a:ext cx="2598483" cy="3104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CFF81237-0D81-4B64-8F26-EEE4428B5EC0}" type="datetime1"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pPr/>
              <a:t>3/12/2024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18870" y="8685213"/>
            <a:ext cx="2596897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Copyright © 2023 Esri.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0645" y="8685213"/>
            <a:ext cx="2598483" cy="326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89BED56D-3A20-2943-930A-2361A9DDC1ED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7CD2FDE5-1F26-C84C-9B10-CC9C50E727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0645" y="128016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fld id="{5CA8440C-8469-462C-8E65-F6557CAB48BD}" type="datetime1">
              <a:rPr lang="en-US" smtClean="0"/>
              <a:t>3/12/2024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17285" y="8685213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Copyright © 2023 Esri.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0645" y="8685213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Header Placeholder 1">
            <a:extLst>
              <a:ext uri="{FF2B5EF4-FFF2-40B4-BE49-F238E27FC236}">
                <a16:creationId xmlns:a16="http://schemas.microsoft.com/office/drawing/2014/main" id="{B638CFBE-76FA-C80C-2921-7A31BA9ADC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r>
              <a:rPr lang="en-US"/>
              <a:t>Title of Presentation</a:t>
            </a:r>
          </a:p>
        </p:txBody>
      </p:sp>
      <p:pic>
        <p:nvPicPr>
          <p:cNvPr id="10" name="Picture 9" descr="Logo&#10;&#10;Description automatically generated with medium confidence">
            <a:extLst>
              <a:ext uri="{FF2B5EF4-FFF2-40B4-BE49-F238E27FC236}">
                <a16:creationId xmlns:a16="http://schemas.microsoft.com/office/drawing/2014/main" id="{F1515867-25DE-D5BF-4D8C-F147C0D5FB5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011388B-DD51-A6AC-1C08-03C302443D0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A9561F-3C54-4C44-84A9-D50BC29223DE}" type="datetime1">
              <a:rPr lang="en-US" smtClean="0"/>
              <a:t>3/12/2024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03E4658A-2C2A-712C-F142-4AD99D69F67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E617FC9-01E7-E072-7EB3-11D8EB55B8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1D69660F-8EE9-FE08-5CB2-DAFCD67E23D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018790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0406773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2384674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078692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3753013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6001875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279508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7412015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8517157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929230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65370-0DE2-F9DC-BB94-677E2A474B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FE2F94F-FA4A-9343-90AC-CBDBC335BF94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05F3C-9590-39EB-7807-124B83FF5E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AAECB9E-953F-19CF-48CF-6B1FED945BE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510937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6583834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65370-0DE2-F9DC-BB94-677E2A474B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FE2F94F-FA4A-9343-90AC-CBDBC335BF94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05F3C-9590-39EB-7807-124B83FF5E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AAECB9E-953F-19CF-48CF-6B1FED945BE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8972065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6370618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7014753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0315883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9484519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2607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CA8440C-8469-462C-8E65-F6557CAB48BD}" type="datetime1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4386052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17E6035-3572-12C0-BFC4-4AB977FB73C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70D8960-C1A1-4424-94DB-E23BBA9C2054}" type="datetime1">
              <a:rPr lang="en-US" smtClean="0"/>
              <a:t>3/12/2024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8F037F9-8CE3-5063-29A4-D4ADFDD5AA4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5E6CBA3-9BF4-5598-DE46-0650A018DC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AEE18667-6FA6-E118-E784-3328FA283DD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660328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65370-0DE2-F9DC-BB94-677E2A474B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FE2F94F-FA4A-9343-90AC-CBDBC335BF94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05F3C-9590-39EB-7807-124B83FF5E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AAECB9E-953F-19CF-48CF-6B1FED945BE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1627913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76095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465514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5397275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3104542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65370-0DE2-F9DC-BB94-677E2A474B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FE2F94F-FA4A-9343-90AC-CBDBC335BF94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05F3C-9590-39EB-7807-124B83FF5E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AAECB9E-953F-19CF-48CF-6B1FED945BE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113089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905372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Esri logo with tagline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Demo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3/12/2024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38196971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sri logo with tagline" descr="large Esri logo with The Science of Where tagline">
            <a:extLst>
              <a:ext uri="{FF2B5EF4-FFF2-40B4-BE49-F238E27FC236}">
                <a16:creationId xmlns:a16="http://schemas.microsoft.com/office/drawing/2014/main" id="{9496024E-64D0-4946-9D72-1637B8F52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59008" y="2489995"/>
            <a:ext cx="6073984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Big (2 lines)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28238-7069-5FC6-3972-E6B86C23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33235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164149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656345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6797FC-BEAD-EDB2-35D0-3673F271B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51" b="7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22067"/>
            <a:ext cx="10369296" cy="553998"/>
          </a:xfrm>
        </p:spPr>
        <p:txBody>
          <a:bodyPr/>
          <a:lstStyle>
            <a:lvl1pPr>
              <a:defRPr lang="en-US" sz="36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097567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265787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rgbClr val="C3E3F7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3/12/2024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11575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837032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421507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3/12/2024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123246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5000">
              <a:srgbClr val="064D9E"/>
            </a:gs>
            <a:gs pos="38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Section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3/12/2024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745133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Demo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3/12/2024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395994380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340282"/>
      </p:ext>
    </p:extLst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195275"/>
      </p:ext>
    </p:extLst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arge Esri logo with The Science of Where tagline">
            <a:extLst>
              <a:ext uri="{FF2B5EF4-FFF2-40B4-BE49-F238E27FC236}">
                <a16:creationId xmlns:a16="http://schemas.microsoft.com/office/drawing/2014/main" id="{9496024E-64D0-4946-9D72-1637B8F52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59008" y="2489995"/>
            <a:ext cx="6073984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012932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rgbClr val="C3E3F7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3/12/2024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3/12/2024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5000">
              <a:srgbClr val="064D9E"/>
            </a:gs>
            <a:gs pos="38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Section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3/12/2024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84995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5000">
              <a:srgbClr val="0C4799"/>
            </a:gs>
            <a:gs pos="10000">
              <a:srgbClr val="008DDE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22" r:id="rId9"/>
    <p:sldLayoutId id="2147486823" r:id="rId10"/>
    <p:sldLayoutId id="2147486811" r:id="rId11"/>
    <p:sldLayoutId id="2147486812" r:id="rId12"/>
    <p:sldLayoutId id="2147486816" r:id="rId13"/>
    <p:sldLayoutId id="2147486838" r:id="rId14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5000">
              <a:srgbClr val="0C4799"/>
            </a:gs>
            <a:gs pos="10000">
              <a:srgbClr val="008DDE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8249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25" r:id="rId1"/>
    <p:sldLayoutId id="2147486826" r:id="rId2"/>
    <p:sldLayoutId id="2147486827" r:id="rId3"/>
    <p:sldLayoutId id="2147486828" r:id="rId4"/>
    <p:sldLayoutId id="2147486829" r:id="rId5"/>
    <p:sldLayoutId id="2147486830" r:id="rId6"/>
    <p:sldLayoutId id="2147486831" r:id="rId7"/>
    <p:sldLayoutId id="2147486832" r:id="rId8"/>
    <p:sldLayoutId id="2147486833" r:id="rId9"/>
    <p:sldLayoutId id="2147486834" r:id="rId10"/>
    <p:sldLayoutId id="2147486835" r:id="rId11"/>
    <p:sldLayoutId id="2147486836" r:id="rId12"/>
    <p:sldLayoutId id="2147486837" r:id="rId13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7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hyperlink" Target="https://github.com/esri/arcgis-pro-sdk/wiki#arcgis-pro-sdk-for-net-templates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gif"/><Relationship Id="rId5" Type="http://schemas.openxmlformats.org/officeDocument/2006/relationships/image" Target="../media/image17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5" Type="http://schemas.openxmlformats.org/officeDocument/2006/relationships/hyperlink" Target="https://github.com/esri/arcgis-pro-sdk/wiki/ProConcepts-Framework#introduction-to-daml-desktop-application-markup-language" TargetMode="Externa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gif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png"/><Relationship Id="rId4" Type="http://schemas.openxmlformats.org/officeDocument/2006/relationships/hyperlink" Target="https://github.com/esri/arcgis-pro-sdk/wiki/ProConcepts-Framework#plugin-datasource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github.com/Esri/arcgis-pro-sdk-community-samples/tree/master/Plugin" TargetMode="External"/><Relationship Id="rId5" Type="http://schemas.openxmlformats.org/officeDocument/2006/relationships/hyperlink" Target="https://github.com/esri/arcgis-pro-sdk/wiki/ProGuide-Plugin-Datasources" TargetMode="External"/><Relationship Id="rId4" Type="http://schemas.openxmlformats.org/officeDocument/2006/relationships/hyperlink" Target="https://github.com/esri/arcgis-pro-sdk/wiki/ProConcepts-Plugin-Datasources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4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github.com/Esri/arcgis-pro-sdk-community-samples/tree/master/CoreHost" TargetMode="External"/><Relationship Id="rId5" Type="http://schemas.openxmlformats.org/officeDocument/2006/relationships/hyperlink" Target="https://github.com/esri/arcgis-pro-sdk/wiki/proconcepts-CoreHost" TargetMode="External"/><Relationship Id="rId4" Type="http://schemas.openxmlformats.org/officeDocument/2006/relationships/hyperlink" Target="https://github.com/esri/arcgis-pro-sdk/wiki/ProConcepts-Geodatabase#editing-in-stand-alone-mode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7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gif"/><Relationship Id="rId5" Type="http://schemas.openxmlformats.org/officeDocument/2006/relationships/image" Target="../media/image44.png"/><Relationship Id="rId4" Type="http://schemas.openxmlformats.org/officeDocument/2006/relationships/hyperlink" Target="https://s3.amazonaws.com/artifacts.opencypher.org/openCypher9.pdf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4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ommunity.esri.com/t5/arcgis-pro-sdk-ideas/idb-p/ArcGIS_Pro_SDK_Ideas" TargetMode="External"/><Relationship Id="rId5" Type="http://schemas.openxmlformats.org/officeDocument/2006/relationships/hyperlink" Target="mailto:vbajaj@esri.com" TargetMode="External"/><Relationship Id="rId4" Type="http://schemas.openxmlformats.org/officeDocument/2006/relationships/hyperlink" Target="https://community.esri.com/t5/arcgis-pro-sdk-questions/bd-p/arcgis-pro-sdk-questions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7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developers.arcgis.com/documentation/arcgis-add-ins-and-automation/arcgis-pro/#tutorials" TargetMode="External"/><Relationship Id="rId5" Type="http://schemas.openxmlformats.org/officeDocument/2006/relationships/hyperlink" Target="https://pro.arcgis.com/en/pro-app/sdk/" TargetMode="External"/><Relationship Id="rId4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Esri/arcgis-pro-sdk/wiki#2-sdk-resources" TargetMode="External"/><Relationship Id="rId3" Type="http://schemas.openxmlformats.org/officeDocument/2006/relationships/image" Target="../media/image7.png"/><Relationship Id="rId7" Type="http://schemas.openxmlformats.org/officeDocument/2006/relationships/hyperlink" Target="https://pro.arcgis.com/en/pro-app/latest/sdk/api-reference/topic1.html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github.com/Esri/arcgis-pro-sdk/wiki/ProSnippets" TargetMode="External"/><Relationship Id="rId5" Type="http://schemas.openxmlformats.org/officeDocument/2006/relationships/hyperlink" Target="https://github.com/Esri/arcgis-pro-sdk-community-samples" TargetMode="External"/><Relationship Id="rId10" Type="http://schemas.openxmlformats.org/officeDocument/2006/relationships/image" Target="../media/image52.png"/><Relationship Id="rId4" Type="http://schemas.openxmlformats.org/officeDocument/2006/relationships/image" Target="../media/image8.png"/><Relationship Id="rId9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5" Type="http://schemas.openxmlformats.org/officeDocument/2006/relationships/hyperlink" Target="https://community.esri.com/t5/arcgis-pro-sdk/ct-p/arcgis-pro-sdk" TargetMode="External"/><Relationship Id="rId4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7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esri.com/en-us/arcgis-marketplace/products?s=Newest&amp;product=ArcGISProAdd-In" TargetMode="External"/><Relationship Id="rId5" Type="http://schemas.openxmlformats.org/officeDocument/2006/relationships/hyperlink" Target="https://www.esri.com/en-us/arcgis-marketplace/overview" TargetMode="External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jpeg"/><Relationship Id="rId3" Type="http://schemas.openxmlformats.org/officeDocument/2006/relationships/image" Target="../media/image7.png"/><Relationship Id="rId7" Type="http://schemas.openxmlformats.org/officeDocument/2006/relationships/image" Target="../media/image59.jpeg"/><Relationship Id="rId12" Type="http://schemas.openxmlformats.org/officeDocument/2006/relationships/image" Target="../media/image64.tiff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svg"/><Relationship Id="rId11" Type="http://schemas.openxmlformats.org/officeDocument/2006/relationships/image" Target="../media/image63.jpeg"/><Relationship Id="rId5" Type="http://schemas.openxmlformats.org/officeDocument/2006/relationships/image" Target="../media/image57.png"/><Relationship Id="rId15" Type="http://schemas.openxmlformats.org/officeDocument/2006/relationships/image" Target="../media/image67.png"/><Relationship Id="rId10" Type="http://schemas.openxmlformats.org/officeDocument/2006/relationships/image" Target="../media/image62.png"/><Relationship Id="rId4" Type="http://schemas.openxmlformats.org/officeDocument/2006/relationships/image" Target="../media/image8.png"/><Relationship Id="rId9" Type="http://schemas.openxmlformats.org/officeDocument/2006/relationships/image" Target="../media/image61.png"/><Relationship Id="rId14" Type="http://schemas.openxmlformats.org/officeDocument/2006/relationships/image" Target="../media/image6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ty.esri.com/t5/arcgis-pro-sdk-questions/bd-p/arcgis-pro-sdk-questions" TargetMode="External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github.com/Esri/arcgis-pro-sdk/wiki/Tech-Sessions#2023-palm-springs" TargetMode="External"/><Relationship Id="rId5" Type="http://schemas.openxmlformats.org/officeDocument/2006/relationships/hyperlink" Target="https://mediaspace.esri.com/channel/ArcGIS%2BPro%2BSDK%2Bfor%2B.NET/256320933" TargetMode="External"/><Relationship Id="rId4" Type="http://schemas.openxmlformats.org/officeDocument/2006/relationships/hyperlink" Target="https://community.esri.com/t5/arcgis-pro-sdk-ideas/idb-p/ArcGIS_Pro_SDK_Ideas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hyperlink" Target="https://twitter.com/ArcGISDevs" TargetMode="External"/><Relationship Id="rId9" Type="http://schemas.openxmlformats.org/officeDocument/2006/relationships/image" Target="../media/image7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F6F3753-4506-0675-91EF-8D57285C1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51" b="7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E7DADBA-5AD5-D3E7-B6E4-7651A07AF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2482" y="3073396"/>
            <a:ext cx="6306352" cy="914400"/>
          </a:xfrm>
        </p:spPr>
        <p:txBody>
          <a:bodyPr/>
          <a:lstStyle/>
          <a:p>
            <a:pPr algn="l"/>
            <a:r>
              <a:rPr lang="en-US" sz="3600" dirty="0">
                <a:solidFill>
                  <a:prstClr val="white"/>
                </a:solidFill>
              </a:rPr>
              <a:t>ArcGIS Pro SDK for .NET: Approaches for Pro Extensibility</a:t>
            </a:r>
            <a:br>
              <a:rPr lang="en-US" sz="3600" dirty="0"/>
            </a:b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9E5FEF-C319-48C4-98E1-6F6E9AF550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2482" y="3530596"/>
            <a:ext cx="6306353" cy="914400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FFE08C"/>
                </a:solidFill>
              </a:rPr>
              <a:t>Vedant Bajaj</a:t>
            </a:r>
          </a:p>
        </p:txBody>
      </p:sp>
      <p:sp>
        <p:nvSpPr>
          <p:cNvPr id="8" name="Event Name">
            <a:extLst>
              <a:ext uri="{FF2B5EF4-FFF2-40B4-BE49-F238E27FC236}">
                <a16:creationId xmlns:a16="http://schemas.microsoft.com/office/drawing/2014/main" id="{2D1FE438-BE6D-850A-791A-5CD184F63F17}"/>
              </a:ext>
            </a:extLst>
          </p:cNvPr>
          <p:cNvSpPr txBox="1">
            <a:spLocks/>
          </p:cNvSpPr>
          <p:nvPr/>
        </p:nvSpPr>
        <p:spPr bwMode="white">
          <a:xfrm>
            <a:off x="842482" y="6114559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Bef>
                <a:spcPts val="200"/>
              </a:spcBef>
              <a:spcAft>
                <a:spcPts val="0"/>
              </a:spcAft>
            </a:pPr>
            <a:r>
              <a:rPr lang="en-US" sz="1200" b="1" i="1" dirty="0">
                <a:solidFill>
                  <a:srgbClr val="82F5FF"/>
                </a:solidFill>
              </a:rPr>
              <a:t>2024 ESRI DEVELOPER SUMMIT</a:t>
            </a:r>
          </a:p>
        </p:txBody>
      </p:sp>
    </p:spTree>
    <p:extLst>
      <p:ext uri="{BB962C8B-B14F-4D97-AF65-F5344CB8AC3E}">
        <p14:creationId xmlns:p14="http://schemas.microsoft.com/office/powerpoint/2010/main" val="2633449381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b="0" dirty="0"/>
              <a:t>ArcGIS Pro SDK Extensibility Patterns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New Pattern - All Source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0DB22EB-87F9-46E9-01C0-D92ED5F1332E}"/>
              </a:ext>
            </a:extLst>
          </p:cNvPr>
          <p:cNvSpPr txBox="1">
            <a:spLocks noGrp="1"/>
          </p:cNvSpPr>
          <p:nvPr>
            <p:ph sz="quarter" idx="12"/>
          </p:nvPr>
        </p:nvSpPr>
        <p:spPr>
          <a:xfrm>
            <a:off x="914400" y="2057400"/>
            <a:ext cx="4591050" cy="4194175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spcAft>
                <a:spcPts val="1200"/>
              </a:spcAft>
              <a:buClr>
                <a:srgbClr val="00B9F2">
                  <a:lumMod val="60000"/>
                  <a:lumOff val="40000"/>
                </a:srgbClr>
              </a:buClr>
              <a:buNone/>
              <a:defRPr/>
            </a:pPr>
            <a:r>
              <a:rPr lang="en-US" u="sng">
                <a:solidFill>
                  <a:prstClr val="white"/>
                </a:solidFill>
              </a:rPr>
              <a:t>Fifth</a:t>
            </a:r>
            <a:r>
              <a:rPr lang="en-US" b="0">
                <a:solidFill>
                  <a:prstClr val="white"/>
                </a:solidFill>
              </a:rPr>
              <a:t> extensibility pattern is being added at 3.3</a:t>
            </a:r>
          </a:p>
          <a:p>
            <a:pPr>
              <a:spcAft>
                <a:spcPts val="12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>
                <a:solidFill>
                  <a:prstClr val="white"/>
                </a:solidFill>
              </a:rPr>
              <a:t>Support for ArcGIS Pro SDK </a:t>
            </a:r>
            <a:r>
              <a:rPr lang="en-US" b="0" err="1">
                <a:solidFill>
                  <a:prstClr val="white"/>
                </a:solidFill>
              </a:rPr>
              <a:t>AllSource</a:t>
            </a:r>
            <a:r>
              <a:rPr lang="en-US" b="0">
                <a:solidFill>
                  <a:prstClr val="white"/>
                </a:solidFill>
              </a:rPr>
              <a:t> (Intelligence Analyst) </a:t>
            </a:r>
            <a:r>
              <a:rPr lang="en-US" b="0" err="1">
                <a:solidFill>
                  <a:prstClr val="white"/>
                </a:solidFill>
              </a:rPr>
              <a:t>Addins</a:t>
            </a:r>
            <a:endParaRPr lang="en-US" b="0">
              <a:solidFill>
                <a:prstClr val="white"/>
              </a:solidFill>
            </a:endParaRPr>
          </a:p>
          <a:p>
            <a:pPr lvl="1">
              <a:spcAft>
                <a:spcPts val="12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>
                <a:solidFill>
                  <a:prstClr val="white"/>
                </a:solidFill>
              </a:rPr>
              <a:t>Requested by </a:t>
            </a:r>
            <a:r>
              <a:rPr lang="en-US" b="0" err="1">
                <a:solidFill>
                  <a:prstClr val="white"/>
                </a:solidFill>
              </a:rPr>
              <a:t>AllSource</a:t>
            </a:r>
            <a:r>
              <a:rPr lang="en-US" b="0">
                <a:solidFill>
                  <a:prstClr val="white"/>
                </a:solidFill>
              </a:rPr>
              <a:t> customers</a:t>
            </a:r>
          </a:p>
          <a:p>
            <a:pPr lvl="1">
              <a:spcAft>
                <a:spcPts val="12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>
                <a:solidFill>
                  <a:prstClr val="white"/>
                </a:solidFill>
              </a:rPr>
              <a:t>Functions same as a “Pro </a:t>
            </a:r>
            <a:r>
              <a:rPr lang="en-US" b="0" err="1">
                <a:solidFill>
                  <a:prstClr val="white"/>
                </a:solidFill>
              </a:rPr>
              <a:t>Addin</a:t>
            </a:r>
            <a:r>
              <a:rPr lang="en-US" b="0">
                <a:solidFill>
                  <a:prstClr val="white"/>
                </a:solidFill>
              </a:rPr>
              <a:t>”.</a:t>
            </a:r>
          </a:p>
          <a:p>
            <a:pPr lvl="1">
              <a:spcAft>
                <a:spcPts val="12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>
                <a:solidFill>
                  <a:prstClr val="white"/>
                </a:solidFill>
              </a:rPr>
              <a:t>Allows developers to differentiate between Pro </a:t>
            </a:r>
            <a:r>
              <a:rPr lang="en-US" b="0" err="1">
                <a:solidFill>
                  <a:prstClr val="white"/>
                </a:solidFill>
              </a:rPr>
              <a:t>Addins</a:t>
            </a:r>
            <a:r>
              <a:rPr lang="en-US" b="0">
                <a:solidFill>
                  <a:prstClr val="white"/>
                </a:solidFill>
              </a:rPr>
              <a:t> and </a:t>
            </a:r>
            <a:r>
              <a:rPr lang="en-US" b="0" err="1">
                <a:solidFill>
                  <a:prstClr val="white"/>
                </a:solidFill>
              </a:rPr>
              <a:t>AllSource</a:t>
            </a:r>
            <a:r>
              <a:rPr lang="en-US" b="0">
                <a:solidFill>
                  <a:prstClr val="white"/>
                </a:solidFill>
              </a:rPr>
              <a:t> </a:t>
            </a:r>
            <a:r>
              <a:rPr lang="en-US" b="0" err="1">
                <a:solidFill>
                  <a:prstClr val="white"/>
                </a:solidFill>
              </a:rPr>
              <a:t>Addins</a:t>
            </a:r>
            <a:r>
              <a:rPr lang="en-US" b="0">
                <a:solidFill>
                  <a:prstClr val="white"/>
                </a:solidFill>
              </a:rPr>
              <a:t> for </a:t>
            </a:r>
            <a:r>
              <a:rPr lang="en-US" b="0" err="1">
                <a:solidFill>
                  <a:prstClr val="white"/>
                </a:solidFill>
              </a:rPr>
              <a:t>SxS</a:t>
            </a:r>
            <a:r>
              <a:rPr lang="en-US" b="0">
                <a:solidFill>
                  <a:prstClr val="white"/>
                </a:solidFill>
              </a:rPr>
              <a:t> installations</a:t>
            </a:r>
          </a:p>
          <a:p>
            <a:pPr lvl="1">
              <a:spcAft>
                <a:spcPts val="12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>
                <a:solidFill>
                  <a:prstClr val="white"/>
                </a:solidFill>
              </a:rPr>
              <a:t>Easy to switch between the two via </a:t>
            </a:r>
            <a:r>
              <a:rPr lang="en-US" b="0" err="1">
                <a:solidFill>
                  <a:prstClr val="white"/>
                </a:solidFill>
              </a:rPr>
              <a:t>Addin</a:t>
            </a:r>
            <a:r>
              <a:rPr lang="en-US" b="0">
                <a:solidFill>
                  <a:prstClr val="white"/>
                </a:solidFill>
              </a:rPr>
              <a:t> metadata.</a:t>
            </a:r>
          </a:p>
          <a:p>
            <a:endParaRPr lang="en-US"/>
          </a:p>
        </p:txBody>
      </p:sp>
      <p:pic>
        <p:nvPicPr>
          <p:cNvPr id="10" name="Picture 2" descr="Intelligence Analysis Software &amp; Link Analysis | ArcGIS AllSource">
            <a:extLst>
              <a:ext uri="{FF2B5EF4-FFF2-40B4-BE49-F238E27FC236}">
                <a16:creationId xmlns:a16="http://schemas.microsoft.com/office/drawing/2014/main" id="{C82550F3-3450-4294-6936-E9AD5C9562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66855" y="1729349"/>
            <a:ext cx="5393122" cy="339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CAC6848-7CFC-9190-451B-B014EBD582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5401" y="4668041"/>
            <a:ext cx="4335755" cy="1610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493084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dirty="0"/>
              <a:t>What’s possible with the SDK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82F5FF"/>
                </a:solidFill>
              </a:rPr>
              <a:t>APIs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726858" y="1914549"/>
            <a:ext cx="6556838" cy="3925812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sz="1100" dirty="0"/>
              <a:t>Content</a:t>
            </a:r>
            <a:r>
              <a:rPr lang="en-US" sz="1100" b="0" dirty="0"/>
              <a:t> – manage Pro project items and connections to Portal to consume and integrate online data</a:t>
            </a:r>
          </a:p>
          <a:p>
            <a:pPr>
              <a:spcAft>
                <a:spcPts val="1200"/>
              </a:spcAft>
            </a:pPr>
            <a:r>
              <a:rPr lang="en-US" sz="1100" dirty="0"/>
              <a:t>Device Location </a:t>
            </a:r>
            <a:r>
              <a:rPr lang="en-US" sz="1100" b="0" dirty="0"/>
              <a:t>- manage GNSS device connections, visualize device positions and collect data</a:t>
            </a:r>
          </a:p>
          <a:p>
            <a:pPr>
              <a:spcAft>
                <a:spcPts val="1200"/>
              </a:spcAft>
            </a:pPr>
            <a:r>
              <a:rPr lang="en-US" sz="1100" dirty="0"/>
              <a:t>Editing</a:t>
            </a:r>
            <a:r>
              <a:rPr lang="en-US" sz="1100" b="0" dirty="0"/>
              <a:t> – develop powerful feature editing tools and create and manage 2D and 3D editing operations</a:t>
            </a:r>
          </a:p>
          <a:p>
            <a:pPr>
              <a:spcAft>
                <a:spcPts val="1200"/>
              </a:spcAft>
            </a:pPr>
            <a:r>
              <a:rPr lang="en-US" sz="1100" dirty="0"/>
              <a:t>Extensions</a:t>
            </a:r>
            <a:r>
              <a:rPr lang="en-US" sz="1100" b="0" dirty="0"/>
              <a:t> – work with Data Reviewer and Workflow Manager items</a:t>
            </a:r>
          </a:p>
          <a:p>
            <a:pPr>
              <a:spcAft>
                <a:spcPts val="1200"/>
              </a:spcAft>
            </a:pPr>
            <a:r>
              <a:rPr lang="en-US" sz="1100" dirty="0"/>
              <a:t>Framework</a:t>
            </a:r>
            <a:r>
              <a:rPr lang="en-US" sz="1100" b="0" dirty="0"/>
              <a:t> – customize and extend the Pro UI, add and remove controls from the ribbon</a:t>
            </a:r>
          </a:p>
          <a:p>
            <a:pPr>
              <a:spcAft>
                <a:spcPts val="1200"/>
              </a:spcAft>
            </a:pPr>
            <a:r>
              <a:rPr lang="en-US" sz="1100" dirty="0"/>
              <a:t>Geodatabase</a:t>
            </a:r>
            <a:r>
              <a:rPr lang="en-US" sz="1100" b="0" dirty="0"/>
              <a:t> – access file and enterprise datasets, manage queries, searches, selections and versions, and create and modify geodatabase schema</a:t>
            </a:r>
          </a:p>
          <a:p>
            <a:pPr>
              <a:spcAft>
                <a:spcPts val="1200"/>
              </a:spcAft>
            </a:pPr>
            <a:r>
              <a:rPr lang="en-US" sz="1100" dirty="0"/>
              <a:t>Geometry</a:t>
            </a:r>
            <a:r>
              <a:rPr lang="en-US" sz="1100" b="0" dirty="0"/>
              <a:t> – build and manage feature geometries and perform spatial operations</a:t>
            </a:r>
          </a:p>
          <a:p>
            <a:pPr>
              <a:spcAft>
                <a:spcPts val="1200"/>
              </a:spcAft>
            </a:pPr>
            <a:r>
              <a:rPr lang="en-US" sz="1100" dirty="0"/>
              <a:t>Geoprocessing</a:t>
            </a:r>
            <a:r>
              <a:rPr lang="en-US" sz="1100" b="0" dirty="0"/>
              <a:t> – run geoprocessing tools and python scripts from add-in tools and routines</a:t>
            </a:r>
          </a:p>
          <a:p>
            <a:pPr>
              <a:spcAft>
                <a:spcPts val="1200"/>
              </a:spcAft>
            </a:pPr>
            <a:r>
              <a:rPr lang="en-US" sz="1100" dirty="0"/>
              <a:t>Layouts</a:t>
            </a:r>
            <a:r>
              <a:rPr lang="en-US" sz="1100" b="0" dirty="0"/>
              <a:t> – build custom layouts and elements, manage layout views and selections</a:t>
            </a:r>
          </a:p>
          <a:p>
            <a:pPr>
              <a:spcAft>
                <a:spcPts val="1200"/>
              </a:spcAft>
            </a:pPr>
            <a:r>
              <a:rPr lang="en-US" sz="1100" dirty="0"/>
              <a:t>Map Authoring </a:t>
            </a:r>
            <a:r>
              <a:rPr lang="en-US" sz="1100" b="0" dirty="0"/>
              <a:t>– author maps, manage layers, define and set layer renderers</a:t>
            </a:r>
            <a:endParaRPr lang="en-US" sz="900" b="0" dirty="0"/>
          </a:p>
          <a:p>
            <a:endParaRPr lang="en-US" sz="11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8CDAFEB-B622-50D0-C311-AE2263C2EBD7}"/>
              </a:ext>
            </a:extLst>
          </p:cNvPr>
          <p:cNvGrpSpPr/>
          <p:nvPr/>
        </p:nvGrpSpPr>
        <p:grpSpPr>
          <a:xfrm>
            <a:off x="2125288" y="3357250"/>
            <a:ext cx="1417131" cy="1225876"/>
            <a:chOff x="1849049" y="1114935"/>
            <a:chExt cx="1417131" cy="1225876"/>
          </a:xfrm>
        </p:grpSpPr>
        <p:sp>
          <p:nvSpPr>
            <p:cNvPr id="52" name="Hexagon 51">
              <a:extLst>
                <a:ext uri="{FF2B5EF4-FFF2-40B4-BE49-F238E27FC236}">
                  <a16:creationId xmlns:a16="http://schemas.microsoft.com/office/drawing/2014/main" id="{6B94813F-08F4-C545-1554-4F156F9F3CCD}"/>
                </a:ext>
              </a:extLst>
            </p:cNvPr>
            <p:cNvSpPr/>
            <p:nvPr/>
          </p:nvSpPr>
          <p:spPr>
            <a:xfrm>
              <a:off x="1849049" y="1114935"/>
              <a:ext cx="1417131" cy="1225876"/>
            </a:xfrm>
            <a:prstGeom prst="hexagon">
              <a:avLst>
                <a:gd name="adj" fmla="val 2857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53" name="Hexagon 4">
              <a:extLst>
                <a:ext uri="{FF2B5EF4-FFF2-40B4-BE49-F238E27FC236}">
                  <a16:creationId xmlns:a16="http://schemas.microsoft.com/office/drawing/2014/main" id="{79748E8F-4796-0858-C00E-EEFE66FB0B51}"/>
                </a:ext>
              </a:extLst>
            </p:cNvPr>
            <p:cNvSpPr txBox="1"/>
            <p:nvPr/>
          </p:nvSpPr>
          <p:spPr>
            <a:xfrm>
              <a:off x="2083888" y="1318080"/>
              <a:ext cx="947453" cy="8195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/>
                <a:t>Framework</a:t>
              </a:r>
              <a:endParaRPr lang="en-US" sz="1500" kern="1200" dirty="0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DCDEA1B-3E07-0A44-72D6-B7F1667165C1}"/>
              </a:ext>
            </a:extLst>
          </p:cNvPr>
          <p:cNvGrpSpPr/>
          <p:nvPr/>
        </p:nvGrpSpPr>
        <p:grpSpPr>
          <a:xfrm>
            <a:off x="2255826" y="2242315"/>
            <a:ext cx="1161329" cy="1004686"/>
            <a:chOff x="1979587" y="0"/>
            <a:chExt cx="1161329" cy="1004686"/>
          </a:xfrm>
        </p:grpSpPr>
        <p:sp>
          <p:nvSpPr>
            <p:cNvPr id="50" name="Hexagon 49">
              <a:extLst>
                <a:ext uri="{FF2B5EF4-FFF2-40B4-BE49-F238E27FC236}">
                  <a16:creationId xmlns:a16="http://schemas.microsoft.com/office/drawing/2014/main" id="{6F2C7428-B962-E05C-581F-76040B7DD007}"/>
                </a:ext>
              </a:extLst>
            </p:cNvPr>
            <p:cNvSpPr/>
            <p:nvPr/>
          </p:nvSpPr>
          <p:spPr>
            <a:xfrm>
              <a:off x="1979587" y="0"/>
              <a:ext cx="1161329" cy="1004686"/>
            </a:xfrm>
            <a:prstGeom prst="hexagon">
              <a:avLst>
                <a:gd name="adj" fmla="val 2857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51" name="Hexagon 6">
              <a:extLst>
                <a:ext uri="{FF2B5EF4-FFF2-40B4-BE49-F238E27FC236}">
                  <a16:creationId xmlns:a16="http://schemas.microsoft.com/office/drawing/2014/main" id="{EA62E8F1-FDEF-E3DF-08E0-D655DFD31565}"/>
                </a:ext>
              </a:extLst>
            </p:cNvPr>
            <p:cNvSpPr txBox="1"/>
            <p:nvPr/>
          </p:nvSpPr>
          <p:spPr>
            <a:xfrm>
              <a:off x="2172044" y="166498"/>
              <a:ext cx="776415" cy="6716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Editing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D2909D7-0BC2-706C-F779-377C01661D4C}"/>
              </a:ext>
            </a:extLst>
          </p:cNvPr>
          <p:cNvGrpSpPr/>
          <p:nvPr/>
        </p:nvGrpSpPr>
        <p:grpSpPr>
          <a:xfrm>
            <a:off x="3320900" y="2860264"/>
            <a:ext cx="1161329" cy="1004686"/>
            <a:chOff x="3044661" y="617949"/>
            <a:chExt cx="1161329" cy="1004686"/>
          </a:xfrm>
        </p:grpSpPr>
        <p:sp>
          <p:nvSpPr>
            <p:cNvPr id="48" name="Hexagon 47">
              <a:extLst>
                <a:ext uri="{FF2B5EF4-FFF2-40B4-BE49-F238E27FC236}">
                  <a16:creationId xmlns:a16="http://schemas.microsoft.com/office/drawing/2014/main" id="{451E287A-690F-42E7-9CB3-E152858B7CD8}"/>
                </a:ext>
              </a:extLst>
            </p:cNvPr>
            <p:cNvSpPr/>
            <p:nvPr/>
          </p:nvSpPr>
          <p:spPr>
            <a:xfrm>
              <a:off x="3044661" y="617949"/>
              <a:ext cx="1161329" cy="1004686"/>
            </a:xfrm>
            <a:prstGeom prst="hexagon">
              <a:avLst>
                <a:gd name="adj" fmla="val 2857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9" name="Hexagon 8">
              <a:extLst>
                <a:ext uri="{FF2B5EF4-FFF2-40B4-BE49-F238E27FC236}">
                  <a16:creationId xmlns:a16="http://schemas.microsoft.com/office/drawing/2014/main" id="{B3AD480B-1480-78AE-C438-FEF52D734C31}"/>
                </a:ext>
              </a:extLst>
            </p:cNvPr>
            <p:cNvSpPr txBox="1"/>
            <p:nvPr/>
          </p:nvSpPr>
          <p:spPr>
            <a:xfrm>
              <a:off x="3237118" y="784447"/>
              <a:ext cx="776415" cy="6716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510" tIns="16510" rIns="16510" bIns="1651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300" kern="1200" dirty="0"/>
                <a:t>Geometry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906B5C5-7C51-64BA-45BD-1833C41ACC40}"/>
              </a:ext>
            </a:extLst>
          </p:cNvPr>
          <p:cNvGrpSpPr/>
          <p:nvPr/>
        </p:nvGrpSpPr>
        <p:grpSpPr>
          <a:xfrm>
            <a:off x="3320900" y="4075081"/>
            <a:ext cx="1161329" cy="1004686"/>
            <a:chOff x="3044661" y="1832766"/>
            <a:chExt cx="1161329" cy="1004686"/>
          </a:xfrm>
        </p:grpSpPr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A2DAC051-8A19-D900-AF44-C08D937DBDD4}"/>
                </a:ext>
              </a:extLst>
            </p:cNvPr>
            <p:cNvSpPr/>
            <p:nvPr/>
          </p:nvSpPr>
          <p:spPr>
            <a:xfrm>
              <a:off x="3044661" y="1832766"/>
              <a:ext cx="1161329" cy="1004686"/>
            </a:xfrm>
            <a:prstGeom prst="hexagon">
              <a:avLst>
                <a:gd name="adj" fmla="val 2857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7" name="Hexagon 10">
              <a:extLst>
                <a:ext uri="{FF2B5EF4-FFF2-40B4-BE49-F238E27FC236}">
                  <a16:creationId xmlns:a16="http://schemas.microsoft.com/office/drawing/2014/main" id="{F5CB0593-1091-3CCB-E950-614715FCCB64}"/>
                </a:ext>
              </a:extLst>
            </p:cNvPr>
            <p:cNvSpPr txBox="1"/>
            <p:nvPr/>
          </p:nvSpPr>
          <p:spPr>
            <a:xfrm>
              <a:off x="3237118" y="1999264"/>
              <a:ext cx="776415" cy="6716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Layouts</a:t>
              </a:r>
              <a:endParaRPr lang="en-US" sz="1400" kern="1200" dirty="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B009B82-795D-7A0E-5959-E9D1D1E2070E}"/>
              </a:ext>
            </a:extLst>
          </p:cNvPr>
          <p:cNvGrpSpPr/>
          <p:nvPr/>
        </p:nvGrpSpPr>
        <p:grpSpPr>
          <a:xfrm>
            <a:off x="2255826" y="4693721"/>
            <a:ext cx="1161329" cy="1004686"/>
            <a:chOff x="1979587" y="2451406"/>
            <a:chExt cx="1161329" cy="1004686"/>
          </a:xfrm>
        </p:grpSpPr>
        <p:sp>
          <p:nvSpPr>
            <p:cNvPr id="44" name="Hexagon 43">
              <a:extLst>
                <a:ext uri="{FF2B5EF4-FFF2-40B4-BE49-F238E27FC236}">
                  <a16:creationId xmlns:a16="http://schemas.microsoft.com/office/drawing/2014/main" id="{210022BC-2A57-30E3-EF66-05BECC8DEC3A}"/>
                </a:ext>
              </a:extLst>
            </p:cNvPr>
            <p:cNvSpPr/>
            <p:nvPr/>
          </p:nvSpPr>
          <p:spPr>
            <a:xfrm>
              <a:off x="1979587" y="2451406"/>
              <a:ext cx="1161329" cy="1004686"/>
            </a:xfrm>
            <a:prstGeom prst="hexagon">
              <a:avLst>
                <a:gd name="adj" fmla="val 2857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5" name="Hexagon 12">
              <a:extLst>
                <a:ext uri="{FF2B5EF4-FFF2-40B4-BE49-F238E27FC236}">
                  <a16:creationId xmlns:a16="http://schemas.microsoft.com/office/drawing/2014/main" id="{49D66AA1-DB5E-B141-E130-095352CBA249}"/>
                </a:ext>
              </a:extLst>
            </p:cNvPr>
            <p:cNvSpPr txBox="1"/>
            <p:nvPr/>
          </p:nvSpPr>
          <p:spPr>
            <a:xfrm>
              <a:off x="2172044" y="2617904"/>
              <a:ext cx="776415" cy="6716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/>
                <a:t>Map</a:t>
              </a:r>
              <a:r>
                <a:rPr lang="en-US" sz="1200" kern="1200" dirty="0"/>
                <a:t> Authoring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766AA4F-8231-C24D-2F42-62C680F98517}"/>
              </a:ext>
            </a:extLst>
          </p:cNvPr>
          <p:cNvGrpSpPr/>
          <p:nvPr/>
        </p:nvGrpSpPr>
        <p:grpSpPr>
          <a:xfrm>
            <a:off x="1185808" y="4075772"/>
            <a:ext cx="1161329" cy="1004686"/>
            <a:chOff x="909569" y="1833457"/>
            <a:chExt cx="1161329" cy="1004686"/>
          </a:xfrm>
        </p:grpSpPr>
        <p:sp>
          <p:nvSpPr>
            <p:cNvPr id="42" name="Hexagon 41">
              <a:extLst>
                <a:ext uri="{FF2B5EF4-FFF2-40B4-BE49-F238E27FC236}">
                  <a16:creationId xmlns:a16="http://schemas.microsoft.com/office/drawing/2014/main" id="{280F3A37-7064-2CC0-7EB1-724F86294260}"/>
                </a:ext>
              </a:extLst>
            </p:cNvPr>
            <p:cNvSpPr/>
            <p:nvPr/>
          </p:nvSpPr>
          <p:spPr>
            <a:xfrm>
              <a:off x="909569" y="1833457"/>
              <a:ext cx="1161329" cy="1004686"/>
            </a:xfrm>
            <a:prstGeom prst="hexagon">
              <a:avLst>
                <a:gd name="adj" fmla="val 2857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3" name="Hexagon 14">
              <a:extLst>
                <a:ext uri="{FF2B5EF4-FFF2-40B4-BE49-F238E27FC236}">
                  <a16:creationId xmlns:a16="http://schemas.microsoft.com/office/drawing/2014/main" id="{0A5963C3-6BAC-0B6D-3FD3-B172A0702B20}"/>
                </a:ext>
              </a:extLst>
            </p:cNvPr>
            <p:cNvSpPr txBox="1"/>
            <p:nvPr/>
          </p:nvSpPr>
          <p:spPr>
            <a:xfrm>
              <a:off x="1102026" y="1999955"/>
              <a:ext cx="776415" cy="6716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/>
                <a:t>Geodatabase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45DC27C-5343-A0BC-D1A8-2FE7B7ADACFC}"/>
              </a:ext>
            </a:extLst>
          </p:cNvPr>
          <p:cNvGrpSpPr/>
          <p:nvPr/>
        </p:nvGrpSpPr>
        <p:grpSpPr>
          <a:xfrm>
            <a:off x="1185808" y="2858881"/>
            <a:ext cx="1161329" cy="1004686"/>
            <a:chOff x="909569" y="616566"/>
            <a:chExt cx="1161329" cy="1004686"/>
          </a:xfrm>
        </p:grpSpPr>
        <p:sp>
          <p:nvSpPr>
            <p:cNvPr id="40" name="Hexagon 39">
              <a:extLst>
                <a:ext uri="{FF2B5EF4-FFF2-40B4-BE49-F238E27FC236}">
                  <a16:creationId xmlns:a16="http://schemas.microsoft.com/office/drawing/2014/main" id="{B4217BE5-F701-F4EC-2084-1307E23B1C83}"/>
                </a:ext>
              </a:extLst>
            </p:cNvPr>
            <p:cNvSpPr/>
            <p:nvPr/>
          </p:nvSpPr>
          <p:spPr>
            <a:xfrm>
              <a:off x="909569" y="616566"/>
              <a:ext cx="1161329" cy="1004686"/>
            </a:xfrm>
            <a:prstGeom prst="hexagon">
              <a:avLst>
                <a:gd name="adj" fmla="val 2857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1" name="Hexagon 16">
              <a:extLst>
                <a:ext uri="{FF2B5EF4-FFF2-40B4-BE49-F238E27FC236}">
                  <a16:creationId xmlns:a16="http://schemas.microsoft.com/office/drawing/2014/main" id="{C9169F22-2D7B-CF5D-D704-133C2A530608}"/>
                </a:ext>
              </a:extLst>
            </p:cNvPr>
            <p:cNvSpPr txBox="1"/>
            <p:nvPr/>
          </p:nvSpPr>
          <p:spPr>
            <a:xfrm>
              <a:off x="1102026" y="783064"/>
              <a:ext cx="776415" cy="6716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Content</a:t>
              </a:r>
              <a:endParaRPr lang="en-US" sz="14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15156392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dirty="0"/>
              <a:t>What’s possible with the SDK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82F5FF"/>
                </a:solidFill>
              </a:rPr>
              <a:t>APIs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64626" y="1914548"/>
            <a:ext cx="6719070" cy="2086084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sz="1100" dirty="0"/>
              <a:t>Map Exploration </a:t>
            </a:r>
            <a:r>
              <a:rPr lang="en-US" sz="1100" b="0" dirty="0"/>
              <a:t>– build and manage animations, control the camera and build new map tools</a:t>
            </a:r>
          </a:p>
          <a:p>
            <a:pPr>
              <a:spcAft>
                <a:spcPts val="1200"/>
              </a:spcAft>
            </a:pPr>
            <a:r>
              <a:rPr lang="en-US" sz="1100" dirty="0"/>
              <a:t>Metadata</a:t>
            </a:r>
            <a:r>
              <a:rPr lang="en-US" sz="1100" b="0" dirty="0"/>
              <a:t> – create custom metadata forms using the Metadata Toolkit</a:t>
            </a:r>
          </a:p>
          <a:p>
            <a:pPr>
              <a:spcAft>
                <a:spcPts val="1200"/>
              </a:spcAft>
            </a:pPr>
            <a:r>
              <a:rPr lang="en-US" sz="1100" dirty="0"/>
              <a:t>Parcel Fabric </a:t>
            </a:r>
            <a:r>
              <a:rPr lang="en-US" sz="1100" b="0" dirty="0"/>
              <a:t>- create editing tools, manage parcel seeds, types and records</a:t>
            </a:r>
          </a:p>
          <a:p>
            <a:pPr>
              <a:spcAft>
                <a:spcPts val="1200"/>
              </a:spcAft>
            </a:pPr>
            <a:r>
              <a:rPr lang="en-US" sz="1100" dirty="0"/>
              <a:t>Raster</a:t>
            </a:r>
            <a:r>
              <a:rPr lang="en-US" sz="1100" b="0" dirty="0"/>
              <a:t> – work with raster datasets, layers and colorizers</a:t>
            </a:r>
          </a:p>
          <a:p>
            <a:pPr>
              <a:spcAft>
                <a:spcPts val="1200"/>
              </a:spcAft>
            </a:pPr>
            <a:r>
              <a:rPr lang="en-US" sz="1100" dirty="0"/>
              <a:t>Real-time </a:t>
            </a:r>
            <a:r>
              <a:rPr lang="en-US" sz="1100" b="0" dirty="0"/>
              <a:t>– manage real-time stream layers, events and tracking data</a:t>
            </a:r>
          </a:p>
          <a:p>
            <a:pPr>
              <a:spcAft>
                <a:spcPts val="1200"/>
              </a:spcAft>
            </a:pPr>
            <a:r>
              <a:rPr lang="en-US" sz="1100" dirty="0"/>
              <a:t>Scene Layers </a:t>
            </a:r>
            <a:r>
              <a:rPr lang="en-US" sz="1100" b="0" dirty="0"/>
              <a:t>– manage scene layer content with selection and symbology</a:t>
            </a:r>
          </a:p>
          <a:p>
            <a:pPr>
              <a:spcAft>
                <a:spcPts val="1200"/>
              </a:spcAft>
            </a:pPr>
            <a:r>
              <a:rPr lang="en-US" sz="1100" dirty="0"/>
              <a:t>Sharing</a:t>
            </a:r>
            <a:r>
              <a:rPr lang="en-US" sz="1100" b="0" dirty="0"/>
              <a:t> – access and search content, folders, and groups of a portal or online organization</a:t>
            </a:r>
          </a:p>
          <a:p>
            <a:pPr>
              <a:spcAft>
                <a:spcPts val="1200"/>
              </a:spcAft>
            </a:pPr>
            <a:r>
              <a:rPr lang="en-US" sz="1100" dirty="0"/>
              <a:t>Tasks</a:t>
            </a:r>
            <a:r>
              <a:rPr lang="en-US" sz="1100" b="0" dirty="0"/>
              <a:t> – access and manage Tasks within the UI </a:t>
            </a:r>
          </a:p>
          <a:p>
            <a:pPr>
              <a:spcAft>
                <a:spcPts val="1200"/>
              </a:spcAft>
            </a:pPr>
            <a:r>
              <a:rPr lang="en-US" sz="1100" dirty="0"/>
              <a:t>Topology</a:t>
            </a:r>
            <a:r>
              <a:rPr lang="en-US" sz="1100" b="0" dirty="0"/>
              <a:t> – explore and manage topology rules, errors, validation and the topology graph</a:t>
            </a:r>
          </a:p>
          <a:p>
            <a:pPr>
              <a:spcAft>
                <a:spcPts val="1200"/>
              </a:spcAft>
            </a:pPr>
            <a:r>
              <a:rPr lang="en-US" sz="1100" dirty="0"/>
              <a:t>Utility Network </a:t>
            </a:r>
            <a:r>
              <a:rPr lang="en-US" sz="1100" b="0" dirty="0"/>
              <a:t>– create custom utility network tools, traces and workflows</a:t>
            </a:r>
          </a:p>
          <a:p>
            <a:pPr>
              <a:spcAft>
                <a:spcPts val="1200"/>
              </a:spcAft>
            </a:pPr>
            <a:r>
              <a:rPr lang="en-US" sz="1100" dirty="0"/>
              <a:t>Voxel Layers </a:t>
            </a:r>
            <a:r>
              <a:rPr lang="en-US" sz="1100" b="0" dirty="0"/>
              <a:t>– create and manage voxel layer slices, sections and </a:t>
            </a:r>
            <a:r>
              <a:rPr lang="en-US" sz="1100" b="0" dirty="0" err="1"/>
              <a:t>isosurfaces</a:t>
            </a:r>
            <a:r>
              <a:rPr lang="en-US" sz="1100" b="0" dirty="0"/>
              <a:t>, control voxel layer lighting and rendering</a:t>
            </a:r>
          </a:p>
          <a:p>
            <a:pPr>
              <a:spcAft>
                <a:spcPts val="1200"/>
              </a:spcAft>
            </a:pPr>
            <a:r>
              <a:rPr lang="en-US" sz="1100" dirty="0"/>
              <a:t>Knowledge Graphs </a:t>
            </a:r>
            <a:r>
              <a:rPr lang="en-US" sz="1100" b="0" dirty="0"/>
              <a:t>- access to </a:t>
            </a:r>
            <a:r>
              <a:rPr lang="en-US" sz="1100" b="0" dirty="0" err="1"/>
              <a:t>KnowledgeGraph</a:t>
            </a:r>
            <a:r>
              <a:rPr lang="en-US" sz="1100" b="0" dirty="0"/>
              <a:t> data sources, and support for </a:t>
            </a:r>
            <a:r>
              <a:rPr lang="en-US" sz="1100" b="0" dirty="0" err="1"/>
              <a:t>openCypher</a:t>
            </a:r>
            <a:r>
              <a:rPr lang="en-US" sz="1100" b="0" dirty="0"/>
              <a:t> graph queries and full text search.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3C72385-9FCA-1251-D86C-AD839853FDEF}"/>
              </a:ext>
            </a:extLst>
          </p:cNvPr>
          <p:cNvGrpSpPr/>
          <p:nvPr/>
        </p:nvGrpSpPr>
        <p:grpSpPr>
          <a:xfrm>
            <a:off x="1847784" y="3494315"/>
            <a:ext cx="1417131" cy="1225876"/>
            <a:chOff x="1849049" y="1114935"/>
            <a:chExt cx="1417131" cy="1225876"/>
          </a:xfrm>
        </p:grpSpPr>
        <p:sp>
          <p:nvSpPr>
            <p:cNvPr id="28" name="Hexagon 27">
              <a:extLst>
                <a:ext uri="{FF2B5EF4-FFF2-40B4-BE49-F238E27FC236}">
                  <a16:creationId xmlns:a16="http://schemas.microsoft.com/office/drawing/2014/main" id="{BF90BFF1-56EA-C367-FD4F-C69D45C9957A}"/>
                </a:ext>
              </a:extLst>
            </p:cNvPr>
            <p:cNvSpPr/>
            <p:nvPr/>
          </p:nvSpPr>
          <p:spPr>
            <a:xfrm>
              <a:off x="1849049" y="1114935"/>
              <a:ext cx="1417131" cy="1225876"/>
            </a:xfrm>
            <a:prstGeom prst="hexagon">
              <a:avLst>
                <a:gd name="adj" fmla="val 2857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9" name="Hexagon 4">
              <a:extLst>
                <a:ext uri="{FF2B5EF4-FFF2-40B4-BE49-F238E27FC236}">
                  <a16:creationId xmlns:a16="http://schemas.microsoft.com/office/drawing/2014/main" id="{6B1CE022-41FC-4C08-8557-F2D25F6CE057}"/>
                </a:ext>
              </a:extLst>
            </p:cNvPr>
            <p:cNvSpPr txBox="1"/>
            <p:nvPr/>
          </p:nvSpPr>
          <p:spPr>
            <a:xfrm>
              <a:off x="2083888" y="1318080"/>
              <a:ext cx="947453" cy="8195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/>
                <a:t>Map Exploration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EE62E7B-78CF-0E1F-FA56-283ED35821CC}"/>
              </a:ext>
            </a:extLst>
          </p:cNvPr>
          <p:cNvGrpSpPr/>
          <p:nvPr/>
        </p:nvGrpSpPr>
        <p:grpSpPr>
          <a:xfrm>
            <a:off x="1978322" y="2379380"/>
            <a:ext cx="1161329" cy="1004686"/>
            <a:chOff x="1979587" y="0"/>
            <a:chExt cx="1161329" cy="1004686"/>
          </a:xfrm>
        </p:grpSpPr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35783A9A-FACC-3963-7862-D7D8F5C05B01}"/>
                </a:ext>
              </a:extLst>
            </p:cNvPr>
            <p:cNvSpPr/>
            <p:nvPr/>
          </p:nvSpPr>
          <p:spPr>
            <a:xfrm>
              <a:off x="1979587" y="0"/>
              <a:ext cx="1161329" cy="1004686"/>
            </a:xfrm>
            <a:prstGeom prst="hexagon">
              <a:avLst>
                <a:gd name="adj" fmla="val 2857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Hexagon 6">
              <a:extLst>
                <a:ext uri="{FF2B5EF4-FFF2-40B4-BE49-F238E27FC236}">
                  <a16:creationId xmlns:a16="http://schemas.microsoft.com/office/drawing/2014/main" id="{2876EEA5-E625-0BD2-CC1B-BD974E82F27C}"/>
                </a:ext>
              </a:extLst>
            </p:cNvPr>
            <p:cNvSpPr txBox="1"/>
            <p:nvPr/>
          </p:nvSpPr>
          <p:spPr>
            <a:xfrm>
              <a:off x="2172044" y="166498"/>
              <a:ext cx="776415" cy="6716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/>
                <a:t>Sharing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00CF88B-F956-0707-46DB-50B217942062}"/>
              </a:ext>
            </a:extLst>
          </p:cNvPr>
          <p:cNvGrpSpPr/>
          <p:nvPr/>
        </p:nvGrpSpPr>
        <p:grpSpPr>
          <a:xfrm>
            <a:off x="3043396" y="2997329"/>
            <a:ext cx="1161329" cy="1004686"/>
            <a:chOff x="3044661" y="617949"/>
            <a:chExt cx="1161329" cy="1004686"/>
          </a:xfrm>
        </p:grpSpPr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34AEE68F-0EC9-3AC6-97D1-27BC618F2861}"/>
                </a:ext>
              </a:extLst>
            </p:cNvPr>
            <p:cNvSpPr/>
            <p:nvPr/>
          </p:nvSpPr>
          <p:spPr>
            <a:xfrm>
              <a:off x="3044661" y="617949"/>
              <a:ext cx="1161329" cy="1004686"/>
            </a:xfrm>
            <a:prstGeom prst="hexagon">
              <a:avLst>
                <a:gd name="adj" fmla="val 2857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Hexagon 8">
              <a:extLst>
                <a:ext uri="{FF2B5EF4-FFF2-40B4-BE49-F238E27FC236}">
                  <a16:creationId xmlns:a16="http://schemas.microsoft.com/office/drawing/2014/main" id="{2732C37E-9DEE-F9DE-6254-DCC968CC5A8B}"/>
                </a:ext>
              </a:extLst>
            </p:cNvPr>
            <p:cNvSpPr txBox="1"/>
            <p:nvPr/>
          </p:nvSpPr>
          <p:spPr>
            <a:xfrm>
              <a:off x="3237118" y="784447"/>
              <a:ext cx="776415" cy="6716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/>
                <a:t>Raster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CEA238B-068D-43A8-7EBE-4FF75E42CFAB}"/>
              </a:ext>
            </a:extLst>
          </p:cNvPr>
          <p:cNvGrpSpPr/>
          <p:nvPr/>
        </p:nvGrpSpPr>
        <p:grpSpPr>
          <a:xfrm>
            <a:off x="3043396" y="4212146"/>
            <a:ext cx="1161329" cy="1004686"/>
            <a:chOff x="3044661" y="1832766"/>
            <a:chExt cx="1161329" cy="1004686"/>
          </a:xfrm>
        </p:grpSpPr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520123F7-7750-9B5B-61B5-0A1BD57D4818}"/>
                </a:ext>
              </a:extLst>
            </p:cNvPr>
            <p:cNvSpPr/>
            <p:nvPr/>
          </p:nvSpPr>
          <p:spPr>
            <a:xfrm>
              <a:off x="3044661" y="1832766"/>
              <a:ext cx="1161329" cy="1004686"/>
            </a:xfrm>
            <a:prstGeom prst="hexagon">
              <a:avLst>
                <a:gd name="adj" fmla="val 2857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Hexagon 10">
              <a:extLst>
                <a:ext uri="{FF2B5EF4-FFF2-40B4-BE49-F238E27FC236}">
                  <a16:creationId xmlns:a16="http://schemas.microsoft.com/office/drawing/2014/main" id="{BC071583-1B83-D3C4-F3EB-55C79D7461A4}"/>
                </a:ext>
              </a:extLst>
            </p:cNvPr>
            <p:cNvSpPr txBox="1"/>
            <p:nvPr/>
          </p:nvSpPr>
          <p:spPr>
            <a:xfrm>
              <a:off x="3237118" y="1999264"/>
              <a:ext cx="776415" cy="6716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/>
                <a:t>Scene Layers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E9ADDDE-DFBF-D95C-F298-ADF1861DE08D}"/>
              </a:ext>
            </a:extLst>
          </p:cNvPr>
          <p:cNvGrpSpPr/>
          <p:nvPr/>
        </p:nvGrpSpPr>
        <p:grpSpPr>
          <a:xfrm>
            <a:off x="1978322" y="4830786"/>
            <a:ext cx="1161329" cy="1004686"/>
            <a:chOff x="1979587" y="2451406"/>
            <a:chExt cx="1161329" cy="1004686"/>
          </a:xfrm>
        </p:grpSpPr>
        <p:sp>
          <p:nvSpPr>
            <p:cNvPr id="20" name="Hexagon 19">
              <a:extLst>
                <a:ext uri="{FF2B5EF4-FFF2-40B4-BE49-F238E27FC236}">
                  <a16:creationId xmlns:a16="http://schemas.microsoft.com/office/drawing/2014/main" id="{43F50256-5114-0F30-8B52-94F3CF6D078B}"/>
                </a:ext>
              </a:extLst>
            </p:cNvPr>
            <p:cNvSpPr/>
            <p:nvPr/>
          </p:nvSpPr>
          <p:spPr>
            <a:xfrm>
              <a:off x="1979587" y="2451406"/>
              <a:ext cx="1161329" cy="1004686"/>
            </a:xfrm>
            <a:prstGeom prst="hexagon">
              <a:avLst>
                <a:gd name="adj" fmla="val 2857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1" name="Hexagon 12">
              <a:extLst>
                <a:ext uri="{FF2B5EF4-FFF2-40B4-BE49-F238E27FC236}">
                  <a16:creationId xmlns:a16="http://schemas.microsoft.com/office/drawing/2014/main" id="{2802915E-6F4B-04CC-AC9B-AF92FD6AFF56}"/>
                </a:ext>
              </a:extLst>
            </p:cNvPr>
            <p:cNvSpPr txBox="1"/>
            <p:nvPr/>
          </p:nvSpPr>
          <p:spPr>
            <a:xfrm>
              <a:off x="2172044" y="2617904"/>
              <a:ext cx="776415" cy="6716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/>
                <a:t>Voxel Layers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1F09B1B-8313-CCF9-8000-7AC030E6980E}"/>
              </a:ext>
            </a:extLst>
          </p:cNvPr>
          <p:cNvGrpSpPr/>
          <p:nvPr/>
        </p:nvGrpSpPr>
        <p:grpSpPr>
          <a:xfrm>
            <a:off x="908304" y="4212837"/>
            <a:ext cx="1161329" cy="1004686"/>
            <a:chOff x="909569" y="1833457"/>
            <a:chExt cx="1161329" cy="1004686"/>
          </a:xfrm>
        </p:grpSpPr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69FD312B-3276-373B-CF27-91EA0633378A}"/>
                </a:ext>
              </a:extLst>
            </p:cNvPr>
            <p:cNvSpPr/>
            <p:nvPr/>
          </p:nvSpPr>
          <p:spPr>
            <a:xfrm>
              <a:off x="909569" y="1833457"/>
              <a:ext cx="1161329" cy="1004686"/>
            </a:xfrm>
            <a:prstGeom prst="hexagon">
              <a:avLst>
                <a:gd name="adj" fmla="val 2857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Hexagon 14">
              <a:extLst>
                <a:ext uri="{FF2B5EF4-FFF2-40B4-BE49-F238E27FC236}">
                  <a16:creationId xmlns:a16="http://schemas.microsoft.com/office/drawing/2014/main" id="{58670939-2204-C2BB-2C65-B89909D02FF9}"/>
                </a:ext>
              </a:extLst>
            </p:cNvPr>
            <p:cNvSpPr txBox="1"/>
            <p:nvPr/>
          </p:nvSpPr>
          <p:spPr>
            <a:xfrm>
              <a:off x="1102026" y="1999955"/>
              <a:ext cx="776415" cy="6716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/>
                <a:t>Utility Network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3B494C9-DF57-CA4C-C862-EA8002C8974E}"/>
              </a:ext>
            </a:extLst>
          </p:cNvPr>
          <p:cNvGrpSpPr/>
          <p:nvPr/>
        </p:nvGrpSpPr>
        <p:grpSpPr>
          <a:xfrm>
            <a:off x="908304" y="2995946"/>
            <a:ext cx="1161329" cy="1004686"/>
            <a:chOff x="909569" y="616566"/>
            <a:chExt cx="1161329" cy="1004686"/>
          </a:xfrm>
        </p:grpSpPr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2D131A9A-1566-3659-082C-726A07709FE3}"/>
                </a:ext>
              </a:extLst>
            </p:cNvPr>
            <p:cNvSpPr/>
            <p:nvPr/>
          </p:nvSpPr>
          <p:spPr>
            <a:xfrm>
              <a:off x="909569" y="616566"/>
              <a:ext cx="1161329" cy="1004686"/>
            </a:xfrm>
            <a:prstGeom prst="hexagon">
              <a:avLst>
                <a:gd name="adj" fmla="val 2857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Hexagon 16">
              <a:extLst>
                <a:ext uri="{FF2B5EF4-FFF2-40B4-BE49-F238E27FC236}">
                  <a16:creationId xmlns:a16="http://schemas.microsoft.com/office/drawing/2014/main" id="{66959E03-5E4E-1101-A0D2-673440248D52}"/>
                </a:ext>
              </a:extLst>
            </p:cNvPr>
            <p:cNvSpPr txBox="1"/>
            <p:nvPr/>
          </p:nvSpPr>
          <p:spPr>
            <a:xfrm>
              <a:off x="1102026" y="783064"/>
              <a:ext cx="776415" cy="6716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/>
                <a:t>Parcel Fabric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3192708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b="0" dirty="0"/>
              <a:t>Patterns and Templates</a:t>
            </a:r>
            <a:endParaRPr lang="en-US" sz="3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82F5FF"/>
                </a:solidFill>
              </a:rPr>
              <a:t>Visual Studio Project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Each pattern is defined from SDK Project Templates</a:t>
            </a:r>
          </a:p>
          <a:p>
            <a:pPr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SDK Project Templates for Visual Studio</a:t>
            </a:r>
          </a:p>
          <a:p>
            <a:pPr lvl="1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Basic framework for UI, module and classes </a:t>
            </a:r>
          </a:p>
          <a:p>
            <a:pPr lvl="1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Basic file components</a:t>
            </a:r>
          </a:p>
          <a:p>
            <a:pPr lvl="1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 marL="283464" lvl="1" indent="0">
              <a:buClr>
                <a:srgbClr val="00B9F2">
                  <a:lumMod val="60000"/>
                  <a:lumOff val="40000"/>
                </a:srgbClr>
              </a:buClr>
              <a:buNone/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6615ABC2-DB96-CE5F-4B36-D14380675547}"/>
              </a:ext>
            </a:extLst>
          </p:cNvPr>
          <p:cNvSpPr txBox="1">
            <a:spLocks/>
          </p:cNvSpPr>
          <p:nvPr/>
        </p:nvSpPr>
        <p:spPr>
          <a:xfrm>
            <a:off x="8658752" y="1844037"/>
            <a:ext cx="2857428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Pro SDK Templates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6BC049F-AC1D-C20B-BD4E-8F829681EF24}"/>
              </a:ext>
            </a:extLst>
          </p:cNvPr>
          <p:cNvSpPr txBox="1">
            <a:spLocks/>
          </p:cNvSpPr>
          <p:nvPr/>
        </p:nvSpPr>
        <p:spPr>
          <a:xfrm>
            <a:off x="2275176" y="5805387"/>
            <a:ext cx="2857428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Configuration Template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0743B13-4795-F192-5C7F-90B86A45C1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8752" y="2123116"/>
            <a:ext cx="2857428" cy="35819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5142148-2B93-364B-CA55-B99F45A134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17988" y="3633504"/>
            <a:ext cx="3783564" cy="239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413632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dirty="0"/>
              <a:t>Item Templates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82F5FF"/>
                </a:solidFill>
              </a:rPr>
              <a:t>UI/UX Elements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SDK templates in Visual Studio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Item templates </a:t>
            </a:r>
            <a:r>
              <a:rPr lang="en-US" b="0" dirty="0">
                <a:solidFill>
                  <a:prstClr val="white"/>
                </a:solidFill>
                <a:hlinkClick r:id="rId5"/>
              </a:rPr>
              <a:t>listing</a:t>
            </a:r>
            <a:endParaRPr lang="en-US" b="0" dirty="0">
              <a:solidFill>
                <a:prstClr val="white"/>
              </a:solidFill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55EBA975-559B-B13A-CFDA-6F79643037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805" y="3267432"/>
            <a:ext cx="2131491" cy="325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98DA4E2-BA18-7FFB-36C9-8199EF65BA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19461" y="3993468"/>
            <a:ext cx="3091039" cy="2380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CFDCE6-37E4-CCD8-3C2A-A99BB5F5032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55294" y="1394653"/>
            <a:ext cx="4396770" cy="22108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2DAE7CD-7A16-63AC-13C8-EF54DCE1650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55294" y="3796199"/>
            <a:ext cx="2514286" cy="2723809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E341BC81-4839-C537-6D37-4849EB80B8F9}"/>
              </a:ext>
            </a:extLst>
          </p:cNvPr>
          <p:cNvSpPr txBox="1">
            <a:spLocks/>
          </p:cNvSpPr>
          <p:nvPr/>
        </p:nvSpPr>
        <p:spPr>
          <a:xfrm>
            <a:off x="6155294" y="1129844"/>
            <a:ext cx="3832013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b="0" i="0" dirty="0">
                <a:solidFill>
                  <a:srgbClr val="FFFF96"/>
                </a:solidFill>
              </a:rPr>
              <a:t>Choosing the Pro Gallery template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96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4DF4B40-FA79-37A9-27E1-C09BD99B1FD0}"/>
              </a:ext>
            </a:extLst>
          </p:cNvPr>
          <p:cNvSpPr txBox="1">
            <a:spLocks/>
          </p:cNvSpPr>
          <p:nvPr/>
        </p:nvSpPr>
        <p:spPr>
          <a:xfrm>
            <a:off x="9501813" y="3686355"/>
            <a:ext cx="2479638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lvl="0">
              <a:buClr>
                <a:prstClr val="white">
                  <a:lumMod val="65000"/>
                </a:prstClr>
              </a:buClr>
              <a:defRPr/>
            </a:pPr>
            <a:r>
              <a:rPr lang="en-US" sz="1600" b="0" i="0" dirty="0">
                <a:solidFill>
                  <a:srgbClr val="FFFF96"/>
                </a:solidFill>
              </a:rPr>
              <a:t>Graphics Layers sample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96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6525074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b="0" dirty="0"/>
              <a:t>Pro SDK Extensibility Patterns</a:t>
            </a:r>
            <a:endParaRPr lang="en-US" sz="3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82F5FF"/>
                </a:solidFill>
              </a:rPr>
              <a:t>Add-Ins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US" dirty="0">
                <a:solidFill>
                  <a:srgbClr val="92D050"/>
                </a:solidFill>
              </a:rPr>
              <a:t>Add-Ins</a:t>
            </a:r>
            <a:r>
              <a:rPr lang="en-US" dirty="0"/>
              <a:t> – Develop new tools and functionality to extend Pro</a:t>
            </a:r>
          </a:p>
          <a:p>
            <a:pPr marL="0" indent="0">
              <a:buFont typeface="Arial"/>
              <a:buNone/>
            </a:pPr>
            <a:endParaRPr lang="en-US" dirty="0"/>
          </a:p>
          <a:p>
            <a:pPr marL="0" indent="0">
              <a:buFont typeface="Arial"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A366124C-E07C-0CA4-A793-5A6193B31EBB}"/>
              </a:ext>
            </a:extLst>
          </p:cNvPr>
          <p:cNvSpPr txBox="1">
            <a:spLocks/>
          </p:cNvSpPr>
          <p:nvPr/>
        </p:nvSpPr>
        <p:spPr>
          <a:xfrm>
            <a:off x="94997" y="2615171"/>
            <a:ext cx="2180318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600" i="0" dirty="0"/>
              <a:t>Editing API Sample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93DD883-59EF-083B-BD08-6A60AB78EE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065" y="2873947"/>
            <a:ext cx="5696941" cy="3549403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2D2D298-DCD8-1962-4983-4209AD0F0CB2}"/>
              </a:ext>
            </a:extLst>
          </p:cNvPr>
          <p:cNvSpPr txBox="1">
            <a:spLocks/>
          </p:cNvSpPr>
          <p:nvPr/>
        </p:nvSpPr>
        <p:spPr>
          <a:xfrm>
            <a:off x="8005050" y="2368949"/>
            <a:ext cx="3065287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600" i="0" dirty="0"/>
              <a:t>Geometry 3D Analyst Line of Sight API</a:t>
            </a:r>
          </a:p>
        </p:txBody>
      </p:sp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6F3F1133-D2A3-480E-0FCE-83A647F3099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09" t="3882" r="2009" b="3629"/>
          <a:stretch/>
        </p:blipFill>
        <p:spPr>
          <a:xfrm>
            <a:off x="4695143" y="2886502"/>
            <a:ext cx="6375194" cy="3549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1877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b="0" dirty="0"/>
              <a:t>Pro SDK Extensibility Patterns</a:t>
            </a:r>
            <a:endParaRPr lang="en-US" sz="3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82F5FF"/>
                </a:solidFill>
              </a:rPr>
              <a:t>Use Cases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Custom Tools and Analysis</a:t>
            </a:r>
          </a:p>
          <a:p>
            <a:r>
              <a:rPr lang="en-US" dirty="0"/>
              <a:t>Data Management and Editing</a:t>
            </a:r>
          </a:p>
          <a:p>
            <a:r>
              <a:rPr lang="en-US" dirty="0"/>
              <a:t>Integration with External Systems</a:t>
            </a:r>
          </a:p>
          <a:p>
            <a:r>
              <a:rPr lang="en-US" dirty="0"/>
              <a:t>Automation</a:t>
            </a:r>
          </a:p>
          <a:p>
            <a:r>
              <a:rPr lang="en-US" dirty="0"/>
              <a:t>Reporting and Visualization</a:t>
            </a:r>
          </a:p>
          <a:p>
            <a:r>
              <a:rPr lang="en-US" dirty="0"/>
              <a:t>Workflow Integration and Collaboration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Font typeface="Arial"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10" name="AutoShape 2">
            <a:extLst>
              <a:ext uri="{FF2B5EF4-FFF2-40B4-BE49-F238E27FC236}">
                <a16:creationId xmlns:a16="http://schemas.microsoft.com/office/drawing/2014/main" id="{AB95505B-61B8-990D-A03C-2956BE734B1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C16265D-7580-6704-C6D7-4654E16417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181" y="3729149"/>
            <a:ext cx="3112349" cy="2542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68EBDD3-17B8-0DB2-EA72-C1920E8186CA}"/>
              </a:ext>
            </a:extLst>
          </p:cNvPr>
          <p:cNvSpPr txBox="1">
            <a:spLocks/>
          </p:cNvSpPr>
          <p:nvPr/>
        </p:nvSpPr>
        <p:spPr>
          <a:xfrm>
            <a:off x="6908181" y="6271764"/>
            <a:ext cx="2180318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Create Custom Reports</a:t>
            </a: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6B6E6C84-4340-5512-0C12-7C8CAC32F4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182" y="741694"/>
            <a:ext cx="3046979" cy="274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2D2878C3-C86F-690F-E2D4-A1111A664CB2}"/>
              </a:ext>
            </a:extLst>
          </p:cNvPr>
          <p:cNvSpPr txBox="1">
            <a:spLocks/>
          </p:cNvSpPr>
          <p:nvPr/>
        </p:nvSpPr>
        <p:spPr>
          <a:xfrm>
            <a:off x="6955719" y="3482928"/>
            <a:ext cx="281634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Utility Network Custom Tools</a:t>
            </a:r>
          </a:p>
        </p:txBody>
      </p:sp>
    </p:spTree>
    <p:extLst>
      <p:ext uri="{BB962C8B-B14F-4D97-AF65-F5344CB8AC3E}">
        <p14:creationId xmlns:p14="http://schemas.microsoft.com/office/powerpoint/2010/main" val="32265740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3"/>
            <a:ext cx="10369296" cy="492443"/>
          </a:xfrm>
        </p:spPr>
        <p:txBody>
          <a:bodyPr/>
          <a:lstStyle/>
          <a:p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How does a Pro add-in work?</a:t>
            </a:r>
            <a:endParaRPr lang="en-US" sz="3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>
                <a:solidFill>
                  <a:srgbClr val="82F5FF"/>
                </a:solidFill>
              </a:rPr>
              <a:t>EsriAddInX</a:t>
            </a:r>
            <a:endParaRPr lang="en-US" dirty="0">
              <a:solidFill>
                <a:srgbClr val="82F5FF"/>
              </a:solidFill>
            </a:endParaRP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Add-in files are built when you compile your project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Packaged within a single, compressed 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</a:b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file with an .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esriaddinX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 file extension</a:t>
            </a:r>
          </a:p>
          <a:p>
            <a:pPr marL="457200" marR="0" lvl="1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C:\Users\&lt;UserName&gt;\Documents\ArcGIS\AddIns\ArcGISPro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As Pro starts, it looks for add-ins placed in well-known folders and loads them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EF0E0AF-9293-A6CF-9584-D17703BFD4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2809" y="2618724"/>
            <a:ext cx="4910072" cy="92697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3A027F0-BF06-F72A-F7D6-190541637B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6933" y="4042796"/>
            <a:ext cx="3605948" cy="267366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27D35EA-C5D6-5761-C550-FA5C73E288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1375" y="5311369"/>
            <a:ext cx="7092369" cy="1405092"/>
          </a:xfrm>
          <a:prstGeom prst="rect">
            <a:avLst/>
          </a:prstGeom>
        </p:spPr>
      </p:pic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AB0236F1-79B0-E87B-5AD3-3A57272E0FB1}"/>
              </a:ext>
            </a:extLst>
          </p:cNvPr>
          <p:cNvSpPr txBox="1">
            <a:spLocks/>
          </p:cNvSpPr>
          <p:nvPr/>
        </p:nvSpPr>
        <p:spPr>
          <a:xfrm>
            <a:off x="5186732" y="4777348"/>
            <a:ext cx="3186338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dirty="0">
                <a:solidFill>
                  <a:srgbClr val="FFFF96"/>
                </a:solidFill>
              </a:rPr>
              <a:t>Animation Tools Sample Add-in</a:t>
            </a:r>
            <a:endParaRPr lang="en-US" dirty="0">
              <a:solidFill>
                <a:srgbClr val="FFFF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297222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b="0" dirty="0"/>
              <a:t>Desktop Application Markup Language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82F5FF"/>
                </a:solidFill>
              </a:rPr>
              <a:t>DAML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sz="1800" b="0" dirty="0">
                <a:hlinkClick r:id="rId5"/>
              </a:rPr>
              <a:t>Add-ins use DAML </a:t>
            </a:r>
            <a:r>
              <a:rPr lang="en-US" sz="1800" b="0" dirty="0"/>
              <a:t>to define the UI elements in Pro</a:t>
            </a:r>
          </a:p>
          <a:p>
            <a:pPr lvl="1"/>
            <a:r>
              <a:rPr lang="en-US" sz="1600" b="0" dirty="0"/>
              <a:t>Buttons, </a:t>
            </a:r>
            <a:r>
              <a:rPr lang="en-US" sz="1600" b="0" dirty="0" err="1"/>
              <a:t>Dockpane</a:t>
            </a:r>
            <a:r>
              <a:rPr lang="en-US" sz="1600" b="0" dirty="0"/>
              <a:t>, Galleries, Property Sheets, Tools, …</a:t>
            </a:r>
          </a:p>
          <a:p>
            <a:r>
              <a:rPr lang="en-US" sz="1800" b="0" dirty="0"/>
              <a:t>DAML uses XML Syntax - stored in the </a:t>
            </a:r>
            <a:r>
              <a:rPr lang="en-US" sz="1800" i="1" dirty="0" err="1"/>
              <a:t>Config.daml</a:t>
            </a:r>
            <a:r>
              <a:rPr lang="en-US" sz="1800" i="1" dirty="0"/>
              <a:t> </a:t>
            </a:r>
            <a:r>
              <a:rPr lang="en-US" sz="1800" b="0" dirty="0"/>
              <a:t>file</a:t>
            </a:r>
          </a:p>
          <a:p>
            <a:r>
              <a:rPr lang="en-US" sz="1800" b="0" dirty="0"/>
              <a:t>Using DAML, you can add, modify, delete any User Interface element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9B6CC94-7E34-AA60-58FF-97E2DE3FB7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7226" y="3831193"/>
            <a:ext cx="4733790" cy="2370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230013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1903524-4918-0254-ABCF-BD08E3C87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3589"/>
            <a:ext cx="12202584" cy="6871589"/>
            <a:chOff x="-7056" y="-4642"/>
            <a:chExt cx="12202584" cy="687158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299C8A2-60B3-96EF-6C8A-C16331E99B4A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7" name="Content Placeholder 12">
              <a:extLst>
                <a:ext uri="{FF2B5EF4-FFF2-40B4-BE49-F238E27FC236}">
                  <a16:creationId xmlns:a16="http://schemas.microsoft.com/office/drawing/2014/main" id="{2867B306-DC0D-E93F-B158-401F4542D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8" name="Picture 7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ED973318-8CD7-AF12-1315-2FFA94D56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3E51A59-9526-92A4-7FC3-A8005865E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b="0" dirty="0"/>
              <a:t>Installing &amp; Sharing Add-ins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316CC-3A7D-9EAE-D506-997C8A0C5F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Distributing your builds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3B0177-E521-A36D-CF16-9E1C37D0626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b="0" dirty="0"/>
              <a:t>Simple double-click install</a:t>
            </a:r>
          </a:p>
          <a:p>
            <a:pPr>
              <a:spcAft>
                <a:spcPts val="1200"/>
              </a:spcAft>
            </a:pPr>
            <a:r>
              <a:rPr lang="en-US" b="0" dirty="0"/>
              <a:t>No administrator privileges required</a:t>
            </a:r>
          </a:p>
          <a:p>
            <a:pPr>
              <a:spcAft>
                <a:spcPts val="1200"/>
              </a:spcAft>
            </a:pPr>
            <a:r>
              <a:rPr lang="en-US" b="0" dirty="0"/>
              <a:t>No installation .exe to run or build</a:t>
            </a:r>
          </a:p>
          <a:p>
            <a:pPr>
              <a:spcAft>
                <a:spcPts val="1200"/>
              </a:spcAft>
            </a:pPr>
            <a:r>
              <a:rPr lang="en-US" b="0" dirty="0"/>
              <a:t>No add or remove programs</a:t>
            </a:r>
          </a:p>
          <a:p>
            <a:pPr marL="0" indent="0">
              <a:buNone/>
            </a:pPr>
            <a:endParaRPr lang="en-US" b="0" dirty="0"/>
          </a:p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F5A73A3-6BD0-0FB3-6DDB-DFE1D89CF6BB}"/>
              </a:ext>
            </a:extLst>
          </p:cNvPr>
          <p:cNvSpPr/>
          <p:nvPr/>
        </p:nvSpPr>
        <p:spPr>
          <a:xfrm>
            <a:off x="793014" y="4389281"/>
            <a:ext cx="661253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ea typeface="ＭＳ Ｐゴシック"/>
                <a:cs typeface="Courier New" panose="02070309020205020404" pitchFamily="49" charset="0"/>
              </a:rPr>
              <a:t>C:\Users\&lt;UserName&gt;\Documents\ArcGIS\AddIns\ArcGISPro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C8829B5-DF54-F8F7-C311-4B107A2028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025" y="4736764"/>
            <a:ext cx="5990809" cy="124484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D754BB9-9974-CC34-ABDB-71DB6C9EA0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1502" y="2792753"/>
            <a:ext cx="3688400" cy="319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124087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82F5FF"/>
                </a:solidFill>
              </a:rPr>
              <a:t>Overview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2000" b="0" dirty="0"/>
              <a:t>Extending ArcGIS Pro</a:t>
            </a:r>
          </a:p>
          <a:p>
            <a:pPr>
              <a:spcBef>
                <a:spcPts val="1200"/>
              </a:spcBef>
            </a:pPr>
            <a:r>
              <a:rPr lang="en-US" sz="2000" b="0" dirty="0"/>
              <a:t>Patterns and APIs</a:t>
            </a:r>
          </a:p>
          <a:p>
            <a:pPr>
              <a:spcBef>
                <a:spcPts val="600"/>
              </a:spcBef>
            </a:pPr>
            <a:r>
              <a:rPr lang="en-US" sz="2000" b="0" dirty="0"/>
              <a:t>Updates and What’s Coming</a:t>
            </a:r>
          </a:p>
          <a:p>
            <a:pPr>
              <a:spcBef>
                <a:spcPts val="600"/>
              </a:spcBef>
            </a:pPr>
            <a:r>
              <a:rPr lang="en-US" sz="2000" b="0" dirty="0"/>
              <a:t>Resources for your work</a:t>
            </a:r>
          </a:p>
          <a:p>
            <a:pPr>
              <a:spcBef>
                <a:spcPts val="600"/>
              </a:spcBef>
            </a:pPr>
            <a:r>
              <a:rPr lang="en-US" dirty="0"/>
              <a:t>Questions</a:t>
            </a:r>
            <a:endParaRPr lang="en-US" sz="2000" b="0" dirty="0"/>
          </a:p>
          <a:p>
            <a:pPr>
              <a:buClr>
                <a:srgbClr val="5DD9B6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68766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1903524-4918-0254-ABCF-BD08E3C87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3589"/>
            <a:ext cx="12202584" cy="6871589"/>
            <a:chOff x="-7056" y="-4642"/>
            <a:chExt cx="12202584" cy="687158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299C8A2-60B3-96EF-6C8A-C16331E99B4A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7" name="Content Placeholder 12">
              <a:extLst>
                <a:ext uri="{FF2B5EF4-FFF2-40B4-BE49-F238E27FC236}">
                  <a16:creationId xmlns:a16="http://schemas.microsoft.com/office/drawing/2014/main" id="{2867B306-DC0D-E93F-B158-401F4542D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8" name="Picture 7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ED973318-8CD7-AF12-1315-2FFA94D56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3E51A59-9526-92A4-7FC3-A8005865E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b="0" dirty="0"/>
              <a:t>Pro SDK Extensibility Patterns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316CC-3A7D-9EAE-D506-997C8A0C5F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Configurations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3B0177-E521-A36D-CF16-9E1C37D0626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Add-Ins </a:t>
            </a:r>
            <a:r>
              <a:rPr lang="en-US" b="0" dirty="0"/>
              <a:t>– Develop new tools and functionality to extend Pro</a:t>
            </a:r>
          </a:p>
          <a:p>
            <a:pPr marL="0" indent="0">
              <a:buNone/>
            </a:pPr>
            <a:r>
              <a:rPr lang="en-US" dirty="0">
                <a:solidFill>
                  <a:srgbClr val="92D050"/>
                </a:solidFill>
              </a:rPr>
              <a:t>Managed Configurations </a:t>
            </a:r>
            <a:r>
              <a:rPr lang="en-US" b="0" dirty="0"/>
              <a:t>– All Add-in capabilities + additional customization of Pro UI / UX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6F77408-9AE1-83F9-DC65-E5725990AE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3508074"/>
            <a:ext cx="4963734" cy="2688690"/>
          </a:xfrm>
          <a:prstGeom prst="rect">
            <a:avLst/>
          </a:prstGeom>
        </p:spPr>
      </p:pic>
      <p:pic>
        <p:nvPicPr>
          <p:cNvPr id="11" name="Picture 10" descr="A map of the state of california&#10;&#10;Description automatically generated">
            <a:extLst>
              <a:ext uri="{FF2B5EF4-FFF2-40B4-BE49-F238E27FC236}">
                <a16:creationId xmlns:a16="http://schemas.microsoft.com/office/drawing/2014/main" id="{3E8D9FD7-DFCA-AC7C-32D2-C210A1C112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3867" y="3508073"/>
            <a:ext cx="4498511" cy="2699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7561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1903524-4918-0254-ABCF-BD08E3C87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3589"/>
            <a:ext cx="12202584" cy="6871589"/>
            <a:chOff x="-7056" y="-4642"/>
            <a:chExt cx="12202584" cy="687158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299C8A2-60B3-96EF-6C8A-C16331E99B4A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7" name="Content Placeholder 12">
              <a:extLst>
                <a:ext uri="{FF2B5EF4-FFF2-40B4-BE49-F238E27FC236}">
                  <a16:creationId xmlns:a16="http://schemas.microsoft.com/office/drawing/2014/main" id="{2867B306-DC0D-E93F-B158-401F4542D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8" name="Picture 7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ED973318-8CD7-AF12-1315-2FFA94D56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3E51A59-9526-92A4-7FC3-A8005865E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b="0" dirty="0"/>
              <a:t>What is an ArcGIS Pro Configuration?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316CC-3A7D-9EAE-D506-997C8A0C5F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Use Cases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3B0177-E521-A36D-CF16-9E1C37D0626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sz="2400" b="0" dirty="0"/>
              <a:t>Includes all functionality of an add-in plus:</a:t>
            </a:r>
          </a:p>
          <a:p>
            <a:pPr lvl="1"/>
            <a:r>
              <a:rPr lang="en-US" b="0" dirty="0"/>
              <a:t>Change the application title and icon</a:t>
            </a:r>
          </a:p>
          <a:p>
            <a:pPr lvl="1"/>
            <a:r>
              <a:rPr lang="en-US" b="0" dirty="0"/>
              <a:t>Change the application splash, start page, and about page</a:t>
            </a:r>
          </a:p>
          <a:p>
            <a:pPr lvl="1"/>
            <a:r>
              <a:rPr lang="en-US" b="0" dirty="0"/>
              <a:t>Conditional customization of the UI</a:t>
            </a:r>
          </a:p>
          <a:p>
            <a:endParaRPr lang="en-US" b="0" dirty="0"/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C83697A-E7EB-4C6B-DDAD-36BF09633D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523" y="3747722"/>
            <a:ext cx="4629023" cy="239900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788DCA9B-13BB-DB75-3DF1-DA4988106265}"/>
              </a:ext>
            </a:extLst>
          </p:cNvPr>
          <p:cNvGrpSpPr/>
          <p:nvPr/>
        </p:nvGrpSpPr>
        <p:grpSpPr>
          <a:xfrm>
            <a:off x="3059868" y="6075396"/>
            <a:ext cx="2695701" cy="461094"/>
            <a:chOff x="733427" y="3427571"/>
            <a:chExt cx="3110703" cy="74755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BB3663A-3AA6-9A1E-A241-6B2CC0E85FEE}"/>
                </a:ext>
              </a:extLst>
            </p:cNvPr>
            <p:cNvSpPr/>
            <p:nvPr/>
          </p:nvSpPr>
          <p:spPr>
            <a:xfrm>
              <a:off x="733427" y="3427571"/>
              <a:ext cx="3110703" cy="74755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079754B-4D68-AD21-B708-7CAA7F8F65DE}"/>
                </a:ext>
              </a:extLst>
            </p:cNvPr>
            <p:cNvSpPr txBox="1"/>
            <p:nvPr/>
          </p:nvSpPr>
          <p:spPr>
            <a:xfrm>
              <a:off x="733427" y="3427571"/>
              <a:ext cx="3110703" cy="7475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  <a:buNone/>
              </a:pPr>
              <a:r>
                <a:rPr lang="en-US" sz="1600" dirty="0"/>
                <a:t>Default start page</a:t>
              </a:r>
              <a:endParaRPr lang="en-US" sz="1600" kern="1200" dirty="0"/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D922BEBB-96B8-B832-1E90-44B3B74E9E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1994" y="3747722"/>
            <a:ext cx="4629024" cy="2483278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3D581064-9277-A9BB-72A4-E9C7DB85DC79}"/>
              </a:ext>
            </a:extLst>
          </p:cNvPr>
          <p:cNvGrpSpPr/>
          <p:nvPr/>
        </p:nvGrpSpPr>
        <p:grpSpPr>
          <a:xfrm>
            <a:off x="8299276" y="6075393"/>
            <a:ext cx="2695701" cy="461096"/>
            <a:chOff x="733427" y="3427568"/>
            <a:chExt cx="3110703" cy="747556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47DE02E-905F-20EC-0262-B05CF085C52D}"/>
                </a:ext>
              </a:extLst>
            </p:cNvPr>
            <p:cNvSpPr/>
            <p:nvPr/>
          </p:nvSpPr>
          <p:spPr>
            <a:xfrm>
              <a:off x="733427" y="3427571"/>
              <a:ext cx="3110703" cy="74755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DBA1EFA-A2BD-101A-F846-A053BE36B01F}"/>
                </a:ext>
              </a:extLst>
            </p:cNvPr>
            <p:cNvSpPr txBox="1"/>
            <p:nvPr/>
          </p:nvSpPr>
          <p:spPr>
            <a:xfrm>
              <a:off x="733427" y="3427568"/>
              <a:ext cx="3110703" cy="7475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  <a:buNone/>
              </a:pPr>
              <a:r>
                <a:rPr lang="en-US" sz="1600" dirty="0"/>
                <a:t>Custom start page</a:t>
              </a:r>
              <a:endParaRPr lang="en-US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145133724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1903524-4918-0254-ABCF-BD08E3C87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3589"/>
            <a:ext cx="12202584" cy="6871589"/>
            <a:chOff x="-7056" y="-4642"/>
            <a:chExt cx="12202584" cy="687158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299C8A2-60B3-96EF-6C8A-C16331E99B4A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7" name="Content Placeholder 12">
              <a:extLst>
                <a:ext uri="{FF2B5EF4-FFF2-40B4-BE49-F238E27FC236}">
                  <a16:creationId xmlns:a16="http://schemas.microsoft.com/office/drawing/2014/main" id="{2867B306-DC0D-E93F-B158-401F4542D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8" name="Picture 7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ED973318-8CD7-AF12-1315-2FFA94D56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3E51A59-9526-92A4-7FC3-A8005865E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b="0" dirty="0"/>
              <a:t>Pro SDK Extensibility Patterns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316CC-3A7D-9EAE-D506-997C8A0C5F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Plugin </a:t>
            </a:r>
            <a:r>
              <a:rPr lang="en-US" dirty="0" err="1"/>
              <a:t>Datasources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3B0177-E521-A36D-CF16-9E1C37D0626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Add-Ins </a:t>
            </a:r>
            <a:r>
              <a:rPr lang="en-US" b="0" dirty="0"/>
              <a:t>– Develop new tools and functionality to extend Pro</a:t>
            </a:r>
          </a:p>
          <a:p>
            <a:pPr marL="0" indent="0">
              <a:buNone/>
            </a:pPr>
            <a:r>
              <a:rPr lang="en-US" dirty="0"/>
              <a:t>Managed Configurations </a:t>
            </a:r>
            <a:r>
              <a:rPr lang="en-US" b="0" dirty="0"/>
              <a:t>– All Add-in capabilities + additional customization of Pro UI / UX</a:t>
            </a:r>
          </a:p>
          <a:p>
            <a:pPr marL="0" indent="0">
              <a:buNone/>
            </a:pPr>
            <a:r>
              <a:rPr lang="en-US" dirty="0">
                <a:solidFill>
                  <a:srgbClr val="92D050"/>
                </a:solidFill>
              </a:rPr>
              <a:t>Plugin </a:t>
            </a:r>
            <a:r>
              <a:rPr lang="en-US" dirty="0" err="1">
                <a:solidFill>
                  <a:srgbClr val="92D050"/>
                </a:solidFill>
              </a:rPr>
              <a:t>Datasources</a:t>
            </a:r>
            <a:r>
              <a:rPr lang="en-US" dirty="0">
                <a:solidFill>
                  <a:srgbClr val="92D050"/>
                </a:solidFill>
              </a:rPr>
              <a:t> </a:t>
            </a:r>
            <a:r>
              <a:rPr lang="en-US" b="0" dirty="0"/>
              <a:t>– Custom data source integration with Pro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595BF7-AEA7-48C6-8892-71B809EF76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3590760"/>
            <a:ext cx="3842477" cy="26335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FD2D606-C43B-666D-9131-B287A6DFCB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0106" y="3592174"/>
            <a:ext cx="1771346" cy="263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679204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1903524-4918-0254-ABCF-BD08E3C87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3589"/>
            <a:ext cx="12202584" cy="6871589"/>
            <a:chOff x="-7056" y="-4642"/>
            <a:chExt cx="12202584" cy="687158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299C8A2-60B3-96EF-6C8A-C16331E99B4A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7" name="Content Placeholder 12">
              <a:extLst>
                <a:ext uri="{FF2B5EF4-FFF2-40B4-BE49-F238E27FC236}">
                  <a16:creationId xmlns:a16="http://schemas.microsoft.com/office/drawing/2014/main" id="{2867B306-DC0D-E93F-B158-401F4542D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8" name="Picture 7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ED973318-8CD7-AF12-1315-2FFA94D56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3E51A59-9526-92A4-7FC3-A8005865E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b="0" dirty="0"/>
              <a:t>Plugin </a:t>
            </a:r>
            <a:r>
              <a:rPr lang="en-US" sz="3200" b="0" dirty="0" err="1"/>
              <a:t>Datasources</a:t>
            </a:r>
            <a:endParaRPr lang="en-US" sz="3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316CC-3A7D-9EAE-D506-997C8A0C5F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Use Cases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3B0177-E521-A36D-CF16-9E1C37D0626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b="0" dirty="0"/>
              <a:t>The </a:t>
            </a:r>
            <a:r>
              <a:rPr lang="en-US" b="0" dirty="0">
                <a:hlinkClick r:id="rId4"/>
              </a:rPr>
              <a:t>Plugin </a:t>
            </a:r>
            <a:r>
              <a:rPr lang="en-US" b="0" dirty="0" err="1">
                <a:hlinkClick r:id="rId4"/>
              </a:rPr>
              <a:t>Datasource</a:t>
            </a:r>
            <a:r>
              <a:rPr lang="en-US" b="0" dirty="0">
                <a:hlinkClick r:id="rId4"/>
              </a:rPr>
              <a:t> framework </a:t>
            </a:r>
            <a:r>
              <a:rPr lang="en-US" b="0" dirty="0"/>
              <a:t>allows developers to make custom </a:t>
            </a:r>
            <a:r>
              <a:rPr lang="en-US" b="0" dirty="0" err="1"/>
              <a:t>datasources</a:t>
            </a:r>
            <a:r>
              <a:rPr lang="en-US" b="0" dirty="0"/>
              <a:t> available for use in Pro</a:t>
            </a:r>
          </a:p>
          <a:p>
            <a:pPr lvl="1"/>
            <a:r>
              <a:rPr lang="en-US" b="0" dirty="0"/>
              <a:t>Access in Pro is read-only</a:t>
            </a:r>
          </a:p>
          <a:p>
            <a:pPr lvl="1"/>
            <a:r>
              <a:rPr lang="en-US" b="0" dirty="0"/>
              <a:t>Access is in the form of tables or feature classes</a:t>
            </a:r>
          </a:p>
          <a:p>
            <a:pPr lvl="1"/>
            <a:r>
              <a:rPr lang="en-US" b="0" dirty="0"/>
              <a:t>Access is file-based </a:t>
            </a:r>
          </a:p>
          <a:p>
            <a:pPr>
              <a:spcBef>
                <a:spcPts val="1200"/>
              </a:spcBef>
            </a:pPr>
            <a:r>
              <a:rPr lang="en-US" sz="1800" b="0" dirty="0"/>
              <a:t>Examples of custom data sources – Image files, GPS data, proprietary file formats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F8C9DCF-089A-0340-B1E8-B3490B7CFC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68464" y="2935077"/>
            <a:ext cx="2220187" cy="3299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284166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1903524-4918-0254-ABCF-BD08E3C87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3589"/>
            <a:ext cx="12202584" cy="6871589"/>
            <a:chOff x="-7056" y="-4642"/>
            <a:chExt cx="12202584" cy="687158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299C8A2-60B3-96EF-6C8A-C16331E99B4A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7" name="Content Placeholder 12">
              <a:extLst>
                <a:ext uri="{FF2B5EF4-FFF2-40B4-BE49-F238E27FC236}">
                  <a16:creationId xmlns:a16="http://schemas.microsoft.com/office/drawing/2014/main" id="{2867B306-DC0D-E93F-B158-401F4542D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8" name="Picture 7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ED973318-8CD7-AF12-1315-2FFA94D56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3E51A59-9526-92A4-7FC3-A8005865E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b="0" dirty="0"/>
              <a:t>Plugin </a:t>
            </a:r>
            <a:r>
              <a:rPr lang="en-US" sz="3200" b="0" dirty="0" err="1"/>
              <a:t>Datasources</a:t>
            </a:r>
            <a:endParaRPr lang="en-US" sz="3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316CC-3A7D-9EAE-D506-997C8A0C5F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Considerations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3B0177-E521-A36D-CF16-9E1C37D0626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1800" b="0" dirty="0"/>
              <a:t>ArcGIS Pro supports data from a large variety of data sources and formats from shape files to Oracle databases</a:t>
            </a:r>
          </a:p>
          <a:p>
            <a:pPr>
              <a:spcBef>
                <a:spcPts val="1200"/>
              </a:spcBef>
            </a:pPr>
            <a:r>
              <a:rPr lang="en-US" sz="1800" b="0" dirty="0"/>
              <a:t>Plugin </a:t>
            </a:r>
            <a:r>
              <a:rPr lang="en-US" sz="1800" b="0" dirty="0" err="1"/>
              <a:t>Datasources</a:t>
            </a:r>
            <a:r>
              <a:rPr lang="en-US" sz="1800" b="0" dirty="0"/>
              <a:t> allow access to other data sources like relational databases such as MySQL, non-relational databases and other proprietary and file-based data stores</a:t>
            </a:r>
          </a:p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en-US" b="0" dirty="0"/>
              <a:t>Documentation</a:t>
            </a:r>
          </a:p>
          <a:p>
            <a:pPr lvl="1">
              <a:spcAft>
                <a:spcPts val="1200"/>
              </a:spcAft>
            </a:pPr>
            <a:r>
              <a:rPr lang="en-US" b="0" dirty="0" err="1">
                <a:hlinkClick r:id="rId4"/>
              </a:rPr>
              <a:t>ProConcepts</a:t>
            </a:r>
            <a:r>
              <a:rPr lang="en-US" b="0" dirty="0"/>
              <a:t> introduction and concepts</a:t>
            </a:r>
          </a:p>
          <a:p>
            <a:pPr lvl="1">
              <a:spcAft>
                <a:spcPts val="1200"/>
              </a:spcAft>
            </a:pPr>
            <a:r>
              <a:rPr lang="en-US" b="0" dirty="0" err="1">
                <a:hlinkClick r:id="rId5"/>
              </a:rPr>
              <a:t>ProGuide</a:t>
            </a:r>
            <a:r>
              <a:rPr lang="en-US" b="0" dirty="0"/>
              <a:t> – walk through guide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6"/>
              </a:rPr>
              <a:t>Samples</a:t>
            </a:r>
            <a:r>
              <a:rPr lang="en-US" b="0" dirty="0"/>
              <a:t> to try, and build on</a:t>
            </a:r>
          </a:p>
        </p:txBody>
      </p:sp>
    </p:spTree>
    <p:extLst>
      <p:ext uri="{BB962C8B-B14F-4D97-AF65-F5344CB8AC3E}">
        <p14:creationId xmlns:p14="http://schemas.microsoft.com/office/powerpoint/2010/main" val="1640120563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1903524-4918-0254-ABCF-BD08E3C87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3589"/>
            <a:ext cx="12202584" cy="6871589"/>
            <a:chOff x="-7056" y="-4642"/>
            <a:chExt cx="12202584" cy="687158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299C8A2-60B3-96EF-6C8A-C16331E99B4A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7" name="Content Placeholder 12">
              <a:extLst>
                <a:ext uri="{FF2B5EF4-FFF2-40B4-BE49-F238E27FC236}">
                  <a16:creationId xmlns:a16="http://schemas.microsoft.com/office/drawing/2014/main" id="{2867B306-DC0D-E93F-B158-401F4542D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8" name="Picture 7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ED973318-8CD7-AF12-1315-2FFA94D56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3E51A59-9526-92A4-7FC3-A8005865E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b="0" dirty="0"/>
              <a:t>Pro SDK Extensibility Patterns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316CC-3A7D-9EAE-D506-997C8A0C5F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CoreHost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3B0177-E521-A36D-CF16-9E1C37D0626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0" lvl="0" indent="0">
              <a:buClr>
                <a:srgbClr val="00B9F2">
                  <a:lumMod val="60000"/>
                  <a:lumOff val="40000"/>
                </a:srgbClr>
              </a:buClr>
              <a:buNone/>
            </a:pPr>
            <a:r>
              <a:rPr lang="en-US" dirty="0">
                <a:solidFill>
                  <a:prstClr val="white"/>
                </a:solidFill>
              </a:rPr>
              <a:t>Add-Ins </a:t>
            </a:r>
            <a:r>
              <a:rPr lang="en-US" b="0" dirty="0">
                <a:solidFill>
                  <a:prstClr val="white"/>
                </a:solidFill>
              </a:rPr>
              <a:t>– Develop new tools and functionality to extend Pro</a:t>
            </a:r>
          </a:p>
          <a:p>
            <a:pPr marL="0" lvl="0" indent="0">
              <a:buClr>
                <a:srgbClr val="00B9F2">
                  <a:lumMod val="60000"/>
                  <a:lumOff val="40000"/>
                </a:srgbClr>
              </a:buClr>
              <a:buNone/>
            </a:pPr>
            <a:r>
              <a:rPr lang="en-US" dirty="0">
                <a:solidFill>
                  <a:prstClr val="white"/>
                </a:solidFill>
              </a:rPr>
              <a:t>Managed Configurations </a:t>
            </a:r>
            <a:r>
              <a:rPr lang="en-US" b="0" dirty="0">
                <a:solidFill>
                  <a:prstClr val="white"/>
                </a:solidFill>
              </a:rPr>
              <a:t>– All Add-in capabilities + additional customization of Pro UI / UX</a:t>
            </a:r>
          </a:p>
          <a:p>
            <a:pPr marL="0" lvl="0" indent="0">
              <a:buClr>
                <a:srgbClr val="00B9F2">
                  <a:lumMod val="60000"/>
                  <a:lumOff val="40000"/>
                </a:srgbClr>
              </a:buClr>
              <a:buNone/>
            </a:pPr>
            <a:r>
              <a:rPr lang="en-US" dirty="0"/>
              <a:t>Plugin </a:t>
            </a:r>
            <a:r>
              <a:rPr lang="en-US" dirty="0" err="1"/>
              <a:t>Datasources</a:t>
            </a:r>
            <a:r>
              <a:rPr lang="en-US" dirty="0"/>
              <a:t> </a:t>
            </a:r>
            <a:r>
              <a:rPr lang="en-US" b="0" dirty="0"/>
              <a:t>– Custom </a:t>
            </a:r>
            <a:r>
              <a:rPr lang="en-US" b="0" dirty="0">
                <a:solidFill>
                  <a:prstClr val="white"/>
                </a:solidFill>
              </a:rPr>
              <a:t>data source integration with Pro</a:t>
            </a:r>
            <a:endParaRPr lang="en-US" b="0" dirty="0"/>
          </a:p>
          <a:p>
            <a:pPr marL="0" indent="0">
              <a:buNone/>
            </a:pPr>
            <a:r>
              <a:rPr lang="en-US" dirty="0" err="1">
                <a:solidFill>
                  <a:srgbClr val="92D050"/>
                </a:solidFill>
              </a:rPr>
              <a:t>CoreHost</a:t>
            </a:r>
            <a:r>
              <a:rPr lang="en-US" dirty="0">
                <a:solidFill>
                  <a:srgbClr val="92D050"/>
                </a:solidFill>
              </a:rPr>
              <a:t> Applications </a:t>
            </a:r>
            <a:r>
              <a:rPr lang="en-US" b="0" dirty="0"/>
              <a:t>– Standalone apps for 64-bit Geodatabase and Geometry access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C366C9-55D8-A82F-7A0D-3E70C58FD4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3827207"/>
            <a:ext cx="3577487" cy="2569627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BA460B89-C820-DB10-5D8C-BA5CAFA3E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977" y="3843023"/>
            <a:ext cx="4334436" cy="2196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797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1903524-4918-0254-ABCF-BD08E3C87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3589"/>
            <a:ext cx="12202584" cy="6871589"/>
            <a:chOff x="-7056" y="-4642"/>
            <a:chExt cx="12202584" cy="687158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299C8A2-60B3-96EF-6C8A-C16331E99B4A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7" name="Content Placeholder 12">
              <a:extLst>
                <a:ext uri="{FF2B5EF4-FFF2-40B4-BE49-F238E27FC236}">
                  <a16:creationId xmlns:a16="http://schemas.microsoft.com/office/drawing/2014/main" id="{2867B306-DC0D-E93F-B158-401F4542D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8" name="Picture 7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ED973318-8CD7-AF12-1315-2FFA94D56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3E51A59-9526-92A4-7FC3-A8005865E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b="0" dirty="0" err="1">
                <a:latin typeface="+mn-lt"/>
                <a:ea typeface="+mn-ea"/>
              </a:rPr>
              <a:t>CoreHost</a:t>
            </a:r>
            <a:r>
              <a:rPr lang="en-US" sz="3200" b="0" dirty="0">
                <a:latin typeface="+mn-lt"/>
                <a:ea typeface="+mn-ea"/>
              </a:rPr>
              <a:t> Applications</a:t>
            </a:r>
            <a:endParaRPr lang="en-US" sz="3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316CC-3A7D-9EAE-D506-997C8A0C5F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Use Cases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3B0177-E521-A36D-CF16-9E1C37D0626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b="0" dirty="0"/>
              <a:t>Stand-alone application with a subset of Pro Assemblies</a:t>
            </a:r>
          </a:p>
          <a:p>
            <a:pPr lvl="1"/>
            <a:r>
              <a:rPr lang="en-US" b="0" dirty="0" err="1"/>
              <a:t>ArcGIS.CoreHost</a:t>
            </a:r>
            <a:r>
              <a:rPr lang="en-US" b="0" dirty="0"/>
              <a:t> assembly – API to manage </a:t>
            </a:r>
            <a:r>
              <a:rPr lang="en-US" b="0" dirty="0" err="1"/>
              <a:t>CoreHost</a:t>
            </a:r>
            <a:r>
              <a:rPr lang="en-US" b="0" dirty="0"/>
              <a:t> functions</a:t>
            </a:r>
          </a:p>
          <a:p>
            <a:pPr lvl="1"/>
            <a:r>
              <a:rPr lang="en-US" b="0" dirty="0" err="1"/>
              <a:t>ArcGIS.Core</a:t>
            </a:r>
            <a:r>
              <a:rPr lang="en-US" b="0" dirty="0"/>
              <a:t> assembly – Includes Geodatabase and Geometry classes</a:t>
            </a:r>
          </a:p>
          <a:p>
            <a:pPr>
              <a:spcBef>
                <a:spcPts val="1200"/>
              </a:spcBef>
            </a:pPr>
            <a:r>
              <a:rPr lang="en-US" b="0" dirty="0" err="1"/>
              <a:t>CoreHost</a:t>
            </a:r>
            <a:r>
              <a:rPr lang="en-US" b="0" dirty="0"/>
              <a:t> Applications have limited access </a:t>
            </a:r>
          </a:p>
          <a:p>
            <a:pPr lvl="1"/>
            <a:r>
              <a:rPr lang="en-US" b="0" dirty="0"/>
              <a:t>Geodatabase classes </a:t>
            </a:r>
          </a:p>
          <a:p>
            <a:pPr lvl="1"/>
            <a:r>
              <a:rPr lang="en-US" b="0" dirty="0"/>
              <a:t>Geometry classes</a:t>
            </a:r>
          </a:p>
          <a:p>
            <a:pPr>
              <a:spcBef>
                <a:spcPts val="1200"/>
              </a:spcBef>
            </a:pPr>
            <a:r>
              <a:rPr lang="en-US" b="0" dirty="0" err="1"/>
              <a:t>CoreHost</a:t>
            </a:r>
            <a:r>
              <a:rPr lang="en-US" b="0" dirty="0"/>
              <a:t> Application options</a:t>
            </a:r>
          </a:p>
          <a:p>
            <a:pPr lvl="1">
              <a:spcBef>
                <a:spcPts val="1200"/>
              </a:spcBef>
            </a:pPr>
            <a:r>
              <a:rPr lang="en-US" b="0" dirty="0"/>
              <a:t>Windows Console application </a:t>
            </a:r>
          </a:p>
          <a:p>
            <a:pPr lvl="1"/>
            <a:r>
              <a:rPr lang="en-US" b="0" dirty="0"/>
              <a:t>WPF application</a:t>
            </a:r>
            <a:endParaRPr lang="en-US" sz="2400" b="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26FDA2B-FCD9-C331-ECD5-20B2F5CAD4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9576" y="3688040"/>
            <a:ext cx="3454579" cy="248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367947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1903524-4918-0254-ABCF-BD08E3C87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3589"/>
            <a:ext cx="12202584" cy="6871589"/>
            <a:chOff x="-7056" y="-4642"/>
            <a:chExt cx="12202584" cy="687158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299C8A2-60B3-96EF-6C8A-C16331E99B4A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7" name="Content Placeholder 12">
              <a:extLst>
                <a:ext uri="{FF2B5EF4-FFF2-40B4-BE49-F238E27FC236}">
                  <a16:creationId xmlns:a16="http://schemas.microsoft.com/office/drawing/2014/main" id="{2867B306-DC0D-E93F-B158-401F4542D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8" name="Picture 7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ED973318-8CD7-AF12-1315-2FFA94D56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3E51A59-9526-92A4-7FC3-A8005865E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b="0" dirty="0" err="1">
                <a:latin typeface="+mn-lt"/>
                <a:ea typeface="+mn-ea"/>
              </a:rPr>
              <a:t>CoreHost</a:t>
            </a:r>
            <a:r>
              <a:rPr lang="en-US" sz="3200" b="0" dirty="0">
                <a:latin typeface="+mn-lt"/>
                <a:ea typeface="+mn-ea"/>
              </a:rPr>
              <a:t> Applications</a:t>
            </a:r>
            <a:endParaRPr lang="en-US" sz="3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316CC-3A7D-9EAE-D506-997C8A0C5F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276999"/>
          </a:xfrm>
        </p:spPr>
        <p:txBody>
          <a:bodyPr/>
          <a:lstStyle/>
          <a:p>
            <a:r>
              <a:rPr lang="en-US" dirty="0"/>
              <a:t>Considerations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3B0177-E521-A36D-CF16-9E1C37D0626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b="0" dirty="0"/>
              <a:t>Scheduled routines</a:t>
            </a:r>
          </a:p>
          <a:p>
            <a:r>
              <a:rPr lang="en-US" b="0" dirty="0"/>
              <a:t>Editing in </a:t>
            </a:r>
            <a:r>
              <a:rPr lang="en-US" b="0" dirty="0">
                <a:hlinkClick r:id="rId4"/>
              </a:rPr>
              <a:t>standalone mode</a:t>
            </a:r>
            <a:endParaRPr lang="en-US" b="0" dirty="0"/>
          </a:p>
          <a:p>
            <a:pPr lvl="1"/>
            <a:endParaRPr lang="en-US" b="0" dirty="0"/>
          </a:p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en-US" b="0" dirty="0"/>
              <a:t>Documentation</a:t>
            </a:r>
          </a:p>
          <a:p>
            <a:pPr lvl="1">
              <a:spcAft>
                <a:spcPts val="1200"/>
              </a:spcAft>
            </a:pPr>
            <a:r>
              <a:rPr lang="en-US" b="0" dirty="0" err="1">
                <a:hlinkClick r:id="rId5"/>
              </a:rPr>
              <a:t>ProConcepts</a:t>
            </a:r>
            <a:r>
              <a:rPr lang="en-US" b="0" dirty="0"/>
              <a:t> introduction and concepts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6"/>
              </a:rPr>
              <a:t>Samples</a:t>
            </a:r>
            <a:r>
              <a:rPr lang="en-US" b="0" dirty="0"/>
              <a:t> to try, and build on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E6D99677-B4B1-35D0-671B-F048E76D5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7923" y="3111505"/>
            <a:ext cx="5674432" cy="287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211915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1903524-4918-0254-ABCF-BD08E3C87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3589"/>
            <a:ext cx="12202584" cy="6871589"/>
            <a:chOff x="-7056" y="-4642"/>
            <a:chExt cx="12202584" cy="687158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299C8A2-60B3-96EF-6C8A-C16331E99B4A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7" name="Content Placeholder 12">
              <a:extLst>
                <a:ext uri="{FF2B5EF4-FFF2-40B4-BE49-F238E27FC236}">
                  <a16:creationId xmlns:a16="http://schemas.microsoft.com/office/drawing/2014/main" id="{2867B306-DC0D-E93F-B158-401F4542D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8" name="Picture 7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ED973318-8CD7-AF12-1315-2FFA94D56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3E51A59-9526-92A4-7FC3-A8005865E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3"/>
            <a:ext cx="10369296" cy="492443"/>
          </a:xfrm>
        </p:spPr>
        <p:txBody>
          <a:bodyPr/>
          <a:lstStyle/>
          <a:p>
            <a:r>
              <a:rPr lang="en-US" sz="3200" b="0" dirty="0">
                <a:latin typeface="Arial"/>
                <a:ea typeface="ＭＳ Ｐゴシック"/>
              </a:rPr>
              <a:t>Considerations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316CC-3A7D-9EAE-D506-997C8A0C5F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Which pattern should you use?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3B0177-E521-A36D-CF16-9E1C37D0626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Opportunities: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Powerful, and provide most of what your users are looking for  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Developers can customize the UI by building new custom tools, buttons and panes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Build custom processes with .NET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Integrate third party libraries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Considerations: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Do you want to automate tasks, or build new tools on Pro? &gt;&gt; Add-Ins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Do you need control over the start-up process?  &gt;&gt; Configurations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Do you have a data format that you want to use as a layer or table?  &gt;&gt;  Plugin </a:t>
            </a:r>
            <a:r>
              <a:rPr lang="en-US" b="0" dirty="0" err="1">
                <a:solidFill>
                  <a:prstClr val="white"/>
                </a:solidFill>
                <a:latin typeface="Arial"/>
                <a:ea typeface="ＭＳ Ｐゴシック"/>
              </a:rPr>
              <a:t>datasources</a:t>
            </a: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 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Do you need to run a scheduled geodatabase process?  &gt;&gt; </a:t>
            </a:r>
            <a:r>
              <a:rPr lang="en-US" b="0" dirty="0" err="1">
                <a:solidFill>
                  <a:prstClr val="white"/>
                </a:solidFill>
                <a:latin typeface="Arial"/>
                <a:ea typeface="ＭＳ Ｐゴシック"/>
              </a:rPr>
              <a:t>CoreHost</a:t>
            </a: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 apps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1183481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7ACD8-48CC-F979-C1B0-402458AC0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1994006"/>
            <a:ext cx="6886936" cy="1477328"/>
          </a:xfrm>
        </p:spPr>
        <p:txBody>
          <a:bodyPr/>
          <a:lstStyle/>
          <a:p>
            <a:r>
              <a:rPr lang="en-US" dirty="0"/>
              <a:t>Updates &amp; </a:t>
            </a:r>
            <a:br>
              <a:rPr lang="en-US" dirty="0"/>
            </a:br>
            <a:r>
              <a:rPr lang="en-US" dirty="0"/>
              <a:t>What’s Coming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6C050F-3513-7DBB-81F6-A92E23AF2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6886936" cy="338554"/>
          </a:xfrm>
        </p:spPr>
        <p:txBody>
          <a:bodyPr/>
          <a:lstStyle/>
          <a:p>
            <a:endParaRPr lang="en-US" dirty="0">
              <a:solidFill>
                <a:srgbClr val="FFE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680150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7ACD8-48CC-F979-C1B0-402458AC0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2732670"/>
            <a:ext cx="6886936" cy="738664"/>
          </a:xfrm>
        </p:spPr>
        <p:txBody>
          <a:bodyPr/>
          <a:lstStyle/>
          <a:p>
            <a:r>
              <a:rPr lang="en-US" dirty="0"/>
              <a:t>Extending ArcGIS Pro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6C050F-3513-7DBB-81F6-A92E23AF2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6886936" cy="338554"/>
          </a:xfrm>
        </p:spPr>
        <p:txBody>
          <a:bodyPr/>
          <a:lstStyle/>
          <a:p>
            <a:endParaRPr lang="en-US" dirty="0">
              <a:solidFill>
                <a:srgbClr val="FFE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416057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1903524-4918-0254-ABCF-BD08E3C87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3589"/>
            <a:ext cx="12202584" cy="6871589"/>
            <a:chOff x="-7056" y="-4642"/>
            <a:chExt cx="12202584" cy="687158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299C8A2-60B3-96EF-6C8A-C16331E99B4A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7" name="Content Placeholder 12">
              <a:extLst>
                <a:ext uri="{FF2B5EF4-FFF2-40B4-BE49-F238E27FC236}">
                  <a16:creationId xmlns:a16="http://schemas.microsoft.com/office/drawing/2014/main" id="{2867B306-DC0D-E93F-B158-401F4542D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8" name="Picture 7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ED973318-8CD7-AF12-1315-2FFA94D56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3E51A59-9526-92A4-7FC3-A8005865E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3"/>
            <a:ext cx="10369296" cy="492443"/>
          </a:xfrm>
        </p:spPr>
        <p:txBody>
          <a:bodyPr/>
          <a:lstStyle/>
          <a:p>
            <a:r>
              <a:rPr lang="en-US" sz="3200" dirty="0"/>
              <a:t>What’s New ArcGIS Pro 3.2 SDK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316CC-3A7D-9EAE-D506-997C8A0C5F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Which pattern should you use?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3B0177-E521-A36D-CF16-9E1C37D0626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3D Analyst API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Knowledge Graphs API v1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Interactive Arcade Evaluation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Editing – Customizing Attribute Window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Geodatabase – DDL Enhancements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9E962A1-B9CD-7482-B368-09EF735BF3BE}"/>
              </a:ext>
            </a:extLst>
          </p:cNvPr>
          <p:cNvSpPr txBox="1"/>
          <p:nvPr/>
        </p:nvSpPr>
        <p:spPr>
          <a:xfrm>
            <a:off x="7373509" y="3259481"/>
            <a:ext cx="3904091" cy="16156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/>
            <a:r>
              <a:rPr lang="en-US" sz="1400" dirty="0">
                <a:ea typeface="+mn-ea"/>
                <a:cs typeface="+mn-cs"/>
              </a:rPr>
              <a:t>Get Line of Sig</a:t>
            </a:r>
            <a:r>
              <a:rPr lang="en-US" sz="1400" dirty="0"/>
              <a:t>ht Sample </a:t>
            </a:r>
            <a:r>
              <a:rPr lang="en-US" sz="1400" dirty="0" err="1"/>
              <a:t>AddIn</a:t>
            </a:r>
            <a:endParaRPr lang="en-US" sz="1400" dirty="0">
              <a:ea typeface="+mn-ea"/>
              <a:cs typeface="+mn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9AE7C79-BE9D-166C-81E4-A3AC2005E5CA}"/>
              </a:ext>
            </a:extLst>
          </p:cNvPr>
          <p:cNvSpPr txBox="1"/>
          <p:nvPr/>
        </p:nvSpPr>
        <p:spPr>
          <a:xfrm>
            <a:off x="7413582" y="5974376"/>
            <a:ext cx="4238046" cy="206734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/>
            <a:r>
              <a:rPr lang="en-US" sz="1400" dirty="0"/>
              <a:t>Leverage Pro SDK to retrieve Knowledge Graphs data model metadata, run graph queries using </a:t>
            </a:r>
            <a:r>
              <a:rPr lang="en-US" sz="1400" dirty="0" err="1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OpenCypher</a:t>
            </a:r>
            <a:r>
              <a:rPr lang="en-US" sz="1400" dirty="0"/>
              <a:t> query language and perform full text searches. 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F110C7BF-9346-5C7C-96E2-9F237E50B5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" y="4288967"/>
            <a:ext cx="6144288" cy="145833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45985FC1-7F02-CD47-A8DB-A40D25F683FE}"/>
              </a:ext>
            </a:extLst>
          </p:cNvPr>
          <p:cNvSpPr txBox="1"/>
          <p:nvPr/>
        </p:nvSpPr>
        <p:spPr>
          <a:xfrm>
            <a:off x="914400" y="5790094"/>
            <a:ext cx="6072726" cy="36856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/>
            <a:r>
              <a:rPr lang="en-US" sz="1400" dirty="0">
                <a:ea typeface="+mn-ea"/>
                <a:cs typeface="+mn-cs"/>
              </a:rPr>
              <a:t>Use Arcade Script Engine to interactively evaluate Arcade Expressions with Pro SDK</a:t>
            </a:r>
          </a:p>
        </p:txBody>
      </p:sp>
      <p:pic>
        <p:nvPicPr>
          <p:cNvPr id="34" name="Picture 33" descr="A map of the united states&#10;&#10;Description automatically generated">
            <a:extLst>
              <a:ext uri="{FF2B5EF4-FFF2-40B4-BE49-F238E27FC236}">
                <a16:creationId xmlns:a16="http://schemas.microsoft.com/office/drawing/2014/main" id="{D18F30B5-561D-EEB1-A569-99C08D61C6F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09" t="5162" r="2009" b="2913"/>
          <a:stretch/>
        </p:blipFill>
        <p:spPr>
          <a:xfrm>
            <a:off x="7413582" y="3670465"/>
            <a:ext cx="4163488" cy="2303911"/>
          </a:xfrm>
          <a:prstGeom prst="rect">
            <a:avLst/>
          </a:prstGeom>
        </p:spPr>
      </p:pic>
      <p:pic>
        <p:nvPicPr>
          <p:cNvPr id="35" name="Picture 34" descr="A screenshot of a computer">
            <a:extLst>
              <a:ext uri="{FF2B5EF4-FFF2-40B4-BE49-F238E27FC236}">
                <a16:creationId xmlns:a16="http://schemas.microsoft.com/office/drawing/2014/main" id="{A7871C4B-AEDD-8CBF-6EFF-FE5064C1F96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009" t="3882" r="2009" b="3629"/>
          <a:stretch/>
        </p:blipFill>
        <p:spPr>
          <a:xfrm>
            <a:off x="7413582" y="939126"/>
            <a:ext cx="4138127" cy="230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875418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F4590DC-4CDA-0E4D-1B4B-AF9CADFF7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3589"/>
            <a:ext cx="12202584" cy="6871589"/>
            <a:chOff x="-7056" y="-4642"/>
            <a:chExt cx="12202584" cy="687158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2903652-D312-9B45-2CB1-7E67CC3F5E1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7" name="Content Placeholder 12">
              <a:extLst>
                <a:ext uri="{FF2B5EF4-FFF2-40B4-BE49-F238E27FC236}">
                  <a16:creationId xmlns:a16="http://schemas.microsoft.com/office/drawing/2014/main" id="{16587F91-B683-AF1F-9A66-B7EA610188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8" name="Picture 7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FB0BF75F-DA24-2BB6-DE4D-5829CA9A84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178BF93-A1E5-DABE-536F-490AB2F6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3"/>
            <a:ext cx="10369296" cy="492443"/>
          </a:xfrm>
        </p:spPr>
        <p:txBody>
          <a:bodyPr/>
          <a:lstStyle/>
          <a:p>
            <a:r>
              <a:rPr lang="en-US" sz="3200" dirty="0"/>
              <a:t>Road Ahead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A4F855-373E-848F-2088-8D777A7593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Move to .NET 8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A4F5A1-01F9-CDF9-D097-DB760F4E07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spcAft>
                <a:spcPts val="1800"/>
              </a:spcAft>
            </a:pPr>
            <a:r>
              <a:rPr lang="en-US" sz="1800" dirty="0"/>
              <a:t>ArcGIS Pro will move to .NET 8 for ArcGIS Pro 3.3.</a:t>
            </a:r>
          </a:p>
          <a:p>
            <a:pPr lvl="1">
              <a:spcAft>
                <a:spcPts val="1800"/>
              </a:spcAft>
            </a:pPr>
            <a:r>
              <a:rPr lang="en-US" sz="1600" b="0" i="0" u="none" strike="noStrike" dirty="0">
                <a:solidFill>
                  <a:srgbClr val="F89927"/>
                </a:solidFill>
                <a:effectLst/>
                <a:latin typeface="Arial" panose="020B0604020202020204" pitchFamily="34" charset="0"/>
              </a:rPr>
              <a:t>Ensures latest security and performance improvements</a:t>
            </a:r>
          </a:p>
          <a:p>
            <a:pPr lvl="1">
              <a:spcAft>
                <a:spcPts val="1800"/>
              </a:spcAft>
            </a:pPr>
            <a:r>
              <a:rPr lang="en-US" sz="1600" b="0" i="0" u="none" strike="noStrike" dirty="0">
                <a:solidFill>
                  <a:srgbClr val="00B9F2"/>
                </a:solidFill>
                <a:effectLst/>
                <a:latin typeface="Arial" panose="020B0604020202020204" pitchFamily="34" charset="0"/>
              </a:rPr>
              <a:t>Minor</a:t>
            </a:r>
            <a:r>
              <a:rPr lang="en-US" sz="1600" b="0" i="0" u="none" strike="noStrike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 release that provides new functionality, but </a:t>
            </a:r>
            <a:r>
              <a:rPr lang="en-US" sz="1600" b="1" i="0" u="none" strike="noStrike" dirty="0">
                <a:solidFill>
                  <a:srgbClr val="F89927"/>
                </a:solidFill>
                <a:effectLst/>
                <a:latin typeface="Arial" panose="020B0604020202020204" pitchFamily="34" charset="0"/>
              </a:rPr>
              <a:t>NO BREAKING CHANGES</a:t>
            </a:r>
          </a:p>
          <a:p>
            <a:pPr lvl="1">
              <a:spcAft>
                <a:spcPts val="1800"/>
              </a:spcAft>
            </a:pPr>
            <a:r>
              <a:rPr lang="en-US" sz="1600" b="0" i="0" u="none" strike="noStrike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Existing 3.x SDK extensions(</a:t>
            </a:r>
            <a:r>
              <a:rPr lang="en-US" sz="1600" b="0" i="0" u="none" strike="noStrike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addins</a:t>
            </a:r>
            <a:r>
              <a:rPr lang="en-US" sz="1600" b="0" i="0" u="none" strike="noStrike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, configurations, plugin </a:t>
            </a:r>
            <a:r>
              <a:rPr lang="en-US" sz="1600" b="0" i="0" u="none" strike="noStrike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datasources</a:t>
            </a:r>
            <a:r>
              <a:rPr lang="en-US" sz="1600" b="0" i="0" u="none" strike="noStrike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600" b="0" i="0" u="none" strike="noStrike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corehost</a:t>
            </a:r>
            <a:r>
              <a:rPr lang="en-US" sz="16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1600" b="0" i="0" u="none" strike="noStrike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apps)continue to work</a:t>
            </a:r>
          </a:p>
          <a:p>
            <a:pPr lvl="2">
              <a:spcAft>
                <a:spcPts val="1800"/>
              </a:spcAft>
            </a:pPr>
            <a:r>
              <a:rPr lang="en-US" sz="1400" b="1" dirty="0">
                <a:highlight>
                  <a:srgbClr val="FF0000"/>
                </a:highlight>
              </a:rPr>
              <a:t>Forwards compatible</a:t>
            </a:r>
          </a:p>
          <a:p>
            <a:pPr lvl="2">
              <a:spcAft>
                <a:spcPts val="1800"/>
              </a:spcAft>
            </a:pPr>
            <a:r>
              <a:rPr lang="en-US" sz="1400" b="1" dirty="0">
                <a:highlight>
                  <a:srgbClr val="FF0000"/>
                </a:highlight>
              </a:rPr>
              <a:t>No recompile needed</a:t>
            </a:r>
          </a:p>
          <a:p>
            <a:pPr lvl="2">
              <a:spcAft>
                <a:spcPts val="1800"/>
              </a:spcAft>
            </a:pPr>
            <a:r>
              <a:rPr lang="en-US" sz="1400" b="1" dirty="0">
                <a:highlight>
                  <a:srgbClr val="FF0000"/>
                </a:highlight>
              </a:rPr>
              <a:t>No breaking changes</a:t>
            </a:r>
            <a:endParaRPr lang="en-US" sz="1400" b="0" i="0" u="none" strike="noStrike" dirty="0">
              <a:solidFill>
                <a:srgbClr val="FFFFFF"/>
              </a:solidFill>
              <a:effectLst/>
              <a:highlight>
                <a:srgbClr val="FF0000"/>
              </a:highlight>
              <a:latin typeface="Arial" panose="020B0604020202020204" pitchFamily="34" charset="0"/>
            </a:endParaRPr>
          </a:p>
          <a:p>
            <a:pPr lvl="1">
              <a:spcAft>
                <a:spcPts val="1800"/>
              </a:spcAft>
            </a:pPr>
            <a:r>
              <a:rPr lang="en-US" sz="1600" b="0" dirty="0"/>
              <a:t>Will require an upgrade of Visual Studio 2022 to v.17.8 for Pro SDK developers</a:t>
            </a:r>
          </a:p>
          <a:p>
            <a:pPr lvl="2">
              <a:spcAft>
                <a:spcPts val="1800"/>
              </a:spcAft>
            </a:pPr>
            <a:r>
              <a:rPr lang="en-US" sz="1400" b="0" dirty="0"/>
              <a:t>Current 17.2</a:t>
            </a:r>
            <a:endParaRPr lang="en-US" sz="1400" dirty="0"/>
          </a:p>
          <a:p>
            <a:endParaRPr lang="en-US" sz="1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8880B6C-0A6D-C2D5-6667-0661B42772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108" y="759699"/>
            <a:ext cx="2450553" cy="247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416985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F4590DC-4CDA-0E4D-1B4B-AF9CADFF7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3589"/>
            <a:ext cx="12202584" cy="6871589"/>
            <a:chOff x="-7056" y="-4642"/>
            <a:chExt cx="12202584" cy="687158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2903652-D312-9B45-2CB1-7E67CC3F5E1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7" name="Content Placeholder 12">
              <a:extLst>
                <a:ext uri="{FF2B5EF4-FFF2-40B4-BE49-F238E27FC236}">
                  <a16:creationId xmlns:a16="http://schemas.microsoft.com/office/drawing/2014/main" id="{16587F91-B683-AF1F-9A66-B7EA610188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8" name="Picture 7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FB0BF75F-DA24-2BB6-DE4D-5829CA9A84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178BF93-A1E5-DABE-536F-490AB2F6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3"/>
            <a:ext cx="10369296" cy="492443"/>
          </a:xfrm>
        </p:spPr>
        <p:txBody>
          <a:bodyPr/>
          <a:lstStyle/>
          <a:p>
            <a:r>
              <a:rPr lang="en-US" sz="3200" b="0" dirty="0"/>
              <a:t>Road Ahead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A4F855-373E-848F-2088-8D777A7593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553998"/>
          </a:xfrm>
        </p:spPr>
        <p:txBody>
          <a:bodyPr/>
          <a:lstStyle/>
          <a:p>
            <a:r>
              <a:rPr lang="en-US" sz="1800" b="0" dirty="0"/>
              <a:t>ArcGIS Pro SDK 3.3 (Q2 2024) &amp; 3.4 (Q4 2024)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A4F5A1-01F9-CDF9-D097-DB760F4E07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sz="1800" dirty="0"/>
              <a:t>Knowledge Graph API Enhancements</a:t>
            </a:r>
          </a:p>
          <a:p>
            <a:pPr marL="514541" lvl="2" indent="-176213">
              <a:spcBef>
                <a:spcPts val="300"/>
              </a:spcBef>
              <a:spcAft>
                <a:spcPts val="1200"/>
              </a:spcAft>
              <a:buFont typeface="Arial"/>
              <a:buChar char="•"/>
            </a:pPr>
            <a:r>
              <a:rPr lang="en-US" dirty="0">
                <a:solidFill>
                  <a:prstClr val="white"/>
                </a:solidFill>
              </a:rPr>
              <a:t>Link Charts and Analysis</a:t>
            </a:r>
          </a:p>
          <a:p>
            <a:pPr marL="514541" lvl="2" indent="-176213">
              <a:spcBef>
                <a:spcPts val="300"/>
              </a:spcBef>
              <a:spcAft>
                <a:spcPts val="1200"/>
              </a:spcAft>
              <a:buFont typeface="Arial"/>
              <a:buChar char="•"/>
            </a:pPr>
            <a:r>
              <a:rPr lang="en-US" dirty="0" err="1">
                <a:solidFill>
                  <a:prstClr val="white"/>
                </a:solidFill>
              </a:rPr>
              <a:t>OpenCypher</a:t>
            </a:r>
            <a:r>
              <a:rPr lang="en-US" dirty="0">
                <a:solidFill>
                  <a:prstClr val="white"/>
                </a:solidFill>
              </a:rPr>
              <a:t> query API enhancements</a:t>
            </a:r>
          </a:p>
          <a:p>
            <a:pPr marL="514541" lvl="2" indent="-176213">
              <a:spcBef>
                <a:spcPts val="300"/>
              </a:spcBef>
              <a:spcAft>
                <a:spcPts val="1200"/>
              </a:spcAft>
              <a:buFont typeface="Arial"/>
              <a:buChar char="•"/>
            </a:pPr>
            <a:r>
              <a:rPr lang="en-US" dirty="0">
                <a:solidFill>
                  <a:prstClr val="white"/>
                </a:solidFill>
              </a:rPr>
              <a:t>Inspections API (Q4 2024)</a:t>
            </a:r>
          </a:p>
          <a:p>
            <a:pPr>
              <a:spcAft>
                <a:spcPts val="1200"/>
              </a:spcAft>
            </a:pPr>
            <a:r>
              <a:rPr lang="en-US" sz="1800" dirty="0"/>
              <a:t>Linear Referencing API Enhancements</a:t>
            </a:r>
          </a:p>
          <a:p>
            <a:pPr marL="514541" lvl="2" indent="-176213">
              <a:spcBef>
                <a:spcPts val="300"/>
              </a:spcBef>
              <a:spcAft>
                <a:spcPts val="1200"/>
              </a:spcAft>
              <a:buFont typeface="Arial"/>
              <a:buChar char="•"/>
            </a:pPr>
            <a:r>
              <a:rPr lang="en-US" dirty="0">
                <a:solidFill>
                  <a:prstClr val="white"/>
                </a:solidFill>
              </a:rPr>
              <a:t>Routes and Measures</a:t>
            </a:r>
            <a:endParaRPr lang="en-US" sz="1400" dirty="0"/>
          </a:p>
          <a:p>
            <a:pPr>
              <a:spcAft>
                <a:spcPts val="1200"/>
              </a:spcAft>
            </a:pPr>
            <a:r>
              <a:rPr lang="en-US" sz="1800" dirty="0"/>
              <a:t>Stereo Map + LAS Editing workflows</a:t>
            </a:r>
          </a:p>
          <a:p>
            <a:pPr marL="624078" lvl="2" indent="-285750">
              <a:spcBef>
                <a:spcPts val="300"/>
              </a:spcBef>
              <a:spcAft>
                <a:spcPts val="1200"/>
              </a:spcAft>
              <a:buFont typeface="Arial"/>
              <a:buChar char="•"/>
            </a:pPr>
            <a:r>
              <a:rPr lang="en-US" dirty="0">
                <a:solidFill>
                  <a:prstClr val="white"/>
                </a:solidFill>
              </a:rPr>
              <a:t>Continued in ArcGIS Pro 3.4</a:t>
            </a:r>
          </a:p>
          <a:p>
            <a:pPr>
              <a:spcAft>
                <a:spcPts val="1200"/>
              </a:spcAft>
            </a:pPr>
            <a:r>
              <a:rPr lang="en-US" sz="1800" dirty="0"/>
              <a:t>Enterprise project API (Q4 2024)</a:t>
            </a:r>
          </a:p>
          <a:p>
            <a:pPr marL="624078" lvl="2" indent="-285750">
              <a:spcBef>
                <a:spcPts val="300"/>
              </a:spcBef>
              <a:spcAft>
                <a:spcPts val="1200"/>
              </a:spcAft>
              <a:buFont typeface="Arial"/>
              <a:buChar char="•"/>
            </a:pPr>
            <a:r>
              <a:rPr lang="en-US" dirty="0">
                <a:solidFill>
                  <a:prstClr val="white"/>
                </a:solidFill>
              </a:rPr>
              <a:t>Portal project mgmt. – Open, Create, Save, etc.</a:t>
            </a:r>
          </a:p>
          <a:p>
            <a:endParaRPr lang="en-US" sz="1400" dirty="0"/>
          </a:p>
        </p:txBody>
      </p:sp>
      <p:pic>
        <p:nvPicPr>
          <p:cNvPr id="9" name="Picture 2" descr="Now Available: ArcGIS Knowledge">
            <a:extLst>
              <a:ext uri="{FF2B5EF4-FFF2-40B4-BE49-F238E27FC236}">
                <a16:creationId xmlns:a16="http://schemas.microsoft.com/office/drawing/2014/main" id="{408E7452-EACC-15BA-0050-DB56F4F78E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371" y="1935018"/>
            <a:ext cx="4484805" cy="242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240070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F4590DC-4CDA-0E4D-1B4B-AF9CADFF7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3589"/>
            <a:ext cx="12202584" cy="6871589"/>
            <a:chOff x="-7056" y="-4642"/>
            <a:chExt cx="12202584" cy="687158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2903652-D312-9B45-2CB1-7E67CC3F5E1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7" name="Content Placeholder 12">
              <a:extLst>
                <a:ext uri="{FF2B5EF4-FFF2-40B4-BE49-F238E27FC236}">
                  <a16:creationId xmlns:a16="http://schemas.microsoft.com/office/drawing/2014/main" id="{16587F91-B683-AF1F-9A66-B7EA610188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8" name="Picture 7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FB0BF75F-DA24-2BB6-DE4D-5829CA9A84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178BF93-A1E5-DABE-536F-490AB2F6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b="0" dirty="0"/>
              <a:t>Road Ahead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A4F855-373E-848F-2088-8D777A7593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Your role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A4F5A1-01F9-CDF9-D097-DB760F4E07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b="0" dirty="0"/>
              <a:t>Customer feedback drives Pro SDK development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b="0" dirty="0"/>
              <a:t>Encouraging new requirements and the workflows these would support</a:t>
            </a:r>
          </a:p>
          <a:p>
            <a:pPr>
              <a:spcBef>
                <a:spcPts val="2400"/>
              </a:spcBef>
              <a:spcAft>
                <a:spcPts val="1200"/>
              </a:spcAft>
            </a:pPr>
            <a:r>
              <a:rPr lang="en-US" b="0" dirty="0"/>
              <a:t>Feedback and Questions:</a:t>
            </a:r>
          </a:p>
          <a:p>
            <a:pPr lvl="1">
              <a:spcAft>
                <a:spcPts val="1200"/>
              </a:spcAft>
            </a:pPr>
            <a:r>
              <a:rPr lang="en-US" sz="2000" b="0" dirty="0">
                <a:hlinkClick r:id="rId4"/>
              </a:rPr>
              <a:t>ArcGIS Pro SDK Group - Esri Community</a:t>
            </a:r>
            <a:endParaRPr lang="en-US" sz="2000" b="0" dirty="0"/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US" sz="2000" b="0" dirty="0"/>
              <a:t>PM:  </a:t>
            </a:r>
            <a:r>
              <a:rPr lang="en-US" sz="2000" dirty="0"/>
              <a:t>Vedant Bajaj</a:t>
            </a:r>
            <a:r>
              <a:rPr lang="en-US" sz="2000" b="0" dirty="0"/>
              <a:t>, </a:t>
            </a:r>
            <a:r>
              <a:rPr lang="en-US" sz="2000" dirty="0">
                <a:hlinkClick r:id="rId5"/>
              </a:rPr>
              <a:t>vbajaj@esri.com</a:t>
            </a:r>
            <a:endParaRPr lang="en-US" sz="2000" b="0" i="1" dirty="0"/>
          </a:p>
          <a:p>
            <a:pPr>
              <a:spcAft>
                <a:spcPts val="1200"/>
              </a:spcAft>
            </a:pPr>
            <a:r>
              <a:rPr lang="en-US" sz="2200" b="0" dirty="0"/>
              <a:t>Ideas:</a:t>
            </a:r>
          </a:p>
          <a:p>
            <a:pPr lvl="1"/>
            <a:r>
              <a:rPr lang="en-US" sz="2000" b="0" dirty="0"/>
              <a:t>ArcGIS Pro SDK Ideas </a:t>
            </a:r>
            <a:r>
              <a:rPr lang="en-US" sz="2000" b="0" dirty="0">
                <a:hlinkClick r:id="rId6"/>
              </a:rPr>
              <a:t>on the Esri Community</a:t>
            </a:r>
            <a:endParaRPr lang="en-US" sz="2200" b="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77DAE35-7B4D-2DDA-BDD6-C0FD9DFD765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8123627" y="3117189"/>
            <a:ext cx="3167125" cy="3097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668697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7ACD8-48CC-F979-C1B0-402458AC0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2732670"/>
            <a:ext cx="6886936" cy="738664"/>
          </a:xfrm>
        </p:spPr>
        <p:txBody>
          <a:bodyPr/>
          <a:lstStyle/>
          <a:p>
            <a:r>
              <a:rPr lang="en-US" dirty="0"/>
              <a:t>Resources for your work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6C050F-3513-7DBB-81F6-A92E23AF2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6886936" cy="338554"/>
          </a:xfrm>
        </p:spPr>
        <p:txBody>
          <a:bodyPr/>
          <a:lstStyle/>
          <a:p>
            <a:endParaRPr lang="en-US" dirty="0">
              <a:solidFill>
                <a:srgbClr val="FFE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458466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Resources for your work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593D9DB-B60C-07A3-4717-01F858840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SDK Resources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F79C862-8E94-F257-3C58-58DA2EA7BD8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fontAlgn="ctr">
              <a:spcAft>
                <a:spcPts val="1200"/>
              </a:spcAft>
            </a:pPr>
            <a:r>
              <a:rPr lang="en-US">
                <a:hlinkClick r:id="rId5"/>
              </a:rPr>
              <a:t>Landing Page</a:t>
            </a:r>
            <a:r>
              <a:rPr lang="en-US"/>
              <a:t> – </a:t>
            </a:r>
          </a:p>
          <a:p>
            <a:pPr lvl="1" fontAlgn="ctr">
              <a:spcAft>
                <a:spcPts val="1200"/>
              </a:spcAft>
            </a:pPr>
            <a:r>
              <a:rPr lang="en-US">
                <a:solidFill>
                  <a:schemeClr val="tx2"/>
                </a:solidFill>
                <a:hlinkClick r:id="rId5"/>
              </a:rPr>
              <a:t>https://pro.arcgis.com/en/pro-app/sdk/</a:t>
            </a:r>
            <a:r>
              <a:rPr lang="en-US">
                <a:solidFill>
                  <a:schemeClr val="tx2"/>
                </a:solidFill>
              </a:rPr>
              <a:t> </a:t>
            </a:r>
          </a:p>
          <a:p>
            <a:pPr fontAlgn="ctr">
              <a:spcBef>
                <a:spcPts val="1200"/>
              </a:spcBef>
              <a:spcAft>
                <a:spcPts val="1200"/>
              </a:spcAft>
            </a:pPr>
            <a:r>
              <a:rPr lang="en-US"/>
              <a:t>Links to all the Resources</a:t>
            </a:r>
          </a:p>
          <a:p>
            <a:pPr lvl="1" fontAlgn="ctr">
              <a:spcAft>
                <a:spcPts val="1200"/>
              </a:spcAft>
            </a:pPr>
            <a:r>
              <a:rPr lang="en-US"/>
              <a:t>API Reference, Samples and Documentation</a:t>
            </a:r>
          </a:p>
          <a:p>
            <a:pPr lvl="1" fontAlgn="ctr">
              <a:spcAft>
                <a:spcPts val="1200"/>
              </a:spcAft>
            </a:pPr>
            <a:r>
              <a:rPr lang="en-US">
                <a:hlinkClick r:id="rId6"/>
              </a:rPr>
              <a:t>ArcGIS Tutorials</a:t>
            </a:r>
            <a:endParaRPr lang="en-US"/>
          </a:p>
          <a:p>
            <a:pPr lvl="1" fontAlgn="ctr">
              <a:spcAft>
                <a:spcPts val="1200"/>
              </a:spcAft>
            </a:pPr>
            <a:r>
              <a:rPr lang="en-US"/>
              <a:t>Pro SDK Group on Esri Community</a:t>
            </a:r>
          </a:p>
          <a:p>
            <a:pPr lvl="1" fontAlgn="ctr">
              <a:spcAft>
                <a:spcPts val="1200"/>
              </a:spcAft>
            </a:pPr>
            <a:r>
              <a:rPr lang="en-US"/>
              <a:t>Tech session video recordings</a:t>
            </a:r>
          </a:p>
          <a:p>
            <a:pPr lvl="1" fontAlgn="ctr">
              <a:spcAft>
                <a:spcPts val="1200"/>
              </a:spcAft>
            </a:pPr>
            <a:r>
              <a:rPr lang="en-US"/>
              <a:t>ArcGIS Blog posts</a:t>
            </a:r>
          </a:p>
          <a:p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552D3F5-901E-579A-825D-97B392BE8D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6246" y="3492873"/>
            <a:ext cx="5371744" cy="308291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E8829F8-39AC-1E58-8771-D99D0703F210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6648603" y="762697"/>
            <a:ext cx="5369387" cy="268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201634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Resources for your work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593D9DB-B60C-07A3-4717-01F858840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Samples and Documentation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F79C862-8E94-F257-3C58-58DA2EA7BD8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lang="en-US" b="0">
                <a:solidFill>
                  <a:prstClr val="white"/>
                </a:solidFill>
                <a:latin typeface="Arial"/>
                <a:ea typeface="ＭＳ Ｐゴシック"/>
                <a:hlinkClick r:id="rId5"/>
              </a:rPr>
              <a:t>C</a:t>
            </a:r>
            <a:r>
              <a:rPr lang="en-US">
                <a:solidFill>
                  <a:prstClr val="white"/>
                </a:solidFill>
                <a:latin typeface="Arial"/>
                <a:ea typeface="ＭＳ Ｐゴシック"/>
                <a:hlinkClick r:id="rId5"/>
              </a:rPr>
              <a:t>ommunity</a:t>
            </a:r>
            <a:r>
              <a:rPr lang="en-US" b="0">
                <a:solidFill>
                  <a:prstClr val="white"/>
                </a:solidFill>
                <a:latin typeface="Arial"/>
                <a:ea typeface="ＭＳ Ｐゴシック"/>
                <a:hlinkClick r:id="rId5"/>
              </a:rPr>
              <a:t>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5"/>
              </a:rPr>
              <a:t>samples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on GitHub</a:t>
            </a:r>
          </a:p>
          <a:p>
            <a:pPr marL="466726" lvl="1" indent="-176213">
              <a:spcBef>
                <a:spcPts val="300"/>
              </a:spcBef>
              <a:buClr>
                <a:srgbClr val="00B9F2">
                  <a:lumMod val="60000"/>
                  <a:lumOff val="40000"/>
                </a:srgbClr>
              </a:buClr>
              <a:buFont typeface="Arial"/>
              <a:buChar char="•"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Ready to use C# solutions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lang="en-US" b="0">
                <a:solidFill>
                  <a:prstClr val="white"/>
                </a:solidFill>
                <a:latin typeface="Arial"/>
                <a:ea typeface="ＭＳ Ｐゴシック"/>
                <a:hlinkClick r:id="rId6"/>
              </a:rPr>
              <a:t>Code snippets </a:t>
            </a:r>
            <a:r>
              <a:rPr lang="en-US" b="0">
                <a:solidFill>
                  <a:prstClr val="white"/>
                </a:solidFill>
                <a:latin typeface="Arial"/>
                <a:ea typeface="ＭＳ Ｐゴシック"/>
              </a:rPr>
              <a:t>for all patterns and APIs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hlinkClick r:id="rId7"/>
              </a:rPr>
              <a:t>API Reference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 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hlinkClick r:id="rId8"/>
              </a:rPr>
              <a:t>Concept and Guide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documents on GitHub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1CD47B18-0AF0-4140-B37C-376DD3F69476}"/>
              </a:ext>
            </a:extLst>
          </p:cNvPr>
          <p:cNvSpPr txBox="1">
            <a:spLocks/>
          </p:cNvSpPr>
          <p:nvPr/>
        </p:nvSpPr>
        <p:spPr>
          <a:xfrm>
            <a:off x="6390640" y="4048947"/>
            <a:ext cx="1605076" cy="244882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0">
              <a:buClr>
                <a:prstClr val="white">
                  <a:lumMod val="65000"/>
                </a:prstClr>
              </a:buClr>
              <a:defRPr/>
            </a:pPr>
            <a:r>
              <a:rPr lang="en-US" sz="1600" i="0">
                <a:solidFill>
                  <a:srgbClr val="FFFF96"/>
                </a:solidFill>
              </a:rPr>
              <a:t>Voxel Layers API</a:t>
            </a:r>
            <a:endParaRPr lang="en-US" i="0">
              <a:solidFill>
                <a:srgbClr val="FFFF96"/>
              </a:solidFill>
            </a:endParaRP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A2D660B5-94BC-46C5-B257-89147D7C2375}"/>
              </a:ext>
            </a:extLst>
          </p:cNvPr>
          <p:cNvSpPr txBox="1">
            <a:spLocks/>
          </p:cNvSpPr>
          <p:nvPr/>
        </p:nvSpPr>
        <p:spPr>
          <a:xfrm>
            <a:off x="715923" y="6215971"/>
            <a:ext cx="1804171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0">
              <a:buClr>
                <a:prstClr val="white">
                  <a:lumMod val="65000"/>
                </a:prstClr>
              </a:buClr>
              <a:defRPr/>
            </a:pPr>
            <a:r>
              <a:rPr lang="en-US" sz="1600" i="0">
                <a:solidFill>
                  <a:srgbClr val="FFFF96"/>
                </a:solidFill>
              </a:rPr>
              <a:t>Parcel Fabric API</a:t>
            </a:r>
            <a:endParaRPr lang="en-US" i="0">
              <a:solidFill>
                <a:srgbClr val="FFFF96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46E35E-00C0-4559-A9FF-21B9BA886574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6495822" y="1065769"/>
            <a:ext cx="5514874" cy="2946030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B4AE717C-7B07-E48E-89BB-5850A464D7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450037"/>
            <a:ext cx="601980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752955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Esri Community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593D9DB-B60C-07A3-4717-01F858840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ArcGIS Pro SDK Community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F79C862-8E94-F257-3C58-58DA2EA7BD8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fontAlgn="ctr">
              <a:spcAft>
                <a:spcPts val="1200"/>
              </a:spcAft>
            </a:pPr>
            <a:r>
              <a:rPr lang="en-US" b="0"/>
              <a:t>Participate in the </a:t>
            </a:r>
            <a:r>
              <a:rPr lang="en-US" b="0">
                <a:hlinkClick r:id="rId5"/>
              </a:rPr>
              <a:t>Community</a:t>
            </a:r>
            <a:endParaRPr lang="en-US" b="0"/>
          </a:p>
          <a:p>
            <a:pPr lvl="1" fontAlgn="ctr">
              <a:spcAft>
                <a:spcPts val="1200"/>
              </a:spcAft>
            </a:pPr>
            <a:r>
              <a:rPr lang="en-US" b="0"/>
              <a:t>Collaborate with other developers and Esri staff</a:t>
            </a:r>
          </a:p>
          <a:p>
            <a:pPr lvl="1" fontAlgn="ctr">
              <a:spcAft>
                <a:spcPts val="1200"/>
              </a:spcAft>
            </a:pPr>
            <a:r>
              <a:rPr lang="en-US" b="0"/>
              <a:t>Ask questions and search on threads</a:t>
            </a:r>
          </a:p>
          <a:p>
            <a:pPr lvl="1" fontAlgn="ctr">
              <a:spcAft>
                <a:spcPts val="1200"/>
              </a:spcAft>
            </a:pPr>
            <a:r>
              <a:rPr lang="en-US" b="0"/>
              <a:t>Provide your feedback on the SDK</a:t>
            </a:r>
          </a:p>
          <a:p>
            <a:pPr lvl="1" fontAlgn="ctr">
              <a:spcAft>
                <a:spcPts val="1200"/>
              </a:spcAft>
            </a:pPr>
            <a:r>
              <a:rPr lang="en-US" b="0"/>
              <a:t>Get product updates</a:t>
            </a:r>
          </a:p>
          <a:p>
            <a:pPr lvl="1" fontAlgn="ctr">
              <a:spcAft>
                <a:spcPts val="1200"/>
              </a:spcAft>
            </a:pPr>
            <a:r>
              <a:rPr lang="en-US"/>
              <a:t>Provide Ideas</a:t>
            </a:r>
            <a:endParaRPr lang="en-US" b="0"/>
          </a:p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377D4F2-0D4D-CD4C-D3FE-2C7F9D91463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529803" y="636491"/>
            <a:ext cx="5054574" cy="226407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67548D5-A9D5-E10E-CD6B-3E492EE7C53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9803" y="2900569"/>
            <a:ext cx="5054574" cy="335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588081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Partner Add-ins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593D9DB-B60C-07A3-4717-01F858840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ArcGIS Marketplace and Pro Add-ins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F79C862-8E94-F257-3C58-58DA2EA7BD8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b="0"/>
              <a:t>Pro add-ins on the </a:t>
            </a:r>
            <a:r>
              <a:rPr lang="en-US" b="0">
                <a:hlinkClick r:id="rId5"/>
              </a:rPr>
              <a:t>Marketplace</a:t>
            </a:r>
            <a:endParaRPr lang="en-US" b="0"/>
          </a:p>
          <a:p>
            <a:r>
              <a:rPr lang="en-US" b="0">
                <a:hlinkClick r:id="rId6"/>
              </a:rPr>
              <a:t>Add-in listings </a:t>
            </a:r>
            <a:r>
              <a:rPr lang="en-US" b="0"/>
              <a:t>– free and paid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178F586-A007-4EF4-ADF0-EA7AB4E108B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877528" y="3268966"/>
            <a:ext cx="6127314" cy="30309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7532C4-0DA1-4949-8284-186745FCC50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7229920" y="1881043"/>
            <a:ext cx="4737002" cy="405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239035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40FB83B-41DF-F626-3F34-377433B3D2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22531B6-CCFA-C140-FB28-2CFB6989F020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B3D14FEC-D675-FA33-F636-F5D3357140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8AC912C1-98DF-76AE-0E59-1709D6211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441" y="319635"/>
            <a:ext cx="10369296" cy="430887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ArcGIS Pro SDK for .NET – Technical Sessions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041D984-11D2-D20D-EAF9-C4FA9FF751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08304" y="1087235"/>
            <a:ext cx="10369296" cy="553998"/>
          </a:xfrm>
        </p:spPr>
        <p:txBody>
          <a:bodyPr/>
          <a:lstStyle/>
          <a:p>
            <a:r>
              <a:rPr lang="en-US" sz="1800" b="0" i="1">
                <a:solidFill>
                  <a:srgbClr val="00B0F0"/>
                </a:solidFill>
              </a:rPr>
              <a:t>NOTE</a:t>
            </a:r>
            <a:r>
              <a:rPr lang="en-US" sz="1800" b="0">
                <a:solidFill>
                  <a:srgbClr val="00B0F0"/>
                </a:solidFill>
              </a:rPr>
              <a:t>:  </a:t>
            </a:r>
            <a:r>
              <a:rPr lang="en-US" sz="1800" b="0"/>
              <a:t>Session titles are led by “ArcGIS Pro SDK for .NET” in online agenda  </a:t>
            </a:r>
          </a:p>
          <a:p>
            <a:endParaRPr lang="en-US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6669042-0838-71A3-A1B1-20736266A8D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6605" y="6250221"/>
            <a:ext cx="10830995" cy="374179"/>
          </a:xfrm>
        </p:spPr>
        <p:txBody>
          <a:bodyPr/>
          <a:lstStyle/>
          <a:p>
            <a:r>
              <a:rPr lang="en-US"/>
              <a:t>Detailed Agenda: https://www.esri.com/en-us/about/events/devsummit/agenda/detailed</a:t>
            </a:r>
          </a:p>
          <a:p>
            <a:pPr>
              <a:buClr>
                <a:srgbClr val="EAFF46"/>
              </a:buClr>
            </a:pPr>
            <a:endParaRPr lang="en-US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7DD3B9DF-5A24-4FCB-86B2-8D9C5C88E539}"/>
              </a:ext>
            </a:extLst>
          </p:cNvPr>
          <p:cNvGraphicFramePr>
            <a:graphicFrameLocks/>
          </p:cNvGraphicFramePr>
          <p:nvPr/>
        </p:nvGraphicFramePr>
        <p:xfrm>
          <a:off x="908304" y="1576243"/>
          <a:ext cx="10369296" cy="4431438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679811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372167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6317318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Tue, Mar 12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- 2:00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Introduction to the Pro SDK (Mesquite B)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p.m. - 5:00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Introduction to Map and Geodatabase Topology (Mesquite C)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p.m. – 6:30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ArcGIS Pro SDK for .NET: Approaches for Pro Extensibility </a:t>
                      </a:r>
                      <a:r>
                        <a:rPr lang="en-US" sz="15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(Mesquite C)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13</a:t>
                      </a:r>
                    </a:p>
                    <a:p>
                      <a:pPr marL="0" algn="ctr" defTabSz="457200" rtl="0" eaLnBrk="1" fontAlgn="b" latinLnBrk="0" hangingPunct="1"/>
                      <a:endParaRPr lang="en-US" sz="1500" b="0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10:30 a.m. – 11:30 a.m.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Introduction to the Editing API (San Jacinto: Renaissance Hotel)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13</a:t>
                      </a:r>
                    </a:p>
                    <a:p>
                      <a:pPr marL="0" algn="ctr" defTabSz="457200" rtl="0" eaLnBrk="1" fontAlgn="b" latinLnBrk="0" hangingPunct="1"/>
                      <a:endParaRPr lang="en-US" sz="1500" b="0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–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Asynchronous Programming for </a:t>
                      </a:r>
                      <a:r>
                        <a:rPr lang="en-US" sz="1500" b="0" u="none" strike="noStrike" kern="120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Addins</a:t>
                      </a:r>
                      <a:r>
                        <a:rPr lang="en-US" sz="1500" b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 (Mesquite GH)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4813895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endParaRPr lang="en-US" sz="1500" b="0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– 3:30 p.m.</a:t>
                      </a:r>
                    </a:p>
                    <a:p>
                      <a:pPr algn="ctr" fontAlgn="b"/>
                      <a:endParaRPr lang="en-US" sz="1500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Asynchronous Programming for </a:t>
                      </a:r>
                      <a:r>
                        <a:rPr lang="en-US" sz="1500" b="0" u="none" strike="noStrike" kern="120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Addins</a:t>
                      </a:r>
                      <a:r>
                        <a:rPr lang="en-US" sz="1500" b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 (Mesquite GH)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5790312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>
                          <a:solidFill>
                            <a:schemeClr val="bg1"/>
                          </a:solidFill>
                          <a:effectLst/>
                        </a:rPr>
                        <a:t>Thu, Mar 14</a:t>
                      </a:r>
                      <a:endParaRPr lang="en-US" sz="15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4:00 p.m. – 5:00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ArcGIS Pro SDK for .NET: Introduction to the 3D Analyst API (Mesquite GH)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5:30 p.m. - 6:30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ArcGIS Pro SDK for .NET: Introduction to the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KnowledgeGraph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API (Mesquite C)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6508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2228652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dirty="0"/>
              <a:t>Extending</a:t>
            </a:r>
            <a:r>
              <a:rPr lang="en-US" dirty="0"/>
              <a:t> ArcGIS Pro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82F5FF"/>
                </a:solidFill>
              </a:rPr>
              <a:t>Options to Extend ArcGIS Pro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0" indent="0">
              <a:buClr>
                <a:srgbClr val="D07505"/>
              </a:buClr>
              <a:buSzPct val="90000"/>
              <a:buFont typeface="Arial"/>
              <a:buNone/>
            </a:pPr>
            <a:r>
              <a:rPr lang="en-US" sz="2400" dirty="0"/>
              <a:t>Options:</a:t>
            </a:r>
          </a:p>
          <a:p>
            <a:pPr lvl="1">
              <a:buSzPct val="90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Configure</a:t>
            </a:r>
            <a:r>
              <a:rPr lang="en-US" sz="2000" dirty="0"/>
              <a:t> UI through settings, and workflows through Tasks</a:t>
            </a:r>
          </a:p>
          <a:p>
            <a:pPr lvl="1">
              <a:buSzPct val="90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Automate</a:t>
            </a:r>
            <a:r>
              <a:rPr lang="en-US" sz="2000" dirty="0"/>
              <a:t> using geoprocessing and Python</a:t>
            </a:r>
          </a:p>
          <a:p>
            <a:pPr lvl="1">
              <a:buSzPct val="90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Extend</a:t>
            </a:r>
            <a:r>
              <a:rPr lang="en-US" sz="2000" dirty="0"/>
              <a:t> with your own custom tools and solutions using the ArcGIS Pro SDK for .NET</a:t>
            </a:r>
            <a:endParaRPr lang="en-US" dirty="0"/>
          </a:p>
          <a:p>
            <a:pPr>
              <a:buClr>
                <a:srgbClr val="5DD9B6"/>
              </a:buClr>
            </a:pPr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47F9F4-02DA-550C-7485-D95D1E93E0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071" y="4041590"/>
            <a:ext cx="11351736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480399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D51739C-2BA1-CA1A-66B6-3C1ACFB940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411C8FC0-BB4E-D069-F1EE-DF69E9AEF2B0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4" name="Content Placeholder 12">
              <a:extLst>
                <a:ext uri="{FF2B5EF4-FFF2-40B4-BE49-F238E27FC236}">
                  <a16:creationId xmlns:a16="http://schemas.microsoft.com/office/drawing/2014/main" id="{35C7AD14-CE11-E60F-71D5-981CE6A1A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87973DD5-0A56-95E4-0D08-BFFBCFE98E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351" y="404827"/>
            <a:ext cx="10369296" cy="430887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800" b="1">
                <a:solidFill>
                  <a:schemeClr val="bg2">
                    <a:lumMod val="50000"/>
                  </a:schemeClr>
                </a:solidFill>
              </a:rPr>
              <a:t>ArcGIS Pro SDK for .NET – Demo theaters</a:t>
            </a:r>
            <a:endParaRPr lang="en-US" b="1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041D984-11D2-D20D-EAF9-C4FA9FF751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73637" y="835714"/>
            <a:ext cx="10369296" cy="830997"/>
          </a:xfrm>
        </p:spPr>
        <p:txBody>
          <a:bodyPr/>
          <a:lstStyle/>
          <a:p>
            <a:endParaRPr lang="en-US" sz="1800" b="0" i="1">
              <a:solidFill>
                <a:srgbClr val="00B0F0"/>
              </a:solidFill>
            </a:endParaRPr>
          </a:p>
          <a:p>
            <a:r>
              <a:rPr lang="en-US" sz="1800" b="0" i="1">
                <a:solidFill>
                  <a:srgbClr val="00B0F0"/>
                </a:solidFill>
              </a:rPr>
              <a:t>NOTE</a:t>
            </a:r>
            <a:r>
              <a:rPr lang="en-US" sz="1800" b="0">
                <a:solidFill>
                  <a:srgbClr val="00B0F0"/>
                </a:solidFill>
              </a:rPr>
              <a:t>:  </a:t>
            </a:r>
            <a:r>
              <a:rPr lang="en-US" sz="1800" b="0"/>
              <a:t>Session titles are led by “ArcGIS Pro SDK for .NET” in online agenda  </a:t>
            </a:r>
          </a:p>
          <a:p>
            <a:endParaRPr lang="en-US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6669042-0838-71A3-A1B1-20736266A8D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12617" y="6320558"/>
            <a:ext cx="10830995" cy="374179"/>
          </a:xfrm>
        </p:spPr>
        <p:txBody>
          <a:bodyPr/>
          <a:lstStyle/>
          <a:p>
            <a:r>
              <a:rPr lang="en-US"/>
              <a:t>Detailed Agenda: https://www.esri.com/en-us/about/events/devsummit/agenda/detailed</a:t>
            </a:r>
          </a:p>
          <a:p>
            <a:pPr>
              <a:buClr>
                <a:srgbClr val="EAFF46"/>
              </a:buClr>
            </a:pPr>
            <a:endParaRPr lang="en-US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7DD3B9DF-5A24-4FCB-86B2-8D9C5C88E539}"/>
              </a:ext>
            </a:extLst>
          </p:cNvPr>
          <p:cNvGraphicFramePr>
            <a:graphicFrameLocks/>
          </p:cNvGraphicFramePr>
          <p:nvPr/>
        </p:nvGraphicFramePr>
        <p:xfrm>
          <a:off x="1142573" y="1590866"/>
          <a:ext cx="10336810" cy="3299659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674549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50050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6161753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310719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559295">
                <a:tc rowSpan="6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14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10:30 a.m. – 11:00 a.m.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What's New in the Geodatabase and Utility Network APIs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660549"/>
                  </a:ext>
                </a:extLst>
              </a:tr>
              <a:tr h="559295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endParaRPr lang="en-US" sz="1500" u="none" strike="noStrike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11:15 a.m. – 11:45 a.m.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Data Definition Language (DDL) in the ArcGIS Pro SDK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020884"/>
                  </a:ext>
                </a:extLst>
              </a:tr>
              <a:tr h="425505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- 1:30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3D Analyst and TIN Layer Line of Sight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5592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1:45 p.m. – 2:15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An Overview of Catalog Layers in Pro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559295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– 3:00 </a:t>
                      </a:r>
                      <a:r>
                        <a:rPr lang="en-US" sz="1500" u="none" strike="noStrike">
                          <a:effectLst/>
                        </a:rPr>
                        <a:t>p.m.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Extending Editor Inspector UI with Embeddable Controls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3262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>
                          <a:effectLst/>
                        </a:rPr>
                        <a:t>3:15 p.m. – 3:45 p.m.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 dirty="0">
                          <a:effectLst/>
                        </a:rPr>
                        <a:t>ArcGIS Pro SDK for .NET: What’s New for the Parcel Editing API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1411797"/>
                  </a:ext>
                </a:extLst>
              </a:tr>
            </a:tbl>
          </a:graphicData>
        </a:graphic>
      </p:graphicFrame>
      <p:graphicFrame>
        <p:nvGraphicFramePr>
          <p:cNvPr id="13" name="Content Placeholder 6">
            <a:extLst>
              <a:ext uri="{FF2B5EF4-FFF2-40B4-BE49-F238E27FC236}">
                <a16:creationId xmlns:a16="http://schemas.microsoft.com/office/drawing/2014/main" id="{5522F377-E52D-48E6-8C7C-4AF0CBDDFDB0}"/>
              </a:ext>
            </a:extLst>
          </p:cNvPr>
          <p:cNvGraphicFramePr>
            <a:graphicFrameLocks/>
          </p:cNvGraphicFramePr>
          <p:nvPr/>
        </p:nvGraphicFramePr>
        <p:xfrm>
          <a:off x="1073637" y="5350049"/>
          <a:ext cx="9602626" cy="776276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1665241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38582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551557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Date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>
                          <a:effectLst/>
                        </a:rPr>
                        <a:t>Time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>
                          <a:effectLst/>
                        </a:rPr>
                        <a:t>Session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Tue, Mar 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- 3:30 p.m.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effectLst/>
                        </a:rPr>
                        <a:t>ArcGIS Pro: The Road Ahead (</a:t>
                      </a:r>
                      <a:r>
                        <a:rPr lang="en-US" sz="1600" b="0" u="none" strike="noStrike" kern="1200" dirty="0" err="1">
                          <a:effectLst/>
                        </a:rPr>
                        <a:t>Smoketree</a:t>
                      </a:r>
                      <a:r>
                        <a:rPr lang="en-US" sz="1600" b="0" u="none" strike="noStrike" kern="1200" dirty="0">
                          <a:effectLst/>
                        </a:rPr>
                        <a:t> A-E)</a:t>
                      </a:r>
                      <a:endParaRPr lang="en-US" sz="16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9938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5300903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DD88300-3B74-77A8-8FC9-5D94DB414C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14FC111-217D-831E-2A05-8C2AA8DC9A55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34" name="Content Placeholder 12">
              <a:extLst>
                <a:ext uri="{FF2B5EF4-FFF2-40B4-BE49-F238E27FC236}">
                  <a16:creationId xmlns:a16="http://schemas.microsoft.com/office/drawing/2014/main" id="{464A7109-05B8-1D05-273C-50DC913D7E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37" name="Picture 36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4AE6866F-6F92-19EA-E732-34B4F0931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6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CBE4F601-EEBF-215C-918A-83B5BE987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</p:spPr>
        <p:txBody>
          <a:bodyPr/>
          <a:lstStyle/>
          <a:p>
            <a:r>
              <a:rPr lang="en-US" dirty="0"/>
              <a:t>Please Share Your Feedback in the App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5AF314-F57D-4842-9487-E20089D3D048}"/>
              </a:ext>
            </a:extLst>
          </p:cNvPr>
          <p:cNvSpPr txBox="1"/>
          <p:nvPr/>
        </p:nvSpPr>
        <p:spPr>
          <a:xfrm>
            <a:off x="1605700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 dirty="0"/>
              <a:t>Download the Esri Events app and find your event</a:t>
            </a:r>
          </a:p>
        </p:txBody>
      </p:sp>
      <p:grpSp>
        <p:nvGrpSpPr>
          <p:cNvPr id="5" name="Group 4" descr="Step 1">
            <a:extLst>
              <a:ext uri="{FF2B5EF4-FFF2-40B4-BE49-F238E27FC236}">
                <a16:creationId xmlns:a16="http://schemas.microsoft.com/office/drawing/2014/main" id="{FECED265-E03B-4A1C-A101-D14029853E4B}"/>
              </a:ext>
            </a:extLst>
          </p:cNvPr>
          <p:cNvGrpSpPr/>
          <p:nvPr/>
        </p:nvGrpSpPr>
        <p:grpSpPr>
          <a:xfrm>
            <a:off x="1511487" y="2504270"/>
            <a:ext cx="1921724" cy="3516069"/>
            <a:chOff x="1511487" y="2504270"/>
            <a:chExt cx="1921724" cy="3516069"/>
          </a:xfrm>
        </p:grpSpPr>
        <p:pic>
          <p:nvPicPr>
            <p:cNvPr id="35" name="Picture 8">
              <a:extLst>
                <a:ext uri="{FF2B5EF4-FFF2-40B4-BE49-F238E27FC236}">
                  <a16:creationId xmlns:a16="http://schemas.microsoft.com/office/drawing/2014/main" id="{94423F6C-E71D-1446-9DEE-D45B8795CC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1511487" y="2504270"/>
              <a:ext cx="1921724" cy="3516069"/>
            </a:xfrm>
            <a:prstGeom prst="rect">
              <a:avLst/>
            </a:prstGeom>
          </p:spPr>
        </p:pic>
        <p:pic>
          <p:nvPicPr>
            <p:cNvPr id="36" name="Picture 35" descr="Step 1">
              <a:extLst>
                <a:ext uri="{FF2B5EF4-FFF2-40B4-BE49-F238E27FC236}">
                  <a16:creationId xmlns:a16="http://schemas.microsoft.com/office/drawing/2014/main" id="{67AABF1D-708B-9A49-9BF1-EDF12AB80E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9" t="4174" r="-239" b="12799"/>
            <a:stretch/>
          </p:blipFill>
          <p:spPr>
            <a:xfrm>
              <a:off x="1581621" y="2647837"/>
              <a:ext cx="1785525" cy="3208149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52F90AA-6977-6B6D-03DB-ECD87B29AF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7447" r="1154"/>
            <a:stretch/>
          </p:blipFill>
          <p:spPr>
            <a:xfrm>
              <a:off x="1622339" y="5067851"/>
              <a:ext cx="1692361" cy="632852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E48294A-2BAA-126B-5ACC-7A7397C3836D}"/>
                </a:ext>
              </a:extLst>
            </p:cNvPr>
            <p:cNvSpPr/>
            <p:nvPr/>
          </p:nvSpPr>
          <p:spPr bwMode="auto">
            <a:xfrm>
              <a:off x="1605700" y="3491062"/>
              <a:ext cx="1733298" cy="731984"/>
            </a:xfrm>
            <a:prstGeom prst="rect">
              <a:avLst/>
            </a:prstGeom>
            <a:solidFill>
              <a:srgbClr val="F7F7F7"/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  <p:pic>
          <p:nvPicPr>
            <p:cNvPr id="4" name="Picture 3" descr="A computer screen shot&#10;&#10;Description automatically generated">
              <a:extLst>
                <a:ext uri="{FF2B5EF4-FFF2-40B4-BE49-F238E27FC236}">
                  <a16:creationId xmlns:a16="http://schemas.microsoft.com/office/drawing/2014/main" id="{7BAE464A-E80F-0484-497C-B2586EF6AA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5400"/>
            <a:stretch/>
          </p:blipFill>
          <p:spPr>
            <a:xfrm>
              <a:off x="1619947" y="3530642"/>
              <a:ext cx="1694645" cy="648738"/>
            </a:xfrm>
            <a:prstGeom prst="rect">
              <a:avLst/>
            </a:prstGeom>
          </p:spPr>
        </p:pic>
      </p:grpSp>
      <p:sp>
        <p:nvSpPr>
          <p:cNvPr id="25" name="Right Arrow 38">
            <a:extLst>
              <a:ext uri="{FF2B5EF4-FFF2-40B4-BE49-F238E27FC236}">
                <a16:creationId xmlns:a16="http://schemas.microsoft.com/office/drawing/2014/main" id="{8FADF273-5FA9-B148-AE02-6C67E631D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3208835" y="3632943"/>
            <a:ext cx="777941" cy="484727"/>
          </a:xfrm>
          <a:prstGeom prst="rightArrow">
            <a:avLst/>
          </a:prstGeom>
          <a:gradFill flip="none" rotWithShape="1">
            <a:gsLst>
              <a:gs pos="98000">
                <a:srgbClr val="82F5FF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9F6EAA-203F-0A4C-89DA-8A12D68A6EF6}"/>
              </a:ext>
            </a:extLst>
          </p:cNvPr>
          <p:cNvSpPr txBox="1"/>
          <p:nvPr/>
        </p:nvSpPr>
        <p:spPr>
          <a:xfrm>
            <a:off x="4011467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 dirty="0">
                <a:solidFill>
                  <a:srgbClr val="82F5FF"/>
                </a:solidFill>
              </a:rPr>
              <a:t>Select the session you attended</a:t>
            </a:r>
          </a:p>
        </p:txBody>
      </p:sp>
      <p:grpSp>
        <p:nvGrpSpPr>
          <p:cNvPr id="14" name="Group 13" descr="Step 2">
            <a:extLst>
              <a:ext uri="{FF2B5EF4-FFF2-40B4-BE49-F238E27FC236}">
                <a16:creationId xmlns:a16="http://schemas.microsoft.com/office/drawing/2014/main" id="{517FEF7C-AAED-6943-855D-7E6B40EC4E52}"/>
              </a:ext>
            </a:extLst>
          </p:cNvPr>
          <p:cNvGrpSpPr/>
          <p:nvPr/>
        </p:nvGrpSpPr>
        <p:grpSpPr>
          <a:xfrm>
            <a:off x="3917254" y="2504270"/>
            <a:ext cx="1921724" cy="3516069"/>
            <a:chOff x="3125273" y="2289667"/>
            <a:chExt cx="1745068" cy="3192852"/>
          </a:xfrm>
        </p:grpSpPr>
        <p:pic>
          <p:nvPicPr>
            <p:cNvPr id="15" name="Picture 14" descr="A screenshot of a cell phone&#10;&#10;Description generated with very high confidence">
              <a:extLst>
                <a:ext uri="{FF2B5EF4-FFF2-40B4-BE49-F238E27FC236}">
                  <a16:creationId xmlns:a16="http://schemas.microsoft.com/office/drawing/2014/main" id="{BD203922-372C-BA4E-A198-37419F1C9A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7021" y="2443993"/>
              <a:ext cx="1607862" cy="2888675"/>
            </a:xfrm>
            <a:prstGeom prst="rect">
              <a:avLst/>
            </a:prstGeom>
          </p:spPr>
        </p:pic>
        <p:pic>
          <p:nvPicPr>
            <p:cNvPr id="16" name="Picture 8">
              <a:extLst>
                <a:ext uri="{FF2B5EF4-FFF2-40B4-BE49-F238E27FC236}">
                  <a16:creationId xmlns:a16="http://schemas.microsoft.com/office/drawing/2014/main" id="{E131BD53-AA07-7946-A59F-4170DD5AC1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3125273" y="2289667"/>
              <a:ext cx="1745068" cy="319285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EEB9005-592D-5340-B66F-D4FEACDD1B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64" b="11908"/>
            <a:stretch/>
          </p:blipFill>
          <p:spPr>
            <a:xfrm>
              <a:off x="3184457" y="2416320"/>
              <a:ext cx="1627632" cy="2917493"/>
            </a:xfrm>
            <a:prstGeom prst="rect">
              <a:avLst/>
            </a:prstGeom>
          </p:spPr>
        </p:pic>
      </p:grpSp>
      <p:sp>
        <p:nvSpPr>
          <p:cNvPr id="26" name="Right Arrow 38">
            <a:extLst>
              <a:ext uri="{FF2B5EF4-FFF2-40B4-BE49-F238E27FC236}">
                <a16:creationId xmlns:a16="http://schemas.microsoft.com/office/drawing/2014/main" id="{C9E1A03B-FD0F-3B45-B92F-D21CC58A7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609701" y="4350962"/>
            <a:ext cx="777941" cy="484727"/>
          </a:xfrm>
          <a:prstGeom prst="rightArrow">
            <a:avLst/>
          </a:prstGeom>
          <a:gradFill flip="none" rotWithShape="1">
            <a:gsLst>
              <a:gs pos="99000">
                <a:srgbClr val="82F5FF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3336C3-971C-ED47-A35D-06297059F7DC}"/>
              </a:ext>
            </a:extLst>
          </p:cNvPr>
          <p:cNvSpPr txBox="1"/>
          <p:nvPr/>
        </p:nvSpPr>
        <p:spPr>
          <a:xfrm>
            <a:off x="6417234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 dirty="0"/>
              <a:t>Scroll down to “Survey”</a:t>
            </a:r>
          </a:p>
        </p:txBody>
      </p:sp>
      <p:grpSp>
        <p:nvGrpSpPr>
          <p:cNvPr id="18" name="Group 17" descr="Step 3">
            <a:extLst>
              <a:ext uri="{FF2B5EF4-FFF2-40B4-BE49-F238E27FC236}">
                <a16:creationId xmlns:a16="http://schemas.microsoft.com/office/drawing/2014/main" id="{3CDD739D-668C-A44D-A26B-49B9F3C4351E}"/>
              </a:ext>
            </a:extLst>
          </p:cNvPr>
          <p:cNvGrpSpPr/>
          <p:nvPr/>
        </p:nvGrpSpPr>
        <p:grpSpPr>
          <a:xfrm>
            <a:off x="6323021" y="2504270"/>
            <a:ext cx="1921724" cy="3516069"/>
            <a:chOff x="5226240" y="2289667"/>
            <a:chExt cx="1745068" cy="3192852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2F6D0DA-5C62-D848-8F92-DCBE91DB54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2508" y="2463294"/>
              <a:ext cx="1618488" cy="2878751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927FCCC-3631-474D-8EBE-7C679934D2A9}"/>
                </a:ext>
              </a:extLst>
            </p:cNvPr>
            <p:cNvSpPr/>
            <p:nvPr/>
          </p:nvSpPr>
          <p:spPr bwMode="auto">
            <a:xfrm>
              <a:off x="5292508" y="2445031"/>
              <a:ext cx="1618488" cy="97438"/>
            </a:xfrm>
            <a:prstGeom prst="rect">
              <a:avLst/>
            </a:prstGeom>
            <a:solidFill>
              <a:srgbClr val="23232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2" name="Picture 8">
              <a:extLst>
                <a:ext uri="{FF2B5EF4-FFF2-40B4-BE49-F238E27FC236}">
                  <a16:creationId xmlns:a16="http://schemas.microsoft.com/office/drawing/2014/main" id="{0F3D4B8A-164A-E04B-9746-88BA8CFCF1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5226240" y="2289667"/>
              <a:ext cx="1745068" cy="3192852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9D78115A-9EC7-C14F-92FD-AF12B3E6CA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528" b="11593"/>
            <a:stretch/>
          </p:blipFill>
          <p:spPr>
            <a:xfrm>
              <a:off x="5288838" y="2428985"/>
              <a:ext cx="1627632" cy="2919244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7F72B39A-AC95-FF4C-9323-DAC9FAE933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528" b="88481"/>
            <a:stretch/>
          </p:blipFill>
          <p:spPr>
            <a:xfrm>
              <a:off x="5286686" y="2428985"/>
              <a:ext cx="1627632" cy="211014"/>
            </a:xfrm>
            <a:prstGeom prst="rect">
              <a:avLst/>
            </a:prstGeom>
          </p:spPr>
        </p:pic>
      </p:grpSp>
      <p:sp>
        <p:nvSpPr>
          <p:cNvPr id="27" name="Right Arrow 38">
            <a:extLst>
              <a:ext uri="{FF2B5EF4-FFF2-40B4-BE49-F238E27FC236}">
                <a16:creationId xmlns:a16="http://schemas.microsoft.com/office/drawing/2014/main" id="{192E5CAA-4490-DA49-8153-C6E2395FE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7935728" y="4350962"/>
            <a:ext cx="777941" cy="484727"/>
          </a:xfrm>
          <a:prstGeom prst="rightArrow">
            <a:avLst/>
          </a:prstGeom>
          <a:gradFill flip="none" rotWithShape="1">
            <a:gsLst>
              <a:gs pos="99000">
                <a:srgbClr val="82F5FF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CFF59F-58D2-4348-8987-4053B342320A}"/>
              </a:ext>
            </a:extLst>
          </p:cNvPr>
          <p:cNvSpPr txBox="1"/>
          <p:nvPr/>
        </p:nvSpPr>
        <p:spPr>
          <a:xfrm>
            <a:off x="8823001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 dirty="0">
                <a:solidFill>
                  <a:srgbClr val="82F5FF"/>
                </a:solidFill>
              </a:rPr>
              <a:t>Log in to access the survey</a:t>
            </a:r>
          </a:p>
        </p:txBody>
      </p:sp>
      <p:grpSp>
        <p:nvGrpSpPr>
          <p:cNvPr id="29" name="Group 28" descr="Step 4">
            <a:extLst>
              <a:ext uri="{FF2B5EF4-FFF2-40B4-BE49-F238E27FC236}">
                <a16:creationId xmlns:a16="http://schemas.microsoft.com/office/drawing/2014/main" id="{4E8DF0E9-6BE6-9745-ABFB-7B6F1FAB83D3}"/>
              </a:ext>
            </a:extLst>
          </p:cNvPr>
          <p:cNvGrpSpPr/>
          <p:nvPr/>
        </p:nvGrpSpPr>
        <p:grpSpPr>
          <a:xfrm>
            <a:off x="8728788" y="2504270"/>
            <a:ext cx="1921724" cy="3516069"/>
            <a:chOff x="8728788" y="2289666"/>
            <a:chExt cx="1921724" cy="3516069"/>
          </a:xfrm>
        </p:grpSpPr>
        <p:pic>
          <p:nvPicPr>
            <p:cNvPr id="30" name="Picture 8">
              <a:extLst>
                <a:ext uri="{FF2B5EF4-FFF2-40B4-BE49-F238E27FC236}">
                  <a16:creationId xmlns:a16="http://schemas.microsoft.com/office/drawing/2014/main" id="{4B5123E9-439B-034E-8863-FC09DC7251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8728788" y="2289666"/>
              <a:ext cx="1921724" cy="3516069"/>
            </a:xfrm>
            <a:prstGeom prst="rect">
              <a:avLst/>
            </a:prstGeom>
          </p:spPr>
        </p:pic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283D9D4E-8941-2641-9D4D-CA61483E816A}"/>
                </a:ext>
              </a:extLst>
            </p:cNvPr>
            <p:cNvGrpSpPr/>
            <p:nvPr/>
          </p:nvGrpSpPr>
          <p:grpSpPr>
            <a:xfrm>
              <a:off x="8795989" y="2443515"/>
              <a:ext cx="1801368" cy="3214334"/>
              <a:chOff x="8795989" y="2443515"/>
              <a:chExt cx="1801368" cy="3214334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4F869627-FED5-D64A-92DD-63A0588962B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5776" b="89445"/>
              <a:stretch/>
            </p:blipFill>
            <p:spPr>
              <a:xfrm>
                <a:off x="8795989" y="2443515"/>
                <a:ext cx="1801368" cy="186411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1D68AF69-FE44-D04B-BBFF-7723E9F2E9C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21917" b="493"/>
              <a:stretch/>
            </p:blipFill>
            <p:spPr>
              <a:xfrm>
                <a:off x="8795990" y="2635248"/>
                <a:ext cx="1799083" cy="302260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107643564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632" y="1253330"/>
            <a:ext cx="10515600" cy="4351338"/>
          </a:xfrm>
        </p:spPr>
        <p:txBody>
          <a:bodyPr/>
          <a:lstStyle/>
          <a:p>
            <a:r>
              <a:rPr lang="en-US" sz="3600" dirty="0"/>
              <a:t>Questions?</a:t>
            </a:r>
          </a:p>
          <a:p>
            <a:r>
              <a:rPr lang="en-US" sz="2800" dirty="0"/>
              <a:t>Continue the conversation on Esri Community</a:t>
            </a:r>
          </a:p>
          <a:p>
            <a:pPr lvl="1"/>
            <a:r>
              <a:rPr lang="en-US" sz="2400" dirty="0">
                <a:solidFill>
                  <a:srgbClr val="C9F2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Ask Questions</a:t>
            </a:r>
            <a:endParaRPr lang="en-US" sz="2400" dirty="0">
              <a:solidFill>
                <a:srgbClr val="C9F2FF"/>
              </a:solidFill>
            </a:endParaRPr>
          </a:p>
          <a:p>
            <a:pPr lvl="1"/>
            <a:r>
              <a:rPr lang="en-US" sz="2400" dirty="0">
                <a:solidFill>
                  <a:srgbClr val="C9F2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Post Ideas</a:t>
            </a:r>
            <a:endParaRPr lang="en-US" sz="2400" dirty="0">
              <a:solidFill>
                <a:srgbClr val="C9F2FF"/>
              </a:solidFill>
            </a:endParaRPr>
          </a:p>
          <a:p>
            <a:r>
              <a:rPr lang="en-US" sz="2800" dirty="0"/>
              <a:t>Watch Videos from previous Events – </a:t>
            </a:r>
            <a:r>
              <a:rPr lang="en-US" sz="2800" dirty="0">
                <a:solidFill>
                  <a:srgbClr val="C9F2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Esri Video</a:t>
            </a:r>
            <a:endParaRPr lang="en-US" sz="2800" dirty="0">
              <a:solidFill>
                <a:srgbClr val="C9F2FF"/>
              </a:solidFill>
            </a:endParaRPr>
          </a:p>
          <a:p>
            <a:r>
              <a:rPr lang="en-US" sz="2800" dirty="0"/>
              <a:t>Visit ArcGIS Pro SDK at the Showcase</a:t>
            </a:r>
          </a:p>
          <a:p>
            <a:r>
              <a:rPr lang="en-US" sz="2800" dirty="0"/>
              <a:t>Session resources can be found here:</a:t>
            </a:r>
            <a:endParaRPr lang="en-US" sz="3600" dirty="0"/>
          </a:p>
          <a:p>
            <a:pPr marL="0" indent="0" algn="ctr">
              <a:buNone/>
            </a:pPr>
            <a:r>
              <a:rPr lang="en-US" sz="2800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https://github.com/Esri/arcgis-pro-sdk/wiki/Tech-Sessions#2024-palm-springs</a:t>
            </a:r>
            <a:endParaRPr lang="en-US" sz="2800" dirty="0"/>
          </a:p>
          <a:p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43FA45-EAC6-C271-F387-177B0223E1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21697" y="1406596"/>
            <a:ext cx="2344925" cy="2314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8685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F4E3A200-C7E5-8FA1-A13B-BF6F92CF86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0956C0F-9479-B233-DF50-2386732C6886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9" name="Content Placeholder 12">
              <a:extLst>
                <a:ext uri="{FF2B5EF4-FFF2-40B4-BE49-F238E27FC236}">
                  <a16:creationId xmlns:a16="http://schemas.microsoft.com/office/drawing/2014/main" id="{B8AF88D3-352C-0EE1-8DC6-5396A494D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22" name="Picture 21" descr="A computer screen with colorful lines&#10;&#10;Description automatically generated">
              <a:extLst>
                <a:ext uri="{FF2B5EF4-FFF2-40B4-BE49-F238E27FC236}">
                  <a16:creationId xmlns:a16="http://schemas.microsoft.com/office/drawing/2014/main" id="{77ACC46D-A929-9FE5-9694-EB3272B50E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-4529" r="5414"/>
            <a:stretch/>
          </p:blipFill>
          <p:spPr>
            <a:xfrm>
              <a:off x="-7056" y="-4640"/>
              <a:ext cx="12192001" cy="6862640"/>
            </a:xfrm>
            <a:prstGeom prst="rect">
              <a:avLst/>
            </a:prstGeom>
          </p:spPr>
        </p:pic>
      </p:grpSp>
      <p:sp>
        <p:nvSpPr>
          <p:cNvPr id="10" name="Title 9">
            <a:extLst>
              <a:ext uri="{FF2B5EF4-FFF2-40B4-BE49-F238E27FC236}">
                <a16:creationId xmlns:a16="http://schemas.microsoft.com/office/drawing/2014/main" id="{921A8D64-5ED7-C677-405B-30AB7E41A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Connect With Us On Social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C59D668-8282-F4FB-305F-1D83415E5C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276999"/>
          </a:xfrm>
        </p:spPr>
        <p:txBody>
          <a:bodyPr/>
          <a:lstStyle/>
          <a:p>
            <a:r>
              <a:rPr lang="en-US" dirty="0">
                <a:solidFill>
                  <a:srgbClr val="FFE08C"/>
                </a:solidFill>
              </a:rPr>
              <a:t>And Join the Conversation Using #esridevsummit2024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83D5F36-F14B-3032-5F09-51F9F5C4D5F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560610" y="1913916"/>
            <a:ext cx="4194148" cy="3772466"/>
          </a:xfrm>
        </p:spPr>
        <p:txBody>
          <a:bodyPr/>
          <a:lstStyle/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twitter.com/EsriDevs</a:t>
            </a:r>
            <a:endParaRPr lang="en-US">
              <a:effectLst/>
              <a:latin typeface="Helvetica Neue" panose="02000503000000020004" pitchFamily="2" charset="0"/>
              <a:hlinkClick r:id="rId4"/>
            </a:endParaRP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twitter.com/EsriDevEvents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youtube.com/c/</a:t>
            </a:r>
            <a:r>
              <a:rPr lang="en-US" u="sng">
                <a:latin typeface="Helvetica Neue" panose="02000503000000020004" pitchFamily="2" charset="0"/>
                <a:hlinkClick r:id="rId4"/>
              </a:rPr>
              <a:t>Esri</a:t>
            </a: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Developers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links.esri.com/DevVideos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github.com/Esri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github.com/EsriDevSummit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links.esri.com/EsriDevCommunity </a:t>
            </a:r>
            <a:endParaRPr lang="en-US" u="sng">
              <a:effectLst/>
              <a:latin typeface="Helvetica Neue" panose="02000503000000020004" pitchFamily="2" charset="0"/>
            </a:endParaRPr>
          </a:p>
          <a:p>
            <a:pPr marL="0" indent="0">
              <a:buClr>
                <a:srgbClr val="EAFF46"/>
              </a:buClr>
              <a:buNone/>
            </a:pPr>
            <a:endParaRPr lang="en-US"/>
          </a:p>
        </p:txBody>
      </p:sp>
      <p:pic>
        <p:nvPicPr>
          <p:cNvPr id="13" name="Picture 12" descr="A picture containing clipart&#10;&#10;Description automatically generated">
            <a:extLst>
              <a:ext uri="{FF2B5EF4-FFF2-40B4-BE49-F238E27FC236}">
                <a16:creationId xmlns:a16="http://schemas.microsoft.com/office/drawing/2014/main" id="{BC7DF767-D185-20C2-2FFC-EBC770487E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4057" y="4275113"/>
            <a:ext cx="342000" cy="342000"/>
          </a:xfrm>
          <a:prstGeom prst="rect">
            <a:avLst/>
          </a:prstGeom>
        </p:spPr>
      </p:pic>
      <p:pic>
        <p:nvPicPr>
          <p:cNvPr id="14" name="Picture 13" descr="Logo, icon&#10;&#10;Description automatically generated">
            <a:extLst>
              <a:ext uri="{FF2B5EF4-FFF2-40B4-BE49-F238E27FC236}">
                <a16:creationId xmlns:a16="http://schemas.microsoft.com/office/drawing/2014/main" id="{AABD6F9B-3FF5-2875-37EB-7ECF20CCE8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4244" y="1990318"/>
            <a:ext cx="341627" cy="341627"/>
          </a:xfrm>
          <a:prstGeom prst="rect">
            <a:avLst/>
          </a:prstGeom>
        </p:spPr>
      </p:pic>
      <p:pic>
        <p:nvPicPr>
          <p:cNvPr id="15" name="Picture 14" descr="Logo, icon&#10;&#10;Description automatically generated">
            <a:extLst>
              <a:ext uri="{FF2B5EF4-FFF2-40B4-BE49-F238E27FC236}">
                <a16:creationId xmlns:a16="http://schemas.microsoft.com/office/drawing/2014/main" id="{17485D76-66F7-985C-C794-146068E93A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4244" y="2528617"/>
            <a:ext cx="341627" cy="341627"/>
          </a:xfrm>
          <a:prstGeom prst="rect">
            <a:avLst/>
          </a:prstGeom>
        </p:spPr>
      </p:pic>
      <p:pic>
        <p:nvPicPr>
          <p:cNvPr id="16" name="Picture 15" descr="A picture containing clipart&#10;&#10;Description automatically generated">
            <a:extLst>
              <a:ext uri="{FF2B5EF4-FFF2-40B4-BE49-F238E27FC236}">
                <a16:creationId xmlns:a16="http://schemas.microsoft.com/office/drawing/2014/main" id="{6530C532-543B-F3FC-4AFC-1D9AFC8951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4244" y="4837738"/>
            <a:ext cx="342000" cy="342000"/>
          </a:xfrm>
          <a:prstGeom prst="rect">
            <a:avLst/>
          </a:prstGeom>
        </p:spPr>
      </p:pic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51638F7A-A742-1731-24F2-3171BD9BA6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4057" y="3132529"/>
            <a:ext cx="342000" cy="342000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693A709-4913-1E78-FBCC-FF807C07A7E7}"/>
              </a:ext>
            </a:extLst>
          </p:cNvPr>
          <p:cNvSpPr/>
          <p:nvPr/>
        </p:nvSpPr>
        <p:spPr bwMode="auto">
          <a:xfrm>
            <a:off x="994056" y="3706522"/>
            <a:ext cx="342000" cy="342000"/>
          </a:xfrm>
          <a:prstGeom prst="ellipse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ES" sz="1400">
              <a:solidFill>
                <a:schemeClr val="bg1"/>
              </a:solidFill>
            </a:endParaRPr>
          </a:p>
        </p:txBody>
      </p:sp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B6E0C8EC-5698-D4CF-891A-0BC892F5683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4056" y="5420784"/>
            <a:ext cx="342000" cy="342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7C2C7BC-6043-F5B8-5C86-894322CC5B9F}"/>
              </a:ext>
            </a:extLst>
          </p:cNvPr>
          <p:cNvSpPr txBox="1"/>
          <p:nvPr/>
        </p:nvSpPr>
        <p:spPr>
          <a:xfrm>
            <a:off x="4092329" y="2032538"/>
            <a:ext cx="4810197" cy="34772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noAutofit/>
          </a:bodyPr>
          <a:lstStyle/>
          <a:p>
            <a:pPr eaLnBrk="0" hangingPunct="0"/>
            <a:r>
              <a:rPr lang="en-US" sz="2000" dirty="0">
                <a:ea typeface="+mn-ea"/>
                <a:cs typeface="+mn-cs"/>
              </a:rPr>
              <a:t>#e</a:t>
            </a:r>
            <a:r>
              <a:rPr lang="en-US" sz="2000" dirty="0"/>
              <a:t>sridevsummit2024</a:t>
            </a:r>
            <a:endParaRPr lang="en-US" sz="20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457661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7344D85-D9D4-99EE-C283-A4F98E6689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439271" y="0"/>
            <a:ext cx="12631271" cy="6858000"/>
            <a:chOff x="-439271" y="0"/>
            <a:chExt cx="12631271" cy="6858000"/>
          </a:xfrm>
        </p:grpSpPr>
        <p:pic>
          <p:nvPicPr>
            <p:cNvPr id="3" name="Picture 2" descr="A blue and orange wavy lines&#10;&#10;Description automatically generated">
              <a:extLst>
                <a:ext uri="{FF2B5EF4-FFF2-40B4-BE49-F238E27FC236}">
                  <a16:creationId xmlns:a16="http://schemas.microsoft.com/office/drawing/2014/main" id="{23F694B9-F7D6-EBDE-9CC7-CD4A9E3BC0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7AA74F34-884C-C234-9769-61D997EF8C8A}"/>
                </a:ext>
              </a:extLst>
            </p:cNvPr>
            <p:cNvSpPr/>
            <p:nvPr/>
          </p:nvSpPr>
          <p:spPr bwMode="auto">
            <a:xfrm>
              <a:off x="-439271" y="1152245"/>
              <a:ext cx="11486773" cy="4553510"/>
            </a:xfrm>
            <a:prstGeom prst="ellipse">
              <a:avLst/>
            </a:prstGeom>
            <a:gradFill flip="none" rotWithShape="1">
              <a:gsLst>
                <a:gs pos="40000">
                  <a:srgbClr val="004043">
                    <a:alpha val="0"/>
                  </a:srgbClr>
                </a:gs>
                <a:gs pos="9000">
                  <a:srgbClr val="004043">
                    <a:alpha val="19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E1B82D40-9B82-44A7-D1DD-20719C78A5C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268392" y="6472708"/>
            <a:ext cx="3923608" cy="25288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82F5FF">
                    <a:alpha val="47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2024 Esri. All rights reserved.</a:t>
            </a:r>
          </a:p>
        </p:txBody>
      </p:sp>
      <p:pic>
        <p:nvPicPr>
          <p:cNvPr id="8" name="Picture 7" descr="Esri logo, The Science of Where">
            <a:extLst>
              <a:ext uri="{FF2B5EF4-FFF2-40B4-BE49-F238E27FC236}">
                <a16:creationId xmlns:a16="http://schemas.microsoft.com/office/drawing/2014/main" id="{9AC64EB7-520A-A060-71A7-0581579265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7386" y="2365949"/>
            <a:ext cx="5717228" cy="176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148230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dirty="0"/>
              <a:t>User Perspectives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82F5FF"/>
                </a:solidFill>
              </a:rPr>
              <a:t>Beginner Level Session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sz="2400" b="0" dirty="0"/>
              <a:t>Many GIS development backgrounds</a:t>
            </a:r>
          </a:p>
          <a:p>
            <a:pPr lvl="1"/>
            <a:r>
              <a:rPr lang="en-US" sz="2000" b="0" dirty="0"/>
              <a:t>Microsoft .NET</a:t>
            </a:r>
          </a:p>
          <a:p>
            <a:pPr lvl="1"/>
            <a:r>
              <a:rPr lang="en-US" sz="2000" b="0" dirty="0" err="1"/>
              <a:t>ArcObjects</a:t>
            </a:r>
            <a:r>
              <a:rPr lang="en-US" sz="2000" b="0" dirty="0"/>
              <a:t> SDK</a:t>
            </a:r>
          </a:p>
          <a:p>
            <a:pPr lvl="1"/>
            <a:r>
              <a:rPr lang="en-US" sz="2000" b="0" dirty="0"/>
              <a:t>New to ArcGIS Pro</a:t>
            </a:r>
          </a:p>
          <a:p>
            <a:pPr lvl="1"/>
            <a:r>
              <a:rPr lang="en-US" sz="2000" b="0" dirty="0"/>
              <a:t>New to ArcGIS entirely</a:t>
            </a:r>
          </a:p>
          <a:p>
            <a:pPr>
              <a:buClr>
                <a:srgbClr val="5DD9B6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F128F06-7428-9C57-C490-A2A2CD79358F}"/>
              </a:ext>
            </a:extLst>
          </p:cNvPr>
          <p:cNvGrpSpPr/>
          <p:nvPr/>
        </p:nvGrpSpPr>
        <p:grpSpPr>
          <a:xfrm>
            <a:off x="4880041" y="520393"/>
            <a:ext cx="6232560" cy="6067160"/>
            <a:chOff x="5801816" y="682625"/>
            <a:chExt cx="6232560" cy="606716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B07C6CB-7056-917F-7C60-5E350F34BC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01816" y="2796890"/>
              <a:ext cx="6232560" cy="3952895"/>
            </a:xfrm>
            <a:prstGeom prst="rect">
              <a:avLst/>
            </a:prstGeom>
          </p:spPr>
        </p:pic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AB438C81-07DB-9C3D-C8FC-665AD4B2A152}"/>
                </a:ext>
              </a:extLst>
            </p:cNvPr>
            <p:cNvSpPr txBox="1">
              <a:spLocks/>
            </p:cNvSpPr>
            <p:nvPr/>
          </p:nvSpPr>
          <p:spPr>
            <a:xfrm>
              <a:off x="7598097" y="2472218"/>
              <a:ext cx="4436279" cy="246221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b">
              <a:spAutoFit/>
            </a:bodyPr>
            <a:lstStyle>
              <a:lvl1pPr marR="0" indent="0" algn="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65000"/>
                  </a:schemeClr>
                </a:buClr>
                <a:buSzPts val="1100"/>
                <a:buFont typeface="Arial"/>
                <a:buNone/>
                <a:tabLst/>
                <a:defRPr lang="en-US" sz="1400" b="1" i="1" baseline="0" dirty="0" smtClean="0">
                  <a:solidFill>
                    <a:schemeClr val="tx2"/>
                  </a:solidFill>
                  <a:cs typeface="Arial"/>
                </a:defRPr>
              </a:lvl1pPr>
              <a:lvl2pPr indent="-173736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defRPr b="1">
                  <a:cs typeface="Arial"/>
                </a:defRPr>
              </a:lvl2pPr>
              <a:lvl3pPr marL="795528" indent="-173736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defRPr sz="1600" b="1">
                  <a:cs typeface="Arial"/>
                </a:defRPr>
              </a:lvl3pPr>
              <a:lvl4pPr marL="1216152" indent="-173736">
                <a:lnSpc>
                  <a:spcPts val="18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defRPr sz="1400" b="1">
                  <a:cs typeface="Arial"/>
                </a:defRPr>
              </a:lvl4pPr>
              <a:lvl5pPr marL="1546225" indent="-176213">
                <a:lnSpc>
                  <a:spcPts val="19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defRPr lang="en-US" sz="1400" b="1" dirty="0">
                  <a:cs typeface="Arial"/>
                </a:defRPr>
              </a:lvl5pPr>
              <a:lvl6pPr marL="1773238" indent="-177800" defTabSz="401638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tabLst>
                  <a:tab pos="1484313" algn="l"/>
                </a:tabLst>
                <a:defRPr sz="1400" b="1">
                  <a:latin typeface="Arial"/>
                  <a:cs typeface="Arial"/>
                </a:defRPr>
              </a:lvl6pPr>
              <a:lvl7pPr marL="2062163" indent="-176213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defRPr sz="1400" b="1">
                  <a:latin typeface="Arial"/>
                  <a:cs typeface="Arial"/>
                </a:defRPr>
              </a:lvl7pPr>
              <a:lvl8pPr marL="2286000" indent="-173038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defRPr sz="1400" b="1">
                  <a:latin typeface="Arial"/>
                  <a:cs typeface="Arial"/>
                </a:defRPr>
              </a:lvl8pPr>
              <a:lvl9pPr marL="2452688" indent="-163513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defRPr sz="1400" b="1">
                  <a:latin typeface="Arial"/>
                  <a:cs typeface="Arial"/>
                </a:defRPr>
              </a:lvl9pPr>
            </a:lstStyle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white">
                    <a:lumMod val="65000"/>
                  </a:prstClr>
                </a:buClr>
                <a:buSzPts val="1100"/>
                <a:buFont typeface="Arial"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96"/>
                  </a:solidFill>
                  <a:effectLst/>
                  <a:uLnTx/>
                  <a:uFillTx/>
                  <a:latin typeface="Arial"/>
                  <a:ea typeface="ＭＳ Ｐゴシック"/>
                  <a:cs typeface="Arial"/>
                </a:rPr>
                <a:t>Pro SDK Community Sample in C#</a:t>
              </a:r>
            </a:p>
          </p:txBody>
        </p:sp>
        <p:pic>
          <p:nvPicPr>
            <p:cNvPr id="8" name="Picture 6" descr="NET Framework | Logopedia | Fandom">
              <a:extLst>
                <a:ext uri="{FF2B5EF4-FFF2-40B4-BE49-F238E27FC236}">
                  <a16:creationId xmlns:a16="http://schemas.microsoft.com/office/drawing/2014/main" id="{EEAF17D7-DAAF-24DD-33C2-DBCAA2B100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97009" y="682625"/>
              <a:ext cx="1437367" cy="1437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73296186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b="0" dirty="0"/>
              <a:t>ArcGIS Pro SDK for Microsoft .NET</a:t>
            </a:r>
            <a:endParaRPr lang="en-US" sz="3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82F5FF"/>
                </a:solidFill>
              </a:rPr>
              <a:t>Overview of the ArcGIS Pro SDK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Templates and tools for Visual Studio 2022, C# and VB.NET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Access to the many Pro APIs – Editing, Layout, Map Exploration, etc. 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.NET Desktop Development – WPF, MVVM, Asynchronous programming, etc.</a:t>
            </a:r>
          </a:p>
          <a:p>
            <a:r>
              <a:rPr lang="en-US" b="0" dirty="0"/>
              <a:t>Releases are in sync with Pro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9DC6DF53-5B33-9D7F-CBA5-C69B5DFC44D8}"/>
              </a:ext>
            </a:extLst>
          </p:cNvPr>
          <p:cNvSpPr txBox="1">
            <a:spLocks/>
          </p:cNvSpPr>
          <p:nvPr/>
        </p:nvSpPr>
        <p:spPr>
          <a:xfrm>
            <a:off x="8614023" y="6202548"/>
            <a:ext cx="1906534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endParaRPr lang="en-US" sz="1600" i="0" dirty="0"/>
          </a:p>
          <a:p>
            <a:pPr algn="l"/>
            <a:r>
              <a:rPr lang="en-US" sz="1600" i="0" dirty="0"/>
              <a:t>Project Templates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59E7C55A-6605-10D4-9267-51190C2C1DF4}"/>
              </a:ext>
            </a:extLst>
          </p:cNvPr>
          <p:cNvSpPr txBox="1">
            <a:spLocks/>
          </p:cNvSpPr>
          <p:nvPr/>
        </p:nvSpPr>
        <p:spPr>
          <a:xfrm>
            <a:off x="3766175" y="6421889"/>
            <a:ext cx="156268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Item Templates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893CCAF-7C74-F5AE-BAFB-DCF568BC387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191700" y="3429000"/>
            <a:ext cx="3342889" cy="326599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D6EEFA7-85B6-B3E7-C385-F99CA12175F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872382" y="3771106"/>
            <a:ext cx="2802752" cy="2883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764516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b="0" dirty="0"/>
              <a:t>Extending ArcGIS Pro with the Pro SDK</a:t>
            </a:r>
            <a:endParaRPr lang="en-US" sz="3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553998"/>
          </a:xfrm>
        </p:spPr>
        <p:txBody>
          <a:bodyPr/>
          <a:lstStyle/>
          <a:p>
            <a:r>
              <a:rPr lang="en-US" dirty="0">
                <a:solidFill>
                  <a:srgbClr val="82F5FF"/>
                </a:solidFill>
              </a:rPr>
              <a:t>Use cases</a:t>
            </a:r>
          </a:p>
          <a:p>
            <a:endParaRPr lang="en-US" dirty="0">
              <a:solidFill>
                <a:srgbClr val="82F5FF"/>
              </a:solidFill>
            </a:endParaRP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sz="1800" b="0" dirty="0"/>
              <a:t>Add new functionality to Pro</a:t>
            </a:r>
          </a:p>
          <a:p>
            <a:pPr lvl="1"/>
            <a:r>
              <a:rPr lang="en-US" sz="1600" b="0" dirty="0"/>
              <a:t>Create new tools and routines</a:t>
            </a:r>
          </a:p>
          <a:p>
            <a:pPr lvl="1"/>
            <a:r>
              <a:rPr lang="en-US" sz="1600" b="0" dirty="0"/>
              <a:t>Custom controls, panes, settings</a:t>
            </a:r>
          </a:p>
          <a:p>
            <a:pPr>
              <a:spcBef>
                <a:spcPts val="1200"/>
              </a:spcBef>
            </a:pPr>
            <a:r>
              <a:rPr lang="en-US" sz="1800" b="0" dirty="0"/>
              <a:t>Streamline workflows</a:t>
            </a:r>
          </a:p>
          <a:p>
            <a:pPr lvl="1"/>
            <a:r>
              <a:rPr lang="en-US" sz="1600" b="0" dirty="0"/>
              <a:t>Focus on essential operations</a:t>
            </a:r>
          </a:p>
          <a:p>
            <a:pPr lvl="1"/>
            <a:r>
              <a:rPr lang="en-US" sz="1600" b="0" dirty="0"/>
              <a:t>Tailor the UI for your organization</a:t>
            </a:r>
          </a:p>
          <a:p>
            <a:pPr lvl="1"/>
            <a:r>
              <a:rPr lang="en-US" sz="1600" b="0" dirty="0"/>
              <a:t>Organize ribbon with new and existing tools</a:t>
            </a:r>
          </a:p>
          <a:p>
            <a:pPr lvl="1"/>
            <a:r>
              <a:rPr lang="en-US" sz="1600" b="0" dirty="0"/>
              <a:t>Reduce clicks, repetitive tasks and operations</a:t>
            </a:r>
          </a:p>
          <a:p>
            <a:pPr lvl="1"/>
            <a:r>
              <a:rPr lang="en-US" sz="1600" b="0" dirty="0"/>
              <a:t>Leverage your industry data</a:t>
            </a:r>
          </a:p>
          <a:p>
            <a:pPr>
              <a:spcBef>
                <a:spcPts val="1200"/>
              </a:spcBef>
            </a:pPr>
            <a:r>
              <a:rPr lang="en-US" sz="1800" b="0" dirty="0"/>
              <a:t>Make Pro your own</a:t>
            </a:r>
          </a:p>
          <a:p>
            <a:pPr lvl="1"/>
            <a:r>
              <a:rPr lang="en-US" sz="1600" b="0" dirty="0"/>
              <a:t>Control the startup UI / UX</a:t>
            </a:r>
          </a:p>
          <a:p>
            <a:pPr lvl="1"/>
            <a:r>
              <a:rPr lang="en-US" sz="1600" b="0" dirty="0"/>
              <a:t>Custom branding</a:t>
            </a:r>
          </a:p>
          <a:p>
            <a:pPr lvl="1"/>
            <a:endParaRPr lang="en-US" sz="1600" b="0" dirty="0"/>
          </a:p>
          <a:p>
            <a:pPr lvl="1"/>
            <a:endParaRPr lang="en-US" sz="1600" b="0" dirty="0"/>
          </a:p>
          <a:p>
            <a:pPr marL="283464" lvl="1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6" name="Picture 2" descr="UI">
            <a:extLst>
              <a:ext uri="{FF2B5EF4-FFF2-40B4-BE49-F238E27FC236}">
                <a16:creationId xmlns:a16="http://schemas.microsoft.com/office/drawing/2014/main" id="{9F093C85-91F4-D9B7-1132-58471AB7F6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623" y="4417629"/>
            <a:ext cx="3688862" cy="175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UI">
            <a:extLst>
              <a:ext uri="{FF2B5EF4-FFF2-40B4-BE49-F238E27FC236}">
                <a16:creationId xmlns:a16="http://schemas.microsoft.com/office/drawing/2014/main" id="{7AC1D279-AE5C-7170-A2CD-3372320481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1416" y="1698998"/>
            <a:ext cx="4189046" cy="2218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ED716AD-A146-B318-2CEF-B66C4C085606}"/>
              </a:ext>
            </a:extLst>
          </p:cNvPr>
          <p:cNvSpPr txBox="1">
            <a:spLocks/>
          </p:cNvSpPr>
          <p:nvPr/>
        </p:nvSpPr>
        <p:spPr>
          <a:xfrm>
            <a:off x="7215029" y="3917338"/>
            <a:ext cx="4436279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Build new tools to extend ArcGIS Pro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E0676F3-6CC7-577A-80F6-D46ACFD74B7A}"/>
              </a:ext>
            </a:extLst>
          </p:cNvPr>
          <p:cNvSpPr txBox="1">
            <a:spLocks/>
          </p:cNvSpPr>
          <p:nvPr/>
        </p:nvSpPr>
        <p:spPr>
          <a:xfrm>
            <a:off x="7221416" y="6183931"/>
            <a:ext cx="4436279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Rebrand ArcGIS Pro</a:t>
            </a:r>
          </a:p>
        </p:txBody>
      </p:sp>
    </p:spTree>
    <p:extLst>
      <p:ext uri="{BB962C8B-B14F-4D97-AF65-F5344CB8AC3E}">
        <p14:creationId xmlns:p14="http://schemas.microsoft.com/office/powerpoint/2010/main" val="2726359050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7ACD8-48CC-F979-C1B0-402458AC0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2732670"/>
            <a:ext cx="6886936" cy="738664"/>
          </a:xfrm>
        </p:spPr>
        <p:txBody>
          <a:bodyPr/>
          <a:lstStyle/>
          <a:p>
            <a:r>
              <a:rPr lang="en-US" dirty="0"/>
              <a:t>Patterns &amp; API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6C050F-3513-7DBB-81F6-A92E23AF2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6886936" cy="338554"/>
          </a:xfrm>
        </p:spPr>
        <p:txBody>
          <a:bodyPr/>
          <a:lstStyle/>
          <a:p>
            <a:endParaRPr lang="en-US" dirty="0">
              <a:solidFill>
                <a:srgbClr val="FFE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868355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dirty="0"/>
              <a:t>Extensibility Patterns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82F5FF"/>
                </a:solidFill>
              </a:rPr>
              <a:t>4 major patterns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285750" indent="-285750"/>
            <a:r>
              <a:rPr lang="en-US" dirty="0"/>
              <a:t>Add-Ins</a:t>
            </a:r>
            <a:r>
              <a:rPr lang="en-US" b="0" dirty="0"/>
              <a:t> – Develop new tools and functionality to extend Pro</a:t>
            </a:r>
          </a:p>
          <a:p>
            <a:pPr marL="285750" indent="-285750"/>
            <a:r>
              <a:rPr lang="en-US" dirty="0"/>
              <a:t>Managed Configurations </a:t>
            </a:r>
            <a:r>
              <a:rPr lang="en-US" b="0" dirty="0"/>
              <a:t>– All Add-in capabilities + additional customization of Pro UI / UX</a:t>
            </a:r>
          </a:p>
          <a:p>
            <a:pPr marL="285750" indent="-285750"/>
            <a:r>
              <a:rPr lang="en-US" dirty="0"/>
              <a:t>Plugin </a:t>
            </a:r>
            <a:r>
              <a:rPr lang="en-US" dirty="0" err="1"/>
              <a:t>Datasources</a:t>
            </a:r>
            <a:r>
              <a:rPr lang="en-US" dirty="0"/>
              <a:t> </a:t>
            </a:r>
            <a:r>
              <a:rPr lang="en-US" b="0" dirty="0"/>
              <a:t>– Custom data source integration with Pro</a:t>
            </a:r>
          </a:p>
          <a:p>
            <a:pPr marL="285750" indent="-285750"/>
            <a:r>
              <a:rPr lang="en-US" dirty="0" err="1"/>
              <a:t>CoreHost</a:t>
            </a:r>
            <a:r>
              <a:rPr lang="en-US" dirty="0"/>
              <a:t> Apps </a:t>
            </a:r>
            <a:r>
              <a:rPr lang="en-US" b="0" dirty="0"/>
              <a:t>– Standalone apps for 64-bit Geodatabase and Geometry access</a:t>
            </a:r>
          </a:p>
          <a:p>
            <a:pPr>
              <a:buClr>
                <a:srgbClr val="5DD9B6"/>
              </a:buClr>
            </a:pPr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03E076-2CB9-BA27-96A9-A19681851E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284" y="4019374"/>
            <a:ext cx="3727613" cy="23224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84DE7E5-7F6C-B21A-BEC3-DEC72BD43B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1042" y="4017051"/>
            <a:ext cx="3388531" cy="2322439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1312C8B-F9CF-849B-1707-33542EF6B144}"/>
              </a:ext>
            </a:extLst>
          </p:cNvPr>
          <p:cNvSpPr txBox="1">
            <a:spLocks/>
          </p:cNvSpPr>
          <p:nvPr/>
        </p:nvSpPr>
        <p:spPr>
          <a:xfrm>
            <a:off x="216379" y="3770831"/>
            <a:ext cx="261158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600" i="0" dirty="0"/>
              <a:t>Editing Add-In Sample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23D1F8F-0B54-D3FB-FD23-F429722F0008}"/>
              </a:ext>
            </a:extLst>
          </p:cNvPr>
          <p:cNvSpPr txBox="1">
            <a:spLocks/>
          </p:cNvSpPr>
          <p:nvPr/>
        </p:nvSpPr>
        <p:spPr>
          <a:xfrm>
            <a:off x="5172053" y="3780786"/>
            <a:ext cx="4076781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600" i="0" dirty="0"/>
              <a:t>Plugin Datasource Sample </a:t>
            </a:r>
          </a:p>
        </p:txBody>
      </p:sp>
    </p:spTree>
    <p:extLst>
      <p:ext uri="{BB962C8B-B14F-4D97-AF65-F5344CB8AC3E}">
        <p14:creationId xmlns:p14="http://schemas.microsoft.com/office/powerpoint/2010/main" val="3313283635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2023 with lt blue links">
      <a:dk1>
        <a:srgbClr val="000000"/>
      </a:dk1>
      <a:lt1>
        <a:srgbClr val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2849481B-1D3E-D149-B421-48D6D1583BF4}" vid="{60C00BA4-AC3C-3D4D-98A4-97CACE28F04A}"/>
    </a:ext>
  </a:extLst>
</a:theme>
</file>

<file path=ppt/theme/theme2.xml><?xml version="1.0" encoding="utf-8"?>
<a:theme xmlns:a="http://schemas.openxmlformats.org/drawingml/2006/main" name="1_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05361BA6-34CC-5149-B475-84B2D56F6133}" vid="{F944CF89-F3D3-BA49-95EA-BA43E65884F5}"/>
    </a:ext>
  </a:extLst>
</a:theme>
</file>

<file path=ppt/theme/theme3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Esri_Corporate_Template-Dark</Template>
  <TotalTime>0</TotalTime>
  <Words>2905</Words>
  <Application>Microsoft Office PowerPoint</Application>
  <PresentationFormat>Widescreen</PresentationFormat>
  <Paragraphs>501</Paragraphs>
  <Slides>44</Slides>
  <Notes>27</Notes>
  <HiddenSlides>1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44</vt:i4>
      </vt:variant>
    </vt:vector>
  </HeadingPairs>
  <TitlesOfParts>
    <vt:vector size="46" baseType="lpstr">
      <vt:lpstr>Esri_Corporate_Template-Dark</vt:lpstr>
      <vt:lpstr>1_Esri_Corporate_Template-Dark</vt:lpstr>
      <vt:lpstr>ArcGIS Pro SDK for .NET: Approaches for Pro Extensibility </vt:lpstr>
      <vt:lpstr>Session Agenda</vt:lpstr>
      <vt:lpstr>Extending ArcGIS Pro</vt:lpstr>
      <vt:lpstr>Extending ArcGIS Pro</vt:lpstr>
      <vt:lpstr>User Perspectives</vt:lpstr>
      <vt:lpstr>ArcGIS Pro SDK for Microsoft .NET</vt:lpstr>
      <vt:lpstr>Extending ArcGIS Pro with the Pro SDK</vt:lpstr>
      <vt:lpstr>Patterns &amp; API</vt:lpstr>
      <vt:lpstr>Extensibility Patterns</vt:lpstr>
      <vt:lpstr>ArcGIS Pro SDK Extensibility Patterns</vt:lpstr>
      <vt:lpstr>What’s possible with the SDK</vt:lpstr>
      <vt:lpstr>What’s possible with the SDK</vt:lpstr>
      <vt:lpstr>Patterns and Templates</vt:lpstr>
      <vt:lpstr>Item Templates</vt:lpstr>
      <vt:lpstr>Pro SDK Extensibility Patterns</vt:lpstr>
      <vt:lpstr>Pro SDK Extensibility Patterns</vt:lpstr>
      <vt:lpstr>How does a Pro add-in work?</vt:lpstr>
      <vt:lpstr>Desktop Application Markup Language</vt:lpstr>
      <vt:lpstr>Installing &amp; Sharing Add-ins</vt:lpstr>
      <vt:lpstr>Pro SDK Extensibility Patterns</vt:lpstr>
      <vt:lpstr>What is an ArcGIS Pro Configuration?</vt:lpstr>
      <vt:lpstr>Pro SDK Extensibility Patterns</vt:lpstr>
      <vt:lpstr>Plugin Datasources</vt:lpstr>
      <vt:lpstr>Plugin Datasources</vt:lpstr>
      <vt:lpstr>Pro SDK Extensibility Patterns</vt:lpstr>
      <vt:lpstr>CoreHost Applications</vt:lpstr>
      <vt:lpstr>CoreHost Applications</vt:lpstr>
      <vt:lpstr>Considerations</vt:lpstr>
      <vt:lpstr>Updates &amp;  What’s Coming</vt:lpstr>
      <vt:lpstr>What’s New ArcGIS Pro 3.2 SDK</vt:lpstr>
      <vt:lpstr>Road Ahead</vt:lpstr>
      <vt:lpstr>Road Ahead</vt:lpstr>
      <vt:lpstr>Road Ahead</vt:lpstr>
      <vt:lpstr>Resources for your work</vt:lpstr>
      <vt:lpstr>SDK Resources</vt:lpstr>
      <vt:lpstr>Samples and Documentation</vt:lpstr>
      <vt:lpstr>ArcGIS Pro SDK Community</vt:lpstr>
      <vt:lpstr>ArcGIS Marketplace and Pro Add-ins</vt:lpstr>
      <vt:lpstr>ArcGIS Pro SDK for .NET – Technical Sessions</vt:lpstr>
      <vt:lpstr>ArcGIS Pro SDK for .NET – Demo theaters</vt:lpstr>
      <vt:lpstr>Please Share Your Feedback in the App</vt:lpstr>
      <vt:lpstr>PowerPoint Presentation</vt:lpstr>
      <vt:lpstr>Connect With Us On Social</vt:lpstr>
      <vt:lpstr>Copyright © 2024 Esri. All rights reserved.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ArcGIS Pro SDK for .NET: Approaches for Pro Extensibility </dc:title>
  <dc:creator/>
  <cp:lastModifiedBy/>
  <cp:revision>2</cp:revision>
  <dcterms:created xsi:type="dcterms:W3CDTF">2024-03-12T08:05:15Z</dcterms:created>
  <dcterms:modified xsi:type="dcterms:W3CDTF">2024-03-12T16:27:43Z</dcterms:modified>
</cp:coreProperties>
</file>