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6799" r:id="rId5"/>
  </p:sldMasterIdLst>
  <p:notesMasterIdLst>
    <p:notesMasterId r:id="rId64"/>
  </p:notesMasterIdLst>
  <p:handoutMasterIdLst>
    <p:handoutMasterId r:id="rId65"/>
  </p:handoutMasterIdLst>
  <p:sldIdLst>
    <p:sldId id="639" r:id="rId6"/>
    <p:sldId id="672" r:id="rId7"/>
    <p:sldId id="705" r:id="rId8"/>
    <p:sldId id="712" r:id="rId9"/>
    <p:sldId id="1019" r:id="rId10"/>
    <p:sldId id="701" r:id="rId11"/>
    <p:sldId id="768" r:id="rId12"/>
    <p:sldId id="655" r:id="rId13"/>
    <p:sldId id="657" r:id="rId14"/>
    <p:sldId id="724" r:id="rId15"/>
    <p:sldId id="1022" r:id="rId16"/>
    <p:sldId id="1021" r:id="rId17"/>
    <p:sldId id="1053" r:id="rId18"/>
    <p:sldId id="1054" r:id="rId19"/>
    <p:sldId id="1055" r:id="rId20"/>
    <p:sldId id="1058" r:id="rId21"/>
    <p:sldId id="1056" r:id="rId22"/>
    <p:sldId id="1057" r:id="rId23"/>
    <p:sldId id="1059" r:id="rId24"/>
    <p:sldId id="1031" r:id="rId25"/>
    <p:sldId id="1046" r:id="rId26"/>
    <p:sldId id="1048" r:id="rId27"/>
    <p:sldId id="1049" r:id="rId28"/>
    <p:sldId id="1024" r:id="rId29"/>
    <p:sldId id="1042" r:id="rId30"/>
    <p:sldId id="1050" r:id="rId31"/>
    <p:sldId id="1051" r:id="rId32"/>
    <p:sldId id="1052" r:id="rId33"/>
    <p:sldId id="1035" r:id="rId34"/>
    <p:sldId id="820" r:id="rId35"/>
    <p:sldId id="799" r:id="rId36"/>
    <p:sldId id="1005" r:id="rId37"/>
    <p:sldId id="1001" r:id="rId38"/>
    <p:sldId id="1003" r:id="rId39"/>
    <p:sldId id="1004" r:id="rId40"/>
    <p:sldId id="800" r:id="rId41"/>
    <p:sldId id="1002" r:id="rId42"/>
    <p:sldId id="1039" r:id="rId43"/>
    <p:sldId id="1061" r:id="rId44"/>
    <p:sldId id="802" r:id="rId45"/>
    <p:sldId id="837" r:id="rId46"/>
    <p:sldId id="804" r:id="rId47"/>
    <p:sldId id="1015" r:id="rId48"/>
    <p:sldId id="1016" r:id="rId49"/>
    <p:sldId id="1000" r:id="rId50"/>
    <p:sldId id="1018" r:id="rId51"/>
    <p:sldId id="1043" r:id="rId52"/>
    <p:sldId id="1037" r:id="rId53"/>
    <p:sldId id="887" r:id="rId54"/>
    <p:sldId id="886" r:id="rId55"/>
    <p:sldId id="888" r:id="rId56"/>
    <p:sldId id="1044" r:id="rId57"/>
    <p:sldId id="1038" r:id="rId58"/>
    <p:sldId id="638" r:id="rId59"/>
    <p:sldId id="1064" r:id="rId60"/>
    <p:sldId id="1063" r:id="rId61"/>
    <p:sldId id="1060" r:id="rId62"/>
    <p:sldId id="825" r:id="rId6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structions" id="{15B13B0A-EEBE-624E-BE43-8059CB0E21EE}">
          <p14:sldIdLst/>
        </p14:section>
        <p14:section name="Your Presentation" id="{BC5D39D9-9158-D649-839D-B2F6EDD610CD}">
          <p14:sldIdLst>
            <p14:sldId id="639"/>
            <p14:sldId id="672"/>
            <p14:sldId id="705"/>
            <p14:sldId id="712"/>
            <p14:sldId id="1019"/>
            <p14:sldId id="701"/>
            <p14:sldId id="768"/>
            <p14:sldId id="655"/>
            <p14:sldId id="657"/>
            <p14:sldId id="724"/>
            <p14:sldId id="1022"/>
            <p14:sldId id="1021"/>
            <p14:sldId id="1053"/>
            <p14:sldId id="1054"/>
            <p14:sldId id="1055"/>
            <p14:sldId id="1058"/>
            <p14:sldId id="1056"/>
            <p14:sldId id="1057"/>
            <p14:sldId id="1059"/>
            <p14:sldId id="1031"/>
            <p14:sldId id="1046"/>
            <p14:sldId id="1048"/>
            <p14:sldId id="1049"/>
            <p14:sldId id="1024"/>
            <p14:sldId id="1042"/>
            <p14:sldId id="1050"/>
            <p14:sldId id="1051"/>
            <p14:sldId id="1052"/>
            <p14:sldId id="1035"/>
            <p14:sldId id="820"/>
            <p14:sldId id="799"/>
            <p14:sldId id="1005"/>
            <p14:sldId id="1001"/>
            <p14:sldId id="1003"/>
            <p14:sldId id="1004"/>
            <p14:sldId id="800"/>
            <p14:sldId id="1002"/>
            <p14:sldId id="1039"/>
            <p14:sldId id="1061"/>
            <p14:sldId id="802"/>
            <p14:sldId id="837"/>
            <p14:sldId id="804"/>
            <p14:sldId id="1015"/>
            <p14:sldId id="1016"/>
            <p14:sldId id="1000"/>
            <p14:sldId id="1018"/>
            <p14:sldId id="1043"/>
            <p14:sldId id="1037"/>
            <p14:sldId id="887"/>
            <p14:sldId id="886"/>
            <p14:sldId id="888"/>
            <p14:sldId id="1044"/>
            <p14:sldId id="1038"/>
            <p14:sldId id="638"/>
            <p14:sldId id="1064"/>
            <p14:sldId id="1063"/>
            <p14:sldId id="1060"/>
            <p14:sldId id="825"/>
          </p14:sldIdLst>
        </p14:section>
        <p14:section name="DevSummit 2019" id="{E447D310-242F-2F41-8286-3566BC751418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43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92AE"/>
    <a:srgbClr val="03A2B1"/>
    <a:srgbClr val="0051A2"/>
    <a:srgbClr val="006BA6"/>
    <a:srgbClr val="01A7B1"/>
    <a:srgbClr val="00C1B6"/>
    <a:srgbClr val="6DE3D3"/>
    <a:srgbClr val="6DE3DF"/>
    <a:srgbClr val="66B4C3"/>
    <a:srgbClr val="6DCA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02" autoAdjust="0"/>
    <p:restoredTop sz="86419" autoAdjust="0"/>
  </p:normalViewPr>
  <p:slideViewPr>
    <p:cSldViewPr snapToGrid="0" snapToObjects="1" showGuides="1">
      <p:cViewPr varScale="1">
        <p:scale>
          <a:sx n="83" d="100"/>
          <a:sy n="83" d="100"/>
        </p:scale>
        <p:origin x="643" y="43"/>
      </p:cViewPr>
      <p:guideLst>
        <p:guide orient="horz" pos="430"/>
        <p:guide orient="horz" pos="3888"/>
        <p:guide pos="576"/>
        <p:guide pos="7104"/>
        <p:guide pos="431"/>
        <p:guide pos="72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 snapToObjects="1" showGuides="1">
      <p:cViewPr varScale="1">
        <p:scale>
          <a:sx n="151" d="100"/>
          <a:sy n="151" d="100"/>
        </p:scale>
        <p:origin x="4728" y="21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slide" Target="slides/slide58.xml"/><Relationship Id="rId68" Type="http://schemas.openxmlformats.org/officeDocument/2006/relationships/theme" Target="theme/theme1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61" Type="http://schemas.openxmlformats.org/officeDocument/2006/relationships/slide" Target="slides/slide56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notesMaster" Target="notesMasters/notesMaster1.xml"/><Relationship Id="rId69" Type="http://schemas.openxmlformats.org/officeDocument/2006/relationships/tableStyles" Target="tableStyle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viewProps" Target="viewProps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4AB64-BB16-014D-AF59-00877FFB5348}" type="datetimeFigureOut">
              <a:rPr lang="en-US" smtClean="0"/>
              <a:t>2/25/2023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BED56D-3A20-2943-930A-2361A9DDC1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/>
              </a:defRPr>
            </a:lvl1pPr>
          </a:lstStyle>
          <a:p>
            <a:fld id="{5498D241-0AB7-BC44-80E8-F0A20AF46E9E}" type="datetimeFigureOut">
              <a:rPr lang="en-US" smtClean="0"/>
              <a:pPr/>
              <a:t>2/25/2023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8697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54545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1083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7010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0996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5723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79255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13186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2656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6541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675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22169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2967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74149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3834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19155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16064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59176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497435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524411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494033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87921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1"/>
            <a:endParaRPr lang="en-US" dirty="0"/>
          </a:p>
          <a:p>
            <a:pPr lvl="1"/>
            <a:r>
              <a:rPr lang="en-US" dirty="0"/>
              <a:t>Does </a:t>
            </a:r>
            <a:r>
              <a:rPr lang="en-US" u="sng" dirty="0"/>
              <a:t>NOT</a:t>
            </a:r>
            <a:r>
              <a:rPr lang="en-US" dirty="0"/>
              <a:t> need to be run on the </a:t>
            </a:r>
            <a:r>
              <a:rPr lang="en-US" dirty="0" err="1"/>
              <a:t>QueuedTask</a:t>
            </a:r>
            <a:r>
              <a:rPr lang="en-US" dirty="0"/>
              <a:t>…..but….many of the API methods you likely will use (to perform an edit) </a:t>
            </a:r>
            <a:r>
              <a:rPr lang="en-US" u="sng" dirty="0"/>
              <a:t>do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66160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616837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29976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32577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778948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577335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098816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261020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77868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589258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0893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1"/>
            <a:endParaRPr lang="en-US" dirty="0"/>
          </a:p>
          <a:p>
            <a:pPr lvl="1"/>
            <a:r>
              <a:rPr lang="en-US" dirty="0"/>
              <a:t>Does </a:t>
            </a:r>
            <a:r>
              <a:rPr lang="en-US" u="sng" dirty="0"/>
              <a:t>NOT</a:t>
            </a:r>
            <a:r>
              <a:rPr lang="en-US" dirty="0"/>
              <a:t> need to be run on the </a:t>
            </a:r>
            <a:r>
              <a:rPr lang="en-US" dirty="0" err="1"/>
              <a:t>QueuedTask</a:t>
            </a:r>
            <a:r>
              <a:rPr lang="en-US" dirty="0"/>
              <a:t>…..but….many of the API methods you likely will use (to perform an edit) </a:t>
            </a:r>
            <a:r>
              <a:rPr lang="en-US" u="sng" dirty="0"/>
              <a:t>do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8732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6458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437902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50156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108157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611801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184022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20102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577680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460631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97403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40336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185459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1854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3838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25710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62346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33121" y="2428193"/>
            <a:ext cx="8525773" cy="914400"/>
          </a:xfrm>
        </p:spPr>
        <p:txBody>
          <a:bodyPr rIns="0" anchor="b">
            <a:noAutofit/>
          </a:bodyPr>
          <a:lstStyle>
            <a:lvl1pPr algn="ctr">
              <a:defRPr sz="34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28801" y="3465218"/>
            <a:ext cx="8534401" cy="914400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 of Presenter(s)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91B51-25EE-0147-9293-37E16A70024E}" type="datetime1">
              <a:rPr lang="en-US" smtClean="0"/>
              <a:t>2/25/2023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40"/>
          <a:stretch/>
        </p:blipFill>
        <p:spPr>
          <a:xfrm>
            <a:off x="10013894" y="572078"/>
            <a:ext cx="1274495" cy="46553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icture with Caption">
    <p:bg>
      <p:bgPr>
        <a:gradFill flip="none" rotWithShape="1">
          <a:gsLst>
            <a:gs pos="1000">
              <a:srgbClr val="0078C3"/>
            </a:gs>
            <a:gs pos="100000">
              <a:srgbClr val="0A144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rallelogram 10"/>
          <p:cNvSpPr/>
          <p:nvPr/>
        </p:nvSpPr>
        <p:spPr bwMode="auto">
          <a:xfrm flipH="1">
            <a:off x="1" y="2"/>
            <a:ext cx="5497956" cy="6865697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7956" h="6865697">
                <a:moveTo>
                  <a:pt x="0" y="0"/>
                </a:moveTo>
                <a:lnTo>
                  <a:pt x="5497956" y="0"/>
                </a:lnTo>
                <a:lnTo>
                  <a:pt x="5497956" y="6858000"/>
                </a:lnTo>
                <a:lnTo>
                  <a:pt x="2747818" y="686569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8" name="Parallelogram 10"/>
          <p:cNvSpPr/>
          <p:nvPr/>
        </p:nvSpPr>
        <p:spPr bwMode="auto">
          <a:xfrm rot="16200000" flipH="1" flipV="1">
            <a:off x="4707461" y="-626538"/>
            <a:ext cx="2777078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icture Placeholder 8"/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Picture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1" y="3582548"/>
            <a:ext cx="4527741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1" y="2348110"/>
            <a:ext cx="4527741" cy="1169551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3800" b="1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</a:t>
            </a:r>
            <a:br>
              <a:rPr kumimoji="0" lang="en-US" dirty="0"/>
            </a:br>
            <a:r>
              <a:rPr kumimoji="0" lang="en-US" dirty="0"/>
              <a:t>Demo Title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6FA6FB-FDD3-A446-B5AE-30BBE73852D8}" type="datetime1">
              <a:rPr lang="en-US" smtClean="0"/>
              <a:t>2/25/2023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155255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Only_User Screens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User Screens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3D0726-017F-9249-8B2E-2A4DDB444ED8}" type="datetime1">
              <a:rPr lang="en-US" smtClean="0"/>
              <a:t>2/25/2023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8791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wo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304" y="1990427"/>
            <a:ext cx="10367433" cy="1477328"/>
          </a:xfrm>
        </p:spPr>
        <p:txBody>
          <a:bodyPr anchor="b"/>
          <a:lstStyle>
            <a:lvl1pPr>
              <a:spcAft>
                <a:spcPts val="0"/>
              </a:spcAft>
              <a:defRPr sz="96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BIG Word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304" y="3467761"/>
            <a:ext cx="10367433" cy="615553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>
              <a:spcAft>
                <a:spcPts val="0"/>
              </a:spcAft>
              <a:buFontTx/>
              <a:buNone/>
              <a:defRPr lang="en-US" sz="4000" b="1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  <a:buNone/>
            </a:pPr>
            <a:r>
              <a:rPr lang="en-US" dirty="0"/>
              <a:t>Smaller word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7C214-390A-F944-BF27-73F37F4360F9}" type="datetime1">
              <a:rPr lang="en-US" smtClean="0"/>
              <a:t>2/25/2023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752500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284" y="2625441"/>
            <a:ext cx="7315200" cy="461665"/>
          </a:xfrm>
        </p:spPr>
        <p:txBody>
          <a:bodyPr anchor="b"/>
          <a:lstStyle>
            <a:lvl1pPr>
              <a:spcAft>
                <a:spcPts val="0"/>
              </a:spcAft>
              <a:defRPr sz="30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“Quote”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3683197"/>
            <a:ext cx="7315200" cy="400110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 algn="r">
              <a:spcAft>
                <a:spcPts val="0"/>
              </a:spcAft>
              <a:buFontTx/>
              <a:buNone/>
              <a:defRPr lang="en-US" sz="2600" b="0" baseline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</a:pPr>
            <a:r>
              <a:rPr lang="en-US" dirty="0"/>
              <a:t>Name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25C2B-15EC-3348-B6CD-75D75F51F610}" type="datetime1">
              <a:rPr lang="en-US" smtClean="0"/>
              <a:t>2/25/2023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332608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rallelogram 10"/>
          <p:cNvSpPr/>
          <p:nvPr userDrawn="1"/>
        </p:nvSpPr>
        <p:spPr bwMode="auto">
          <a:xfrm rot="16811740" flipH="1">
            <a:off x="2821442" y="-2136101"/>
            <a:ext cx="6318215" cy="12766191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3826999 w 5497956"/>
              <a:gd name="connsiteY2" fmla="*/ 4279505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  <a:gd name="connsiteX0" fmla="*/ 0 w 5497956"/>
              <a:gd name="connsiteY0" fmla="*/ 0 h 5277653"/>
              <a:gd name="connsiteX1" fmla="*/ 5497956 w 5497956"/>
              <a:gd name="connsiteY1" fmla="*/ 0 h 5277653"/>
              <a:gd name="connsiteX2" fmla="*/ 3826999 w 5497956"/>
              <a:gd name="connsiteY2" fmla="*/ 4279505 h 5277653"/>
              <a:gd name="connsiteX3" fmla="*/ 2377650 w 5497956"/>
              <a:gd name="connsiteY3" fmla="*/ 5277653 h 5277653"/>
              <a:gd name="connsiteX4" fmla="*/ 0 w 5497956"/>
              <a:gd name="connsiteY4" fmla="*/ 0 h 5277653"/>
              <a:gd name="connsiteX0" fmla="*/ 0 w 3863432"/>
              <a:gd name="connsiteY0" fmla="*/ 2222226 h 5277653"/>
              <a:gd name="connsiteX1" fmla="*/ 3863432 w 3863432"/>
              <a:gd name="connsiteY1" fmla="*/ 0 h 5277653"/>
              <a:gd name="connsiteX2" fmla="*/ 2192475 w 3863432"/>
              <a:gd name="connsiteY2" fmla="*/ 4279505 h 5277653"/>
              <a:gd name="connsiteX3" fmla="*/ 743126 w 3863432"/>
              <a:gd name="connsiteY3" fmla="*/ 5277653 h 5277653"/>
              <a:gd name="connsiteX4" fmla="*/ 0 w 3863432"/>
              <a:gd name="connsiteY4" fmla="*/ 2222226 h 5277653"/>
              <a:gd name="connsiteX0" fmla="*/ 0 w 4172478"/>
              <a:gd name="connsiteY0" fmla="*/ 1085159 h 4140586"/>
              <a:gd name="connsiteX1" fmla="*/ 4172478 w 4172478"/>
              <a:gd name="connsiteY1" fmla="*/ 0 h 4140586"/>
              <a:gd name="connsiteX2" fmla="*/ 2192475 w 4172478"/>
              <a:gd name="connsiteY2" fmla="*/ 3142438 h 4140586"/>
              <a:gd name="connsiteX3" fmla="*/ 743126 w 4172478"/>
              <a:gd name="connsiteY3" fmla="*/ 4140586 h 4140586"/>
              <a:gd name="connsiteX4" fmla="*/ 0 w 4172478"/>
              <a:gd name="connsiteY4" fmla="*/ 1085159 h 4140586"/>
              <a:gd name="connsiteX0" fmla="*/ 0 w 3868783"/>
              <a:gd name="connsiteY0" fmla="*/ 887305 h 4140586"/>
              <a:gd name="connsiteX1" fmla="*/ 3868783 w 3868783"/>
              <a:gd name="connsiteY1" fmla="*/ 0 h 4140586"/>
              <a:gd name="connsiteX2" fmla="*/ 1888780 w 3868783"/>
              <a:gd name="connsiteY2" fmla="*/ 3142438 h 4140586"/>
              <a:gd name="connsiteX3" fmla="*/ 439431 w 3868783"/>
              <a:gd name="connsiteY3" fmla="*/ 4140586 h 4140586"/>
              <a:gd name="connsiteX4" fmla="*/ 0 w 3868783"/>
              <a:gd name="connsiteY4" fmla="*/ 887305 h 4140586"/>
              <a:gd name="connsiteX0" fmla="*/ 269818 w 4138601"/>
              <a:gd name="connsiteY0" fmla="*/ 887305 h 3536775"/>
              <a:gd name="connsiteX1" fmla="*/ 4138601 w 4138601"/>
              <a:gd name="connsiteY1" fmla="*/ 0 h 3536775"/>
              <a:gd name="connsiteX2" fmla="*/ 2158598 w 4138601"/>
              <a:gd name="connsiteY2" fmla="*/ 3142438 h 3536775"/>
              <a:gd name="connsiteX3" fmla="*/ 0 w 4138601"/>
              <a:gd name="connsiteY3" fmla="*/ 3536775 h 3536775"/>
              <a:gd name="connsiteX4" fmla="*/ 269818 w 4138601"/>
              <a:gd name="connsiteY4" fmla="*/ 887305 h 3536775"/>
              <a:gd name="connsiteX0" fmla="*/ 269818 w 4138601"/>
              <a:gd name="connsiteY0" fmla="*/ 887305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269818 w 4138601"/>
              <a:gd name="connsiteY4" fmla="*/ 887305 h 3635085"/>
              <a:gd name="connsiteX0" fmla="*/ 453784 w 4138601"/>
              <a:gd name="connsiteY0" fmla="*/ 250562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453784 w 4138601"/>
              <a:gd name="connsiteY4" fmla="*/ 250562 h 3635085"/>
              <a:gd name="connsiteX0" fmla="*/ 1391303 w 4138601"/>
              <a:gd name="connsiteY0" fmla="*/ 75768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1391303 w 4138601"/>
              <a:gd name="connsiteY4" fmla="*/ 75768 h 3635085"/>
              <a:gd name="connsiteX0" fmla="*/ 1391303 w 4138601"/>
              <a:gd name="connsiteY0" fmla="*/ 75768 h 3536775"/>
              <a:gd name="connsiteX1" fmla="*/ 4138601 w 4138601"/>
              <a:gd name="connsiteY1" fmla="*/ 0 h 3536775"/>
              <a:gd name="connsiteX2" fmla="*/ 1273242 w 4138601"/>
              <a:gd name="connsiteY2" fmla="*/ 3407480 h 3536775"/>
              <a:gd name="connsiteX3" fmla="*/ 0 w 4138601"/>
              <a:gd name="connsiteY3" fmla="*/ 3536775 h 3536775"/>
              <a:gd name="connsiteX4" fmla="*/ 1391303 w 4138601"/>
              <a:gd name="connsiteY4" fmla="*/ 75768 h 3536775"/>
              <a:gd name="connsiteX0" fmla="*/ 1391303 w 3058684"/>
              <a:gd name="connsiteY0" fmla="*/ 103474 h 3564481"/>
              <a:gd name="connsiteX1" fmla="*/ 3058684 w 3058684"/>
              <a:gd name="connsiteY1" fmla="*/ 0 h 3564481"/>
              <a:gd name="connsiteX2" fmla="*/ 1273242 w 3058684"/>
              <a:gd name="connsiteY2" fmla="*/ 3435186 h 3564481"/>
              <a:gd name="connsiteX3" fmla="*/ 0 w 3058684"/>
              <a:gd name="connsiteY3" fmla="*/ 3564481 h 3564481"/>
              <a:gd name="connsiteX4" fmla="*/ 1391303 w 3058684"/>
              <a:gd name="connsiteY4" fmla="*/ 103474 h 3564481"/>
              <a:gd name="connsiteX0" fmla="*/ 1521436 w 3188817"/>
              <a:gd name="connsiteY0" fmla="*/ 103474 h 3464355"/>
              <a:gd name="connsiteX1" fmla="*/ 3188817 w 3188817"/>
              <a:gd name="connsiteY1" fmla="*/ 0 h 3464355"/>
              <a:gd name="connsiteX2" fmla="*/ 1403375 w 3188817"/>
              <a:gd name="connsiteY2" fmla="*/ 3435186 h 3464355"/>
              <a:gd name="connsiteX3" fmla="*/ 0 w 3188817"/>
              <a:gd name="connsiteY3" fmla="*/ 3464355 h 3464355"/>
              <a:gd name="connsiteX4" fmla="*/ 1521436 w 3188817"/>
              <a:gd name="connsiteY4" fmla="*/ 103474 h 3464355"/>
              <a:gd name="connsiteX0" fmla="*/ 1521436 w 3188817"/>
              <a:gd name="connsiteY0" fmla="*/ 103474 h 3632772"/>
              <a:gd name="connsiteX1" fmla="*/ 3188817 w 3188817"/>
              <a:gd name="connsiteY1" fmla="*/ 0 h 3632772"/>
              <a:gd name="connsiteX2" fmla="*/ 1626674 w 3188817"/>
              <a:gd name="connsiteY2" fmla="*/ 3632772 h 3632772"/>
              <a:gd name="connsiteX3" fmla="*/ 0 w 3188817"/>
              <a:gd name="connsiteY3" fmla="*/ 3464355 h 3632772"/>
              <a:gd name="connsiteX4" fmla="*/ 1521436 w 3188817"/>
              <a:gd name="connsiteY4" fmla="*/ 103474 h 3632772"/>
              <a:gd name="connsiteX0" fmla="*/ 1521436 w 3605461"/>
              <a:gd name="connsiteY0" fmla="*/ 69855 h 3599153"/>
              <a:gd name="connsiteX1" fmla="*/ 3605461 w 3605461"/>
              <a:gd name="connsiteY1" fmla="*/ 0 h 3599153"/>
              <a:gd name="connsiteX2" fmla="*/ 1626674 w 3605461"/>
              <a:gd name="connsiteY2" fmla="*/ 3599153 h 3599153"/>
              <a:gd name="connsiteX3" fmla="*/ 0 w 3605461"/>
              <a:gd name="connsiteY3" fmla="*/ 3430736 h 3599153"/>
              <a:gd name="connsiteX4" fmla="*/ 1521436 w 3605461"/>
              <a:gd name="connsiteY4" fmla="*/ 69855 h 3599153"/>
              <a:gd name="connsiteX0" fmla="*/ 1488157 w 3605461"/>
              <a:gd name="connsiteY0" fmla="*/ 0 h 3645127"/>
              <a:gd name="connsiteX1" fmla="*/ 3605461 w 3605461"/>
              <a:gd name="connsiteY1" fmla="*/ 45974 h 3645127"/>
              <a:gd name="connsiteX2" fmla="*/ 1626674 w 3605461"/>
              <a:gd name="connsiteY2" fmla="*/ 3645127 h 3645127"/>
              <a:gd name="connsiteX3" fmla="*/ 0 w 3605461"/>
              <a:gd name="connsiteY3" fmla="*/ 3476710 h 3645127"/>
              <a:gd name="connsiteX4" fmla="*/ 1488157 w 3605461"/>
              <a:gd name="connsiteY4" fmla="*/ 0 h 3645127"/>
              <a:gd name="connsiteX0" fmla="*/ 1488157 w 3494077"/>
              <a:gd name="connsiteY0" fmla="*/ 138768 h 3783895"/>
              <a:gd name="connsiteX1" fmla="*/ 3494077 w 3494077"/>
              <a:gd name="connsiteY1" fmla="*/ 0 h 3783895"/>
              <a:gd name="connsiteX2" fmla="*/ 1626674 w 3494077"/>
              <a:gd name="connsiteY2" fmla="*/ 3783895 h 3783895"/>
              <a:gd name="connsiteX3" fmla="*/ 0 w 3494077"/>
              <a:gd name="connsiteY3" fmla="*/ 3615478 h 3783895"/>
              <a:gd name="connsiteX4" fmla="*/ 1488157 w 3494077"/>
              <a:gd name="connsiteY4" fmla="*/ 138768 h 3783895"/>
              <a:gd name="connsiteX0" fmla="*/ 1124549 w 3130469"/>
              <a:gd name="connsiteY0" fmla="*/ 138768 h 3783895"/>
              <a:gd name="connsiteX1" fmla="*/ 3130469 w 3130469"/>
              <a:gd name="connsiteY1" fmla="*/ 0 h 3783895"/>
              <a:gd name="connsiteX2" fmla="*/ 1263066 w 3130469"/>
              <a:gd name="connsiteY2" fmla="*/ 3783895 h 3783895"/>
              <a:gd name="connsiteX3" fmla="*/ 0 w 3130469"/>
              <a:gd name="connsiteY3" fmla="*/ 3710249 h 3783895"/>
              <a:gd name="connsiteX4" fmla="*/ 1124549 w 3130469"/>
              <a:gd name="connsiteY4" fmla="*/ 138768 h 3783895"/>
              <a:gd name="connsiteX0" fmla="*/ 1124549 w 2637804"/>
              <a:gd name="connsiteY0" fmla="*/ 122113 h 3767240"/>
              <a:gd name="connsiteX1" fmla="*/ 2637804 w 2637804"/>
              <a:gd name="connsiteY1" fmla="*/ 0 h 3767240"/>
              <a:gd name="connsiteX2" fmla="*/ 1263066 w 2637804"/>
              <a:gd name="connsiteY2" fmla="*/ 3767240 h 3767240"/>
              <a:gd name="connsiteX3" fmla="*/ 0 w 2637804"/>
              <a:gd name="connsiteY3" fmla="*/ 3693594 h 3767240"/>
              <a:gd name="connsiteX4" fmla="*/ 1124549 w 2637804"/>
              <a:gd name="connsiteY4" fmla="*/ 122113 h 3767240"/>
              <a:gd name="connsiteX0" fmla="*/ 1305037 w 2637804"/>
              <a:gd name="connsiteY0" fmla="*/ 0 h 3855679"/>
              <a:gd name="connsiteX1" fmla="*/ 2637804 w 2637804"/>
              <a:gd name="connsiteY1" fmla="*/ 88439 h 3855679"/>
              <a:gd name="connsiteX2" fmla="*/ 1263066 w 2637804"/>
              <a:gd name="connsiteY2" fmla="*/ 3855679 h 3855679"/>
              <a:gd name="connsiteX3" fmla="*/ 0 w 2637804"/>
              <a:gd name="connsiteY3" fmla="*/ 3782033 h 3855679"/>
              <a:gd name="connsiteX4" fmla="*/ 1305037 w 2637804"/>
              <a:gd name="connsiteY4" fmla="*/ 0 h 3855679"/>
              <a:gd name="connsiteX0" fmla="*/ 1264430 w 2637804"/>
              <a:gd name="connsiteY0" fmla="*/ 0 h 3899282"/>
              <a:gd name="connsiteX1" fmla="*/ 2637804 w 2637804"/>
              <a:gd name="connsiteY1" fmla="*/ 132042 h 3899282"/>
              <a:gd name="connsiteX2" fmla="*/ 1263066 w 2637804"/>
              <a:gd name="connsiteY2" fmla="*/ 3899282 h 3899282"/>
              <a:gd name="connsiteX3" fmla="*/ 0 w 2637804"/>
              <a:gd name="connsiteY3" fmla="*/ 3825636 h 3899282"/>
              <a:gd name="connsiteX4" fmla="*/ 1264430 w 2637804"/>
              <a:gd name="connsiteY4" fmla="*/ 0 h 3899282"/>
              <a:gd name="connsiteX0" fmla="*/ 1264430 w 2637804"/>
              <a:gd name="connsiteY0" fmla="*/ 0 h 4163698"/>
              <a:gd name="connsiteX1" fmla="*/ 2637804 w 2637804"/>
              <a:gd name="connsiteY1" fmla="*/ 132042 h 4163698"/>
              <a:gd name="connsiteX2" fmla="*/ 1331152 w 2637804"/>
              <a:gd name="connsiteY2" fmla="*/ 4163698 h 4163698"/>
              <a:gd name="connsiteX3" fmla="*/ 0 w 2637804"/>
              <a:gd name="connsiteY3" fmla="*/ 3825636 h 4163698"/>
              <a:gd name="connsiteX4" fmla="*/ 1264430 w 2637804"/>
              <a:gd name="connsiteY4" fmla="*/ 0 h 4163698"/>
              <a:gd name="connsiteX0" fmla="*/ 1182770 w 2556144"/>
              <a:gd name="connsiteY0" fmla="*/ 0 h 4163698"/>
              <a:gd name="connsiteX1" fmla="*/ 2556144 w 2556144"/>
              <a:gd name="connsiteY1" fmla="*/ 132042 h 4163698"/>
              <a:gd name="connsiteX2" fmla="*/ 1249492 w 2556144"/>
              <a:gd name="connsiteY2" fmla="*/ 4163698 h 4163698"/>
              <a:gd name="connsiteX3" fmla="*/ 0 w 2556144"/>
              <a:gd name="connsiteY3" fmla="*/ 3580706 h 4163698"/>
              <a:gd name="connsiteX4" fmla="*/ 1182770 w 2556144"/>
              <a:gd name="connsiteY4" fmla="*/ 0 h 4163698"/>
              <a:gd name="connsiteX0" fmla="*/ 1182770 w 2556144"/>
              <a:gd name="connsiteY0" fmla="*/ 0 h 3715230"/>
              <a:gd name="connsiteX1" fmla="*/ 2556144 w 2556144"/>
              <a:gd name="connsiteY1" fmla="*/ 132042 h 3715230"/>
              <a:gd name="connsiteX2" fmla="*/ 1481730 w 2556144"/>
              <a:gd name="connsiteY2" fmla="*/ 3715230 h 3715230"/>
              <a:gd name="connsiteX3" fmla="*/ 0 w 2556144"/>
              <a:gd name="connsiteY3" fmla="*/ 3580706 h 3715230"/>
              <a:gd name="connsiteX4" fmla="*/ 1182770 w 2556144"/>
              <a:gd name="connsiteY4" fmla="*/ 0 h 3715230"/>
              <a:gd name="connsiteX0" fmla="*/ 1182770 w 2556144"/>
              <a:gd name="connsiteY0" fmla="*/ 0 h 3745461"/>
              <a:gd name="connsiteX1" fmla="*/ 2556144 w 2556144"/>
              <a:gd name="connsiteY1" fmla="*/ 132042 h 3745461"/>
              <a:gd name="connsiteX2" fmla="*/ 1793329 w 2556144"/>
              <a:gd name="connsiteY2" fmla="*/ 3745461 h 3745461"/>
              <a:gd name="connsiteX3" fmla="*/ 0 w 2556144"/>
              <a:gd name="connsiteY3" fmla="*/ 3580706 h 3745461"/>
              <a:gd name="connsiteX4" fmla="*/ 1182770 w 2556144"/>
              <a:gd name="connsiteY4" fmla="*/ 0 h 3745461"/>
              <a:gd name="connsiteX0" fmla="*/ 810452 w 2556144"/>
              <a:gd name="connsiteY0" fmla="*/ 0 h 3786541"/>
              <a:gd name="connsiteX1" fmla="*/ 2556144 w 2556144"/>
              <a:gd name="connsiteY1" fmla="*/ 173122 h 3786541"/>
              <a:gd name="connsiteX2" fmla="*/ 1793329 w 2556144"/>
              <a:gd name="connsiteY2" fmla="*/ 3786541 h 3786541"/>
              <a:gd name="connsiteX3" fmla="*/ 0 w 2556144"/>
              <a:gd name="connsiteY3" fmla="*/ 3621786 h 3786541"/>
              <a:gd name="connsiteX4" fmla="*/ 810452 w 2556144"/>
              <a:gd name="connsiteY4" fmla="*/ 0 h 3786541"/>
              <a:gd name="connsiteX0" fmla="*/ 810452 w 2490881"/>
              <a:gd name="connsiteY0" fmla="*/ 0 h 3786541"/>
              <a:gd name="connsiteX1" fmla="*/ 2490881 w 2490881"/>
              <a:gd name="connsiteY1" fmla="*/ 479137 h 3786541"/>
              <a:gd name="connsiteX2" fmla="*/ 1793329 w 2490881"/>
              <a:gd name="connsiteY2" fmla="*/ 3786541 h 3786541"/>
              <a:gd name="connsiteX3" fmla="*/ 0 w 2490881"/>
              <a:gd name="connsiteY3" fmla="*/ 3621786 h 3786541"/>
              <a:gd name="connsiteX4" fmla="*/ 810452 w 2490881"/>
              <a:gd name="connsiteY4" fmla="*/ 0 h 3786541"/>
              <a:gd name="connsiteX0" fmla="*/ 750890 w 2490881"/>
              <a:gd name="connsiteY0" fmla="*/ 0 h 3470057"/>
              <a:gd name="connsiteX1" fmla="*/ 2490881 w 2490881"/>
              <a:gd name="connsiteY1" fmla="*/ 162653 h 3470057"/>
              <a:gd name="connsiteX2" fmla="*/ 1793329 w 2490881"/>
              <a:gd name="connsiteY2" fmla="*/ 3470057 h 3470057"/>
              <a:gd name="connsiteX3" fmla="*/ 0 w 2490881"/>
              <a:gd name="connsiteY3" fmla="*/ 3305302 h 3470057"/>
              <a:gd name="connsiteX4" fmla="*/ 750890 w 2490881"/>
              <a:gd name="connsiteY4" fmla="*/ 0 h 3470057"/>
              <a:gd name="connsiteX0" fmla="*/ 761393 w 2490881"/>
              <a:gd name="connsiteY0" fmla="*/ 0 h 3473996"/>
              <a:gd name="connsiteX1" fmla="*/ 2490881 w 2490881"/>
              <a:gd name="connsiteY1" fmla="*/ 166592 h 3473996"/>
              <a:gd name="connsiteX2" fmla="*/ 1793329 w 2490881"/>
              <a:gd name="connsiteY2" fmla="*/ 3473996 h 3473996"/>
              <a:gd name="connsiteX3" fmla="*/ 0 w 2490881"/>
              <a:gd name="connsiteY3" fmla="*/ 3309241 h 3473996"/>
              <a:gd name="connsiteX4" fmla="*/ 761393 w 2490881"/>
              <a:gd name="connsiteY4" fmla="*/ 0 h 3473996"/>
              <a:gd name="connsiteX0" fmla="*/ 756589 w 2486077"/>
              <a:gd name="connsiteY0" fmla="*/ 0 h 3473996"/>
              <a:gd name="connsiteX1" fmla="*/ 2486077 w 2486077"/>
              <a:gd name="connsiteY1" fmla="*/ 166592 h 3473996"/>
              <a:gd name="connsiteX2" fmla="*/ 1788525 w 2486077"/>
              <a:gd name="connsiteY2" fmla="*/ 3473996 h 3473996"/>
              <a:gd name="connsiteX3" fmla="*/ 0 w 2486077"/>
              <a:gd name="connsiteY3" fmla="*/ 3294834 h 3473996"/>
              <a:gd name="connsiteX4" fmla="*/ 756589 w 2486077"/>
              <a:gd name="connsiteY4" fmla="*/ 0 h 3473996"/>
              <a:gd name="connsiteX0" fmla="*/ 740384 w 2469872"/>
              <a:gd name="connsiteY0" fmla="*/ 0 h 3473996"/>
              <a:gd name="connsiteX1" fmla="*/ 2469872 w 2469872"/>
              <a:gd name="connsiteY1" fmla="*/ 166592 h 3473996"/>
              <a:gd name="connsiteX2" fmla="*/ 1772320 w 2469872"/>
              <a:gd name="connsiteY2" fmla="*/ 3473996 h 3473996"/>
              <a:gd name="connsiteX3" fmla="*/ 0 w 2469872"/>
              <a:gd name="connsiteY3" fmla="*/ 3301364 h 3473996"/>
              <a:gd name="connsiteX4" fmla="*/ 740384 w 2469872"/>
              <a:gd name="connsiteY4" fmla="*/ 0 h 3473996"/>
              <a:gd name="connsiteX0" fmla="*/ 740384 w 3180498"/>
              <a:gd name="connsiteY0" fmla="*/ 0 h 3473996"/>
              <a:gd name="connsiteX1" fmla="*/ 3180498 w 3180498"/>
              <a:gd name="connsiteY1" fmla="*/ 240494 h 3473996"/>
              <a:gd name="connsiteX2" fmla="*/ 1772320 w 3180498"/>
              <a:gd name="connsiteY2" fmla="*/ 3473996 h 3473996"/>
              <a:gd name="connsiteX3" fmla="*/ 0 w 3180498"/>
              <a:gd name="connsiteY3" fmla="*/ 3301364 h 3473996"/>
              <a:gd name="connsiteX4" fmla="*/ 740384 w 3180498"/>
              <a:gd name="connsiteY4" fmla="*/ 0 h 3473996"/>
              <a:gd name="connsiteX0" fmla="*/ 736813 w 3180498"/>
              <a:gd name="connsiteY0" fmla="*/ 0 h 3472657"/>
              <a:gd name="connsiteX1" fmla="*/ 3180498 w 3180498"/>
              <a:gd name="connsiteY1" fmla="*/ 239155 h 3472657"/>
              <a:gd name="connsiteX2" fmla="*/ 1772320 w 3180498"/>
              <a:gd name="connsiteY2" fmla="*/ 3472657 h 3472657"/>
              <a:gd name="connsiteX3" fmla="*/ 0 w 3180498"/>
              <a:gd name="connsiteY3" fmla="*/ 3300025 h 3472657"/>
              <a:gd name="connsiteX4" fmla="*/ 736813 w 3180498"/>
              <a:gd name="connsiteY4" fmla="*/ 0 h 3472657"/>
              <a:gd name="connsiteX0" fmla="*/ 736813 w 3187641"/>
              <a:gd name="connsiteY0" fmla="*/ 0 h 3472657"/>
              <a:gd name="connsiteX1" fmla="*/ 3187641 w 3187641"/>
              <a:gd name="connsiteY1" fmla="*/ 236478 h 3472657"/>
              <a:gd name="connsiteX2" fmla="*/ 1772320 w 3187641"/>
              <a:gd name="connsiteY2" fmla="*/ 3472657 h 3472657"/>
              <a:gd name="connsiteX3" fmla="*/ 0 w 3187641"/>
              <a:gd name="connsiteY3" fmla="*/ 3300025 h 3472657"/>
              <a:gd name="connsiteX4" fmla="*/ 736813 w 3187641"/>
              <a:gd name="connsiteY4" fmla="*/ 0 h 3472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87641" h="3472657">
                <a:moveTo>
                  <a:pt x="736813" y="0"/>
                </a:moveTo>
                <a:lnTo>
                  <a:pt x="3187641" y="236478"/>
                </a:lnTo>
                <a:lnTo>
                  <a:pt x="1772320" y="3472657"/>
                </a:lnTo>
                <a:lnTo>
                  <a:pt x="0" y="3300025"/>
                </a:lnTo>
                <a:lnTo>
                  <a:pt x="736813" y="0"/>
                </a:lnTo>
                <a:close/>
              </a:path>
            </a:pathLst>
          </a:custGeom>
          <a:gradFill flip="none" rotWithShape="1">
            <a:gsLst>
              <a:gs pos="98000">
                <a:srgbClr val="053264"/>
              </a:gs>
              <a:gs pos="51000">
                <a:srgbClr val="027FB5"/>
              </a:gs>
              <a:gs pos="0">
                <a:srgbClr val="00B9F2"/>
              </a:gs>
            </a:gsLst>
            <a:path path="circle">
              <a:fillToRect l="50000" t="50000" r="50000" b="50000"/>
            </a:path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" name="Parallelogram 10"/>
          <p:cNvSpPr/>
          <p:nvPr/>
        </p:nvSpPr>
        <p:spPr bwMode="auto">
          <a:xfrm rot="5400000" flipV="1">
            <a:off x="5295901" y="-38098"/>
            <a:ext cx="1600198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gradFill flip="none" rotWithShape="1">
            <a:gsLst>
              <a:gs pos="100000">
                <a:srgbClr val="00B9F2"/>
              </a:gs>
              <a:gs pos="10000">
                <a:srgbClr val="053264"/>
              </a:gs>
            </a:gsLst>
            <a:lin ang="378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008" y="2489995"/>
            <a:ext cx="6073985" cy="1878011"/>
          </a:xfrm>
          <a:prstGeom prst="rect">
            <a:avLst/>
          </a:prstGeom>
        </p:spPr>
      </p:pic>
      <p:sp>
        <p:nvSpPr>
          <p:cNvPr id="12" name="Parallelogram 10"/>
          <p:cNvSpPr/>
          <p:nvPr userDrawn="1"/>
        </p:nvSpPr>
        <p:spPr bwMode="auto">
          <a:xfrm rot="5400000" flipH="1">
            <a:off x="5320618" y="-642728"/>
            <a:ext cx="1555939" cy="12227867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2777078"/>
              <a:gd name="connsiteY0" fmla="*/ 35863 h 12227861"/>
              <a:gd name="connsiteX1" fmla="*/ 2358932 w 2777078"/>
              <a:gd name="connsiteY1" fmla="*/ 0 h 12227861"/>
              <a:gd name="connsiteX2" fmla="*/ 2777078 w 2777078"/>
              <a:gd name="connsiteY2" fmla="*/ 12227861 h 12227861"/>
              <a:gd name="connsiteX3" fmla="*/ 0 w 2777078"/>
              <a:gd name="connsiteY3" fmla="*/ 12227861 h 12227861"/>
              <a:gd name="connsiteX4" fmla="*/ 1085273 w 2777078"/>
              <a:gd name="connsiteY4" fmla="*/ 35863 h 12227861"/>
              <a:gd name="connsiteX0" fmla="*/ 273578 w 1965383"/>
              <a:gd name="connsiteY0" fmla="*/ 35863 h 12245793"/>
              <a:gd name="connsiteX1" fmla="*/ 1547237 w 1965383"/>
              <a:gd name="connsiteY1" fmla="*/ 0 h 12245793"/>
              <a:gd name="connsiteX2" fmla="*/ 1965383 w 1965383"/>
              <a:gd name="connsiteY2" fmla="*/ 12227861 h 12245793"/>
              <a:gd name="connsiteX3" fmla="*/ 0 w 1965383"/>
              <a:gd name="connsiteY3" fmla="*/ 12245793 h 12245793"/>
              <a:gd name="connsiteX4" fmla="*/ 273578 w 1965383"/>
              <a:gd name="connsiteY4" fmla="*/ 35863 h 12245793"/>
              <a:gd name="connsiteX0" fmla="*/ 0 w 2257531"/>
              <a:gd name="connsiteY0" fmla="*/ 17934 h 12245793"/>
              <a:gd name="connsiteX1" fmla="*/ 1839385 w 2257531"/>
              <a:gd name="connsiteY1" fmla="*/ 0 h 12245793"/>
              <a:gd name="connsiteX2" fmla="*/ 2257531 w 2257531"/>
              <a:gd name="connsiteY2" fmla="*/ 12227861 h 12245793"/>
              <a:gd name="connsiteX3" fmla="*/ 292148 w 2257531"/>
              <a:gd name="connsiteY3" fmla="*/ 12245793 h 12245793"/>
              <a:gd name="connsiteX4" fmla="*/ 0 w 2257531"/>
              <a:gd name="connsiteY4" fmla="*/ 17934 h 12245793"/>
              <a:gd name="connsiteX0" fmla="*/ 0 w 2257531"/>
              <a:gd name="connsiteY0" fmla="*/ 17934 h 12245793"/>
              <a:gd name="connsiteX1" fmla="*/ 1445837 w 2257531"/>
              <a:gd name="connsiteY1" fmla="*/ 0 h 12245793"/>
              <a:gd name="connsiteX2" fmla="*/ 2257531 w 2257531"/>
              <a:gd name="connsiteY2" fmla="*/ 12227861 h 12245793"/>
              <a:gd name="connsiteX3" fmla="*/ 292148 w 2257531"/>
              <a:gd name="connsiteY3" fmla="*/ 12245793 h 12245793"/>
              <a:gd name="connsiteX4" fmla="*/ 0 w 2257531"/>
              <a:gd name="connsiteY4" fmla="*/ 17934 h 12245793"/>
              <a:gd name="connsiteX0" fmla="*/ 0 w 2134547"/>
              <a:gd name="connsiteY0" fmla="*/ 17934 h 12245793"/>
              <a:gd name="connsiteX1" fmla="*/ 1445837 w 2134547"/>
              <a:gd name="connsiteY1" fmla="*/ 0 h 12245793"/>
              <a:gd name="connsiteX2" fmla="*/ 2134547 w 2134547"/>
              <a:gd name="connsiteY2" fmla="*/ 12209931 h 12245793"/>
              <a:gd name="connsiteX3" fmla="*/ 292148 w 2134547"/>
              <a:gd name="connsiteY3" fmla="*/ 12245793 h 12245793"/>
              <a:gd name="connsiteX4" fmla="*/ 0 w 2134547"/>
              <a:gd name="connsiteY4" fmla="*/ 17934 h 12245793"/>
              <a:gd name="connsiteX0" fmla="*/ 0 w 2134547"/>
              <a:gd name="connsiteY0" fmla="*/ 17934 h 12227867"/>
              <a:gd name="connsiteX1" fmla="*/ 1445837 w 2134547"/>
              <a:gd name="connsiteY1" fmla="*/ 0 h 12227867"/>
              <a:gd name="connsiteX2" fmla="*/ 2134547 w 2134547"/>
              <a:gd name="connsiteY2" fmla="*/ 12209931 h 12227867"/>
              <a:gd name="connsiteX3" fmla="*/ 242953 w 2134547"/>
              <a:gd name="connsiteY3" fmla="*/ 12227867 h 12227867"/>
              <a:gd name="connsiteX4" fmla="*/ 0 w 2134547"/>
              <a:gd name="connsiteY4" fmla="*/ 17934 h 12227867"/>
              <a:gd name="connsiteX0" fmla="*/ 0 w 2134546"/>
              <a:gd name="connsiteY0" fmla="*/ 17934 h 12227867"/>
              <a:gd name="connsiteX1" fmla="*/ 1445837 w 2134546"/>
              <a:gd name="connsiteY1" fmla="*/ 0 h 12227867"/>
              <a:gd name="connsiteX2" fmla="*/ 2134546 w 2134546"/>
              <a:gd name="connsiteY2" fmla="*/ 12222126 h 12227867"/>
              <a:gd name="connsiteX3" fmla="*/ 242953 w 2134546"/>
              <a:gd name="connsiteY3" fmla="*/ 12227867 h 12227867"/>
              <a:gd name="connsiteX4" fmla="*/ 0 w 2134546"/>
              <a:gd name="connsiteY4" fmla="*/ 17934 h 12227867"/>
              <a:gd name="connsiteX0" fmla="*/ 0 w 2134546"/>
              <a:gd name="connsiteY0" fmla="*/ 17934 h 12227867"/>
              <a:gd name="connsiteX1" fmla="*/ 1445837 w 2134546"/>
              <a:gd name="connsiteY1" fmla="*/ 0 h 12227867"/>
              <a:gd name="connsiteX2" fmla="*/ 2134546 w 2134546"/>
              <a:gd name="connsiteY2" fmla="*/ 12222126 h 12227867"/>
              <a:gd name="connsiteX3" fmla="*/ 234590 w 2134546"/>
              <a:gd name="connsiteY3" fmla="*/ 12227867 h 12227867"/>
              <a:gd name="connsiteX4" fmla="*/ 0 w 2134546"/>
              <a:gd name="connsiteY4" fmla="*/ 17934 h 12227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4546" h="12227867">
                <a:moveTo>
                  <a:pt x="0" y="17934"/>
                </a:moveTo>
                <a:lnTo>
                  <a:pt x="1445837" y="0"/>
                </a:lnTo>
                <a:lnTo>
                  <a:pt x="2134546" y="12222126"/>
                </a:lnTo>
                <a:lnTo>
                  <a:pt x="234590" y="12227867"/>
                </a:lnTo>
                <a:lnTo>
                  <a:pt x="0" y="17934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6" name="Parallelogram 10"/>
          <p:cNvSpPr/>
          <p:nvPr userDrawn="1"/>
        </p:nvSpPr>
        <p:spPr bwMode="auto">
          <a:xfrm rot="5400000" flipH="1">
            <a:off x="4922486" y="-4888259"/>
            <a:ext cx="2364960" cy="12209928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3244418"/>
              <a:gd name="connsiteY0" fmla="*/ 1 h 12191999"/>
              <a:gd name="connsiteX1" fmla="*/ 2777078 w 3244418"/>
              <a:gd name="connsiteY1" fmla="*/ 0 h 12191999"/>
              <a:gd name="connsiteX2" fmla="*/ 3244417 w 3244418"/>
              <a:gd name="connsiteY2" fmla="*/ 12191999 h 12191999"/>
              <a:gd name="connsiteX3" fmla="*/ 0 w 3244418"/>
              <a:gd name="connsiteY3" fmla="*/ 12191999 h 12191999"/>
              <a:gd name="connsiteX4" fmla="*/ 1085273 w 3244418"/>
              <a:gd name="connsiteY4" fmla="*/ 1 h 12191999"/>
              <a:gd name="connsiteX0" fmla="*/ 1085273 w 3244417"/>
              <a:gd name="connsiteY0" fmla="*/ 17930 h 12209928"/>
              <a:gd name="connsiteX1" fmla="*/ 2309739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  <a:gd name="connsiteX0" fmla="*/ 1085273 w 3244417"/>
              <a:gd name="connsiteY0" fmla="*/ 17930 h 12209928"/>
              <a:gd name="connsiteX1" fmla="*/ 2186755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4417" h="12209928">
                <a:moveTo>
                  <a:pt x="1085273" y="17930"/>
                </a:moveTo>
                <a:lnTo>
                  <a:pt x="2186755" y="0"/>
                </a:lnTo>
                <a:lnTo>
                  <a:pt x="3244417" y="12209928"/>
                </a:lnTo>
                <a:lnTo>
                  <a:pt x="0" y="12209928"/>
                </a:lnTo>
                <a:lnTo>
                  <a:pt x="1085273" y="17930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3" name="Parallelogram 10"/>
          <p:cNvSpPr/>
          <p:nvPr userDrawn="1"/>
        </p:nvSpPr>
        <p:spPr bwMode="auto">
          <a:xfrm rot="5400000" flipH="1">
            <a:off x="5083850" y="-5083848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9" name="Parallelogram 10"/>
          <p:cNvSpPr/>
          <p:nvPr userDrawn="1"/>
        </p:nvSpPr>
        <p:spPr bwMode="auto">
          <a:xfrm rot="16200000">
            <a:off x="4904554" y="-454481"/>
            <a:ext cx="2364960" cy="12209928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3244418"/>
              <a:gd name="connsiteY0" fmla="*/ 1 h 12191999"/>
              <a:gd name="connsiteX1" fmla="*/ 2777078 w 3244418"/>
              <a:gd name="connsiteY1" fmla="*/ 0 h 12191999"/>
              <a:gd name="connsiteX2" fmla="*/ 3244417 w 3244418"/>
              <a:gd name="connsiteY2" fmla="*/ 12191999 h 12191999"/>
              <a:gd name="connsiteX3" fmla="*/ 0 w 3244418"/>
              <a:gd name="connsiteY3" fmla="*/ 12191999 h 12191999"/>
              <a:gd name="connsiteX4" fmla="*/ 1085273 w 3244418"/>
              <a:gd name="connsiteY4" fmla="*/ 1 h 12191999"/>
              <a:gd name="connsiteX0" fmla="*/ 1085273 w 3244417"/>
              <a:gd name="connsiteY0" fmla="*/ 17930 h 12209928"/>
              <a:gd name="connsiteX1" fmla="*/ 2309739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  <a:gd name="connsiteX0" fmla="*/ 1085273 w 3244417"/>
              <a:gd name="connsiteY0" fmla="*/ 17930 h 12209928"/>
              <a:gd name="connsiteX1" fmla="*/ 2186755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4417" h="12209928">
                <a:moveTo>
                  <a:pt x="1085273" y="17930"/>
                </a:moveTo>
                <a:lnTo>
                  <a:pt x="2186755" y="0"/>
                </a:lnTo>
                <a:lnTo>
                  <a:pt x="3244417" y="12209928"/>
                </a:lnTo>
                <a:lnTo>
                  <a:pt x="0" y="12209928"/>
                </a:lnTo>
                <a:lnTo>
                  <a:pt x="1085273" y="17930"/>
                </a:lnTo>
                <a:close/>
              </a:path>
            </a:pathLst>
          </a:custGeom>
          <a:solidFill>
            <a:schemeClr val="accent4">
              <a:alpha val="34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arallelogram 10"/>
          <p:cNvSpPr/>
          <p:nvPr userDrawn="1"/>
        </p:nvSpPr>
        <p:spPr bwMode="auto">
          <a:xfrm rot="5400000" flipV="1">
            <a:off x="5083849" y="-268081"/>
            <a:ext cx="2024302" cy="12227861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6245688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EFD86-78C4-084A-B0B5-04A7A3431B39}" type="datetime1">
              <a:rPr lang="en-US" smtClean="0"/>
              <a:t>2/25/2023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2625" y="682625"/>
            <a:ext cx="10826496" cy="369332"/>
          </a:xfrm>
        </p:spPr>
        <p:txBody>
          <a:bodyPr/>
          <a:lstStyle>
            <a:lvl1pPr>
              <a:defRPr lang="en-US" sz="2400" b="1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82625" y="1097309"/>
            <a:ext cx="10826496" cy="246221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/>
          </p:nvPr>
        </p:nvSpPr>
        <p:spPr>
          <a:xfrm>
            <a:off x="914400" y="1828804"/>
            <a:ext cx="10369296" cy="34274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DF95B-0B80-6A4D-A813-6F9D9F38EBA2}" type="datetime1">
              <a:rPr lang="en-US" smtClean="0"/>
              <a:t>2/25/2023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>
              <a:defRPr lang="en-US" dirty="0"/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828800"/>
            <a:ext cx="10369296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87263" y="6177085"/>
            <a:ext cx="10826495" cy="215444"/>
          </a:xfrm>
        </p:spPr>
        <p:txBody>
          <a:bodyPr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55AC9-5819-304B-AB8A-EC561A98EE59}" type="datetime1">
              <a:rPr lang="en-US" smtClean="0"/>
              <a:t>2/25/2023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8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685800" y="1097309"/>
            <a:ext cx="10826496" cy="246221"/>
          </a:xfrm>
        </p:spPr>
        <p:txBody>
          <a:bodyPr vert="horz" wrap="square" lIns="0" tIns="0" rIns="0" bIns="0" rtlCol="0" anchor="t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en-US" sz="1600" b="1" kern="1200" dirty="0" smtClean="0">
                <a:solidFill>
                  <a:srgbClr val="94E6FF"/>
                </a:solidFill>
                <a:latin typeface="+mj-lt"/>
                <a:ea typeface="+mj-ea"/>
                <a:cs typeface="Arial"/>
              </a:defRPr>
            </a:lvl1pPr>
            <a:lvl2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2pPr>
            <a:lvl3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3pPr>
            <a:lvl4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4pPr>
            <a:lvl5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685800" y="6185356"/>
            <a:ext cx="10826496" cy="215444"/>
          </a:xfrm>
        </p:spPr>
        <p:txBody>
          <a:bodyPr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400" b="0" i="1" baseline="0">
                <a:solidFill>
                  <a:schemeClr val="tx2"/>
                </a:solidFill>
              </a:defRPr>
            </a:lvl1pPr>
            <a:lvl2pPr marL="0" indent="0" algn="r">
              <a:buNone/>
              <a:defRPr sz="1600"/>
            </a:lvl2pPr>
            <a:lvl3pPr marL="0" indent="0" algn="r">
              <a:buNone/>
              <a:defRPr sz="1600"/>
            </a:lvl3pPr>
            <a:lvl4pPr marL="0" indent="0" algn="r">
              <a:buNone/>
              <a:defRPr sz="1600"/>
            </a:lvl4pPr>
            <a:lvl5pPr marL="0" indent="0" algn="r">
              <a:buNone/>
              <a:defRPr sz="1600"/>
            </a:lvl5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4F111-1245-FB4C-ACB7-129F68E66232}" type="datetime1">
              <a:rPr lang="en-US" smtClean="0"/>
              <a:t>2/25/2023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473994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C21C6-642C-6F4C-B53C-06F3F35CEF14}" type="datetime1">
              <a:rPr lang="en-US" smtClean="0"/>
              <a:t>2/25/2023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Graphic (center justifi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E3BE2-FFFE-0B46-AE5A-CBB4C5FEC6FC}" type="datetime1">
              <a:rPr lang="en-US" smtClean="0"/>
              <a:t>2/25/2023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1994C-B8B3-A740-949B-C8D716F26A7F}" type="datetime1">
              <a:rPr lang="en-US" smtClean="0"/>
              <a:t>2/25/2023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bg>
      <p:bgPr>
        <a:gradFill flip="none" rotWithShape="1">
          <a:gsLst>
            <a:gs pos="0">
              <a:srgbClr val="0078C3"/>
            </a:gs>
            <a:gs pos="100000">
              <a:srgbClr val="0A144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rallelogram 10"/>
          <p:cNvSpPr/>
          <p:nvPr/>
        </p:nvSpPr>
        <p:spPr bwMode="auto">
          <a:xfrm flipV="1">
            <a:off x="8866909" y="0"/>
            <a:ext cx="3325091" cy="6865698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7956" h="6865697">
                <a:moveTo>
                  <a:pt x="0" y="0"/>
                </a:moveTo>
                <a:lnTo>
                  <a:pt x="5497956" y="0"/>
                </a:lnTo>
                <a:lnTo>
                  <a:pt x="5497956" y="6858000"/>
                </a:lnTo>
                <a:lnTo>
                  <a:pt x="2747818" y="686569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arallelogram 10"/>
          <p:cNvSpPr/>
          <p:nvPr/>
        </p:nvSpPr>
        <p:spPr bwMode="auto">
          <a:xfrm rot="5400000" flipH="1">
            <a:off x="5083849" y="-5083848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2" name="Parallelogram 10"/>
          <p:cNvSpPr/>
          <p:nvPr/>
        </p:nvSpPr>
        <p:spPr bwMode="auto">
          <a:xfrm rot="16200000" flipH="1" flipV="1">
            <a:off x="5083850" y="-250150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221903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1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Section Title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2/25/2023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48560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95000">
              <a:srgbClr val="053264"/>
            </a:gs>
            <a:gs pos="0">
              <a:srgbClr val="00B9F2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828800"/>
            <a:ext cx="10361957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7E69C-4D79-BB49-9350-1FEE210EB4F7}" type="datetime1">
              <a:rPr lang="en-US" smtClean="0"/>
              <a:t>2/25/2023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6800" r:id="rId1"/>
    <p:sldLayoutId id="2147486801" r:id="rId2"/>
    <p:sldLayoutId id="2147486802" r:id="rId3"/>
    <p:sldLayoutId id="2147486803" r:id="rId4"/>
    <p:sldLayoutId id="2147486804" r:id="rId5"/>
    <p:sldLayoutId id="2147486805" r:id="rId6"/>
    <p:sldLayoutId id="2147486806" r:id="rId7"/>
    <p:sldLayoutId id="2147486807" r:id="rId8"/>
    <p:sldLayoutId id="2147486808" r:id="rId9"/>
    <p:sldLayoutId id="2147486809" r:id="rId10"/>
    <p:sldLayoutId id="2147486810" r:id="rId11"/>
    <p:sldLayoutId id="2147486811" r:id="rId12"/>
    <p:sldLayoutId id="2147486812" r:id="rId13"/>
    <p:sldLayoutId id="2147486816" r:id="rId14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76213" indent="-176213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defRPr sz="2000" b="1" kern="1200">
          <a:solidFill>
            <a:schemeClr val="tx1"/>
          </a:solidFill>
          <a:latin typeface="+mn-lt"/>
          <a:ea typeface="+mn-ea"/>
          <a:cs typeface="Arial"/>
        </a:defRPr>
      </a:lvl1pPr>
      <a:lvl2pPr marL="457200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800" b="1" kern="1200">
          <a:solidFill>
            <a:schemeClr val="tx1"/>
          </a:solidFill>
          <a:latin typeface="+mn-lt"/>
          <a:ea typeface="+mn-ea"/>
          <a:cs typeface="Arial"/>
        </a:defRPr>
      </a:lvl2pPr>
      <a:lvl3pPr marL="795528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600" b="1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1" kern="1200">
          <a:solidFill>
            <a:schemeClr val="tx1"/>
          </a:solidFill>
          <a:latin typeface="+mn-lt"/>
          <a:ea typeface="+mn-ea"/>
          <a:cs typeface="Arial"/>
        </a:defRPr>
      </a:lvl4pPr>
      <a:lvl5pPr marL="1546225" indent="-176213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lang="en-US" sz="1400" b="1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1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6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7.png"/><Relationship Id="rId4" Type="http://schemas.openxmlformats.org/officeDocument/2006/relationships/hyperlink" Target="https://github.com/Esri/arcgis-pro-sdk/wiki/Tech-Sessions#2023-palm-springs" TargetMode="Externa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6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69778A50-6CB5-A6DD-1C6C-2E7E2B92A54C}"/>
              </a:ext>
            </a:extLst>
          </p:cNvPr>
          <p:cNvGrpSpPr/>
          <p:nvPr/>
        </p:nvGrpSpPr>
        <p:grpSpPr>
          <a:xfrm>
            <a:off x="0" y="-15485"/>
            <a:ext cx="12192000" cy="6888971"/>
            <a:chOff x="0" y="-15485"/>
            <a:chExt cx="12192000" cy="6888971"/>
          </a:xfrm>
        </p:grpSpPr>
        <p:sp>
          <p:nvSpPr>
            <p:cNvPr id="11" name="gradient background1">
              <a:extLst>
                <a:ext uri="{FF2B5EF4-FFF2-40B4-BE49-F238E27FC236}">
                  <a16:creationId xmlns:a16="http://schemas.microsoft.com/office/drawing/2014/main" id="{B5CEE6FB-6EF6-293A-11CD-BB30632E1694}"/>
                </a:ext>
              </a:extLst>
            </p:cNvPr>
            <p:cNvSpPr/>
            <p:nvPr/>
          </p:nvSpPr>
          <p:spPr bwMode="auto">
            <a:xfrm>
              <a:off x="0" y="-15485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8E"/>
                </a:gs>
                <a:gs pos="98000">
                  <a:srgbClr val="070738"/>
                </a:gs>
              </a:gsLst>
              <a:lin ang="207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7" name="Picture 6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9B4EABAC-8486-D7CF-90F3-56D146E4B8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5406" b="42638"/>
            <a:stretch/>
          </p:blipFill>
          <p:spPr>
            <a:xfrm>
              <a:off x="0" y="0"/>
              <a:ext cx="12192000" cy="3563128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C1E6FDA8-78A3-862D-2CA7-52DEAC406B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0574" y="4480500"/>
            <a:ext cx="10357027" cy="914400"/>
          </a:xfrm>
        </p:spPr>
        <p:txBody>
          <a:bodyPr anchor="ctr"/>
          <a:lstStyle/>
          <a:p>
            <a:pPr algn="r"/>
            <a:r>
              <a:rPr lang="en-US" sz="3200" b="0" dirty="0"/>
              <a:t>ArcGIS Pro SDK for .NET  </a:t>
            </a:r>
            <a:r>
              <a:rPr lang="en-US" sz="3600" b="0" dirty="0"/>
              <a:t>Intermediate Editing 1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25F7DC9-75B6-8E8A-2E1C-4AC857C67F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4401" y="5517525"/>
            <a:ext cx="10367508" cy="488378"/>
          </a:xfrm>
        </p:spPr>
        <p:txBody>
          <a:bodyPr anchor="t"/>
          <a:lstStyle/>
          <a:p>
            <a:pPr algn="r"/>
            <a:r>
              <a:rPr lang="en-US" dirty="0">
                <a:solidFill>
                  <a:srgbClr val="E6DD56"/>
                </a:solidFill>
              </a:rPr>
              <a:t>Charlie Macleod</a:t>
            </a:r>
          </a:p>
          <a:p>
            <a:pPr algn="r"/>
            <a:r>
              <a:rPr lang="en-US" dirty="0">
                <a:solidFill>
                  <a:srgbClr val="E6DD56"/>
                </a:solidFill>
              </a:rPr>
              <a:t>Narelle Chedzey</a:t>
            </a:r>
            <a:endParaRPr lang="en-US" dirty="0">
              <a:solidFill>
                <a:srgbClr val="EAFF46"/>
              </a:solidFill>
            </a:endParaRPr>
          </a:p>
        </p:txBody>
      </p:sp>
      <p:sp>
        <p:nvSpPr>
          <p:cNvPr id="5" name="UC 2021">
            <a:extLst>
              <a:ext uri="{FF2B5EF4-FFF2-40B4-BE49-F238E27FC236}">
                <a16:creationId xmlns:a16="http://schemas.microsoft.com/office/drawing/2014/main" id="{B63A6F46-A33B-1FD0-5C6D-A798795F2A8F}"/>
              </a:ext>
            </a:extLst>
          </p:cNvPr>
          <p:cNvSpPr txBox="1">
            <a:spLocks/>
          </p:cNvSpPr>
          <p:nvPr/>
        </p:nvSpPr>
        <p:spPr bwMode="white">
          <a:xfrm>
            <a:off x="6379029" y="3685753"/>
            <a:ext cx="4898571" cy="179996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algn="r">
              <a:spcAft>
                <a:spcPts val="0"/>
              </a:spcAft>
            </a:pPr>
            <a:r>
              <a:rPr lang="en-US" sz="1200" b="1" i="1" dirty="0">
                <a:solidFill>
                  <a:srgbClr val="EF5347"/>
                </a:solidFill>
              </a:rPr>
              <a:t>ESRI DEVELOPER SUMMIT 2023 </a:t>
            </a:r>
          </a:p>
        </p:txBody>
      </p:sp>
      <p:pic>
        <p:nvPicPr>
          <p:cNvPr id="6" name="Esri">
            <a:extLst>
              <a:ext uri="{FF2B5EF4-FFF2-40B4-BE49-F238E27FC236}">
                <a16:creationId xmlns:a16="http://schemas.microsoft.com/office/drawing/2014/main" id="{93F63492-5A35-FE9A-F168-2840FCA7E8A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4400" y="2773241"/>
            <a:ext cx="2120900" cy="655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752440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A91ED851-3580-4735-9C12-F6B6F43E9BDB}"/>
              </a:ext>
            </a:extLst>
          </p:cNvPr>
          <p:cNvGrpSpPr/>
          <p:nvPr/>
        </p:nvGrpSpPr>
        <p:grpSpPr>
          <a:xfrm>
            <a:off x="1" y="0"/>
            <a:ext cx="12191999" cy="6888971"/>
            <a:chOff x="1" y="0"/>
            <a:chExt cx="12191999" cy="6888971"/>
          </a:xfrm>
        </p:grpSpPr>
        <p:sp>
          <p:nvSpPr>
            <p:cNvPr id="14" name="gradient background1">
              <a:extLst>
                <a:ext uri="{FF2B5EF4-FFF2-40B4-BE49-F238E27FC236}">
                  <a16:creationId xmlns:a16="http://schemas.microsoft.com/office/drawing/2014/main" id="{748177D1-C877-4956-A6E2-483B919A3DBD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6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5" name="Picture 14" descr="Logo&#10;&#10;Description automatically generated">
              <a:extLst>
                <a:ext uri="{FF2B5EF4-FFF2-40B4-BE49-F238E27FC236}">
                  <a16:creationId xmlns:a16="http://schemas.microsoft.com/office/drawing/2014/main" id="{C75EBB59-8AB1-49E8-A47B-DB6BAF56BF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48397"/>
            <a:stretch/>
          </p:blipFill>
          <p:spPr>
            <a:xfrm>
              <a:off x="5872162" y="0"/>
              <a:ext cx="6319837" cy="6888970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Demo 1</a:t>
            </a:r>
          </a:p>
        </p:txBody>
      </p:sp>
      <p:sp>
        <p:nvSpPr>
          <p:cNvPr id="12" name="Content Placeholder 18">
            <a:extLst>
              <a:ext uri="{FF2B5EF4-FFF2-40B4-BE49-F238E27FC236}">
                <a16:creationId xmlns:a16="http://schemas.microsoft.com/office/drawing/2014/main" id="{7C1392DD-8A63-4AF6-911C-6F72B9770EF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18594" y="1380312"/>
            <a:ext cx="10369296" cy="4214446"/>
          </a:xfrm>
        </p:spPr>
        <p:txBody>
          <a:bodyPr/>
          <a:lstStyle/>
          <a:p>
            <a:r>
              <a:rPr lang="en-US" dirty="0"/>
              <a:t>Basic Patterns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2499435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8600B418-BBF8-4121-85F1-0EDF71672E41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0" name="gradient background1">
              <a:extLst>
                <a:ext uri="{FF2B5EF4-FFF2-40B4-BE49-F238E27FC236}">
                  <a16:creationId xmlns:a16="http://schemas.microsoft.com/office/drawing/2014/main" id="{1FED2889-232B-47D1-B267-081C008B89EA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1" name="Picture 10" descr="Background pattern&#10;&#10;Description automatically generated">
              <a:extLst>
                <a:ext uri="{FF2B5EF4-FFF2-40B4-BE49-F238E27FC236}">
                  <a16:creationId xmlns:a16="http://schemas.microsoft.com/office/drawing/2014/main" id="{34A28584-77A6-406E-A52F-2B51547E6BE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 err="1"/>
              <a:t>EditOperation</a:t>
            </a:r>
            <a:r>
              <a:rPr lang="en-US" dirty="0"/>
              <a:t> – Dependent edits</a:t>
            </a:r>
          </a:p>
        </p:txBody>
      </p:sp>
      <p:sp>
        <p:nvSpPr>
          <p:cNvPr id="12" name="Content Placeholder 18">
            <a:extLst>
              <a:ext uri="{FF2B5EF4-FFF2-40B4-BE49-F238E27FC236}">
                <a16:creationId xmlns:a16="http://schemas.microsoft.com/office/drawing/2014/main" id="{7C1392DD-8A63-4AF6-911C-6F72B9770EF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18594" y="1380312"/>
            <a:ext cx="10369296" cy="4214446"/>
          </a:xfrm>
        </p:spPr>
        <p:txBody>
          <a:bodyPr/>
          <a:lstStyle/>
          <a:p>
            <a:r>
              <a:rPr lang="en-US" dirty="0"/>
              <a:t>New at 3.0: Sequential vs Default edit order via </a:t>
            </a:r>
            <a:r>
              <a:rPr lang="en-US" dirty="0" err="1">
                <a:latin typeface="Consolas" panose="020B0609020204030204" pitchFamily="49" charset="0"/>
              </a:rPr>
              <a:t>EditOperation.ExecuteMode</a:t>
            </a:r>
            <a:r>
              <a:rPr lang="en-US" dirty="0"/>
              <a:t>:</a:t>
            </a:r>
          </a:p>
          <a:p>
            <a:pPr marL="283464" lvl="1" indent="0">
              <a:buNone/>
            </a:pPr>
            <a:endParaRPr lang="en-US" dirty="0"/>
          </a:p>
          <a:p>
            <a:r>
              <a:rPr lang="en-US" dirty="0"/>
              <a:t>New at 3.0:  Use of </a:t>
            </a:r>
            <a:r>
              <a:rPr lang="en-US" dirty="0" err="1">
                <a:latin typeface="Consolas" panose="020B0609020204030204" pitchFamily="49" charset="0"/>
              </a:rPr>
              <a:t>RowToken</a:t>
            </a:r>
            <a:r>
              <a:rPr lang="en-US" dirty="0"/>
              <a:t> in conjunction with </a:t>
            </a:r>
            <a:r>
              <a:rPr lang="en-US" dirty="0" err="1">
                <a:latin typeface="Consolas" panose="020B0609020204030204" pitchFamily="49" charset="0"/>
              </a:rPr>
              <a:t>EditOperation.Create</a:t>
            </a:r>
            <a:r>
              <a:rPr lang="en-US" dirty="0">
                <a:latin typeface="Consolas" panose="020B0609020204030204" pitchFamily="49" charset="0"/>
              </a:rPr>
              <a:t>(…)</a:t>
            </a:r>
          </a:p>
          <a:p>
            <a:pPr lvl="1"/>
            <a:r>
              <a:rPr lang="en-US" dirty="0"/>
              <a:t>Provides </a:t>
            </a:r>
            <a:r>
              <a:rPr lang="en-US" sz="2000" dirty="0" err="1">
                <a:latin typeface="Consolas" panose="020B0609020204030204" pitchFamily="49" charset="0"/>
              </a:rPr>
              <a:t>ObjectID</a:t>
            </a:r>
            <a:r>
              <a:rPr lang="en-US" dirty="0"/>
              <a:t> placeholder for use in dependent edits (modify, add attachment)</a:t>
            </a:r>
          </a:p>
          <a:p>
            <a:pPr lvl="2"/>
            <a:endParaRPr lang="en-US" dirty="0"/>
          </a:p>
          <a:p>
            <a:r>
              <a:rPr lang="en-US" dirty="0"/>
              <a:t>Chain edits via </a:t>
            </a:r>
            <a:r>
              <a:rPr lang="en-US" dirty="0" err="1">
                <a:latin typeface="Consolas" panose="020B0609020204030204" pitchFamily="49" charset="0"/>
              </a:rPr>
              <a:t>editOperation.CreateChainedOperation</a:t>
            </a:r>
            <a:r>
              <a:rPr lang="en-US" dirty="0">
                <a:latin typeface="Consolas" panose="020B0609020204030204" pitchFamily="49" charset="0"/>
              </a:rPr>
              <a:t>()</a:t>
            </a:r>
          </a:p>
          <a:p>
            <a:pPr lvl="1"/>
            <a:r>
              <a:rPr lang="en-US" dirty="0"/>
              <a:t>Can be used to consolidate any number of edit operations into a single Undo</a:t>
            </a:r>
          </a:p>
          <a:p>
            <a:pPr marL="621792" lvl="2" indent="0">
              <a:buNone/>
            </a:pPr>
            <a:endParaRPr lang="en-US" dirty="0"/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1161468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1C285373-439A-4163-BF91-43D2A1545BE5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0" name="gradient background1">
              <a:extLst>
                <a:ext uri="{FF2B5EF4-FFF2-40B4-BE49-F238E27FC236}">
                  <a16:creationId xmlns:a16="http://schemas.microsoft.com/office/drawing/2014/main" id="{362FD9FF-12B2-4D8B-B929-3E3105231F30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1" name="Picture 10" descr="Background pattern&#10;&#10;Description automatically generated">
              <a:extLst>
                <a:ext uri="{FF2B5EF4-FFF2-40B4-BE49-F238E27FC236}">
                  <a16:creationId xmlns:a16="http://schemas.microsoft.com/office/drawing/2014/main" id="{77A86DB4-187F-40AB-91CF-5070DBAE12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85800" y="682625"/>
            <a:ext cx="11174506" cy="738664"/>
          </a:xfrm>
        </p:spPr>
        <p:txBody>
          <a:bodyPr/>
          <a:lstStyle/>
          <a:p>
            <a:r>
              <a:rPr lang="en-US" dirty="0" err="1"/>
              <a:t>EditOperation</a:t>
            </a:r>
            <a:r>
              <a:rPr lang="en-US" dirty="0"/>
              <a:t> – Sequential vs Default order w/ </a:t>
            </a:r>
            <a:r>
              <a:rPr lang="en-US" dirty="0" err="1"/>
              <a:t>EditOperation.ExecuteMode</a:t>
            </a:r>
            <a:endParaRPr lang="en-US" dirty="0"/>
          </a:p>
        </p:txBody>
      </p:sp>
      <p:sp>
        <p:nvSpPr>
          <p:cNvPr id="12" name="Content Placeholder 18">
            <a:extLst>
              <a:ext uri="{FF2B5EF4-FFF2-40B4-BE49-F238E27FC236}">
                <a16:creationId xmlns:a16="http://schemas.microsoft.com/office/drawing/2014/main" id="{7C1392DD-8A63-4AF6-911C-6F72B9770EF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99494" y="1398549"/>
            <a:ext cx="11078156" cy="4214446"/>
          </a:xfrm>
        </p:spPr>
        <p:txBody>
          <a:bodyPr/>
          <a:lstStyle/>
          <a:p>
            <a:r>
              <a:rPr lang="en-US" dirty="0"/>
              <a:t>Recall: By default order of execution is independent of ordering within the </a:t>
            </a:r>
            <a:r>
              <a:rPr lang="en-US" dirty="0" err="1"/>
              <a:t>addin</a:t>
            </a:r>
            <a:endParaRPr lang="en-US" dirty="0"/>
          </a:p>
          <a:p>
            <a:pPr lvl="2"/>
            <a:r>
              <a:rPr lang="en-US" dirty="0"/>
              <a:t>Creates, then Modify, then Delete, then others – Split, Reshape, Clip, Planarize, etc.</a:t>
            </a:r>
          </a:p>
          <a:p>
            <a:pPr lvl="2"/>
            <a:r>
              <a:rPr lang="en-US" dirty="0"/>
              <a:t>However: There may be cases where an explicit ordering of edits </a:t>
            </a:r>
            <a:r>
              <a:rPr lang="en-US" i="1" dirty="0"/>
              <a:t>within</a:t>
            </a:r>
            <a:r>
              <a:rPr lang="en-US" dirty="0"/>
              <a:t> an </a:t>
            </a:r>
            <a:r>
              <a:rPr lang="en-US" dirty="0" err="1"/>
              <a:t>EditOperation</a:t>
            </a:r>
            <a:r>
              <a:rPr lang="en-US" dirty="0"/>
              <a:t> is desired</a:t>
            </a:r>
          </a:p>
          <a:p>
            <a:pPr lvl="2"/>
            <a:endParaRPr lang="en-US" dirty="0"/>
          </a:p>
          <a:p>
            <a:r>
              <a:rPr lang="en-US" dirty="0"/>
              <a:t>New at 3.0: </a:t>
            </a:r>
            <a:r>
              <a:rPr lang="en-US" dirty="0" err="1"/>
              <a:t>EditOperation.ExecuteMode</a:t>
            </a:r>
            <a:r>
              <a:rPr lang="en-US" dirty="0"/>
              <a:t> (Default or Sequential)</a:t>
            </a:r>
          </a:p>
          <a:p>
            <a:pPr lvl="2"/>
            <a:r>
              <a:rPr lang="en-US" dirty="0" err="1"/>
              <a:t>EditOperation.ExecuteMode</a:t>
            </a:r>
            <a:r>
              <a:rPr lang="en-US" dirty="0"/>
              <a:t> = Sequential “edit ordering” will follow ordering in the </a:t>
            </a:r>
            <a:r>
              <a:rPr lang="en-US" dirty="0" err="1"/>
              <a:t>addin</a:t>
            </a:r>
            <a:r>
              <a:rPr lang="en-US" dirty="0"/>
              <a:t> code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5242189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9DACDEFB-D918-4693-A8C0-9E29F6905767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3" name="gradient background1">
              <a:extLst>
                <a:ext uri="{FF2B5EF4-FFF2-40B4-BE49-F238E27FC236}">
                  <a16:creationId xmlns:a16="http://schemas.microsoft.com/office/drawing/2014/main" id="{62355B71-0655-4E4F-AB8B-C164545B81C4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4" name="Picture 13" descr="Background pattern&#10;&#10;Description automatically generated">
              <a:extLst>
                <a:ext uri="{FF2B5EF4-FFF2-40B4-BE49-F238E27FC236}">
                  <a16:creationId xmlns:a16="http://schemas.microsoft.com/office/drawing/2014/main" id="{489784C2-4667-40AD-A9A0-1FFFD730A5D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85800" y="682625"/>
            <a:ext cx="11174506" cy="738664"/>
          </a:xfrm>
        </p:spPr>
        <p:txBody>
          <a:bodyPr/>
          <a:lstStyle/>
          <a:p>
            <a:r>
              <a:rPr lang="en-US" dirty="0" err="1"/>
              <a:t>EditOperation</a:t>
            </a:r>
            <a:r>
              <a:rPr lang="en-US" dirty="0"/>
              <a:t> – Sequential vs Default order w/ </a:t>
            </a:r>
            <a:r>
              <a:rPr lang="en-US" dirty="0" err="1"/>
              <a:t>EditOperation.ExecuteMode</a:t>
            </a:r>
            <a:endParaRPr lang="en-US" dirty="0"/>
          </a:p>
        </p:txBody>
      </p:sp>
      <p:sp>
        <p:nvSpPr>
          <p:cNvPr id="12" name="Content Placeholder 18">
            <a:extLst>
              <a:ext uri="{FF2B5EF4-FFF2-40B4-BE49-F238E27FC236}">
                <a16:creationId xmlns:a16="http://schemas.microsoft.com/office/drawing/2014/main" id="{7C1392DD-8A63-4AF6-911C-6F72B9770EF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99494" y="1398549"/>
            <a:ext cx="11078156" cy="4214446"/>
          </a:xfrm>
        </p:spPr>
        <p:txBody>
          <a:bodyPr/>
          <a:lstStyle/>
          <a:p>
            <a:r>
              <a:rPr lang="en-US" dirty="0"/>
              <a:t>Recall: By default order of execution is independent of ordering within the </a:t>
            </a:r>
            <a:r>
              <a:rPr lang="en-US" dirty="0" err="1"/>
              <a:t>addin</a:t>
            </a:r>
            <a:endParaRPr lang="en-US" dirty="0"/>
          </a:p>
          <a:p>
            <a:pPr lvl="2"/>
            <a:r>
              <a:rPr lang="en-US" dirty="0"/>
              <a:t>Creates, then Modify, then Delete, then others – Split, Reshape, Clip, Planarize, etc.</a:t>
            </a:r>
          </a:p>
          <a:p>
            <a:pPr lvl="2"/>
            <a:r>
              <a:rPr lang="en-US" dirty="0"/>
              <a:t>However: There may be cases where an explicit ordering of edits </a:t>
            </a:r>
            <a:r>
              <a:rPr lang="en-US" i="1" dirty="0"/>
              <a:t>within</a:t>
            </a:r>
            <a:r>
              <a:rPr lang="en-US" dirty="0"/>
              <a:t> an </a:t>
            </a:r>
            <a:r>
              <a:rPr lang="en-US" dirty="0" err="1"/>
              <a:t>EditOperation</a:t>
            </a:r>
            <a:r>
              <a:rPr lang="en-US" dirty="0"/>
              <a:t> is desired</a:t>
            </a:r>
          </a:p>
          <a:p>
            <a:pPr lvl="2"/>
            <a:endParaRPr lang="en-US" dirty="0"/>
          </a:p>
          <a:p>
            <a:r>
              <a:rPr lang="en-US" dirty="0"/>
              <a:t>New at 3.0: </a:t>
            </a:r>
            <a:r>
              <a:rPr lang="en-US" dirty="0" err="1"/>
              <a:t>EditOperation.ExecuteMode</a:t>
            </a:r>
            <a:r>
              <a:rPr lang="en-US" dirty="0"/>
              <a:t> (Default or Sequential)</a:t>
            </a:r>
          </a:p>
          <a:p>
            <a:pPr lvl="2"/>
            <a:r>
              <a:rPr lang="en-US" dirty="0" err="1"/>
              <a:t>EditOperation.ExecuteMode</a:t>
            </a:r>
            <a:r>
              <a:rPr lang="en-US" dirty="0"/>
              <a:t> = Sequential “edit ordering” will follow ordering in the </a:t>
            </a:r>
            <a:r>
              <a:rPr lang="en-US" dirty="0" err="1"/>
              <a:t>addin</a:t>
            </a:r>
            <a:r>
              <a:rPr lang="en-US" dirty="0"/>
              <a:t> code</a:t>
            </a:r>
          </a:p>
          <a:p>
            <a:pPr lvl="2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A6BF562-35F2-4C19-B785-5E6AA0F044BD}"/>
              </a:ext>
            </a:extLst>
          </p:cNvPr>
          <p:cNvSpPr/>
          <p:nvPr/>
        </p:nvSpPr>
        <p:spPr bwMode="auto">
          <a:xfrm>
            <a:off x="567784" y="3512497"/>
            <a:ext cx="10661341" cy="318135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//Set the new attribute value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Dictionary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"LABEL_FIELD"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"Bar"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editOp.Split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split_geom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editOp.Modify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attrib_changes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5F34A25-FE46-406D-9A48-9F36DBD67F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1493" y="3517810"/>
            <a:ext cx="2304762" cy="121904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9BCC778-0E12-493D-A0C2-51F022B60A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21358" y="4755584"/>
            <a:ext cx="1904897" cy="1938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969693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C81CE4CA-0989-4D9F-8DC0-92BF8688445B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5" name="gradient background1">
              <a:extLst>
                <a:ext uri="{FF2B5EF4-FFF2-40B4-BE49-F238E27FC236}">
                  <a16:creationId xmlns:a16="http://schemas.microsoft.com/office/drawing/2014/main" id="{D1B1430C-3CF2-4CF9-BF6E-6E785E3C9BF2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6" name="Picture 15" descr="Background pattern&#10;&#10;Description automatically generated">
              <a:extLst>
                <a:ext uri="{FF2B5EF4-FFF2-40B4-BE49-F238E27FC236}">
                  <a16:creationId xmlns:a16="http://schemas.microsoft.com/office/drawing/2014/main" id="{79904E20-7CB2-4DA6-AA58-925E06D3C4D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85800" y="682625"/>
            <a:ext cx="11174506" cy="738664"/>
          </a:xfrm>
        </p:spPr>
        <p:txBody>
          <a:bodyPr/>
          <a:lstStyle/>
          <a:p>
            <a:r>
              <a:rPr lang="en-US" dirty="0" err="1"/>
              <a:t>EditOperation</a:t>
            </a:r>
            <a:r>
              <a:rPr lang="en-US" dirty="0"/>
              <a:t> – Sequential vs Default order w/ </a:t>
            </a:r>
            <a:r>
              <a:rPr lang="en-US" dirty="0" err="1"/>
              <a:t>EditOperation.ExecuteMode</a:t>
            </a:r>
            <a:endParaRPr lang="en-US" dirty="0"/>
          </a:p>
        </p:txBody>
      </p:sp>
      <p:sp>
        <p:nvSpPr>
          <p:cNvPr id="12" name="Content Placeholder 18">
            <a:extLst>
              <a:ext uri="{FF2B5EF4-FFF2-40B4-BE49-F238E27FC236}">
                <a16:creationId xmlns:a16="http://schemas.microsoft.com/office/drawing/2014/main" id="{7C1392DD-8A63-4AF6-911C-6F72B9770EF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99494" y="1398549"/>
            <a:ext cx="11078156" cy="4214446"/>
          </a:xfrm>
        </p:spPr>
        <p:txBody>
          <a:bodyPr/>
          <a:lstStyle/>
          <a:p>
            <a:r>
              <a:rPr lang="en-US" dirty="0"/>
              <a:t>Recall: By default order of execution is independent of ordering within the </a:t>
            </a:r>
            <a:r>
              <a:rPr lang="en-US" dirty="0" err="1"/>
              <a:t>addin</a:t>
            </a:r>
            <a:endParaRPr lang="en-US" dirty="0"/>
          </a:p>
          <a:p>
            <a:pPr lvl="2"/>
            <a:r>
              <a:rPr lang="en-US" dirty="0"/>
              <a:t>Creates, then Modify, then Delete, then others – Split, Reshape, Clip, Planarize, etc.</a:t>
            </a:r>
          </a:p>
          <a:p>
            <a:pPr lvl="2"/>
            <a:r>
              <a:rPr lang="en-US" dirty="0"/>
              <a:t>However: There may be cases where an explicit ordering of edits </a:t>
            </a:r>
            <a:r>
              <a:rPr lang="en-US" i="1" dirty="0"/>
              <a:t>within</a:t>
            </a:r>
            <a:r>
              <a:rPr lang="en-US" dirty="0"/>
              <a:t> an </a:t>
            </a:r>
            <a:r>
              <a:rPr lang="en-US" dirty="0" err="1"/>
              <a:t>EditOperation</a:t>
            </a:r>
            <a:r>
              <a:rPr lang="en-US" dirty="0"/>
              <a:t> is desired</a:t>
            </a:r>
          </a:p>
          <a:p>
            <a:pPr lvl="2"/>
            <a:endParaRPr lang="en-US" dirty="0"/>
          </a:p>
          <a:p>
            <a:r>
              <a:rPr lang="en-US" dirty="0"/>
              <a:t>New at 3.0: </a:t>
            </a:r>
            <a:r>
              <a:rPr lang="en-US" dirty="0" err="1"/>
              <a:t>EditOperation.ExecuteMode</a:t>
            </a:r>
            <a:r>
              <a:rPr lang="en-US" dirty="0"/>
              <a:t> (Default or Sequential)</a:t>
            </a:r>
          </a:p>
          <a:p>
            <a:pPr lvl="2"/>
            <a:r>
              <a:rPr lang="en-US" dirty="0" err="1"/>
              <a:t>EditOperation.ExecuteMode</a:t>
            </a:r>
            <a:r>
              <a:rPr lang="en-US" dirty="0"/>
              <a:t> = Sequential “edit ordering” will follow ordering in the </a:t>
            </a:r>
            <a:r>
              <a:rPr lang="en-US" dirty="0" err="1"/>
              <a:t>addin</a:t>
            </a:r>
            <a:r>
              <a:rPr lang="en-US" dirty="0"/>
              <a:t> code</a:t>
            </a:r>
          </a:p>
          <a:p>
            <a:pPr lvl="2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A6BF562-35F2-4C19-B785-5E6AA0F044BD}"/>
              </a:ext>
            </a:extLst>
          </p:cNvPr>
          <p:cNvSpPr/>
          <p:nvPr/>
        </p:nvSpPr>
        <p:spPr bwMode="auto">
          <a:xfrm>
            <a:off x="567784" y="3512497"/>
            <a:ext cx="10661341" cy="318135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//Set the new attribute value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Dictionary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"LABEL_FIELD"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"Bar"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editOp.Split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split_geom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editOp.Modify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attrib_changes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09202DF-659D-43A8-8444-80DBEB71418A}"/>
              </a:ext>
            </a:extLst>
          </p:cNvPr>
          <p:cNvSpPr/>
          <p:nvPr/>
        </p:nvSpPr>
        <p:spPr bwMode="auto">
          <a:xfrm>
            <a:off x="583776" y="3502966"/>
            <a:ext cx="10661341" cy="318135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//Set the new attribute value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Dictionary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"LABEL_FIELD"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"Bar"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editOp.ExecuteMode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ExecuteModeType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Default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//Implicit if not specified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editOp.Split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split_geom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editOp.Modify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attrib_changes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A0AC282-1CCB-4DC9-91F7-C0CC524163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1493" y="3517810"/>
            <a:ext cx="2304762" cy="12190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B739768-C732-413A-A82E-ACCAE041A0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21358" y="4755584"/>
            <a:ext cx="1904897" cy="1938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511325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id="{ABA5AAC5-72CE-4ACC-97BF-4D2619EB642E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D35F03A9-9A97-4091-8474-97873938E051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5" name="Picture 24" descr="Background pattern&#10;&#10;Description automatically generated">
              <a:extLst>
                <a:ext uri="{FF2B5EF4-FFF2-40B4-BE49-F238E27FC236}">
                  <a16:creationId xmlns:a16="http://schemas.microsoft.com/office/drawing/2014/main" id="{C653B629-680A-4ABC-B280-8B6BE16D11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85800" y="682625"/>
            <a:ext cx="11174506" cy="738664"/>
          </a:xfrm>
        </p:spPr>
        <p:txBody>
          <a:bodyPr/>
          <a:lstStyle/>
          <a:p>
            <a:r>
              <a:rPr lang="en-US" dirty="0" err="1"/>
              <a:t>EditOperation</a:t>
            </a:r>
            <a:r>
              <a:rPr lang="en-US" dirty="0"/>
              <a:t> – Sequential vs Default order w/ </a:t>
            </a:r>
            <a:r>
              <a:rPr lang="en-US" dirty="0" err="1"/>
              <a:t>EditOperation.ExecuteMode</a:t>
            </a:r>
            <a:endParaRPr lang="en-US" dirty="0"/>
          </a:p>
        </p:txBody>
      </p:sp>
      <p:sp>
        <p:nvSpPr>
          <p:cNvPr id="12" name="Content Placeholder 18">
            <a:extLst>
              <a:ext uri="{FF2B5EF4-FFF2-40B4-BE49-F238E27FC236}">
                <a16:creationId xmlns:a16="http://schemas.microsoft.com/office/drawing/2014/main" id="{7C1392DD-8A63-4AF6-911C-6F72B9770EF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99494" y="1398549"/>
            <a:ext cx="11078156" cy="4214446"/>
          </a:xfrm>
        </p:spPr>
        <p:txBody>
          <a:bodyPr/>
          <a:lstStyle/>
          <a:p>
            <a:r>
              <a:rPr lang="en-US" dirty="0"/>
              <a:t>Recall: By default order of execution is independent of ordering within the </a:t>
            </a:r>
            <a:r>
              <a:rPr lang="en-US" dirty="0" err="1"/>
              <a:t>addin</a:t>
            </a:r>
            <a:endParaRPr lang="en-US" dirty="0"/>
          </a:p>
          <a:p>
            <a:pPr lvl="2"/>
            <a:r>
              <a:rPr lang="en-US" dirty="0"/>
              <a:t>Creates, then Modify, then Delete, then others – Split, Reshape, Clip, Planarize, etc.</a:t>
            </a:r>
          </a:p>
          <a:p>
            <a:pPr lvl="2"/>
            <a:r>
              <a:rPr lang="en-US" dirty="0"/>
              <a:t>However: There may be cases where an explicit ordering of edits </a:t>
            </a:r>
            <a:r>
              <a:rPr lang="en-US" i="1" dirty="0"/>
              <a:t>within</a:t>
            </a:r>
            <a:r>
              <a:rPr lang="en-US" dirty="0"/>
              <a:t> an </a:t>
            </a:r>
            <a:r>
              <a:rPr lang="en-US" dirty="0" err="1"/>
              <a:t>EditOperation</a:t>
            </a:r>
            <a:r>
              <a:rPr lang="en-US" dirty="0"/>
              <a:t> is desired</a:t>
            </a:r>
          </a:p>
          <a:p>
            <a:pPr lvl="2"/>
            <a:endParaRPr lang="en-US" dirty="0"/>
          </a:p>
          <a:p>
            <a:r>
              <a:rPr lang="en-US" dirty="0"/>
              <a:t>New at 3.0: </a:t>
            </a:r>
            <a:r>
              <a:rPr lang="en-US" dirty="0" err="1"/>
              <a:t>EditOperation.ExecuteMode</a:t>
            </a:r>
            <a:r>
              <a:rPr lang="en-US" dirty="0"/>
              <a:t> (Default or Sequential)</a:t>
            </a:r>
          </a:p>
          <a:p>
            <a:pPr lvl="2"/>
            <a:r>
              <a:rPr lang="en-US" dirty="0" err="1"/>
              <a:t>EditOperation.ExecuteMode</a:t>
            </a:r>
            <a:r>
              <a:rPr lang="en-US" dirty="0"/>
              <a:t> = Sequential “edit ordering” will follow ordering in the </a:t>
            </a:r>
            <a:r>
              <a:rPr lang="en-US" dirty="0" err="1"/>
              <a:t>addin</a:t>
            </a:r>
            <a:r>
              <a:rPr lang="en-US" dirty="0"/>
              <a:t> code</a:t>
            </a:r>
          </a:p>
          <a:p>
            <a:pPr lvl="2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A6BF562-35F2-4C19-B785-5E6AA0F044BD}"/>
              </a:ext>
            </a:extLst>
          </p:cNvPr>
          <p:cNvSpPr/>
          <p:nvPr/>
        </p:nvSpPr>
        <p:spPr bwMode="auto">
          <a:xfrm>
            <a:off x="567784" y="3512497"/>
            <a:ext cx="10661341" cy="318135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//Set the new attribute value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Dictionary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"LABEL_FIELD"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"Bar"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editOp.Split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split_geom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editOp.Modify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attrib_changes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09202DF-659D-43A8-8444-80DBEB71418A}"/>
              </a:ext>
            </a:extLst>
          </p:cNvPr>
          <p:cNvSpPr/>
          <p:nvPr/>
        </p:nvSpPr>
        <p:spPr bwMode="auto">
          <a:xfrm>
            <a:off x="583776" y="3502966"/>
            <a:ext cx="10661341" cy="318135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//Set the new attribute value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Dictionary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"LABEL_FIELD"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"Bar"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editOp.ExecuteMode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ExecuteModeType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Default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//Implicit if not specified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editOp.Split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split_geom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editOp.Modify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attrib_changes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9C54D4E4-0702-4D7F-B97C-F51D9D7943DF}"/>
              </a:ext>
            </a:extLst>
          </p:cNvPr>
          <p:cNvCxnSpPr>
            <a:cxnSpLocks/>
          </p:cNvCxnSpPr>
          <p:nvPr/>
        </p:nvCxnSpPr>
        <p:spPr bwMode="auto">
          <a:xfrm flipH="1">
            <a:off x="6881981" y="5346997"/>
            <a:ext cx="1291590" cy="145694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E28A7C27-2FA0-4A17-A725-E61624077FB2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6881981" y="5784083"/>
            <a:ext cx="1291590" cy="43019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98A1071-2C05-429A-B0C6-6D867DD0C900}"/>
              </a:ext>
            </a:extLst>
          </p:cNvPr>
          <p:cNvGrpSpPr/>
          <p:nvPr/>
        </p:nvGrpSpPr>
        <p:grpSpPr>
          <a:xfrm>
            <a:off x="8291669" y="5593583"/>
            <a:ext cx="380429" cy="381000"/>
            <a:chOff x="9039796" y="2787015"/>
            <a:chExt cx="380429" cy="381000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20D0B87-27C9-4F06-B492-E9213C1EDF78}"/>
                </a:ext>
              </a:extLst>
            </p:cNvPr>
            <p:cNvSpPr txBox="1"/>
            <p:nvPr/>
          </p:nvSpPr>
          <p:spPr>
            <a:xfrm>
              <a:off x="9039796" y="2907344"/>
              <a:ext cx="380429" cy="226381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noAutofit/>
            </a:bodyPr>
            <a:lstStyle/>
            <a:p>
              <a:pPr algn="ctr" eaLnBrk="0" hangingPunct="0">
                <a:lnSpc>
                  <a:spcPts val="1800"/>
                </a:lnSpc>
              </a:pPr>
              <a:r>
                <a:rPr lang="en-US" sz="2000" b="1" dirty="0">
                  <a:solidFill>
                    <a:schemeClr val="bg1"/>
                  </a:solidFill>
                </a:rPr>
                <a:t>1</a:t>
              </a:r>
              <a:endParaRPr lang="en-US" sz="1400" b="1" dirty="0">
                <a:solidFill>
                  <a:schemeClr val="bg1"/>
                </a:solidFill>
                <a:ea typeface="+mn-ea"/>
                <a:cs typeface="+mn-cs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D8AC4961-1BDD-49E4-8CA5-7AF44069D6CB}"/>
                </a:ext>
              </a:extLst>
            </p:cNvPr>
            <p:cNvSpPr/>
            <p:nvPr/>
          </p:nvSpPr>
          <p:spPr bwMode="auto">
            <a:xfrm>
              <a:off x="9039796" y="2787015"/>
              <a:ext cx="380429" cy="381000"/>
            </a:xfrm>
            <a:prstGeom prst="ellipse">
              <a:avLst/>
            </a:prstGeom>
            <a:noFill/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7FA45F8-34E9-4909-B779-ADA5B5464E1C}"/>
              </a:ext>
            </a:extLst>
          </p:cNvPr>
          <p:cNvGrpSpPr/>
          <p:nvPr/>
        </p:nvGrpSpPr>
        <p:grpSpPr>
          <a:xfrm>
            <a:off x="8268226" y="5156497"/>
            <a:ext cx="390537" cy="381000"/>
            <a:chOff x="9639288" y="2745105"/>
            <a:chExt cx="390537" cy="381000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4452015-3B53-4462-BC91-42F8EA2FD16A}"/>
                </a:ext>
              </a:extLst>
            </p:cNvPr>
            <p:cNvSpPr txBox="1"/>
            <p:nvPr/>
          </p:nvSpPr>
          <p:spPr>
            <a:xfrm>
              <a:off x="9639288" y="2854918"/>
              <a:ext cx="380429" cy="226381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noAutofit/>
            </a:bodyPr>
            <a:lstStyle/>
            <a:p>
              <a:pPr algn="ctr" eaLnBrk="0" hangingPunct="0">
                <a:lnSpc>
                  <a:spcPts val="1800"/>
                </a:lnSpc>
              </a:pPr>
              <a:r>
                <a:rPr lang="en-US" sz="2000" b="1" dirty="0">
                  <a:solidFill>
                    <a:schemeClr val="bg1"/>
                  </a:solidFill>
                  <a:ea typeface="+mn-ea"/>
                  <a:cs typeface="+mn-cs"/>
                </a:rPr>
                <a:t>2</a:t>
              </a:r>
              <a:endParaRPr lang="en-US" sz="1400" b="1" dirty="0">
                <a:solidFill>
                  <a:schemeClr val="bg1"/>
                </a:solidFill>
                <a:ea typeface="+mn-ea"/>
                <a:cs typeface="+mn-cs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417611EC-53C9-4266-9D61-C4CD9CB00372}"/>
                </a:ext>
              </a:extLst>
            </p:cNvPr>
            <p:cNvSpPr/>
            <p:nvPr/>
          </p:nvSpPr>
          <p:spPr bwMode="auto">
            <a:xfrm>
              <a:off x="9649396" y="2745105"/>
              <a:ext cx="380429" cy="381000"/>
            </a:xfrm>
            <a:prstGeom prst="ellipse">
              <a:avLst/>
            </a:prstGeom>
            <a:noFill/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20896689-23B5-4D5C-B7CD-EEB76AF02D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1493" y="3517810"/>
            <a:ext cx="2304762" cy="121904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0B68808A-70C2-4519-A635-0507136BC7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21358" y="4755584"/>
            <a:ext cx="1904897" cy="1938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433149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id="{31BEB755-7EAB-4703-82B3-F5F573C8CF07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25" name="gradient background1">
              <a:extLst>
                <a:ext uri="{FF2B5EF4-FFF2-40B4-BE49-F238E27FC236}">
                  <a16:creationId xmlns:a16="http://schemas.microsoft.com/office/drawing/2014/main" id="{8CE37A3C-AFC2-4FA7-8F25-686BB5D65DA5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7" name="Picture 26" descr="Background pattern&#10;&#10;Description automatically generated">
              <a:extLst>
                <a:ext uri="{FF2B5EF4-FFF2-40B4-BE49-F238E27FC236}">
                  <a16:creationId xmlns:a16="http://schemas.microsoft.com/office/drawing/2014/main" id="{29917963-4A66-4825-BC6A-8D2F40C81F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85800" y="682625"/>
            <a:ext cx="11174506" cy="738664"/>
          </a:xfrm>
        </p:spPr>
        <p:txBody>
          <a:bodyPr/>
          <a:lstStyle/>
          <a:p>
            <a:r>
              <a:rPr lang="en-US" dirty="0" err="1"/>
              <a:t>EditOperation</a:t>
            </a:r>
            <a:r>
              <a:rPr lang="en-US" dirty="0"/>
              <a:t> – Sequential vs Default order w/ </a:t>
            </a:r>
            <a:r>
              <a:rPr lang="en-US" dirty="0" err="1"/>
              <a:t>EditOperation.ExecuteMode</a:t>
            </a:r>
            <a:endParaRPr lang="en-US" dirty="0"/>
          </a:p>
        </p:txBody>
      </p:sp>
      <p:sp>
        <p:nvSpPr>
          <p:cNvPr id="12" name="Content Placeholder 18">
            <a:extLst>
              <a:ext uri="{FF2B5EF4-FFF2-40B4-BE49-F238E27FC236}">
                <a16:creationId xmlns:a16="http://schemas.microsoft.com/office/drawing/2014/main" id="{7C1392DD-8A63-4AF6-911C-6F72B9770EF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99494" y="1398549"/>
            <a:ext cx="11078156" cy="4214446"/>
          </a:xfrm>
        </p:spPr>
        <p:txBody>
          <a:bodyPr/>
          <a:lstStyle/>
          <a:p>
            <a:r>
              <a:rPr lang="en-US" dirty="0"/>
              <a:t>Recall: By default order of execution is independent of ordering within the </a:t>
            </a:r>
            <a:r>
              <a:rPr lang="en-US" dirty="0" err="1"/>
              <a:t>addin</a:t>
            </a:r>
            <a:endParaRPr lang="en-US" dirty="0"/>
          </a:p>
          <a:p>
            <a:pPr lvl="2"/>
            <a:r>
              <a:rPr lang="en-US" dirty="0"/>
              <a:t>Creates, then Modify, then Delete, then others – Split, Reshape, Clip, Planarize, etc.</a:t>
            </a:r>
          </a:p>
          <a:p>
            <a:pPr lvl="2"/>
            <a:r>
              <a:rPr lang="en-US" dirty="0"/>
              <a:t>However: There may be cases where an explicit ordering of edits </a:t>
            </a:r>
            <a:r>
              <a:rPr lang="en-US" i="1" dirty="0"/>
              <a:t>within</a:t>
            </a:r>
            <a:r>
              <a:rPr lang="en-US" dirty="0"/>
              <a:t> an </a:t>
            </a:r>
            <a:r>
              <a:rPr lang="en-US" dirty="0" err="1"/>
              <a:t>EditOperation</a:t>
            </a:r>
            <a:r>
              <a:rPr lang="en-US" dirty="0"/>
              <a:t> is desired</a:t>
            </a:r>
          </a:p>
          <a:p>
            <a:pPr lvl="2"/>
            <a:endParaRPr lang="en-US" dirty="0"/>
          </a:p>
          <a:p>
            <a:r>
              <a:rPr lang="en-US" dirty="0"/>
              <a:t>New at 3.0: </a:t>
            </a:r>
            <a:r>
              <a:rPr lang="en-US" dirty="0" err="1"/>
              <a:t>EditOperation.ExecuteMode</a:t>
            </a:r>
            <a:r>
              <a:rPr lang="en-US" dirty="0"/>
              <a:t> (Default or Sequential)</a:t>
            </a:r>
          </a:p>
          <a:p>
            <a:pPr lvl="2"/>
            <a:r>
              <a:rPr lang="en-US" dirty="0" err="1"/>
              <a:t>EditOperation.ExecuteMode</a:t>
            </a:r>
            <a:r>
              <a:rPr lang="en-US" dirty="0"/>
              <a:t> = Sequential “edit ordering” will follow ordering in the </a:t>
            </a:r>
            <a:r>
              <a:rPr lang="en-US" dirty="0" err="1"/>
              <a:t>addin</a:t>
            </a:r>
            <a:r>
              <a:rPr lang="en-US" dirty="0"/>
              <a:t> code</a:t>
            </a:r>
          </a:p>
          <a:p>
            <a:pPr lvl="2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A6BF562-35F2-4C19-B785-5E6AA0F044BD}"/>
              </a:ext>
            </a:extLst>
          </p:cNvPr>
          <p:cNvSpPr/>
          <p:nvPr/>
        </p:nvSpPr>
        <p:spPr bwMode="auto">
          <a:xfrm>
            <a:off x="567784" y="3512497"/>
            <a:ext cx="10661341" cy="318135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//Set the new attribute value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Dictionary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"LABEL_FIELD"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"Bar"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editOp.Split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split_geom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editOp.Modify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attrib_changes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09202DF-659D-43A8-8444-80DBEB71418A}"/>
              </a:ext>
            </a:extLst>
          </p:cNvPr>
          <p:cNvSpPr/>
          <p:nvPr/>
        </p:nvSpPr>
        <p:spPr bwMode="auto">
          <a:xfrm>
            <a:off x="583776" y="3502966"/>
            <a:ext cx="10661341" cy="318135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//Set the new attribute value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Dictionary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"LABEL_FIELD"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"Bar"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editOp.ExecuteMode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ExecuteModeType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Default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//Implicit if not specified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editOp.Split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split_geom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editOp.Modify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attrib_changes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9C54D4E4-0702-4D7F-B97C-F51D9D7943DF}"/>
              </a:ext>
            </a:extLst>
          </p:cNvPr>
          <p:cNvCxnSpPr>
            <a:cxnSpLocks/>
          </p:cNvCxnSpPr>
          <p:nvPr/>
        </p:nvCxnSpPr>
        <p:spPr bwMode="auto">
          <a:xfrm flipH="1">
            <a:off x="6881981" y="5346997"/>
            <a:ext cx="1291590" cy="145694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E28A7C27-2FA0-4A17-A725-E61624077FB2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6881981" y="5784083"/>
            <a:ext cx="1291590" cy="43019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98A1071-2C05-429A-B0C6-6D867DD0C900}"/>
              </a:ext>
            </a:extLst>
          </p:cNvPr>
          <p:cNvGrpSpPr/>
          <p:nvPr/>
        </p:nvGrpSpPr>
        <p:grpSpPr>
          <a:xfrm>
            <a:off x="8291669" y="5593583"/>
            <a:ext cx="380429" cy="381000"/>
            <a:chOff x="9039796" y="2787015"/>
            <a:chExt cx="380429" cy="381000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20D0B87-27C9-4F06-B492-E9213C1EDF78}"/>
                </a:ext>
              </a:extLst>
            </p:cNvPr>
            <p:cNvSpPr txBox="1"/>
            <p:nvPr/>
          </p:nvSpPr>
          <p:spPr>
            <a:xfrm>
              <a:off x="9039796" y="2907344"/>
              <a:ext cx="380429" cy="226381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noAutofit/>
            </a:bodyPr>
            <a:lstStyle/>
            <a:p>
              <a:pPr algn="ctr" eaLnBrk="0" hangingPunct="0">
                <a:lnSpc>
                  <a:spcPts val="1800"/>
                </a:lnSpc>
              </a:pPr>
              <a:r>
                <a:rPr lang="en-US" sz="2000" b="1" dirty="0">
                  <a:solidFill>
                    <a:schemeClr val="bg1"/>
                  </a:solidFill>
                </a:rPr>
                <a:t>1</a:t>
              </a:r>
              <a:endParaRPr lang="en-US" sz="1400" b="1" dirty="0">
                <a:solidFill>
                  <a:schemeClr val="bg1"/>
                </a:solidFill>
                <a:ea typeface="+mn-ea"/>
                <a:cs typeface="+mn-cs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D8AC4961-1BDD-49E4-8CA5-7AF44069D6CB}"/>
                </a:ext>
              </a:extLst>
            </p:cNvPr>
            <p:cNvSpPr/>
            <p:nvPr/>
          </p:nvSpPr>
          <p:spPr bwMode="auto">
            <a:xfrm>
              <a:off x="9039796" y="2787015"/>
              <a:ext cx="380429" cy="381000"/>
            </a:xfrm>
            <a:prstGeom prst="ellipse">
              <a:avLst/>
            </a:prstGeom>
            <a:noFill/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7FA45F8-34E9-4909-B779-ADA5B5464E1C}"/>
              </a:ext>
            </a:extLst>
          </p:cNvPr>
          <p:cNvGrpSpPr/>
          <p:nvPr/>
        </p:nvGrpSpPr>
        <p:grpSpPr>
          <a:xfrm>
            <a:off x="8268226" y="5156497"/>
            <a:ext cx="390537" cy="381000"/>
            <a:chOff x="9639288" y="2745105"/>
            <a:chExt cx="390537" cy="381000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4452015-3B53-4462-BC91-42F8EA2FD16A}"/>
                </a:ext>
              </a:extLst>
            </p:cNvPr>
            <p:cNvSpPr txBox="1"/>
            <p:nvPr/>
          </p:nvSpPr>
          <p:spPr>
            <a:xfrm>
              <a:off x="9639288" y="2854918"/>
              <a:ext cx="380429" cy="226381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noAutofit/>
            </a:bodyPr>
            <a:lstStyle/>
            <a:p>
              <a:pPr algn="ctr" eaLnBrk="0" hangingPunct="0">
                <a:lnSpc>
                  <a:spcPts val="1800"/>
                </a:lnSpc>
              </a:pPr>
              <a:r>
                <a:rPr lang="en-US" sz="2000" b="1" dirty="0">
                  <a:solidFill>
                    <a:schemeClr val="bg1"/>
                  </a:solidFill>
                  <a:ea typeface="+mn-ea"/>
                  <a:cs typeface="+mn-cs"/>
                </a:rPr>
                <a:t>2</a:t>
              </a:r>
              <a:endParaRPr lang="en-US" sz="1400" b="1" dirty="0">
                <a:solidFill>
                  <a:schemeClr val="bg1"/>
                </a:solidFill>
                <a:ea typeface="+mn-ea"/>
                <a:cs typeface="+mn-cs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417611EC-53C9-4266-9D61-C4CD9CB00372}"/>
                </a:ext>
              </a:extLst>
            </p:cNvPr>
            <p:cNvSpPr/>
            <p:nvPr/>
          </p:nvSpPr>
          <p:spPr bwMode="auto">
            <a:xfrm>
              <a:off x="9649396" y="2745105"/>
              <a:ext cx="380429" cy="381000"/>
            </a:xfrm>
            <a:prstGeom prst="ellipse">
              <a:avLst/>
            </a:prstGeom>
            <a:noFill/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20896689-23B5-4D5C-B7CD-EEB76AF02D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1493" y="3517810"/>
            <a:ext cx="2304762" cy="121904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0B68808A-70C2-4519-A635-0507136BC7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21358" y="4755584"/>
            <a:ext cx="1904897" cy="193826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105E50C-C59A-4659-8267-298449136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37812" y="3517810"/>
            <a:ext cx="2288443" cy="121904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6E43A546-C90D-4906-A811-EE33BBC3243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66183" y="4755584"/>
            <a:ext cx="1856451" cy="1962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377842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E2DD6CDB-3C83-48E7-8AFC-4C87AEE9A952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5" name="gradient background1">
              <a:extLst>
                <a:ext uri="{FF2B5EF4-FFF2-40B4-BE49-F238E27FC236}">
                  <a16:creationId xmlns:a16="http://schemas.microsoft.com/office/drawing/2014/main" id="{016227A5-0767-479B-B230-7BA89A154A06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6" name="Picture 15" descr="Background pattern&#10;&#10;Description automatically generated">
              <a:extLst>
                <a:ext uri="{FF2B5EF4-FFF2-40B4-BE49-F238E27FC236}">
                  <a16:creationId xmlns:a16="http://schemas.microsoft.com/office/drawing/2014/main" id="{4B1BED32-A25F-4DFF-B8BA-DFFC7524CEF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85800" y="682625"/>
            <a:ext cx="11174506" cy="738664"/>
          </a:xfrm>
        </p:spPr>
        <p:txBody>
          <a:bodyPr/>
          <a:lstStyle/>
          <a:p>
            <a:r>
              <a:rPr lang="en-US" dirty="0" err="1"/>
              <a:t>EditOperation</a:t>
            </a:r>
            <a:r>
              <a:rPr lang="en-US" dirty="0"/>
              <a:t> – Sequential vs Default order w/ </a:t>
            </a:r>
            <a:r>
              <a:rPr lang="en-US" dirty="0" err="1"/>
              <a:t>EditOperation.ExecuteMode</a:t>
            </a:r>
            <a:endParaRPr lang="en-US" dirty="0"/>
          </a:p>
        </p:txBody>
      </p:sp>
      <p:sp>
        <p:nvSpPr>
          <p:cNvPr id="12" name="Content Placeholder 18">
            <a:extLst>
              <a:ext uri="{FF2B5EF4-FFF2-40B4-BE49-F238E27FC236}">
                <a16:creationId xmlns:a16="http://schemas.microsoft.com/office/drawing/2014/main" id="{7C1392DD-8A63-4AF6-911C-6F72B9770EF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99494" y="1398549"/>
            <a:ext cx="11078156" cy="4214446"/>
          </a:xfrm>
        </p:spPr>
        <p:txBody>
          <a:bodyPr/>
          <a:lstStyle/>
          <a:p>
            <a:r>
              <a:rPr lang="en-US" dirty="0"/>
              <a:t>Recall: By default order of execution is independent of ordering within the </a:t>
            </a:r>
            <a:r>
              <a:rPr lang="en-US" dirty="0" err="1"/>
              <a:t>addin</a:t>
            </a:r>
            <a:endParaRPr lang="en-US" dirty="0"/>
          </a:p>
          <a:p>
            <a:pPr lvl="2"/>
            <a:r>
              <a:rPr lang="en-US" dirty="0"/>
              <a:t>Creates, then Modify, then Delete, then others – Split, Reshape, Clip, Planarize, etc.</a:t>
            </a:r>
          </a:p>
          <a:p>
            <a:pPr lvl="2"/>
            <a:r>
              <a:rPr lang="en-US" dirty="0"/>
              <a:t>However: There may be cases where an explicit ordering of edits </a:t>
            </a:r>
            <a:r>
              <a:rPr lang="en-US" i="1" dirty="0"/>
              <a:t>within</a:t>
            </a:r>
            <a:r>
              <a:rPr lang="en-US" dirty="0"/>
              <a:t> an </a:t>
            </a:r>
            <a:r>
              <a:rPr lang="en-US" dirty="0" err="1"/>
              <a:t>EditOperation</a:t>
            </a:r>
            <a:r>
              <a:rPr lang="en-US" dirty="0"/>
              <a:t> is desired</a:t>
            </a:r>
          </a:p>
          <a:p>
            <a:pPr lvl="2"/>
            <a:endParaRPr lang="en-US" dirty="0"/>
          </a:p>
          <a:p>
            <a:r>
              <a:rPr lang="en-US" dirty="0"/>
              <a:t>New at 3.0: </a:t>
            </a:r>
            <a:r>
              <a:rPr lang="en-US" dirty="0" err="1"/>
              <a:t>EditOperation.ExecuteMode</a:t>
            </a:r>
            <a:r>
              <a:rPr lang="en-US" dirty="0"/>
              <a:t> (Default or Sequential)</a:t>
            </a:r>
          </a:p>
          <a:p>
            <a:pPr lvl="2"/>
            <a:r>
              <a:rPr lang="en-US" dirty="0" err="1"/>
              <a:t>EditOperation.ExecuteMode</a:t>
            </a:r>
            <a:r>
              <a:rPr lang="en-US" dirty="0"/>
              <a:t> = Sequential “edit ordering” will follow ordering in the </a:t>
            </a:r>
            <a:r>
              <a:rPr lang="en-US" dirty="0" err="1"/>
              <a:t>addin</a:t>
            </a:r>
            <a:r>
              <a:rPr lang="en-US" dirty="0"/>
              <a:t> code</a:t>
            </a:r>
          </a:p>
          <a:p>
            <a:pPr lvl="2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A6BF562-35F2-4C19-B785-5E6AA0F044BD}"/>
              </a:ext>
            </a:extLst>
          </p:cNvPr>
          <p:cNvSpPr/>
          <p:nvPr/>
        </p:nvSpPr>
        <p:spPr bwMode="auto">
          <a:xfrm>
            <a:off x="567784" y="3512497"/>
            <a:ext cx="10661341" cy="318135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//Set the new attribute value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Dictionary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"LABEL_FIELD"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"Bar"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editOp.Split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split_geom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editOp.Modify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attrib_changes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09202DF-659D-43A8-8444-80DBEB71418A}"/>
              </a:ext>
            </a:extLst>
          </p:cNvPr>
          <p:cNvSpPr/>
          <p:nvPr/>
        </p:nvSpPr>
        <p:spPr bwMode="auto">
          <a:xfrm>
            <a:off x="583776" y="3502966"/>
            <a:ext cx="10661341" cy="318135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//Set the new attribute value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Dictionary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"LABEL_FIELD"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"Bar"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editOp.ExecuteMode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ExecuteModeType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Sequential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//follow order in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addin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code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editOp.Split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split_geom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editOp.Modify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attrib_changes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9C54D4E4-0702-4D7F-B97C-F51D9D7943DF}"/>
              </a:ext>
            </a:extLst>
          </p:cNvPr>
          <p:cNvCxnSpPr>
            <a:cxnSpLocks/>
          </p:cNvCxnSpPr>
          <p:nvPr/>
        </p:nvCxnSpPr>
        <p:spPr bwMode="auto">
          <a:xfrm flipH="1">
            <a:off x="6881981" y="5346997"/>
            <a:ext cx="1291590" cy="145694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E28A7C27-2FA0-4A17-A725-E61624077FB2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6881981" y="5784083"/>
            <a:ext cx="1291590" cy="43019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687ADDDF-439D-4E67-926D-B6E48EB9A9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1493" y="3517810"/>
            <a:ext cx="2304762" cy="121904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B4E8CD4-1899-404A-86FF-6F068DD7BE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21358" y="4755584"/>
            <a:ext cx="1904897" cy="1938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907306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id="{5E00D876-28AF-48A9-8961-EFE25EEA13F5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7FFE4191-E37D-40CC-AC48-A30B211E1414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5" name="Picture 24" descr="Background pattern&#10;&#10;Description automatically generated">
              <a:extLst>
                <a:ext uri="{FF2B5EF4-FFF2-40B4-BE49-F238E27FC236}">
                  <a16:creationId xmlns:a16="http://schemas.microsoft.com/office/drawing/2014/main" id="{4335A2BC-86F3-4603-BB66-E8378CDA41D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85800" y="682625"/>
            <a:ext cx="11174506" cy="738664"/>
          </a:xfrm>
        </p:spPr>
        <p:txBody>
          <a:bodyPr/>
          <a:lstStyle/>
          <a:p>
            <a:r>
              <a:rPr lang="en-US" dirty="0" err="1"/>
              <a:t>EditOperation</a:t>
            </a:r>
            <a:r>
              <a:rPr lang="en-US" dirty="0"/>
              <a:t> – Sequential vs Default order w/ </a:t>
            </a:r>
            <a:r>
              <a:rPr lang="en-US" dirty="0" err="1"/>
              <a:t>EditOperation.ExecuteMode</a:t>
            </a:r>
            <a:endParaRPr lang="en-US" dirty="0"/>
          </a:p>
        </p:txBody>
      </p:sp>
      <p:sp>
        <p:nvSpPr>
          <p:cNvPr id="12" name="Content Placeholder 18">
            <a:extLst>
              <a:ext uri="{FF2B5EF4-FFF2-40B4-BE49-F238E27FC236}">
                <a16:creationId xmlns:a16="http://schemas.microsoft.com/office/drawing/2014/main" id="{7C1392DD-8A63-4AF6-911C-6F72B9770EF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99494" y="1398549"/>
            <a:ext cx="11078156" cy="4214446"/>
          </a:xfrm>
        </p:spPr>
        <p:txBody>
          <a:bodyPr/>
          <a:lstStyle/>
          <a:p>
            <a:r>
              <a:rPr lang="en-US" dirty="0"/>
              <a:t>Recall: By default order of execution is independent of ordering within the </a:t>
            </a:r>
            <a:r>
              <a:rPr lang="en-US" dirty="0" err="1"/>
              <a:t>addin</a:t>
            </a:r>
            <a:endParaRPr lang="en-US" dirty="0"/>
          </a:p>
          <a:p>
            <a:pPr lvl="2"/>
            <a:r>
              <a:rPr lang="en-US" dirty="0"/>
              <a:t>Creates, then Modify, then Delete, then others – Split, Reshape, Clip, Planarize, etc.</a:t>
            </a:r>
          </a:p>
          <a:p>
            <a:pPr lvl="2"/>
            <a:r>
              <a:rPr lang="en-US" dirty="0"/>
              <a:t>However: There may be cases where an explicit ordering of edits </a:t>
            </a:r>
            <a:r>
              <a:rPr lang="en-US" i="1" dirty="0"/>
              <a:t>within</a:t>
            </a:r>
            <a:r>
              <a:rPr lang="en-US" dirty="0"/>
              <a:t> an </a:t>
            </a:r>
            <a:r>
              <a:rPr lang="en-US" dirty="0" err="1"/>
              <a:t>EditOperation</a:t>
            </a:r>
            <a:r>
              <a:rPr lang="en-US" dirty="0"/>
              <a:t> is desired</a:t>
            </a:r>
          </a:p>
          <a:p>
            <a:pPr lvl="2"/>
            <a:endParaRPr lang="en-US" dirty="0"/>
          </a:p>
          <a:p>
            <a:r>
              <a:rPr lang="en-US" dirty="0"/>
              <a:t>New at 3.0: </a:t>
            </a:r>
            <a:r>
              <a:rPr lang="en-US" dirty="0" err="1"/>
              <a:t>EditOperation.ExecuteMode</a:t>
            </a:r>
            <a:r>
              <a:rPr lang="en-US" dirty="0"/>
              <a:t> (Default or Sequential)</a:t>
            </a:r>
          </a:p>
          <a:p>
            <a:pPr lvl="2"/>
            <a:r>
              <a:rPr lang="en-US" dirty="0" err="1"/>
              <a:t>EditOperation.ExecuteMode</a:t>
            </a:r>
            <a:r>
              <a:rPr lang="en-US" dirty="0"/>
              <a:t> = Sequential “edit ordering” will follow ordering in the </a:t>
            </a:r>
            <a:r>
              <a:rPr lang="en-US" dirty="0" err="1"/>
              <a:t>addin</a:t>
            </a:r>
            <a:r>
              <a:rPr lang="en-US" dirty="0"/>
              <a:t> code</a:t>
            </a:r>
          </a:p>
          <a:p>
            <a:pPr lvl="2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A6BF562-35F2-4C19-B785-5E6AA0F044BD}"/>
              </a:ext>
            </a:extLst>
          </p:cNvPr>
          <p:cNvSpPr/>
          <p:nvPr/>
        </p:nvSpPr>
        <p:spPr bwMode="auto">
          <a:xfrm>
            <a:off x="567784" y="3512497"/>
            <a:ext cx="10661341" cy="318135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//Set the new attribute value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Dictionary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"LABEL_FIELD"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"Bar"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editOp.Split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split_geom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editOp.Modify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attrib_changes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09202DF-659D-43A8-8444-80DBEB71418A}"/>
              </a:ext>
            </a:extLst>
          </p:cNvPr>
          <p:cNvSpPr/>
          <p:nvPr/>
        </p:nvSpPr>
        <p:spPr bwMode="auto">
          <a:xfrm>
            <a:off x="583776" y="3502966"/>
            <a:ext cx="10661341" cy="318135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//Set the new attribute value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Dictionary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"LABEL_FIELD"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"Bar"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editOp.ExecuteMode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ExecuteModeType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Sequential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//follow order in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addin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code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editOp.Split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split_geom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editOp.Modify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attrib_changes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9C54D4E4-0702-4D7F-B97C-F51D9D7943DF}"/>
              </a:ext>
            </a:extLst>
          </p:cNvPr>
          <p:cNvCxnSpPr>
            <a:cxnSpLocks/>
          </p:cNvCxnSpPr>
          <p:nvPr/>
        </p:nvCxnSpPr>
        <p:spPr bwMode="auto">
          <a:xfrm flipH="1">
            <a:off x="6881981" y="5346997"/>
            <a:ext cx="1291590" cy="145694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E28A7C27-2FA0-4A17-A725-E61624077FB2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6881981" y="5784083"/>
            <a:ext cx="1291590" cy="43019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AC1E606-3910-4A27-8F9F-761A75BFA064}"/>
              </a:ext>
            </a:extLst>
          </p:cNvPr>
          <p:cNvGrpSpPr/>
          <p:nvPr/>
        </p:nvGrpSpPr>
        <p:grpSpPr>
          <a:xfrm>
            <a:off x="8247283" y="5142699"/>
            <a:ext cx="380429" cy="381000"/>
            <a:chOff x="9039796" y="2787015"/>
            <a:chExt cx="380429" cy="381000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0C0C115-6C2E-4553-9072-AF9B3F8D59BA}"/>
                </a:ext>
              </a:extLst>
            </p:cNvPr>
            <p:cNvSpPr txBox="1"/>
            <p:nvPr/>
          </p:nvSpPr>
          <p:spPr>
            <a:xfrm>
              <a:off x="9039796" y="2907344"/>
              <a:ext cx="380429" cy="226381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noAutofit/>
            </a:bodyPr>
            <a:lstStyle/>
            <a:p>
              <a:pPr algn="ctr" eaLnBrk="0" hangingPunct="0">
                <a:lnSpc>
                  <a:spcPts val="1800"/>
                </a:lnSpc>
              </a:pPr>
              <a:r>
                <a:rPr lang="en-US" sz="2000" b="1" dirty="0">
                  <a:solidFill>
                    <a:schemeClr val="bg1"/>
                  </a:solidFill>
                </a:rPr>
                <a:t>1</a:t>
              </a:r>
              <a:endParaRPr lang="en-US" sz="1400" b="1" dirty="0">
                <a:solidFill>
                  <a:schemeClr val="bg1"/>
                </a:solidFill>
                <a:ea typeface="+mn-ea"/>
                <a:cs typeface="+mn-cs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EB59508D-B36F-4078-9951-3D18C2F119BF}"/>
                </a:ext>
              </a:extLst>
            </p:cNvPr>
            <p:cNvSpPr/>
            <p:nvPr/>
          </p:nvSpPr>
          <p:spPr bwMode="auto">
            <a:xfrm>
              <a:off x="9039796" y="2787015"/>
              <a:ext cx="380429" cy="381000"/>
            </a:xfrm>
            <a:prstGeom prst="ellipse">
              <a:avLst/>
            </a:prstGeom>
            <a:noFill/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7402FC1-02D7-4EE1-8037-D68FDF40CD80}"/>
              </a:ext>
            </a:extLst>
          </p:cNvPr>
          <p:cNvGrpSpPr/>
          <p:nvPr/>
        </p:nvGrpSpPr>
        <p:grpSpPr>
          <a:xfrm>
            <a:off x="8268226" y="5586805"/>
            <a:ext cx="390537" cy="381000"/>
            <a:chOff x="9639288" y="2745105"/>
            <a:chExt cx="390537" cy="381000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705A223-ED6D-46A9-A095-A704A194C4DE}"/>
                </a:ext>
              </a:extLst>
            </p:cNvPr>
            <p:cNvSpPr txBox="1"/>
            <p:nvPr/>
          </p:nvSpPr>
          <p:spPr>
            <a:xfrm>
              <a:off x="9639288" y="2854918"/>
              <a:ext cx="380429" cy="226381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noAutofit/>
            </a:bodyPr>
            <a:lstStyle/>
            <a:p>
              <a:pPr algn="ctr" eaLnBrk="0" hangingPunct="0">
                <a:lnSpc>
                  <a:spcPts val="1800"/>
                </a:lnSpc>
              </a:pPr>
              <a:r>
                <a:rPr lang="en-US" sz="2000" b="1" dirty="0">
                  <a:solidFill>
                    <a:schemeClr val="bg1"/>
                  </a:solidFill>
                  <a:ea typeface="+mn-ea"/>
                  <a:cs typeface="+mn-cs"/>
                </a:rPr>
                <a:t>2</a:t>
              </a:r>
              <a:endParaRPr lang="en-US" sz="1400" b="1" dirty="0">
                <a:solidFill>
                  <a:schemeClr val="bg1"/>
                </a:solidFill>
                <a:ea typeface="+mn-ea"/>
                <a:cs typeface="+mn-cs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91BF01BF-C4D1-4D4C-992D-F8B1CE35C7E2}"/>
                </a:ext>
              </a:extLst>
            </p:cNvPr>
            <p:cNvSpPr/>
            <p:nvPr/>
          </p:nvSpPr>
          <p:spPr bwMode="auto">
            <a:xfrm>
              <a:off x="9649396" y="2745105"/>
              <a:ext cx="380429" cy="381000"/>
            </a:xfrm>
            <a:prstGeom prst="ellipse">
              <a:avLst/>
            </a:prstGeom>
            <a:noFill/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3F215897-DD9E-49FC-81F4-BE1E7BA684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1493" y="3517810"/>
            <a:ext cx="2304762" cy="121904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ECA42140-6F62-4641-9032-D1BCA68FA6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21358" y="4755584"/>
            <a:ext cx="1904897" cy="1938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371103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BBEA3270-9CD2-4013-89B2-FA8BE9F62B5E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25" name="gradient background1">
              <a:extLst>
                <a:ext uri="{FF2B5EF4-FFF2-40B4-BE49-F238E27FC236}">
                  <a16:creationId xmlns:a16="http://schemas.microsoft.com/office/drawing/2014/main" id="{F3C9EEF3-1DF1-4E51-BA85-7E36EF2B9DD3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6" name="Picture 25" descr="Background pattern&#10;&#10;Description automatically generated">
              <a:extLst>
                <a:ext uri="{FF2B5EF4-FFF2-40B4-BE49-F238E27FC236}">
                  <a16:creationId xmlns:a16="http://schemas.microsoft.com/office/drawing/2014/main" id="{AEB68AEC-5749-48A6-B157-D11B5B0E17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85800" y="682625"/>
            <a:ext cx="11174506" cy="738664"/>
          </a:xfrm>
        </p:spPr>
        <p:txBody>
          <a:bodyPr/>
          <a:lstStyle/>
          <a:p>
            <a:r>
              <a:rPr lang="en-US" dirty="0" err="1"/>
              <a:t>EditOperation</a:t>
            </a:r>
            <a:r>
              <a:rPr lang="en-US" dirty="0"/>
              <a:t> – Sequential vs Default order w/ </a:t>
            </a:r>
            <a:r>
              <a:rPr lang="en-US" dirty="0" err="1"/>
              <a:t>EditOperation.ExecuteMode</a:t>
            </a:r>
            <a:endParaRPr lang="en-US" dirty="0"/>
          </a:p>
        </p:txBody>
      </p:sp>
      <p:sp>
        <p:nvSpPr>
          <p:cNvPr id="12" name="Content Placeholder 18">
            <a:extLst>
              <a:ext uri="{FF2B5EF4-FFF2-40B4-BE49-F238E27FC236}">
                <a16:creationId xmlns:a16="http://schemas.microsoft.com/office/drawing/2014/main" id="{7C1392DD-8A63-4AF6-911C-6F72B9770EF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99494" y="1398549"/>
            <a:ext cx="11078156" cy="4214446"/>
          </a:xfrm>
        </p:spPr>
        <p:txBody>
          <a:bodyPr/>
          <a:lstStyle/>
          <a:p>
            <a:r>
              <a:rPr lang="en-US" dirty="0"/>
              <a:t>Recall: By default order of execution is independent of ordering within the </a:t>
            </a:r>
            <a:r>
              <a:rPr lang="en-US" dirty="0" err="1"/>
              <a:t>addin</a:t>
            </a:r>
            <a:endParaRPr lang="en-US" dirty="0"/>
          </a:p>
          <a:p>
            <a:pPr lvl="2"/>
            <a:r>
              <a:rPr lang="en-US" dirty="0"/>
              <a:t>Creates, then Modify, then Delete, then others – Split, Reshape, Clip, Planarize, etc.</a:t>
            </a:r>
          </a:p>
          <a:p>
            <a:pPr lvl="2"/>
            <a:r>
              <a:rPr lang="en-US" dirty="0"/>
              <a:t>However: There may be cases where an explicit ordering of edits </a:t>
            </a:r>
            <a:r>
              <a:rPr lang="en-US" i="1" dirty="0"/>
              <a:t>within</a:t>
            </a:r>
            <a:r>
              <a:rPr lang="en-US" dirty="0"/>
              <a:t> an </a:t>
            </a:r>
            <a:r>
              <a:rPr lang="en-US" dirty="0" err="1"/>
              <a:t>EditOperation</a:t>
            </a:r>
            <a:r>
              <a:rPr lang="en-US" dirty="0"/>
              <a:t> is desired</a:t>
            </a:r>
          </a:p>
          <a:p>
            <a:pPr lvl="2"/>
            <a:endParaRPr lang="en-US" dirty="0"/>
          </a:p>
          <a:p>
            <a:r>
              <a:rPr lang="en-US" dirty="0"/>
              <a:t>New at 3.0: </a:t>
            </a:r>
            <a:r>
              <a:rPr lang="en-US" dirty="0" err="1"/>
              <a:t>EditOperation.ExecuteMode</a:t>
            </a:r>
            <a:r>
              <a:rPr lang="en-US" dirty="0"/>
              <a:t> (Default or Sequential)</a:t>
            </a:r>
          </a:p>
          <a:p>
            <a:pPr lvl="2"/>
            <a:r>
              <a:rPr lang="en-US" dirty="0" err="1"/>
              <a:t>EditOperation.ExecuteMode</a:t>
            </a:r>
            <a:r>
              <a:rPr lang="en-US" dirty="0"/>
              <a:t> = Sequential “edit ordering” will follow ordering in the </a:t>
            </a:r>
            <a:r>
              <a:rPr lang="en-US" dirty="0" err="1"/>
              <a:t>addin</a:t>
            </a:r>
            <a:r>
              <a:rPr lang="en-US" dirty="0"/>
              <a:t> code</a:t>
            </a:r>
          </a:p>
          <a:p>
            <a:pPr lvl="2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A6BF562-35F2-4C19-B785-5E6AA0F044BD}"/>
              </a:ext>
            </a:extLst>
          </p:cNvPr>
          <p:cNvSpPr/>
          <p:nvPr/>
        </p:nvSpPr>
        <p:spPr bwMode="auto">
          <a:xfrm>
            <a:off x="567784" y="3512497"/>
            <a:ext cx="10661341" cy="318135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//Set the new attribute value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Dictionary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"LABEL_FIELD"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"Bar"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editOp.Split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split_geom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editOp.Modify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attrib_changes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09202DF-659D-43A8-8444-80DBEB71418A}"/>
              </a:ext>
            </a:extLst>
          </p:cNvPr>
          <p:cNvSpPr/>
          <p:nvPr/>
        </p:nvSpPr>
        <p:spPr bwMode="auto">
          <a:xfrm>
            <a:off x="583776" y="3502966"/>
            <a:ext cx="10661341" cy="318135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//Set the new attribute value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Dictionary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"LABEL_FIELD"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"Bar"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editOp.ExecuteMode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ExecuteModeType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Sequential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//follow order in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addin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code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editOp.Split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split_geom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editOp.Modify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attrib_changes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9C54D4E4-0702-4D7F-B97C-F51D9D7943DF}"/>
              </a:ext>
            </a:extLst>
          </p:cNvPr>
          <p:cNvCxnSpPr>
            <a:cxnSpLocks/>
          </p:cNvCxnSpPr>
          <p:nvPr/>
        </p:nvCxnSpPr>
        <p:spPr bwMode="auto">
          <a:xfrm flipH="1">
            <a:off x="6881981" y="5346997"/>
            <a:ext cx="1291590" cy="145694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E28A7C27-2FA0-4A17-A725-E61624077FB2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6881981" y="5784083"/>
            <a:ext cx="1291590" cy="43019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AC1E606-3910-4A27-8F9F-761A75BFA064}"/>
              </a:ext>
            </a:extLst>
          </p:cNvPr>
          <p:cNvGrpSpPr/>
          <p:nvPr/>
        </p:nvGrpSpPr>
        <p:grpSpPr>
          <a:xfrm>
            <a:off x="8247283" y="5142699"/>
            <a:ext cx="380429" cy="381000"/>
            <a:chOff x="9039796" y="2787015"/>
            <a:chExt cx="380429" cy="381000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0C0C115-6C2E-4553-9072-AF9B3F8D59BA}"/>
                </a:ext>
              </a:extLst>
            </p:cNvPr>
            <p:cNvSpPr txBox="1"/>
            <p:nvPr/>
          </p:nvSpPr>
          <p:spPr>
            <a:xfrm>
              <a:off x="9039796" y="2907344"/>
              <a:ext cx="380429" cy="226381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noAutofit/>
            </a:bodyPr>
            <a:lstStyle/>
            <a:p>
              <a:pPr algn="ctr" eaLnBrk="0" hangingPunct="0">
                <a:lnSpc>
                  <a:spcPts val="1800"/>
                </a:lnSpc>
              </a:pPr>
              <a:r>
                <a:rPr lang="en-US" sz="2000" b="1" dirty="0">
                  <a:solidFill>
                    <a:schemeClr val="bg1"/>
                  </a:solidFill>
                </a:rPr>
                <a:t>1</a:t>
              </a:r>
              <a:endParaRPr lang="en-US" sz="1400" b="1" dirty="0">
                <a:solidFill>
                  <a:schemeClr val="bg1"/>
                </a:solidFill>
                <a:ea typeface="+mn-ea"/>
                <a:cs typeface="+mn-cs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EB59508D-B36F-4078-9951-3D18C2F119BF}"/>
                </a:ext>
              </a:extLst>
            </p:cNvPr>
            <p:cNvSpPr/>
            <p:nvPr/>
          </p:nvSpPr>
          <p:spPr bwMode="auto">
            <a:xfrm>
              <a:off x="9039796" y="2787015"/>
              <a:ext cx="380429" cy="381000"/>
            </a:xfrm>
            <a:prstGeom prst="ellipse">
              <a:avLst/>
            </a:prstGeom>
            <a:noFill/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7402FC1-02D7-4EE1-8037-D68FDF40CD80}"/>
              </a:ext>
            </a:extLst>
          </p:cNvPr>
          <p:cNvGrpSpPr/>
          <p:nvPr/>
        </p:nvGrpSpPr>
        <p:grpSpPr>
          <a:xfrm>
            <a:off x="8268226" y="5586805"/>
            <a:ext cx="390537" cy="381000"/>
            <a:chOff x="9639288" y="2745105"/>
            <a:chExt cx="390537" cy="381000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705A223-ED6D-46A9-A095-A704A194C4DE}"/>
                </a:ext>
              </a:extLst>
            </p:cNvPr>
            <p:cNvSpPr txBox="1"/>
            <p:nvPr/>
          </p:nvSpPr>
          <p:spPr>
            <a:xfrm>
              <a:off x="9639288" y="2854918"/>
              <a:ext cx="380429" cy="226381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noAutofit/>
            </a:bodyPr>
            <a:lstStyle/>
            <a:p>
              <a:pPr algn="ctr" eaLnBrk="0" hangingPunct="0">
                <a:lnSpc>
                  <a:spcPts val="1800"/>
                </a:lnSpc>
              </a:pPr>
              <a:r>
                <a:rPr lang="en-US" sz="2000" b="1" dirty="0">
                  <a:solidFill>
                    <a:schemeClr val="bg1"/>
                  </a:solidFill>
                  <a:ea typeface="+mn-ea"/>
                  <a:cs typeface="+mn-cs"/>
                </a:rPr>
                <a:t>2</a:t>
              </a:r>
              <a:endParaRPr lang="en-US" sz="1400" b="1" dirty="0">
                <a:solidFill>
                  <a:schemeClr val="bg1"/>
                </a:solidFill>
                <a:ea typeface="+mn-ea"/>
                <a:cs typeface="+mn-cs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91BF01BF-C4D1-4D4C-992D-F8B1CE35C7E2}"/>
                </a:ext>
              </a:extLst>
            </p:cNvPr>
            <p:cNvSpPr/>
            <p:nvPr/>
          </p:nvSpPr>
          <p:spPr bwMode="auto">
            <a:xfrm>
              <a:off x="9649396" y="2745105"/>
              <a:ext cx="380429" cy="381000"/>
            </a:xfrm>
            <a:prstGeom prst="ellipse">
              <a:avLst/>
            </a:prstGeom>
            <a:noFill/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3F215897-DD9E-49FC-81F4-BE1E7BA684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1493" y="3517810"/>
            <a:ext cx="2304762" cy="121904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ECA42140-6F62-4641-9032-D1BCA68FA6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21358" y="4755584"/>
            <a:ext cx="1904897" cy="193826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9B626652-08BA-47B3-8A1F-91463986820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66183" y="4746619"/>
            <a:ext cx="1856451" cy="196262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482624F-EE43-471A-95C5-5E5E78405C8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01405" y="3511931"/>
            <a:ext cx="1914286" cy="120952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C61147-70CC-4D60-BAF2-EF66135089B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26120" y="4167517"/>
            <a:ext cx="295238" cy="416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630401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5FB82FE-5EFD-4008-9D6C-C26609A588FE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1" name="gradient background1">
              <a:extLst>
                <a:ext uri="{FF2B5EF4-FFF2-40B4-BE49-F238E27FC236}">
                  <a16:creationId xmlns:a16="http://schemas.microsoft.com/office/drawing/2014/main" id="{598C28D8-1DD3-4E2A-8445-C0377D1615E1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2" name="Picture 11" descr="Background pattern&#10;&#10;Description automatically generated">
              <a:extLst>
                <a:ext uri="{FF2B5EF4-FFF2-40B4-BE49-F238E27FC236}">
                  <a16:creationId xmlns:a16="http://schemas.microsoft.com/office/drawing/2014/main" id="{21E426D2-4E25-4775-AC27-DA9B56AB8A2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Session Overview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Edit Operations + Inspector</a:t>
            </a:r>
          </a:p>
          <a:p>
            <a:pPr lvl="1"/>
            <a:r>
              <a:rPr lang="en-US" dirty="0"/>
              <a:t>Basic workflows and usage</a:t>
            </a:r>
          </a:p>
          <a:p>
            <a:pPr lvl="1"/>
            <a:r>
              <a:rPr lang="en-US" dirty="0"/>
              <a:t>Integrate Inspector with </a:t>
            </a:r>
            <a:r>
              <a:rPr lang="en-US" dirty="0" err="1"/>
              <a:t>EditOperation</a:t>
            </a:r>
            <a:endParaRPr lang="en-US" dirty="0"/>
          </a:p>
          <a:p>
            <a:pPr lvl="1"/>
            <a:r>
              <a:rPr lang="en-US" dirty="0"/>
              <a:t>Dependent edits + edit “ordering”</a:t>
            </a:r>
          </a:p>
          <a:p>
            <a:r>
              <a:rPr lang="en-US" dirty="0"/>
              <a:t>Sketch Tools</a:t>
            </a:r>
          </a:p>
          <a:p>
            <a:pPr lvl="1"/>
            <a:r>
              <a:rPr lang="en-US" dirty="0"/>
              <a:t>Editing features</a:t>
            </a:r>
          </a:p>
          <a:p>
            <a:pPr lvl="1"/>
            <a:r>
              <a:rPr lang="en-US" dirty="0"/>
              <a:t>Sketch customizations</a:t>
            </a:r>
          </a:p>
          <a:p>
            <a:pPr lvl="1"/>
            <a:r>
              <a:rPr lang="en-US" dirty="0"/>
              <a:t>Sketch events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9814617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1D255A97-69EE-4F57-A27C-79E4CDFF0845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0" name="gradient background1">
              <a:extLst>
                <a:ext uri="{FF2B5EF4-FFF2-40B4-BE49-F238E27FC236}">
                  <a16:creationId xmlns:a16="http://schemas.microsoft.com/office/drawing/2014/main" id="{D7A70708-7798-4E26-BAD6-165B12DCD384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1" name="Picture 10" descr="Background pattern&#10;&#10;Description automatically generated">
              <a:extLst>
                <a:ext uri="{FF2B5EF4-FFF2-40B4-BE49-F238E27FC236}">
                  <a16:creationId xmlns:a16="http://schemas.microsoft.com/office/drawing/2014/main" id="{9D3718A2-442F-4190-8BD6-6F0B6EE33B5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 err="1"/>
              <a:t>EditOperation</a:t>
            </a:r>
            <a:r>
              <a:rPr lang="en-US" dirty="0"/>
              <a:t> – </a:t>
            </a:r>
            <a:r>
              <a:rPr lang="en-US" dirty="0" err="1"/>
              <a:t>RowToken</a:t>
            </a:r>
            <a:r>
              <a:rPr lang="en-US" dirty="0"/>
              <a:t> with Create</a:t>
            </a:r>
          </a:p>
        </p:txBody>
      </p:sp>
      <p:sp>
        <p:nvSpPr>
          <p:cNvPr id="12" name="Content Placeholder 18">
            <a:extLst>
              <a:ext uri="{FF2B5EF4-FFF2-40B4-BE49-F238E27FC236}">
                <a16:creationId xmlns:a16="http://schemas.microsoft.com/office/drawing/2014/main" id="{7C1392DD-8A63-4AF6-911C-6F72B9770EF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18594" y="1380312"/>
            <a:ext cx="10369296" cy="4214446"/>
          </a:xfrm>
        </p:spPr>
        <p:txBody>
          <a:bodyPr/>
          <a:lstStyle/>
          <a:p>
            <a:r>
              <a:rPr lang="en-US" dirty="0"/>
              <a:t>New at 3.0:  Use of </a:t>
            </a:r>
            <a:r>
              <a:rPr lang="en-US" dirty="0" err="1"/>
              <a:t>RowToken</a:t>
            </a:r>
            <a:r>
              <a:rPr lang="en-US" dirty="0"/>
              <a:t>* returned from </a:t>
            </a:r>
            <a:r>
              <a:rPr lang="en-US" dirty="0" err="1"/>
              <a:t>EditOperation.Create</a:t>
            </a:r>
            <a:r>
              <a:rPr lang="en-US" dirty="0"/>
              <a:t>(…)</a:t>
            </a:r>
          </a:p>
          <a:p>
            <a:pPr lvl="1"/>
            <a:r>
              <a:rPr lang="en-US" dirty="0"/>
              <a:t>Use Case – edit code needs to refer to a feature </a:t>
            </a:r>
            <a:r>
              <a:rPr lang="en-US" dirty="0" err="1"/>
              <a:t>oid</a:t>
            </a:r>
            <a:r>
              <a:rPr lang="en-US" dirty="0"/>
              <a:t> _before_ it has been created</a:t>
            </a:r>
          </a:p>
          <a:p>
            <a:pPr lvl="2"/>
            <a:r>
              <a:rPr lang="en-US" sz="1800" dirty="0"/>
              <a:t>“Canonical” use case is “</a:t>
            </a:r>
            <a:r>
              <a:rPr lang="en-US" sz="1800" dirty="0" err="1"/>
              <a:t>AddAttachment</a:t>
            </a:r>
            <a:r>
              <a:rPr lang="en-US" sz="1800" dirty="0"/>
              <a:t>”. </a:t>
            </a:r>
          </a:p>
          <a:p>
            <a:pPr lvl="3"/>
            <a:r>
              <a:rPr lang="en-US" sz="1600" dirty="0"/>
              <a:t>Attachments are stored in a separate table  related via an </a:t>
            </a:r>
            <a:r>
              <a:rPr lang="en-US" sz="1600" dirty="0" err="1"/>
              <a:t>ObjectID</a:t>
            </a:r>
            <a:endParaRPr lang="en-US" sz="1600" dirty="0"/>
          </a:p>
          <a:p>
            <a:pPr lvl="2"/>
            <a:r>
              <a:rPr lang="en-US" sz="1800" dirty="0" err="1"/>
              <a:t>RowToken</a:t>
            </a:r>
            <a:r>
              <a:rPr lang="en-US" sz="1800" dirty="0"/>
              <a:t> can be used as a “placeholder” in </a:t>
            </a:r>
            <a:r>
              <a:rPr lang="en-US" sz="1800" dirty="0" err="1">
                <a:latin typeface="Consolas" panose="020B0609020204030204" pitchFamily="49" charset="0"/>
              </a:rPr>
              <a:t>EditOperation.Modify</a:t>
            </a:r>
            <a:r>
              <a:rPr lang="en-US" sz="1800" dirty="0"/>
              <a:t> and </a:t>
            </a:r>
            <a:r>
              <a:rPr lang="en-US" sz="1800" dirty="0" err="1">
                <a:latin typeface="Consolas" panose="020B0609020204030204" pitchFamily="49" charset="0"/>
              </a:rPr>
              <a:t>AddAttachment</a:t>
            </a:r>
            <a:endParaRPr lang="en-US" sz="1800" dirty="0">
              <a:latin typeface="Consolas" panose="020B0609020204030204" pitchFamily="49" charset="0"/>
            </a:endParaRPr>
          </a:p>
          <a:p>
            <a:pPr lvl="2"/>
            <a:r>
              <a:rPr lang="en-US" sz="1800" dirty="0" err="1">
                <a:latin typeface="Consolas" panose="020B0609020204030204" pitchFamily="49" charset="0"/>
              </a:rPr>
              <a:t>RowToken</a:t>
            </a:r>
            <a:r>
              <a:rPr lang="en-US" sz="1800" dirty="0">
                <a:latin typeface="Consolas" panose="020B0609020204030204" pitchFamily="49" charset="0"/>
              </a:rPr>
              <a:t>?.</a:t>
            </a:r>
            <a:r>
              <a:rPr lang="en-US" sz="1800" dirty="0" err="1">
                <a:latin typeface="Consolas" panose="020B0609020204030204" pitchFamily="49" charset="0"/>
              </a:rPr>
              <a:t>ObjectID</a:t>
            </a:r>
            <a:r>
              <a:rPr lang="en-US" sz="1800" dirty="0">
                <a:latin typeface="Consolas" panose="020B0609020204030204" pitchFamily="49" charset="0"/>
              </a:rPr>
              <a:t> </a:t>
            </a:r>
            <a:r>
              <a:rPr lang="en-US" sz="1800" dirty="0"/>
              <a:t>(and </a:t>
            </a:r>
            <a:r>
              <a:rPr lang="en-US" sz="1800" dirty="0" err="1">
                <a:latin typeface="Consolas" panose="020B0609020204030204" pitchFamily="49" charset="0"/>
              </a:rPr>
              <a:t>GlobalID</a:t>
            </a:r>
            <a:r>
              <a:rPr lang="en-US" sz="1800" dirty="0"/>
              <a:t>) properties provisioned </a:t>
            </a:r>
            <a:r>
              <a:rPr lang="en-US" sz="1800" i="1" u="sng" dirty="0"/>
              <a:t>after</a:t>
            </a:r>
            <a:r>
              <a:rPr lang="en-US" sz="1800" u="sng" dirty="0"/>
              <a:t> the create</a:t>
            </a:r>
            <a:r>
              <a:rPr lang="en-US" sz="1800" dirty="0"/>
              <a:t>.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marL="621792" lvl="2" indent="0">
              <a:buNone/>
            </a:pPr>
            <a:endParaRPr lang="en-US" dirty="0"/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1439932"/>
      </p:ext>
    </p:extLst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2EB25CB-6F2C-4648-860B-63B0F216AA46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2" name="gradient background1">
              <a:extLst>
                <a:ext uri="{FF2B5EF4-FFF2-40B4-BE49-F238E27FC236}">
                  <a16:creationId xmlns:a16="http://schemas.microsoft.com/office/drawing/2014/main" id="{C6F21F82-B1AD-44D3-9BCF-04F4D6B5EECC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3" name="Picture 12" descr="Background pattern&#10;&#10;Description automatically generated">
              <a:extLst>
                <a:ext uri="{FF2B5EF4-FFF2-40B4-BE49-F238E27FC236}">
                  <a16:creationId xmlns:a16="http://schemas.microsoft.com/office/drawing/2014/main" id="{DD035FF7-04B5-4D1E-A31A-575A033AE93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EditOperation</a:t>
            </a:r>
            <a:r>
              <a:rPr lang="en-US" dirty="0"/>
              <a:t> Add Attachment Example – 3.0 </a:t>
            </a:r>
            <a:r>
              <a:rPr lang="en-US" dirty="0" err="1"/>
              <a:t>RowToken</a:t>
            </a:r>
            <a:r>
              <a:rPr lang="en-US" dirty="0"/>
              <a:t> 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949568" y="1559169"/>
            <a:ext cx="10369296" cy="3429000"/>
          </a:xfrm>
        </p:spPr>
        <p:txBody>
          <a:bodyPr/>
          <a:lstStyle/>
          <a:p>
            <a:pPr marL="283464" lvl="1" indent="0">
              <a:buNone/>
            </a:pPr>
            <a:endParaRPr lang="en-US" dirty="0">
              <a:latin typeface="Consolas" panose="020B0609020204030204" pitchFamily="49" charset="0"/>
            </a:endParaRPr>
          </a:p>
          <a:p>
            <a:pPr marL="621792" lvl="2" indent="0">
              <a:buNone/>
            </a:pP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58474C2-396D-4310-9550-2983CF8B182F}"/>
              </a:ext>
            </a:extLst>
          </p:cNvPr>
          <p:cNvSpPr/>
          <p:nvPr/>
        </p:nvSpPr>
        <p:spPr bwMode="auto">
          <a:xfrm>
            <a:off x="657523" y="1734582"/>
            <a:ext cx="10661341" cy="2980837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 { Name =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“Add Attachment example” 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...</a:t>
            </a:r>
          </a:p>
          <a:p>
            <a:endParaRPr lang="en-US" sz="1600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//At 3.0, use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RowToken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+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AddAttachment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//Note: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RowToken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uses the same edit operation.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rowToken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editOp.Create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fac_point_lyr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rowToken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has the OID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editOp.AddAttachment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rowToken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@”E:\Attachments\Hydrant_1.jpg”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(long)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rowToken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?.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ObjectID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//Object id is provisioned after execute completes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2166649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25FE8203-4942-4AD8-BC42-CCE71D88804E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2" name="gradient background1">
              <a:extLst>
                <a:ext uri="{FF2B5EF4-FFF2-40B4-BE49-F238E27FC236}">
                  <a16:creationId xmlns:a16="http://schemas.microsoft.com/office/drawing/2014/main" id="{27937115-E70D-4DCB-AAB9-1C1B01463790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3" name="Picture 12" descr="Background pattern&#10;&#10;Description automatically generated">
              <a:extLst>
                <a:ext uri="{FF2B5EF4-FFF2-40B4-BE49-F238E27FC236}">
                  <a16:creationId xmlns:a16="http://schemas.microsoft.com/office/drawing/2014/main" id="{45140C40-B817-46D6-88F8-872B7491E4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EditOperation</a:t>
            </a:r>
            <a:r>
              <a:rPr lang="en-US" dirty="0"/>
              <a:t> Add Attachment Example – 3.0 </a:t>
            </a:r>
            <a:r>
              <a:rPr lang="en-US" dirty="0" err="1"/>
              <a:t>RowToken</a:t>
            </a:r>
            <a:r>
              <a:rPr lang="en-US" dirty="0"/>
              <a:t> 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949568" y="1559169"/>
            <a:ext cx="10369296" cy="3429000"/>
          </a:xfrm>
        </p:spPr>
        <p:txBody>
          <a:bodyPr/>
          <a:lstStyle/>
          <a:p>
            <a:pPr marL="283464" lvl="1" indent="0">
              <a:buNone/>
            </a:pPr>
            <a:endParaRPr lang="en-US" dirty="0">
              <a:latin typeface="Consolas" panose="020B0609020204030204" pitchFamily="49" charset="0"/>
            </a:endParaRPr>
          </a:p>
          <a:p>
            <a:pPr marL="621792" lvl="2" indent="0">
              <a:buNone/>
            </a:pP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58474C2-396D-4310-9550-2983CF8B182F}"/>
              </a:ext>
            </a:extLst>
          </p:cNvPr>
          <p:cNvSpPr/>
          <p:nvPr/>
        </p:nvSpPr>
        <p:spPr bwMode="auto">
          <a:xfrm>
            <a:off x="657523" y="1734582"/>
            <a:ext cx="10661341" cy="2980837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 { Name =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“Add Attachment example” 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...</a:t>
            </a:r>
          </a:p>
          <a:p>
            <a:endParaRPr lang="en-US" sz="1600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//At 3.0, use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RowToken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+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AddAttachment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//Note: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RowToken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uses the same edit operation.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rowToken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editOp.Create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fac_point_lyr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rowToken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has the OID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editOp.AddAttachment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rowToken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@”E:\Attachments\Hydrant_1.jpg”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(long)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rowToken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?.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ObjectID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//Object id is provisioned after execute completes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9317036"/>
      </p:ext>
    </p:extLst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499F9D61-9D34-4776-9853-280BA5E85EA3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2" name="gradient background1">
              <a:extLst>
                <a:ext uri="{FF2B5EF4-FFF2-40B4-BE49-F238E27FC236}">
                  <a16:creationId xmlns:a16="http://schemas.microsoft.com/office/drawing/2014/main" id="{33331590-AF64-4F9D-A40C-F2375D04AD34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3" name="Picture 12" descr="Background pattern&#10;&#10;Description automatically generated">
              <a:extLst>
                <a:ext uri="{FF2B5EF4-FFF2-40B4-BE49-F238E27FC236}">
                  <a16:creationId xmlns:a16="http://schemas.microsoft.com/office/drawing/2014/main" id="{5F763F48-5318-4805-BEB8-5569E1455DA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EditOperation</a:t>
            </a:r>
            <a:r>
              <a:rPr lang="en-US" dirty="0"/>
              <a:t> Add Attachment Example – 3.0 </a:t>
            </a:r>
            <a:r>
              <a:rPr lang="en-US" dirty="0" err="1"/>
              <a:t>RowToken</a:t>
            </a:r>
            <a:r>
              <a:rPr lang="en-US" dirty="0"/>
              <a:t> 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949568" y="1559169"/>
            <a:ext cx="10369296" cy="3429000"/>
          </a:xfrm>
        </p:spPr>
        <p:txBody>
          <a:bodyPr/>
          <a:lstStyle/>
          <a:p>
            <a:pPr marL="283464" lvl="1" indent="0">
              <a:buNone/>
            </a:pPr>
            <a:endParaRPr lang="en-US" dirty="0">
              <a:latin typeface="Consolas" panose="020B0609020204030204" pitchFamily="49" charset="0"/>
            </a:endParaRPr>
          </a:p>
          <a:p>
            <a:pPr marL="621792" lvl="2" indent="0">
              <a:buNone/>
            </a:pP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58474C2-396D-4310-9550-2983CF8B182F}"/>
              </a:ext>
            </a:extLst>
          </p:cNvPr>
          <p:cNvSpPr/>
          <p:nvPr/>
        </p:nvSpPr>
        <p:spPr bwMode="auto">
          <a:xfrm>
            <a:off x="657523" y="1734582"/>
            <a:ext cx="10661341" cy="2980837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 { Name =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“Add Attachment example” 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...</a:t>
            </a:r>
          </a:p>
          <a:p>
            <a:endParaRPr lang="en-US" sz="1600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//At 3.0, use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RowToken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+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AddAttachment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//Note: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RowToken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uses the same edit operation.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rowToken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editOp.Create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fac_point_lyr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rowToken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has the OID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editOp.AddAttachment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rowToken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@”E:\Attachments\Hydrant_1.jpg”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(long)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rowToken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?.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ObjectID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//Object id is provisioned after execute completes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6062811"/>
      </p:ext>
    </p:extLst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5553E63E-2AFC-413B-92EC-081116844048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0" name="gradient background1">
              <a:extLst>
                <a:ext uri="{FF2B5EF4-FFF2-40B4-BE49-F238E27FC236}">
                  <a16:creationId xmlns:a16="http://schemas.microsoft.com/office/drawing/2014/main" id="{C5B88BEA-D681-40A9-B787-B8D080C32757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1" name="Picture 10" descr="Background pattern&#10;&#10;Description automatically generated">
              <a:extLst>
                <a:ext uri="{FF2B5EF4-FFF2-40B4-BE49-F238E27FC236}">
                  <a16:creationId xmlns:a16="http://schemas.microsoft.com/office/drawing/2014/main" id="{E05AD6F4-9A23-4787-BDA1-15810199B51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 err="1"/>
              <a:t>EditOperation</a:t>
            </a:r>
            <a:r>
              <a:rPr lang="en-US" dirty="0"/>
              <a:t> – Chained Edit Operations</a:t>
            </a:r>
          </a:p>
        </p:txBody>
      </p:sp>
      <p:sp>
        <p:nvSpPr>
          <p:cNvPr id="12" name="Content Placeholder 18">
            <a:extLst>
              <a:ext uri="{FF2B5EF4-FFF2-40B4-BE49-F238E27FC236}">
                <a16:creationId xmlns:a16="http://schemas.microsoft.com/office/drawing/2014/main" id="{7C1392DD-8A63-4AF6-911C-6F72B9770EF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18594" y="1380312"/>
            <a:ext cx="10369296" cy="4214446"/>
          </a:xfrm>
        </p:spPr>
        <p:txBody>
          <a:bodyPr/>
          <a:lstStyle/>
          <a:p>
            <a:r>
              <a:rPr lang="en-US" dirty="0"/>
              <a:t>A chained operation is an edit operation that is linked to a previous </a:t>
            </a:r>
            <a:r>
              <a:rPr lang="en-US" dirty="0" err="1"/>
              <a:t>EditOperation</a:t>
            </a:r>
            <a:endParaRPr lang="en-US" dirty="0"/>
          </a:p>
          <a:p>
            <a:pPr lvl="1"/>
            <a:r>
              <a:rPr lang="en-US" dirty="0"/>
              <a:t>Both operations become part of the </a:t>
            </a:r>
            <a:r>
              <a:rPr lang="en-US" u="sng" dirty="0"/>
              <a:t>same undo/redo item</a:t>
            </a:r>
          </a:p>
          <a:p>
            <a:pPr lvl="2"/>
            <a:r>
              <a:rPr lang="en-US" sz="1800" dirty="0"/>
              <a:t>Normally, each edit operation has its own undo/redo item</a:t>
            </a:r>
          </a:p>
          <a:p>
            <a:pPr lvl="2"/>
            <a:r>
              <a:rPr lang="en-US" sz="1800" dirty="0"/>
              <a:t>Chain operations using </a:t>
            </a:r>
            <a:r>
              <a:rPr lang="en-US" sz="1800" dirty="0" err="1">
                <a:latin typeface="Consolas" panose="020B0609020204030204" pitchFamily="49" charset="0"/>
              </a:rPr>
              <a:t>editOp.CreateChainedOperation</a:t>
            </a:r>
            <a:r>
              <a:rPr lang="en-US" sz="1800" dirty="0">
                <a:latin typeface="Consolas" panose="020B0609020204030204" pitchFamily="49" charset="0"/>
              </a:rPr>
              <a:t>()</a:t>
            </a:r>
            <a:r>
              <a:rPr lang="en-US" sz="2400" dirty="0"/>
              <a:t> </a:t>
            </a:r>
          </a:p>
          <a:p>
            <a:pPr lvl="3"/>
            <a:r>
              <a:rPr lang="en-US" sz="1600" dirty="0"/>
              <a:t>Not “</a:t>
            </a:r>
            <a:r>
              <a:rPr lang="en-US" sz="1600" dirty="0">
                <a:latin typeface="Consolas" panose="020B0609020204030204" pitchFamily="49" charset="0"/>
              </a:rPr>
              <a:t>new </a:t>
            </a:r>
            <a:r>
              <a:rPr lang="en-US" sz="1600" dirty="0" err="1"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latin typeface="Consolas" panose="020B0609020204030204" pitchFamily="49" charset="0"/>
              </a:rPr>
              <a:t>()”</a:t>
            </a:r>
            <a:endParaRPr lang="en-US" sz="1600" dirty="0"/>
          </a:p>
          <a:p>
            <a:pPr marL="621792" lvl="2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0926704"/>
      </p:ext>
    </p:extLst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BB0F0E7F-D3C0-43DD-A918-02D74CADE8C3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2" name="gradient background1">
              <a:extLst>
                <a:ext uri="{FF2B5EF4-FFF2-40B4-BE49-F238E27FC236}">
                  <a16:creationId xmlns:a16="http://schemas.microsoft.com/office/drawing/2014/main" id="{861B8D05-9931-470C-9AFB-B4CC6C213F13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3" name="Picture 12" descr="Background pattern&#10;&#10;Description automatically generated">
              <a:extLst>
                <a:ext uri="{FF2B5EF4-FFF2-40B4-BE49-F238E27FC236}">
                  <a16:creationId xmlns:a16="http://schemas.microsoft.com/office/drawing/2014/main" id="{72D22B32-F32D-43A7-B551-CCDDDBE127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EditOperation</a:t>
            </a:r>
            <a:r>
              <a:rPr lang="en-US" dirty="0"/>
              <a:t> Add Attachment Example – 3.0 Chained </a:t>
            </a:r>
            <a:r>
              <a:rPr lang="en-US" dirty="0" err="1"/>
              <a:t>EditOperation</a:t>
            </a:r>
            <a:r>
              <a:rPr lang="en-US" dirty="0"/>
              <a:t> 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949568" y="1559169"/>
            <a:ext cx="10369296" cy="3429000"/>
          </a:xfrm>
        </p:spPr>
        <p:txBody>
          <a:bodyPr/>
          <a:lstStyle/>
          <a:p>
            <a:pPr marL="283464" lvl="1" indent="0">
              <a:buNone/>
            </a:pPr>
            <a:endParaRPr lang="en-US" dirty="0">
              <a:latin typeface="Consolas" panose="020B0609020204030204" pitchFamily="49" charset="0"/>
            </a:endParaRPr>
          </a:p>
          <a:p>
            <a:pPr marL="621792" lvl="2" indent="0">
              <a:buNone/>
            </a:pP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58474C2-396D-4310-9550-2983CF8B182F}"/>
              </a:ext>
            </a:extLst>
          </p:cNvPr>
          <p:cNvSpPr/>
          <p:nvPr/>
        </p:nvSpPr>
        <p:spPr bwMode="auto">
          <a:xfrm>
            <a:off x="471385" y="1734582"/>
            <a:ext cx="10661341" cy="3123267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//At 3.0, delegate is replaced by a row token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rowtoken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editOp.Create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fac_point_lyr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label_pt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//Execute the create and check status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if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())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chained_op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editOp.CreateChainedOperation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//chain an operation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chained_op.AddAttachment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fac_point_lyr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(long)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rowtoken.ObjectID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@"E:\Data\SDK\DevSummit\2023\Palm Springs\Sessions\Editing_2\Data\Attachments\Hydrant.jpg"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endParaRPr lang="en-US" sz="1600" dirty="0">
              <a:solidFill>
                <a:srgbClr val="C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chained_op.Execute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1551445"/>
      </p:ext>
    </p:extLst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43F77C00-C38C-4EC4-A4D8-60B1ECD7613D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2" name="gradient background1">
              <a:extLst>
                <a:ext uri="{FF2B5EF4-FFF2-40B4-BE49-F238E27FC236}">
                  <a16:creationId xmlns:a16="http://schemas.microsoft.com/office/drawing/2014/main" id="{4F1E080F-90A2-49FA-A43B-83FDDDB8B2A7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3" name="Picture 12" descr="Background pattern&#10;&#10;Description automatically generated">
              <a:extLst>
                <a:ext uri="{FF2B5EF4-FFF2-40B4-BE49-F238E27FC236}">
                  <a16:creationId xmlns:a16="http://schemas.microsoft.com/office/drawing/2014/main" id="{B4B9CEE2-5DC9-45DC-B029-0211E920755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EditOperation</a:t>
            </a:r>
            <a:r>
              <a:rPr lang="en-US" dirty="0"/>
              <a:t> Add Attachment Example – 3.0 Chained </a:t>
            </a:r>
            <a:r>
              <a:rPr lang="en-US" dirty="0" err="1"/>
              <a:t>EditOperation</a:t>
            </a:r>
            <a:r>
              <a:rPr lang="en-US" dirty="0"/>
              <a:t> 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949568" y="1559169"/>
            <a:ext cx="10369296" cy="3429000"/>
          </a:xfrm>
        </p:spPr>
        <p:txBody>
          <a:bodyPr/>
          <a:lstStyle/>
          <a:p>
            <a:pPr marL="283464" lvl="1" indent="0">
              <a:buNone/>
            </a:pPr>
            <a:endParaRPr lang="en-US" dirty="0">
              <a:latin typeface="Consolas" panose="020B0609020204030204" pitchFamily="49" charset="0"/>
            </a:endParaRPr>
          </a:p>
          <a:p>
            <a:pPr marL="621792" lvl="2" indent="0">
              <a:buNone/>
            </a:pP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58474C2-396D-4310-9550-2983CF8B182F}"/>
              </a:ext>
            </a:extLst>
          </p:cNvPr>
          <p:cNvSpPr/>
          <p:nvPr/>
        </p:nvSpPr>
        <p:spPr bwMode="auto">
          <a:xfrm>
            <a:off x="471385" y="1734582"/>
            <a:ext cx="10661341" cy="3123267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//At 3.0, delegate is replaced by a row token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rowtoken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editOp.Create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fac_point_lyr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label_pt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//Execute the create and check status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if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())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chained_op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editOp.CreateChainedOperation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//chain an operation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chained_op.AddAttachment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fac_point_lyr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(long)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rowtoken.ObjectID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@"E:\Data\SDK\DevSummit\2023\Palm Springs\Sessions\Editing_2\Data\Attachments\Hydrant.jpg"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endParaRPr lang="en-US" sz="1600" dirty="0">
              <a:solidFill>
                <a:srgbClr val="C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chained_op.Execute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1229630"/>
      </p:ext>
    </p:extLst>
  </p:cSld>
  <p:clrMapOvr>
    <a:masterClrMapping/>
  </p:clrMapOvr>
  <p:transition spd="med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1D15F7FD-E02D-4961-9157-781AE942200B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2" name="gradient background1">
              <a:extLst>
                <a:ext uri="{FF2B5EF4-FFF2-40B4-BE49-F238E27FC236}">
                  <a16:creationId xmlns:a16="http://schemas.microsoft.com/office/drawing/2014/main" id="{2A268CF0-D15D-4744-A008-9CA915265B95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3" name="Picture 12" descr="Background pattern&#10;&#10;Description automatically generated">
              <a:extLst>
                <a:ext uri="{FF2B5EF4-FFF2-40B4-BE49-F238E27FC236}">
                  <a16:creationId xmlns:a16="http://schemas.microsoft.com/office/drawing/2014/main" id="{1195C7ED-0332-44A5-875A-7396D18C6A9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EditOperation</a:t>
            </a:r>
            <a:r>
              <a:rPr lang="en-US" dirty="0"/>
              <a:t> Add Attachment Example – 3.0 Chained </a:t>
            </a:r>
            <a:r>
              <a:rPr lang="en-US" dirty="0" err="1"/>
              <a:t>EditOperation</a:t>
            </a:r>
            <a:r>
              <a:rPr lang="en-US" dirty="0"/>
              <a:t> 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949568" y="1559169"/>
            <a:ext cx="10369296" cy="3429000"/>
          </a:xfrm>
        </p:spPr>
        <p:txBody>
          <a:bodyPr/>
          <a:lstStyle/>
          <a:p>
            <a:pPr marL="283464" lvl="1" indent="0">
              <a:buNone/>
            </a:pPr>
            <a:endParaRPr lang="en-US" dirty="0">
              <a:latin typeface="Consolas" panose="020B0609020204030204" pitchFamily="49" charset="0"/>
            </a:endParaRPr>
          </a:p>
          <a:p>
            <a:pPr marL="621792" lvl="2" indent="0">
              <a:buNone/>
            </a:pP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58474C2-396D-4310-9550-2983CF8B182F}"/>
              </a:ext>
            </a:extLst>
          </p:cNvPr>
          <p:cNvSpPr/>
          <p:nvPr/>
        </p:nvSpPr>
        <p:spPr bwMode="auto">
          <a:xfrm>
            <a:off x="471385" y="1734582"/>
            <a:ext cx="10661341" cy="3123267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//At 3.0, delegate is replaced by a row token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rowtoken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editOp.Create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fac_point_lyr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label_pt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//Execute the create and check status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if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())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chained_op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CreateChainedOperation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()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//chain an operation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chained_op.AddAttachment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fac_point_lyr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(long)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rowtoken.ObjectID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@"E:\Data\SDK\DevSummit\2023\Palm Springs\Sessions\Editing_2\Data\Attachments\Hydrant.jpg"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endParaRPr lang="en-US" sz="1600" dirty="0">
              <a:solidFill>
                <a:srgbClr val="C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chained_op.Execute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2383939"/>
      </p:ext>
    </p:extLst>
  </p:cSld>
  <p:clrMapOvr>
    <a:masterClrMapping/>
  </p:clrMapOvr>
  <p:transition spd="med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2785E1AF-B795-459B-B696-20DD7B439184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2" name="gradient background1">
              <a:extLst>
                <a:ext uri="{FF2B5EF4-FFF2-40B4-BE49-F238E27FC236}">
                  <a16:creationId xmlns:a16="http://schemas.microsoft.com/office/drawing/2014/main" id="{D6542CD5-4D6C-4128-A6EA-6B44BD40731D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3" name="Picture 12" descr="Background pattern&#10;&#10;Description automatically generated">
              <a:extLst>
                <a:ext uri="{FF2B5EF4-FFF2-40B4-BE49-F238E27FC236}">
                  <a16:creationId xmlns:a16="http://schemas.microsoft.com/office/drawing/2014/main" id="{061C1D37-1DCB-4D58-B7EC-D8D92E441E0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EditOperation</a:t>
            </a:r>
            <a:r>
              <a:rPr lang="en-US" dirty="0"/>
              <a:t> Add Attachment Example – 3.0 Chained </a:t>
            </a:r>
            <a:r>
              <a:rPr lang="en-US" dirty="0" err="1"/>
              <a:t>EditOperation</a:t>
            </a:r>
            <a:r>
              <a:rPr lang="en-US" dirty="0"/>
              <a:t> 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949568" y="1559169"/>
            <a:ext cx="10369296" cy="3429000"/>
          </a:xfrm>
        </p:spPr>
        <p:txBody>
          <a:bodyPr/>
          <a:lstStyle/>
          <a:p>
            <a:pPr marL="283464" lvl="1" indent="0">
              <a:buNone/>
            </a:pPr>
            <a:endParaRPr lang="en-US" dirty="0">
              <a:latin typeface="Consolas" panose="020B0609020204030204" pitchFamily="49" charset="0"/>
            </a:endParaRPr>
          </a:p>
          <a:p>
            <a:pPr marL="621792" lvl="2" indent="0">
              <a:buNone/>
            </a:pP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58474C2-396D-4310-9550-2983CF8B182F}"/>
              </a:ext>
            </a:extLst>
          </p:cNvPr>
          <p:cNvSpPr/>
          <p:nvPr/>
        </p:nvSpPr>
        <p:spPr bwMode="auto">
          <a:xfrm>
            <a:off x="471385" y="1734582"/>
            <a:ext cx="10661341" cy="3123267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//At 3.0, delegate is replaced by a row token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rowtoken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editOp.Create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fac_point_lyr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label_pt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//Execute the create and check status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if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())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chained_op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CreateChainedOperation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()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//chain an operation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chained_op.AddAttachment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fac_point_lyr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(long)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rowtoken.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ObjectID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@"E:\Data\SDK\DevSummit\2023\Palm Springs\Sessions\Editing_2\Data\Attachments\Hydrant.jpg"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endParaRPr lang="en-US" sz="1600" dirty="0">
              <a:solidFill>
                <a:srgbClr val="C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chained_op.Execute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0009669"/>
      </p:ext>
    </p:extLst>
  </p:cSld>
  <p:clrMapOvr>
    <a:masterClrMapping/>
  </p:clrMapOvr>
  <p:transition spd="med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988F1FCA-DB48-48FE-9607-6D1E0A023361}"/>
              </a:ext>
            </a:extLst>
          </p:cNvPr>
          <p:cNvGrpSpPr/>
          <p:nvPr/>
        </p:nvGrpSpPr>
        <p:grpSpPr>
          <a:xfrm>
            <a:off x="1" y="0"/>
            <a:ext cx="12191999" cy="6888971"/>
            <a:chOff x="1" y="0"/>
            <a:chExt cx="12191999" cy="6888971"/>
          </a:xfrm>
        </p:grpSpPr>
        <p:sp>
          <p:nvSpPr>
            <p:cNvPr id="10" name="gradient background1">
              <a:extLst>
                <a:ext uri="{FF2B5EF4-FFF2-40B4-BE49-F238E27FC236}">
                  <a16:creationId xmlns:a16="http://schemas.microsoft.com/office/drawing/2014/main" id="{8A1CE8DB-AEAC-4D96-A7D0-80FCDCD14D94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6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1" name="Picture 10" descr="Logo&#10;&#10;Description automatically generated">
              <a:extLst>
                <a:ext uri="{FF2B5EF4-FFF2-40B4-BE49-F238E27FC236}">
                  <a16:creationId xmlns:a16="http://schemas.microsoft.com/office/drawing/2014/main" id="{0D552EBE-6E58-4F29-A0DA-F555F5FF7A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48397"/>
            <a:stretch/>
          </p:blipFill>
          <p:spPr>
            <a:xfrm>
              <a:off x="5872162" y="0"/>
              <a:ext cx="6319837" cy="6888970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Demo 2</a:t>
            </a:r>
          </a:p>
        </p:txBody>
      </p:sp>
      <p:sp>
        <p:nvSpPr>
          <p:cNvPr id="12" name="Content Placeholder 18">
            <a:extLst>
              <a:ext uri="{FF2B5EF4-FFF2-40B4-BE49-F238E27FC236}">
                <a16:creationId xmlns:a16="http://schemas.microsoft.com/office/drawing/2014/main" id="{7C1392DD-8A63-4AF6-911C-6F72B9770EF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18594" y="1380312"/>
            <a:ext cx="10369296" cy="4214446"/>
          </a:xfrm>
        </p:spPr>
        <p:txBody>
          <a:bodyPr/>
          <a:lstStyle/>
          <a:p>
            <a:r>
              <a:rPr lang="en-US" dirty="0"/>
              <a:t>Dependent Edits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7447415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0C672512-C876-418C-AE06-7DCB0FADAA5E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1" name="gradient background1">
              <a:extLst>
                <a:ext uri="{FF2B5EF4-FFF2-40B4-BE49-F238E27FC236}">
                  <a16:creationId xmlns:a16="http://schemas.microsoft.com/office/drawing/2014/main" id="{4F996301-5937-4C28-AFBE-EE4A848EF3B6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2" name="Picture 11" descr="Background pattern&#10;&#10;Description automatically generated">
              <a:extLst>
                <a:ext uri="{FF2B5EF4-FFF2-40B4-BE49-F238E27FC236}">
                  <a16:creationId xmlns:a16="http://schemas.microsoft.com/office/drawing/2014/main" id="{2BB471B4-8F79-41D4-8420-53CA1B39E1C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 Operations – Basic Workflow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780176" y="1602297"/>
            <a:ext cx="10369296" cy="3429000"/>
          </a:xfrm>
        </p:spPr>
        <p:txBody>
          <a:bodyPr/>
          <a:lstStyle/>
          <a:p>
            <a:r>
              <a:rPr lang="en-US" dirty="0"/>
              <a:t>Coarse grained API for editing in Pro</a:t>
            </a:r>
          </a:p>
          <a:p>
            <a:pPr lvl="1"/>
            <a:r>
              <a:rPr lang="en-US" dirty="0"/>
              <a:t>Instantiate a new </a:t>
            </a:r>
            <a:r>
              <a:rPr lang="en-US" dirty="0" err="1"/>
              <a:t>EditOperation</a:t>
            </a:r>
            <a:endParaRPr lang="en-US" dirty="0"/>
          </a:p>
          <a:p>
            <a:pPr lvl="1"/>
            <a:r>
              <a:rPr lang="en-US" dirty="0"/>
              <a:t>Specify the edits to be performed via Edit Operation (instance) methods/macros</a:t>
            </a:r>
          </a:p>
          <a:p>
            <a:pPr lvl="2"/>
            <a:r>
              <a:rPr lang="en-US" dirty="0"/>
              <a:t>Creates, Updates, Deletes (in any combination)</a:t>
            </a:r>
          </a:p>
          <a:p>
            <a:pPr lvl="3"/>
            <a:r>
              <a:rPr lang="en-US" sz="1600" dirty="0"/>
              <a:t>Many overloads, variety of methods – clip, reshape, planarize, split, etc.</a:t>
            </a:r>
          </a:p>
          <a:p>
            <a:pPr lvl="1"/>
            <a:r>
              <a:rPr lang="en-US" dirty="0"/>
              <a:t>Execute the operation</a:t>
            </a:r>
          </a:p>
          <a:p>
            <a:pPr lvl="1"/>
            <a:r>
              <a:rPr lang="en-US" dirty="0"/>
              <a:t>Check status (as needed)</a:t>
            </a:r>
          </a:p>
          <a:p>
            <a:pPr lvl="2"/>
            <a:r>
              <a:rPr lang="en-US" dirty="0">
                <a:latin typeface="Consolas" panose="020B0609020204030204" pitchFamily="49" charset="0"/>
              </a:rPr>
              <a:t>If (</a:t>
            </a:r>
            <a:r>
              <a:rPr lang="en-US" dirty="0" err="1">
                <a:latin typeface="Consolas" panose="020B0609020204030204" pitchFamily="49" charset="0"/>
              </a:rPr>
              <a:t>editOp.Succeeded</a:t>
            </a:r>
            <a:r>
              <a:rPr lang="en-US" dirty="0">
                <a:latin typeface="Consolas" panose="020B0609020204030204" pitchFamily="49" charset="0"/>
              </a:rPr>
              <a:t>) {</a:t>
            </a:r>
          </a:p>
          <a:p>
            <a:endParaRPr lang="en-US" dirty="0"/>
          </a:p>
          <a:p>
            <a:endParaRPr lang="en-US" dirty="0"/>
          </a:p>
          <a:p>
            <a:pPr lvl="2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6475687"/>
      </p:ext>
    </p:extLst>
  </p:cSld>
  <p:clrMapOvr>
    <a:masterClrMapping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379B3E40-5539-46B0-9B00-D657377E9D0D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26" name="gradient background1">
              <a:extLst>
                <a:ext uri="{FF2B5EF4-FFF2-40B4-BE49-F238E27FC236}">
                  <a16:creationId xmlns:a16="http://schemas.microsoft.com/office/drawing/2014/main" id="{39EED311-9654-4544-9D3F-3BD376160E8B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7" name="Picture 26" descr="Background pattern&#10;&#10;Description automatically generated">
              <a:extLst>
                <a:ext uri="{FF2B5EF4-FFF2-40B4-BE49-F238E27FC236}">
                  <a16:creationId xmlns:a16="http://schemas.microsoft.com/office/drawing/2014/main" id="{A07BF41F-798F-46C9-9206-2CE31896E19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17" name="shading (lower right)">
            <a:extLst>
              <a:ext uri="{FF2B5EF4-FFF2-40B4-BE49-F238E27FC236}">
                <a16:creationId xmlns:a16="http://schemas.microsoft.com/office/drawing/2014/main" id="{063E43C3-D89D-40FA-8DB0-C235E4C90848}"/>
              </a:ext>
            </a:extLst>
          </p:cNvPr>
          <p:cNvSpPr/>
          <p:nvPr/>
        </p:nvSpPr>
        <p:spPr bwMode="auto">
          <a:xfrm>
            <a:off x="-43251" y="1734582"/>
            <a:ext cx="12235251" cy="5123418"/>
          </a:xfrm>
          <a:prstGeom prst="rect">
            <a:avLst/>
          </a:prstGeom>
          <a:gradFill flip="none" rotWithShape="1">
            <a:gsLst>
              <a:gs pos="43000">
                <a:srgbClr val="0D134A">
                  <a:alpha val="9000"/>
                </a:srgbClr>
              </a:gs>
              <a:gs pos="55000">
                <a:srgbClr val="0D134A">
                  <a:alpha val="0"/>
                </a:srgbClr>
              </a:gs>
              <a:gs pos="18000">
                <a:srgbClr val="0D134A">
                  <a:alpha val="46000"/>
                </a:srgbClr>
              </a:gs>
              <a:gs pos="0">
                <a:srgbClr val="0D134A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Sketch and interacts with the active Map View.   </a:t>
            </a:r>
          </a:p>
          <a:p>
            <a:r>
              <a:rPr lang="en-US" dirty="0"/>
              <a:t>Use the sketch to </a:t>
            </a:r>
          </a:p>
          <a:p>
            <a:pPr lvl="1"/>
            <a:r>
              <a:rPr lang="en-US" dirty="0"/>
              <a:t>Select features</a:t>
            </a:r>
          </a:p>
          <a:p>
            <a:pPr lvl="1"/>
            <a:r>
              <a:rPr lang="en-US" dirty="0"/>
              <a:t>Determine feature intersections</a:t>
            </a:r>
          </a:p>
          <a:p>
            <a:pPr lvl="1"/>
            <a:r>
              <a:rPr lang="en-US" dirty="0"/>
              <a:t>Provide a geometry to an </a:t>
            </a:r>
            <a:r>
              <a:rPr lang="en-US" dirty="0" err="1"/>
              <a:t>EditOperation</a:t>
            </a:r>
            <a:endParaRPr lang="en-US" dirty="0"/>
          </a:p>
          <a:p>
            <a:r>
              <a:rPr lang="en-US" dirty="0"/>
              <a:t>Typically appear on the ribbon or the Modify Features Pane*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r>
              <a:rPr lang="en-US" dirty="0"/>
              <a:t>*Construction tools for feature creation are covered in the next session</a:t>
            </a:r>
          </a:p>
          <a:p>
            <a:pPr lvl="2"/>
            <a:endParaRPr lang="en-US" b="0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45178"/>
            <a:ext cx="10369296" cy="369332"/>
          </a:xfrm>
        </p:spPr>
        <p:txBody>
          <a:bodyPr/>
          <a:lstStyle/>
          <a:p>
            <a:r>
              <a:rPr lang="en-US" dirty="0" err="1"/>
              <a:t>SketchTool</a:t>
            </a:r>
            <a:r>
              <a:rPr lang="en-US" dirty="0"/>
              <a:t> – The Basics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9A06475-C2E3-4716-80D3-4E0CD05678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8271" y="4325998"/>
            <a:ext cx="3603786" cy="115881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573462D-8F5E-42D2-9E3C-792714050A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63426" y="4102952"/>
            <a:ext cx="5499592" cy="1964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008306"/>
      </p:ext>
    </p:extLst>
  </p:cSld>
  <p:clrMapOvr>
    <a:masterClrMapping/>
  </p:clrMapOvr>
  <p:transition spd="med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B853BAC6-2542-4644-B972-2F0747D83F32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9" name="gradient background1">
              <a:extLst>
                <a:ext uri="{FF2B5EF4-FFF2-40B4-BE49-F238E27FC236}">
                  <a16:creationId xmlns:a16="http://schemas.microsoft.com/office/drawing/2014/main" id="{49FC15F2-3101-41EF-863A-B6314855A7D9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0" name="Picture 9" descr="Background pattern&#10;&#10;Description automatically generated">
              <a:extLst>
                <a:ext uri="{FF2B5EF4-FFF2-40B4-BE49-F238E27FC236}">
                  <a16:creationId xmlns:a16="http://schemas.microsoft.com/office/drawing/2014/main" id="{40F9B12F-5455-414A-9567-BD46000A2C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>
              <a:buClr>
                <a:srgbClr val="00EC86"/>
              </a:buClr>
            </a:pPr>
            <a:r>
              <a:rPr lang="en-US" dirty="0"/>
              <a:t>Inherits from </a:t>
            </a:r>
            <a:r>
              <a:rPr lang="en-US" dirty="0" err="1"/>
              <a:t>MapTool</a:t>
            </a:r>
            <a:endParaRPr lang="en-US" dirty="0"/>
          </a:p>
          <a:p>
            <a:pPr>
              <a:buClr>
                <a:srgbClr val="00EC86"/>
              </a:buClr>
            </a:pPr>
            <a:r>
              <a:rPr lang="en-US" dirty="0"/>
              <a:t>Properties</a:t>
            </a:r>
          </a:p>
          <a:p>
            <a:pPr lvl="1">
              <a:buClr>
                <a:srgbClr val="00EC86"/>
              </a:buClr>
            </a:pPr>
            <a:r>
              <a:rPr lang="en-US" dirty="0" err="1"/>
              <a:t>IsSketchTool</a:t>
            </a:r>
            <a:endParaRPr lang="en-US" dirty="0"/>
          </a:p>
          <a:p>
            <a:pPr lvl="1">
              <a:buClr>
                <a:srgbClr val="00EC86"/>
              </a:buClr>
            </a:pPr>
            <a:r>
              <a:rPr lang="en-US" dirty="0" err="1"/>
              <a:t>SketchType</a:t>
            </a:r>
            <a:r>
              <a:rPr lang="en-US" dirty="0"/>
              <a:t> - Point, Rectangle, Circle, </a:t>
            </a:r>
            <a:r>
              <a:rPr lang="en-US" dirty="0" err="1"/>
              <a:t>RegularPolygon</a:t>
            </a:r>
            <a:r>
              <a:rPr lang="en-US" dirty="0"/>
              <a:t> etc. </a:t>
            </a:r>
          </a:p>
          <a:p>
            <a:pPr lvl="1">
              <a:buClr>
                <a:srgbClr val="00EC86"/>
              </a:buClr>
            </a:pPr>
            <a:r>
              <a:rPr lang="en-US" dirty="0" err="1"/>
              <a:t>SketchOutputMode</a:t>
            </a:r>
            <a:r>
              <a:rPr lang="en-US" dirty="0"/>
              <a:t> - Map or screen coordinates</a:t>
            </a:r>
          </a:p>
          <a:p>
            <a:pPr lvl="1">
              <a:buClr>
                <a:srgbClr val="00EC86"/>
              </a:buClr>
            </a:pPr>
            <a:r>
              <a:rPr lang="en-US" dirty="0" err="1"/>
              <a:t>UseSnapping</a:t>
            </a:r>
            <a:endParaRPr lang="en-US" dirty="0"/>
          </a:p>
          <a:p>
            <a:pPr>
              <a:buClr>
                <a:srgbClr val="00EC86"/>
              </a:buClr>
            </a:pPr>
            <a:endParaRPr lang="en-US" b="0" dirty="0"/>
          </a:p>
          <a:p>
            <a:pPr>
              <a:buClr>
                <a:srgbClr val="00EC86"/>
              </a:buClr>
            </a:pPr>
            <a:r>
              <a:rPr lang="en-US" dirty="0"/>
              <a:t>Callbacks</a:t>
            </a:r>
          </a:p>
          <a:p>
            <a:pPr lvl="1">
              <a:buClr>
                <a:srgbClr val="00EC86"/>
              </a:buClr>
            </a:pPr>
            <a:r>
              <a:rPr lang="en-US" dirty="0" err="1"/>
              <a:t>OnToolActivateAsync</a:t>
            </a:r>
            <a:r>
              <a:rPr lang="en-US" dirty="0"/>
              <a:t> / </a:t>
            </a:r>
            <a:r>
              <a:rPr lang="en-US" dirty="0" err="1"/>
              <a:t>OnToolDeactivateAsync</a:t>
            </a:r>
            <a:endParaRPr lang="en-US" dirty="0"/>
          </a:p>
          <a:p>
            <a:pPr lvl="1">
              <a:buClr>
                <a:srgbClr val="00EC86"/>
              </a:buClr>
            </a:pPr>
            <a:r>
              <a:rPr lang="en-US" dirty="0" err="1"/>
              <a:t>OnSketchModifiedAsync</a:t>
            </a:r>
            <a:endParaRPr lang="en-US" dirty="0"/>
          </a:p>
          <a:p>
            <a:pPr lvl="1">
              <a:buClr>
                <a:srgbClr val="00EC86"/>
              </a:buClr>
            </a:pPr>
            <a:r>
              <a:rPr lang="en-US" dirty="0" err="1"/>
              <a:t>OnSketchCompleteAsync</a:t>
            </a:r>
            <a:endParaRPr lang="en-US" dirty="0"/>
          </a:p>
          <a:p>
            <a:pPr lvl="1">
              <a:buClr>
                <a:srgbClr val="00EC86"/>
              </a:buClr>
            </a:pPr>
            <a:r>
              <a:rPr lang="en-US" dirty="0" err="1"/>
              <a:t>OnSketchCanceledAsync</a:t>
            </a:r>
            <a:endParaRPr lang="en-US" dirty="0"/>
          </a:p>
          <a:p>
            <a:pPr>
              <a:buClr>
                <a:srgbClr val="00EC86"/>
              </a:buClr>
            </a:pPr>
            <a:endParaRPr lang="en-US" b="0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45178"/>
            <a:ext cx="10369296" cy="369332"/>
          </a:xfrm>
        </p:spPr>
        <p:txBody>
          <a:bodyPr/>
          <a:lstStyle/>
          <a:p>
            <a:r>
              <a:rPr lang="en-US" dirty="0" err="1"/>
              <a:t>SketchTool</a:t>
            </a:r>
            <a:r>
              <a:rPr lang="en-US" dirty="0"/>
              <a:t> – The Basics</a:t>
            </a:r>
          </a:p>
        </p:txBody>
      </p:sp>
    </p:spTree>
    <p:extLst>
      <p:ext uri="{BB962C8B-B14F-4D97-AF65-F5344CB8AC3E}">
        <p14:creationId xmlns:p14="http://schemas.microsoft.com/office/powerpoint/2010/main" val="2829019808"/>
      </p:ext>
    </p:extLst>
  </p:cSld>
  <p:clrMapOvr>
    <a:masterClrMapping/>
  </p:clrMapOvr>
  <p:transition spd="med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46816E61-2AD4-403F-8832-3A4A37F31646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9" name="gradient background1">
              <a:extLst>
                <a:ext uri="{FF2B5EF4-FFF2-40B4-BE49-F238E27FC236}">
                  <a16:creationId xmlns:a16="http://schemas.microsoft.com/office/drawing/2014/main" id="{3DDEC303-F45C-4FA8-AC1C-93CA79DB2009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0" name="Picture 9" descr="Background pattern&#10;&#10;Description automatically generated">
              <a:extLst>
                <a:ext uri="{FF2B5EF4-FFF2-40B4-BE49-F238E27FC236}">
                  <a16:creationId xmlns:a16="http://schemas.microsoft.com/office/drawing/2014/main" id="{A73A05C9-5F01-4944-B06D-52E0B1FC410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45178"/>
            <a:ext cx="10369296" cy="369332"/>
          </a:xfrm>
        </p:spPr>
        <p:txBody>
          <a:bodyPr/>
          <a:lstStyle/>
          <a:p>
            <a:r>
              <a:rPr lang="en-US" dirty="0" err="1"/>
              <a:t>SketchTool</a:t>
            </a:r>
            <a:r>
              <a:rPr lang="en-US" dirty="0"/>
              <a:t> – The Basics</a:t>
            </a:r>
            <a:endParaRPr lang="en-US" b="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3305274-F080-4963-84C8-65FA9BB2E8D1}"/>
              </a:ext>
            </a:extLst>
          </p:cNvPr>
          <p:cNvSpPr/>
          <p:nvPr/>
        </p:nvSpPr>
        <p:spPr bwMode="auto">
          <a:xfrm>
            <a:off x="914400" y="1985817"/>
            <a:ext cx="9892145" cy="219980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SketchTools_SimpleSketchTool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caption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Sketch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loadOnClick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className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SimpleSketchTool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smallImage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Images\GenericButtonRed16.png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largeImage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Images\GenericButtonRed32.png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tooltip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heading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Sketch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Sketch on the map.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disabledText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/&gt;&lt;/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tooltip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8612109"/>
      </p:ext>
    </p:extLst>
  </p:cSld>
  <p:clrMapOvr>
    <a:masterClrMapping/>
  </p:clrMapOvr>
  <p:transition spd="med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5221C435-0CE4-4805-B5D5-0420EBF9698C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9" name="gradient background1">
              <a:extLst>
                <a:ext uri="{FF2B5EF4-FFF2-40B4-BE49-F238E27FC236}">
                  <a16:creationId xmlns:a16="http://schemas.microsoft.com/office/drawing/2014/main" id="{C01DDB49-8BB1-442C-A72F-99C569ABD797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0" name="Picture 9" descr="Background pattern&#10;&#10;Description automatically generated">
              <a:extLst>
                <a:ext uri="{FF2B5EF4-FFF2-40B4-BE49-F238E27FC236}">
                  <a16:creationId xmlns:a16="http://schemas.microsoft.com/office/drawing/2014/main" id="{4C899578-011F-4EF9-99DA-C967A369A9F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45178"/>
            <a:ext cx="10369296" cy="369332"/>
          </a:xfrm>
        </p:spPr>
        <p:txBody>
          <a:bodyPr/>
          <a:lstStyle/>
          <a:p>
            <a:r>
              <a:rPr lang="en-US" dirty="0" err="1"/>
              <a:t>SketchTool</a:t>
            </a:r>
            <a:r>
              <a:rPr lang="en-US" dirty="0"/>
              <a:t> – The Basics</a:t>
            </a:r>
            <a:endParaRPr lang="en-US" b="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3305274-F080-4963-84C8-65FA9BB2E8D1}"/>
              </a:ext>
            </a:extLst>
          </p:cNvPr>
          <p:cNvSpPr/>
          <p:nvPr/>
        </p:nvSpPr>
        <p:spPr bwMode="auto">
          <a:xfrm>
            <a:off x="914400" y="1625600"/>
            <a:ext cx="8534139" cy="4287222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internal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latin typeface="Consolas" panose="020B0609020204030204" pitchFamily="49" charset="0"/>
              </a:rPr>
              <a:t>SimpleSketchTool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: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MapTool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latin typeface="Consolas" panose="020B0609020204030204" pitchFamily="49" charset="0"/>
              </a:rPr>
              <a:t>SimpleSketchTool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IsSketchTool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SketchType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SketchGeometryType.Rectangle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SketchOutputMode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SketchOutputMode.Map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UseSnapping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true;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}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protected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override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Task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OnToolActivateAsync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active)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base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.OnToolActivateAsync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(active);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}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protected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override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Task&lt;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&gt;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OnSketchCompleteAsync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(Geometry geometry)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base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.OnSketchCompleteAsync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(geometry);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}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0068799"/>
      </p:ext>
    </p:extLst>
  </p:cSld>
  <p:clrMapOvr>
    <a:masterClrMapping/>
  </p:clrMapOvr>
  <p:transition spd="med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C948741A-8055-4AE1-9479-13F4E2CFD7CC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3" name="gradient background1">
              <a:extLst>
                <a:ext uri="{FF2B5EF4-FFF2-40B4-BE49-F238E27FC236}">
                  <a16:creationId xmlns:a16="http://schemas.microsoft.com/office/drawing/2014/main" id="{4E5F0106-5ADF-48AA-90A3-4699470C4B5D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4" name="Picture 13" descr="Background pattern&#10;&#10;Description automatically generated">
              <a:extLst>
                <a:ext uri="{FF2B5EF4-FFF2-40B4-BE49-F238E27FC236}">
                  <a16:creationId xmlns:a16="http://schemas.microsoft.com/office/drawing/2014/main" id="{B7633E79-D424-4141-99EE-CA8CC85E50E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97250" y="1877669"/>
            <a:ext cx="10369296" cy="3427413"/>
          </a:xfrm>
        </p:spPr>
        <p:txBody>
          <a:bodyPr/>
          <a:lstStyle/>
          <a:p>
            <a:r>
              <a:rPr lang="en-US" dirty="0"/>
              <a:t> To add the tool to the Modify Features pane</a:t>
            </a:r>
          </a:p>
          <a:p>
            <a:pPr lvl="1"/>
            <a:r>
              <a:rPr lang="en-US" dirty="0"/>
              <a:t>Set </a:t>
            </a:r>
            <a:r>
              <a:rPr lang="en-US" dirty="0" err="1"/>
              <a:t>CategoryRefID</a:t>
            </a:r>
            <a:r>
              <a:rPr lang="en-US" dirty="0"/>
              <a:t> attribute to “</a:t>
            </a:r>
            <a:r>
              <a:rPr lang="en-US" dirty="0" err="1"/>
              <a:t>esri_editing_CommandList</a:t>
            </a:r>
            <a:r>
              <a:rPr lang="en-US" dirty="0"/>
              <a:t>”</a:t>
            </a:r>
          </a:p>
          <a:p>
            <a:pPr lvl="1"/>
            <a:r>
              <a:rPr lang="en-US" dirty="0"/>
              <a:t>Set </a:t>
            </a:r>
            <a:r>
              <a:rPr lang="en-US" dirty="0" err="1"/>
              <a:t>L_group</a:t>
            </a:r>
            <a:r>
              <a:rPr lang="en-US" dirty="0"/>
              <a:t> attribute in content element</a:t>
            </a:r>
          </a:p>
          <a:p>
            <a:pPr marL="0" indent="0">
              <a:buClr>
                <a:srgbClr val="00EC86"/>
              </a:buClr>
              <a:buNone/>
            </a:pPr>
            <a:endParaRPr lang="en-US" b="0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45178"/>
            <a:ext cx="10369296" cy="369332"/>
          </a:xfrm>
        </p:spPr>
        <p:txBody>
          <a:bodyPr/>
          <a:lstStyle/>
          <a:p>
            <a:r>
              <a:rPr lang="en-US" dirty="0" err="1"/>
              <a:t>SketchTool</a:t>
            </a:r>
            <a:r>
              <a:rPr lang="en-US" dirty="0"/>
              <a:t> - Customizations</a:t>
            </a:r>
            <a:endParaRPr lang="en-US" b="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B6A1363-378A-401B-B61B-10F976390700}"/>
              </a:ext>
            </a:extLst>
          </p:cNvPr>
          <p:cNvSpPr/>
          <p:nvPr/>
        </p:nvSpPr>
        <p:spPr bwMode="auto">
          <a:xfrm>
            <a:off x="897250" y="3919308"/>
            <a:ext cx="7918474" cy="2607059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SketchTools_DifferenceTool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caption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Difference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loadOnClick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className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DifferenceTool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smallImage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Images\GenericButtonRed16.png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largeImage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Images\GenericButtonRed32.png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categoryRefID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esri_editing_CommandList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tooltip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heading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Difference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Cut shapes from features.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disabledText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/&gt;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tooltip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L_group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My SDK Group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F335ECB-B47D-4E5B-A487-DA637E696C15}"/>
              </a:ext>
            </a:extLst>
          </p:cNvPr>
          <p:cNvSpPr/>
          <p:nvPr/>
        </p:nvSpPr>
        <p:spPr bwMode="auto">
          <a:xfrm>
            <a:off x="1458359" y="5044606"/>
            <a:ext cx="4295896" cy="356461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BB11E01-498E-469C-B718-82423109093F}"/>
              </a:ext>
            </a:extLst>
          </p:cNvPr>
          <p:cNvSpPr/>
          <p:nvPr/>
        </p:nvSpPr>
        <p:spPr bwMode="auto">
          <a:xfrm>
            <a:off x="1458359" y="5636715"/>
            <a:ext cx="3686296" cy="356461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8C6CD0-0954-481B-B5ED-D7DFB36849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84464" y="2969070"/>
            <a:ext cx="3185021" cy="3557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731447"/>
      </p:ext>
    </p:extLst>
  </p:cSld>
  <p:clrMapOvr>
    <a:masterClrMapping/>
  </p:clrMapOvr>
  <p:transition spd="med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60B21012-EE98-4CD8-8F4F-83C90C8DE6F6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2" name="gradient background1">
              <a:extLst>
                <a:ext uri="{FF2B5EF4-FFF2-40B4-BE49-F238E27FC236}">
                  <a16:creationId xmlns:a16="http://schemas.microsoft.com/office/drawing/2014/main" id="{B0ACDE12-2950-4BB5-9FC3-D1F0BC2560FE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3" name="Picture 12" descr="Background pattern&#10;&#10;Description automatically generated">
              <a:extLst>
                <a:ext uri="{FF2B5EF4-FFF2-40B4-BE49-F238E27FC236}">
                  <a16:creationId xmlns:a16="http://schemas.microsoft.com/office/drawing/2014/main" id="{1D912D30-21CA-4003-9B70-2842703B2DF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97250" y="1882697"/>
            <a:ext cx="10369296" cy="3427413"/>
          </a:xfrm>
        </p:spPr>
        <p:txBody>
          <a:bodyPr/>
          <a:lstStyle/>
          <a:p>
            <a:r>
              <a:rPr lang="en-US" dirty="0"/>
              <a:t> To add the tool to the Modify Features pane</a:t>
            </a:r>
          </a:p>
          <a:p>
            <a:pPr lvl="1"/>
            <a:r>
              <a:rPr lang="en-US" dirty="0"/>
              <a:t>Set </a:t>
            </a:r>
            <a:r>
              <a:rPr lang="en-US" dirty="0" err="1"/>
              <a:t>CategoryRefID</a:t>
            </a:r>
            <a:r>
              <a:rPr lang="en-US" dirty="0"/>
              <a:t> attribute to “</a:t>
            </a:r>
            <a:r>
              <a:rPr lang="en-US" dirty="0" err="1"/>
              <a:t>esri_editing_CommandList</a:t>
            </a:r>
            <a:r>
              <a:rPr lang="en-US" dirty="0"/>
              <a:t>”</a:t>
            </a:r>
          </a:p>
          <a:p>
            <a:pPr lvl="1"/>
            <a:r>
              <a:rPr lang="en-US" dirty="0"/>
              <a:t>Set </a:t>
            </a:r>
            <a:r>
              <a:rPr lang="en-US" dirty="0" err="1"/>
              <a:t>L_group</a:t>
            </a:r>
            <a:r>
              <a:rPr lang="en-US" dirty="0"/>
              <a:t> attribute in content element</a:t>
            </a:r>
          </a:p>
          <a:p>
            <a:r>
              <a:rPr lang="en-US" dirty="0"/>
              <a:t>To set order</a:t>
            </a:r>
          </a:p>
          <a:p>
            <a:pPr lvl="1"/>
            <a:r>
              <a:rPr lang="en-US" dirty="0"/>
              <a:t>Use “insert” and “</a:t>
            </a:r>
            <a:r>
              <a:rPr lang="en-US" dirty="0" err="1"/>
              <a:t>placeWith</a:t>
            </a:r>
            <a:r>
              <a:rPr lang="en-US" dirty="0"/>
              <a:t>” attributes</a:t>
            </a:r>
          </a:p>
          <a:p>
            <a:pPr marL="0" indent="0">
              <a:buClr>
                <a:srgbClr val="00EC86"/>
              </a:buClr>
              <a:buNone/>
            </a:pPr>
            <a:endParaRPr lang="en-US" b="0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45178"/>
            <a:ext cx="10369296" cy="369332"/>
          </a:xfrm>
        </p:spPr>
        <p:txBody>
          <a:bodyPr/>
          <a:lstStyle/>
          <a:p>
            <a:r>
              <a:rPr lang="en-US" dirty="0" err="1"/>
              <a:t>SketchTool</a:t>
            </a:r>
            <a:r>
              <a:rPr lang="en-US" dirty="0"/>
              <a:t> - Customizations</a:t>
            </a:r>
            <a:endParaRPr lang="en-US" b="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73C878E-C9DA-40E1-B5DE-B4D11C32FD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87800" y="2875663"/>
            <a:ext cx="3185021" cy="3736433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9F5DAB3-EF27-4BA4-8DFF-25D0777C21D1}"/>
              </a:ext>
            </a:extLst>
          </p:cNvPr>
          <p:cNvSpPr/>
          <p:nvPr/>
        </p:nvSpPr>
        <p:spPr bwMode="auto">
          <a:xfrm>
            <a:off x="897250" y="3919308"/>
            <a:ext cx="7918474" cy="2607059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SketchTools_DifferenceTool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caption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Difference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loadOnClick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className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DifferenceTool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smallImage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Images\GenericButtonRed16.png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largeImage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Images\GenericButtonRed32.png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categoryRefID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esri_editing_CommandList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tooltip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heading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Difference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Cut shapes from features.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disabledText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/&gt;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tooltip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L_group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My SDK Group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insert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before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placeWith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esri_editing_EditVerticesMove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AC0CB80-AA3F-4687-BBC4-5D6900B19903}"/>
              </a:ext>
            </a:extLst>
          </p:cNvPr>
          <p:cNvSpPr/>
          <p:nvPr/>
        </p:nvSpPr>
        <p:spPr bwMode="auto">
          <a:xfrm>
            <a:off x="1371543" y="5562695"/>
            <a:ext cx="5781962" cy="593080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94364932"/>
      </p:ext>
    </p:extLst>
  </p:cSld>
  <p:clrMapOvr>
    <a:masterClrMapping/>
  </p:clrMapOvr>
  <p:transition spd="med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5495DD57-D406-4EF0-9490-5B50A6A24465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9" name="gradient background1">
              <a:extLst>
                <a:ext uri="{FF2B5EF4-FFF2-40B4-BE49-F238E27FC236}">
                  <a16:creationId xmlns:a16="http://schemas.microsoft.com/office/drawing/2014/main" id="{98E588F4-54CD-4A23-93D0-7E839DC61C1D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0" name="Picture 9" descr="Background pattern&#10;&#10;Description automatically generated">
              <a:extLst>
                <a:ext uri="{FF2B5EF4-FFF2-40B4-BE49-F238E27FC236}">
                  <a16:creationId xmlns:a16="http://schemas.microsoft.com/office/drawing/2014/main" id="{77A185CE-60A1-4F3D-A21F-E64B58F5B59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>
              <a:buClr>
                <a:srgbClr val="00EC86"/>
              </a:buClr>
            </a:pPr>
            <a:r>
              <a:rPr lang="en-US" dirty="0"/>
              <a:t>Use to manipulate the Sketch</a:t>
            </a:r>
          </a:p>
          <a:p>
            <a:pPr>
              <a:buClr>
                <a:srgbClr val="00EC86"/>
              </a:buClr>
            </a:pPr>
            <a:r>
              <a:rPr lang="en-US" dirty="0"/>
              <a:t>Examples</a:t>
            </a:r>
          </a:p>
          <a:p>
            <a:pPr lvl="1">
              <a:buClr>
                <a:srgbClr val="00EC86"/>
              </a:buClr>
            </a:pPr>
            <a:r>
              <a:rPr lang="en-US" dirty="0"/>
              <a:t>Finish the sketch via code due to some condition</a:t>
            </a:r>
          </a:p>
          <a:p>
            <a:pPr lvl="2">
              <a:buClr>
                <a:srgbClr val="00EC86"/>
              </a:buClr>
            </a:pPr>
            <a:r>
              <a:rPr lang="en-US" dirty="0"/>
              <a:t>Force sketch to have a maximum of 4 vertices</a:t>
            </a:r>
          </a:p>
          <a:p>
            <a:pPr lvl="1">
              <a:buClr>
                <a:srgbClr val="00EC86"/>
              </a:buClr>
            </a:pPr>
            <a:r>
              <a:rPr lang="en-US" dirty="0"/>
              <a:t>Change the sketch geometry</a:t>
            </a:r>
          </a:p>
          <a:p>
            <a:pPr lvl="1">
              <a:buClr>
                <a:srgbClr val="00EC86"/>
              </a:buClr>
            </a:pPr>
            <a:r>
              <a:rPr lang="en-US" dirty="0"/>
              <a:t>Clear the sketch, change the </a:t>
            </a:r>
            <a:r>
              <a:rPr lang="en-US" dirty="0" err="1"/>
              <a:t>sketchType</a:t>
            </a:r>
            <a:r>
              <a:rPr lang="en-US" dirty="0"/>
              <a:t>, start a new sketch</a:t>
            </a:r>
          </a:p>
          <a:p>
            <a:pPr marL="622300" lvl="2" indent="0">
              <a:buClr>
                <a:srgbClr val="00EC86"/>
              </a:buClr>
              <a:buNone/>
            </a:pPr>
            <a:endParaRPr lang="en-US" dirty="0"/>
          </a:p>
          <a:p>
            <a:pPr>
              <a:buClr>
                <a:srgbClr val="00EC86"/>
              </a:buClr>
            </a:pPr>
            <a:r>
              <a:rPr lang="en-US" dirty="0"/>
              <a:t>Useful </a:t>
            </a:r>
            <a:r>
              <a:rPr lang="en-US" dirty="0" err="1"/>
              <a:t>MapTool</a:t>
            </a:r>
            <a:r>
              <a:rPr lang="en-US" dirty="0"/>
              <a:t> methods</a:t>
            </a:r>
          </a:p>
          <a:p>
            <a:pPr lvl="1">
              <a:buClr>
                <a:srgbClr val="00EC86"/>
              </a:buClr>
            </a:pPr>
            <a:r>
              <a:rPr lang="en-US" dirty="0" err="1"/>
              <a:t>GetCurrentSketchAsync</a:t>
            </a:r>
            <a:endParaRPr lang="en-US" dirty="0"/>
          </a:p>
          <a:p>
            <a:pPr lvl="1">
              <a:buClr>
                <a:srgbClr val="00EC86"/>
              </a:buClr>
            </a:pPr>
            <a:r>
              <a:rPr lang="en-US" dirty="0" err="1"/>
              <a:t>SetCurrentSketchAsync</a:t>
            </a:r>
            <a:endParaRPr lang="en-US" dirty="0"/>
          </a:p>
          <a:p>
            <a:pPr lvl="1">
              <a:buClr>
                <a:srgbClr val="00EC86"/>
              </a:buClr>
            </a:pPr>
            <a:r>
              <a:rPr lang="en-US" dirty="0" err="1"/>
              <a:t>StartSketchAsync</a:t>
            </a:r>
            <a:endParaRPr lang="en-US" dirty="0"/>
          </a:p>
          <a:p>
            <a:pPr lvl="1">
              <a:buClr>
                <a:srgbClr val="00EC86"/>
              </a:buClr>
            </a:pPr>
            <a:r>
              <a:rPr lang="en-US" dirty="0" err="1"/>
              <a:t>FinishSketchAsync</a:t>
            </a:r>
            <a:endParaRPr lang="en-US" dirty="0"/>
          </a:p>
          <a:p>
            <a:pPr lvl="1">
              <a:buClr>
                <a:srgbClr val="00EC86"/>
              </a:buClr>
            </a:pPr>
            <a:r>
              <a:rPr lang="en-US" dirty="0" err="1"/>
              <a:t>ClearSketchAsync</a:t>
            </a:r>
            <a:endParaRPr lang="en-US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45178"/>
            <a:ext cx="10369296" cy="369332"/>
          </a:xfrm>
        </p:spPr>
        <p:txBody>
          <a:bodyPr/>
          <a:lstStyle/>
          <a:p>
            <a:r>
              <a:rPr lang="en-US" dirty="0" err="1"/>
              <a:t>SketchTool</a:t>
            </a:r>
            <a:r>
              <a:rPr lang="en-US" dirty="0"/>
              <a:t> – </a:t>
            </a:r>
            <a:r>
              <a:rPr lang="en-US" dirty="0" err="1"/>
              <a:t>OnSketchModifiedAsync</a:t>
            </a: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1270041001"/>
      </p:ext>
    </p:extLst>
  </p:cSld>
  <p:clrMapOvr>
    <a:masterClrMapping/>
  </p:clrMapOvr>
  <p:transition spd="med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7F9C0B04-759F-4A19-8328-A83A63E644DE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1" name="gradient background1">
              <a:extLst>
                <a:ext uri="{FF2B5EF4-FFF2-40B4-BE49-F238E27FC236}">
                  <a16:creationId xmlns:a16="http://schemas.microsoft.com/office/drawing/2014/main" id="{4A95C2C7-5C4A-4CEA-AC6A-6DD812B65EE6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2" name="Picture 11" descr="Background pattern&#10;&#10;Description automatically generated">
              <a:extLst>
                <a:ext uri="{FF2B5EF4-FFF2-40B4-BE49-F238E27FC236}">
                  <a16:creationId xmlns:a16="http://schemas.microsoft.com/office/drawing/2014/main" id="{A74E6E2B-8A01-46DA-AD0F-0766E55374D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45178"/>
            <a:ext cx="10369296" cy="369332"/>
          </a:xfrm>
        </p:spPr>
        <p:txBody>
          <a:bodyPr/>
          <a:lstStyle/>
          <a:p>
            <a:r>
              <a:rPr lang="en-US" dirty="0" err="1"/>
              <a:t>SketchTool</a:t>
            </a:r>
            <a:r>
              <a:rPr lang="en-US" dirty="0"/>
              <a:t> – </a:t>
            </a:r>
            <a:r>
              <a:rPr lang="en-US" dirty="0" err="1"/>
              <a:t>OnSketchModifiedAsync</a:t>
            </a:r>
            <a:endParaRPr lang="en-US" sz="2800" b="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A172F62-0E40-47A9-A86B-493BBE280AAD}"/>
              </a:ext>
            </a:extLst>
          </p:cNvPr>
          <p:cNvSpPr/>
          <p:nvPr/>
        </p:nvSpPr>
        <p:spPr bwMode="auto">
          <a:xfrm>
            <a:off x="914400" y="2647898"/>
            <a:ext cx="8311144" cy="3586647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protected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override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Task&lt;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&gt;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OnSketchModifiedAsync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QueuedTask.Run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async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() =&gt;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sketch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GetCurrentSketchAsync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(sketch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Polyline polyline)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count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polyline.PointCount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(count &gt;= 4)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FinishSketchAsync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});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65ABAA-AD77-4D06-AF53-92C5614382A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0"/>
            <a:ext cx="9494982" cy="779843"/>
          </a:xfrm>
        </p:spPr>
        <p:txBody>
          <a:bodyPr/>
          <a:lstStyle/>
          <a:p>
            <a:r>
              <a:rPr lang="en-US" dirty="0"/>
              <a:t> Example - Force sketch to always have a maximum of 4 vertices.</a:t>
            </a:r>
          </a:p>
        </p:txBody>
      </p:sp>
    </p:spTree>
    <p:extLst>
      <p:ext uri="{BB962C8B-B14F-4D97-AF65-F5344CB8AC3E}">
        <p14:creationId xmlns:p14="http://schemas.microsoft.com/office/powerpoint/2010/main" val="3116691237"/>
      </p:ext>
    </p:extLst>
  </p:cSld>
  <p:clrMapOvr>
    <a:masterClrMapping/>
  </p:clrMapOvr>
  <p:transition spd="med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E46E7967-EFA0-41DC-88E4-70D769CB3ECB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3" name="gradient background1">
              <a:extLst>
                <a:ext uri="{FF2B5EF4-FFF2-40B4-BE49-F238E27FC236}">
                  <a16:creationId xmlns:a16="http://schemas.microsoft.com/office/drawing/2014/main" id="{484BFD6E-EA2F-495B-9A90-BEB46C371AA7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4" name="Picture 13" descr="Background pattern&#10;&#10;Description automatically generated">
              <a:extLst>
                <a:ext uri="{FF2B5EF4-FFF2-40B4-BE49-F238E27FC236}">
                  <a16:creationId xmlns:a16="http://schemas.microsoft.com/office/drawing/2014/main" id="{CCD43B50-6D46-4C55-B36A-4FC414E6C3D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Sketch Tool – </a:t>
            </a:r>
            <a:r>
              <a:rPr lang="en-US" dirty="0" err="1"/>
              <a:t>OnSketchCompleteAsync</a:t>
            </a:r>
            <a:endParaRPr lang="en-US" dirty="0"/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859203" y="1195754"/>
            <a:ext cx="10369296" cy="2595196"/>
          </a:xfrm>
        </p:spPr>
        <p:txBody>
          <a:bodyPr/>
          <a:lstStyle/>
          <a:p>
            <a:pPr lvl="2"/>
            <a:endParaRPr lang="en-US" sz="1800" dirty="0"/>
          </a:p>
          <a:p>
            <a:pPr marL="621792" lvl="2" indent="0">
              <a:buNone/>
            </a:pPr>
            <a:endParaRPr lang="en-US" dirty="0">
              <a:latin typeface="Consolas" panose="020B0609020204030204" pitchFamily="49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0524CF-12D7-4978-9656-09A2556B65F5}"/>
              </a:ext>
            </a:extLst>
          </p:cNvPr>
          <p:cNvSpPr/>
          <p:nvPr/>
        </p:nvSpPr>
        <p:spPr bwMode="auto">
          <a:xfrm>
            <a:off x="483839" y="1734583"/>
            <a:ext cx="11412239" cy="4897126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/>
              <a:t>Add “your” tool logic </a:t>
            </a:r>
          </a:p>
          <a:p>
            <a:endParaRPr lang="en-US" sz="1400" dirty="0">
              <a:solidFill>
                <a:srgbClr val="0000FF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FF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protected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override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Task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OnSketchCompleteAsync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Geometry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sketch</a:t>
            </a:r>
            <a:r>
              <a:rPr lang="en-US" sz="1400" b="1" dirty="0" err="1">
                <a:solidFill>
                  <a:schemeClr val="bg2">
                    <a:lumMod val="50000"/>
                  </a:schemeClr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Geometry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</a:p>
          <a:p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var </a:t>
            </a:r>
            <a:r>
              <a:rPr lang="en-US" sz="1400" dirty="0" err="1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poly_layers</a:t>
            </a:r>
            <a:r>
              <a:rPr lang="en-US" sz="1400" dirty="0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...;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//select polygon features</a:t>
            </a:r>
          </a:p>
          <a:p>
            <a:endParaRPr lang="en-US" sz="1400" dirty="0">
              <a:solidFill>
                <a:srgbClr val="008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QueuedTask.Run</a:t>
            </a:r>
            <a:r>
              <a:rPr lang="en-US" sz="1400" dirty="0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(() =&gt; {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var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editOp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new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EditOperation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{ ... };</a:t>
            </a:r>
            <a:endParaRPr lang="en-US" sz="1400" dirty="0">
              <a:solidFill>
                <a:srgbClr val="008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8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foreach</a:t>
            </a:r>
            <a:r>
              <a:rPr lang="en-US" sz="1400" dirty="0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(var </a:t>
            </a:r>
            <a:r>
              <a:rPr lang="en-US" sz="1400" dirty="0" err="1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kvp</a:t>
            </a:r>
            <a:r>
              <a:rPr lang="en-US" sz="1400" dirty="0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in </a:t>
            </a:r>
            <a:r>
              <a:rPr lang="en-US" sz="1400" dirty="0" err="1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poly_layers</a:t>
            </a:r>
            <a:r>
              <a:rPr lang="en-US" sz="1400" dirty="0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//”</a:t>
            </a:r>
            <a:r>
              <a:rPr lang="en-US" sz="14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poly_layers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” is a Dictionary&lt;</a:t>
            </a:r>
            <a:r>
              <a:rPr lang="en-US" sz="14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BasicFeatureLayer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List&lt;long&gt;&gt;</a:t>
            </a:r>
          </a:p>
          <a:p>
            <a:r>
              <a:rPr lang="en-US" sz="1400" dirty="0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var layer = </a:t>
            </a:r>
            <a:r>
              <a:rPr lang="en-US" sz="1400" dirty="0" err="1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kvp.Key</a:t>
            </a:r>
            <a:r>
              <a:rPr lang="en-US" sz="1400" dirty="0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var </a:t>
            </a:r>
            <a:r>
              <a:rPr lang="en-US" sz="1400" dirty="0" err="1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oids</a:t>
            </a:r>
            <a:r>
              <a:rPr lang="en-US" sz="1400" dirty="0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kvp.Value</a:t>
            </a:r>
            <a:r>
              <a:rPr lang="en-US" sz="1400" dirty="0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foreach(var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oid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in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oids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//get the feature shape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     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insp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Inspector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(); 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insp.Load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(layer,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oid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//do the difference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geom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GeometryEngine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.Instance.Difference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((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Geometry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insp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"SHAPE"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],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sketchGeometry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insp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"SHAPE“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geom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//do the update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editOp.Modify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insp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}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}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11" name="Content Placeholder 17">
            <a:extLst>
              <a:ext uri="{FF2B5EF4-FFF2-40B4-BE49-F238E27FC236}">
                <a16:creationId xmlns:a16="http://schemas.microsoft.com/office/drawing/2014/main" id="{3D2519C1-8841-4474-A530-C4CEFA85A410}"/>
              </a:ext>
            </a:extLst>
          </p:cNvPr>
          <p:cNvSpPr txBox="1">
            <a:spLocks/>
          </p:cNvSpPr>
          <p:nvPr/>
        </p:nvSpPr>
        <p:spPr>
          <a:xfrm>
            <a:off x="685800" y="1322349"/>
            <a:ext cx="10369296" cy="3427413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>
              <a:buClr>
                <a:srgbClr val="00EC86"/>
              </a:buClr>
            </a:pP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2196569497"/>
      </p:ext>
    </p:extLst>
  </p:cSld>
  <p:clrMapOvr>
    <a:masterClrMapping/>
  </p:clrMapOvr>
  <p:transition spd="med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44C1EBD1-D7E1-4802-885A-467D5A9F000D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1" name="gradient background1">
              <a:extLst>
                <a:ext uri="{FF2B5EF4-FFF2-40B4-BE49-F238E27FC236}">
                  <a16:creationId xmlns:a16="http://schemas.microsoft.com/office/drawing/2014/main" id="{C75580A6-8DAE-432D-A810-044B4791B4CC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2" name="Picture 11" descr="Background pattern&#10;&#10;Description automatically generated">
              <a:extLst>
                <a:ext uri="{FF2B5EF4-FFF2-40B4-BE49-F238E27FC236}">
                  <a16:creationId xmlns:a16="http://schemas.microsoft.com/office/drawing/2014/main" id="{D2998A60-52D4-4BA1-86D6-932450716D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>
              <a:buClr>
                <a:srgbClr val="00EC86"/>
              </a:buClr>
            </a:pPr>
            <a:r>
              <a:rPr lang="en-US" dirty="0"/>
              <a:t>Properties</a:t>
            </a:r>
          </a:p>
          <a:p>
            <a:pPr lvl="1">
              <a:buClr>
                <a:srgbClr val="00EC86"/>
              </a:buClr>
            </a:pPr>
            <a:r>
              <a:rPr lang="en-US" dirty="0" err="1"/>
              <a:t>SketchTip</a:t>
            </a:r>
            <a:r>
              <a:rPr lang="en-US" dirty="0"/>
              <a:t> – simple text</a:t>
            </a:r>
          </a:p>
          <a:p>
            <a:pPr lvl="1">
              <a:buClr>
                <a:srgbClr val="00EC86"/>
              </a:buClr>
            </a:pPr>
            <a:r>
              <a:rPr lang="en-US" dirty="0" err="1"/>
              <a:t>SketchTipID</a:t>
            </a:r>
            <a:r>
              <a:rPr lang="en-US" dirty="0"/>
              <a:t> - Reference an Embedded Control to fully customize the sketch tip UI</a:t>
            </a:r>
          </a:p>
          <a:p>
            <a:pPr lvl="1">
              <a:buClr>
                <a:srgbClr val="00EC86"/>
              </a:buClr>
            </a:pPr>
            <a:endParaRPr lang="en-US" b="0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96128"/>
            <a:ext cx="10369296" cy="369332"/>
          </a:xfrm>
        </p:spPr>
        <p:txBody>
          <a:bodyPr/>
          <a:lstStyle/>
          <a:p>
            <a:r>
              <a:rPr lang="en-US" dirty="0"/>
              <a:t>Sketch Tool – Sketch Tip</a:t>
            </a:r>
            <a:endParaRPr lang="en-US" b="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0A696FA-917D-4642-94EF-36C1057E41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532" y="3542927"/>
            <a:ext cx="3977985" cy="166892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78D28C0-C30B-4E5B-9A24-BF7B0D7234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3576355"/>
            <a:ext cx="4214225" cy="2697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296847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90F36D8D-51C8-404C-B5A4-161E1E9A728B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1" name="gradient background1">
              <a:extLst>
                <a:ext uri="{FF2B5EF4-FFF2-40B4-BE49-F238E27FC236}">
                  <a16:creationId xmlns:a16="http://schemas.microsoft.com/office/drawing/2014/main" id="{5070BD2D-9C74-4FED-9106-22E4FA3F637C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2" name="Picture 11" descr="Background pattern&#10;&#10;Description automatically generated">
              <a:extLst>
                <a:ext uri="{FF2B5EF4-FFF2-40B4-BE49-F238E27FC236}">
                  <a16:creationId xmlns:a16="http://schemas.microsoft.com/office/drawing/2014/main" id="{B6CDC139-C735-405F-9975-B5FEB2E54F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 Operations – Basic Workflow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“On” </a:t>
            </a:r>
            <a:r>
              <a:rPr lang="en-US" dirty="0" err="1"/>
              <a:t>EditOperation.Execute</a:t>
            </a:r>
            <a:r>
              <a:rPr lang="en-US" dirty="0"/>
              <a:t>()</a:t>
            </a:r>
          </a:p>
          <a:p>
            <a:pPr lvl="1"/>
            <a:r>
              <a:rPr lang="en-US" dirty="0"/>
              <a:t>Executes edits against all underlying datastores</a:t>
            </a:r>
          </a:p>
          <a:p>
            <a:pPr lvl="2"/>
            <a:r>
              <a:rPr lang="en-US" dirty="0"/>
              <a:t>Datasets can be in the same or </a:t>
            </a:r>
            <a:r>
              <a:rPr lang="en-US" u="sng" dirty="0"/>
              <a:t>different</a:t>
            </a:r>
            <a:r>
              <a:rPr lang="en-US" dirty="0"/>
              <a:t> datastores</a:t>
            </a:r>
          </a:p>
          <a:p>
            <a:pPr lvl="2"/>
            <a:r>
              <a:rPr lang="en-US" dirty="0"/>
              <a:t>An edit session is started on each datastore involved in the edit</a:t>
            </a:r>
          </a:p>
          <a:p>
            <a:pPr lvl="2"/>
            <a:r>
              <a:rPr lang="en-US" dirty="0"/>
              <a:t>Order of execution </a:t>
            </a:r>
            <a:r>
              <a:rPr lang="en-US" u="sng" dirty="0">
                <a:solidFill>
                  <a:schemeClr val="tx2">
                    <a:lumMod val="75000"/>
                  </a:schemeClr>
                </a:solidFill>
              </a:rPr>
              <a:t>is independent of sequential ordering of edits in the code*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Adds undo on the Operation Manager**</a:t>
            </a:r>
          </a:p>
          <a:p>
            <a:pPr lvl="1"/>
            <a:r>
              <a:rPr lang="en-US" dirty="0"/>
              <a:t>Invalidates affected layer (and table) caches</a:t>
            </a:r>
          </a:p>
          <a:p>
            <a:endParaRPr lang="en-US" dirty="0"/>
          </a:p>
          <a:p>
            <a:endParaRPr lang="en-US" dirty="0"/>
          </a:p>
          <a:p>
            <a:r>
              <a:rPr lang="en-US" sz="1600" dirty="0"/>
              <a:t>*</a:t>
            </a:r>
            <a:r>
              <a:rPr lang="en-US" sz="1600" dirty="0" err="1"/>
              <a:t>ExecutionMode</a:t>
            </a:r>
            <a:r>
              <a:rPr lang="en-US" sz="1600" dirty="0"/>
              <a:t> added at 3.0. </a:t>
            </a:r>
          </a:p>
          <a:p>
            <a:r>
              <a:rPr lang="en-US" sz="1600" dirty="0"/>
              <a:t>**Non-versioned edits cannot be undone</a:t>
            </a:r>
          </a:p>
          <a:p>
            <a:pPr marL="621792" lvl="2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4956825"/>
      </p:ext>
    </p:extLst>
  </p:cSld>
  <p:clrMapOvr>
    <a:masterClrMapping/>
  </p:clrMapOvr>
  <p:transition spd="med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B5A99A58-D03F-43D1-AF3E-F55991EBEEE8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1" name="gradient background1">
              <a:extLst>
                <a:ext uri="{FF2B5EF4-FFF2-40B4-BE49-F238E27FC236}">
                  <a16:creationId xmlns:a16="http://schemas.microsoft.com/office/drawing/2014/main" id="{02BB1CD9-3853-462A-923B-A0CCD0B1165A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2" name="Picture 11" descr="Background pattern&#10;&#10;Description automatically generated">
              <a:extLst>
                <a:ext uri="{FF2B5EF4-FFF2-40B4-BE49-F238E27FC236}">
                  <a16:creationId xmlns:a16="http://schemas.microsoft.com/office/drawing/2014/main" id="{A12A73DA-5266-40D5-908B-13E71E150FA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>
              <a:buClr>
                <a:srgbClr val="00EC86"/>
              </a:buClr>
            </a:pPr>
            <a:r>
              <a:rPr lang="en-US" dirty="0"/>
              <a:t>Comprised of a set of fixed segments and vertices and the active/current segment and vertex</a:t>
            </a:r>
          </a:p>
          <a:p>
            <a:pPr lvl="1">
              <a:buClr>
                <a:srgbClr val="00EC86"/>
              </a:buClr>
            </a:pPr>
            <a:endParaRPr lang="en-US" b="0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96128"/>
            <a:ext cx="10369296" cy="369332"/>
          </a:xfrm>
        </p:spPr>
        <p:txBody>
          <a:bodyPr/>
          <a:lstStyle/>
          <a:p>
            <a:r>
              <a:rPr lang="en-US" dirty="0"/>
              <a:t>Sketch Tool – Sketch Feedback</a:t>
            </a:r>
            <a:endParaRPr lang="en-US" b="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D500924-F10F-4D44-8C17-C082F12EC9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0276" y="3487284"/>
            <a:ext cx="5166808" cy="3124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44238"/>
      </p:ext>
    </p:extLst>
  </p:cSld>
  <p:clrMapOvr>
    <a:masterClrMapping/>
  </p:clrMapOvr>
  <p:transition spd="med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id="{4EA585AE-2C44-4312-A940-77D2F0BC99C5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21" name="gradient background1">
              <a:extLst>
                <a:ext uri="{FF2B5EF4-FFF2-40B4-BE49-F238E27FC236}">
                  <a16:creationId xmlns:a16="http://schemas.microsoft.com/office/drawing/2014/main" id="{3CFC6F96-9599-4F37-9920-C7E136A8EF2B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2" name="Picture 21" descr="Background pattern&#10;&#10;Description automatically generated">
              <a:extLst>
                <a:ext uri="{FF2B5EF4-FFF2-40B4-BE49-F238E27FC236}">
                  <a16:creationId xmlns:a16="http://schemas.microsoft.com/office/drawing/2014/main" id="{864A9EEC-59A6-4BA0-9802-B7CED5B9BE7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>
              <a:buClr>
                <a:srgbClr val="00EC86"/>
              </a:buClr>
            </a:pPr>
            <a:r>
              <a:rPr lang="en-US" dirty="0"/>
              <a:t>Comprised of a set of fixed segments and vertices and the active/current segment and vertex</a:t>
            </a:r>
          </a:p>
          <a:p>
            <a:pPr lvl="1">
              <a:buClr>
                <a:srgbClr val="00EC86"/>
              </a:buClr>
            </a:pPr>
            <a:endParaRPr lang="en-US" b="0" dirty="0"/>
          </a:p>
          <a:p>
            <a:pPr lvl="1">
              <a:buClr>
                <a:srgbClr val="00EC86"/>
              </a:buClr>
            </a:pPr>
            <a:r>
              <a:rPr lang="en-US" dirty="0"/>
              <a:t>       fixed segments/vertices</a:t>
            </a:r>
          </a:p>
          <a:p>
            <a:pPr lvl="1">
              <a:buClr>
                <a:srgbClr val="00EC86"/>
              </a:buClr>
            </a:pPr>
            <a:r>
              <a:rPr lang="en-US" b="0" dirty="0"/>
              <a:t>       </a:t>
            </a:r>
            <a:r>
              <a:rPr lang="en-US" dirty="0"/>
              <a:t>active segment/vertex</a:t>
            </a:r>
          </a:p>
          <a:p>
            <a:pPr lvl="1">
              <a:buClr>
                <a:srgbClr val="00EC86"/>
              </a:buClr>
            </a:pPr>
            <a:endParaRPr lang="en-US" b="0" dirty="0"/>
          </a:p>
          <a:p>
            <a:pPr lvl="1">
              <a:buClr>
                <a:srgbClr val="00EC86"/>
              </a:buClr>
            </a:pPr>
            <a:endParaRPr lang="en-US" dirty="0"/>
          </a:p>
          <a:p>
            <a:pPr lvl="1">
              <a:buClr>
                <a:srgbClr val="00EC86"/>
              </a:buClr>
            </a:pPr>
            <a:r>
              <a:rPr lang="en-US" dirty="0"/>
              <a:t>All segments = </a:t>
            </a:r>
            <a:r>
              <a:rPr lang="en-US" b="0" dirty="0"/>
              <a:t>“ant trail”</a:t>
            </a:r>
          </a:p>
          <a:p>
            <a:pPr lvl="2">
              <a:buClr>
                <a:srgbClr val="00EC86"/>
              </a:buClr>
            </a:pPr>
            <a:r>
              <a:rPr lang="en-US" dirty="0"/>
              <a:t>Black dash-dot line</a:t>
            </a:r>
            <a:endParaRPr lang="en-US" b="0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84213"/>
            <a:ext cx="10369296" cy="369332"/>
          </a:xfrm>
        </p:spPr>
        <p:txBody>
          <a:bodyPr/>
          <a:lstStyle/>
          <a:p>
            <a:r>
              <a:rPr lang="en-US" dirty="0"/>
              <a:t>Sketch Tool – Sketch Feedback</a:t>
            </a:r>
            <a:endParaRPr lang="en-US" b="0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70B3DD6-2722-4CED-964A-5C79C5D0338A}"/>
              </a:ext>
            </a:extLst>
          </p:cNvPr>
          <p:cNvGrpSpPr/>
          <p:nvPr/>
        </p:nvGrpSpPr>
        <p:grpSpPr>
          <a:xfrm>
            <a:off x="4600575" y="3095625"/>
            <a:ext cx="6594445" cy="3516130"/>
            <a:chOff x="619125" y="2924175"/>
            <a:chExt cx="6594445" cy="351613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4F033B25-7494-4AE4-8E4E-5D826DD9EBD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88826" y="3315834"/>
              <a:ext cx="5166808" cy="3124471"/>
            </a:xfrm>
            <a:prstGeom prst="rect">
              <a:avLst/>
            </a:prstGeom>
          </p:spPr>
        </p:pic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CFDFBD59-7CC2-4765-8A2C-4423ABF1EDA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19125" y="3200400"/>
              <a:ext cx="1815588" cy="1485753"/>
            </a:xfrm>
            <a:prstGeom prst="straightConnector1">
              <a:avLst/>
            </a:prstGeom>
            <a:noFill/>
            <a:ln w="57150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0764DCB0-BB77-456C-87B5-B5E56A7F8F12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3580600" y="2924175"/>
              <a:ext cx="216446" cy="1514328"/>
            </a:xfrm>
            <a:prstGeom prst="straightConnector1">
              <a:avLst/>
            </a:prstGeom>
            <a:noFill/>
            <a:ln w="57150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4C650BBA-6075-40C5-8F02-D1CC5C8AB94C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4705350" y="3095625"/>
              <a:ext cx="495300" cy="1820397"/>
            </a:xfrm>
            <a:prstGeom prst="straightConnector1">
              <a:avLst/>
            </a:prstGeom>
            <a:noFill/>
            <a:ln w="57150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40C2A521-FF61-4845-B0BF-2451BF14DF0E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5572383" y="4181475"/>
              <a:ext cx="1641187" cy="1418772"/>
            </a:xfrm>
            <a:prstGeom prst="straightConnector1">
              <a:avLst/>
            </a:prstGeom>
            <a:noFill/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6E135A2D-46C6-447C-B0F7-8EE9935E76F4}"/>
              </a:ext>
            </a:extLst>
          </p:cNvPr>
          <p:cNvSpPr/>
          <p:nvPr/>
        </p:nvSpPr>
        <p:spPr bwMode="auto">
          <a:xfrm>
            <a:off x="1197703" y="2807953"/>
            <a:ext cx="371475" cy="3048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A12FE41-2F18-46E0-BCAB-9EB0037BC437}"/>
              </a:ext>
            </a:extLst>
          </p:cNvPr>
          <p:cNvSpPr/>
          <p:nvPr/>
        </p:nvSpPr>
        <p:spPr bwMode="auto">
          <a:xfrm>
            <a:off x="1197703" y="3227863"/>
            <a:ext cx="371475" cy="304800"/>
          </a:xfrm>
          <a:prstGeom prst="rect">
            <a:avLst/>
          </a:prstGeom>
          <a:solidFill>
            <a:srgbClr val="FF0000"/>
          </a:solid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300955"/>
      </p:ext>
    </p:extLst>
  </p:cSld>
  <p:clrMapOvr>
    <a:masterClrMapping/>
  </p:clrMapOvr>
  <p:transition spd="med"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F136000A-86BC-482D-A2CB-515A1FBF1E49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0" name="gradient background1">
              <a:extLst>
                <a:ext uri="{FF2B5EF4-FFF2-40B4-BE49-F238E27FC236}">
                  <a16:creationId xmlns:a16="http://schemas.microsoft.com/office/drawing/2014/main" id="{EAD93287-857F-41FD-A706-A3A7F4172B15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1" name="Picture 10" descr="Background pattern&#10;&#10;Description automatically generated">
              <a:extLst>
                <a:ext uri="{FF2B5EF4-FFF2-40B4-BE49-F238E27FC236}">
                  <a16:creationId xmlns:a16="http://schemas.microsoft.com/office/drawing/2014/main" id="{649138A9-7865-4074-8510-A312B8AB7B8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1352" y="1893359"/>
            <a:ext cx="10369296" cy="4186382"/>
          </a:xfrm>
        </p:spPr>
        <p:txBody>
          <a:bodyPr/>
          <a:lstStyle/>
          <a:p>
            <a:pPr>
              <a:buClr>
                <a:srgbClr val="00EC86"/>
              </a:buClr>
            </a:pPr>
            <a:r>
              <a:rPr lang="en-US" dirty="0"/>
              <a:t>Set symbol via </a:t>
            </a:r>
            <a:r>
              <a:rPr lang="en-US" dirty="0" err="1"/>
              <a:t>SketchSymbol</a:t>
            </a:r>
            <a:r>
              <a:rPr lang="en-US" dirty="0"/>
              <a:t> property </a:t>
            </a:r>
          </a:p>
          <a:p>
            <a:pPr>
              <a:buClr>
                <a:srgbClr val="00EC86"/>
              </a:buClr>
            </a:pPr>
            <a:r>
              <a:rPr lang="en-US" dirty="0"/>
              <a:t>Typically set in </a:t>
            </a:r>
            <a:r>
              <a:rPr lang="en-US" dirty="0" err="1"/>
              <a:t>OnToolActivateAsync</a:t>
            </a:r>
            <a:endParaRPr lang="en-US" dirty="0"/>
          </a:p>
          <a:p>
            <a:pPr>
              <a:buClr>
                <a:srgbClr val="00EC86"/>
              </a:buClr>
            </a:pPr>
            <a:r>
              <a:rPr lang="en-US" dirty="0"/>
              <a:t>Vertices and ant-trail symbology always overlaid.</a:t>
            </a:r>
          </a:p>
          <a:p>
            <a:pPr lvl="1">
              <a:buClr>
                <a:srgbClr val="00EC86"/>
              </a:buClr>
            </a:pPr>
            <a:endParaRPr lang="en-US" dirty="0"/>
          </a:p>
          <a:p>
            <a:pPr>
              <a:buClr>
                <a:srgbClr val="00EC86"/>
              </a:buClr>
            </a:pPr>
            <a:endParaRPr lang="en-US" b="0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84213"/>
            <a:ext cx="10369296" cy="369332"/>
          </a:xfrm>
        </p:spPr>
        <p:txBody>
          <a:bodyPr/>
          <a:lstStyle/>
          <a:p>
            <a:r>
              <a:rPr lang="en-US" dirty="0" err="1"/>
              <a:t>SketchTool</a:t>
            </a:r>
            <a:r>
              <a:rPr lang="en-US" dirty="0"/>
              <a:t> - Sketch Symbology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E2E562-0C2B-4244-9F86-B387FB10C4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9777" y="3207327"/>
            <a:ext cx="3318949" cy="337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003463"/>
      </p:ext>
    </p:extLst>
  </p:cSld>
  <p:clrMapOvr>
    <a:masterClrMapping/>
  </p:clrMapOvr>
  <p:transition spd="med"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C61B4FD7-397C-4767-A4F3-BB25C3516316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0" name="gradient background1">
              <a:extLst>
                <a:ext uri="{FF2B5EF4-FFF2-40B4-BE49-F238E27FC236}">
                  <a16:creationId xmlns:a16="http://schemas.microsoft.com/office/drawing/2014/main" id="{B77B89A7-8D27-4536-951B-924ABC9D3600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5" name="Picture 14" descr="Background pattern&#10;&#10;Description automatically generated">
              <a:extLst>
                <a:ext uri="{FF2B5EF4-FFF2-40B4-BE49-F238E27FC236}">
                  <a16:creationId xmlns:a16="http://schemas.microsoft.com/office/drawing/2014/main" id="{7AB3D1C8-404A-4DF2-A7ED-A7F03425D2A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E2018E5-6EDD-B448-A8B6-356DD3B03B1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1352" y="1893359"/>
            <a:ext cx="10369296" cy="4186382"/>
          </a:xfrm>
        </p:spPr>
        <p:txBody>
          <a:bodyPr/>
          <a:lstStyle/>
          <a:p>
            <a:pPr>
              <a:buClr>
                <a:srgbClr val="00EC86"/>
              </a:buClr>
            </a:pPr>
            <a:r>
              <a:rPr lang="en-US" dirty="0"/>
              <a:t>Additional methods on </a:t>
            </a:r>
            <a:r>
              <a:rPr lang="en-US" dirty="0" err="1"/>
              <a:t>MapTool</a:t>
            </a:r>
            <a:endParaRPr lang="en-US" dirty="0"/>
          </a:p>
          <a:p>
            <a:pPr lvl="1">
              <a:buClr>
                <a:srgbClr val="00EC86"/>
              </a:buClr>
            </a:pPr>
            <a:r>
              <a:rPr lang="en-US" dirty="0" err="1"/>
              <a:t>GetSketchSegmentSymbolOptions</a:t>
            </a:r>
            <a:r>
              <a:rPr lang="en-US" dirty="0"/>
              <a:t>				</a:t>
            </a:r>
            <a:r>
              <a:rPr lang="en-US" dirty="0" err="1"/>
              <a:t>GetSketchVertexSymbolOptions</a:t>
            </a:r>
            <a:endParaRPr lang="en-US" dirty="0"/>
          </a:p>
          <a:p>
            <a:pPr lvl="1">
              <a:buClr>
                <a:srgbClr val="00EC86"/>
              </a:buClr>
            </a:pPr>
            <a:r>
              <a:rPr lang="en-US" dirty="0" err="1"/>
              <a:t>SetSketchSegmentSymbolOptions</a:t>
            </a:r>
            <a:r>
              <a:rPr lang="en-US" dirty="0"/>
              <a:t>				</a:t>
            </a:r>
            <a:r>
              <a:rPr lang="en-US" dirty="0" err="1"/>
              <a:t>SetSketchVertexSymbolOptions</a:t>
            </a:r>
            <a:endParaRPr lang="en-US" dirty="0"/>
          </a:p>
          <a:p>
            <a:pPr lvl="1">
              <a:buClr>
                <a:srgbClr val="00EC86"/>
              </a:buClr>
            </a:pPr>
            <a:r>
              <a:rPr lang="en-US" dirty="0" err="1"/>
              <a:t>ResetSketchSegmentSymbolOptions</a:t>
            </a:r>
            <a:r>
              <a:rPr lang="en-US" dirty="0"/>
              <a:t>				</a:t>
            </a:r>
            <a:r>
              <a:rPr lang="en-US" dirty="0" err="1"/>
              <a:t>ResetSketchVertexSymbolOptions</a:t>
            </a:r>
            <a:endParaRPr lang="en-US" dirty="0"/>
          </a:p>
          <a:p>
            <a:pPr lvl="1">
              <a:buClr>
                <a:srgbClr val="00EC86"/>
              </a:buClr>
            </a:pPr>
            <a:endParaRPr lang="en-US" dirty="0"/>
          </a:p>
          <a:p>
            <a:pPr>
              <a:buClr>
                <a:srgbClr val="00EC86"/>
              </a:buClr>
            </a:pPr>
            <a:r>
              <a:rPr lang="en-US" dirty="0"/>
              <a:t>New Classes</a:t>
            </a:r>
          </a:p>
          <a:p>
            <a:pPr lvl="1">
              <a:buClr>
                <a:srgbClr val="00EC86"/>
              </a:buClr>
              <a:buFontTx/>
              <a:buChar char="-"/>
            </a:pPr>
            <a:r>
              <a:rPr lang="en-US" dirty="0" err="1"/>
              <a:t>SegmentSymbolOptions</a:t>
            </a:r>
            <a:r>
              <a:rPr lang="en-US" dirty="0"/>
              <a:t>							</a:t>
            </a:r>
          </a:p>
          <a:p>
            <a:pPr lvl="1">
              <a:buClr>
                <a:srgbClr val="00EC86"/>
              </a:buClr>
              <a:buFontTx/>
              <a:buChar char="-"/>
            </a:pPr>
            <a:r>
              <a:rPr lang="en-US" dirty="0" err="1"/>
              <a:t>VertexSymbolOptions</a:t>
            </a:r>
            <a:endParaRPr lang="en-US" dirty="0"/>
          </a:p>
          <a:p>
            <a:pPr lvl="1">
              <a:buClr>
                <a:srgbClr val="00EC86"/>
              </a:buClr>
              <a:buFontTx/>
              <a:buChar char="-"/>
            </a:pPr>
            <a:endParaRPr lang="en-US" dirty="0"/>
          </a:p>
          <a:p>
            <a:pPr>
              <a:buClr>
                <a:srgbClr val="00EC86"/>
              </a:buClr>
            </a:pPr>
            <a:endParaRPr lang="en-US" b="0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84213"/>
            <a:ext cx="10369296" cy="369332"/>
          </a:xfrm>
        </p:spPr>
        <p:txBody>
          <a:bodyPr/>
          <a:lstStyle/>
          <a:p>
            <a:r>
              <a:rPr lang="en-US" dirty="0" err="1"/>
              <a:t>SketchTool</a:t>
            </a:r>
            <a:r>
              <a:rPr lang="en-US" dirty="0"/>
              <a:t> - Sketch Symbology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68D8E1E-2A3D-4978-9804-8D38F1632C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9382" y="3957578"/>
            <a:ext cx="4625741" cy="2507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539974"/>
      </p:ext>
    </p:extLst>
  </p:cSld>
  <p:clrMapOvr>
    <a:masterClrMapping/>
  </p:clrMapOvr>
  <p:transition spd="med"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FE4ACDF6-9944-43DD-8002-F3EA06481F4A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0" name="gradient background1">
              <a:extLst>
                <a:ext uri="{FF2B5EF4-FFF2-40B4-BE49-F238E27FC236}">
                  <a16:creationId xmlns:a16="http://schemas.microsoft.com/office/drawing/2014/main" id="{928A355C-5B9A-48C1-8826-610958EB4689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1" name="Picture 10" descr="Background pattern&#10;&#10;Description automatically generated">
              <a:extLst>
                <a:ext uri="{FF2B5EF4-FFF2-40B4-BE49-F238E27FC236}">
                  <a16:creationId xmlns:a16="http://schemas.microsoft.com/office/drawing/2014/main" id="{3AE47509-431C-411F-BBDF-2BCB25D0376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84213"/>
            <a:ext cx="10369296" cy="369332"/>
          </a:xfrm>
        </p:spPr>
        <p:txBody>
          <a:bodyPr/>
          <a:lstStyle/>
          <a:p>
            <a:r>
              <a:rPr lang="en-US" dirty="0" err="1"/>
              <a:t>SketchTool</a:t>
            </a:r>
            <a:r>
              <a:rPr lang="en-US" dirty="0"/>
              <a:t> - Sketch Symbology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556815F-65C2-4781-B15C-A0D09CFFD69F}"/>
              </a:ext>
            </a:extLst>
          </p:cNvPr>
          <p:cNvSpPr/>
          <p:nvPr/>
        </p:nvSpPr>
        <p:spPr bwMode="auto">
          <a:xfrm>
            <a:off x="914400" y="1366982"/>
            <a:ext cx="10485211" cy="524625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QueuedTask.Run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(() =&gt;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 update the vertex symbol options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vertexOptions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GetSketchVertexSymbolOptions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VertexSymbolType.RegularUnselected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vertexOptions.Color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color;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vertexOptions.OutlineColor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outlineColor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vertexOptions.OutlineWidth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outlineWidth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vertexOptions.Size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size;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vertexOptions.MarkerType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VertexMarkerType.Star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SetSketchVertexSymbolOptions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VertexSymbolType.RegularUnselected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vertexOptions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 update the segment symbol options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segmentOptions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GetSketchSegmentSymbolOptions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segmentOptions.PrimaryColor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primary;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segmentOptions.SecondaryColor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secondary;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segmentOptions.Width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width;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SetSketchSegmentSymbolOptions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segmentOptions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  // reset to application options 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ResetSketchSegmentSymbolOptions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ResetSketchVertexSymbolOptions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});</a:t>
            </a:r>
          </a:p>
        </p:txBody>
      </p:sp>
    </p:spTree>
    <p:extLst>
      <p:ext uri="{BB962C8B-B14F-4D97-AF65-F5344CB8AC3E}">
        <p14:creationId xmlns:p14="http://schemas.microsoft.com/office/powerpoint/2010/main" val="2045952751"/>
      </p:ext>
    </p:extLst>
  </p:cSld>
  <p:clrMapOvr>
    <a:masterClrMapping/>
  </p:clrMapOvr>
  <p:transition spd="med"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B0EFA7B1-7B36-4FEC-9E03-9C4469843707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9" name="gradient background1">
              <a:extLst>
                <a:ext uri="{FF2B5EF4-FFF2-40B4-BE49-F238E27FC236}">
                  <a16:creationId xmlns:a16="http://schemas.microsoft.com/office/drawing/2014/main" id="{D124A79D-B16A-40D0-A41E-C448F488B727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0" name="Picture 9" descr="Background pattern&#10;&#10;Description automatically generated">
              <a:extLst>
                <a:ext uri="{FF2B5EF4-FFF2-40B4-BE49-F238E27FC236}">
                  <a16:creationId xmlns:a16="http://schemas.microsoft.com/office/drawing/2014/main" id="{D41C9205-DFD0-42A8-BE2A-03891F57C0D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352" y="714269"/>
            <a:ext cx="10369296" cy="369332"/>
          </a:xfrm>
        </p:spPr>
        <p:txBody>
          <a:bodyPr/>
          <a:lstStyle/>
          <a:p>
            <a:r>
              <a:rPr lang="en-US" dirty="0"/>
              <a:t>Symbology Backstage Options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B6A7046-0674-4FA3-92E6-C220FFF1EE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5625" y="1197114"/>
            <a:ext cx="7133684" cy="5431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49734"/>
      </p:ext>
    </p:extLst>
  </p:cSld>
  <p:clrMapOvr>
    <a:masterClrMapping/>
  </p:clrMapOvr>
  <p:transition spd="med"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B38D6FDB-E282-466E-A057-B892747DCAB1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1" name="gradient background1">
              <a:extLst>
                <a:ext uri="{FF2B5EF4-FFF2-40B4-BE49-F238E27FC236}">
                  <a16:creationId xmlns:a16="http://schemas.microsoft.com/office/drawing/2014/main" id="{D30389C3-72C4-45E2-91B2-D611F28E6419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2" name="Picture 11" descr="Background pattern&#10;&#10;Description automatically generated">
              <a:extLst>
                <a:ext uri="{FF2B5EF4-FFF2-40B4-BE49-F238E27FC236}">
                  <a16:creationId xmlns:a16="http://schemas.microsoft.com/office/drawing/2014/main" id="{5146F2A8-B80A-4B99-864D-9B6214BC1A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84213"/>
            <a:ext cx="10369296" cy="369332"/>
          </a:xfrm>
        </p:spPr>
        <p:txBody>
          <a:bodyPr/>
          <a:lstStyle/>
          <a:p>
            <a:r>
              <a:rPr lang="en-US" dirty="0"/>
              <a:t>Sketch Symbology – Application Options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556815F-65C2-4781-B15C-A0D09CFFD69F}"/>
              </a:ext>
            </a:extLst>
          </p:cNvPr>
          <p:cNvSpPr/>
          <p:nvPr/>
        </p:nvSpPr>
        <p:spPr bwMode="auto">
          <a:xfrm>
            <a:off x="911352" y="1720274"/>
            <a:ext cx="10485211" cy="311265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await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QueuedTask.Run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(() =&gt;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 get default 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var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defaultOptions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ApplicationOptions.EditingOptions.GetDefaultSegmentSymbolOptions();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 get current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var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currentOptions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ApplicationOptions.EditingOptions.GetSegmentSymbolOptions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(); 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 set</a:t>
            </a:r>
          </a:p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defaultOptions.PrimaryColor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primary;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ApplicationOptions.EditingOptions.SetSegmentSymbolOptions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defaultOptions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});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7" name="Content Placeholder 17">
            <a:extLst>
              <a:ext uri="{FF2B5EF4-FFF2-40B4-BE49-F238E27FC236}">
                <a16:creationId xmlns:a16="http://schemas.microsoft.com/office/drawing/2014/main" id="{1E5132B1-710E-4737-9853-347205304AA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1352" y="5166928"/>
            <a:ext cx="10369296" cy="1006859"/>
          </a:xfrm>
        </p:spPr>
        <p:txBody>
          <a:bodyPr/>
          <a:lstStyle/>
          <a:p>
            <a:pPr>
              <a:buClr>
                <a:srgbClr val="00EC86"/>
              </a:buClr>
            </a:pPr>
            <a:r>
              <a:rPr lang="en-US" dirty="0"/>
              <a:t>Similar methods for vertex symbology</a:t>
            </a:r>
          </a:p>
          <a:p>
            <a:pPr>
              <a:buClr>
                <a:srgbClr val="00EC86"/>
              </a:buClr>
            </a:pPr>
            <a:endParaRPr lang="en-US" dirty="0"/>
          </a:p>
          <a:p>
            <a:pPr>
              <a:buClr>
                <a:srgbClr val="00EC86"/>
              </a:buClr>
            </a:pP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512966222"/>
      </p:ext>
    </p:extLst>
  </p:cSld>
  <p:clrMapOvr>
    <a:masterClrMapping/>
  </p:clrMapOvr>
  <p:transition spd="med"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1D58736F-A1CC-440F-A594-597AF3108857}"/>
              </a:ext>
            </a:extLst>
          </p:cNvPr>
          <p:cNvGrpSpPr/>
          <p:nvPr/>
        </p:nvGrpSpPr>
        <p:grpSpPr>
          <a:xfrm>
            <a:off x="1" y="0"/>
            <a:ext cx="12191999" cy="6888971"/>
            <a:chOff x="1" y="0"/>
            <a:chExt cx="12191999" cy="6888971"/>
          </a:xfrm>
        </p:grpSpPr>
        <p:sp>
          <p:nvSpPr>
            <p:cNvPr id="10" name="gradient background1">
              <a:extLst>
                <a:ext uri="{FF2B5EF4-FFF2-40B4-BE49-F238E27FC236}">
                  <a16:creationId xmlns:a16="http://schemas.microsoft.com/office/drawing/2014/main" id="{337CA7C9-4514-4146-B1F1-D906570D38C7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6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1" name="Picture 10" descr="Logo&#10;&#10;Description automatically generated">
              <a:extLst>
                <a:ext uri="{FF2B5EF4-FFF2-40B4-BE49-F238E27FC236}">
                  <a16:creationId xmlns:a16="http://schemas.microsoft.com/office/drawing/2014/main" id="{666A6D9A-FD2F-47D6-9190-FC85BC7563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48397"/>
            <a:stretch/>
          </p:blipFill>
          <p:spPr>
            <a:xfrm>
              <a:off x="5872162" y="0"/>
              <a:ext cx="6319837" cy="6888970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Demo 3</a:t>
            </a:r>
          </a:p>
        </p:txBody>
      </p:sp>
      <p:sp>
        <p:nvSpPr>
          <p:cNvPr id="12" name="Content Placeholder 18">
            <a:extLst>
              <a:ext uri="{FF2B5EF4-FFF2-40B4-BE49-F238E27FC236}">
                <a16:creationId xmlns:a16="http://schemas.microsoft.com/office/drawing/2014/main" id="{7C1392DD-8A63-4AF6-911C-6F72B9770EF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18594" y="1380312"/>
            <a:ext cx="10369296" cy="4214446"/>
          </a:xfrm>
        </p:spPr>
        <p:txBody>
          <a:bodyPr/>
          <a:lstStyle/>
          <a:p>
            <a:r>
              <a:rPr lang="en-US" dirty="0"/>
              <a:t>Sketch Tools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4462228"/>
      </p:ext>
    </p:extLst>
  </p:cSld>
  <p:clrMapOvr>
    <a:masterClrMapping/>
  </p:clrMapOvr>
  <p:transition spd="med"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FBBF8FBD-8BF6-4AE3-9EF4-AD438CE9CAFE}"/>
              </a:ext>
            </a:extLst>
          </p:cNvPr>
          <p:cNvGrpSpPr/>
          <p:nvPr/>
        </p:nvGrpSpPr>
        <p:grpSpPr>
          <a:xfrm>
            <a:off x="-29822" y="-14288"/>
            <a:ext cx="12251643" cy="6903259"/>
            <a:chOff x="1" y="-14288"/>
            <a:chExt cx="12251643" cy="6903259"/>
          </a:xfrm>
        </p:grpSpPr>
        <p:sp>
          <p:nvSpPr>
            <p:cNvPr id="13" name="gradient background1">
              <a:extLst>
                <a:ext uri="{FF2B5EF4-FFF2-40B4-BE49-F238E27FC236}">
                  <a16:creationId xmlns:a16="http://schemas.microsoft.com/office/drawing/2014/main" id="{280B3062-2AA6-4E5E-9383-16FA9F34C6E2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4" name="Picture 13" descr="Background pattern&#10;&#10;Description automatically generated">
              <a:extLst>
                <a:ext uri="{FF2B5EF4-FFF2-40B4-BE49-F238E27FC236}">
                  <a16:creationId xmlns:a16="http://schemas.microsoft.com/office/drawing/2014/main" id="{EBBE96E0-7462-4C83-AB79-31FA387A722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61B7E35-1C56-4AB5-BC91-73A2CCA71B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Sketch Events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3541D5-4416-42B3-BBFB-6E3AB833AA86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Two patterns of sketch notifications</a:t>
            </a:r>
          </a:p>
          <a:p>
            <a:endParaRPr lang="en-US" sz="1200" dirty="0"/>
          </a:p>
          <a:p>
            <a:r>
              <a:rPr lang="en-US" dirty="0" err="1"/>
              <a:t>MapTool</a:t>
            </a:r>
            <a:r>
              <a:rPr lang="en-US" dirty="0"/>
              <a:t> callbacks</a:t>
            </a:r>
          </a:p>
          <a:p>
            <a:pPr lvl="1"/>
            <a:r>
              <a:rPr lang="en-US" dirty="0"/>
              <a:t>Advised of sketch changes for </a:t>
            </a:r>
            <a:r>
              <a:rPr lang="en-US" u="sng" dirty="0"/>
              <a:t>your </a:t>
            </a:r>
            <a:r>
              <a:rPr lang="en-US" dirty="0"/>
              <a:t>tool </a:t>
            </a:r>
            <a:r>
              <a:rPr lang="en-US" u="sng" dirty="0"/>
              <a:t>within </a:t>
            </a:r>
            <a:r>
              <a:rPr lang="en-US" dirty="0"/>
              <a:t>your tool</a:t>
            </a:r>
          </a:p>
          <a:p>
            <a:pPr lvl="1">
              <a:buClr>
                <a:srgbClr val="00EC86"/>
              </a:buClr>
            </a:pPr>
            <a:r>
              <a:rPr lang="en-US" dirty="0" err="1"/>
              <a:t>OnSketchModifiedAsync</a:t>
            </a:r>
            <a:r>
              <a:rPr lang="en-US" dirty="0"/>
              <a:t>, </a:t>
            </a:r>
            <a:r>
              <a:rPr lang="en-US" dirty="0" err="1"/>
              <a:t>OnSketchCompleteAsync</a:t>
            </a:r>
            <a:r>
              <a:rPr lang="en-US" dirty="0"/>
              <a:t>, </a:t>
            </a:r>
            <a:r>
              <a:rPr lang="en-US" dirty="0" err="1"/>
              <a:t>OnSketchCanceledAsync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Sketch events (global)</a:t>
            </a:r>
          </a:p>
          <a:p>
            <a:pPr lvl="1"/>
            <a:r>
              <a:rPr lang="en-US" dirty="0"/>
              <a:t>Listen to sketch changes from </a:t>
            </a:r>
            <a:r>
              <a:rPr lang="en-US" u="sng" dirty="0"/>
              <a:t>other </a:t>
            </a:r>
            <a:r>
              <a:rPr lang="en-US" dirty="0"/>
              <a:t>tools.</a:t>
            </a:r>
          </a:p>
          <a:p>
            <a:endParaRPr lang="en-US" dirty="0"/>
          </a:p>
          <a:p>
            <a:pPr lvl="1"/>
            <a:r>
              <a:rPr lang="en-US" dirty="0" err="1"/>
              <a:t>SketchModified</a:t>
            </a:r>
            <a:r>
              <a:rPr lang="en-US" dirty="0"/>
              <a:t>						</a:t>
            </a:r>
            <a:r>
              <a:rPr lang="en-US" dirty="0" err="1"/>
              <a:t>BeforeSketchCompleted</a:t>
            </a:r>
            <a:endParaRPr lang="en-US" dirty="0"/>
          </a:p>
          <a:p>
            <a:pPr lvl="1"/>
            <a:r>
              <a:rPr lang="en-US" dirty="0" err="1"/>
              <a:t>SketchCanceled</a:t>
            </a:r>
            <a:r>
              <a:rPr lang="en-US" dirty="0"/>
              <a:t>						</a:t>
            </a:r>
            <a:r>
              <a:rPr lang="en-US" dirty="0" err="1"/>
              <a:t>SketchCompleted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0315414"/>
      </p:ext>
    </p:extLst>
  </p:cSld>
  <p:clrMapOvr>
    <a:masterClrMapping/>
  </p:clrMapOvr>
  <p:transition spd="med"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46552CB7-DDCF-4491-B409-E65541F15E2B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1" name="gradient background1">
              <a:extLst>
                <a:ext uri="{FF2B5EF4-FFF2-40B4-BE49-F238E27FC236}">
                  <a16:creationId xmlns:a16="http://schemas.microsoft.com/office/drawing/2014/main" id="{79D4F311-11A5-49AF-AAB6-E9729E185212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2" name="Picture 11" descr="Background pattern&#10;&#10;Description automatically generated">
              <a:extLst>
                <a:ext uri="{FF2B5EF4-FFF2-40B4-BE49-F238E27FC236}">
                  <a16:creationId xmlns:a16="http://schemas.microsoft.com/office/drawing/2014/main" id="{3E433220-820E-4D22-BFBE-F924941EA07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Sketch Events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7B512FD-7F22-4E4A-A878-10706E926C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14400" y="1403422"/>
            <a:ext cx="10369296" cy="4308191"/>
          </a:xfrm>
        </p:spPr>
        <p:txBody>
          <a:bodyPr/>
          <a:lstStyle/>
          <a:p>
            <a:r>
              <a:rPr lang="en-US" dirty="0"/>
              <a:t>The following core tools fire sketch events:</a:t>
            </a:r>
          </a:p>
          <a:p>
            <a:pPr lvl="1"/>
            <a:r>
              <a:rPr lang="en-US" dirty="0"/>
              <a:t>All construction tools (except for annotation and dimensions)</a:t>
            </a:r>
          </a:p>
          <a:p>
            <a:pPr lvl="1"/>
            <a:r>
              <a:rPr lang="en-US" dirty="0"/>
              <a:t>Align Features</a:t>
            </a:r>
          </a:p>
          <a:p>
            <a:pPr lvl="1"/>
            <a:r>
              <a:rPr lang="en-US" dirty="0"/>
              <a:t>Reshape</a:t>
            </a:r>
          </a:p>
          <a:p>
            <a:pPr lvl="1"/>
            <a:r>
              <a:rPr lang="en-US" dirty="0"/>
              <a:t>Edit Vertices</a:t>
            </a:r>
          </a:p>
          <a:p>
            <a:r>
              <a:rPr lang="en-US" dirty="0"/>
              <a:t>3rd party (custom) tools</a:t>
            </a:r>
          </a:p>
          <a:p>
            <a:pPr lvl="1"/>
            <a:r>
              <a:rPr lang="en-US" dirty="0"/>
              <a:t>opt in by setting </a:t>
            </a:r>
            <a:r>
              <a:rPr lang="en-US" dirty="0" err="1"/>
              <a:t>FireSketchEvents</a:t>
            </a:r>
            <a:r>
              <a:rPr lang="en-US" dirty="0"/>
              <a:t> to True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EA47639-93C5-4ECA-8367-B52A83164B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5209" y="4085911"/>
            <a:ext cx="4778385" cy="1956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22233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C645B0BB-0180-40A3-B86D-FB8DF8BA33C0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1" name="gradient background1">
              <a:extLst>
                <a:ext uri="{FF2B5EF4-FFF2-40B4-BE49-F238E27FC236}">
                  <a16:creationId xmlns:a16="http://schemas.microsoft.com/office/drawing/2014/main" id="{35F53320-669F-47FF-8A8B-EE106DE474D9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2" name="Picture 11" descr="Background pattern&#10;&#10;Description automatically generated">
              <a:extLst>
                <a:ext uri="{FF2B5EF4-FFF2-40B4-BE49-F238E27FC236}">
                  <a16:creationId xmlns:a16="http://schemas.microsoft.com/office/drawing/2014/main" id="{CDC669C3-D482-4758-A2FA-FE6CB0410E9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 Operations – Basic Workflow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914400" y="1487768"/>
            <a:ext cx="10369296" cy="3770032"/>
          </a:xfrm>
        </p:spPr>
        <p:txBody>
          <a:bodyPr/>
          <a:lstStyle/>
          <a:p>
            <a:r>
              <a:rPr lang="en-US" dirty="0"/>
              <a:t>On a Save or Cancel:</a:t>
            </a:r>
          </a:p>
          <a:p>
            <a:pPr lvl="1"/>
            <a:r>
              <a:rPr lang="en-US" dirty="0"/>
              <a:t>All edits are saved or discarded together</a:t>
            </a:r>
          </a:p>
          <a:p>
            <a:pPr lvl="2"/>
            <a:r>
              <a:rPr lang="en-US" dirty="0" err="1">
                <a:latin typeface="Consolas" panose="020B0609020204030204" pitchFamily="49" charset="0"/>
              </a:rPr>
              <a:t>Project.Current.SaveEditsAsync</a:t>
            </a:r>
            <a:r>
              <a:rPr lang="en-US" dirty="0">
                <a:latin typeface="Consolas" panose="020B0609020204030204" pitchFamily="49" charset="0"/>
              </a:rPr>
              <a:t>()</a:t>
            </a:r>
          </a:p>
          <a:p>
            <a:pPr lvl="2"/>
            <a:r>
              <a:rPr lang="en-US" dirty="0" err="1">
                <a:latin typeface="Consolas" panose="020B0609020204030204" pitchFamily="49" charset="0"/>
              </a:rPr>
              <a:t>Project.Current.DiscardEditsAsync</a:t>
            </a:r>
            <a:r>
              <a:rPr lang="en-US" dirty="0">
                <a:latin typeface="Consolas" panose="020B0609020204030204" pitchFamily="49" charset="0"/>
              </a:rPr>
              <a:t>()</a:t>
            </a:r>
          </a:p>
          <a:p>
            <a:pPr lvl="2"/>
            <a:endParaRPr lang="en-US" dirty="0"/>
          </a:p>
          <a:p>
            <a:pPr lvl="1"/>
            <a:r>
              <a:rPr lang="en-US" dirty="0"/>
              <a:t>All edit sessions, across all datastores, are closed</a:t>
            </a:r>
          </a:p>
          <a:p>
            <a:pPr lvl="1"/>
            <a:r>
              <a:rPr lang="en-US" dirty="0"/>
              <a:t>Undo/Redo stack is cleared (of edits)</a:t>
            </a:r>
          </a:p>
          <a:p>
            <a:pPr lvl="2"/>
            <a:r>
              <a:rPr lang="en-US" dirty="0"/>
              <a:t>Non-edit operations are unchanged</a:t>
            </a:r>
          </a:p>
          <a:p>
            <a:pPr lvl="2"/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8843696"/>
      </p:ext>
    </p:extLst>
  </p:cSld>
  <p:clrMapOvr>
    <a:masterClrMapping/>
  </p:clrMapOvr>
  <p:transition spd="med">
    <p:fad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47EF7BF8-0D56-477D-887E-81DB5572DAEA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1" name="gradient background1">
              <a:extLst>
                <a:ext uri="{FF2B5EF4-FFF2-40B4-BE49-F238E27FC236}">
                  <a16:creationId xmlns:a16="http://schemas.microsoft.com/office/drawing/2014/main" id="{2189479C-BFF4-4CC7-9A83-0AFB85833CE9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2" name="Picture 11" descr="Background pattern&#10;&#10;Description automatically generated">
              <a:extLst>
                <a:ext uri="{FF2B5EF4-FFF2-40B4-BE49-F238E27FC236}">
                  <a16:creationId xmlns:a16="http://schemas.microsoft.com/office/drawing/2014/main" id="{553063EE-D402-4704-874F-0D99B10A11D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Sketch Events - </a:t>
            </a:r>
            <a:r>
              <a:rPr lang="en-US" dirty="0" err="1"/>
              <a:t>SketchModifiedEvent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7B512FD-7F22-4E4A-A878-10706E926C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14400" y="1489280"/>
            <a:ext cx="10369296" cy="3429000"/>
          </a:xfrm>
        </p:spPr>
        <p:txBody>
          <a:bodyPr/>
          <a:lstStyle/>
          <a:p>
            <a:r>
              <a:rPr lang="en-US" dirty="0"/>
              <a:t>Fires whenever the sketch geometry changes</a:t>
            </a:r>
          </a:p>
          <a:p>
            <a:pPr lvl="1"/>
            <a:r>
              <a:rPr lang="en-US" dirty="0"/>
              <a:t>Adding, Deleting or Moving a vertex</a:t>
            </a:r>
          </a:p>
          <a:p>
            <a:pPr lvl="1"/>
            <a:r>
              <a:rPr lang="en-US" dirty="0"/>
              <a:t>Changing or Moving a segment</a:t>
            </a:r>
          </a:p>
          <a:p>
            <a:pPr lvl="1"/>
            <a:endParaRPr lang="en-US" dirty="0"/>
          </a:p>
          <a:p>
            <a:r>
              <a:rPr lang="en-US" dirty="0" err="1"/>
              <a:t>SketchModifiedEventArgs</a:t>
            </a:r>
            <a:endParaRPr lang="en-US" dirty="0"/>
          </a:p>
          <a:p>
            <a:pPr lvl="1"/>
            <a:r>
              <a:rPr lang="en-US" dirty="0" err="1"/>
              <a:t>MapView</a:t>
            </a:r>
            <a:endParaRPr lang="en-US" dirty="0"/>
          </a:p>
          <a:p>
            <a:pPr lvl="1"/>
            <a:r>
              <a:rPr lang="en-US" dirty="0"/>
              <a:t>Previous and current sketch</a:t>
            </a:r>
          </a:p>
          <a:p>
            <a:pPr lvl="1"/>
            <a:r>
              <a:rPr lang="en-US" dirty="0" err="1"/>
              <a:t>SketchOperationType</a:t>
            </a:r>
            <a:endParaRPr lang="en-US" dirty="0"/>
          </a:p>
          <a:p>
            <a:pPr lvl="1"/>
            <a:r>
              <a:rPr lang="en-US" dirty="0" err="1"/>
              <a:t>IsUndo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D495435-52F0-4C21-89F1-67F56090B8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5272" y="4086912"/>
            <a:ext cx="7555296" cy="256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453670"/>
      </p:ext>
    </p:extLst>
  </p:cSld>
  <p:clrMapOvr>
    <a:masterClrMapping/>
  </p:clrMapOvr>
  <p:transition spd="med"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7BCB2EAE-8415-46E5-A227-3117E0D7EA20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1" name="gradient background1">
              <a:extLst>
                <a:ext uri="{FF2B5EF4-FFF2-40B4-BE49-F238E27FC236}">
                  <a16:creationId xmlns:a16="http://schemas.microsoft.com/office/drawing/2014/main" id="{C07DB210-40CA-48C0-8AF5-0D04BB3C4802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2" name="Picture 11" descr="Background pattern&#10;&#10;Description automatically generated">
              <a:extLst>
                <a:ext uri="{FF2B5EF4-FFF2-40B4-BE49-F238E27FC236}">
                  <a16:creationId xmlns:a16="http://schemas.microsoft.com/office/drawing/2014/main" id="{FFCC2571-35FC-4C8F-90B0-9C9912E9433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Sketch Events - BeforeSketchCompletedEvent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7B512FD-7F22-4E4A-A878-10706E926C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14400" y="1342117"/>
            <a:ext cx="10369296" cy="3429000"/>
          </a:xfrm>
        </p:spPr>
        <p:txBody>
          <a:bodyPr/>
          <a:lstStyle/>
          <a:p>
            <a:r>
              <a:rPr lang="en-US" dirty="0"/>
              <a:t>Fires when the sketch is complete but before the tool receives geometry</a:t>
            </a:r>
          </a:p>
          <a:p>
            <a:r>
              <a:rPr lang="en-US" dirty="0"/>
              <a:t>Can modify the sketch in the event (set Z, M or change geometry).  </a:t>
            </a:r>
          </a:p>
          <a:p>
            <a:pPr lvl="1"/>
            <a:r>
              <a:rPr lang="en-US" dirty="0"/>
              <a:t>Changes of geometry type are ignored</a:t>
            </a:r>
          </a:p>
          <a:p>
            <a:r>
              <a:rPr lang="en-US" dirty="0">
                <a:solidFill>
                  <a:srgbClr val="FFFF00"/>
                </a:solidFill>
              </a:rPr>
              <a:t>Other subscribers may have already changed the sketch (could be null)</a:t>
            </a:r>
          </a:p>
          <a:p>
            <a:r>
              <a:rPr lang="en-US" dirty="0" err="1"/>
              <a:t>BeforeSketchCompletedEventArgs</a:t>
            </a:r>
            <a:endParaRPr lang="en-US" dirty="0"/>
          </a:p>
          <a:p>
            <a:pPr lvl="1"/>
            <a:r>
              <a:rPr lang="en-US" dirty="0" err="1"/>
              <a:t>MapView</a:t>
            </a:r>
            <a:endParaRPr lang="en-US" dirty="0"/>
          </a:p>
          <a:p>
            <a:pPr lvl="1"/>
            <a:r>
              <a:rPr lang="en-US" dirty="0"/>
              <a:t>Sketch</a:t>
            </a:r>
          </a:p>
          <a:p>
            <a:pPr lvl="1"/>
            <a:r>
              <a:rPr lang="en-US" dirty="0" err="1"/>
              <a:t>SetSketchGeometry</a:t>
            </a:r>
            <a:r>
              <a:rPr lang="en-US" dirty="0"/>
              <a:t>(</a:t>
            </a:r>
            <a:r>
              <a:rPr lang="en-US" dirty="0" err="1"/>
              <a:t>updated_sketch</a:t>
            </a:r>
            <a:r>
              <a:rPr lang="en-US" dirty="0"/>
              <a:t>)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BAB3389-166E-4C55-8297-11C85EAD5F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3097" y="4508047"/>
            <a:ext cx="8652502" cy="2145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851251"/>
      </p:ext>
    </p:extLst>
  </p:cSld>
  <p:clrMapOvr>
    <a:masterClrMapping/>
  </p:clrMapOvr>
  <p:transition spd="med"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D92C2F3A-3CDB-4988-815A-AC41C358F124}"/>
              </a:ext>
            </a:extLst>
          </p:cNvPr>
          <p:cNvGrpSpPr/>
          <p:nvPr/>
        </p:nvGrpSpPr>
        <p:grpSpPr>
          <a:xfrm>
            <a:off x="1" y="0"/>
            <a:ext cx="12191999" cy="6888971"/>
            <a:chOff x="1" y="0"/>
            <a:chExt cx="12191999" cy="6888971"/>
          </a:xfrm>
        </p:grpSpPr>
        <p:sp>
          <p:nvSpPr>
            <p:cNvPr id="10" name="gradient background1">
              <a:extLst>
                <a:ext uri="{FF2B5EF4-FFF2-40B4-BE49-F238E27FC236}">
                  <a16:creationId xmlns:a16="http://schemas.microsoft.com/office/drawing/2014/main" id="{6D338281-E57C-47C8-BEF4-39AA93B9C458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6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1" name="Picture 10" descr="Logo&#10;&#10;Description automatically generated">
              <a:extLst>
                <a:ext uri="{FF2B5EF4-FFF2-40B4-BE49-F238E27FC236}">
                  <a16:creationId xmlns:a16="http://schemas.microsoft.com/office/drawing/2014/main" id="{64A7AE0D-CC2C-433D-A272-F8174AD880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48397"/>
            <a:stretch/>
          </p:blipFill>
          <p:spPr>
            <a:xfrm>
              <a:off x="5872162" y="0"/>
              <a:ext cx="6319837" cy="6888970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Demo 4</a:t>
            </a:r>
          </a:p>
        </p:txBody>
      </p:sp>
      <p:sp>
        <p:nvSpPr>
          <p:cNvPr id="12" name="Content Placeholder 18">
            <a:extLst>
              <a:ext uri="{FF2B5EF4-FFF2-40B4-BE49-F238E27FC236}">
                <a16:creationId xmlns:a16="http://schemas.microsoft.com/office/drawing/2014/main" id="{7C1392DD-8A63-4AF6-911C-6F72B9770EF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18594" y="1380312"/>
            <a:ext cx="10369296" cy="4214446"/>
          </a:xfrm>
        </p:spPr>
        <p:txBody>
          <a:bodyPr/>
          <a:lstStyle/>
          <a:p>
            <a:r>
              <a:rPr lang="en-US" dirty="0"/>
              <a:t>Sketch Events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959832"/>
      </p:ext>
    </p:extLst>
  </p:cSld>
  <p:clrMapOvr>
    <a:masterClrMapping/>
  </p:clrMapOvr>
  <p:transition spd="med">
    <p:fad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45E26AE5-66D1-4195-A68E-DD5ED2071F76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2" name="gradient background1">
              <a:extLst>
                <a:ext uri="{FF2B5EF4-FFF2-40B4-BE49-F238E27FC236}">
                  <a16:creationId xmlns:a16="http://schemas.microsoft.com/office/drawing/2014/main" id="{B759E54D-2052-4CD4-BC0F-D95FF8E96215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3" name="Picture 12" descr="Background pattern&#10;&#10;Description automatically generated">
              <a:extLst>
                <a:ext uri="{FF2B5EF4-FFF2-40B4-BE49-F238E27FC236}">
                  <a16:creationId xmlns:a16="http://schemas.microsoft.com/office/drawing/2014/main" id="{33E6994E-F935-4EE5-819A-C3598CCB04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A4F9BCD0-68D4-4E61-ADAA-B3C3AD20D2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49096D-9E68-41CA-8EA5-875696C302F3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Edit Operations + Inspector</a:t>
            </a:r>
          </a:p>
          <a:p>
            <a:pPr lvl="1"/>
            <a:r>
              <a:rPr lang="en-US" dirty="0"/>
              <a:t>Integrate Inspector with </a:t>
            </a:r>
            <a:r>
              <a:rPr lang="en-US" dirty="0" err="1"/>
              <a:t>EditOperation</a:t>
            </a:r>
            <a:endParaRPr lang="en-US" dirty="0"/>
          </a:p>
          <a:p>
            <a:pPr lvl="1"/>
            <a:r>
              <a:rPr lang="en-US" dirty="0"/>
              <a:t>Dependent edits + edit “ordering”</a:t>
            </a:r>
          </a:p>
          <a:p>
            <a:pPr lvl="1"/>
            <a:endParaRPr lang="en-US" dirty="0"/>
          </a:p>
          <a:p>
            <a:r>
              <a:rPr lang="en-US" dirty="0"/>
              <a:t>Sketch Tools</a:t>
            </a:r>
          </a:p>
          <a:p>
            <a:pPr lvl="1"/>
            <a:r>
              <a:rPr lang="en-US" dirty="0"/>
              <a:t>Customizations</a:t>
            </a:r>
          </a:p>
          <a:p>
            <a:pPr lvl="1"/>
            <a:r>
              <a:rPr lang="en-US" dirty="0"/>
              <a:t>Sketch  Manipulation</a:t>
            </a:r>
          </a:p>
          <a:p>
            <a:pPr lvl="1"/>
            <a:r>
              <a:rPr lang="en-US" dirty="0"/>
              <a:t>Sketch Symbology</a:t>
            </a:r>
          </a:p>
          <a:p>
            <a:pPr lvl="1"/>
            <a:r>
              <a:rPr lang="en-US" dirty="0"/>
              <a:t>Global Sketch Events</a:t>
            </a:r>
          </a:p>
        </p:txBody>
      </p:sp>
    </p:spTree>
    <p:extLst>
      <p:ext uri="{BB962C8B-B14F-4D97-AF65-F5344CB8AC3E}">
        <p14:creationId xmlns:p14="http://schemas.microsoft.com/office/powerpoint/2010/main" val="1566861133"/>
      </p:ext>
    </p:extLst>
  </p:cSld>
  <p:clrMapOvr>
    <a:masterClrMapping/>
  </p:clrMapOvr>
  <p:transition spd="med">
    <p:fad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4E2B89E0-A438-EB49-0E87-138584754F65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2" name="gradient background1">
              <a:extLst>
                <a:ext uri="{FF2B5EF4-FFF2-40B4-BE49-F238E27FC236}">
                  <a16:creationId xmlns:a16="http://schemas.microsoft.com/office/drawing/2014/main" id="{5719DC7D-14A8-D6B7-C512-913AA0BF2CB2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6" name="Picture 5" descr="Background pattern&#10;&#10;Description automatically generated">
              <a:extLst>
                <a:ext uri="{FF2B5EF4-FFF2-40B4-BE49-F238E27FC236}">
                  <a16:creationId xmlns:a16="http://schemas.microsoft.com/office/drawing/2014/main" id="{FCA93C78-3371-C0E0-2E26-2D749F76D45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>
            <a:extLst>
              <a:ext uri="{FF2B5EF4-FFF2-40B4-BE49-F238E27FC236}">
                <a16:creationId xmlns:a16="http://schemas.microsoft.com/office/drawing/2014/main" id="{4562C38F-3576-9836-84E8-EECA8FA484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07779"/>
            <a:ext cx="10369296" cy="430887"/>
          </a:xfrm>
        </p:spPr>
        <p:txBody>
          <a:bodyPr/>
          <a:lstStyle/>
          <a:p>
            <a:r>
              <a:rPr lang="en-US" sz="2800" b="0" dirty="0"/>
              <a:t>ArcGIS Pro SDK for .NET – Technical Sessions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041D984-11D2-D20D-EAF9-C4FA9FF751B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1198569"/>
            <a:ext cx="10369296" cy="553998"/>
          </a:xfrm>
        </p:spPr>
        <p:txBody>
          <a:bodyPr/>
          <a:lstStyle/>
          <a:p>
            <a:r>
              <a:rPr lang="en-US" sz="1800" b="0" i="1" dirty="0">
                <a:solidFill>
                  <a:srgbClr val="00B0F0"/>
                </a:solidFill>
              </a:rPr>
              <a:t>NOTE</a:t>
            </a:r>
            <a:r>
              <a:rPr lang="en-US" sz="1800" b="0" dirty="0">
                <a:solidFill>
                  <a:srgbClr val="00B0F0"/>
                </a:solidFill>
              </a:rPr>
              <a:t>:  </a:t>
            </a:r>
            <a:r>
              <a:rPr lang="en-US" sz="1800" b="0" dirty="0"/>
              <a:t>Session titles are led by “ArcGIS Pro SDK for .NET” in online agenda  </a:t>
            </a:r>
          </a:p>
          <a:p>
            <a:endParaRPr lang="en-US" dirty="0">
              <a:solidFill>
                <a:srgbClr val="EAFF46"/>
              </a:solidFill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56669042-0838-71A3-A1B1-20736266A8D4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80502" y="6143282"/>
            <a:ext cx="10830995" cy="374179"/>
          </a:xfrm>
        </p:spPr>
        <p:txBody>
          <a:bodyPr/>
          <a:lstStyle/>
          <a:p>
            <a:r>
              <a:rPr lang="en-US" dirty="0"/>
              <a:t>Detailed Agenda: https://www.esri.com/en-us/about/events/devsummit/agenda/detailed</a:t>
            </a:r>
          </a:p>
          <a:p>
            <a:pPr>
              <a:buClr>
                <a:srgbClr val="EAFF46"/>
              </a:buClr>
            </a:pPr>
            <a:endParaRPr lang="en-US" dirty="0"/>
          </a:p>
        </p:txBody>
      </p:sp>
      <p:graphicFrame>
        <p:nvGraphicFramePr>
          <p:cNvPr id="9" name="Content Placeholder 6">
            <a:extLst>
              <a:ext uri="{FF2B5EF4-FFF2-40B4-BE49-F238E27FC236}">
                <a16:creationId xmlns:a16="http://schemas.microsoft.com/office/drawing/2014/main" id="{7DD3B9DF-5A24-4FCB-86B2-8D9C5C88E539}"/>
              </a:ext>
            </a:extLst>
          </p:cNvPr>
          <p:cNvGraphicFramePr>
            <a:graphicFrameLocks/>
          </p:cNvGraphicFramePr>
          <p:nvPr/>
        </p:nvGraphicFramePr>
        <p:xfrm>
          <a:off x="1434422" y="1970488"/>
          <a:ext cx="8961314" cy="4037715"/>
        </p:xfrm>
        <a:graphic>
          <a:graphicData uri="http://schemas.openxmlformats.org/drawingml/2006/table">
            <a:tbl>
              <a:tblPr firstRow="1">
                <a:tableStyleId>{22838BEF-8BB2-4498-84A7-C5851F593DF1}</a:tableStyleId>
              </a:tblPr>
              <a:tblGrid>
                <a:gridCol w="1451720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167771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5341823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</a:tblGrid>
              <a:tr h="267630"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Time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Session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417399">
                <a:tc rowSpan="3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Tue, Mar 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2:00 p.m. - 3:00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Customizing Layout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996787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4:00 p.m. - 5:00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Intermediate Editing 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1650134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5:30 p.m. - 6:30 p.m.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</a:rPr>
                        <a:t>ArcGIS Pro SDK for .NET: Intermediate Editing 2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8604696"/>
                  </a:ext>
                </a:extLst>
              </a:tr>
              <a:tr h="417399"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Wed, Mar 8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10:30 a.m. - 11:30 a.m.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What's New in the Geodatabase and Utility Network APIs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6457270"/>
                  </a:ext>
                </a:extLst>
              </a:tr>
              <a:tr h="417399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5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Thu, Mar 9</a:t>
                      </a:r>
                      <a:endParaRPr lang="en-US" sz="15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10:30 – 11:30 am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ArcGIS Pro SDK for .NET: Intermediate Data Visualization Using Table Controls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1585087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1:00 p.m. - 2:00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ArcGIS Pro SDK for .NET: Intermediate Map Visualization Using Time API and Tray Item Template</a:t>
                      </a:r>
                    </a:p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2650888"/>
                  </a:ext>
                </a:extLst>
              </a:tr>
              <a:tr h="417399"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Fri, Mar 10</a:t>
                      </a:r>
                      <a:endParaRPr lang="en-US" sz="15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8:30 </a:t>
                      </a:r>
                      <a:r>
                        <a:rPr lang="en-US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a.m</a:t>
                      </a:r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– 9:30 </a:t>
                      </a:r>
                      <a:r>
                        <a:rPr lang="en-US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a.m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ArcGIS Pro SDK for .NET: Parcel Fabric API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1677062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10:00 </a:t>
                      </a:r>
                      <a:r>
                        <a:rPr lang="en-US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a.m</a:t>
                      </a:r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– 11:00 </a:t>
                      </a:r>
                      <a:r>
                        <a:rPr lang="en-US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a.m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ArcGIS Pro SDK for .NET: COGO API and Parcel Traverse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32062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2503158"/>
      </p:ext>
    </p:extLst>
  </p:cSld>
  <p:clrMapOvr>
    <a:masterClrMapping/>
  </p:clrMapOvr>
  <p:transition spd="med">
    <p:fad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4E2B89E0-A438-EB49-0E87-138584754F65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2" name="gradient background1">
              <a:extLst>
                <a:ext uri="{FF2B5EF4-FFF2-40B4-BE49-F238E27FC236}">
                  <a16:creationId xmlns:a16="http://schemas.microsoft.com/office/drawing/2014/main" id="{5719DC7D-14A8-D6B7-C512-913AA0BF2CB2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6" name="Picture 5" descr="Background pattern&#10;&#10;Description automatically generated">
              <a:extLst>
                <a:ext uri="{FF2B5EF4-FFF2-40B4-BE49-F238E27FC236}">
                  <a16:creationId xmlns:a16="http://schemas.microsoft.com/office/drawing/2014/main" id="{FCA93C78-3371-C0E0-2E26-2D749F76D45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>
            <a:extLst>
              <a:ext uri="{FF2B5EF4-FFF2-40B4-BE49-F238E27FC236}">
                <a16:creationId xmlns:a16="http://schemas.microsoft.com/office/drawing/2014/main" id="{4562C38F-3576-9836-84E8-EECA8FA484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07779"/>
            <a:ext cx="10369296" cy="430887"/>
          </a:xfrm>
        </p:spPr>
        <p:txBody>
          <a:bodyPr/>
          <a:lstStyle/>
          <a:p>
            <a:r>
              <a:rPr lang="en-US" sz="2800" b="0" dirty="0"/>
              <a:t>ArcGIS Pro SDK for .NET – Demo theaters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041D984-11D2-D20D-EAF9-C4FA9FF751B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1061633"/>
            <a:ext cx="10369296" cy="830997"/>
          </a:xfrm>
        </p:spPr>
        <p:txBody>
          <a:bodyPr/>
          <a:lstStyle/>
          <a:p>
            <a:endParaRPr lang="en-US" sz="1800" b="0" i="1" dirty="0">
              <a:solidFill>
                <a:srgbClr val="00B0F0"/>
              </a:solidFill>
            </a:endParaRPr>
          </a:p>
          <a:p>
            <a:r>
              <a:rPr lang="en-US" sz="1800" b="0" i="1" dirty="0">
                <a:solidFill>
                  <a:srgbClr val="00B0F0"/>
                </a:solidFill>
              </a:rPr>
              <a:t>NOTE</a:t>
            </a:r>
            <a:r>
              <a:rPr lang="en-US" sz="1800" b="0" dirty="0">
                <a:solidFill>
                  <a:srgbClr val="00B0F0"/>
                </a:solidFill>
              </a:rPr>
              <a:t>:  </a:t>
            </a:r>
            <a:r>
              <a:rPr lang="en-US" sz="1800" b="0" dirty="0"/>
              <a:t>Session titles are led by “ArcGIS Pro SDK for .NET” in online agenda  </a:t>
            </a:r>
          </a:p>
          <a:p>
            <a:endParaRPr lang="en-US" dirty="0">
              <a:solidFill>
                <a:srgbClr val="EAFF46"/>
              </a:solidFill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56669042-0838-71A3-A1B1-20736266A8D4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12617" y="5909785"/>
            <a:ext cx="10830995" cy="374179"/>
          </a:xfrm>
        </p:spPr>
        <p:txBody>
          <a:bodyPr/>
          <a:lstStyle/>
          <a:p>
            <a:r>
              <a:rPr lang="en-US" dirty="0"/>
              <a:t>Detailed Agenda</a:t>
            </a:r>
            <a:r>
              <a:rPr lang="en-US"/>
              <a:t>: https://www.esri.com/en-us/about/events/devsummit/agenda/detailed</a:t>
            </a:r>
            <a:endParaRPr lang="en-US" dirty="0"/>
          </a:p>
          <a:p>
            <a:pPr>
              <a:buClr>
                <a:srgbClr val="EAFF46"/>
              </a:buClr>
            </a:pPr>
            <a:endParaRPr lang="en-US" dirty="0"/>
          </a:p>
        </p:txBody>
      </p:sp>
      <p:graphicFrame>
        <p:nvGraphicFramePr>
          <p:cNvPr id="9" name="Content Placeholder 6">
            <a:extLst>
              <a:ext uri="{FF2B5EF4-FFF2-40B4-BE49-F238E27FC236}">
                <a16:creationId xmlns:a16="http://schemas.microsoft.com/office/drawing/2014/main" id="{7DD3B9DF-5A24-4FCB-86B2-8D9C5C88E539}"/>
              </a:ext>
            </a:extLst>
          </p:cNvPr>
          <p:cNvGraphicFramePr>
            <a:graphicFrameLocks/>
          </p:cNvGraphicFramePr>
          <p:nvPr/>
        </p:nvGraphicFramePr>
        <p:xfrm>
          <a:off x="1206802" y="1666550"/>
          <a:ext cx="9675294" cy="2523036"/>
        </p:xfrm>
        <a:graphic>
          <a:graphicData uri="http://schemas.openxmlformats.org/drawingml/2006/table">
            <a:tbl>
              <a:tblPr firstRow="1">
                <a:tableStyleId>{22838BEF-8BB2-4498-84A7-C5851F593DF1}</a:tableStyleId>
              </a:tblPr>
              <a:tblGrid>
                <a:gridCol w="1567384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340485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5767425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</a:tblGrid>
              <a:tr h="267630"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Time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Session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417399">
                <a:tc rowSpan="5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Wed, Mar 8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1:00 p.m. – 1:30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Topology in the ArcGIS Pro SDK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660549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endParaRPr lang="en-US" sz="150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1:45 p.m. – 2:15 </a:t>
                      </a:r>
                      <a:r>
                        <a:rPr lang="en-US" sz="15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p.m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Data Definition Language (DDL) in the ArcGIS Pro SDK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7020884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Wed, Mar 8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4:00 p.m. - 4:30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How to Run GP Tools from Your Add-in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996787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4:45 p.m. - 5:15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Customize Galleries and </a:t>
                      </a:r>
                      <a:r>
                        <a:rPr lang="en-US" sz="15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Comboboxes</a:t>
                      </a:r>
                      <a:r>
                        <a:rPr lang="en-US" sz="15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with Templates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1650134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5:30 p.m. - 6:00 p.m.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</a:rPr>
                        <a:t>ArcGIS Pro SDK for .NET: Customizing the Editor Attributes Pane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8604696"/>
                  </a:ext>
                </a:extLst>
              </a:tr>
            </a:tbl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908E23A1-856A-4874-AF9F-3DC00DC60A74}"/>
              </a:ext>
            </a:extLst>
          </p:cNvPr>
          <p:cNvSpPr txBox="1">
            <a:spLocks/>
          </p:cNvSpPr>
          <p:nvPr/>
        </p:nvSpPr>
        <p:spPr>
          <a:xfrm>
            <a:off x="1032774" y="4017155"/>
            <a:ext cx="10826496" cy="738664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endParaRPr lang="en-US" b="0" dirty="0"/>
          </a:p>
          <a:p>
            <a:r>
              <a:rPr lang="en-US" b="0" dirty="0"/>
              <a:t>The Road Ahead:  ArcGIS Pro</a:t>
            </a:r>
          </a:p>
        </p:txBody>
      </p:sp>
      <p:graphicFrame>
        <p:nvGraphicFramePr>
          <p:cNvPr id="13" name="Content Placeholder 6">
            <a:extLst>
              <a:ext uri="{FF2B5EF4-FFF2-40B4-BE49-F238E27FC236}">
                <a16:creationId xmlns:a16="http://schemas.microsoft.com/office/drawing/2014/main" id="{5522F377-E52D-48E6-8C7C-4AF0CBDDFDB0}"/>
              </a:ext>
            </a:extLst>
          </p:cNvPr>
          <p:cNvGraphicFramePr>
            <a:graphicFrameLocks/>
          </p:cNvGraphicFramePr>
          <p:nvPr/>
        </p:nvGraphicFramePr>
        <p:xfrm>
          <a:off x="1206802" y="4944664"/>
          <a:ext cx="9602626" cy="776276"/>
        </p:xfrm>
        <a:graphic>
          <a:graphicData uri="http://schemas.openxmlformats.org/drawingml/2006/table">
            <a:tbl>
              <a:tblPr firstRow="1">
                <a:tableStyleId>{7DF18680-E054-41AD-8BC1-D1AEF772440D}</a:tableStyleId>
              </a:tblPr>
              <a:tblGrid>
                <a:gridCol w="1665241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385828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5551557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</a:tblGrid>
              <a:tr h="3881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Date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effectLst/>
                        </a:rPr>
                        <a:t>Time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effectLst/>
                        </a:rPr>
                        <a:t>Session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388138"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Thu, Mar 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2:30 p.m. - 3:30 p.m.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0" u="none" strike="noStrike" kern="1200" dirty="0">
                          <a:effectLst/>
                        </a:rPr>
                        <a:t>ArcGIS Pro: The Road Ahead</a:t>
                      </a:r>
                      <a:endParaRPr lang="en-US" sz="16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199386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8504046"/>
      </p:ext>
    </p:extLst>
  </p:cSld>
  <p:clrMapOvr>
    <a:masterClrMapping/>
  </p:clrMapOvr>
  <p:transition spd="med">
    <p:fad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55EC4399-5262-4974-9EBA-8248BDC262EE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8" name="gradient background1">
              <a:extLst>
                <a:ext uri="{FF2B5EF4-FFF2-40B4-BE49-F238E27FC236}">
                  <a16:creationId xmlns:a16="http://schemas.microsoft.com/office/drawing/2014/main" id="{B40A99E3-9937-417E-9044-A0467CA7115C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9" name="Picture 18" descr="Background pattern&#10;&#10;Description automatically generated">
              <a:extLst>
                <a:ext uri="{FF2B5EF4-FFF2-40B4-BE49-F238E27FC236}">
                  <a16:creationId xmlns:a16="http://schemas.microsoft.com/office/drawing/2014/main" id="{3F2E5C5B-58FF-4769-AAB4-8DC48A664CE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ArcGIS Pro SDK for .NET  Intermediate Editing 1</a:t>
            </a: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9D5F0239-2F13-44F1-AD73-10C2FE37F26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2893" y="1480378"/>
            <a:ext cx="10369296" cy="3427413"/>
          </a:xfrm>
        </p:spPr>
        <p:txBody>
          <a:bodyPr/>
          <a:lstStyle/>
          <a:p>
            <a:endParaRPr lang="en-US" sz="2200" dirty="0"/>
          </a:p>
          <a:p>
            <a:r>
              <a:rPr lang="en-US" sz="2200" dirty="0"/>
              <a:t>Questions?</a:t>
            </a:r>
          </a:p>
          <a:p>
            <a:pPr lvl="2"/>
            <a:endParaRPr lang="en-US" sz="1800" dirty="0"/>
          </a:p>
          <a:p>
            <a:pPr lvl="2"/>
            <a:r>
              <a:rPr lang="en-US" sz="1800" dirty="0">
                <a:hlinkClick r:id="rId4"/>
              </a:rPr>
              <a:t>https://github.com/Esri/arcgis-pro-sdk/wiki/Tech-Sessions#2023-palm-springs</a:t>
            </a:r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endParaRPr lang="en-US" dirty="0"/>
          </a:p>
        </p:txBody>
      </p:sp>
      <p:pic>
        <p:nvPicPr>
          <p:cNvPr id="4" name="Picture 3" descr="Qr code&#10;&#10;Description automatically generated">
            <a:extLst>
              <a:ext uri="{FF2B5EF4-FFF2-40B4-BE49-F238E27FC236}">
                <a16:creationId xmlns:a16="http://schemas.microsoft.com/office/drawing/2014/main" id="{EDF72842-0675-49B0-BB98-0EEE0CAF2D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20943" y="3429000"/>
            <a:ext cx="28575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858061"/>
      </p:ext>
    </p:extLst>
  </p:cSld>
  <p:clrMapOvr>
    <a:masterClrMapping/>
  </p:clrMapOvr>
  <p:transition spd="med">
    <p:fad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28AAE91D-4FD8-469F-933C-2BCA0CC539E4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55" name="gradient background1">
              <a:extLst>
                <a:ext uri="{FF2B5EF4-FFF2-40B4-BE49-F238E27FC236}">
                  <a16:creationId xmlns:a16="http://schemas.microsoft.com/office/drawing/2014/main" id="{8489D513-731E-4ECE-8B8B-42DB12F649DA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56" name="Picture 55" descr="Background pattern&#10;&#10;Description automatically generated">
              <a:extLst>
                <a:ext uri="{FF2B5EF4-FFF2-40B4-BE49-F238E27FC236}">
                  <a16:creationId xmlns:a16="http://schemas.microsoft.com/office/drawing/2014/main" id="{6413A0ED-C764-4340-95C9-88911E1F63C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10" name="Right Arrow 38">
            <a:extLst>
              <a:ext uri="{FF2B5EF4-FFF2-40B4-BE49-F238E27FC236}">
                <a16:creationId xmlns:a16="http://schemas.microsoft.com/office/drawing/2014/main" id="{DA2B18AC-A817-BC4B-8B3C-402DB388C6C1}"/>
              </a:ext>
            </a:extLst>
          </p:cNvPr>
          <p:cNvSpPr/>
          <p:nvPr/>
        </p:nvSpPr>
        <p:spPr bwMode="auto">
          <a:xfrm>
            <a:off x="5748325" y="3368299"/>
            <a:ext cx="592556" cy="440168"/>
          </a:xfrm>
          <a:prstGeom prst="rightArrow">
            <a:avLst/>
          </a:prstGeom>
          <a:gradFill flip="none" rotWithShape="1">
            <a:gsLst>
              <a:gs pos="100000">
                <a:schemeClr val="bg2">
                  <a:alpha val="70000"/>
                </a:schemeClr>
              </a:gs>
              <a:gs pos="0">
                <a:schemeClr val="bg2">
                  <a:lumMod val="60000"/>
                  <a:lumOff val="40000"/>
                  <a:alpha val="0"/>
                </a:scheme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7F7E134-2A71-954A-9FFD-318E02246448}"/>
              </a:ext>
            </a:extLst>
          </p:cNvPr>
          <p:cNvCxnSpPr/>
          <p:nvPr/>
        </p:nvCxnSpPr>
        <p:spPr bwMode="auto">
          <a:xfrm>
            <a:off x="6089630" y="1164356"/>
            <a:ext cx="0" cy="2130026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chemeClr val="bg2">
                    <a:lumMod val="40000"/>
                    <a:lumOff val="60000"/>
                    <a:alpha val="25000"/>
                  </a:schemeClr>
                </a:gs>
                <a:gs pos="55000">
                  <a:schemeClr val="bg2">
                    <a:lumMod val="40000"/>
                    <a:lumOff val="60000"/>
                    <a:alpha val="25000"/>
                  </a:schemeClr>
                </a:gs>
                <a:gs pos="100000">
                  <a:schemeClr val="bg2">
                    <a:lumMod val="40000"/>
                    <a:lumOff val="60000"/>
                    <a:alpha val="0"/>
                  </a:schemeClr>
                </a:gs>
              </a:gsLst>
              <a:lin ang="162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AB799C4-FF1B-2C4F-91C2-41AAEEC8D5D3}"/>
              </a:ext>
            </a:extLst>
          </p:cNvPr>
          <p:cNvCxnSpPr>
            <a:cxnSpLocks/>
          </p:cNvCxnSpPr>
          <p:nvPr/>
        </p:nvCxnSpPr>
        <p:spPr bwMode="auto">
          <a:xfrm flipV="1">
            <a:off x="6089630" y="3868638"/>
            <a:ext cx="0" cy="2533349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chemeClr val="bg2">
                    <a:lumMod val="40000"/>
                    <a:lumOff val="60000"/>
                    <a:alpha val="25000"/>
                  </a:schemeClr>
                </a:gs>
                <a:gs pos="70000">
                  <a:schemeClr val="bg2">
                    <a:lumMod val="40000"/>
                    <a:lumOff val="60000"/>
                    <a:alpha val="45000"/>
                  </a:schemeClr>
                </a:gs>
                <a:gs pos="100000">
                  <a:schemeClr val="bg2">
                    <a:lumMod val="40000"/>
                    <a:lumOff val="60000"/>
                    <a:alpha val="0"/>
                  </a:schemeClr>
                </a:gs>
              </a:gsLst>
              <a:lin ang="162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5" name="Right Arrow 38">
            <a:extLst>
              <a:ext uri="{FF2B5EF4-FFF2-40B4-BE49-F238E27FC236}">
                <a16:creationId xmlns:a16="http://schemas.microsoft.com/office/drawing/2014/main" id="{13997CFF-AEDC-D640-A2D3-BE3AA50E9AE2}"/>
              </a:ext>
            </a:extLst>
          </p:cNvPr>
          <p:cNvSpPr/>
          <p:nvPr/>
        </p:nvSpPr>
        <p:spPr bwMode="auto">
          <a:xfrm>
            <a:off x="8576755" y="3868638"/>
            <a:ext cx="527652" cy="440168"/>
          </a:xfrm>
          <a:prstGeom prst="rightArrow">
            <a:avLst/>
          </a:prstGeom>
          <a:gradFill flip="none" rotWithShape="1">
            <a:gsLst>
              <a:gs pos="100000">
                <a:schemeClr val="bg2">
                  <a:alpha val="69000"/>
                </a:schemeClr>
              </a:gs>
              <a:gs pos="0">
                <a:schemeClr val="bg2">
                  <a:lumMod val="60000"/>
                  <a:lumOff val="40000"/>
                  <a:alpha val="0"/>
                </a:scheme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01B99BE-E34E-1848-8A0B-013C9F233D74}"/>
              </a:ext>
            </a:extLst>
          </p:cNvPr>
          <p:cNvCxnSpPr/>
          <p:nvPr/>
        </p:nvCxnSpPr>
        <p:spPr bwMode="auto">
          <a:xfrm>
            <a:off x="8842937" y="1164356"/>
            <a:ext cx="0" cy="2658399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chemeClr val="bg2">
                    <a:lumMod val="40000"/>
                    <a:lumOff val="60000"/>
                    <a:alpha val="25000"/>
                  </a:schemeClr>
                </a:gs>
                <a:gs pos="55000">
                  <a:schemeClr val="bg2">
                    <a:lumMod val="40000"/>
                    <a:lumOff val="60000"/>
                    <a:alpha val="25000"/>
                  </a:schemeClr>
                </a:gs>
                <a:gs pos="100000">
                  <a:schemeClr val="bg2">
                    <a:lumMod val="40000"/>
                    <a:lumOff val="60000"/>
                    <a:alpha val="0"/>
                  </a:schemeClr>
                </a:gs>
              </a:gsLst>
              <a:lin ang="162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71BD325-4439-5A42-81D7-FC0FE2E3A35A}"/>
              </a:ext>
            </a:extLst>
          </p:cNvPr>
          <p:cNvCxnSpPr/>
          <p:nvPr/>
        </p:nvCxnSpPr>
        <p:spPr bwMode="auto">
          <a:xfrm flipV="1">
            <a:off x="8842937" y="4362045"/>
            <a:ext cx="0" cy="2039942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chemeClr val="bg2">
                    <a:lumMod val="40000"/>
                    <a:lumOff val="60000"/>
                    <a:alpha val="25000"/>
                  </a:schemeClr>
                </a:gs>
                <a:gs pos="70000">
                  <a:schemeClr val="bg2">
                    <a:lumMod val="40000"/>
                    <a:lumOff val="60000"/>
                    <a:alpha val="45000"/>
                  </a:schemeClr>
                </a:gs>
                <a:gs pos="100000">
                  <a:schemeClr val="bg2">
                    <a:lumMod val="40000"/>
                    <a:lumOff val="60000"/>
                    <a:alpha val="0"/>
                  </a:schemeClr>
                </a:gs>
              </a:gsLst>
              <a:lin ang="162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D59FBDB2-7DAB-3B42-B7F2-B40CA5BA4552}"/>
              </a:ext>
            </a:extLst>
          </p:cNvPr>
          <p:cNvCxnSpPr/>
          <p:nvPr/>
        </p:nvCxnSpPr>
        <p:spPr bwMode="auto">
          <a:xfrm flipH="1">
            <a:off x="3302220" y="1102836"/>
            <a:ext cx="27731" cy="2719919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chemeClr val="bg2">
                    <a:lumMod val="40000"/>
                    <a:lumOff val="60000"/>
                    <a:alpha val="25000"/>
                  </a:schemeClr>
                </a:gs>
                <a:gs pos="70000">
                  <a:schemeClr val="bg2">
                    <a:lumMod val="40000"/>
                    <a:lumOff val="60000"/>
                    <a:alpha val="45000"/>
                  </a:schemeClr>
                </a:gs>
                <a:gs pos="100000">
                  <a:schemeClr val="bg2">
                    <a:lumMod val="40000"/>
                    <a:lumOff val="60000"/>
                    <a:alpha val="0"/>
                  </a:schemeClr>
                </a:gs>
              </a:gsLst>
              <a:lin ang="162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2CBA1B2-A670-A143-837B-05E08B7C9A2F}"/>
              </a:ext>
            </a:extLst>
          </p:cNvPr>
          <p:cNvCxnSpPr/>
          <p:nvPr/>
        </p:nvCxnSpPr>
        <p:spPr bwMode="auto">
          <a:xfrm flipV="1">
            <a:off x="3302220" y="4362045"/>
            <a:ext cx="0" cy="2039942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chemeClr val="bg2">
                    <a:lumMod val="40000"/>
                    <a:lumOff val="60000"/>
                    <a:alpha val="25000"/>
                  </a:schemeClr>
                </a:gs>
                <a:gs pos="70000">
                  <a:schemeClr val="bg2">
                    <a:lumMod val="40000"/>
                    <a:lumOff val="60000"/>
                    <a:alpha val="45000"/>
                  </a:schemeClr>
                </a:gs>
                <a:gs pos="100000">
                  <a:schemeClr val="bg2">
                    <a:lumMod val="40000"/>
                    <a:lumOff val="60000"/>
                    <a:alpha val="0"/>
                  </a:schemeClr>
                </a:gs>
              </a:gsLst>
              <a:lin ang="162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8" name="Right Arrow 38">
            <a:extLst>
              <a:ext uri="{FF2B5EF4-FFF2-40B4-BE49-F238E27FC236}">
                <a16:creationId xmlns:a16="http://schemas.microsoft.com/office/drawing/2014/main" id="{43D5364E-6DA5-C74D-91C2-92AB60DC2154}"/>
              </a:ext>
            </a:extLst>
          </p:cNvPr>
          <p:cNvSpPr/>
          <p:nvPr/>
        </p:nvSpPr>
        <p:spPr bwMode="auto">
          <a:xfrm>
            <a:off x="3017908" y="3868638"/>
            <a:ext cx="528065" cy="440168"/>
          </a:xfrm>
          <a:prstGeom prst="rightArrow">
            <a:avLst/>
          </a:prstGeom>
          <a:gradFill flip="none" rotWithShape="1">
            <a:gsLst>
              <a:gs pos="100000">
                <a:schemeClr val="bg2">
                  <a:alpha val="70000"/>
                </a:schemeClr>
              </a:gs>
              <a:gs pos="0">
                <a:schemeClr val="bg2">
                  <a:lumMod val="60000"/>
                  <a:lumOff val="40000"/>
                  <a:alpha val="0"/>
                </a:scheme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47" name="Subtitle 4">
            <a:extLst>
              <a:ext uri="{FF2B5EF4-FFF2-40B4-BE49-F238E27FC236}">
                <a16:creationId xmlns:a16="http://schemas.microsoft.com/office/drawing/2014/main" id="{E2E142E2-0724-1D42-9FA8-CD4E280B3A09}"/>
              </a:ext>
            </a:extLst>
          </p:cNvPr>
          <p:cNvSpPr/>
          <p:nvPr/>
        </p:nvSpPr>
        <p:spPr>
          <a:xfrm>
            <a:off x="9157956" y="1174450"/>
            <a:ext cx="2119644" cy="537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ts val="1800"/>
              </a:lnSpc>
            </a:pPr>
            <a:r>
              <a:rPr lang="en-US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Complete answers</a:t>
            </a:r>
          </a:p>
          <a:p>
            <a:pPr algn="ctr" eaLnBrk="0" hangingPunct="0">
              <a:lnSpc>
                <a:spcPts val="1800"/>
              </a:lnSpc>
            </a:pPr>
            <a:r>
              <a:rPr lang="en-US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 and select “Submit”</a:t>
            </a:r>
          </a:p>
        </p:txBody>
      </p:sp>
      <p:sp>
        <p:nvSpPr>
          <p:cNvPr id="46" name="Subtitle 3">
            <a:extLst>
              <a:ext uri="{FF2B5EF4-FFF2-40B4-BE49-F238E27FC236}">
                <a16:creationId xmlns:a16="http://schemas.microsoft.com/office/drawing/2014/main" id="{48CFDF8A-F962-5240-A8C1-998E8A371356}"/>
              </a:ext>
            </a:extLst>
          </p:cNvPr>
          <p:cNvSpPr/>
          <p:nvPr/>
        </p:nvSpPr>
        <p:spPr>
          <a:xfrm>
            <a:off x="6356101" y="1174450"/>
            <a:ext cx="2229478" cy="537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ts val="1800"/>
              </a:lnSpc>
            </a:pPr>
            <a:r>
              <a:rPr lang="en-US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Scroll down to find the feedback section</a:t>
            </a:r>
          </a:p>
        </p:txBody>
      </p:sp>
      <p:sp>
        <p:nvSpPr>
          <p:cNvPr id="45" name="Subtitle 2">
            <a:extLst>
              <a:ext uri="{FF2B5EF4-FFF2-40B4-BE49-F238E27FC236}">
                <a16:creationId xmlns:a16="http://schemas.microsoft.com/office/drawing/2014/main" id="{035B80E9-92E2-8E40-8EAB-2EF48B566F49}"/>
              </a:ext>
            </a:extLst>
          </p:cNvPr>
          <p:cNvSpPr/>
          <p:nvPr/>
        </p:nvSpPr>
        <p:spPr>
          <a:xfrm>
            <a:off x="3354781" y="1174450"/>
            <a:ext cx="2728476" cy="537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ts val="1800"/>
              </a:lnSpc>
            </a:pPr>
            <a:r>
              <a:rPr lang="en-US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Select the session </a:t>
            </a:r>
            <a:br>
              <a:rPr lang="en-US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</a:br>
            <a:r>
              <a:rPr lang="en-US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you attended</a:t>
            </a:r>
          </a:p>
        </p:txBody>
      </p:sp>
      <p:sp>
        <p:nvSpPr>
          <p:cNvPr id="44" name="Subtitle 1">
            <a:extLst>
              <a:ext uri="{FF2B5EF4-FFF2-40B4-BE49-F238E27FC236}">
                <a16:creationId xmlns:a16="http://schemas.microsoft.com/office/drawing/2014/main" id="{C447AE66-B55C-784D-A71E-284ADF839B58}"/>
              </a:ext>
            </a:extLst>
          </p:cNvPr>
          <p:cNvSpPr/>
          <p:nvPr/>
        </p:nvSpPr>
        <p:spPr>
          <a:xfrm>
            <a:off x="784752" y="1174450"/>
            <a:ext cx="2367468" cy="537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ts val="1800"/>
              </a:lnSpc>
            </a:pPr>
            <a:r>
              <a:rPr lang="en-US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Download the Esri Events app and find your event</a:t>
            </a:r>
          </a:p>
        </p:txBody>
      </p:sp>
      <p:sp>
        <p:nvSpPr>
          <p:cNvPr id="43" name="Title ">
            <a:extLst>
              <a:ext uri="{FF2B5EF4-FFF2-40B4-BE49-F238E27FC236}">
                <a16:creationId xmlns:a16="http://schemas.microsoft.com/office/drawing/2014/main" id="{2EEA1DE7-2126-554A-B142-27798306074E}"/>
              </a:ext>
            </a:extLst>
          </p:cNvPr>
          <p:cNvSpPr txBox="1">
            <a:spLocks/>
          </p:cNvSpPr>
          <p:nvPr/>
        </p:nvSpPr>
        <p:spPr>
          <a:xfrm>
            <a:off x="685800" y="448068"/>
            <a:ext cx="10826496" cy="430887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algn="ctr">
              <a:spcBef>
                <a:spcPts val="0"/>
              </a:spcBef>
            </a:pPr>
            <a:r>
              <a:rPr lang="en-US" sz="2800" b="0" dirty="0">
                <a:solidFill>
                  <a:prstClr val="white"/>
                </a:solidFill>
              </a:rPr>
              <a:t>Please Take Our Survey on the App</a:t>
            </a:r>
            <a:endParaRPr lang="en-US" sz="2800" b="0" dirty="0"/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4454810E-9AF7-9940-91EE-7360864D2FA9}"/>
              </a:ext>
            </a:extLst>
          </p:cNvPr>
          <p:cNvGrpSpPr/>
          <p:nvPr/>
        </p:nvGrpSpPr>
        <p:grpSpPr>
          <a:xfrm>
            <a:off x="914400" y="1867527"/>
            <a:ext cx="2114157" cy="4301453"/>
            <a:chOff x="914400" y="1867527"/>
            <a:chExt cx="2114157" cy="4301453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83C59AC9-6049-3E4E-BF89-D32E93D695A0}"/>
                </a:ext>
              </a:extLst>
            </p:cNvPr>
            <p:cNvGrpSpPr/>
            <p:nvPr/>
          </p:nvGrpSpPr>
          <p:grpSpPr>
            <a:xfrm>
              <a:off x="914400" y="1867527"/>
              <a:ext cx="2114157" cy="4301453"/>
              <a:chOff x="695561" y="1867527"/>
              <a:chExt cx="2114157" cy="4301453"/>
            </a:xfrm>
          </p:grpSpPr>
          <p:pic>
            <p:nvPicPr>
              <p:cNvPr id="41" name="Picture 40">
                <a:extLst>
                  <a:ext uri="{FF2B5EF4-FFF2-40B4-BE49-F238E27FC236}">
                    <a16:creationId xmlns:a16="http://schemas.microsoft.com/office/drawing/2014/main" id="{7F7048AA-17AD-3442-80BD-5B0A311B781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5561" y="1867527"/>
                <a:ext cx="2114157" cy="4301453"/>
              </a:xfrm>
              <a:prstGeom prst="rect">
                <a:avLst/>
              </a:prstGeom>
            </p:spPr>
          </p:pic>
          <p:pic>
            <p:nvPicPr>
              <p:cNvPr id="42" name="Picture 41">
                <a:extLst>
                  <a:ext uri="{FF2B5EF4-FFF2-40B4-BE49-F238E27FC236}">
                    <a16:creationId xmlns:a16="http://schemas.microsoft.com/office/drawing/2014/main" id="{D70B1600-F2A7-EE4A-9DC2-684410439A1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t="3636" r="315" b="730"/>
              <a:stretch/>
            </p:blipFill>
            <p:spPr>
              <a:xfrm>
                <a:off x="816123" y="2304760"/>
                <a:ext cx="1875488" cy="3333133"/>
              </a:xfrm>
              <a:prstGeom prst="rect">
                <a:avLst/>
              </a:prstGeom>
            </p:spPr>
          </p:pic>
        </p:grpSp>
        <p:pic>
          <p:nvPicPr>
            <p:cNvPr id="7" name="Picture 6" descr="A screenshot of a video game&#10;&#10;Description automatically generated">
              <a:extLst>
                <a:ext uri="{FF2B5EF4-FFF2-40B4-BE49-F238E27FC236}">
                  <a16:creationId xmlns:a16="http://schemas.microsoft.com/office/drawing/2014/main" id="{12B02BD6-326D-AD4A-87FB-7270573DA5F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39298" y="2313386"/>
              <a:ext cx="1864735" cy="3333133"/>
            </a:xfrm>
            <a:prstGeom prst="rect">
              <a:avLst/>
            </a:prstGeom>
          </p:spPr>
        </p:pic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C408E79E-3BE8-A64F-9C8B-D38253597CBB}"/>
              </a:ext>
            </a:extLst>
          </p:cNvPr>
          <p:cNvGrpSpPr/>
          <p:nvPr/>
        </p:nvGrpSpPr>
        <p:grpSpPr>
          <a:xfrm>
            <a:off x="3664081" y="1867527"/>
            <a:ext cx="2114157" cy="4301453"/>
            <a:chOff x="3664081" y="1867527"/>
            <a:chExt cx="2114157" cy="4301453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A41D0262-5458-284B-96B4-9CBC8A6AF306}"/>
                </a:ext>
              </a:extLst>
            </p:cNvPr>
            <p:cNvGrpSpPr/>
            <p:nvPr/>
          </p:nvGrpSpPr>
          <p:grpSpPr>
            <a:xfrm>
              <a:off x="3664081" y="1867527"/>
              <a:ext cx="2114157" cy="4301453"/>
              <a:chOff x="3593859" y="1867527"/>
              <a:chExt cx="2114157" cy="4301453"/>
            </a:xfrm>
          </p:grpSpPr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4C432BDC-41FB-1444-8182-9F9B32F9518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93859" y="1867527"/>
                <a:ext cx="2114157" cy="4301453"/>
              </a:xfrm>
              <a:prstGeom prst="rect">
                <a:avLst/>
              </a:prstGeom>
            </p:spPr>
          </p:pic>
          <p:pic>
            <p:nvPicPr>
              <p:cNvPr id="37" name="Picture 36">
                <a:extLst>
                  <a:ext uri="{FF2B5EF4-FFF2-40B4-BE49-F238E27FC236}">
                    <a16:creationId xmlns:a16="http://schemas.microsoft.com/office/drawing/2014/main" id="{8C4DC768-9513-4144-B87A-7293ABC06C4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-1" t="3635" r="364" b="2192"/>
              <a:stretch/>
            </p:blipFill>
            <p:spPr>
              <a:xfrm>
                <a:off x="3708059" y="2304759"/>
                <a:ext cx="1881926" cy="3163827"/>
              </a:xfrm>
              <a:prstGeom prst="rect">
                <a:avLst/>
              </a:prstGeom>
            </p:spPr>
          </p:pic>
          <p:pic>
            <p:nvPicPr>
              <p:cNvPr id="38" name="Picture 37">
                <a:extLst>
                  <a:ext uri="{FF2B5EF4-FFF2-40B4-BE49-F238E27FC236}">
                    <a16:creationId xmlns:a16="http://schemas.microsoft.com/office/drawing/2014/main" id="{D7370480-E1A6-DE47-AAE5-C3C0D64450B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t="93938" b="-4340"/>
              <a:stretch/>
            </p:blipFill>
            <p:spPr>
              <a:xfrm>
                <a:off x="3705023" y="5296418"/>
                <a:ext cx="1884962" cy="348732"/>
              </a:xfrm>
              <a:prstGeom prst="rect">
                <a:avLst/>
              </a:prstGeom>
              <a:solidFill>
                <a:srgbClr val="2F2F2F"/>
              </a:solidFill>
            </p:spPr>
          </p:pic>
        </p:grpSp>
        <p:pic>
          <p:nvPicPr>
            <p:cNvPr id="11" name="Picture 10" descr="A screenshot of a cell phone&#10;&#10;Description automatically generated">
              <a:extLst>
                <a:ext uri="{FF2B5EF4-FFF2-40B4-BE49-F238E27FC236}">
                  <a16:creationId xmlns:a16="http://schemas.microsoft.com/office/drawing/2014/main" id="{01D56B0C-C4AC-BB4E-9420-5B4F0D3EE5F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775964" y="2306335"/>
              <a:ext cx="1881923" cy="3340942"/>
            </a:xfrm>
            <a:prstGeom prst="rect">
              <a:avLst/>
            </a:prstGeom>
          </p:spPr>
        </p:pic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72C64477-AC83-5B4D-9C15-AD9FFB643706}"/>
              </a:ext>
            </a:extLst>
          </p:cNvPr>
          <p:cNvGrpSpPr/>
          <p:nvPr/>
        </p:nvGrpSpPr>
        <p:grpSpPr>
          <a:xfrm>
            <a:off x="6413762" y="1861088"/>
            <a:ext cx="2114157" cy="4301453"/>
            <a:chOff x="6413762" y="1861088"/>
            <a:chExt cx="2114157" cy="4301453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20ACD500-B5FF-5343-A5DE-0C5D7A65351B}"/>
                </a:ext>
              </a:extLst>
            </p:cNvPr>
            <p:cNvGrpSpPr/>
            <p:nvPr/>
          </p:nvGrpSpPr>
          <p:grpSpPr>
            <a:xfrm>
              <a:off x="6413762" y="1861088"/>
              <a:ext cx="2114157" cy="4301453"/>
              <a:chOff x="6492157" y="1861088"/>
              <a:chExt cx="2114157" cy="4301453"/>
            </a:xfrm>
          </p:grpSpPr>
          <p:pic>
            <p:nvPicPr>
              <p:cNvPr id="32" name="Picture 31">
                <a:extLst>
                  <a:ext uri="{FF2B5EF4-FFF2-40B4-BE49-F238E27FC236}">
                    <a16:creationId xmlns:a16="http://schemas.microsoft.com/office/drawing/2014/main" id="{3448641F-600A-0C47-B24A-60A58E4D5A4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92157" y="1861088"/>
                <a:ext cx="2114157" cy="4301453"/>
              </a:xfrm>
              <a:prstGeom prst="rect">
                <a:avLst/>
              </a:prstGeom>
            </p:spPr>
          </p:pic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07C4F051-4CD5-E545-A783-0AFD660A577B}"/>
                  </a:ext>
                </a:extLst>
              </p:cNvPr>
              <p:cNvGrpSpPr/>
              <p:nvPr/>
            </p:nvGrpSpPr>
            <p:grpSpPr>
              <a:xfrm>
                <a:off x="6607172" y="2298409"/>
                <a:ext cx="1885382" cy="3329723"/>
                <a:chOff x="6607172" y="2305666"/>
                <a:chExt cx="1885382" cy="3329723"/>
              </a:xfrm>
            </p:grpSpPr>
            <p:pic>
              <p:nvPicPr>
                <p:cNvPr id="34" name="Picture 33">
                  <a:extLst>
                    <a:ext uri="{FF2B5EF4-FFF2-40B4-BE49-F238E27FC236}">
                      <a16:creationId xmlns:a16="http://schemas.microsoft.com/office/drawing/2014/main" id="{FCB57114-21E1-4146-ACB4-8F084ED2695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9"/>
                <a:srcRect t="22790"/>
                <a:stretch/>
              </p:blipFill>
              <p:spPr>
                <a:xfrm>
                  <a:off x="6607172" y="3079751"/>
                  <a:ext cx="1885382" cy="2555638"/>
                </a:xfrm>
                <a:prstGeom prst="rect">
                  <a:avLst/>
                </a:prstGeom>
              </p:spPr>
            </p:pic>
            <p:pic>
              <p:nvPicPr>
                <p:cNvPr id="35" name="Picture 34">
                  <a:extLst>
                    <a:ext uri="{FF2B5EF4-FFF2-40B4-BE49-F238E27FC236}">
                      <a16:creationId xmlns:a16="http://schemas.microsoft.com/office/drawing/2014/main" id="{C76938D7-AF1B-6F4A-9252-14B952D7D3F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9"/>
                <a:srcRect t="3990" b="72125"/>
                <a:stretch/>
              </p:blipFill>
              <p:spPr>
                <a:xfrm>
                  <a:off x="6607172" y="2305666"/>
                  <a:ext cx="1885382" cy="790574"/>
                </a:xfrm>
                <a:prstGeom prst="rect">
                  <a:avLst/>
                </a:prstGeom>
              </p:spPr>
            </p:pic>
          </p:grpSp>
        </p:grpSp>
        <p:pic>
          <p:nvPicPr>
            <p:cNvPr id="19" name="Picture 18" descr="A screenshot of a cell phone&#10;&#10;Description automatically generated">
              <a:extLst>
                <a:ext uri="{FF2B5EF4-FFF2-40B4-BE49-F238E27FC236}">
                  <a16:creationId xmlns:a16="http://schemas.microsoft.com/office/drawing/2014/main" id="{BE88BFF5-0416-7A4E-A245-58C342E9AF2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525854" y="2304758"/>
              <a:ext cx="1885339" cy="3347005"/>
            </a:xfrm>
            <a:prstGeom prst="rect">
              <a:avLst/>
            </a:prstGeom>
          </p:spPr>
        </p:pic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B63948C-0CA6-BF47-9890-F5580ADA5488}"/>
              </a:ext>
            </a:extLst>
          </p:cNvPr>
          <p:cNvGrpSpPr/>
          <p:nvPr/>
        </p:nvGrpSpPr>
        <p:grpSpPr>
          <a:xfrm>
            <a:off x="8033481" y="3659415"/>
            <a:ext cx="222769" cy="1809171"/>
            <a:chOff x="8333459" y="3810199"/>
            <a:chExt cx="269551" cy="1809171"/>
          </a:xfrm>
        </p:grpSpPr>
        <p:sp>
          <p:nvSpPr>
            <p:cNvPr id="29" name="Right Arrow 32">
              <a:extLst>
                <a:ext uri="{FF2B5EF4-FFF2-40B4-BE49-F238E27FC236}">
                  <a16:creationId xmlns:a16="http://schemas.microsoft.com/office/drawing/2014/main" id="{97D09ECB-6EED-6140-A595-25284BE837E9}"/>
                </a:ext>
              </a:extLst>
            </p:cNvPr>
            <p:cNvSpPr/>
            <p:nvPr/>
          </p:nvSpPr>
          <p:spPr bwMode="auto">
            <a:xfrm rot="5400000">
              <a:off x="8240228" y="5256587"/>
              <a:ext cx="462892" cy="262673"/>
            </a:xfrm>
            <a:prstGeom prst="rightArrow">
              <a:avLst/>
            </a:prstGeom>
            <a:gradFill flip="none" rotWithShape="1">
              <a:gsLst>
                <a:gs pos="100000">
                  <a:schemeClr val="accent5"/>
                </a:gs>
                <a:gs pos="0">
                  <a:schemeClr val="accent5">
                    <a:lumMod val="60000"/>
                    <a:lumOff val="4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30" name="Right Arrow 31">
              <a:extLst>
                <a:ext uri="{FF2B5EF4-FFF2-40B4-BE49-F238E27FC236}">
                  <a16:creationId xmlns:a16="http://schemas.microsoft.com/office/drawing/2014/main" id="{BE4D3E93-4F89-FE48-9319-4ABFAE759E38}"/>
                </a:ext>
              </a:extLst>
            </p:cNvPr>
            <p:cNvSpPr/>
            <p:nvPr/>
          </p:nvSpPr>
          <p:spPr bwMode="auto">
            <a:xfrm rot="5400000">
              <a:off x="7914560" y="4230709"/>
              <a:ext cx="1103693" cy="262673"/>
            </a:xfrm>
            <a:prstGeom prst="rightArrow">
              <a:avLst/>
            </a:prstGeom>
            <a:gradFill flip="none" rotWithShape="1">
              <a:gsLst>
                <a:gs pos="100000">
                  <a:schemeClr val="accent5"/>
                </a:gs>
                <a:gs pos="0">
                  <a:schemeClr val="accent5">
                    <a:lumMod val="60000"/>
                    <a:lumOff val="4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31" name="Right Arrow 30">
              <a:extLst>
                <a:ext uri="{FF2B5EF4-FFF2-40B4-BE49-F238E27FC236}">
                  <a16:creationId xmlns:a16="http://schemas.microsoft.com/office/drawing/2014/main" id="{E41B2547-AADD-C64B-91DC-2D99E3685287}"/>
                </a:ext>
              </a:extLst>
            </p:cNvPr>
            <p:cNvSpPr/>
            <p:nvPr/>
          </p:nvSpPr>
          <p:spPr bwMode="auto">
            <a:xfrm rot="5400000">
              <a:off x="8227571" y="4878528"/>
              <a:ext cx="474449" cy="262673"/>
            </a:xfrm>
            <a:prstGeom prst="rightArrow">
              <a:avLst/>
            </a:prstGeom>
            <a:gradFill flip="none" rotWithShape="1">
              <a:gsLst>
                <a:gs pos="100000">
                  <a:schemeClr val="accent5"/>
                </a:gs>
                <a:gs pos="0">
                  <a:schemeClr val="accent5">
                    <a:lumMod val="60000"/>
                    <a:lumOff val="4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A2A71848-532E-6D48-B9BF-45AB8B158C33}"/>
              </a:ext>
            </a:extLst>
          </p:cNvPr>
          <p:cNvGrpSpPr/>
          <p:nvPr/>
        </p:nvGrpSpPr>
        <p:grpSpPr>
          <a:xfrm>
            <a:off x="9163443" y="1861088"/>
            <a:ext cx="2114157" cy="4301453"/>
            <a:chOff x="9163443" y="1861088"/>
            <a:chExt cx="2114157" cy="4301453"/>
          </a:xfrm>
        </p:grpSpPr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596212FC-B7D1-DF4E-8773-1C5311E6C0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63443" y="1861088"/>
              <a:ext cx="2114157" cy="4301453"/>
            </a:xfrm>
            <a:prstGeom prst="rect">
              <a:avLst/>
            </a:prstGeom>
          </p:spPr>
        </p:pic>
        <p:pic>
          <p:nvPicPr>
            <p:cNvPr id="22" name="Picture 21" descr="A screenshot of a cell phone&#10;&#10;Description automatically generated">
              <a:extLst>
                <a:ext uri="{FF2B5EF4-FFF2-40B4-BE49-F238E27FC236}">
                  <a16:creationId xmlns:a16="http://schemas.microsoft.com/office/drawing/2014/main" id="{E80140B6-7307-7B44-A308-608C30276F7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9283135" y="2306541"/>
              <a:ext cx="1866818" cy="33215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93431970"/>
      </p:ext>
    </p:extLst>
  </p:cSld>
  <p:clrMapOvr>
    <a:masterClrMapping/>
  </p:clrMapOvr>
  <p:transition spd="med">
    <p:fad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background"/>
          <p:cNvGrpSpPr/>
          <p:nvPr/>
        </p:nvGrpSpPr>
        <p:grpSpPr>
          <a:xfrm>
            <a:off x="106584" y="211667"/>
            <a:ext cx="12284598" cy="6874121"/>
            <a:chOff x="-75448" y="0"/>
            <a:chExt cx="12284598" cy="6874121"/>
          </a:xfrm>
        </p:grpSpPr>
        <p:sp>
          <p:nvSpPr>
            <p:cNvPr id="48" name="Rectangle 47"/>
            <p:cNvSpPr/>
            <p:nvPr/>
          </p:nvSpPr>
          <p:spPr bwMode="auto">
            <a:xfrm>
              <a:off x="0" y="0"/>
              <a:ext cx="12209150" cy="6865818"/>
            </a:xfrm>
            <a:prstGeom prst="rect">
              <a:avLst/>
            </a:prstGeom>
            <a:gradFill flip="none" rotWithShape="1">
              <a:gsLst>
                <a:gs pos="58000">
                  <a:srgbClr val="006BA6"/>
                </a:gs>
                <a:gs pos="100000">
                  <a:srgbClr val="28469C"/>
                </a:gs>
                <a:gs pos="81000">
                  <a:srgbClr val="0051A2"/>
                </a:gs>
                <a:gs pos="30000">
                  <a:srgbClr val="01A7B1"/>
                </a:gs>
                <a:gs pos="0">
                  <a:srgbClr val="00C1B6"/>
                </a:gs>
              </a:gsLst>
              <a:lin ang="96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51" name="shading (bottom righ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>
              <a:off x="-75448" y="1752324"/>
              <a:ext cx="12284598" cy="5121797"/>
            </a:xfrm>
            <a:prstGeom prst="rect">
              <a:avLst/>
            </a:prstGeom>
            <a:gradFill flip="none" rotWithShape="1">
              <a:gsLst>
                <a:gs pos="40000">
                  <a:srgbClr val="0D134A">
                    <a:alpha val="9000"/>
                  </a:srgbClr>
                </a:gs>
                <a:gs pos="60000">
                  <a:srgbClr val="0D134A">
                    <a:alpha val="0"/>
                  </a:srgbClr>
                </a:gs>
                <a:gs pos="20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10" name="Right Arrow 38">
            <a:extLst>
              <a:ext uri="{FF2B5EF4-FFF2-40B4-BE49-F238E27FC236}">
                <a16:creationId xmlns:a16="http://schemas.microsoft.com/office/drawing/2014/main" id="{DA2B18AC-A817-BC4B-8B3C-402DB388C6C1}"/>
              </a:ext>
            </a:extLst>
          </p:cNvPr>
          <p:cNvSpPr/>
          <p:nvPr/>
        </p:nvSpPr>
        <p:spPr bwMode="auto">
          <a:xfrm>
            <a:off x="5748325" y="3368299"/>
            <a:ext cx="592556" cy="440168"/>
          </a:xfrm>
          <a:prstGeom prst="rightArrow">
            <a:avLst/>
          </a:prstGeom>
          <a:gradFill flip="none" rotWithShape="1">
            <a:gsLst>
              <a:gs pos="100000">
                <a:schemeClr val="bg2">
                  <a:alpha val="70000"/>
                </a:schemeClr>
              </a:gs>
              <a:gs pos="0">
                <a:schemeClr val="bg2">
                  <a:lumMod val="60000"/>
                  <a:lumOff val="40000"/>
                  <a:alpha val="0"/>
                </a:scheme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7F7E134-2A71-954A-9FFD-318E02246448}"/>
              </a:ext>
            </a:extLst>
          </p:cNvPr>
          <p:cNvCxnSpPr/>
          <p:nvPr/>
        </p:nvCxnSpPr>
        <p:spPr bwMode="auto">
          <a:xfrm>
            <a:off x="6089630" y="1164356"/>
            <a:ext cx="0" cy="2130026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chemeClr val="bg2">
                    <a:lumMod val="40000"/>
                    <a:lumOff val="60000"/>
                    <a:alpha val="25000"/>
                  </a:schemeClr>
                </a:gs>
                <a:gs pos="55000">
                  <a:schemeClr val="bg2">
                    <a:lumMod val="40000"/>
                    <a:lumOff val="60000"/>
                    <a:alpha val="25000"/>
                  </a:schemeClr>
                </a:gs>
                <a:gs pos="100000">
                  <a:schemeClr val="bg2">
                    <a:lumMod val="40000"/>
                    <a:lumOff val="60000"/>
                    <a:alpha val="0"/>
                  </a:schemeClr>
                </a:gs>
              </a:gsLst>
              <a:lin ang="162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AB799C4-FF1B-2C4F-91C2-41AAEEC8D5D3}"/>
              </a:ext>
            </a:extLst>
          </p:cNvPr>
          <p:cNvCxnSpPr>
            <a:cxnSpLocks/>
          </p:cNvCxnSpPr>
          <p:nvPr/>
        </p:nvCxnSpPr>
        <p:spPr bwMode="auto">
          <a:xfrm flipV="1">
            <a:off x="6089630" y="3868638"/>
            <a:ext cx="0" cy="2533349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chemeClr val="bg2">
                    <a:lumMod val="40000"/>
                    <a:lumOff val="60000"/>
                    <a:alpha val="25000"/>
                  </a:schemeClr>
                </a:gs>
                <a:gs pos="70000">
                  <a:schemeClr val="bg2">
                    <a:lumMod val="40000"/>
                    <a:lumOff val="60000"/>
                    <a:alpha val="45000"/>
                  </a:schemeClr>
                </a:gs>
                <a:gs pos="100000">
                  <a:schemeClr val="bg2">
                    <a:lumMod val="40000"/>
                    <a:lumOff val="60000"/>
                    <a:alpha val="0"/>
                  </a:schemeClr>
                </a:gs>
              </a:gsLst>
              <a:lin ang="162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5" name="Right Arrow 38">
            <a:extLst>
              <a:ext uri="{FF2B5EF4-FFF2-40B4-BE49-F238E27FC236}">
                <a16:creationId xmlns:a16="http://schemas.microsoft.com/office/drawing/2014/main" id="{13997CFF-AEDC-D640-A2D3-BE3AA50E9AE2}"/>
              </a:ext>
            </a:extLst>
          </p:cNvPr>
          <p:cNvSpPr/>
          <p:nvPr/>
        </p:nvSpPr>
        <p:spPr bwMode="auto">
          <a:xfrm>
            <a:off x="8576755" y="3868638"/>
            <a:ext cx="527652" cy="440168"/>
          </a:xfrm>
          <a:prstGeom prst="rightArrow">
            <a:avLst/>
          </a:prstGeom>
          <a:gradFill flip="none" rotWithShape="1">
            <a:gsLst>
              <a:gs pos="100000">
                <a:schemeClr val="bg2">
                  <a:alpha val="69000"/>
                </a:schemeClr>
              </a:gs>
              <a:gs pos="0">
                <a:schemeClr val="bg2">
                  <a:lumMod val="60000"/>
                  <a:lumOff val="40000"/>
                  <a:alpha val="0"/>
                </a:scheme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01B99BE-E34E-1848-8A0B-013C9F233D74}"/>
              </a:ext>
            </a:extLst>
          </p:cNvPr>
          <p:cNvCxnSpPr/>
          <p:nvPr/>
        </p:nvCxnSpPr>
        <p:spPr bwMode="auto">
          <a:xfrm>
            <a:off x="8842937" y="1164356"/>
            <a:ext cx="0" cy="2658399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chemeClr val="bg2">
                    <a:lumMod val="40000"/>
                    <a:lumOff val="60000"/>
                    <a:alpha val="25000"/>
                  </a:schemeClr>
                </a:gs>
                <a:gs pos="55000">
                  <a:schemeClr val="bg2">
                    <a:lumMod val="40000"/>
                    <a:lumOff val="60000"/>
                    <a:alpha val="25000"/>
                  </a:schemeClr>
                </a:gs>
                <a:gs pos="100000">
                  <a:schemeClr val="bg2">
                    <a:lumMod val="40000"/>
                    <a:lumOff val="60000"/>
                    <a:alpha val="0"/>
                  </a:schemeClr>
                </a:gs>
              </a:gsLst>
              <a:lin ang="162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71BD325-4439-5A42-81D7-FC0FE2E3A35A}"/>
              </a:ext>
            </a:extLst>
          </p:cNvPr>
          <p:cNvCxnSpPr/>
          <p:nvPr/>
        </p:nvCxnSpPr>
        <p:spPr bwMode="auto">
          <a:xfrm flipV="1">
            <a:off x="8842937" y="4362045"/>
            <a:ext cx="0" cy="2039942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chemeClr val="bg2">
                    <a:lumMod val="40000"/>
                    <a:lumOff val="60000"/>
                    <a:alpha val="25000"/>
                  </a:schemeClr>
                </a:gs>
                <a:gs pos="70000">
                  <a:schemeClr val="bg2">
                    <a:lumMod val="40000"/>
                    <a:lumOff val="60000"/>
                    <a:alpha val="45000"/>
                  </a:schemeClr>
                </a:gs>
                <a:gs pos="100000">
                  <a:schemeClr val="bg2">
                    <a:lumMod val="40000"/>
                    <a:lumOff val="60000"/>
                    <a:alpha val="0"/>
                  </a:schemeClr>
                </a:gs>
              </a:gsLst>
              <a:lin ang="162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D59FBDB2-7DAB-3B42-B7F2-B40CA5BA4552}"/>
              </a:ext>
            </a:extLst>
          </p:cNvPr>
          <p:cNvCxnSpPr/>
          <p:nvPr/>
        </p:nvCxnSpPr>
        <p:spPr bwMode="auto">
          <a:xfrm flipH="1">
            <a:off x="3302220" y="1102836"/>
            <a:ext cx="27731" cy="2719919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chemeClr val="bg2">
                    <a:lumMod val="40000"/>
                    <a:lumOff val="60000"/>
                    <a:alpha val="25000"/>
                  </a:schemeClr>
                </a:gs>
                <a:gs pos="70000">
                  <a:schemeClr val="bg2">
                    <a:lumMod val="40000"/>
                    <a:lumOff val="60000"/>
                    <a:alpha val="45000"/>
                  </a:schemeClr>
                </a:gs>
                <a:gs pos="100000">
                  <a:schemeClr val="bg2">
                    <a:lumMod val="40000"/>
                    <a:lumOff val="60000"/>
                    <a:alpha val="0"/>
                  </a:schemeClr>
                </a:gs>
              </a:gsLst>
              <a:lin ang="162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2CBA1B2-A670-A143-837B-05E08B7C9A2F}"/>
              </a:ext>
            </a:extLst>
          </p:cNvPr>
          <p:cNvCxnSpPr/>
          <p:nvPr/>
        </p:nvCxnSpPr>
        <p:spPr bwMode="auto">
          <a:xfrm flipV="1">
            <a:off x="3302220" y="4362045"/>
            <a:ext cx="0" cy="2039942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chemeClr val="bg2">
                    <a:lumMod val="40000"/>
                    <a:lumOff val="60000"/>
                    <a:alpha val="25000"/>
                  </a:schemeClr>
                </a:gs>
                <a:gs pos="70000">
                  <a:schemeClr val="bg2">
                    <a:lumMod val="40000"/>
                    <a:lumOff val="60000"/>
                    <a:alpha val="45000"/>
                  </a:schemeClr>
                </a:gs>
                <a:gs pos="100000">
                  <a:schemeClr val="bg2">
                    <a:lumMod val="40000"/>
                    <a:lumOff val="60000"/>
                    <a:alpha val="0"/>
                  </a:schemeClr>
                </a:gs>
              </a:gsLst>
              <a:lin ang="162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8" name="Right Arrow 38">
            <a:extLst>
              <a:ext uri="{FF2B5EF4-FFF2-40B4-BE49-F238E27FC236}">
                <a16:creationId xmlns:a16="http://schemas.microsoft.com/office/drawing/2014/main" id="{43D5364E-6DA5-C74D-91C2-92AB60DC2154}"/>
              </a:ext>
            </a:extLst>
          </p:cNvPr>
          <p:cNvSpPr/>
          <p:nvPr/>
        </p:nvSpPr>
        <p:spPr bwMode="auto">
          <a:xfrm>
            <a:off x="3017908" y="3868638"/>
            <a:ext cx="528065" cy="440168"/>
          </a:xfrm>
          <a:prstGeom prst="rightArrow">
            <a:avLst/>
          </a:prstGeom>
          <a:gradFill flip="none" rotWithShape="1">
            <a:gsLst>
              <a:gs pos="100000">
                <a:schemeClr val="bg2">
                  <a:alpha val="70000"/>
                </a:schemeClr>
              </a:gs>
              <a:gs pos="0">
                <a:schemeClr val="bg2">
                  <a:lumMod val="60000"/>
                  <a:lumOff val="40000"/>
                  <a:alpha val="0"/>
                </a:scheme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47" name="Subtitle 4">
            <a:extLst>
              <a:ext uri="{FF2B5EF4-FFF2-40B4-BE49-F238E27FC236}">
                <a16:creationId xmlns:a16="http://schemas.microsoft.com/office/drawing/2014/main" id="{E2E142E2-0724-1D42-9FA8-CD4E280B3A09}"/>
              </a:ext>
            </a:extLst>
          </p:cNvPr>
          <p:cNvSpPr/>
          <p:nvPr/>
        </p:nvSpPr>
        <p:spPr>
          <a:xfrm>
            <a:off x="9157956" y="1174450"/>
            <a:ext cx="2119644" cy="537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ts val="1800"/>
              </a:lnSpc>
            </a:pPr>
            <a:r>
              <a:rPr lang="en-US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Complete answers</a:t>
            </a:r>
          </a:p>
          <a:p>
            <a:pPr algn="ctr" eaLnBrk="0" hangingPunct="0">
              <a:lnSpc>
                <a:spcPts val="1800"/>
              </a:lnSpc>
            </a:pPr>
            <a:r>
              <a:rPr lang="en-US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 and select “Submit”</a:t>
            </a:r>
          </a:p>
        </p:txBody>
      </p:sp>
      <p:sp>
        <p:nvSpPr>
          <p:cNvPr id="46" name="Subtitle 3">
            <a:extLst>
              <a:ext uri="{FF2B5EF4-FFF2-40B4-BE49-F238E27FC236}">
                <a16:creationId xmlns:a16="http://schemas.microsoft.com/office/drawing/2014/main" id="{48CFDF8A-F962-5240-A8C1-998E8A371356}"/>
              </a:ext>
            </a:extLst>
          </p:cNvPr>
          <p:cNvSpPr/>
          <p:nvPr/>
        </p:nvSpPr>
        <p:spPr>
          <a:xfrm>
            <a:off x="6356101" y="1174450"/>
            <a:ext cx="2229478" cy="537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ts val="1800"/>
              </a:lnSpc>
            </a:pPr>
            <a:r>
              <a:rPr lang="en-US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Scroll down to find the feedback section</a:t>
            </a:r>
          </a:p>
        </p:txBody>
      </p:sp>
      <p:sp>
        <p:nvSpPr>
          <p:cNvPr id="45" name="Subtitle 2">
            <a:extLst>
              <a:ext uri="{FF2B5EF4-FFF2-40B4-BE49-F238E27FC236}">
                <a16:creationId xmlns:a16="http://schemas.microsoft.com/office/drawing/2014/main" id="{035B80E9-92E2-8E40-8EAB-2EF48B566F49}"/>
              </a:ext>
            </a:extLst>
          </p:cNvPr>
          <p:cNvSpPr/>
          <p:nvPr/>
        </p:nvSpPr>
        <p:spPr>
          <a:xfrm>
            <a:off x="3354781" y="1174450"/>
            <a:ext cx="2728476" cy="537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ts val="1800"/>
              </a:lnSpc>
            </a:pPr>
            <a:r>
              <a:rPr lang="en-US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Select the session </a:t>
            </a:r>
            <a:br>
              <a:rPr lang="en-US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</a:br>
            <a:r>
              <a:rPr lang="en-US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you attended</a:t>
            </a:r>
          </a:p>
        </p:txBody>
      </p:sp>
      <p:sp>
        <p:nvSpPr>
          <p:cNvPr id="44" name="Subtitle 1">
            <a:extLst>
              <a:ext uri="{FF2B5EF4-FFF2-40B4-BE49-F238E27FC236}">
                <a16:creationId xmlns:a16="http://schemas.microsoft.com/office/drawing/2014/main" id="{C447AE66-B55C-784D-A71E-284ADF839B58}"/>
              </a:ext>
            </a:extLst>
          </p:cNvPr>
          <p:cNvSpPr/>
          <p:nvPr/>
        </p:nvSpPr>
        <p:spPr>
          <a:xfrm>
            <a:off x="784752" y="1174450"/>
            <a:ext cx="2367468" cy="537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ts val="1800"/>
              </a:lnSpc>
            </a:pPr>
            <a:r>
              <a:rPr lang="en-US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Download the Esri Events app and find your event</a:t>
            </a:r>
          </a:p>
        </p:txBody>
      </p:sp>
      <p:sp>
        <p:nvSpPr>
          <p:cNvPr id="43" name="Title ">
            <a:extLst>
              <a:ext uri="{FF2B5EF4-FFF2-40B4-BE49-F238E27FC236}">
                <a16:creationId xmlns:a16="http://schemas.microsoft.com/office/drawing/2014/main" id="{2EEA1DE7-2126-554A-B142-27798306074E}"/>
              </a:ext>
            </a:extLst>
          </p:cNvPr>
          <p:cNvSpPr txBox="1">
            <a:spLocks/>
          </p:cNvSpPr>
          <p:nvPr/>
        </p:nvSpPr>
        <p:spPr>
          <a:xfrm>
            <a:off x="685800" y="448068"/>
            <a:ext cx="10826496" cy="430887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algn="ctr">
              <a:spcBef>
                <a:spcPts val="0"/>
              </a:spcBef>
            </a:pPr>
            <a:r>
              <a:rPr lang="en-US" sz="2800" b="0" dirty="0">
                <a:solidFill>
                  <a:prstClr val="white"/>
                </a:solidFill>
              </a:rPr>
              <a:t>Please Take Our Survey on the App</a:t>
            </a:r>
            <a:endParaRPr lang="en-US" sz="2800" b="0" dirty="0"/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4454810E-9AF7-9940-91EE-7360864D2FA9}"/>
              </a:ext>
            </a:extLst>
          </p:cNvPr>
          <p:cNvGrpSpPr/>
          <p:nvPr/>
        </p:nvGrpSpPr>
        <p:grpSpPr>
          <a:xfrm>
            <a:off x="914400" y="1867527"/>
            <a:ext cx="2114157" cy="4301453"/>
            <a:chOff x="914400" y="1867527"/>
            <a:chExt cx="2114157" cy="4301453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83C59AC9-6049-3E4E-BF89-D32E93D695A0}"/>
                </a:ext>
              </a:extLst>
            </p:cNvPr>
            <p:cNvGrpSpPr/>
            <p:nvPr/>
          </p:nvGrpSpPr>
          <p:grpSpPr>
            <a:xfrm>
              <a:off x="914400" y="1867527"/>
              <a:ext cx="2114157" cy="4301453"/>
              <a:chOff x="695561" y="1867527"/>
              <a:chExt cx="2114157" cy="4301453"/>
            </a:xfrm>
          </p:grpSpPr>
          <p:pic>
            <p:nvPicPr>
              <p:cNvPr id="41" name="Picture 40">
                <a:extLst>
                  <a:ext uri="{FF2B5EF4-FFF2-40B4-BE49-F238E27FC236}">
                    <a16:creationId xmlns:a16="http://schemas.microsoft.com/office/drawing/2014/main" id="{7F7048AA-17AD-3442-80BD-5B0A311B781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5561" y="1867527"/>
                <a:ext cx="2114157" cy="4301453"/>
              </a:xfrm>
              <a:prstGeom prst="rect">
                <a:avLst/>
              </a:prstGeom>
            </p:spPr>
          </p:pic>
          <p:pic>
            <p:nvPicPr>
              <p:cNvPr id="42" name="Picture 41">
                <a:extLst>
                  <a:ext uri="{FF2B5EF4-FFF2-40B4-BE49-F238E27FC236}">
                    <a16:creationId xmlns:a16="http://schemas.microsoft.com/office/drawing/2014/main" id="{D70B1600-F2A7-EE4A-9DC2-684410439A1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t="3636" r="315" b="730"/>
              <a:stretch/>
            </p:blipFill>
            <p:spPr>
              <a:xfrm>
                <a:off x="816123" y="2304760"/>
                <a:ext cx="1875488" cy="3333133"/>
              </a:xfrm>
              <a:prstGeom prst="rect">
                <a:avLst/>
              </a:prstGeom>
            </p:spPr>
          </p:pic>
        </p:grpSp>
        <p:pic>
          <p:nvPicPr>
            <p:cNvPr id="7" name="Picture 6" descr="A screenshot of a video game&#10;&#10;Description automatically generated">
              <a:extLst>
                <a:ext uri="{FF2B5EF4-FFF2-40B4-BE49-F238E27FC236}">
                  <a16:creationId xmlns:a16="http://schemas.microsoft.com/office/drawing/2014/main" id="{12B02BD6-326D-AD4A-87FB-7270573DA5F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39298" y="2313386"/>
              <a:ext cx="1864735" cy="3333133"/>
            </a:xfrm>
            <a:prstGeom prst="rect">
              <a:avLst/>
            </a:prstGeom>
          </p:spPr>
        </p:pic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C408E79E-3BE8-A64F-9C8B-D38253597CBB}"/>
              </a:ext>
            </a:extLst>
          </p:cNvPr>
          <p:cNvGrpSpPr/>
          <p:nvPr/>
        </p:nvGrpSpPr>
        <p:grpSpPr>
          <a:xfrm>
            <a:off x="3664081" y="1867527"/>
            <a:ext cx="2114157" cy="4301453"/>
            <a:chOff x="3664081" y="1867527"/>
            <a:chExt cx="2114157" cy="4301453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A41D0262-5458-284B-96B4-9CBC8A6AF306}"/>
                </a:ext>
              </a:extLst>
            </p:cNvPr>
            <p:cNvGrpSpPr/>
            <p:nvPr/>
          </p:nvGrpSpPr>
          <p:grpSpPr>
            <a:xfrm>
              <a:off x="3664081" y="1867527"/>
              <a:ext cx="2114157" cy="4301453"/>
              <a:chOff x="3593859" y="1867527"/>
              <a:chExt cx="2114157" cy="4301453"/>
            </a:xfrm>
          </p:grpSpPr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4C432BDC-41FB-1444-8182-9F9B32F9518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93859" y="1867527"/>
                <a:ext cx="2114157" cy="4301453"/>
              </a:xfrm>
              <a:prstGeom prst="rect">
                <a:avLst/>
              </a:prstGeom>
            </p:spPr>
          </p:pic>
          <p:pic>
            <p:nvPicPr>
              <p:cNvPr id="37" name="Picture 36">
                <a:extLst>
                  <a:ext uri="{FF2B5EF4-FFF2-40B4-BE49-F238E27FC236}">
                    <a16:creationId xmlns:a16="http://schemas.microsoft.com/office/drawing/2014/main" id="{8C4DC768-9513-4144-B87A-7293ABC06C4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l="-1" t="3635" r="364" b="2192"/>
              <a:stretch/>
            </p:blipFill>
            <p:spPr>
              <a:xfrm>
                <a:off x="3708059" y="2304759"/>
                <a:ext cx="1881926" cy="3163827"/>
              </a:xfrm>
              <a:prstGeom prst="rect">
                <a:avLst/>
              </a:prstGeom>
            </p:spPr>
          </p:pic>
          <p:pic>
            <p:nvPicPr>
              <p:cNvPr id="38" name="Picture 37">
                <a:extLst>
                  <a:ext uri="{FF2B5EF4-FFF2-40B4-BE49-F238E27FC236}">
                    <a16:creationId xmlns:a16="http://schemas.microsoft.com/office/drawing/2014/main" id="{D7370480-E1A6-DE47-AAE5-C3C0D64450B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t="93938" b="-4340"/>
              <a:stretch/>
            </p:blipFill>
            <p:spPr>
              <a:xfrm>
                <a:off x="3705023" y="5296418"/>
                <a:ext cx="1884962" cy="348732"/>
              </a:xfrm>
              <a:prstGeom prst="rect">
                <a:avLst/>
              </a:prstGeom>
              <a:solidFill>
                <a:srgbClr val="2F2F2F"/>
              </a:solidFill>
            </p:spPr>
          </p:pic>
        </p:grpSp>
        <p:pic>
          <p:nvPicPr>
            <p:cNvPr id="11" name="Picture 10" descr="A screenshot of a cell phone&#10;&#10;Description automatically generated">
              <a:extLst>
                <a:ext uri="{FF2B5EF4-FFF2-40B4-BE49-F238E27FC236}">
                  <a16:creationId xmlns:a16="http://schemas.microsoft.com/office/drawing/2014/main" id="{01D56B0C-C4AC-BB4E-9420-5B4F0D3EE5F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775964" y="2306335"/>
              <a:ext cx="1881923" cy="3340942"/>
            </a:xfrm>
            <a:prstGeom prst="rect">
              <a:avLst/>
            </a:prstGeom>
          </p:spPr>
        </p:pic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72C64477-AC83-5B4D-9C15-AD9FFB643706}"/>
              </a:ext>
            </a:extLst>
          </p:cNvPr>
          <p:cNvGrpSpPr/>
          <p:nvPr/>
        </p:nvGrpSpPr>
        <p:grpSpPr>
          <a:xfrm>
            <a:off x="6413762" y="1861088"/>
            <a:ext cx="2114157" cy="4301453"/>
            <a:chOff x="6413762" y="1861088"/>
            <a:chExt cx="2114157" cy="4301453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20ACD500-B5FF-5343-A5DE-0C5D7A65351B}"/>
                </a:ext>
              </a:extLst>
            </p:cNvPr>
            <p:cNvGrpSpPr/>
            <p:nvPr/>
          </p:nvGrpSpPr>
          <p:grpSpPr>
            <a:xfrm>
              <a:off x="6413762" y="1861088"/>
              <a:ext cx="2114157" cy="4301453"/>
              <a:chOff x="6492157" y="1861088"/>
              <a:chExt cx="2114157" cy="4301453"/>
            </a:xfrm>
          </p:grpSpPr>
          <p:pic>
            <p:nvPicPr>
              <p:cNvPr id="32" name="Picture 31">
                <a:extLst>
                  <a:ext uri="{FF2B5EF4-FFF2-40B4-BE49-F238E27FC236}">
                    <a16:creationId xmlns:a16="http://schemas.microsoft.com/office/drawing/2014/main" id="{3448641F-600A-0C47-B24A-60A58E4D5A4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92157" y="1861088"/>
                <a:ext cx="2114157" cy="4301453"/>
              </a:xfrm>
              <a:prstGeom prst="rect">
                <a:avLst/>
              </a:prstGeom>
            </p:spPr>
          </p:pic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07C4F051-4CD5-E545-A783-0AFD660A577B}"/>
                  </a:ext>
                </a:extLst>
              </p:cNvPr>
              <p:cNvGrpSpPr/>
              <p:nvPr/>
            </p:nvGrpSpPr>
            <p:grpSpPr>
              <a:xfrm>
                <a:off x="6607172" y="2298409"/>
                <a:ext cx="1885382" cy="3329723"/>
                <a:chOff x="6607172" y="2305666"/>
                <a:chExt cx="1885382" cy="3329723"/>
              </a:xfrm>
            </p:grpSpPr>
            <p:pic>
              <p:nvPicPr>
                <p:cNvPr id="34" name="Picture 33">
                  <a:extLst>
                    <a:ext uri="{FF2B5EF4-FFF2-40B4-BE49-F238E27FC236}">
                      <a16:creationId xmlns:a16="http://schemas.microsoft.com/office/drawing/2014/main" id="{FCB57114-21E1-4146-ACB4-8F084ED2695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8"/>
                <a:srcRect t="22790"/>
                <a:stretch/>
              </p:blipFill>
              <p:spPr>
                <a:xfrm>
                  <a:off x="6607172" y="3079751"/>
                  <a:ext cx="1885382" cy="2555638"/>
                </a:xfrm>
                <a:prstGeom prst="rect">
                  <a:avLst/>
                </a:prstGeom>
              </p:spPr>
            </p:pic>
            <p:pic>
              <p:nvPicPr>
                <p:cNvPr id="35" name="Picture 34">
                  <a:extLst>
                    <a:ext uri="{FF2B5EF4-FFF2-40B4-BE49-F238E27FC236}">
                      <a16:creationId xmlns:a16="http://schemas.microsoft.com/office/drawing/2014/main" id="{C76938D7-AF1B-6F4A-9252-14B952D7D3F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8"/>
                <a:srcRect t="3990" b="72125"/>
                <a:stretch/>
              </p:blipFill>
              <p:spPr>
                <a:xfrm>
                  <a:off x="6607172" y="2305666"/>
                  <a:ext cx="1885382" cy="790574"/>
                </a:xfrm>
                <a:prstGeom prst="rect">
                  <a:avLst/>
                </a:prstGeom>
              </p:spPr>
            </p:pic>
          </p:grpSp>
        </p:grpSp>
        <p:pic>
          <p:nvPicPr>
            <p:cNvPr id="19" name="Picture 18" descr="A screenshot of a cell phone&#10;&#10;Description automatically generated">
              <a:extLst>
                <a:ext uri="{FF2B5EF4-FFF2-40B4-BE49-F238E27FC236}">
                  <a16:creationId xmlns:a16="http://schemas.microsoft.com/office/drawing/2014/main" id="{BE88BFF5-0416-7A4E-A245-58C342E9AF2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525854" y="2304758"/>
              <a:ext cx="1885339" cy="3347005"/>
            </a:xfrm>
            <a:prstGeom prst="rect">
              <a:avLst/>
            </a:prstGeom>
          </p:spPr>
        </p:pic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B63948C-0CA6-BF47-9890-F5580ADA5488}"/>
              </a:ext>
            </a:extLst>
          </p:cNvPr>
          <p:cNvGrpSpPr/>
          <p:nvPr/>
        </p:nvGrpSpPr>
        <p:grpSpPr>
          <a:xfrm>
            <a:off x="8033481" y="3659415"/>
            <a:ext cx="222769" cy="1809171"/>
            <a:chOff x="8333459" y="3810199"/>
            <a:chExt cx="269551" cy="1809171"/>
          </a:xfrm>
        </p:grpSpPr>
        <p:sp>
          <p:nvSpPr>
            <p:cNvPr id="29" name="Right Arrow 32">
              <a:extLst>
                <a:ext uri="{FF2B5EF4-FFF2-40B4-BE49-F238E27FC236}">
                  <a16:creationId xmlns:a16="http://schemas.microsoft.com/office/drawing/2014/main" id="{97D09ECB-6EED-6140-A595-25284BE837E9}"/>
                </a:ext>
              </a:extLst>
            </p:cNvPr>
            <p:cNvSpPr/>
            <p:nvPr/>
          </p:nvSpPr>
          <p:spPr bwMode="auto">
            <a:xfrm rot="5400000">
              <a:off x="8240228" y="5256587"/>
              <a:ext cx="462892" cy="262673"/>
            </a:xfrm>
            <a:prstGeom prst="rightArrow">
              <a:avLst/>
            </a:prstGeom>
            <a:gradFill flip="none" rotWithShape="1">
              <a:gsLst>
                <a:gs pos="100000">
                  <a:schemeClr val="accent5"/>
                </a:gs>
                <a:gs pos="0">
                  <a:schemeClr val="accent5">
                    <a:lumMod val="60000"/>
                    <a:lumOff val="4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30" name="Right Arrow 31">
              <a:extLst>
                <a:ext uri="{FF2B5EF4-FFF2-40B4-BE49-F238E27FC236}">
                  <a16:creationId xmlns:a16="http://schemas.microsoft.com/office/drawing/2014/main" id="{BE4D3E93-4F89-FE48-9319-4ABFAE759E38}"/>
                </a:ext>
              </a:extLst>
            </p:cNvPr>
            <p:cNvSpPr/>
            <p:nvPr/>
          </p:nvSpPr>
          <p:spPr bwMode="auto">
            <a:xfrm rot="5400000">
              <a:off x="7914560" y="4230709"/>
              <a:ext cx="1103693" cy="262673"/>
            </a:xfrm>
            <a:prstGeom prst="rightArrow">
              <a:avLst/>
            </a:prstGeom>
            <a:gradFill flip="none" rotWithShape="1">
              <a:gsLst>
                <a:gs pos="100000">
                  <a:schemeClr val="accent5"/>
                </a:gs>
                <a:gs pos="0">
                  <a:schemeClr val="accent5">
                    <a:lumMod val="60000"/>
                    <a:lumOff val="4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31" name="Right Arrow 30">
              <a:extLst>
                <a:ext uri="{FF2B5EF4-FFF2-40B4-BE49-F238E27FC236}">
                  <a16:creationId xmlns:a16="http://schemas.microsoft.com/office/drawing/2014/main" id="{E41B2547-AADD-C64B-91DC-2D99E3685287}"/>
                </a:ext>
              </a:extLst>
            </p:cNvPr>
            <p:cNvSpPr/>
            <p:nvPr/>
          </p:nvSpPr>
          <p:spPr bwMode="auto">
            <a:xfrm rot="5400000">
              <a:off x="8227571" y="4878528"/>
              <a:ext cx="474449" cy="262673"/>
            </a:xfrm>
            <a:prstGeom prst="rightArrow">
              <a:avLst/>
            </a:prstGeom>
            <a:gradFill flip="none" rotWithShape="1">
              <a:gsLst>
                <a:gs pos="100000">
                  <a:schemeClr val="accent5"/>
                </a:gs>
                <a:gs pos="0">
                  <a:schemeClr val="accent5">
                    <a:lumMod val="60000"/>
                    <a:lumOff val="4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A2A71848-532E-6D48-B9BF-45AB8B158C33}"/>
              </a:ext>
            </a:extLst>
          </p:cNvPr>
          <p:cNvGrpSpPr/>
          <p:nvPr/>
        </p:nvGrpSpPr>
        <p:grpSpPr>
          <a:xfrm>
            <a:off x="9163443" y="1861088"/>
            <a:ext cx="2114157" cy="4301453"/>
            <a:chOff x="9163443" y="1861088"/>
            <a:chExt cx="2114157" cy="4301453"/>
          </a:xfrm>
        </p:grpSpPr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596212FC-B7D1-DF4E-8773-1C5311E6C04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63443" y="1861088"/>
              <a:ext cx="2114157" cy="4301453"/>
            </a:xfrm>
            <a:prstGeom prst="rect">
              <a:avLst/>
            </a:prstGeom>
          </p:spPr>
        </p:pic>
        <p:pic>
          <p:nvPicPr>
            <p:cNvPr id="22" name="Picture 21" descr="A screenshot of a cell phone&#10;&#10;Description automatically generated">
              <a:extLst>
                <a:ext uri="{FF2B5EF4-FFF2-40B4-BE49-F238E27FC236}">
                  <a16:creationId xmlns:a16="http://schemas.microsoft.com/office/drawing/2014/main" id="{E80140B6-7307-7B44-A308-608C30276F7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9283135" y="2306541"/>
              <a:ext cx="1866818" cy="3321591"/>
            </a:xfrm>
            <a:prstGeom prst="rect">
              <a:avLst/>
            </a:prstGeom>
          </p:spPr>
        </p:pic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84F11B04-80ED-4DC4-9AD4-10E69EB4B0CB}"/>
              </a:ext>
            </a:extLst>
          </p:cNvPr>
          <p:cNvGrpSpPr/>
          <p:nvPr/>
        </p:nvGrpSpPr>
        <p:grpSpPr>
          <a:xfrm>
            <a:off x="0" y="-15485"/>
            <a:ext cx="12192000" cy="6888971"/>
            <a:chOff x="0" y="-15485"/>
            <a:chExt cx="12192000" cy="6888971"/>
          </a:xfrm>
        </p:grpSpPr>
        <p:sp>
          <p:nvSpPr>
            <p:cNvPr id="55" name="gradient background1">
              <a:extLst>
                <a:ext uri="{FF2B5EF4-FFF2-40B4-BE49-F238E27FC236}">
                  <a16:creationId xmlns:a16="http://schemas.microsoft.com/office/drawing/2014/main" id="{177709D2-CF23-40D3-8BBB-F96EF8465A7A}"/>
                </a:ext>
              </a:extLst>
            </p:cNvPr>
            <p:cNvSpPr/>
            <p:nvPr/>
          </p:nvSpPr>
          <p:spPr bwMode="auto">
            <a:xfrm>
              <a:off x="1" y="-15485"/>
              <a:ext cx="12191999" cy="6888971"/>
            </a:xfrm>
            <a:prstGeom prst="rect">
              <a:avLst/>
            </a:prstGeom>
            <a:gradFill flip="none" rotWithShape="1">
              <a:gsLst>
                <a:gs pos="39000">
                  <a:srgbClr val="090A44"/>
                </a:gs>
                <a:gs pos="0">
                  <a:srgbClr val="131A7F"/>
                </a:gs>
                <a:gs pos="98000">
                  <a:srgbClr val="070738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56" name="Picture 55" descr="A picture containing indoor, dark&#10;&#10;Description automatically generated">
              <a:extLst>
                <a:ext uri="{FF2B5EF4-FFF2-40B4-BE49-F238E27FC236}">
                  <a16:creationId xmlns:a16="http://schemas.microsoft.com/office/drawing/2014/main" id="{62AAEE6F-2C06-4177-A46A-35707A3A6F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r="29571"/>
            <a:stretch/>
          </p:blipFill>
          <p:spPr>
            <a:xfrm>
              <a:off x="0" y="0"/>
              <a:ext cx="8586788" cy="6857999"/>
            </a:xfrm>
            <a:prstGeom prst="rect">
              <a:avLst/>
            </a:prstGeom>
          </p:spPr>
        </p:pic>
        <p:pic>
          <p:nvPicPr>
            <p:cNvPr id="57" name="Picture 56" descr="A picture containing text, colorful, helmet&#10;&#10;Description automatically generated">
              <a:extLst>
                <a:ext uri="{FF2B5EF4-FFF2-40B4-BE49-F238E27FC236}">
                  <a16:creationId xmlns:a16="http://schemas.microsoft.com/office/drawing/2014/main" id="{07B53B12-E959-440F-89D8-0340DE44AD5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/>
            <a:srcRect l="19805"/>
            <a:stretch/>
          </p:blipFill>
          <p:spPr>
            <a:xfrm>
              <a:off x="2414589" y="0"/>
              <a:ext cx="9777411" cy="6857999"/>
            </a:xfrm>
            <a:prstGeom prst="rect">
              <a:avLst/>
            </a:prstGeom>
          </p:spPr>
        </p:pic>
      </p:grpSp>
      <p:pic>
        <p:nvPicPr>
          <p:cNvPr id="58" name="Picture 57">
            <a:extLst>
              <a:ext uri="{FF2B5EF4-FFF2-40B4-BE49-F238E27FC236}">
                <a16:creationId xmlns:a16="http://schemas.microsoft.com/office/drawing/2014/main" id="{3894781F-4CF6-419B-8982-048DE839B8D2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4400" y="2807202"/>
            <a:ext cx="4524861" cy="1399038"/>
          </a:xfrm>
          <a:prstGeom prst="rect">
            <a:avLst/>
          </a:prstGeom>
        </p:spPr>
      </p:pic>
      <p:sp>
        <p:nvSpPr>
          <p:cNvPr id="59" name="Rectangle 58">
            <a:extLst>
              <a:ext uri="{FF2B5EF4-FFF2-40B4-BE49-F238E27FC236}">
                <a16:creationId xmlns:a16="http://schemas.microsoft.com/office/drawing/2014/main" id="{7B6FFCE5-E7E1-461A-8AC1-CE76077ABD9C}"/>
              </a:ext>
            </a:extLst>
          </p:cNvPr>
          <p:cNvSpPr/>
          <p:nvPr/>
        </p:nvSpPr>
        <p:spPr>
          <a:xfrm>
            <a:off x="1215026" y="4206240"/>
            <a:ext cx="3923608" cy="252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dirty="0">
                <a:solidFill>
                  <a:srgbClr val="EF5347">
                    <a:alpha val="60000"/>
                  </a:srgbClr>
                </a:solidFill>
              </a:rPr>
              <a:t>Copyright © 2022 Esri.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14308745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3E79336A-CE26-4987-B265-23F2D8EC4308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2" name="gradient background1">
              <a:extLst>
                <a:ext uri="{FF2B5EF4-FFF2-40B4-BE49-F238E27FC236}">
                  <a16:creationId xmlns:a16="http://schemas.microsoft.com/office/drawing/2014/main" id="{2526D9E2-EB1D-429A-B5D5-FD927528753D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3" name="Picture 12" descr="Background pattern&#10;&#10;Description automatically generated">
              <a:extLst>
                <a:ext uri="{FF2B5EF4-FFF2-40B4-BE49-F238E27FC236}">
                  <a16:creationId xmlns:a16="http://schemas.microsoft.com/office/drawing/2014/main" id="{DBB0D44E-57B1-4CF0-8DB7-AA377DD690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 Operations – Basic Workflow Example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949568" y="1559169"/>
            <a:ext cx="10369296" cy="3429000"/>
          </a:xfrm>
        </p:spPr>
        <p:txBody>
          <a:bodyPr/>
          <a:lstStyle/>
          <a:p>
            <a:pPr marL="283464" lvl="1" indent="0">
              <a:buNone/>
            </a:pPr>
            <a:endParaRPr lang="en-US" dirty="0">
              <a:latin typeface="Consolas" panose="020B0609020204030204" pitchFamily="49" charset="0"/>
            </a:endParaRPr>
          </a:p>
          <a:p>
            <a:pPr marL="621792" lvl="2" indent="0">
              <a:buNone/>
            </a:pP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58474C2-396D-4310-9550-2983CF8B182F}"/>
              </a:ext>
            </a:extLst>
          </p:cNvPr>
          <p:cNvSpPr/>
          <p:nvPr/>
        </p:nvSpPr>
        <p:spPr bwMode="auto">
          <a:xfrm>
            <a:off x="850955" y="1304925"/>
            <a:ext cx="10661341" cy="4870449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Name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“Basic Workflow"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ErrorMessage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“Basic Workflow' failed"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SelectModifiedFeatures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};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//Edits are consolidated into a single operation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editOp.Create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fac_point_lyr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label_pt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editOp.Create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fac_point_lyr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GeometryEngine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.Instance.Move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label_pt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dist_x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0.0));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editOp.Modify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GeometryEngine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.Instance.Buffer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(boundary,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bufferDistance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//Execute performs the edits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if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editOp.IsSucceeded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{ ...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7032383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FB400D26-90B2-4597-A077-98DCB121AB9A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1" name="gradient background1">
              <a:extLst>
                <a:ext uri="{FF2B5EF4-FFF2-40B4-BE49-F238E27FC236}">
                  <a16:creationId xmlns:a16="http://schemas.microsoft.com/office/drawing/2014/main" id="{6207EF9E-1F2C-49D9-9465-043DFE6456C9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2" name="Picture 11" descr="Background pattern&#10;&#10;Description automatically generated">
              <a:extLst>
                <a:ext uri="{FF2B5EF4-FFF2-40B4-BE49-F238E27FC236}">
                  <a16:creationId xmlns:a16="http://schemas.microsoft.com/office/drawing/2014/main" id="{CD1A123B-D148-4F9C-A7E3-862A4BB017B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Inspector – Basic Usage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889726" y="1247551"/>
            <a:ext cx="10369296" cy="4482040"/>
          </a:xfrm>
        </p:spPr>
        <p:txBody>
          <a:bodyPr/>
          <a:lstStyle/>
          <a:p>
            <a:r>
              <a:rPr lang="en-US" dirty="0"/>
              <a:t>Convenient utility class for feature attribute access and editing </a:t>
            </a:r>
          </a:p>
          <a:p>
            <a:pPr lvl="1"/>
            <a:r>
              <a:rPr lang="en-US" sz="1800" dirty="0"/>
              <a:t>“</a:t>
            </a:r>
            <a:r>
              <a:rPr lang="en-US" sz="1800" dirty="0">
                <a:latin typeface="Consolas" panose="020B0609020204030204" pitchFamily="49" charset="0"/>
              </a:rPr>
              <a:t>using</a:t>
            </a:r>
            <a:r>
              <a:rPr lang="en-US" sz="1800" dirty="0"/>
              <a:t> </a:t>
            </a:r>
            <a:r>
              <a:rPr lang="en-US" sz="1800" dirty="0" err="1">
                <a:latin typeface="Consolas" panose="020B0609020204030204" pitchFamily="49" charset="0"/>
              </a:rPr>
              <a:t>ArcGIS.Desktop.Editing.Attributes</a:t>
            </a:r>
            <a:r>
              <a:rPr lang="en-US" sz="1800" dirty="0">
                <a:latin typeface="Consolas" panose="020B0609020204030204" pitchFamily="49" charset="0"/>
              </a:rPr>
              <a:t>;”</a:t>
            </a:r>
            <a:endParaRPr lang="en-US" sz="1800" dirty="0"/>
          </a:p>
          <a:p>
            <a:pPr marL="283464" lvl="1" indent="0">
              <a:buNone/>
            </a:pPr>
            <a:endParaRPr lang="en-US" dirty="0"/>
          </a:p>
          <a:p>
            <a:pPr lvl="1"/>
            <a:r>
              <a:rPr lang="en-US" sz="2000" dirty="0"/>
              <a:t>Primary use in Editing Workflows:</a:t>
            </a:r>
          </a:p>
          <a:p>
            <a:pPr lvl="2"/>
            <a:r>
              <a:rPr lang="en-US" sz="1800" dirty="0"/>
              <a:t>Get and Set feature attributes (to include SHAPE)</a:t>
            </a:r>
          </a:p>
          <a:p>
            <a:pPr lvl="3"/>
            <a:r>
              <a:rPr lang="en-US" sz="1600" dirty="0"/>
              <a:t>Can integrate with Edit Operation</a:t>
            </a:r>
          </a:p>
          <a:p>
            <a:pPr marL="1042416" lvl="3" indent="0">
              <a:buNone/>
            </a:pPr>
            <a:endParaRPr lang="en-US" sz="1600" dirty="0"/>
          </a:p>
          <a:p>
            <a:pPr lvl="3"/>
            <a:endParaRPr lang="en-US" sz="1600" dirty="0"/>
          </a:p>
          <a:p>
            <a:pPr lvl="3"/>
            <a:endParaRPr lang="en-US" sz="1600" dirty="0"/>
          </a:p>
          <a:p>
            <a:pPr lvl="3"/>
            <a:endParaRPr lang="en-US" sz="1600" dirty="0"/>
          </a:p>
          <a:p>
            <a:pPr marL="1042416" lvl="3" indent="0">
              <a:buNone/>
            </a:pPr>
            <a:endParaRPr lang="en-US" sz="16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marL="283464" lvl="1" indent="0">
              <a:buNone/>
            </a:pPr>
            <a:endParaRPr lang="en-US" dirty="0">
              <a:latin typeface="Consolas" panose="020B0609020204030204" pitchFamily="49" charset="0"/>
            </a:endParaRPr>
          </a:p>
          <a:p>
            <a:pPr marL="621792" lvl="2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0987520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D8C3FEDC-E40F-4DBA-8EBE-7E2A43D6E44A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5" name="gradient background1">
              <a:extLst>
                <a:ext uri="{FF2B5EF4-FFF2-40B4-BE49-F238E27FC236}">
                  <a16:creationId xmlns:a16="http://schemas.microsoft.com/office/drawing/2014/main" id="{F3903D5A-6D19-4BE8-AC6F-FD214AAA3E65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6" name="Picture 15" descr="Background pattern&#10;&#10;Description automatically generated">
              <a:extLst>
                <a:ext uri="{FF2B5EF4-FFF2-40B4-BE49-F238E27FC236}">
                  <a16:creationId xmlns:a16="http://schemas.microsoft.com/office/drawing/2014/main" id="{2F9200DB-3C31-483A-8EC9-5ACC4D42EAE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F18F443-1ED3-4626-A2F7-B0EC130C28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Inspector – Basic Usage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0E34B7-ED9F-40C3-B2F2-3C0E059C6AB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09828" y="1213939"/>
            <a:ext cx="10369296" cy="3429000"/>
          </a:xfrm>
        </p:spPr>
        <p:txBody>
          <a:bodyPr/>
          <a:lstStyle/>
          <a:p>
            <a:r>
              <a:rPr lang="en-US" dirty="0"/>
              <a:t>Get and Set existing feature attributes:</a:t>
            </a:r>
          </a:p>
          <a:p>
            <a:pPr lvl="1"/>
            <a:r>
              <a:rPr lang="en-US" dirty="0"/>
              <a:t>Instantiate an inspector: 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283464" lvl="1" indent="0">
              <a:buNone/>
            </a:pPr>
            <a:endParaRPr lang="en-US" dirty="0"/>
          </a:p>
          <a:p>
            <a:pPr lvl="1"/>
            <a:r>
              <a:rPr lang="en-US" dirty="0"/>
              <a:t>Load the feature attributes:</a:t>
            </a:r>
          </a:p>
          <a:p>
            <a:pPr lvl="1"/>
            <a:endParaRPr lang="en-US" dirty="0"/>
          </a:p>
          <a:p>
            <a:pPr marL="283464" lvl="1" indent="0">
              <a:buNone/>
            </a:pPr>
            <a:endParaRPr lang="en-US" dirty="0"/>
          </a:p>
          <a:p>
            <a:pPr lvl="1"/>
            <a:r>
              <a:rPr lang="en-US" dirty="0"/>
              <a:t>Make the change(s) and Apply: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Undo stack updated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2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3380E9A-D262-4A85-9A6D-1438AD7220EF}"/>
              </a:ext>
            </a:extLst>
          </p:cNvPr>
          <p:cNvSpPr/>
          <p:nvPr/>
        </p:nvSpPr>
        <p:spPr bwMode="auto">
          <a:xfrm>
            <a:off x="1312409" y="1982912"/>
            <a:ext cx="9085038" cy="811658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using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ArcGIS.Desktop.Editing.Attributes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inspector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Inspector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648DC52-7805-4B34-B0D8-CC7F752E12C5}"/>
              </a:ext>
            </a:extLst>
          </p:cNvPr>
          <p:cNvSpPr/>
          <p:nvPr/>
        </p:nvSpPr>
        <p:spPr bwMode="auto">
          <a:xfrm>
            <a:off x="1312409" y="3314033"/>
            <a:ext cx="9085038" cy="499019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inspector.Load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fac_point_lyr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//or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LoadAsync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2B0E4A-8D2E-4C20-AD24-14939EED8035}"/>
              </a:ext>
            </a:extLst>
          </p:cNvPr>
          <p:cNvSpPr/>
          <p:nvPr/>
        </p:nvSpPr>
        <p:spPr bwMode="auto">
          <a:xfrm>
            <a:off x="1312408" y="4479372"/>
            <a:ext cx="9085039" cy="932539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inspector[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"FACILITYID"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“99999.00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//Use dictionary-style setters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inspector[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"NAME"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"BLDG 99"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inspector[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"DESCRIPT"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inspector[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"NOTES"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];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A85F336-0895-40FD-ABF1-D013F66AB216}"/>
              </a:ext>
            </a:extLst>
          </p:cNvPr>
          <p:cNvSpPr/>
          <p:nvPr/>
        </p:nvSpPr>
        <p:spPr bwMode="auto">
          <a:xfrm>
            <a:off x="1312409" y="5810493"/>
            <a:ext cx="9085038" cy="499019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inspector.Apply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//or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ApplyAsync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4332611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8C8F0FCA-815A-4307-B492-560C35D43928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2" name="gradient background1">
              <a:extLst>
                <a:ext uri="{FF2B5EF4-FFF2-40B4-BE49-F238E27FC236}">
                  <a16:creationId xmlns:a16="http://schemas.microsoft.com/office/drawing/2014/main" id="{304CC7DA-638F-426F-A31E-FAD08DA2FD29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3" name="Picture 12" descr="Background pattern&#10;&#10;Description automatically generated">
              <a:extLst>
                <a:ext uri="{FF2B5EF4-FFF2-40B4-BE49-F238E27FC236}">
                  <a16:creationId xmlns:a16="http://schemas.microsoft.com/office/drawing/2014/main" id="{845FBC57-5B51-4991-92D8-455A576D83C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F18F443-1ED3-4626-A2F7-B0EC130C28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Inspector – Basic Usage</a:t>
            </a:r>
            <a:endParaRPr lang="en-US" u="sng" baseline="30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0E34B7-ED9F-40C3-B2F2-3C0E059C6AB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09828" y="1213939"/>
            <a:ext cx="10369296" cy="3429000"/>
          </a:xfrm>
        </p:spPr>
        <p:txBody>
          <a:bodyPr/>
          <a:lstStyle/>
          <a:p>
            <a:r>
              <a:rPr lang="en-US" dirty="0"/>
              <a:t>Integrate with </a:t>
            </a:r>
            <a:r>
              <a:rPr lang="en-US" dirty="0" err="1"/>
              <a:t>EditOperation</a:t>
            </a:r>
            <a:r>
              <a:rPr lang="en-US" dirty="0"/>
              <a:t> to combine with other edits:</a:t>
            </a:r>
          </a:p>
          <a:p>
            <a:pPr lvl="1"/>
            <a:r>
              <a:rPr lang="en-US" dirty="0"/>
              <a:t>Use the Modify overload that takes an Inspector</a:t>
            </a:r>
          </a:p>
          <a:p>
            <a:pPr lvl="1"/>
            <a:r>
              <a:rPr lang="en-US" dirty="0"/>
              <a:t>Use </a:t>
            </a:r>
            <a:r>
              <a:rPr lang="en-US" dirty="0" err="1"/>
              <a:t>EditOperation.Execute</a:t>
            </a:r>
            <a:r>
              <a:rPr lang="en-US" dirty="0"/>
              <a:t>() (not </a:t>
            </a:r>
            <a:r>
              <a:rPr lang="en-US" dirty="0" err="1"/>
              <a:t>Inspector.Apply</a:t>
            </a:r>
            <a:r>
              <a:rPr lang="en-US" dirty="0"/>
              <a:t>())</a:t>
            </a:r>
          </a:p>
          <a:p>
            <a:pPr lvl="1"/>
            <a:endParaRPr lang="en-US" dirty="0"/>
          </a:p>
          <a:p>
            <a:pPr marL="283464" lvl="1" indent="0">
              <a:buNone/>
            </a:pPr>
            <a:endParaRPr lang="en-US" dirty="0"/>
          </a:p>
          <a:p>
            <a:pPr marL="283464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2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929E7D6-4EE8-42DE-A2D2-EA887C46E758}"/>
              </a:ext>
            </a:extLst>
          </p:cNvPr>
          <p:cNvSpPr/>
          <p:nvPr/>
        </p:nvSpPr>
        <p:spPr bwMode="auto">
          <a:xfrm>
            <a:off x="970788" y="2680447"/>
            <a:ext cx="10235863" cy="3917577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inspector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Inspector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inspector.Load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fac_point_lyr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inspector[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"FACILITYID"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“99999.00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inspector[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"NAME"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"BLDG 99"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inspector[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“SHAPE”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 = mapPoint1;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//Set shape field to apply geometry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Name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"Modify Facility Points"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CancelMessage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"Modify Facility Points canceled"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};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editOp.Clip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(….);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editOp.Delete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(….);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editOp.Modify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(inspector);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...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//applies changes from the inspector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8640480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Esri_Corporate_Template-Dark">
  <a:themeElements>
    <a:clrScheme name="Esri Branding Colors 2013_Blue Background 1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none" lIns="91440" tIns="45720" rIns="91440" bIns="45720" numCol="1" rtlCol="0" anchor="ctr" anchorCtr="0" compatLnSpc="1">
        <a:prstTxWarp prst="textNoShape">
          <a:avLst/>
        </a:prstTxWarp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b="1" dirty="0">
            <a:solidFill>
              <a:srgbClr val="000000"/>
            </a:solidFill>
            <a:latin typeface="Arial" charset="0"/>
            <a:ea typeface="ＭＳ Ｐゴシック" pitchFamily="16" charset="-128"/>
            <a:cs typeface="ＭＳ Ｐゴシック" pitchFamily="-97" charset="-128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3175" cap="flat" cmpd="sng" algn="ctr">
          <a:solidFill>
            <a:srgbClr val="FF6600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  <a:effectLst/>
      </a:spPr>
      <a:bodyPr wrap="square" lIns="0" tIns="0" rIns="0" bIns="0" rtlCol="0">
        <a:noAutofit/>
      </a:bodyPr>
      <a:lstStyle>
        <a:defPPr algn="l" eaLnBrk="0" hangingPunct="0">
          <a:lnSpc>
            <a:spcPts val="1800"/>
          </a:lnSpc>
          <a:defRPr sz="1400" b="1" dirty="0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4CE97C50-E89B-244E-A912-5A5637628F3B}" vid="{9EE8C7F7-6D5F-594C-8AEA-FAAFCD9C053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Image" ma:contentTypeID="0x0101009148F5A04DDD49CBA7127AADA5FB792B00AADE34325A8B49CDA8BB4DB53328F21400651FDAD8011D9D489819B08FDB64B39B" ma:contentTypeVersion="1" ma:contentTypeDescription="Upload an image." ma:contentTypeScope="" ma:versionID="7c47d501cd0e217fa6eb7cf298118c59">
  <xsd:schema xmlns:xsd="http://www.w3.org/2001/XMLSchema" xmlns:xs="http://www.w3.org/2001/XMLSchema" xmlns:p="http://schemas.microsoft.com/office/2006/metadata/properties" xmlns:ns1="http://schemas.microsoft.com/sharepoint/v3" xmlns:ns2="31CC4743-1CD8-4E65-B9C9-B2D97D941F63" xmlns:ns3="http://schemas.microsoft.com/sharepoint/v3/fields" targetNamespace="http://schemas.microsoft.com/office/2006/metadata/properties" ma:root="true" ma:fieldsID="2730ea93e663a9887cfab4449e3f1e30" ns1:_="" ns2:_="" ns3:_="">
    <xsd:import namespace="http://schemas.microsoft.com/sharepoint/v3"/>
    <xsd:import namespace="31CC4743-1CD8-4E65-B9C9-B2D97D941F63"/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1:FileRef" minOccurs="0"/>
                <xsd:element ref="ns1:File_x0020_Type" minOccurs="0"/>
                <xsd:element ref="ns1:HTML_x0020_File_x0020_Type" minOccurs="0"/>
                <xsd:element ref="ns1:FSObjType" minOccurs="0"/>
                <xsd:element ref="ns2:ThumbnailExists" minOccurs="0"/>
                <xsd:element ref="ns2:PreviewExists" minOccurs="0"/>
                <xsd:element ref="ns2:ImageWidth" minOccurs="0"/>
                <xsd:element ref="ns2:ImageHeight" minOccurs="0"/>
                <xsd:element ref="ns2:ImageCreateDate" minOccurs="0"/>
                <xsd:element ref="ns3:wic_System_Copyright" minOccurs="0"/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FileRef" ma:index="8" nillable="true" ma:displayName="URL Path" ma:hidden="true" ma:list="Docs" ma:internalName="FileRef" ma:readOnly="true" ma:showField="FullUrl">
      <xsd:simpleType>
        <xsd:restriction base="dms:Lookup"/>
      </xsd:simpleType>
    </xsd:element>
    <xsd:element name="File_x0020_Type" ma:index="9" nillable="true" ma:displayName="File Type" ma:hidden="true" ma:internalName="File_x0020_Type" ma:readOnly="true">
      <xsd:simpleType>
        <xsd:restriction base="dms:Text"/>
      </xsd:simpleType>
    </xsd:element>
    <xsd:element name="HTML_x0020_File_x0020_Type" ma:index="10" nillable="true" ma:displayName="HTML File Type" ma:hidden="true" ma:internalName="HTML_x0020_File_x0020_Type" ma:readOnly="true">
      <xsd:simpleType>
        <xsd:restriction base="dms:Text"/>
      </xsd:simpleType>
    </xsd:element>
    <xsd:element name="FSObjType" ma:index="11" nillable="true" ma:displayName="Item Type" ma:hidden="true" ma:list="Docs" ma:internalName="FSObjType" ma:readOnly="true" ma:showField="FSType">
      <xsd:simpleType>
        <xsd:restriction base="dms:Lookup"/>
      </xsd:simpleType>
    </xsd:element>
    <xsd:element name="PublishingStartDate" ma:index="27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28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CC4743-1CD8-4E65-B9C9-B2D97D941F63" elementFormDefault="qualified">
    <xsd:import namespace="http://schemas.microsoft.com/office/2006/documentManagement/types"/>
    <xsd:import namespace="http://schemas.microsoft.com/office/infopath/2007/PartnerControls"/>
    <xsd:element name="ThumbnailExists" ma:index="18" nillable="true" ma:displayName="Thumbnail Exists" ma:default="FALSE" ma:hidden="true" ma:internalName="ThumbnailExists" ma:readOnly="true">
      <xsd:simpleType>
        <xsd:restriction base="dms:Boolean"/>
      </xsd:simpleType>
    </xsd:element>
    <xsd:element name="PreviewExists" ma:index="19" nillable="true" ma:displayName="Preview Exists" ma:default="FALSE" ma:hidden="true" ma:internalName="PreviewExists" ma:readOnly="true">
      <xsd:simpleType>
        <xsd:restriction base="dms:Boolean"/>
      </xsd:simpleType>
    </xsd:element>
    <xsd:element name="ImageWidth" ma:index="20" nillable="true" ma:displayName="Width" ma:internalName="ImageWidth" ma:readOnly="true">
      <xsd:simpleType>
        <xsd:restriction base="dms:Unknown"/>
      </xsd:simpleType>
    </xsd:element>
    <xsd:element name="ImageHeight" ma:index="22" nillable="true" ma:displayName="Height" ma:internalName="ImageHeight" ma:readOnly="true">
      <xsd:simpleType>
        <xsd:restriction base="dms:Unknown"/>
      </xsd:simpleType>
    </xsd:element>
    <xsd:element name="ImageCreateDate" ma:index="25" nillable="true" ma:displayName="Date Picture Taken" ma:format="DateTime" ma:hidden="true" ma:internalName="ImageCreateDat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wic_System_Copyright" ma:index="26" nillable="true" ma:displayName="Copyright" ma:internalName="wic_System_Copyright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24" ma:displayName="Author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 ma:index="23" ma:displayName="Comments"/>
        <xsd:element name="keywords" minOccurs="0" maxOccurs="1" type="xsd:string" ma:index="14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  <ImageCreateDate xmlns="31CC4743-1CD8-4E65-B9C9-B2D97D941F63" xsi:nil="true"/>
    <wic_System_Copyright xmlns="http://schemas.microsoft.com/sharepoint/v3/fields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haredContentType xmlns="Microsoft.SharePoint.Taxonomy.ContentTypeSync" SourceId="a6db5754-4226-4c8e-a928-a6c53390a270" ContentTypeId="0x0101009148F5A04DDD49CBA7127AADA5FB792B00AADE34325A8B49CDA8BB4DB53328F214" PreviousValue="true"/>
</file>

<file path=customXml/itemProps1.xml><?xml version="1.0" encoding="utf-8"?>
<ds:datastoreItem xmlns:ds="http://schemas.openxmlformats.org/officeDocument/2006/customXml" ds:itemID="{530F981C-CCD8-41B4-B481-58FCF9EDFCE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31CC4743-1CD8-4E65-B9C9-B2D97D941F63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1E133DB-697E-4C10-B192-8899027B1EC6}">
  <ds:schemaRefs>
    <ds:schemaRef ds:uri="http://schemas.microsoft.com/office/2006/documentManagement/types"/>
    <ds:schemaRef ds:uri="31CC4743-1CD8-4E65-B9C9-B2D97D941F63"/>
    <ds:schemaRef ds:uri="http://purl.org/dc/elements/1.1/"/>
    <ds:schemaRef ds:uri="http://schemas.microsoft.com/office/2006/metadata/properties"/>
    <ds:schemaRef ds:uri="http://schemas.microsoft.com/sharepoint/v3/fields"/>
    <ds:schemaRef ds:uri="http://schemas.openxmlformats.org/package/2006/metadata/core-properties"/>
    <ds:schemaRef ds:uri="http://schemas.microsoft.com/sharepoint/v3"/>
    <ds:schemaRef ds:uri="http://purl.org/dc/terms/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E1A338E5-2E37-4973-87E6-4C02B0B7F460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FCB18643-EB28-4B97-A99A-FC511C8BB61E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G208582-FedGIS Conference 2019_Template_v4</Template>
  <TotalTime>0</TotalTime>
  <Words>5581</Words>
  <Application>Microsoft Office PowerPoint</Application>
  <PresentationFormat>Widescreen</PresentationFormat>
  <Paragraphs>835</Paragraphs>
  <Slides>58</Slides>
  <Notes>51</Notes>
  <HiddenSlides>1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58</vt:i4>
      </vt:variant>
    </vt:vector>
  </HeadingPairs>
  <TitlesOfParts>
    <vt:vector size="63" baseType="lpstr">
      <vt:lpstr>Arial</vt:lpstr>
      <vt:lpstr>Calibri</vt:lpstr>
      <vt:lpstr>Consolas</vt:lpstr>
      <vt:lpstr>Lucida Grande</vt:lpstr>
      <vt:lpstr>Esri_Corporate_Template-Dark</vt:lpstr>
      <vt:lpstr>ArcGIS Pro SDK for .NET  Intermediate Editing 1</vt:lpstr>
      <vt:lpstr>Session Overview</vt:lpstr>
      <vt:lpstr>Edit Operations – Basic Workflow</vt:lpstr>
      <vt:lpstr>Edit Operations – Basic Workflow</vt:lpstr>
      <vt:lpstr>Edit Operations – Basic Workflow</vt:lpstr>
      <vt:lpstr>Edit Operations – Basic Workflow Example</vt:lpstr>
      <vt:lpstr>Inspector – Basic Usage</vt:lpstr>
      <vt:lpstr>Inspector – Basic Usage</vt:lpstr>
      <vt:lpstr>Inspector – Basic Usage</vt:lpstr>
      <vt:lpstr>Demo 1</vt:lpstr>
      <vt:lpstr>EditOperation – Dependent edits</vt:lpstr>
      <vt:lpstr>EditOperation – Sequential vs Default order w/ EditOperation.ExecuteMode</vt:lpstr>
      <vt:lpstr>EditOperation – Sequential vs Default order w/ EditOperation.ExecuteMode</vt:lpstr>
      <vt:lpstr>EditOperation – Sequential vs Default order w/ EditOperation.ExecuteMode</vt:lpstr>
      <vt:lpstr>EditOperation – Sequential vs Default order w/ EditOperation.ExecuteMode</vt:lpstr>
      <vt:lpstr>EditOperation – Sequential vs Default order w/ EditOperation.ExecuteMode</vt:lpstr>
      <vt:lpstr>EditOperation – Sequential vs Default order w/ EditOperation.ExecuteMode</vt:lpstr>
      <vt:lpstr>EditOperation – Sequential vs Default order w/ EditOperation.ExecuteMode</vt:lpstr>
      <vt:lpstr>EditOperation – Sequential vs Default order w/ EditOperation.ExecuteMode</vt:lpstr>
      <vt:lpstr>EditOperation – RowToken with Create</vt:lpstr>
      <vt:lpstr>EditOperation Add Attachment Example – 3.0 RowToken </vt:lpstr>
      <vt:lpstr>EditOperation Add Attachment Example – 3.0 RowToken </vt:lpstr>
      <vt:lpstr>EditOperation Add Attachment Example – 3.0 RowToken </vt:lpstr>
      <vt:lpstr>EditOperation – Chained Edit Operations</vt:lpstr>
      <vt:lpstr>EditOperation Add Attachment Example – 3.0 Chained EditOperation </vt:lpstr>
      <vt:lpstr>EditOperation Add Attachment Example – 3.0 Chained EditOperation </vt:lpstr>
      <vt:lpstr>EditOperation Add Attachment Example – 3.0 Chained EditOperation </vt:lpstr>
      <vt:lpstr>EditOperation Add Attachment Example – 3.0 Chained EditOperation </vt:lpstr>
      <vt:lpstr>Demo 2</vt:lpstr>
      <vt:lpstr>SketchTool – The Basics</vt:lpstr>
      <vt:lpstr>SketchTool – The Basics</vt:lpstr>
      <vt:lpstr>SketchTool – The Basics</vt:lpstr>
      <vt:lpstr>SketchTool – The Basics</vt:lpstr>
      <vt:lpstr>SketchTool - Customizations</vt:lpstr>
      <vt:lpstr>SketchTool - Customizations</vt:lpstr>
      <vt:lpstr>SketchTool – OnSketchModifiedAsync</vt:lpstr>
      <vt:lpstr>SketchTool – OnSketchModifiedAsync</vt:lpstr>
      <vt:lpstr>Sketch Tool – OnSketchCompleteAsync</vt:lpstr>
      <vt:lpstr>Sketch Tool – Sketch Tip</vt:lpstr>
      <vt:lpstr>Sketch Tool – Sketch Feedback</vt:lpstr>
      <vt:lpstr>Sketch Tool – Sketch Feedback</vt:lpstr>
      <vt:lpstr>SketchTool - Sketch Symbology</vt:lpstr>
      <vt:lpstr>SketchTool - Sketch Symbology</vt:lpstr>
      <vt:lpstr>SketchTool - Sketch Symbology</vt:lpstr>
      <vt:lpstr>Symbology Backstage Options</vt:lpstr>
      <vt:lpstr>Sketch Symbology – Application Options</vt:lpstr>
      <vt:lpstr>Demo 3</vt:lpstr>
      <vt:lpstr>Sketch Events</vt:lpstr>
      <vt:lpstr>Sketch Events</vt:lpstr>
      <vt:lpstr>Sketch Events - SketchModifiedEvent</vt:lpstr>
      <vt:lpstr>Sketch Events - BeforeSketchCompletedEvent</vt:lpstr>
      <vt:lpstr>Demo 4</vt:lpstr>
      <vt:lpstr>Summary</vt:lpstr>
      <vt:lpstr>ArcGIS Pro SDK for .NET – Technical Sessions</vt:lpstr>
      <vt:lpstr>ArcGIS Pro SDK for .NET – Demo theaters</vt:lpstr>
      <vt:lpstr>ArcGIS Pro SDK for .NET  Intermediate Editing 1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2019 Developer Summit PPT Template</dc:title>
  <dc:creator/>
  <cp:keywords/>
  <dc:description/>
  <cp:lastModifiedBy/>
  <cp:revision>1</cp:revision>
  <cp:lastPrinted>2018-06-08T21:51:01Z</cp:lastPrinted>
  <dcterms:created xsi:type="dcterms:W3CDTF">2018-10-31T22:58:00Z</dcterms:created>
  <dcterms:modified xsi:type="dcterms:W3CDTF">2023-02-25T02:23:39Z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0x0101009148F5A04DDD49CBA7127AADA5FB792B00AADE34325A8B49CDA8BB4DB53328F21400651FDAD8011D9D489819B08FDB64B39B</vt:lpwstr>
  </property>
</Properties>
</file>