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59" r:id="rId70"/>
  </p:sldMasterIdLst>
  <p:notesMasterIdLst>
    <p:notesMasterId r:id="rId112"/>
  </p:notesMasterIdLst>
  <p:handoutMasterIdLst>
    <p:handoutMasterId r:id="rId113"/>
  </p:handoutMasterIdLst>
  <p:sldIdLst>
    <p:sldId id="587" r:id="rId71"/>
    <p:sldId id="1003" r:id="rId72"/>
    <p:sldId id="1004" r:id="rId73"/>
    <p:sldId id="1008" r:id="rId74"/>
    <p:sldId id="1052" r:id="rId75"/>
    <p:sldId id="1005" r:id="rId76"/>
    <p:sldId id="1011" r:id="rId77"/>
    <p:sldId id="1050" r:id="rId78"/>
    <p:sldId id="1010" r:id="rId79"/>
    <p:sldId id="1012" r:id="rId80"/>
    <p:sldId id="1006" r:id="rId81"/>
    <p:sldId id="1015" r:id="rId82"/>
    <p:sldId id="1007" r:id="rId83"/>
    <p:sldId id="1017" r:id="rId84"/>
    <p:sldId id="1053" r:id="rId85"/>
    <p:sldId id="1018" r:id="rId86"/>
    <p:sldId id="1013" r:id="rId87"/>
    <p:sldId id="1019" r:id="rId88"/>
    <p:sldId id="1014" r:id="rId89"/>
    <p:sldId id="1016" r:id="rId90"/>
    <p:sldId id="1020" r:id="rId91"/>
    <p:sldId id="1021" r:id="rId92"/>
    <p:sldId id="1026" r:id="rId93"/>
    <p:sldId id="1024" r:id="rId94"/>
    <p:sldId id="1025" r:id="rId95"/>
    <p:sldId id="1022" r:id="rId96"/>
    <p:sldId id="618" r:id="rId97"/>
    <p:sldId id="634" r:id="rId98"/>
    <p:sldId id="1040" r:id="rId99"/>
    <p:sldId id="1042" r:id="rId100"/>
    <p:sldId id="1041" r:id="rId101"/>
    <p:sldId id="1043" r:id="rId102"/>
    <p:sldId id="1045" r:id="rId103"/>
    <p:sldId id="1044" r:id="rId104"/>
    <p:sldId id="1046" r:id="rId105"/>
    <p:sldId id="1049" r:id="rId106"/>
    <p:sldId id="1038" r:id="rId107"/>
    <p:sldId id="638" r:id="rId108"/>
    <p:sldId id="1051" r:id="rId109"/>
    <p:sldId id="1002" r:id="rId110"/>
    <p:sldId id="988" r:id="rId1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B4"/>
    <a:srgbClr val="E0F4FE"/>
    <a:srgbClr val="438EB7"/>
    <a:srgbClr val="00B9F2"/>
    <a:srgbClr val="007AC2"/>
    <a:srgbClr val="C0E8FF"/>
    <a:srgbClr val="C8EBFF"/>
    <a:srgbClr val="053264"/>
    <a:srgbClr val="7BDBF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9" autoAdjust="0"/>
    <p:restoredTop sz="79427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546" y="10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tableStyles" Target="tableStyles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slide" Target="slides/slide19.xml"/><Relationship Id="rId112" Type="http://schemas.openxmlformats.org/officeDocument/2006/relationships/notesMaster" Target="notesMasters/notesMaster1.xml"/><Relationship Id="rId16" Type="http://schemas.openxmlformats.org/officeDocument/2006/relationships/customXml" Target="../customXml/item16.xml"/><Relationship Id="rId107" Type="http://schemas.openxmlformats.org/officeDocument/2006/relationships/slide" Target="slides/slide3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102" Type="http://schemas.openxmlformats.org/officeDocument/2006/relationships/slide" Target="slides/slide32.xml"/><Relationship Id="rId5" Type="http://schemas.openxmlformats.org/officeDocument/2006/relationships/customXml" Target="../customXml/item5.xml"/><Relationship Id="rId90" Type="http://schemas.openxmlformats.org/officeDocument/2006/relationships/slide" Target="slides/slide20.xml"/><Relationship Id="rId95" Type="http://schemas.openxmlformats.org/officeDocument/2006/relationships/slide" Target="slides/slide2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handoutMaster" Target="handoutMasters/handoutMaster1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3.xml"/><Relationship Id="rId108" Type="http://schemas.openxmlformats.org/officeDocument/2006/relationships/slide" Target="slides/slide38.xml"/><Relationship Id="rId54" Type="http://schemas.openxmlformats.org/officeDocument/2006/relationships/customXml" Target="../customXml/item54.xml"/><Relationship Id="rId70" Type="http://schemas.openxmlformats.org/officeDocument/2006/relationships/slideMaster" Target="slideMasters/slideMaster1.xml"/><Relationship Id="rId75" Type="http://schemas.openxmlformats.org/officeDocument/2006/relationships/slide" Target="slides/slide5.xml"/><Relationship Id="rId91" Type="http://schemas.openxmlformats.org/officeDocument/2006/relationships/slide" Target="slides/slide21.xml"/><Relationship Id="rId96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presProps" Target="pres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94" Type="http://schemas.openxmlformats.org/officeDocument/2006/relationships/slide" Target="slides/slide24.xml"/><Relationship Id="rId99" Type="http://schemas.openxmlformats.org/officeDocument/2006/relationships/slide" Target="slides/slide29.xml"/><Relationship Id="rId101" Type="http://schemas.openxmlformats.org/officeDocument/2006/relationships/slide" Target="slides/slide3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97" Type="http://schemas.openxmlformats.org/officeDocument/2006/relationships/slide" Target="slides/slide27.xml"/><Relationship Id="rId104" Type="http://schemas.openxmlformats.org/officeDocument/2006/relationships/slide" Target="slides/slide34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slide" Target="slides/slide2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110" Type="http://schemas.openxmlformats.org/officeDocument/2006/relationships/slide" Target="slides/slide40.xml"/><Relationship Id="rId115" Type="http://schemas.openxmlformats.org/officeDocument/2006/relationships/viewProps" Target="view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7.xml"/><Relationship Id="rId100" Type="http://schemas.openxmlformats.org/officeDocument/2006/relationships/slide" Target="slides/slide30.xml"/><Relationship Id="rId105" Type="http://schemas.openxmlformats.org/officeDocument/2006/relationships/slide" Target="slides/slide3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93" Type="http://schemas.openxmlformats.org/officeDocument/2006/relationships/slide" Target="slides/slide23.xml"/><Relationship Id="rId98" Type="http://schemas.openxmlformats.org/officeDocument/2006/relationships/slide" Target="slides/slide28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3.xml"/><Relationship Id="rId88" Type="http://schemas.openxmlformats.org/officeDocument/2006/relationships/slide" Target="slides/slide18.xml"/><Relationship Id="rId111" Type="http://schemas.openxmlformats.org/officeDocument/2006/relationships/slide" Target="slides/slide4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13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531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708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72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13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581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8836001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9820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5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49857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121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392"/>
            <a:ext cx="12192000" cy="6858000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801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35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325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64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2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2291AD2-489F-0E46-BE77-9DBBC4F54CDA}"/>
              </a:ext>
            </a:extLst>
          </p:cNvPr>
          <p:cNvGrpSpPr/>
          <p:nvPr userDrawn="1"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590C9E04-B52D-FB9A-7EB1-13165BD3EE33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A8C45076-3F6F-BA16-57F4-5DF17D0B9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0" name="Picture 9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CB88D6C5-AF02-C2CF-AF8B-31C6DBCDB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2FBFC0A-B008-F3AB-ABE9-4DD7834A5A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530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85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60" r:id="rId1"/>
    <p:sldLayoutId id="2147486861" r:id="rId2"/>
    <p:sldLayoutId id="2147486862" r:id="rId3"/>
    <p:sldLayoutId id="2147486863" r:id="rId4"/>
    <p:sldLayoutId id="2147486873" r:id="rId5"/>
    <p:sldLayoutId id="2147486864" r:id="rId6"/>
    <p:sldLayoutId id="2147486865" r:id="rId7"/>
    <p:sldLayoutId id="2147486866" r:id="rId8"/>
    <p:sldLayoutId id="2147486867" r:id="rId9"/>
    <p:sldLayoutId id="2147486868" r:id="rId10"/>
    <p:sldLayoutId id="2147486871" r:id="rId11"/>
    <p:sldLayoutId id="21474868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github.com/Esri/arcgis-pro-sdk/wiki/Tech-Sessions#2023-palm-springs" TargetMode="Externa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api-reference/topic10945.html" TargetMode="External"/><Relationship Id="rId13" Type="http://schemas.openxmlformats.org/officeDocument/2006/relationships/hyperlink" Target="https://pro.arcgis.com/en/pro-app/latest/sdk/api-reference/topic10995.html" TargetMode="External"/><Relationship Id="rId3" Type="http://schemas.openxmlformats.org/officeDocument/2006/relationships/hyperlink" Target="https://pro.arcgis.com/en/pro-app/latest/sdk/api-reference/topic10849.html" TargetMode="External"/><Relationship Id="rId7" Type="http://schemas.openxmlformats.org/officeDocument/2006/relationships/hyperlink" Target="https://pro.arcgis.com/en/pro-app/latest/sdk/api-reference/topic10941.html" TargetMode="External"/><Relationship Id="rId12" Type="http://schemas.openxmlformats.org/officeDocument/2006/relationships/hyperlink" Target="https://pro.arcgis.com/en/pro-app/latest/sdk/api-reference/topic10986.html" TargetMode="External"/><Relationship Id="rId2" Type="http://schemas.openxmlformats.org/officeDocument/2006/relationships/hyperlink" Target="https://pro.arcgis.com/en/pro-app/latest/sdk/api-reference/topic10838.html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pro.arcgis.com/en/pro-app/latest/sdk/api-reference/topic10876.html" TargetMode="External"/><Relationship Id="rId11" Type="http://schemas.openxmlformats.org/officeDocument/2006/relationships/hyperlink" Target="https://pro.arcgis.com/en/pro-app/latest/sdk/api-reference/topic10985.html" TargetMode="External"/><Relationship Id="rId5" Type="http://schemas.openxmlformats.org/officeDocument/2006/relationships/hyperlink" Target="https://pro.arcgis.com/en/pro-app/latest/sdk/api-reference/topic10874.html" TargetMode="External"/><Relationship Id="rId10" Type="http://schemas.openxmlformats.org/officeDocument/2006/relationships/hyperlink" Target="https://pro.arcgis.com/en/pro-app/latest/sdk/api-reference/topic10973.html" TargetMode="External"/><Relationship Id="rId4" Type="http://schemas.openxmlformats.org/officeDocument/2006/relationships/hyperlink" Target="https://pro.arcgis.com/en/pro-app/latest/sdk/api-reference/topic10867.html" TargetMode="External"/><Relationship Id="rId9" Type="http://schemas.openxmlformats.org/officeDocument/2006/relationships/hyperlink" Target="https://pro.arcgis.com/en/pro-app/latest/sdk/api-reference/topic10959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20574" y="3943350"/>
            <a:ext cx="10838039" cy="1451550"/>
          </a:xfrm>
        </p:spPr>
        <p:txBody>
          <a:bodyPr/>
          <a:lstStyle/>
          <a:p>
            <a:pPr algn="l"/>
            <a:r>
              <a:rPr lang="en-US" sz="3600" dirty="0"/>
              <a:t>ArcGIS Pro SDK for .NET:</a:t>
            </a:r>
            <a:br>
              <a:rPr lang="en-US" sz="4000" dirty="0"/>
            </a:br>
            <a:r>
              <a:rPr lang="en-US" sz="3600" dirty="0"/>
              <a:t>Intermediate Data Visualization Using Table Controls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3526A8A-32B6-4D71-8C4E-E824E6C961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Uma Harano, Wolf Kaiser</a:t>
            </a:r>
          </a:p>
        </p:txBody>
      </p:sp>
    </p:spTree>
    <p:extLst>
      <p:ext uri="{BB962C8B-B14F-4D97-AF65-F5344CB8AC3E}">
        <p14:creationId xmlns:p14="http://schemas.microsoft.com/office/powerpoint/2010/main" val="2353008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533A65D-05B1-42D2-ABBA-8DFFA62CFD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158" r="158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D499C4D-1948-4835-95CD-6610BB6C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Demo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CE10C8-A8A4-43E7-8418-1755E7074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Dev Summit 2023 data</a:t>
            </a:r>
          </a:p>
        </p:txBody>
      </p:sp>
    </p:spTree>
    <p:extLst>
      <p:ext uri="{BB962C8B-B14F-4D97-AF65-F5344CB8AC3E}">
        <p14:creationId xmlns:p14="http://schemas.microsoft.com/office/powerpoint/2010/main" val="2680373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BD1EC-7DC9-41B1-870A-4E6A79E20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1EE9D-FBF4-4B5C-A9CE-FBF27D12C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is a reusable control that contains a </a:t>
            </a:r>
            <a:r>
              <a:rPr lang="en-US" dirty="0" err="1"/>
              <a:t>TableView</a:t>
            </a:r>
            <a:endParaRPr lang="en-US" dirty="0"/>
          </a:p>
          <a:p>
            <a:r>
              <a:rPr lang="en-US" dirty="0" err="1"/>
              <a:t>TableControl</a:t>
            </a:r>
            <a:r>
              <a:rPr lang="en-US" dirty="0"/>
              <a:t> can be embedded in a Pane, </a:t>
            </a:r>
            <a:r>
              <a:rPr lang="en-US" dirty="0" err="1"/>
              <a:t>DockPane</a:t>
            </a:r>
            <a:r>
              <a:rPr lang="en-US" dirty="0"/>
              <a:t>, </a:t>
            </a:r>
            <a:r>
              <a:rPr lang="en-US" dirty="0" err="1"/>
              <a:t>ProWindow</a:t>
            </a:r>
            <a:r>
              <a:rPr lang="en-US" dirty="0"/>
              <a:t> or Dialog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751F38-168B-4231-8BD3-B27AA7D02D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4179"/>
          <a:stretch/>
        </p:blipFill>
        <p:spPr>
          <a:xfrm>
            <a:off x="5534516" y="3313977"/>
            <a:ext cx="4761905" cy="262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35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4730F-A37F-43F2-9AC8-F0612321F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in XAML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7F974-9173-429A-BB51-1402F8066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</a:t>
            </a:r>
            <a:r>
              <a:rPr lang="en-US" dirty="0" err="1"/>
              <a:t>TableControl</a:t>
            </a:r>
            <a:r>
              <a:rPr lang="en-US" dirty="0"/>
              <a:t> to your </a:t>
            </a:r>
            <a:r>
              <a:rPr lang="en-US" dirty="0" err="1"/>
              <a:t>Dockpane</a:t>
            </a:r>
            <a:r>
              <a:rPr lang="en-US" dirty="0"/>
              <a:t>, </a:t>
            </a:r>
            <a:r>
              <a:rPr lang="en-US" dirty="0" err="1"/>
              <a:t>ProWindow</a:t>
            </a:r>
            <a:r>
              <a:rPr lang="en-US" dirty="0"/>
              <a:t>, etc.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4AF015-6577-4292-A2AB-4DB9EC6DF946}"/>
              </a:ext>
            </a:extLst>
          </p:cNvPr>
          <p:cNvSpPr txBox="1"/>
          <p:nvPr/>
        </p:nvSpPr>
        <p:spPr>
          <a:xfrm>
            <a:off x="538843" y="1997305"/>
            <a:ext cx="11114314" cy="44627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Class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="TableAndGeometryControl.TableControlDockpaneView"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editing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ArcGIS.Desktop.Editing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d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DataContext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ui.TableControlDockpaneViewModel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UserControl.Resources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pPr lvl="1"/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UserControl.Resources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editing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: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x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6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endParaRPr lang="en-US" sz="12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016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MVVM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9A22-53B3-4D61-A87B-B48E8F308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MVVM implementation in this release is </a:t>
            </a:r>
            <a:r>
              <a:rPr lang="en-US" sz="2000" b="1" dirty="0"/>
              <a:t>not complete</a:t>
            </a:r>
            <a:br>
              <a:rPr lang="en-US" sz="2000" dirty="0"/>
            </a:br>
            <a:r>
              <a:rPr lang="en-US" sz="2000" dirty="0" err="1"/>
              <a:t>ViewModel</a:t>
            </a:r>
            <a:r>
              <a:rPr lang="en-US" sz="2000" dirty="0"/>
              <a:t> needs access to </a:t>
            </a:r>
            <a:r>
              <a:rPr lang="en-US" sz="2000" dirty="0" err="1"/>
              <a:t>TableControl</a:t>
            </a:r>
            <a:r>
              <a:rPr lang="en-US" sz="2000" dirty="0"/>
              <a:t> UI element: </a:t>
            </a:r>
            <a:r>
              <a:rPr lang="en-US" sz="2000" dirty="0" err="1"/>
              <a:t>MyTableControl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DC8D0-573E-47FB-96F9-F95390D42E62}"/>
              </a:ext>
            </a:extLst>
          </p:cNvPr>
          <p:cNvSpPr txBox="1"/>
          <p:nvPr/>
        </p:nvSpPr>
        <p:spPr>
          <a:xfrm>
            <a:off x="538843" y="1991202"/>
            <a:ext cx="11114314" cy="418576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partial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TableControlDockpaneView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UserControl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readonly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DependencyProperty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00FF00"/>
                </a:highlight>
                <a:latin typeface="Cascadia Mono" panose="020B0609020000020004" pitchFamily="49" charset="0"/>
              </a:rPr>
              <a:t>BoundDataContextProperty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DependencyProperty.Register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BoundDataContext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typeof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object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),  </a:t>
            </a:r>
            <a:b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typeof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TableControlDockpaneView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),</a:t>
            </a:r>
            <a:b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	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PropertyMetadata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00FF00"/>
                </a:highlight>
                <a:latin typeface="Cascadia Mono" panose="020B0609020000020004" pitchFamily="49" charset="0"/>
              </a:rPr>
              <a:t>OnBoundDataContextChanged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));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OnBoundDataContextChanged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DependencyObject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d,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DependencyPropertyChangedEventArgs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e)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= 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e.NewValue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TableControlDockpaneViewModel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if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!=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vm.MyTableControl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(d 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TableControlDockpaneView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TableControlDockpaneView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InitializeComponent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this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SetBinding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00FF00"/>
                </a:highlight>
                <a:latin typeface="Cascadia Mono" panose="020B0609020000020004" pitchFamily="49" charset="0"/>
              </a:rPr>
              <a:t>BoundDataContextProperty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Binding());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87258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</a:t>
            </a:r>
            <a:r>
              <a:rPr lang="en-US" dirty="0" err="1"/>
              <a:t>ViewModel</a:t>
            </a:r>
            <a:r>
              <a:rPr lang="en-US" dirty="0"/>
              <a:t>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9A22-53B3-4D61-A87B-B48E8F308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ViewModel</a:t>
            </a:r>
            <a:r>
              <a:rPr lang="en-US" sz="2400" dirty="0"/>
              <a:t> needs these </a:t>
            </a:r>
            <a:br>
              <a:rPr lang="en-US" sz="2400" dirty="0"/>
            </a:br>
            <a:r>
              <a:rPr lang="en-US" sz="2400" dirty="0"/>
              <a:t>properties:</a:t>
            </a:r>
          </a:p>
          <a:p>
            <a:pPr lvl="1"/>
            <a:r>
              <a:rPr lang="en-US" sz="2000" dirty="0" err="1"/>
              <a:t>TableContent</a:t>
            </a:r>
            <a:r>
              <a:rPr lang="en-US" sz="2000" dirty="0"/>
              <a:t> to </a:t>
            </a:r>
            <a:br>
              <a:rPr lang="en-US" sz="2000" dirty="0"/>
            </a:br>
            <a:r>
              <a:rPr lang="en-US" sz="2000" dirty="0"/>
              <a:t>set the Content</a:t>
            </a:r>
          </a:p>
          <a:p>
            <a:pPr lvl="1"/>
            <a:r>
              <a:rPr lang="en-US" sz="2000" dirty="0" err="1"/>
              <a:t>MyTableControl</a:t>
            </a:r>
            <a:r>
              <a:rPr lang="en-US" sz="2000" dirty="0"/>
              <a:t> to</a:t>
            </a:r>
            <a:br>
              <a:rPr lang="en-US" sz="2000" dirty="0"/>
            </a:br>
            <a:r>
              <a:rPr lang="en-US" sz="2000" dirty="0"/>
              <a:t>access the control </a:t>
            </a:r>
            <a:br>
              <a:rPr lang="en-US" sz="2000" dirty="0"/>
            </a:br>
            <a:r>
              <a:rPr lang="en-US" sz="2000" dirty="0"/>
              <a:t>directly (set in XAML</a:t>
            </a:r>
            <a:br>
              <a:rPr lang="en-US" sz="2000" dirty="0"/>
            </a:br>
            <a:r>
              <a:rPr lang="en-US" sz="2000" dirty="0"/>
              <a:t>code behind)</a:t>
            </a:r>
          </a:p>
          <a:p>
            <a:r>
              <a:rPr lang="en-US" sz="2400" dirty="0"/>
              <a:t>Use </a:t>
            </a:r>
            <a:r>
              <a:rPr lang="en-US" sz="2400" dirty="0" err="1"/>
              <a:t>TableControlContent</a:t>
            </a:r>
            <a:br>
              <a:rPr lang="en-US" sz="2400" dirty="0"/>
            </a:br>
            <a:r>
              <a:rPr lang="en-US" sz="2400" dirty="0"/>
              <a:t>to connect the </a:t>
            </a:r>
            <a:r>
              <a:rPr lang="en-US" sz="2400" dirty="0" err="1"/>
              <a:t>TableControl</a:t>
            </a:r>
            <a:r>
              <a:rPr lang="en-US" sz="2400" dirty="0"/>
              <a:t> with a Layer or </a:t>
            </a:r>
            <a:r>
              <a:rPr lang="en-US" sz="2400" dirty="0" err="1"/>
              <a:t>StandAloneTable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DC8D0-573E-47FB-96F9-F95390D42E62}"/>
              </a:ext>
            </a:extLst>
          </p:cNvPr>
          <p:cNvSpPr txBox="1"/>
          <p:nvPr/>
        </p:nvSpPr>
        <p:spPr>
          <a:xfrm>
            <a:off x="4784270" y="1089372"/>
            <a:ext cx="6832341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CDD50-4338-4AD2-88C1-3224907C6478}"/>
              </a:ext>
            </a:extLst>
          </p:cNvPr>
          <p:cNvSpPr txBox="1"/>
          <p:nvPr/>
        </p:nvSpPr>
        <p:spPr>
          <a:xfrm>
            <a:off x="1008484" y="4719123"/>
            <a:ext cx="9404479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Content using a layer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TableControlContentFactory.Create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assign it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.TableContent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941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33D52-5A70-E87F-FF71-011EE6426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Initializing the </a:t>
            </a:r>
            <a:r>
              <a:rPr lang="en-US" dirty="0" err="1"/>
              <a:t>TableControl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3A3BE-B0D4-74F5-62E6-424F038F26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initialize the </a:t>
            </a:r>
            <a:r>
              <a:rPr lang="en-US" dirty="0" err="1"/>
              <a:t>TableControl</a:t>
            </a:r>
            <a:r>
              <a:rPr lang="en-US" dirty="0"/>
              <a:t> set the </a:t>
            </a:r>
            <a:r>
              <a:rPr lang="en-US" dirty="0" err="1"/>
              <a:t>TableContent</a:t>
            </a:r>
            <a:r>
              <a:rPr lang="en-US" dirty="0"/>
              <a:t> property</a:t>
            </a:r>
          </a:p>
          <a:p>
            <a:r>
              <a:rPr lang="en-US" dirty="0"/>
              <a:t>Use </a:t>
            </a:r>
            <a:r>
              <a:rPr lang="en-US" dirty="0" err="1"/>
              <a:t>TableControlContentFactory</a:t>
            </a:r>
            <a:r>
              <a:rPr lang="en-US" dirty="0"/>
              <a:t> to initialize the </a:t>
            </a:r>
            <a:r>
              <a:rPr lang="en-US" dirty="0" err="1"/>
              <a:t>TableControl’s</a:t>
            </a:r>
            <a:r>
              <a:rPr lang="en-US" dirty="0"/>
              <a:t> Content</a:t>
            </a:r>
          </a:p>
          <a:p>
            <a:pPr lvl="1"/>
            <a:r>
              <a:rPr lang="en-US" dirty="0"/>
              <a:t>Check </a:t>
            </a:r>
            <a:r>
              <a:rPr lang="en-US" dirty="0" err="1"/>
              <a:t>IsItemSupported</a:t>
            </a:r>
            <a:endParaRPr lang="en-US" dirty="0"/>
          </a:p>
          <a:p>
            <a:pPr lvl="1"/>
            <a:r>
              <a:rPr lang="en-US" dirty="0"/>
              <a:t>Is true use </a:t>
            </a:r>
            <a:r>
              <a:rPr lang="en-US" dirty="0" err="1"/>
              <a:t>TableControlContentFactory.Create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8BCA6B-92E7-FC95-B4FF-AD1A4B4F0CD9}"/>
              </a:ext>
            </a:extLst>
          </p:cNvPr>
          <p:cNvSpPr txBox="1"/>
          <p:nvPr/>
        </p:nvSpPr>
        <p:spPr>
          <a:xfrm>
            <a:off x="838200" y="3432086"/>
            <a:ext cx="10515600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get the first selected item from the catalog (project)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dockpane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v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ar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selectedItem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args.IProjectWindow.SelectedItems.First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check if it's supported by the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TableControl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TableControlContentFactory.IsItemSupported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selectedItem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create the content and initialize the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TableContent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Property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This.T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ableContent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TableControlContentFactory.Create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selectedItem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343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7964234-5DB0-4564-ABE0-A870509847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t="2022" b="2022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CDB8B5E-CE35-481F-8894-9D51D5ACD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br>
              <a:rPr lang="en-US" dirty="0"/>
            </a:br>
            <a:r>
              <a:rPr lang="en-US" dirty="0"/>
              <a:t>Set Content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39D90-C694-4DFB-BDEF-61D9E66B52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Dev Summit 2023 data</a:t>
            </a:r>
          </a:p>
        </p:txBody>
      </p:sp>
    </p:spTree>
    <p:extLst>
      <p:ext uri="{BB962C8B-B14F-4D97-AF65-F5344CB8AC3E}">
        <p14:creationId xmlns:p14="http://schemas.microsoft.com/office/powerpoint/2010/main" val="3722110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46472-5577-4037-ADAE-3F1BB3183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Binding Commands to Control in XAML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EC011-97FF-4FE3-8A4E-AD901E566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TableControl.TableControlCommands</a:t>
            </a:r>
            <a:r>
              <a:rPr lang="en-US" sz="2400" dirty="0"/>
              <a:t> can be directly bound in XAML: No C# code is required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Examples:</a:t>
            </a:r>
          </a:p>
          <a:p>
            <a:pPr lvl="1"/>
            <a:r>
              <a:rPr lang="en-US" sz="2000" dirty="0" err="1"/>
              <a:t>AddField</a:t>
            </a:r>
            <a:r>
              <a:rPr lang="en-US" sz="2000" dirty="0"/>
              <a:t>, </a:t>
            </a:r>
            <a:r>
              <a:rPr lang="en-US" sz="2000" dirty="0" err="1"/>
              <a:t>DeleteField</a:t>
            </a:r>
            <a:r>
              <a:rPr lang="en-US" sz="2000" dirty="0"/>
              <a:t>, Refresh, </a:t>
            </a:r>
            <a:r>
              <a:rPr lang="en-US" sz="2000" dirty="0" err="1"/>
              <a:t>ShowAllFields</a:t>
            </a:r>
            <a:r>
              <a:rPr lang="en-US" sz="2000" dirty="0"/>
              <a:t>, …</a:t>
            </a:r>
          </a:p>
          <a:p>
            <a:pPr lvl="1"/>
            <a:r>
              <a:rPr lang="en-US" sz="2000" dirty="0"/>
              <a:t>Upcoming demo: </a:t>
            </a:r>
            <a:r>
              <a:rPr lang="en-US" sz="2000" dirty="0" err="1"/>
              <a:t>ClearSelection</a:t>
            </a:r>
            <a:r>
              <a:rPr lang="en-US" sz="2000" dirty="0"/>
              <a:t>, </a:t>
            </a:r>
            <a:r>
              <a:rPr lang="en-US" sz="2000" dirty="0" err="1"/>
              <a:t>CustomSort</a:t>
            </a:r>
            <a:r>
              <a:rPr lang="en-US" sz="2000" dirty="0"/>
              <a:t>, Export, Find, </a:t>
            </a:r>
            <a:r>
              <a:rPr lang="en-US" sz="2000" dirty="0" err="1"/>
              <a:t>ToggleRowSelection</a:t>
            </a:r>
            <a:r>
              <a:rPr lang="en-US" sz="2000" dirty="0"/>
              <a:t>, </a:t>
            </a:r>
            <a:r>
              <a:rPr lang="en-US" sz="2000" dirty="0" err="1"/>
              <a:t>SelectAll</a:t>
            </a:r>
            <a:r>
              <a:rPr lang="en-US" sz="2000" dirty="0"/>
              <a:t>, </a:t>
            </a:r>
            <a:r>
              <a:rPr lang="en-US" sz="2000" dirty="0" err="1"/>
              <a:t>SwitchSelection</a:t>
            </a:r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196D9A-9403-4ADD-A89E-0FE2AC39FCD2}"/>
              </a:ext>
            </a:extLst>
          </p:cNvPr>
          <p:cNvSpPr txBox="1"/>
          <p:nvPr/>
        </p:nvSpPr>
        <p:spPr>
          <a:xfrm>
            <a:off x="600270" y="2019674"/>
            <a:ext cx="11221616" cy="240065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Class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="TableAndGeometryControl.TableControlDockpaneView"&gt;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 &lt;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Button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="Active Row Select"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Command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editing:</a:t>
            </a:r>
            <a:r>
              <a:rPr lang="en-US" sz="15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TableControlCommands.ToggleRowSelection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CommandTarget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ElementName</a:t>
            </a:r>
            <a:r>
              <a:rPr lang="en-US" sz="15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5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Style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DynamicResource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Esri_Button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}"/&gt;</a:t>
            </a:r>
          </a:p>
          <a:p>
            <a:endParaRPr lang="en-US" sz="15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5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}“ /&gt;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295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5112A08-5C6A-8801-5599-54F50C5FC9A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t="4170" b="4170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XAML Binding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5850A8-AE83-C9AA-18E5-4599DCA79C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Dev Summit 2023 data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2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46472-5577-4037-ADAE-3F1BB3183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Binding Commands to </a:t>
            </a:r>
            <a:r>
              <a:rPr lang="en-US" dirty="0" err="1"/>
              <a:t>ViewModel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EC011-97FF-4FE3-8A4E-AD901E566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91237"/>
            <a:ext cx="11058331" cy="4985726"/>
          </a:xfrm>
        </p:spPr>
        <p:txBody>
          <a:bodyPr/>
          <a:lstStyle/>
          <a:p>
            <a:r>
              <a:rPr lang="en-US" dirty="0"/>
              <a:t>When Binding to </a:t>
            </a:r>
            <a:r>
              <a:rPr lang="en-US" dirty="0" err="1"/>
              <a:t>ICommand</a:t>
            </a:r>
            <a:r>
              <a:rPr lang="en-US" dirty="0"/>
              <a:t> properties in the VM code-behind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MyTableControl</a:t>
            </a:r>
            <a:r>
              <a:rPr lang="en-US" dirty="0"/>
              <a:t> property (configured in the </a:t>
            </a:r>
            <a:r>
              <a:rPr lang="en-US" dirty="0" err="1"/>
              <a:t>TableControl</a:t>
            </a:r>
            <a:r>
              <a:rPr lang="en-US" dirty="0"/>
              <a:t> MVVM  section above) to change the </a:t>
            </a:r>
            <a:r>
              <a:rPr lang="en-US" dirty="0" err="1"/>
              <a:t>TableControl’s</a:t>
            </a:r>
            <a:r>
              <a:rPr lang="en-US" dirty="0"/>
              <a:t> properties/behavior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TableView</a:t>
            </a:r>
            <a:r>
              <a:rPr lang="en-US" dirty="0"/>
              <a:t> customization on </a:t>
            </a:r>
            <a:r>
              <a:rPr lang="en-US" dirty="0" err="1"/>
              <a:t>MyTableControl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33519-19F7-9ACA-F0CF-D87B5561D008}"/>
              </a:ext>
            </a:extLst>
          </p:cNvPr>
          <p:cNvSpPr txBox="1"/>
          <p:nvPr/>
        </p:nvSpPr>
        <p:spPr>
          <a:xfrm>
            <a:off x="674915" y="2917844"/>
            <a:ext cx="11221616" cy="364715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ICommand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CmdViewModeTableControl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() =&gt;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!_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 // Set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to show just selected records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(_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MyTableControl.SetViewMode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TableViewMode.eSelectedRecords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clear selected only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– show all records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else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MyTableControl.SetViewMode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TableViewMode.eAllRecords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667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dirty="0"/>
              <a:t>View </a:t>
            </a:r>
            <a:r>
              <a:rPr lang="en-US" dirty="0" err="1"/>
              <a:t>FeatureClasses</a:t>
            </a:r>
            <a:r>
              <a:rPr lang="en-US" dirty="0"/>
              <a:t> and </a:t>
            </a:r>
            <a:r>
              <a:rPr lang="en-US" dirty="0" err="1"/>
              <a:t>StandaloneTables</a:t>
            </a:r>
            <a:r>
              <a:rPr lang="en-US" dirty="0"/>
              <a:t> in Tabular Form</a:t>
            </a:r>
          </a:p>
          <a:p>
            <a:pPr lvl="1"/>
            <a:r>
              <a:rPr lang="en-US" dirty="0"/>
              <a:t>Viewing multiple rows of a table or feature class</a:t>
            </a:r>
          </a:p>
          <a:p>
            <a:pPr lvl="2"/>
            <a:r>
              <a:rPr lang="en-US" dirty="0" err="1"/>
              <a:t>TableView</a:t>
            </a:r>
            <a:r>
              <a:rPr lang="en-US" dirty="0"/>
              <a:t> (new in 3.1)</a:t>
            </a:r>
          </a:p>
          <a:p>
            <a:pPr lvl="2"/>
            <a:r>
              <a:rPr lang="en-US" dirty="0" err="1"/>
              <a:t>TableControl</a:t>
            </a:r>
            <a:r>
              <a:rPr lang="en-US" dirty="0"/>
              <a:t> (enhanced in 3.1)</a:t>
            </a:r>
          </a:p>
          <a:p>
            <a:pPr lvl="1"/>
            <a:r>
              <a:rPr lang="en-US" dirty="0"/>
              <a:t>Visualizing the geometry of a single feature</a:t>
            </a:r>
          </a:p>
          <a:p>
            <a:pPr lvl="2"/>
            <a:r>
              <a:rPr lang="en-US" dirty="0" err="1"/>
              <a:t>GeometryControl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Create Features and Rows</a:t>
            </a:r>
          </a:p>
          <a:p>
            <a:pPr lvl="1"/>
            <a:r>
              <a:rPr lang="en-US" dirty="0"/>
              <a:t>New in 3.1: Table Construction Tool</a:t>
            </a:r>
          </a:p>
          <a:p>
            <a:pPr lvl="2"/>
            <a:r>
              <a:rPr lang="en-US" dirty="0"/>
              <a:t>Is used to create a Row in a standalone table</a:t>
            </a:r>
          </a:p>
          <a:p>
            <a:pPr lvl="1"/>
            <a:r>
              <a:rPr lang="en-US" dirty="0"/>
              <a:t>Construction tool</a:t>
            </a:r>
          </a:p>
          <a:p>
            <a:pPr lvl="2"/>
            <a:r>
              <a:rPr lang="en-US" dirty="0"/>
              <a:t>Used to create a Feature</a:t>
            </a:r>
          </a:p>
        </p:txBody>
      </p:sp>
    </p:spTree>
    <p:extLst>
      <p:ext uri="{BB962C8B-B14F-4D97-AF65-F5344CB8AC3E}">
        <p14:creationId xmlns:p14="http://schemas.microsoft.com/office/powerpoint/2010/main" val="2203626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Going from Map to </a:t>
            </a:r>
            <a:r>
              <a:rPr lang="en-US" dirty="0" err="1"/>
              <a:t>TableControl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Identifying an Object ID (via the Map) and show the associated record in the </a:t>
            </a:r>
            <a:r>
              <a:rPr lang="en-US" dirty="0" err="1"/>
              <a:t>TableControl</a:t>
            </a:r>
            <a:r>
              <a:rPr lang="en-US" dirty="0"/>
              <a:t>: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43E4DA-4C06-058C-C48A-D0FD1749F8BF}"/>
              </a:ext>
            </a:extLst>
          </p:cNvPr>
          <p:cNvSpPr txBox="1"/>
          <p:nvPr/>
        </p:nvSpPr>
        <p:spPr>
          <a:xfrm>
            <a:off x="674915" y="2124741"/>
            <a:ext cx="11221616" cy="198515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show the record for a given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ObjectID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store in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variable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find the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dockpane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viewmodel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(get the ID from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config.daml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)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FrameworkApplication.DockPaneManager.Find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“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Id_From_config_daml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TableControlDockpaneViewModel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Move the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oid’s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record into view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_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vm.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MoveToAsync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84FF4-F83D-1B38-A84E-EF46603949F4}"/>
              </a:ext>
            </a:extLst>
          </p:cNvPr>
          <p:cNvSpPr txBox="1"/>
          <p:nvPr/>
        </p:nvSpPr>
        <p:spPr>
          <a:xfrm>
            <a:off x="674915" y="4270550"/>
            <a:ext cx="11221616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internal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MoveToAsync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long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=&gt;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QueuedTask.Run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() =&gt;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the row index from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oid</a:t>
            </a:r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rowIndex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MyTableControl.GetRowIndex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scroll to it same code as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TableView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MyTableControl.BringIntoView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rowIndex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776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</a:t>
            </a:r>
            <a:r>
              <a:rPr lang="en-US" dirty="0" err="1"/>
              <a:t>TableControl</a:t>
            </a:r>
            <a:r>
              <a:rPr lang="en-US" dirty="0"/>
              <a:t> Row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track row selection in a </a:t>
            </a:r>
            <a:r>
              <a:rPr lang="en-US" dirty="0" err="1"/>
              <a:t>TableControl</a:t>
            </a:r>
            <a:r>
              <a:rPr lang="en-US" dirty="0"/>
              <a:t> you can use</a:t>
            </a:r>
          </a:p>
          <a:p>
            <a:pPr lvl="1"/>
            <a:r>
              <a:rPr lang="en-US" dirty="0" err="1"/>
              <a:t>MyTableControl</a:t>
            </a:r>
            <a:r>
              <a:rPr lang="en-US" dirty="0"/>
              <a:t> events: </a:t>
            </a:r>
            <a:r>
              <a:rPr lang="en-US" dirty="0" err="1"/>
              <a:t>SelectedRowsChanged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Add a Row Context Menu in XAML (see </a:t>
            </a:r>
            <a:r>
              <a:rPr lang="en-US" dirty="0" err="1"/>
              <a:t>ProGuide</a:t>
            </a:r>
            <a:r>
              <a:rPr lang="en-US" dirty="0"/>
              <a:t> </a:t>
            </a:r>
            <a:r>
              <a:rPr lang="en-US" dirty="0" err="1"/>
              <a:t>TableControl</a:t>
            </a:r>
            <a:r>
              <a:rPr lang="en-US" dirty="0"/>
              <a:t> step 6)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674915" y="2522556"/>
            <a:ext cx="11221616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ResourceDictionary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ContextMenu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Key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Header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="Select/Unselect"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Command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editing:TableControlCommands.ToggleRowSelection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MenuItem.Icon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 … /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ResourceDictionary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="tableControl"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StaticResource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SelectedRowContextMenu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StaticResource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105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Map to Table / Menu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5850A8-AE83-C9AA-18E5-4599DCA79C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Dev Summit 2023 data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C4862D-794C-A713-D65A-3D4AB1C3E522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" b="157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628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Control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visualize the geometry for a single feature you can use a specialized user control: </a:t>
            </a:r>
            <a:r>
              <a:rPr lang="en-US" dirty="0" err="1"/>
              <a:t>GeometryControl</a:t>
            </a:r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GeometryControl</a:t>
            </a:r>
            <a:r>
              <a:rPr lang="en-US" dirty="0"/>
              <a:t> can be embedded in your Pane, </a:t>
            </a:r>
            <a:r>
              <a:rPr lang="en-US" dirty="0" err="1"/>
              <a:t>DockPane</a:t>
            </a:r>
            <a:r>
              <a:rPr lang="en-US" dirty="0"/>
              <a:t>, </a:t>
            </a:r>
            <a:r>
              <a:rPr lang="en-US" dirty="0" err="1"/>
              <a:t>ProWindow</a:t>
            </a:r>
            <a:r>
              <a:rPr lang="en-US" dirty="0"/>
              <a:t> or Dialog</a:t>
            </a:r>
          </a:p>
          <a:p>
            <a:r>
              <a:rPr lang="en-US" dirty="0"/>
              <a:t>Displays geometry vertices</a:t>
            </a:r>
          </a:p>
          <a:p>
            <a:pPr lvl="1"/>
            <a:r>
              <a:rPr lang="en-US" dirty="0"/>
              <a:t>X, Y, Z</a:t>
            </a:r>
          </a:p>
          <a:p>
            <a:r>
              <a:rPr lang="en-US" dirty="0"/>
              <a:t>Or Sketch vertices </a:t>
            </a:r>
          </a:p>
          <a:p>
            <a:pPr lvl="1"/>
            <a:r>
              <a:rPr lang="en-US" dirty="0"/>
              <a:t>Latitude, Longitude, Z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D190CE-9721-7CCF-FA9F-2D7FF3BAB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845" y="2941320"/>
            <a:ext cx="4395930" cy="2964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A8FA74-2293-2CE9-9130-EF9A865E6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531"/>
          <a:stretch/>
        </p:blipFill>
        <p:spPr>
          <a:xfrm>
            <a:off x="8195837" y="4332230"/>
            <a:ext cx="3390476" cy="16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56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the </a:t>
            </a:r>
            <a:r>
              <a:rPr lang="en-US" dirty="0" err="1"/>
              <a:t>GeometryControl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Adding a </a:t>
            </a:r>
            <a:r>
              <a:rPr lang="en-US" dirty="0" err="1"/>
              <a:t>GeometryControl</a:t>
            </a:r>
            <a:r>
              <a:rPr lang="en-US" dirty="0"/>
              <a:t> to your XAML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Set </a:t>
            </a:r>
            <a:r>
              <a:rPr lang="en-US" dirty="0" err="1"/>
              <a:t>GeometryMode</a:t>
            </a:r>
            <a:r>
              <a:rPr lang="en-US" dirty="0"/>
              <a:t> to “Geometry” if you want to display geometry vertices</a:t>
            </a:r>
          </a:p>
          <a:p>
            <a:pPr lvl="1"/>
            <a:r>
              <a:rPr lang="en-US" dirty="0"/>
              <a:t>The second option here (less likely) is displaying sketch vertices</a:t>
            </a:r>
          </a:p>
          <a:p>
            <a:r>
              <a:rPr lang="en-US" dirty="0"/>
              <a:t>Bind a Geometry Property (in the </a:t>
            </a:r>
            <a:r>
              <a:rPr lang="en-US" dirty="0" err="1"/>
              <a:t>ViewModel</a:t>
            </a:r>
            <a:r>
              <a:rPr lang="en-US" dirty="0"/>
              <a:t>) to populate the control</a:t>
            </a:r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838200" y="1776418"/>
            <a:ext cx="9966805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editControls</a:t>
            </a:r>
            <a:endParaRPr lang="en-US" dirty="0">
              <a:solidFill>
                <a:srgbClr val="FF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ArcGIS.Desktop.Editing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…&gt;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editControls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GeometryControl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GeometryMode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="Geometry"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Geometry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Geometry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}"/&gt;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53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GeometryControl</a:t>
            </a:r>
            <a:r>
              <a:rPr lang="en-US" dirty="0"/>
              <a:t> in the </a:t>
            </a:r>
            <a:r>
              <a:rPr lang="en-US" dirty="0" err="1"/>
              <a:t>ViewModel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Adding a Geometry Property to your </a:t>
            </a:r>
            <a:r>
              <a:rPr lang="en-US" dirty="0" err="1"/>
              <a:t>ViewModel</a:t>
            </a:r>
            <a:r>
              <a:rPr lang="en-US" dirty="0"/>
              <a:t> (code behind)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Setting  the Geometry property will populate the </a:t>
            </a:r>
            <a:r>
              <a:rPr lang="en-US" dirty="0" err="1"/>
              <a:t>GeometryControl</a:t>
            </a:r>
            <a:r>
              <a:rPr lang="en-US" dirty="0"/>
              <a:t> with vertex values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1722120" y="2034876"/>
            <a:ext cx="7464645" cy="224676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Geometry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{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_geometry;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_geometry, value);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}</a:t>
            </a:r>
          </a:p>
          <a:p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9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Geometry Control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5850A8-AE83-C9AA-18E5-4599DCA79C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Dev Summit 2023 data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0DF6402-060D-F7AE-972C-BAB4E0BD4BF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t="7813" b="7813"/>
          <a:stretch/>
        </p:blipFill>
        <p:spPr/>
      </p:pic>
    </p:spTree>
    <p:extLst>
      <p:ext uri="{BB962C8B-B14F-4D97-AF65-F5344CB8AC3E}">
        <p14:creationId xmlns:p14="http://schemas.microsoft.com/office/powerpoint/2010/main" val="16072279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07E5009-B321-9A42-F735-E4CDFA6F79F5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7DB161C3-A206-0F12-A4F6-59B1A7570E8F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5D6A3847-CD7D-08E6-75CA-F7E1F540D2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455A8B6-2DFA-8451-861C-9E6E6BF8E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96774"/>
            <a:ext cx="7119257" cy="1774560"/>
          </a:xfrm>
        </p:spPr>
        <p:txBody>
          <a:bodyPr/>
          <a:lstStyle/>
          <a:p>
            <a:r>
              <a:rPr lang="en-US" sz="5400" dirty="0"/>
              <a:t>Table construction tool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42B2-81D6-6B33-C7C5-E2D848548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</p:spPr>
        <p:txBody>
          <a:bodyPr/>
          <a:lstStyle/>
          <a:p>
            <a:r>
              <a:rPr lang="en-US" dirty="0">
                <a:solidFill>
                  <a:srgbClr val="EAFF46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29928709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58002-FFD4-6B02-A610-8C2261574626}"/>
              </a:ext>
            </a:extLst>
          </p:cNvPr>
          <p:cNvGrpSpPr/>
          <p:nvPr/>
        </p:nvGrpSpPr>
        <p:grpSpPr>
          <a:xfrm>
            <a:off x="-1764" y="-15486"/>
            <a:ext cx="12193764" cy="6888971"/>
            <a:chOff x="-1764" y="-15485"/>
            <a:chExt cx="12193764" cy="6888971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A36258BB-E433-5C32-76F7-5D2A58E7171E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553D1E9-9353-F625-B07D-AB5F1CD52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13" y="562493"/>
            <a:ext cx="10369296" cy="492443"/>
          </a:xfrm>
        </p:spPr>
        <p:txBody>
          <a:bodyPr/>
          <a:lstStyle/>
          <a:p>
            <a:r>
              <a:rPr lang="en-US" sz="3600" b="0" dirty="0"/>
              <a:t>Table construction </a:t>
            </a:r>
            <a:r>
              <a:rPr lang="en-US" sz="3600" dirty="0"/>
              <a:t>t</a:t>
            </a:r>
            <a:r>
              <a:rPr lang="en-US" sz="3600" b="0" dirty="0"/>
              <a:t>ool definition</a:t>
            </a:r>
            <a:endParaRPr lang="en-US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93B157-3802-FE69-BCDB-B684B2EC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0913" y="1805969"/>
            <a:ext cx="10696379" cy="4619952"/>
          </a:xfrm>
        </p:spPr>
        <p:txBody>
          <a:bodyPr/>
          <a:lstStyle/>
          <a:p>
            <a:pPr>
              <a:buClr>
                <a:srgbClr val="EAFF46"/>
              </a:buClr>
            </a:pPr>
            <a:r>
              <a:rPr lang="en-US" dirty="0">
                <a:latin typeface="+mj-lt"/>
                <a:ea typeface="+mj-ea"/>
              </a:rPr>
              <a:t>Special type of construction tool used to create rows in a standalone table.</a:t>
            </a:r>
          </a:p>
          <a:p>
            <a:pPr lvl="1">
              <a:buClr>
                <a:srgbClr val="EAFF46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j-lt"/>
                <a:ea typeface="+mj-ea"/>
              </a:rPr>
              <a:t>Can create custom table construction tool starting at Pro 3.0</a:t>
            </a:r>
          </a:p>
          <a:p>
            <a:pPr marL="0" indent="0">
              <a:buClr>
                <a:srgbClr val="EAFF46"/>
              </a:buClr>
              <a:buNone/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r>
              <a:rPr lang="en-US" dirty="0">
                <a:latin typeface="+mj-lt"/>
                <a:ea typeface="+mj-ea"/>
              </a:rPr>
              <a:t>Follows </a:t>
            </a:r>
            <a:r>
              <a:rPr lang="en-US" dirty="0">
                <a:solidFill>
                  <a:srgbClr val="FFFF00"/>
                </a:solidFill>
                <a:latin typeface="+mj-lt"/>
                <a:ea typeface="+mj-ea"/>
              </a:rPr>
              <a:t>construction tool pattern </a:t>
            </a:r>
            <a:r>
              <a:rPr lang="en-US" dirty="0">
                <a:latin typeface="+mj-lt"/>
                <a:ea typeface="+mj-ea"/>
              </a:rPr>
              <a:t>of being associated with an </a:t>
            </a:r>
            <a:r>
              <a:rPr lang="en-US" dirty="0">
                <a:solidFill>
                  <a:srgbClr val="FFFF00"/>
                </a:solidFill>
                <a:latin typeface="+mj-lt"/>
                <a:ea typeface="+mj-ea"/>
              </a:rPr>
              <a:t>editing</a:t>
            </a:r>
            <a:r>
              <a:rPr lang="en-US" dirty="0">
                <a:latin typeface="+mj-lt"/>
                <a:ea typeface="+mj-ea"/>
              </a:rPr>
              <a:t> </a:t>
            </a:r>
            <a:r>
              <a:rPr lang="en-US" dirty="0">
                <a:solidFill>
                  <a:srgbClr val="FFFF00"/>
                </a:solidFill>
                <a:latin typeface="+mj-lt"/>
                <a:ea typeface="+mj-ea"/>
              </a:rPr>
              <a:t>template type.</a:t>
            </a:r>
            <a:endParaRPr lang="en-US" sz="3200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r>
              <a:rPr lang="en-US" dirty="0">
                <a:latin typeface="+mj-lt"/>
                <a:ea typeface="+mj-ea"/>
              </a:rPr>
              <a:t>Visual Studio Item template available:</a:t>
            </a:r>
          </a:p>
          <a:p>
            <a:pPr lvl="1">
              <a:buClr>
                <a:srgbClr val="EAFF46"/>
              </a:buClr>
            </a:pPr>
            <a:r>
              <a:rPr lang="en-US" dirty="0">
                <a:latin typeface="+mj-lt"/>
                <a:ea typeface="+mj-ea"/>
              </a:rPr>
              <a:t>ArcGIS Pro Table Construction Tool.</a:t>
            </a:r>
            <a:endParaRPr lang="en-US" sz="2000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930341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58002-FFD4-6B02-A610-8C2261574626}"/>
              </a:ext>
            </a:extLst>
          </p:cNvPr>
          <p:cNvGrpSpPr/>
          <p:nvPr/>
        </p:nvGrpSpPr>
        <p:grpSpPr>
          <a:xfrm>
            <a:off x="0" y="-30971"/>
            <a:ext cx="12193764" cy="6888971"/>
            <a:chOff x="-1764" y="-15485"/>
            <a:chExt cx="12193764" cy="6888971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A36258BB-E433-5C32-76F7-5D2A58E7171E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553D1E9-9353-F625-B07D-AB5F1CD52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53" y="901742"/>
            <a:ext cx="10369296" cy="492443"/>
          </a:xfrm>
        </p:spPr>
        <p:txBody>
          <a:bodyPr/>
          <a:lstStyle/>
          <a:p>
            <a:r>
              <a:rPr lang="en-US" sz="3600" b="0" dirty="0"/>
              <a:t>Table construction tool implementation</a:t>
            </a:r>
            <a:endParaRPr lang="en-US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93B157-3802-FE69-BCDB-B684B2EC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03653" y="1583084"/>
            <a:ext cx="10369296" cy="4068041"/>
          </a:xfrm>
        </p:spPr>
        <p:txBody>
          <a:bodyPr/>
          <a:lstStyle/>
          <a:p>
            <a:pPr>
              <a:buClr>
                <a:srgbClr val="EAFF46"/>
              </a:buClr>
            </a:pPr>
            <a:r>
              <a:rPr lang="en-US" dirty="0">
                <a:latin typeface="+mj-lt"/>
                <a:ea typeface="+mj-ea"/>
              </a:rPr>
              <a:t>Table Construction tool is defined in DAML.</a:t>
            </a:r>
          </a:p>
          <a:p>
            <a:pPr lvl="1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dirty="0">
                <a:latin typeface="+mj-lt"/>
                <a:ea typeface="+mj-ea"/>
              </a:rPr>
              <a:t>Registered within the </a:t>
            </a:r>
            <a:r>
              <a:rPr lang="en-US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“</a:t>
            </a: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esri_editing_construction_table</a:t>
            </a:r>
            <a:r>
              <a:rPr lang="en-US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” </a:t>
            </a:r>
            <a:r>
              <a:rPr lang="en-US" dirty="0">
                <a:latin typeface="+mj-lt"/>
                <a:ea typeface="+mj-ea"/>
              </a:rPr>
              <a:t>category using the </a:t>
            </a:r>
            <a:r>
              <a:rPr lang="en-US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“</a:t>
            </a: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categoryRefID</a:t>
            </a:r>
            <a:r>
              <a:rPr lang="en-US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” </a:t>
            </a:r>
            <a:r>
              <a:rPr lang="en-US" dirty="0">
                <a:latin typeface="+mj-lt"/>
                <a:ea typeface="+mj-ea"/>
              </a:rPr>
              <a:t>attribute.</a:t>
            </a:r>
          </a:p>
          <a:p>
            <a:pPr marL="0" indent="0">
              <a:buClr>
                <a:srgbClr val="EAFF46"/>
              </a:buClr>
              <a:buNone/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2A8D2-0D38-4A6E-97FF-B0A7BDC8AF3E}"/>
              </a:ext>
            </a:extLst>
          </p:cNvPr>
          <p:cNvSpPr txBox="1"/>
          <p:nvPr/>
        </p:nvSpPr>
        <p:spPr>
          <a:xfrm>
            <a:off x="748216" y="3302534"/>
            <a:ext cx="10177520" cy="233910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controls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 panose="020703090202050204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…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esri_editing_construction_table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 panose="020703090202050204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Tool Name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…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tooltip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 panose="02070309020205020404" pitchFamily="49" charset="0"/>
              </a:rPr>
              <a:t>…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tooltip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guid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3281c79d-f91a-448e-a144-b8a1c233d3c5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controls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3CCE20-033B-459C-88B4-51C7A5244B44}"/>
              </a:ext>
            </a:extLst>
          </p:cNvPr>
          <p:cNvSpPr/>
          <p:nvPr/>
        </p:nvSpPr>
        <p:spPr>
          <a:xfrm>
            <a:off x="4255995" y="3774570"/>
            <a:ext cx="4048786" cy="376517"/>
          </a:xfrm>
          <a:prstGeom prst="rect">
            <a:avLst/>
          </a:prstGeom>
          <a:solidFill>
            <a:srgbClr val="C0E8FF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84245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Class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</a:t>
            </a:r>
            <a:r>
              <a:rPr lang="en-US" sz="2400" dirty="0" err="1"/>
              <a:t>TableView</a:t>
            </a:r>
            <a:r>
              <a:rPr lang="en-US" sz="2400" dirty="0"/>
              <a:t> class is used as the primary interface for displaying, selecting and editing data in tabular fashion</a:t>
            </a:r>
          </a:p>
          <a:p>
            <a:r>
              <a:rPr lang="en-US" sz="2400" dirty="0" err="1"/>
              <a:t>TableView</a:t>
            </a:r>
            <a:r>
              <a:rPr lang="en-US" sz="2400" dirty="0"/>
              <a:t> is the content of a </a:t>
            </a:r>
            <a:r>
              <a:rPr lang="en-US" sz="2400" dirty="0" err="1"/>
              <a:t>TablePane</a:t>
            </a:r>
            <a:endParaRPr lang="en-US" sz="2400" dirty="0"/>
          </a:p>
          <a:p>
            <a:r>
              <a:rPr lang="en-US" sz="2400" dirty="0"/>
              <a:t>The </a:t>
            </a:r>
            <a:r>
              <a:rPr lang="en-US" sz="2400" dirty="0" err="1"/>
              <a:t>TableView</a:t>
            </a:r>
            <a:r>
              <a:rPr lang="en-US" sz="2400" dirty="0"/>
              <a:t> class is exposed via the API with release 3.1</a:t>
            </a:r>
          </a:p>
          <a:p>
            <a:pPr lvl="1"/>
            <a:r>
              <a:rPr lang="en-US" sz="2000" dirty="0" err="1"/>
              <a:t>TableView</a:t>
            </a:r>
            <a:r>
              <a:rPr lang="en-US" sz="2000" dirty="0"/>
              <a:t> can be customized</a:t>
            </a:r>
          </a:p>
          <a:p>
            <a:pPr lvl="2"/>
            <a:r>
              <a:rPr lang="en-US" sz="1800" dirty="0"/>
              <a:t>Modify the UI (hide columns)</a:t>
            </a:r>
          </a:p>
          <a:p>
            <a:pPr lvl="2"/>
            <a:r>
              <a:rPr lang="en-US" sz="1800" dirty="0"/>
              <a:t>Change behaviors (sorting)</a:t>
            </a:r>
          </a:p>
          <a:p>
            <a:pPr lvl="2"/>
            <a:r>
              <a:rPr lang="en-US" sz="1800" dirty="0"/>
              <a:t>View Mode i.e. Selected Rows</a:t>
            </a:r>
          </a:p>
          <a:p>
            <a:pPr lvl="2"/>
            <a:r>
              <a:rPr lang="en-US" sz="1800" dirty="0"/>
              <a:t>Process Row selection when</a:t>
            </a:r>
            <a:br>
              <a:rPr lang="en-US" sz="1800" dirty="0"/>
            </a:br>
            <a:r>
              <a:rPr lang="en-US" sz="1800" dirty="0"/>
              <a:t>a Row in the </a:t>
            </a:r>
            <a:r>
              <a:rPr lang="en-US" sz="1800" dirty="0" err="1"/>
              <a:t>TableView</a:t>
            </a:r>
            <a:r>
              <a:rPr lang="en-US" sz="1800" dirty="0"/>
              <a:t> is </a:t>
            </a:r>
            <a:br>
              <a:rPr lang="en-US" sz="1800" dirty="0"/>
            </a:br>
            <a:r>
              <a:rPr lang="en-US" sz="1800" dirty="0"/>
              <a:t>clicked</a:t>
            </a:r>
          </a:p>
          <a:p>
            <a:r>
              <a:rPr lang="en-US" sz="2600" dirty="0"/>
              <a:t>Create a </a:t>
            </a:r>
            <a:r>
              <a:rPr lang="en-US" sz="2600" dirty="0" err="1"/>
              <a:t>TableView</a:t>
            </a:r>
            <a:endParaRPr lang="en-US" sz="2600" dirty="0"/>
          </a:p>
          <a:p>
            <a:pPr lvl="2"/>
            <a:r>
              <a:rPr lang="en-US" sz="1800" dirty="0"/>
              <a:t>Use </a:t>
            </a:r>
            <a:r>
              <a:rPr lang="en-US" sz="1800" dirty="0" err="1"/>
              <a:t>OpenTablePane</a:t>
            </a:r>
            <a:endParaRPr lang="en-US" sz="1800" dirty="0"/>
          </a:p>
          <a:p>
            <a:pPr lvl="1"/>
            <a:endParaRPr lang="en-US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B96FF7-BC7E-6F28-BB2F-AF03B86808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355" b="14733"/>
          <a:stretch/>
        </p:blipFill>
        <p:spPr>
          <a:xfrm>
            <a:off x="5670270" y="2832618"/>
            <a:ext cx="5941792" cy="27338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546927-68C8-4DC7-9AA3-D854B84BCB0E}"/>
              </a:ext>
            </a:extLst>
          </p:cNvPr>
          <p:cNvSpPr txBox="1"/>
          <p:nvPr/>
        </p:nvSpPr>
        <p:spPr>
          <a:xfrm>
            <a:off x="909103" y="5802939"/>
            <a:ext cx="7918676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FrameworkApplication.Panes.CanOpenTablePane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FrameworkApplication.Panes.OpenTablePane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6437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58002-FFD4-6B02-A610-8C2261574626}"/>
              </a:ext>
            </a:extLst>
          </p:cNvPr>
          <p:cNvGrpSpPr/>
          <p:nvPr/>
        </p:nvGrpSpPr>
        <p:grpSpPr>
          <a:xfrm>
            <a:off x="0" y="-30971"/>
            <a:ext cx="12193764" cy="6888971"/>
            <a:chOff x="-1764" y="-15485"/>
            <a:chExt cx="12193764" cy="6888971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A36258BB-E433-5C32-76F7-5D2A58E7171E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553D1E9-9353-F625-B07D-AB5F1CD52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53" y="901742"/>
            <a:ext cx="10369296" cy="492443"/>
          </a:xfrm>
        </p:spPr>
        <p:txBody>
          <a:bodyPr/>
          <a:lstStyle/>
          <a:p>
            <a:r>
              <a:rPr lang="en-US" sz="3600" b="0" dirty="0"/>
              <a:t>Table construction tool implementation</a:t>
            </a:r>
            <a:endParaRPr lang="en-US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93B157-3802-FE69-BCDB-B684B2EC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788" y="1636873"/>
            <a:ext cx="10369296" cy="4068041"/>
          </a:xfrm>
        </p:spPr>
        <p:txBody>
          <a:bodyPr/>
          <a:lstStyle/>
          <a:p>
            <a:pPr>
              <a:buClr>
                <a:srgbClr val="EAFF46"/>
              </a:buClr>
            </a:pPr>
            <a:r>
              <a:rPr lang="en-US" sz="2400" dirty="0">
                <a:latin typeface="+mj-lt"/>
                <a:ea typeface="+mj-ea"/>
              </a:rPr>
              <a:t>Custom Table Construction tool inherits from the </a:t>
            </a:r>
            <a:r>
              <a:rPr lang="en-US" sz="2400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MapTool</a:t>
            </a:r>
            <a:r>
              <a:rPr lang="en-US" sz="2400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 </a:t>
            </a:r>
            <a:r>
              <a:rPr lang="en-US" sz="2400" dirty="0">
                <a:latin typeface="+mj-lt"/>
                <a:ea typeface="+mj-ea"/>
              </a:rPr>
              <a:t>base class.</a:t>
            </a:r>
          </a:p>
          <a:p>
            <a:pPr>
              <a:buClr>
                <a:srgbClr val="EAFF46"/>
              </a:buClr>
            </a:pPr>
            <a:r>
              <a:rPr lang="en-US" sz="2400" dirty="0">
                <a:latin typeface="+mj-lt"/>
                <a:ea typeface="+mj-ea"/>
              </a:rPr>
              <a:t>Default behavior is to </a:t>
            </a:r>
            <a:r>
              <a:rPr lang="en-US" sz="2400" b="1" u="sng" dirty="0">
                <a:latin typeface="+mj-lt"/>
                <a:ea typeface="+mj-ea"/>
              </a:rPr>
              <a:t>not</a:t>
            </a:r>
            <a:r>
              <a:rPr lang="en-US" sz="2400" dirty="0">
                <a:latin typeface="+mj-lt"/>
                <a:ea typeface="+mj-ea"/>
              </a:rPr>
              <a:t> sketch on the map</a:t>
            </a:r>
            <a:endParaRPr lang="en-US" sz="2400" b="1" dirty="0">
              <a:solidFill>
                <a:srgbClr val="FFFF00"/>
              </a:solidFill>
              <a:latin typeface="Courier New" panose="02070309020205020404" pitchFamily="49" charset="0"/>
              <a:ea typeface="+mj-ea"/>
              <a:cs typeface="Courier New" panose="02070309020205020404" pitchFamily="49" charset="0"/>
            </a:endParaRPr>
          </a:p>
          <a:p>
            <a:pPr lvl="2">
              <a:buClr>
                <a:srgbClr val="EAFF46"/>
              </a:buClr>
              <a:buFont typeface="Wingdings" panose="05000000000000000000" pitchFamily="2" charset="2"/>
              <a:buChar char="§"/>
            </a:pP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IsSketchTool</a:t>
            </a:r>
            <a:r>
              <a:rPr lang="en-US" dirty="0">
                <a:latin typeface="+mj-lt"/>
                <a:ea typeface="+mj-ea"/>
              </a:rPr>
              <a:t> property is set to false (default)</a:t>
            </a:r>
          </a:p>
          <a:p>
            <a:pPr lvl="2">
              <a:buClr>
                <a:srgbClr val="EAFF46"/>
              </a:buClr>
              <a:buFont typeface="Wingdings" panose="05000000000000000000" pitchFamily="2" charset="2"/>
              <a:buChar char="§"/>
            </a:pP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SketchType</a:t>
            </a:r>
            <a:r>
              <a:rPr lang="en-US" dirty="0">
                <a:latin typeface="+mj-lt"/>
                <a:ea typeface="+mj-ea"/>
              </a:rPr>
              <a:t> property is set to None. (default)</a:t>
            </a:r>
          </a:p>
          <a:p>
            <a:pPr lvl="2">
              <a:buClr>
                <a:srgbClr val="EAFF46"/>
              </a:buClr>
            </a:pPr>
            <a:endParaRPr lang="en-US" sz="18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sz="20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2A8D2-0D38-4A6E-97FF-B0A7BDC8AF3E}"/>
              </a:ext>
            </a:extLst>
          </p:cNvPr>
          <p:cNvSpPr txBox="1"/>
          <p:nvPr/>
        </p:nvSpPr>
        <p:spPr>
          <a:xfrm>
            <a:off x="514807" y="3411392"/>
            <a:ext cx="10544258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urier New" panose="02070309020205020404" pitchFamily="49" charset="0"/>
              </a:rPr>
              <a:t>TableConstructionTool1</a:t>
            </a:r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MapTool</a:t>
            </a:r>
            <a:endParaRPr lang="en-US" sz="18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urier New" panose="02070309020205020404" pitchFamily="49" charset="0"/>
              </a:rPr>
              <a:t>{</a:t>
            </a:r>
            <a:endParaRPr lang="en-US" sz="1600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lvl="1"/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urier New" panose="02070309020205020404" pitchFamily="49" charset="0"/>
              </a:rPr>
              <a:t>TableConstructionTool1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()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{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IsSketchTool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// set the </a:t>
            </a:r>
            <a:r>
              <a:rPr lang="en-US" sz="1600" dirty="0" err="1">
                <a:solidFill>
                  <a:srgbClr val="008000"/>
                </a:solidFill>
                <a:latin typeface="Courier New" panose="02070309020205020404" pitchFamily="49" charset="0"/>
              </a:rPr>
              <a:t>SketchType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 to None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SketchType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SketchGeometryType.None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//Gets or sets whether the sketch is for creating a feature and should use the     </a:t>
            </a:r>
            <a:r>
              <a:rPr lang="en-US" sz="1600" dirty="0" err="1">
                <a:solidFill>
                  <a:srgbClr val="008000"/>
                </a:solidFill>
                <a:latin typeface="Courier New" panose="02070309020205020404" pitchFamily="49" charset="0"/>
              </a:rPr>
              <a:t>CurrentTemplate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.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UsesCurrentTemplate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}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3CCE20-033B-459C-88B4-51C7A5244B44}"/>
              </a:ext>
            </a:extLst>
          </p:cNvPr>
          <p:cNvSpPr/>
          <p:nvPr/>
        </p:nvSpPr>
        <p:spPr>
          <a:xfrm>
            <a:off x="4819629" y="3437559"/>
            <a:ext cx="931325" cy="376517"/>
          </a:xfrm>
          <a:prstGeom prst="rect">
            <a:avLst/>
          </a:prstGeom>
          <a:solidFill>
            <a:srgbClr val="C0E8FF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28CB32-62A3-4B1B-AC6E-F4CC7F645345}"/>
              </a:ext>
            </a:extLst>
          </p:cNvPr>
          <p:cNvSpPr/>
          <p:nvPr/>
        </p:nvSpPr>
        <p:spPr>
          <a:xfrm>
            <a:off x="1280200" y="4377339"/>
            <a:ext cx="2629919" cy="376517"/>
          </a:xfrm>
          <a:prstGeom prst="rect">
            <a:avLst/>
          </a:prstGeom>
          <a:solidFill>
            <a:srgbClr val="C0E8FF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287527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58002-FFD4-6B02-A610-8C2261574626}"/>
              </a:ext>
            </a:extLst>
          </p:cNvPr>
          <p:cNvGrpSpPr/>
          <p:nvPr/>
        </p:nvGrpSpPr>
        <p:grpSpPr>
          <a:xfrm>
            <a:off x="0" y="-30971"/>
            <a:ext cx="12193764" cy="6888971"/>
            <a:chOff x="-1764" y="-15485"/>
            <a:chExt cx="12193764" cy="6888971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A36258BB-E433-5C32-76F7-5D2A58E7171E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553D1E9-9353-F625-B07D-AB5F1CD52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653" y="901742"/>
            <a:ext cx="10369296" cy="492443"/>
          </a:xfrm>
        </p:spPr>
        <p:txBody>
          <a:bodyPr/>
          <a:lstStyle/>
          <a:p>
            <a:r>
              <a:rPr lang="en-US" sz="3600" b="0" dirty="0"/>
              <a:t>Table construction tool implementation</a:t>
            </a:r>
            <a:endParaRPr lang="en-US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93B157-3802-FE69-BCDB-B684B2EC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787" y="1636873"/>
            <a:ext cx="11288695" cy="4068041"/>
          </a:xfrm>
        </p:spPr>
        <p:txBody>
          <a:bodyPr/>
          <a:lstStyle/>
          <a:p>
            <a:pPr>
              <a:buClr>
                <a:srgbClr val="EAFF46"/>
              </a:buClr>
            </a:pPr>
            <a:r>
              <a:rPr lang="en-US" dirty="0">
                <a:latin typeface="+mj-lt"/>
                <a:ea typeface="+mj-ea"/>
                <a:cs typeface="Arial"/>
              </a:rPr>
              <a:t>Implement </a:t>
            </a: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OnSketchCompleteAsync</a:t>
            </a:r>
            <a:r>
              <a:rPr lang="en-US" b="1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+mj-lt"/>
                <a:ea typeface="+mj-ea"/>
                <a:cs typeface="Arial"/>
              </a:rPr>
              <a:t>callback to add new rows to the table.</a:t>
            </a:r>
          </a:p>
          <a:p>
            <a:pPr lvl="1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dirty="0">
                <a:latin typeface="+mj-lt"/>
                <a:ea typeface="+mj-ea"/>
                <a:cs typeface="Arial"/>
              </a:rPr>
              <a:t>Activate tool, click Create button on the Create Feature pane to invoke callback.</a:t>
            </a:r>
          </a:p>
          <a:p>
            <a:pPr lvl="1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dirty="0">
                <a:latin typeface="+mj-lt"/>
                <a:ea typeface="+mj-ea"/>
                <a:cs typeface="Arial"/>
              </a:rPr>
              <a:t>Geometry will be null (tables have </a:t>
            </a:r>
            <a:r>
              <a:rPr lang="en-US">
                <a:latin typeface="+mj-lt"/>
                <a:ea typeface="+mj-ea"/>
                <a:cs typeface="Arial"/>
              </a:rPr>
              <a:t>no geometry)</a:t>
            </a:r>
            <a:endParaRPr lang="en-US" dirty="0">
              <a:latin typeface="+mj-lt"/>
              <a:ea typeface="+mj-ea"/>
              <a:cs typeface="Arial"/>
            </a:endParaRPr>
          </a:p>
          <a:p>
            <a:pPr lvl="1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dirty="0">
                <a:latin typeface="+mj-lt"/>
                <a:ea typeface="+mj-ea"/>
                <a:cs typeface="Arial"/>
              </a:rPr>
              <a:t>Use </a:t>
            </a:r>
            <a:r>
              <a:rPr lang="en-US" dirty="0" err="1">
                <a:latin typeface="+mj-lt"/>
                <a:ea typeface="+mj-ea"/>
                <a:cs typeface="Arial"/>
              </a:rPr>
              <a:t>EditOperation</a:t>
            </a:r>
            <a:r>
              <a:rPr lang="en-US" dirty="0">
                <a:latin typeface="+mj-lt"/>
                <a:ea typeface="+mj-ea"/>
                <a:cs typeface="Arial"/>
              </a:rPr>
              <a:t> to perform edits to table</a:t>
            </a: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8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2A8D2-0D38-4A6E-97FF-B0A7BDC8AF3E}"/>
              </a:ext>
            </a:extLst>
          </p:cNvPr>
          <p:cNvSpPr txBox="1"/>
          <p:nvPr/>
        </p:nvSpPr>
        <p:spPr>
          <a:xfrm>
            <a:off x="352517" y="4046985"/>
            <a:ext cx="9085322" cy="264687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Task&lt;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OnSketchCompleteAsync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(Geometry geometry) 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// geometry will be null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==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Task.FromResult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  // Create an edit operation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createOperation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…</a:t>
            </a: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}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AD8C3F-727A-4D53-AEAE-1773E8E12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170" y="3968994"/>
            <a:ext cx="2962571" cy="2724869"/>
          </a:xfrm>
          <a:prstGeom prst="rect">
            <a:avLst/>
          </a:prstGeom>
          <a:ln w="254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802E80F-F4D8-4131-B9BE-67D2585E017B}"/>
              </a:ext>
            </a:extLst>
          </p:cNvPr>
          <p:cNvCxnSpPr/>
          <p:nvPr/>
        </p:nvCxnSpPr>
        <p:spPr>
          <a:xfrm flipV="1">
            <a:off x="9294668" y="5616286"/>
            <a:ext cx="238991" cy="3584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55A0765-EC9A-4C46-9D80-D2E229E2BFF6}"/>
              </a:ext>
            </a:extLst>
          </p:cNvPr>
          <p:cNvCxnSpPr/>
          <p:nvPr/>
        </p:nvCxnSpPr>
        <p:spPr>
          <a:xfrm>
            <a:off x="11024755" y="5221127"/>
            <a:ext cx="400050" cy="4992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F581D99C-649C-4292-8CED-06DC3ED9679D}"/>
              </a:ext>
            </a:extLst>
          </p:cNvPr>
          <p:cNvSpPr/>
          <p:nvPr/>
        </p:nvSpPr>
        <p:spPr>
          <a:xfrm>
            <a:off x="4078432" y="4338205"/>
            <a:ext cx="2644486" cy="327313"/>
          </a:xfrm>
          <a:prstGeom prst="rect">
            <a:avLst/>
          </a:prstGeom>
          <a:solidFill>
            <a:srgbClr val="8DE7F4">
              <a:alpha val="41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C1CCC0-5D23-4FDE-B5F0-66ACB4433A53}"/>
              </a:ext>
            </a:extLst>
          </p:cNvPr>
          <p:cNvSpPr/>
          <p:nvPr/>
        </p:nvSpPr>
        <p:spPr>
          <a:xfrm>
            <a:off x="3380601" y="5783945"/>
            <a:ext cx="2644486" cy="327313"/>
          </a:xfrm>
          <a:prstGeom prst="rect">
            <a:avLst/>
          </a:prstGeom>
          <a:solidFill>
            <a:srgbClr val="8DE7F4">
              <a:alpha val="41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8C162F-4291-44EF-B50B-C96F176CD20B}"/>
              </a:ext>
            </a:extLst>
          </p:cNvPr>
          <p:cNvSpPr/>
          <p:nvPr/>
        </p:nvSpPr>
        <p:spPr>
          <a:xfrm>
            <a:off x="9144000" y="4046985"/>
            <a:ext cx="987136" cy="22367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47680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58002-FFD4-6B02-A610-8C2261574626}"/>
              </a:ext>
            </a:extLst>
          </p:cNvPr>
          <p:cNvGrpSpPr/>
          <p:nvPr/>
        </p:nvGrpSpPr>
        <p:grpSpPr>
          <a:xfrm>
            <a:off x="0" y="-30971"/>
            <a:ext cx="12193764" cy="6888971"/>
            <a:chOff x="-1764" y="-15485"/>
            <a:chExt cx="12193764" cy="6888971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A36258BB-E433-5C32-76F7-5D2A58E7171E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553D1E9-9353-F625-B07D-AB5F1CD52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764" y="0"/>
              <a:ext cx="12192000" cy="685800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954" y="335095"/>
            <a:ext cx="10369296" cy="492443"/>
          </a:xfrm>
        </p:spPr>
        <p:txBody>
          <a:bodyPr/>
          <a:lstStyle/>
          <a:p>
            <a:r>
              <a:rPr lang="en-US" sz="4000" b="0" dirty="0"/>
              <a:t>Table construction tool with options</a:t>
            </a:r>
            <a:endParaRPr lang="en-US" sz="36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93B157-3802-FE69-BCDB-B684B2EC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563" y="1126802"/>
            <a:ext cx="11185744" cy="4722363"/>
          </a:xfrm>
        </p:spPr>
        <p:txBody>
          <a:bodyPr/>
          <a:lstStyle/>
          <a:p>
            <a:pPr>
              <a:buClr>
                <a:srgbClr val="EAFF46"/>
              </a:buClr>
            </a:pPr>
            <a:r>
              <a:rPr lang="en-US" sz="2400" dirty="0">
                <a:latin typeface="+mj-lt"/>
                <a:ea typeface="+mj-ea"/>
                <a:cs typeface="Arial"/>
              </a:rPr>
              <a:t>Construction tool with options allows users to input parameter values to the tool at runtime.</a:t>
            </a:r>
          </a:p>
          <a:p>
            <a:pPr lvl="1">
              <a:buClr>
                <a:srgbClr val="EAFF46"/>
              </a:buClr>
            </a:pPr>
            <a:r>
              <a:rPr lang="en-US" sz="2000" dirty="0">
                <a:latin typeface="+mj-lt"/>
                <a:ea typeface="+mj-ea"/>
                <a:cs typeface="Arial"/>
              </a:rPr>
              <a:t>Example: Select attributes from features on the map to populate table rows.</a:t>
            </a:r>
          </a:p>
          <a:p>
            <a:pPr lvl="2">
              <a:buClr>
                <a:srgbClr val="EAFF46"/>
              </a:buClr>
            </a:pPr>
            <a:r>
              <a:rPr lang="en-US" sz="1600" dirty="0">
                <a:latin typeface="+mj-lt"/>
                <a:ea typeface="+mj-ea"/>
                <a:cs typeface="Arial"/>
              </a:rPr>
              <a:t>Feature Layer, </a:t>
            </a:r>
          </a:p>
          <a:p>
            <a:pPr lvl="2">
              <a:buClr>
                <a:srgbClr val="EAFF46"/>
              </a:buClr>
            </a:pPr>
            <a:r>
              <a:rPr lang="en-US" sz="1600" dirty="0">
                <a:latin typeface="+mj-lt"/>
                <a:ea typeface="+mj-ea"/>
                <a:cs typeface="Arial"/>
              </a:rPr>
              <a:t>Field from feature layer, </a:t>
            </a:r>
          </a:p>
          <a:p>
            <a:pPr lvl="2">
              <a:buClr>
                <a:srgbClr val="EAFF46"/>
              </a:buClr>
            </a:pPr>
            <a:r>
              <a:rPr lang="en-US" sz="1600" dirty="0">
                <a:latin typeface="+mj-lt"/>
                <a:ea typeface="+mj-ea"/>
                <a:cs typeface="Arial"/>
              </a:rPr>
              <a:t>field from stand alone table.</a:t>
            </a:r>
          </a:p>
          <a:p>
            <a:pPr>
              <a:buClr>
                <a:srgbClr val="EAFF46"/>
              </a:buClr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4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sz="2000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sz="2000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E3C345-6455-444A-A3ED-492BC3424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7509" y="3177827"/>
            <a:ext cx="10396216" cy="33742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8DFE069-9355-4E37-9D46-D64F00AF2C12}"/>
              </a:ext>
            </a:extLst>
          </p:cNvPr>
          <p:cNvSpPr/>
          <p:nvPr/>
        </p:nvSpPr>
        <p:spPr>
          <a:xfrm>
            <a:off x="875471" y="4444253"/>
            <a:ext cx="789709" cy="3169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D25CCC-AD6B-45BF-999D-98BBC6E7F02E}"/>
              </a:ext>
            </a:extLst>
          </p:cNvPr>
          <p:cNvSpPr/>
          <p:nvPr/>
        </p:nvSpPr>
        <p:spPr>
          <a:xfrm>
            <a:off x="875471" y="5410608"/>
            <a:ext cx="1522268" cy="2493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47DD916-5488-4E4A-8153-1A2D4CB59BA9}"/>
              </a:ext>
            </a:extLst>
          </p:cNvPr>
          <p:cNvCxnSpPr/>
          <p:nvPr/>
        </p:nvCxnSpPr>
        <p:spPr>
          <a:xfrm flipH="1">
            <a:off x="8936938" y="3551858"/>
            <a:ext cx="322118" cy="4052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7CE4EB4-9BEB-465A-867F-73B21E7C8664}"/>
              </a:ext>
            </a:extLst>
          </p:cNvPr>
          <p:cNvSpPr/>
          <p:nvPr/>
        </p:nvSpPr>
        <p:spPr>
          <a:xfrm>
            <a:off x="8448304" y="4742992"/>
            <a:ext cx="2646742" cy="14230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95E7F0-AB88-4DBF-8296-C514B66B8894}"/>
              </a:ext>
            </a:extLst>
          </p:cNvPr>
          <p:cNvSpPr txBox="1"/>
          <p:nvPr/>
        </p:nvSpPr>
        <p:spPr>
          <a:xfrm>
            <a:off x="9403067" y="4022356"/>
            <a:ext cx="2031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Input parameters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D08632F-BA3A-4B03-8DC8-087EB8D63DB9}"/>
              </a:ext>
            </a:extLst>
          </p:cNvPr>
          <p:cNvCxnSpPr/>
          <p:nvPr/>
        </p:nvCxnSpPr>
        <p:spPr>
          <a:xfrm flipH="1">
            <a:off x="10318804" y="4360910"/>
            <a:ext cx="218209" cy="31777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460BA31D-0D1A-4996-9C27-7012E63A761F}"/>
              </a:ext>
            </a:extLst>
          </p:cNvPr>
          <p:cNvSpPr/>
          <p:nvPr/>
        </p:nvSpPr>
        <p:spPr>
          <a:xfrm>
            <a:off x="4860500" y="2349656"/>
            <a:ext cx="1608758" cy="584248"/>
          </a:xfrm>
          <a:prstGeom prst="wedgeRectCallout">
            <a:avLst>
              <a:gd name="adj1" fmla="val -128070"/>
              <a:gd name="adj2" fmla="val -40444"/>
            </a:avLst>
          </a:prstGeom>
          <a:solidFill>
            <a:srgbClr val="7BDB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Three options</a:t>
            </a:r>
          </a:p>
        </p:txBody>
      </p:sp>
    </p:spTree>
    <p:extLst>
      <p:ext uri="{BB962C8B-B14F-4D97-AF65-F5344CB8AC3E}">
        <p14:creationId xmlns:p14="http://schemas.microsoft.com/office/powerpoint/2010/main" val="4160068096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0F5817-754F-40E6-9A48-ED93DCD8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965" y="770226"/>
            <a:ext cx="10515600" cy="674110"/>
          </a:xfrm>
        </p:spPr>
        <p:txBody>
          <a:bodyPr/>
          <a:lstStyle/>
          <a:p>
            <a:r>
              <a:rPr lang="en-US" b="0" dirty="0"/>
              <a:t>Table construction tool with options</a:t>
            </a:r>
            <a:endParaRPr lang="en-US" dirty="0"/>
          </a:p>
        </p:txBody>
      </p:sp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99F9D844-1278-47EE-B944-DF2C745F4B69}"/>
              </a:ext>
            </a:extLst>
          </p:cNvPr>
          <p:cNvSpPr txBox="1">
            <a:spLocks/>
          </p:cNvSpPr>
          <p:nvPr/>
        </p:nvSpPr>
        <p:spPr>
          <a:xfrm>
            <a:off x="555608" y="1569333"/>
            <a:ext cx="11185744" cy="47223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r>
              <a:rPr lang="en-US" sz="2400" dirty="0">
                <a:latin typeface="+mj-lt"/>
                <a:ea typeface="+mj-ea"/>
                <a:cs typeface="Arial"/>
              </a:rPr>
              <a:t>Implement a table construction tool. Tool will allow sketching to select features.</a:t>
            </a:r>
          </a:p>
          <a:p>
            <a:pPr lvl="1">
              <a:buClr>
                <a:srgbClr val="EAFF46"/>
              </a:buClr>
            </a:pP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IsSketchTool</a:t>
            </a:r>
            <a:r>
              <a:rPr lang="en-US" sz="2000" dirty="0">
                <a:latin typeface="+mj-lt"/>
                <a:ea typeface="+mj-ea"/>
                <a:cs typeface="Arial"/>
              </a:rPr>
              <a:t> property is set to true. </a:t>
            </a:r>
          </a:p>
          <a:p>
            <a:pPr lvl="1">
              <a:buClr>
                <a:srgbClr val="EAFF46"/>
              </a:buClr>
            </a:pPr>
            <a:r>
              <a:rPr lang="en-US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SketchType</a:t>
            </a:r>
            <a:r>
              <a:rPr lang="en-US" sz="2000" dirty="0">
                <a:latin typeface="+mj-lt"/>
                <a:ea typeface="+mj-ea"/>
                <a:cs typeface="Arial"/>
              </a:rPr>
              <a:t> property is set to rectangle. </a:t>
            </a:r>
          </a:p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r>
              <a:rPr lang="en-US" sz="2400" dirty="0">
                <a:latin typeface="+mj-lt"/>
                <a:ea typeface="+mj-ea"/>
                <a:cs typeface="Arial"/>
              </a:rPr>
              <a:t>Implement the </a:t>
            </a:r>
            <a:r>
              <a:rPr lang="en-US" sz="2400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ToolOptionsEmbeddableControl</a:t>
            </a:r>
            <a:r>
              <a:rPr lang="en-US" sz="2400" dirty="0">
                <a:latin typeface="+mj-lt"/>
                <a:ea typeface="+mj-ea"/>
                <a:cs typeface="Arial"/>
              </a:rPr>
              <a:t> abstract base class to hold the options (parameters). (View/</a:t>
            </a:r>
            <a:r>
              <a:rPr lang="en-US" sz="2400" dirty="0" err="1">
                <a:latin typeface="+mj-lt"/>
                <a:ea typeface="+mj-ea"/>
                <a:cs typeface="Arial"/>
              </a:rPr>
              <a:t>ViewModel</a:t>
            </a:r>
            <a:r>
              <a:rPr lang="en-US" sz="2400" dirty="0">
                <a:latin typeface="+mj-lt"/>
                <a:ea typeface="+mj-ea"/>
                <a:cs typeface="Arial"/>
              </a:rPr>
              <a:t> pair)</a:t>
            </a:r>
          </a:p>
          <a:p>
            <a:pPr lvl="1">
              <a:buClr>
                <a:srgbClr val="EAFF46"/>
              </a:buClr>
            </a:pPr>
            <a:r>
              <a:rPr lang="en-US" sz="2000" dirty="0">
                <a:latin typeface="+mj-lt"/>
                <a:ea typeface="+mj-ea"/>
                <a:cs typeface="Arial"/>
              </a:rPr>
              <a:t>View provides the user control </a:t>
            </a:r>
          </a:p>
          <a:p>
            <a:pPr lvl="1">
              <a:buClr>
                <a:srgbClr val="EAFF46"/>
              </a:buClr>
            </a:pPr>
            <a:r>
              <a:rPr lang="en-US" sz="2000" dirty="0" err="1">
                <a:latin typeface="+mj-lt"/>
                <a:ea typeface="+mj-ea"/>
                <a:cs typeface="Arial"/>
              </a:rPr>
              <a:t>ViewModel</a:t>
            </a:r>
            <a:r>
              <a:rPr lang="en-US" sz="2000" dirty="0">
                <a:latin typeface="+mj-lt"/>
                <a:ea typeface="+mj-ea"/>
                <a:cs typeface="Arial"/>
              </a:rPr>
              <a:t> provides the business logic</a:t>
            </a:r>
          </a:p>
          <a:p>
            <a:pPr lvl="2">
              <a:buClr>
                <a:srgbClr val="EAFF46"/>
              </a:buClr>
            </a:pPr>
            <a:r>
              <a:rPr lang="en-US" dirty="0">
                <a:latin typeface="+mj-lt"/>
                <a:ea typeface="+mj-ea"/>
                <a:cs typeface="Arial"/>
              </a:rPr>
              <a:t>Inherits from </a:t>
            </a:r>
            <a:r>
              <a:rPr lang="en-US" sz="2400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ToolOptionsEmbeddableControl</a:t>
            </a:r>
            <a:endParaRPr lang="en-US" sz="2400" b="1" dirty="0">
              <a:solidFill>
                <a:srgbClr val="FFFF00"/>
              </a:solidFill>
              <a:latin typeface="Courier New" panose="02070309020205020404" pitchFamily="49" charset="0"/>
              <a:ea typeface="+mj-ea"/>
              <a:cs typeface="Courier New" panose="02070309020205020404" pitchFamily="49" charset="0"/>
            </a:endParaRPr>
          </a:p>
          <a:p>
            <a:pPr lvl="2">
              <a:buClr>
                <a:srgbClr val="EAFF46"/>
              </a:buClr>
            </a:pPr>
            <a:endParaRPr lang="en-US" dirty="0">
              <a:latin typeface="+mj-lt"/>
              <a:ea typeface="+mj-ea"/>
              <a:cs typeface="Arial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dirty="0">
              <a:latin typeface="+mj-lt"/>
              <a:ea typeface="+mj-ea"/>
              <a:cs typeface="Arial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dirty="0">
              <a:latin typeface="+mj-lt"/>
              <a:ea typeface="+mj-ea"/>
              <a:cs typeface="Arial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sz="2400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lvl="1"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 marL="0" indent="0">
              <a:buClr>
                <a:srgbClr val="EAFF46"/>
              </a:buClr>
              <a:buFont typeface="Arial" panose="020B0604020202020204" pitchFamily="34" charset="0"/>
              <a:buNone/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>
              <a:latin typeface="+mj-lt"/>
              <a:ea typeface="+mj-ea"/>
            </a:endParaRPr>
          </a:p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CDB781-702A-40D6-B4A0-C9798EE13B69}"/>
              </a:ext>
            </a:extLst>
          </p:cNvPr>
          <p:cNvSpPr/>
          <p:nvPr/>
        </p:nvSpPr>
        <p:spPr>
          <a:xfrm>
            <a:off x="620425" y="5067020"/>
            <a:ext cx="10583140" cy="13300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internal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urier New" panose="02070309020205020404" pitchFamily="49" charset="0"/>
              </a:rPr>
              <a:t>TableConstructionToolOptionsViewModel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: </a:t>
            </a:r>
            <a:r>
              <a:rPr lang="en-US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ToolOptionsEmbeddableControl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{</a:t>
            </a:r>
          </a:p>
          <a:p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	//Business logic for the UI options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431584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4A97BE-BF02-4D28-B290-FB09193E4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313" y="314960"/>
            <a:ext cx="10515600" cy="720725"/>
          </a:xfrm>
        </p:spPr>
        <p:txBody>
          <a:bodyPr/>
          <a:lstStyle/>
          <a:p>
            <a:r>
              <a:rPr lang="en-US" sz="4400" b="0" dirty="0"/>
              <a:t>Table construction tool with options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918723-7E7B-4002-AC43-051796A90AAB}"/>
              </a:ext>
            </a:extLst>
          </p:cNvPr>
          <p:cNvSpPr txBox="1"/>
          <p:nvPr/>
        </p:nvSpPr>
        <p:spPr>
          <a:xfrm>
            <a:off x="814386" y="985269"/>
            <a:ext cx="10714327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r>
              <a:rPr lang="en-US" sz="2400" dirty="0">
                <a:latin typeface="+mj-lt"/>
                <a:ea typeface="+mj-ea"/>
              </a:rPr>
              <a:t>Register the embeddable control in DAML within the  </a:t>
            </a:r>
            <a:r>
              <a:rPr lang="en-US" sz="2400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esri_editing_tool_options</a:t>
            </a:r>
            <a:r>
              <a:rPr lang="en-US" sz="2400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 </a:t>
            </a:r>
            <a:r>
              <a:rPr lang="en-US" sz="2400" dirty="0">
                <a:latin typeface="+mj-lt"/>
                <a:ea typeface="+mj-ea"/>
              </a:rPr>
              <a:t>category.</a:t>
            </a: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3"/>
            </a:pPr>
            <a:r>
              <a:rPr lang="en-US" sz="2400" dirty="0">
                <a:latin typeface="+mj-lt"/>
                <a:ea typeface="+mj-ea"/>
              </a:rPr>
              <a:t>Link the embeddable control to the Construction tool using the </a:t>
            </a:r>
            <a:r>
              <a:rPr lang="en-US" sz="2400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“</a:t>
            </a:r>
            <a:r>
              <a:rPr lang="en-US" sz="2400" b="1" dirty="0" err="1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toolOptionsID</a:t>
            </a:r>
            <a:r>
              <a:rPr lang="en-US" sz="2400" b="1" dirty="0">
                <a:solidFill>
                  <a:srgbClr val="FFFF00"/>
                </a:solidFill>
                <a:latin typeface="Courier New" panose="02070309020205020404" pitchFamily="49" charset="0"/>
                <a:ea typeface="+mj-ea"/>
                <a:cs typeface="Courier New" panose="02070309020205020404" pitchFamily="49" charset="0"/>
              </a:rPr>
              <a:t>”</a:t>
            </a:r>
            <a:r>
              <a:rPr lang="en-US" sz="2400" dirty="0">
                <a:latin typeface="+mj-lt"/>
                <a:ea typeface="+mj-ea"/>
              </a:rPr>
              <a:t> attribute.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E59E22-A0B7-4723-9843-2035F44692EF}"/>
              </a:ext>
            </a:extLst>
          </p:cNvPr>
          <p:cNvSpPr/>
          <p:nvPr/>
        </p:nvSpPr>
        <p:spPr>
          <a:xfrm>
            <a:off x="1286028" y="2214934"/>
            <a:ext cx="9893877" cy="17231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urier New" panose="020703090202050204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urier New" panose="020703090202050204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 panose="020703090202050204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TableConstructionTool_TableConstructionToolOptions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TableConstructionToolOptionsViewModel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TableConstructionToolOptionsView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urier New" panose="020703090202050204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urier New" panose="020703090202050204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E30DEC-E6D5-4C65-A8E0-3730358B0E1C}"/>
              </a:ext>
            </a:extLst>
          </p:cNvPr>
          <p:cNvSpPr txBox="1"/>
          <p:nvPr/>
        </p:nvSpPr>
        <p:spPr>
          <a:xfrm>
            <a:off x="1286028" y="5039768"/>
            <a:ext cx="9937885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 New" panose="02070309020205020404" pitchFamily="49" charset="0"/>
              </a:rPr>
              <a:t>…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urier New" panose="02070309020205020404" pitchFamily="49" charset="0"/>
              </a:rPr>
              <a:t>guid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…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toolOptionsID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urier New" panose="02070309020205020404" pitchFamily="49" charset="0"/>
              </a:rPr>
              <a:t>TableConstructionTool_TableConstructionToolOptions</a:t>
            </a:r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urier New" panose="020703090202050204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urier New" panose="020703090202050204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5DB1D0-6C5F-4D62-8B02-DD8E93F482A6}"/>
              </a:ext>
            </a:extLst>
          </p:cNvPr>
          <p:cNvSpPr/>
          <p:nvPr/>
        </p:nvSpPr>
        <p:spPr>
          <a:xfrm>
            <a:off x="4053677" y="2274538"/>
            <a:ext cx="3281082" cy="308060"/>
          </a:xfrm>
          <a:prstGeom prst="rect">
            <a:avLst/>
          </a:prstGeom>
          <a:solidFill>
            <a:srgbClr val="8DE7F4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F0AE36-B018-482E-80F9-156B0AF9F646}"/>
              </a:ext>
            </a:extLst>
          </p:cNvPr>
          <p:cNvSpPr/>
          <p:nvPr/>
        </p:nvSpPr>
        <p:spPr>
          <a:xfrm>
            <a:off x="3103876" y="5513257"/>
            <a:ext cx="6302188" cy="308060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E6811B-8C1D-4CC2-B452-EBCE4A4F4EB1}"/>
              </a:ext>
            </a:extLst>
          </p:cNvPr>
          <p:cNvSpPr/>
          <p:nvPr/>
        </p:nvSpPr>
        <p:spPr>
          <a:xfrm>
            <a:off x="4563852" y="2591877"/>
            <a:ext cx="6254104" cy="285263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27E035-AC08-42A4-AF20-E7CDD15CEC75}"/>
              </a:ext>
            </a:extLst>
          </p:cNvPr>
          <p:cNvSpPr/>
          <p:nvPr/>
        </p:nvSpPr>
        <p:spPr>
          <a:xfrm>
            <a:off x="4663276" y="3045265"/>
            <a:ext cx="4179387" cy="308060"/>
          </a:xfrm>
          <a:prstGeom prst="rect">
            <a:avLst/>
          </a:prstGeom>
          <a:solidFill>
            <a:srgbClr val="8DE7F4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04FFB993-50DD-43A5-A732-809867D7703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258178" y="3275736"/>
            <a:ext cx="2457449" cy="189114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4014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4A97BE-BF02-4D28-B290-FB09193E4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313" y="508721"/>
            <a:ext cx="10515600" cy="720725"/>
          </a:xfrm>
        </p:spPr>
        <p:txBody>
          <a:bodyPr/>
          <a:lstStyle/>
          <a:p>
            <a:r>
              <a:rPr lang="en-US" sz="4400" b="0" dirty="0"/>
              <a:t>Table construction tool with options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918723-7E7B-4002-AC43-051796A90AAB}"/>
              </a:ext>
            </a:extLst>
          </p:cNvPr>
          <p:cNvSpPr txBox="1"/>
          <p:nvPr/>
        </p:nvSpPr>
        <p:spPr>
          <a:xfrm>
            <a:off x="708313" y="1311089"/>
            <a:ext cx="11139768" cy="7171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sz="20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5"/>
            </a:pPr>
            <a:r>
              <a:rPr lang="en-US" sz="3200" b="1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sz="3200" b="1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ToolOptions</a:t>
            </a:r>
            <a:r>
              <a:rPr lang="en-US" sz="3200" b="1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” </a:t>
            </a:r>
            <a:r>
              <a:rPr lang="en-US" sz="3200" dirty="0">
                <a:latin typeface="+mj-lt"/>
                <a:ea typeface="+mj-ea"/>
              </a:rPr>
              <a:t>class provides a way for the Tool and the </a:t>
            </a:r>
            <a:r>
              <a:rPr lang="en-US" sz="3200" dirty="0" err="1">
                <a:latin typeface="+mj-lt"/>
                <a:ea typeface="+mj-ea"/>
              </a:rPr>
              <a:t>Embedabble</a:t>
            </a:r>
            <a:r>
              <a:rPr lang="en-US" sz="3200" dirty="0">
                <a:latin typeface="+mj-lt"/>
                <a:ea typeface="+mj-ea"/>
              </a:rPr>
              <a:t> control to share “options”.</a:t>
            </a:r>
          </a:p>
          <a:p>
            <a:pPr marL="971550" lvl="1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+mj-ea"/>
              </a:rPr>
              <a:t>Embeddable Control: </a:t>
            </a:r>
          </a:p>
          <a:p>
            <a:pPr marL="1428750" lvl="2" indent="-514350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ea typeface="+mj-ea"/>
              </a:rPr>
              <a:t>Store option values using </a:t>
            </a:r>
            <a:r>
              <a:rPr lang="en-US" sz="2400" dirty="0" err="1">
                <a:latin typeface="+mj-lt"/>
                <a:ea typeface="+mj-ea"/>
              </a:rPr>
              <a:t>SetToolOptions</a:t>
            </a:r>
            <a:r>
              <a:rPr lang="en-US" sz="2400" dirty="0">
                <a:latin typeface="+mj-lt"/>
                <a:ea typeface="+mj-ea"/>
              </a:rPr>
              <a:t>(..)</a:t>
            </a:r>
          </a:p>
          <a:p>
            <a:pPr marL="971550" lvl="1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+mj-ea"/>
            </a:endParaRPr>
          </a:p>
          <a:p>
            <a:pPr marL="971550" lvl="1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+mj-ea"/>
              </a:rPr>
              <a:t>Construction Tool: </a:t>
            </a:r>
          </a:p>
          <a:p>
            <a:pPr marL="1428750" lvl="2" indent="-514350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ea typeface="+mj-ea"/>
              </a:rPr>
              <a:t>Access </a:t>
            </a:r>
            <a:r>
              <a:rPr lang="en-US" sz="2400" dirty="0" err="1">
                <a:latin typeface="+mj-lt"/>
                <a:ea typeface="+mj-ea"/>
              </a:rPr>
              <a:t>ToolOptions</a:t>
            </a:r>
            <a:r>
              <a:rPr lang="en-US" sz="2400" dirty="0">
                <a:latin typeface="+mj-lt"/>
                <a:ea typeface="+mj-ea"/>
              </a:rPr>
              <a:t> using </a:t>
            </a:r>
            <a:r>
              <a:rPr lang="en-US" sz="2400" dirty="0" err="1">
                <a:latin typeface="+mj-lt"/>
                <a:ea typeface="+mj-ea"/>
              </a:rPr>
              <a:t>CurrentTemplate</a:t>
            </a:r>
            <a:r>
              <a:rPr lang="en-US" sz="2400" dirty="0">
                <a:latin typeface="+mj-lt"/>
                <a:ea typeface="+mj-ea"/>
              </a:rPr>
              <a:t>?.</a:t>
            </a:r>
            <a:r>
              <a:rPr lang="en-US" sz="2400" dirty="0" err="1">
                <a:latin typeface="+mj-lt"/>
                <a:ea typeface="+mj-ea"/>
              </a:rPr>
              <a:t>GetToolOptions</a:t>
            </a:r>
            <a:r>
              <a:rPr lang="en-US" sz="2400" dirty="0">
                <a:latin typeface="+mj-lt"/>
                <a:ea typeface="+mj-ea"/>
              </a:rPr>
              <a:t>(ID).</a:t>
            </a:r>
          </a:p>
          <a:p>
            <a:pPr marL="1428750" lvl="2" indent="-514350">
              <a:buClr>
                <a:srgbClr val="EAFF46"/>
              </a:buClr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ea typeface="+mj-ea"/>
              </a:rPr>
              <a:t>Retrieve properties using </a:t>
            </a:r>
            <a:r>
              <a:rPr lang="en-US" sz="2400" dirty="0" err="1">
                <a:latin typeface="+mj-lt"/>
                <a:ea typeface="+mj-ea"/>
              </a:rPr>
              <a:t>GetProperty</a:t>
            </a:r>
            <a:r>
              <a:rPr lang="en-US" sz="2400" dirty="0">
                <a:latin typeface="+mj-lt"/>
                <a:ea typeface="+mj-ea"/>
              </a:rPr>
              <a:t> on the </a:t>
            </a:r>
            <a:r>
              <a:rPr lang="en-US" sz="2400" dirty="0" err="1">
                <a:latin typeface="+mj-lt"/>
                <a:ea typeface="+mj-ea"/>
              </a:rPr>
              <a:t>ToolOptions</a:t>
            </a:r>
            <a:r>
              <a:rPr lang="en-US" sz="2400" dirty="0">
                <a:latin typeface="+mj-lt"/>
                <a:ea typeface="+mj-ea"/>
              </a:rPr>
              <a:t>.</a:t>
            </a:r>
          </a:p>
          <a:p>
            <a:pPr marL="1428750" lvl="2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5"/>
            </a:pPr>
            <a:r>
              <a:rPr lang="en-US" sz="3200" dirty="0">
                <a:latin typeface="+mj-lt"/>
                <a:ea typeface="+mj-ea"/>
              </a:rPr>
              <a:t>Invoke </a:t>
            </a:r>
            <a:r>
              <a:rPr lang="en-US" sz="3200" dirty="0" err="1">
                <a:latin typeface="+mj-lt"/>
                <a:ea typeface="+mj-ea"/>
              </a:rPr>
              <a:t>OnSketchCompleteAsync</a:t>
            </a:r>
            <a:r>
              <a:rPr lang="en-US" sz="3200" dirty="0">
                <a:latin typeface="+mj-lt"/>
                <a:ea typeface="+mj-ea"/>
              </a:rPr>
              <a:t> in the construction tool to perform the edit operation on the table.</a:t>
            </a:r>
          </a:p>
          <a:p>
            <a:pPr marL="514350" indent="-514350">
              <a:buClr>
                <a:srgbClr val="EAFF46"/>
              </a:buClr>
              <a:buFont typeface="+mj-lt"/>
              <a:buAutoNum type="arabicPeriod" startAt="5"/>
            </a:pPr>
            <a:endParaRPr lang="en-US" sz="2400" dirty="0">
              <a:latin typeface="+mj-lt"/>
              <a:ea typeface="+mj-ea"/>
            </a:endParaRPr>
          </a:p>
          <a:p>
            <a:pPr marL="971550" lvl="1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+mj-ea"/>
            </a:endParaRPr>
          </a:p>
          <a:p>
            <a:pPr marL="971550" lvl="1" indent="-514350">
              <a:buClr>
                <a:srgbClr val="EAFF46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 startAt="5"/>
            </a:pPr>
            <a:endParaRPr lang="en-US" sz="2400" dirty="0">
              <a:latin typeface="+mj-lt"/>
              <a:ea typeface="+mj-ea"/>
            </a:endParaRPr>
          </a:p>
          <a:p>
            <a:pPr marL="342900" indent="-342900">
              <a:buClr>
                <a:srgbClr val="EAFF46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+mj-ea"/>
            </a:endParaRPr>
          </a:p>
          <a:p>
            <a:pPr marL="514350" indent="-514350">
              <a:buClr>
                <a:srgbClr val="EAFF46"/>
              </a:buClr>
              <a:buFont typeface="+mj-lt"/>
              <a:buAutoNum type="arabicPeriod"/>
            </a:pPr>
            <a:endParaRPr lang="en-US" sz="2400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2390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384ACD6B-211A-4BA5-9147-2BF5F626D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191"/>
          </a:xfrm>
        </p:spPr>
        <p:txBody>
          <a:bodyPr/>
          <a:lstStyle/>
          <a:p>
            <a:r>
              <a:rPr lang="en-US" sz="4400" b="0" dirty="0"/>
              <a:t>Table construction tool with options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9EAC07-CE90-44DC-82A1-3D9D279414A7}"/>
              </a:ext>
            </a:extLst>
          </p:cNvPr>
          <p:cNvSpPr/>
          <p:nvPr/>
        </p:nvSpPr>
        <p:spPr>
          <a:xfrm>
            <a:off x="601043" y="4576891"/>
            <a:ext cx="10752757" cy="210752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008000"/>
                </a:solidFill>
                <a:latin typeface="Courier New" panose="02070309020205020404" pitchFamily="49" charset="0"/>
              </a:rPr>
              <a:t>//Table construction tool: Access </a:t>
            </a:r>
            <a:r>
              <a:rPr lang="en-US" sz="1600" b="1" dirty="0" err="1">
                <a:solidFill>
                  <a:srgbClr val="008000"/>
                </a:solidFill>
                <a:latin typeface="Courier New" panose="02070309020205020404" pitchFamily="49" charset="0"/>
              </a:rPr>
              <a:t>ToolOtions</a:t>
            </a:r>
            <a:r>
              <a:rPr lang="en-US" sz="1600" b="1" dirty="0">
                <a:solidFill>
                  <a:srgbClr val="008000"/>
                </a:solidFill>
                <a:latin typeface="Courier New" panose="02070309020205020404" pitchFamily="49" charset="0"/>
              </a:rPr>
              <a:t> and retrieve values.</a:t>
            </a:r>
          </a:p>
          <a:p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class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2B91AF"/>
                </a:solidFill>
                <a:latin typeface="Courier New" panose="02070309020205020404" pitchFamily="49" charset="0"/>
              </a:rPr>
              <a:t>AdvancedTableConstructionTool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: 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MapTool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{</a:t>
            </a:r>
          </a:p>
          <a:p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  public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2B91AF"/>
                </a:solidFill>
                <a:latin typeface="Courier New" panose="02070309020205020404" pitchFamily="49" charset="0"/>
              </a:rPr>
              <a:t>AdvancedTableConstructionTool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() {…}</a:t>
            </a:r>
          </a:p>
          <a:p>
            <a:r>
              <a:rPr lang="en-US" sz="1700" dirty="0">
                <a:solidFill>
                  <a:srgbClr val="808080"/>
                </a:solidFill>
                <a:latin typeface="Courier New" panose="020703090202050204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// Access the tool options</a:t>
            </a: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private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ReadOnlyToolOptions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ToolOptions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=&gt; </a:t>
            </a:r>
            <a:r>
              <a:rPr lang="en-US" sz="17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CurrentTemplate</a:t>
            </a:r>
            <a:r>
              <a:rPr lang="en-US" sz="1700" b="1" dirty="0">
                <a:solidFill>
                  <a:srgbClr val="000000"/>
                </a:solidFill>
                <a:latin typeface="Courier New" panose="02070309020205020404" pitchFamily="49" charset="0"/>
              </a:rPr>
              <a:t>?.</a:t>
            </a:r>
            <a:r>
              <a:rPr lang="en-US" sz="17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GetToolOptions</a:t>
            </a:r>
            <a:r>
              <a:rPr lang="en-US" sz="1700" b="1" dirty="0">
                <a:solidFill>
                  <a:srgbClr val="000000"/>
                </a:solidFill>
                <a:latin typeface="Courier New" panose="02070309020205020404" pitchFamily="49" charset="0"/>
              </a:rPr>
              <a:t>(ID);</a:t>
            </a:r>
          </a:p>
          <a:p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  //elsewhere access the </a:t>
            </a:r>
            <a:r>
              <a:rPr lang="en-US" sz="1600" dirty="0" err="1">
                <a:solidFill>
                  <a:srgbClr val="008000"/>
                </a:solidFill>
                <a:latin typeface="Courier New" panose="02070309020205020404" pitchFamily="49" charset="0"/>
              </a:rPr>
              <a:t>ToolOptions</a:t>
            </a:r>
            <a:endParaRPr lang="en-US" sz="1600" dirty="0">
              <a:solidFill>
                <a:srgbClr val="008000"/>
              </a:solidFill>
              <a:latin typeface="Courier New" panose="020703090202050204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ToolOptions.GetProperty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(&lt;</a:t>
            </a:r>
            <a:r>
              <a:rPr lang="en-US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PropertyName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&gt;, </a:t>
            </a:r>
            <a:r>
              <a:rPr lang="en-US" sz="1800" b="1" dirty="0">
                <a:solidFill>
                  <a:srgbClr val="A31515"/>
                </a:solidFill>
                <a:latin typeface="Courier New" panose="02070309020205020404" pitchFamily="49" charset="0"/>
              </a:rPr>
              <a:t>“Default”</a:t>
            </a: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  <a:endParaRPr lang="en-US" sz="1600" b="1" dirty="0">
              <a:solidFill>
                <a:srgbClr val="008000"/>
              </a:solidFill>
              <a:latin typeface="Courier New" panose="020703090202050204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A062A3-B587-447F-9076-7D33E271ECC1}"/>
              </a:ext>
            </a:extLst>
          </p:cNvPr>
          <p:cNvSpPr/>
          <p:nvPr/>
        </p:nvSpPr>
        <p:spPr>
          <a:xfrm>
            <a:off x="601043" y="1232240"/>
            <a:ext cx="11489493" cy="29241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800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800" b="1" dirty="0">
                <a:solidFill>
                  <a:srgbClr val="008000"/>
                </a:solidFill>
                <a:latin typeface="Courier New" panose="02070309020205020404" pitchFamily="49" charset="0"/>
              </a:rPr>
              <a:t>//Embeddable control: </a:t>
            </a:r>
            <a:r>
              <a:rPr lang="en-US" b="1" dirty="0">
                <a:solidFill>
                  <a:srgbClr val="008000"/>
                </a:solidFill>
                <a:latin typeface="Courier New" panose="02070309020205020404" pitchFamily="49" charset="0"/>
              </a:rPr>
              <a:t>Store values using </a:t>
            </a:r>
            <a:r>
              <a:rPr lang="en-US" b="1" dirty="0" err="1">
                <a:solidFill>
                  <a:srgbClr val="008000"/>
                </a:solidFill>
                <a:latin typeface="Courier New" panose="02070309020205020404" pitchFamily="49" charset="0"/>
              </a:rPr>
              <a:t>SetToolOptions</a:t>
            </a:r>
            <a:r>
              <a:rPr lang="en-US" b="1" dirty="0">
                <a:solidFill>
                  <a:srgbClr val="008000"/>
                </a:solidFill>
                <a:latin typeface="Courier New" panose="02070309020205020404" pitchFamily="49" charset="0"/>
              </a:rPr>
              <a:t>(..)</a:t>
            </a:r>
          </a:p>
          <a:p>
            <a:r>
              <a:rPr lang="en-US" sz="1800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internal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class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2B91AF"/>
                </a:solidFill>
                <a:latin typeface="Courier New" panose="02070309020205020404" pitchFamily="49" charset="0"/>
              </a:rPr>
              <a:t>TableConstructionToolOptionsViewModel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: 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ToolOptionsEmbeddableControl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{</a:t>
            </a: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urier New" panose="02070309020205020404" pitchFamily="49" charset="0"/>
              </a:rPr>
              <a:t>//define properties (options/parameters to represent UI properties)</a:t>
            </a:r>
            <a:endParaRPr lang="en-US" sz="17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 public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string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SelectedField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{</a:t>
            </a:r>
          </a:p>
          <a:p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 set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{</a:t>
            </a:r>
          </a:p>
          <a:p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     if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(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SetProperty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700" dirty="0">
                <a:solidFill>
                  <a:srgbClr val="0000FF"/>
                </a:solidFill>
                <a:latin typeface="Courier New" panose="02070309020205020404" pitchFamily="49" charset="0"/>
              </a:rPr>
              <a:t>ref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_</a:t>
            </a:r>
            <a:r>
              <a:rPr lang="en-US" sz="17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selectedField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, value)) {</a:t>
            </a: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        </a:t>
            </a:r>
            <a:r>
              <a:rPr lang="en-US" sz="17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SetToolOption</a:t>
            </a:r>
            <a:r>
              <a:rPr lang="en-US" sz="1700" b="1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7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SelectedLayerFieldOptionName</a:t>
            </a:r>
            <a:r>
              <a:rPr lang="en-US" sz="1700" b="1" dirty="0">
                <a:solidFill>
                  <a:srgbClr val="000000"/>
                </a:solidFill>
                <a:latin typeface="Courier New" panose="02070309020205020404" pitchFamily="49" charset="0"/>
              </a:rPr>
              <a:t>, value);</a:t>
            </a:r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ourier New" panose="02070309020205020404" pitchFamily="49" charset="0"/>
              </a:rPr>
              <a:t>//Store in “</a:t>
            </a:r>
            <a:r>
              <a:rPr lang="en-US" sz="1800" dirty="0" err="1">
                <a:solidFill>
                  <a:srgbClr val="008000"/>
                </a:solidFill>
                <a:latin typeface="Courier New" panose="02070309020205020404" pitchFamily="49" charset="0"/>
              </a:rPr>
              <a:t>ToolOptions</a:t>
            </a:r>
            <a:r>
              <a:rPr lang="en-US" sz="1800" dirty="0">
                <a:solidFill>
                  <a:srgbClr val="008000"/>
                </a:solidFill>
                <a:latin typeface="Courier New" panose="02070309020205020404" pitchFamily="49" charset="0"/>
              </a:rPr>
              <a:t>”</a:t>
            </a:r>
            <a:endParaRPr lang="en-US" sz="17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    }</a:t>
            </a: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}</a:t>
            </a:r>
          </a:p>
          <a:p>
            <a:r>
              <a:rPr lang="en-US" sz="1700" dirty="0">
                <a:solidFill>
                  <a:srgbClr val="000000"/>
                </a:solidFill>
                <a:latin typeface="Courier New" panose="02070309020205020404" pitchFamily="49" charset="0"/>
              </a:rPr>
              <a:t> …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682C9D-4DD0-4D23-966A-7ED9EBE6BD99}"/>
              </a:ext>
            </a:extLst>
          </p:cNvPr>
          <p:cNvSpPr/>
          <p:nvPr/>
        </p:nvSpPr>
        <p:spPr>
          <a:xfrm>
            <a:off x="1823910" y="3085489"/>
            <a:ext cx="6567055" cy="343511"/>
          </a:xfrm>
          <a:prstGeom prst="rect">
            <a:avLst/>
          </a:prstGeom>
          <a:solidFill>
            <a:srgbClr val="8DE7F4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CAEFFF-1A96-4760-BD80-F0C72F7EB140}"/>
              </a:ext>
            </a:extLst>
          </p:cNvPr>
          <p:cNvSpPr/>
          <p:nvPr/>
        </p:nvSpPr>
        <p:spPr>
          <a:xfrm>
            <a:off x="6454588" y="5711944"/>
            <a:ext cx="4709730" cy="343511"/>
          </a:xfrm>
          <a:prstGeom prst="rect">
            <a:avLst/>
          </a:prstGeom>
          <a:solidFill>
            <a:srgbClr val="8DE7F4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4D24C-8112-4C3C-8463-546C055CD7B4}"/>
              </a:ext>
            </a:extLst>
          </p:cNvPr>
          <p:cNvSpPr/>
          <p:nvPr/>
        </p:nvSpPr>
        <p:spPr>
          <a:xfrm>
            <a:off x="889950" y="6215598"/>
            <a:ext cx="6263885" cy="343511"/>
          </a:xfrm>
          <a:prstGeom prst="rect">
            <a:avLst/>
          </a:prstGeom>
          <a:solidFill>
            <a:srgbClr val="8DE7F4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A3A8C0C1-1F1D-4BD8-AB86-F824BA64F476}"/>
              </a:ext>
            </a:extLst>
          </p:cNvPr>
          <p:cNvSpPr/>
          <p:nvPr/>
        </p:nvSpPr>
        <p:spPr>
          <a:xfrm>
            <a:off x="8493651" y="4946683"/>
            <a:ext cx="2099779" cy="464535"/>
          </a:xfrm>
          <a:prstGeom prst="borderCallout1">
            <a:avLst>
              <a:gd name="adj1" fmla="val 53486"/>
              <a:gd name="adj2" fmla="val 101021"/>
              <a:gd name="adj3" fmla="val 178815"/>
              <a:gd name="adj4" fmla="val 11421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  <a:ea typeface="+mj-ea"/>
              </a:rPr>
              <a:t>DAML identifier of the embeddable control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871434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07E5009-B321-9A42-F735-E4CDFA6F79F5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7DB161C3-A206-0F12-A4F6-59B1A7570E8F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5D6A3847-CD7D-08E6-75CA-F7E1F540D2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455A8B6-2DFA-8451-861C-9E6E6BF8E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94" y="2690336"/>
            <a:ext cx="7628150" cy="738664"/>
          </a:xfrm>
        </p:spPr>
        <p:txBody>
          <a:bodyPr/>
          <a:lstStyle/>
          <a:p>
            <a:r>
              <a:rPr lang="en-US" sz="4400" dirty="0"/>
              <a:t>Table construction tool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42B2-81D6-6B33-C7C5-E2D848548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09" y="3429000"/>
            <a:ext cx="7119256" cy="338554"/>
          </a:xfrm>
        </p:spPr>
        <p:txBody>
          <a:bodyPr/>
          <a:lstStyle/>
          <a:p>
            <a:r>
              <a:rPr lang="en-US" dirty="0">
                <a:solidFill>
                  <a:srgbClr val="EAFF46"/>
                </a:solidFill>
              </a:rPr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1108888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22450" y="1198563"/>
            <a:ext cx="10369550" cy="554037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On Search check the ‘Product’ Filter checkbox for: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2000089" cy="3730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Agenda: https://www.esri.com/en-us/about/events/devsummit/agenda/detailed</a:t>
            </a:r>
          </a:p>
          <a:p>
            <a:pPr marL="0" indent="0" algn="ctr">
              <a:buClr>
                <a:srgbClr val="EAFF46"/>
              </a:buClr>
              <a:buNone/>
            </a:pPr>
            <a:endParaRPr lang="en-US" sz="2000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3377857"/>
              </p:ext>
            </p:extLst>
          </p:nvPr>
        </p:nvGraphicFramePr>
        <p:xfrm>
          <a:off x="1411844" y="1867343"/>
          <a:ext cx="8961314" cy="4037715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 7</a:t>
                      </a:r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2:00 p.m. - 3:00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Customizing Layout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p.m. - 5:00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Intermediate Editing 1</a:t>
                      </a:r>
                      <a:endParaRPr lang="en-US" sz="15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Intermediate Editing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a.m. - 11:30 a.m.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What's New in the Geodatabase and Utility Network APIs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– 11:30 am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Data Visualization Using Table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Map Visualization Using Time API and Tray Item Template</a:t>
                      </a:r>
                    </a:p>
                    <a:p>
                      <a:pPr algn="l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Fri, Mar 10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8:30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9:30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Parcel Fabric API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11:00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COGO API and Parcel Traverse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320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876"/>
          </a:xfrm>
        </p:spPr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8200" y="1000942"/>
            <a:ext cx="10369550" cy="388116"/>
          </a:xfrm>
        </p:spPr>
        <p:txBody>
          <a:bodyPr/>
          <a:lstStyle/>
          <a:p>
            <a:pPr marL="0" indent="0">
              <a:buNone/>
            </a:pPr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On Search check the ‘Product’ Filter checkbox for: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24059" y="5910263"/>
            <a:ext cx="10283691" cy="37306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Detailed Agenda: https://www.esri.com/en-us/about/events/devsummit/agenda/detailed</a:t>
            </a:r>
          </a:p>
          <a:p>
            <a:pPr marL="0" indent="0" algn="ctr">
              <a:buClr>
                <a:srgbClr val="EAFF46"/>
              </a:buClr>
              <a:buNone/>
            </a:pPr>
            <a:endParaRPr lang="en-US" sz="2000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924059" y="1441588"/>
          <a:ext cx="9675294" cy="2523036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56738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40485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76742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7885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Definition Language (DDL) in the ArcGIS Pro SDK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6439944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p.m. - 4:30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How to Run GP Tools from Your Add-in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4:45 p.m. - 5:15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with Templates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p.m. - 6:00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Customizing the Editor Attributes Pane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08E23A1-856A-4874-AF9F-3DC00DC60A74}"/>
              </a:ext>
            </a:extLst>
          </p:cNvPr>
          <p:cNvSpPr txBox="1">
            <a:spLocks/>
          </p:cNvSpPr>
          <p:nvPr/>
        </p:nvSpPr>
        <p:spPr>
          <a:xfrm>
            <a:off x="924059" y="4132453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ArcGIS Pro Road Ahead</a:t>
            </a:r>
          </a:p>
        </p:txBody>
      </p:sp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924059" y="4781492"/>
          <a:ext cx="9602626" cy="776276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468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an instance of a </a:t>
            </a:r>
            <a:r>
              <a:rPr lang="en-US" dirty="0" err="1"/>
              <a:t>TableView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get access to the ‘active’ </a:t>
            </a:r>
            <a:r>
              <a:rPr lang="en-US" dirty="0" err="1"/>
              <a:t>TableView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TableView.Active</a:t>
            </a:r>
            <a:r>
              <a:rPr lang="en-US" dirty="0"/>
              <a:t>   (Same pattern as </a:t>
            </a:r>
            <a:r>
              <a:rPr lang="en-US" dirty="0" err="1"/>
              <a:t>MapView.Active</a:t>
            </a:r>
            <a:r>
              <a:rPr lang="en-US" dirty="0"/>
              <a:t> for maps)</a:t>
            </a:r>
          </a:p>
          <a:p>
            <a:r>
              <a:rPr lang="en-US" dirty="0"/>
              <a:t>Or use </a:t>
            </a:r>
            <a:r>
              <a:rPr lang="en-US" dirty="0" err="1"/>
              <a:t>TablePane</a:t>
            </a:r>
            <a:r>
              <a:rPr lang="en-US" dirty="0"/>
              <a:t> if </a:t>
            </a:r>
            <a:r>
              <a:rPr lang="en-US" dirty="0" err="1"/>
              <a:t>TableView</a:t>
            </a:r>
            <a:r>
              <a:rPr lang="en-US" dirty="0"/>
              <a:t> is not Active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ITablePaneEx</a:t>
            </a:r>
            <a:r>
              <a:rPr lang="en-US" dirty="0"/>
              <a:t> interface (Implemented by a </a:t>
            </a:r>
            <a:r>
              <a:rPr lang="en-US" dirty="0" err="1"/>
              <a:t>TablePane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ITablePaneEx.TableView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86D70-7959-451E-8295-1A158204E673}"/>
              </a:ext>
            </a:extLst>
          </p:cNvPr>
          <p:cNvSpPr txBox="1"/>
          <p:nvPr/>
        </p:nvSpPr>
        <p:spPr>
          <a:xfrm>
            <a:off x="838200" y="3570569"/>
            <a:ext cx="10672762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/ open the desired table pane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active by using: (</a:t>
            </a:r>
            <a:r>
              <a:rPr lang="en-US" dirty="0" err="1">
                <a:solidFill>
                  <a:srgbClr val="008000"/>
                </a:solidFill>
                <a:latin typeface="Cascadia Mono" panose="020B0609020000020004" pitchFamily="49" charset="0"/>
              </a:rPr>
              <a:t>iTablePane</a:t>
            </a:r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as Pane)?.Activate(); 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Module1.OpenAndActivateTablePane(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camaTable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the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via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ITablePaneEx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ITablePaneEx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tablePaneEx.TableView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0604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SDK: Intermediate Data Visualization Using Table Controls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6081"/>
            <a:ext cx="10515600" cy="4170881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Questions?</a:t>
            </a:r>
          </a:p>
          <a:p>
            <a:pPr marL="0" indent="0" algn="ctr">
              <a:buNone/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https://github.com/Esri/arcgis-pro-sdk/wiki/Tech-Sessions#2023-palm-springs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6" name="Picture 5" descr="Qr code&#10;&#10;Description automatically generated">
            <a:extLst>
              <a:ext uri="{FF2B5EF4-FFF2-40B4-BE49-F238E27FC236}">
                <a16:creationId xmlns:a16="http://schemas.microsoft.com/office/drawing/2014/main" id="{479CCCB9-D7B3-00D5-4287-F737D0255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832" y="3237089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437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1AFA9-7DB1-89DC-5611-2B95473D1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TablePane</a:t>
            </a:r>
            <a:r>
              <a:rPr lang="en-US" dirty="0"/>
              <a:t> Properties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57D11-E858-3F6F-CE2E-75F06E8BB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ITablePane</a:t>
            </a:r>
            <a:r>
              <a:rPr lang="en-US" dirty="0"/>
              <a:t>, </a:t>
            </a:r>
            <a:r>
              <a:rPr lang="en-US" dirty="0" err="1"/>
              <a:t>ITablePaneEx</a:t>
            </a:r>
            <a:r>
              <a:rPr lang="en-US" dirty="0"/>
              <a:t> are interfaces implemented by table panes and can be used to:</a:t>
            </a:r>
          </a:p>
          <a:p>
            <a:pPr lvl="1"/>
            <a:r>
              <a:rPr lang="en-US" dirty="0"/>
              <a:t>Can make a table pane and the </a:t>
            </a:r>
            <a:r>
              <a:rPr lang="en-US" dirty="0" err="1"/>
              <a:t>TableView</a:t>
            </a:r>
            <a:r>
              <a:rPr lang="en-US" dirty="0"/>
              <a:t> the Active </a:t>
            </a:r>
            <a:r>
              <a:rPr lang="en-US" dirty="0" err="1"/>
              <a:t>TableView</a:t>
            </a:r>
            <a:endParaRPr lang="en-US" dirty="0"/>
          </a:p>
          <a:p>
            <a:pPr lvl="1"/>
            <a:r>
              <a:rPr lang="en-US" dirty="0"/>
              <a:t>Can be used to change properties of the </a:t>
            </a:r>
            <a:r>
              <a:rPr lang="en-US" dirty="0" err="1"/>
              <a:t>TablePane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61EE56-E0B9-D97A-F716-94A6500F34B1}"/>
              </a:ext>
            </a:extLst>
          </p:cNvPr>
          <p:cNvSpPr txBox="1"/>
          <p:nvPr/>
        </p:nvSpPr>
        <p:spPr>
          <a:xfrm>
            <a:off x="759618" y="3082829"/>
            <a:ext cx="11043605" cy="34163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Active the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TablePane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(and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TableView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) for a given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mapmember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and set the caption</a:t>
            </a: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check the open panes to see if it's open but just needs activating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tablePanes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FrameworkApplication.Panes.OfType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tablePane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tablePanes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tablePane.MapMember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continue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pane = tablePane 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Pane;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pane?.Activate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(pane as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ITablePaneEx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).Caption = caption;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pane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109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underlying data source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TableView</a:t>
            </a:r>
            <a:r>
              <a:rPr lang="en-US" dirty="0"/>
              <a:t> is linked to data from a layer or standalone table </a:t>
            </a:r>
          </a:p>
          <a:p>
            <a:pPr lvl="1"/>
            <a:r>
              <a:rPr lang="en-US" dirty="0"/>
              <a:t>Can be linked to a ‘</a:t>
            </a:r>
            <a:r>
              <a:rPr lang="en-US" dirty="0" err="1"/>
              <a:t>MapMember</a:t>
            </a:r>
            <a:r>
              <a:rPr lang="en-US" dirty="0"/>
              <a:t>’ </a:t>
            </a:r>
          </a:p>
          <a:p>
            <a:pPr lvl="1"/>
            <a:r>
              <a:rPr lang="en-US" dirty="0"/>
              <a:t>Or can be linked to a Table / </a:t>
            </a:r>
            <a:r>
              <a:rPr lang="en-US" dirty="0" err="1"/>
              <a:t>FeatureClass</a:t>
            </a:r>
            <a:r>
              <a:rPr lang="en-US" dirty="0"/>
              <a:t> in an external geodatabase (the table or </a:t>
            </a:r>
            <a:r>
              <a:rPr lang="en-US" dirty="0" err="1"/>
              <a:t>featureclass</a:t>
            </a:r>
            <a:r>
              <a:rPr lang="en-US" dirty="0"/>
              <a:t> are not in the map). </a:t>
            </a:r>
          </a:p>
          <a:p>
            <a:pPr lvl="1"/>
            <a:endParaRPr lang="en-US" dirty="0"/>
          </a:p>
          <a:p>
            <a:r>
              <a:rPr lang="en-US" dirty="0"/>
              <a:t>How to access the underlying </a:t>
            </a:r>
            <a:r>
              <a:rPr lang="en-US" dirty="0" err="1"/>
              <a:t>FeatureClass</a:t>
            </a:r>
            <a:r>
              <a:rPr lang="en-US" dirty="0"/>
              <a:t> or Table?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MapMember</a:t>
            </a:r>
            <a:r>
              <a:rPr lang="en-US" dirty="0"/>
              <a:t> property </a:t>
            </a:r>
          </a:p>
          <a:p>
            <a:pPr lvl="2"/>
            <a:r>
              <a:rPr lang="en-US" dirty="0"/>
              <a:t>Only valid if a </a:t>
            </a:r>
            <a:r>
              <a:rPr lang="en-US" dirty="0" err="1"/>
              <a:t>MapMember</a:t>
            </a:r>
            <a:r>
              <a:rPr lang="en-US" dirty="0"/>
              <a:t> was used to create the </a:t>
            </a:r>
            <a:r>
              <a:rPr lang="en-US" dirty="0" err="1"/>
              <a:t>TableView</a:t>
            </a:r>
            <a:endParaRPr lang="en-US" dirty="0"/>
          </a:p>
          <a:p>
            <a:pPr lvl="1"/>
            <a:r>
              <a:rPr lang="en-US" dirty="0"/>
              <a:t>If </a:t>
            </a:r>
            <a:r>
              <a:rPr lang="en-US" dirty="0" err="1"/>
              <a:t>MapMember</a:t>
            </a:r>
            <a:r>
              <a:rPr lang="en-US" dirty="0"/>
              <a:t> is null: we have linked (external) </a:t>
            </a:r>
            <a:r>
              <a:rPr lang="en-US" dirty="0" err="1"/>
              <a:t>datasources</a:t>
            </a:r>
            <a:r>
              <a:rPr lang="en-US" dirty="0"/>
              <a:t> and the underlying data source must accessed via the Item property</a:t>
            </a:r>
          </a:p>
          <a:p>
            <a:pPr lvl="2"/>
            <a:r>
              <a:rPr lang="en-US" dirty="0"/>
              <a:t>Use </a:t>
            </a:r>
            <a:r>
              <a:rPr lang="en-US" dirty="0" err="1"/>
              <a:t>ArcGIS.Desktop.Core.ItemFactory.CanGetDataset</a:t>
            </a:r>
            <a:r>
              <a:rPr lang="en-US" dirty="0"/>
              <a:t> and </a:t>
            </a:r>
            <a:r>
              <a:rPr lang="en-US" dirty="0" err="1"/>
              <a:t>ArcGIS.Desktop.Core.ItemFactory.GetDataset</a:t>
            </a:r>
            <a:r>
              <a:rPr lang="en-US" dirty="0"/>
              <a:t> to access the data source.</a:t>
            </a:r>
          </a:p>
        </p:txBody>
      </p:sp>
    </p:spTree>
    <p:extLst>
      <p:ext uri="{BB962C8B-B14F-4D97-AF65-F5344CB8AC3E}">
        <p14:creationId xmlns:p14="http://schemas.microsoft.com/office/powerpoint/2010/main" val="2731642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Row Indexes and Object IDs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is using </a:t>
            </a:r>
            <a:r>
              <a:rPr lang="en-US" dirty="0" err="1"/>
              <a:t>RowIDs</a:t>
            </a:r>
            <a:r>
              <a:rPr lang="en-US" dirty="0"/>
              <a:t> for some operations</a:t>
            </a:r>
          </a:p>
          <a:p>
            <a:r>
              <a:rPr lang="en-US" dirty="0"/>
              <a:t>Example: </a:t>
            </a:r>
            <a:r>
              <a:rPr lang="en-US" dirty="0" err="1"/>
              <a:t>TableView.BringIntoView</a:t>
            </a:r>
            <a:r>
              <a:rPr lang="en-US" dirty="0"/>
              <a:t> is used to make sure that a specific Row is visible</a:t>
            </a:r>
          </a:p>
          <a:p>
            <a:pPr lvl="1"/>
            <a:r>
              <a:rPr lang="en-US" dirty="0" err="1"/>
              <a:t>BringIntoView</a:t>
            </a:r>
            <a:r>
              <a:rPr lang="en-US" dirty="0"/>
              <a:t> requires a </a:t>
            </a:r>
            <a:r>
              <a:rPr lang="en-US" dirty="0" err="1"/>
              <a:t>RowID</a:t>
            </a:r>
            <a:r>
              <a:rPr lang="en-US" dirty="0"/>
              <a:t> as input</a:t>
            </a:r>
          </a:p>
          <a:p>
            <a:r>
              <a:rPr lang="en-US" dirty="0"/>
              <a:t>Use </a:t>
            </a:r>
            <a:r>
              <a:rPr lang="en-US" dirty="0" err="1"/>
              <a:t>TableView.GetRowIndex</a:t>
            </a:r>
            <a:r>
              <a:rPr lang="en-US" dirty="0"/>
              <a:t> to get the </a:t>
            </a:r>
            <a:r>
              <a:rPr lang="en-US" dirty="0" err="1"/>
              <a:t>RowID</a:t>
            </a:r>
            <a:r>
              <a:rPr lang="en-US" dirty="0"/>
              <a:t> for a given Object ID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86D70-7959-451E-8295-1A158204E673}"/>
              </a:ext>
            </a:extLst>
          </p:cNvPr>
          <p:cNvSpPr txBox="1"/>
          <p:nvPr/>
        </p:nvSpPr>
        <p:spPr>
          <a:xfrm>
            <a:off x="838200" y="4075068"/>
            <a:ext cx="8781661" cy="19389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 Bring to front a Row by using its object ID</a:t>
            </a:r>
          </a:p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 set </a:t>
            </a:r>
            <a:r>
              <a:rPr lang="en-US" sz="20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activePageSearch</a:t>
            </a:r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 to false to search the whole table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var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tableView.GetRowIndex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objectId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false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tableView.BringIntoView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942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Samples of </a:t>
            </a:r>
            <a:r>
              <a:rPr lang="en-US" dirty="0" err="1"/>
              <a:t>TableView</a:t>
            </a:r>
            <a:r>
              <a:rPr lang="en-US" dirty="0"/>
              <a:t> features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47EFB9-47F4-36D4-30F0-0ECD7EEA3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346261"/>
              </p:ext>
            </p:extLst>
          </p:nvPr>
        </p:nvGraphicFramePr>
        <p:xfrm>
          <a:off x="838200" y="1031513"/>
          <a:ext cx="10328988" cy="528649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202025">
                  <a:extLst>
                    <a:ext uri="{9D8B030D-6E8A-4147-A177-3AD203B41FA5}">
                      <a16:colId xmlns:a16="http://schemas.microsoft.com/office/drawing/2014/main" val="495810539"/>
                    </a:ext>
                  </a:extLst>
                </a:gridCol>
                <a:gridCol w="8126963">
                  <a:extLst>
                    <a:ext uri="{9D8B030D-6E8A-4147-A177-3AD203B41FA5}">
                      <a16:colId xmlns:a16="http://schemas.microsoft.com/office/drawing/2014/main" val="4051477225"/>
                    </a:ext>
                  </a:extLst>
                </a:gridCol>
              </a:tblGrid>
              <a:tr h="279735"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Method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Description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956007264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AddField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Displays the Add Field GP tool.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149384033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CustomSort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custom field sort dialog.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14212158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Export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Shows the Export Table GP tool for exporting the attributes of the table view.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81050292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Find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Find control.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282443765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FindAndReplace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Find and Replace control.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41627799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PanToSelected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Pans to the selected rows in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80670140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SelectAll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Selects all the rows in the table view.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964098457"/>
                  </a:ext>
                </a:extLst>
              </a:tr>
              <a:tr h="56480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SetHiddenFields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Sets the specified fields to be hidden in the table view UI. The specified list of fields are added to any existing fields that are already hidden.</a:t>
                      </a:r>
                      <a:endParaRPr lang="en-US" sz="1600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014367819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SetZoomLevel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Set the zoom level for the table view. The allowed values are 50 to 400.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008663483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SwitchSelection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Switch the current selection of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861122742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ToggleFieldAlias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Toggles between the field name and alias on the column headers of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3695951636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ZoomToSelected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Zooms to the selected rows in the table view.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499016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638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Switch </a:t>
            </a:r>
            <a:r>
              <a:rPr lang="en-US" dirty="0" err="1"/>
              <a:t>ViewMode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TableView.ViewMode</a:t>
            </a:r>
            <a:r>
              <a:rPr lang="en-US" dirty="0"/>
              <a:t> allows to switch the View Mode</a:t>
            </a:r>
          </a:p>
          <a:p>
            <a:pPr lvl="1"/>
            <a:r>
              <a:rPr lang="en-US" dirty="0" err="1"/>
              <a:t>TableViewMode.eSelectedRecords</a:t>
            </a:r>
            <a:r>
              <a:rPr lang="en-US" dirty="0"/>
              <a:t> shows selected records</a:t>
            </a:r>
          </a:p>
          <a:p>
            <a:pPr lvl="1"/>
            <a:r>
              <a:rPr lang="en-US" dirty="0" err="1"/>
              <a:t>TableViewMode.eAllRecords</a:t>
            </a:r>
            <a:r>
              <a:rPr lang="en-US" dirty="0"/>
              <a:t> shows all records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1F7F91-2896-48D4-A201-AC97D8B16D00}"/>
              </a:ext>
            </a:extLst>
          </p:cNvPr>
          <p:cNvSpPr txBox="1"/>
          <p:nvPr/>
        </p:nvSpPr>
        <p:spPr>
          <a:xfrm>
            <a:off x="595635" y="3429000"/>
            <a:ext cx="10672762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Toggle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: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TableView.Active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).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SetViewMode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ShowCustomization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? 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	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TableViewMode.eSelectedRecords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: 													             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TableViewMode.eAllRecords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9930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AF0E3E5-C8A7-4C36-BEB8-B23D52779CD3}">
  <ds:schemaRefs>
    <ds:schemaRef ds:uri="office.server.policy"/>
  </ds:schemaRefs>
</ds:datastoreItem>
</file>

<file path=customXml/itemProps11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0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21405660-3103-44D7-9985-5EE4988A8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6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G100737-UC2018-DITE-PPT-Template-5-18</Template>
  <TotalTime>0</TotalTime>
  <Words>3262</Words>
  <Application>Microsoft Office PowerPoint</Application>
  <PresentationFormat>Widescreen</PresentationFormat>
  <Paragraphs>531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Calibri</vt:lpstr>
      <vt:lpstr>Cascadia Mono</vt:lpstr>
      <vt:lpstr>Consolas</vt:lpstr>
      <vt:lpstr>Courier New</vt:lpstr>
      <vt:lpstr>Wingdings</vt:lpstr>
      <vt:lpstr>Custom Design</vt:lpstr>
      <vt:lpstr>ArcGIS Pro SDK for .NET: Intermediate Data Visualization Using Table Controls </vt:lpstr>
      <vt:lpstr>Session Overview</vt:lpstr>
      <vt:lpstr>TableView Class</vt:lpstr>
      <vt:lpstr>Access an instance of a TableView</vt:lpstr>
      <vt:lpstr>TablePane Properties</vt:lpstr>
      <vt:lpstr>TableView underlying data source</vt:lpstr>
      <vt:lpstr>TableView Row Indexes and Object IDs</vt:lpstr>
      <vt:lpstr>Samples of TableView features</vt:lpstr>
      <vt:lpstr>TableView Switch ViewMode</vt:lpstr>
      <vt:lpstr>TableView Demo</vt:lpstr>
      <vt:lpstr>TableControl</vt:lpstr>
      <vt:lpstr>TableControl in XAML</vt:lpstr>
      <vt:lpstr>TableControl MVVM</vt:lpstr>
      <vt:lpstr>TableControl ViewModel code</vt:lpstr>
      <vt:lpstr>Initializing the TableControl</vt:lpstr>
      <vt:lpstr>TableControl Set Content</vt:lpstr>
      <vt:lpstr>Binding Commands to Control in XAML</vt:lpstr>
      <vt:lpstr>Demo XAML Binding</vt:lpstr>
      <vt:lpstr>Binding Commands to ViewModel</vt:lpstr>
      <vt:lpstr>Going from Map to TableControl</vt:lpstr>
      <vt:lpstr>Handling TableControl Row Selection</vt:lpstr>
      <vt:lpstr>Demo Map to Table / Menu</vt:lpstr>
      <vt:lpstr>Geometry Control</vt:lpstr>
      <vt:lpstr>Add the GeometryControl</vt:lpstr>
      <vt:lpstr>GeometryControl in the ViewModel</vt:lpstr>
      <vt:lpstr>Demo Geometry Control</vt:lpstr>
      <vt:lpstr>Table construction tool</vt:lpstr>
      <vt:lpstr>Table construction tool definition</vt:lpstr>
      <vt:lpstr>Table construction tool implementation</vt:lpstr>
      <vt:lpstr>Table construction tool implementation</vt:lpstr>
      <vt:lpstr>Table construction tool implementation</vt:lpstr>
      <vt:lpstr>Table construction tool with options</vt:lpstr>
      <vt:lpstr>Table construction tool with options</vt:lpstr>
      <vt:lpstr>Table construction tool with options</vt:lpstr>
      <vt:lpstr>Table construction tool with options</vt:lpstr>
      <vt:lpstr>Table construction tool with options</vt:lpstr>
      <vt:lpstr>Table construction tool demo</vt:lpstr>
      <vt:lpstr>ArcGIS Pro SDK for .NET – Technical Sessions</vt:lpstr>
      <vt:lpstr>ArcGIS Pro SDK for .NET – Demo theaters</vt:lpstr>
      <vt:lpstr>ArcGIS Pro SDK: Intermediate Data Visualization Using Table Controls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2018-05-04T03:06:09Z</dcterms:created>
  <dcterms:modified xsi:type="dcterms:W3CDTF">2023-03-09T16:55:25Z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