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59" r:id="rId70"/>
  </p:sldMasterIdLst>
  <p:notesMasterIdLst>
    <p:notesMasterId r:id="rId88"/>
  </p:notesMasterIdLst>
  <p:handoutMasterIdLst>
    <p:handoutMasterId r:id="rId89"/>
  </p:handoutMasterIdLst>
  <p:sldIdLst>
    <p:sldId id="587" r:id="rId71"/>
    <p:sldId id="746" r:id="rId72"/>
    <p:sldId id="990" r:id="rId73"/>
    <p:sldId id="1008" r:id="rId74"/>
    <p:sldId id="1009" r:id="rId75"/>
    <p:sldId id="1007" r:id="rId76"/>
    <p:sldId id="1011" r:id="rId77"/>
    <p:sldId id="1010" r:id="rId78"/>
    <p:sldId id="1012" r:id="rId79"/>
    <p:sldId id="803" r:id="rId80"/>
    <p:sldId id="1014" r:id="rId81"/>
    <p:sldId id="1015" r:id="rId82"/>
    <p:sldId id="1013" r:id="rId83"/>
    <p:sldId id="638" r:id="rId84"/>
    <p:sldId id="1001" r:id="rId85"/>
    <p:sldId id="1002" r:id="rId86"/>
    <p:sldId id="988" r:id="rId8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F4FE"/>
    <a:srgbClr val="C8EBFF"/>
    <a:srgbClr val="0073B4"/>
    <a:srgbClr val="438EB7"/>
    <a:srgbClr val="00B9F2"/>
    <a:srgbClr val="007AC2"/>
    <a:srgbClr val="C0E8FF"/>
    <a:srgbClr val="053264"/>
    <a:srgbClr val="7BDBF4"/>
    <a:srgbClr val="8D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69" autoAdjust="0"/>
    <p:restoredTop sz="79427" autoAdjust="0"/>
  </p:normalViewPr>
  <p:slideViewPr>
    <p:cSldViewPr snapToGrid="0" snapToObjects="1" showGuides="1">
      <p:cViewPr varScale="1">
        <p:scale>
          <a:sx n="103" d="100"/>
          <a:sy n="103" d="100"/>
        </p:scale>
        <p:origin x="546" y="10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4.xml"/><Relationship Id="rId89" Type="http://schemas.openxmlformats.org/officeDocument/2006/relationships/handoutMaster" Target="handoutMasters/handoutMaster1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4.xml"/><Relationship Id="rId79" Type="http://schemas.openxmlformats.org/officeDocument/2006/relationships/slide" Target="slides/slide9.xml"/><Relationship Id="rId5" Type="http://schemas.openxmlformats.org/officeDocument/2006/relationships/customXml" Target="../customXml/item5.xml"/><Relationship Id="rId90" Type="http://schemas.openxmlformats.org/officeDocument/2006/relationships/presProps" Target="presProps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2.xml"/><Relationship Id="rId80" Type="http://schemas.openxmlformats.org/officeDocument/2006/relationships/slide" Target="slides/slide10.xml"/><Relationship Id="rId85" Type="http://schemas.openxmlformats.org/officeDocument/2006/relationships/slide" Target="slides/slide15.xml"/><Relationship Id="rId93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Master" Target="slideMasters/slideMaster1.xml"/><Relationship Id="rId75" Type="http://schemas.openxmlformats.org/officeDocument/2006/relationships/slide" Target="slides/slide5.xml"/><Relationship Id="rId83" Type="http://schemas.openxmlformats.org/officeDocument/2006/relationships/slide" Target="slides/slide13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3.xml"/><Relationship Id="rId78" Type="http://schemas.openxmlformats.org/officeDocument/2006/relationships/slide" Target="slides/slide8.xml"/><Relationship Id="rId81" Type="http://schemas.openxmlformats.org/officeDocument/2006/relationships/slide" Target="slides/slide11.xml"/><Relationship Id="rId86" Type="http://schemas.openxmlformats.org/officeDocument/2006/relationships/slide" Target="slides/slide1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6.xml"/><Relationship Id="rId7" Type="http://schemas.openxmlformats.org/officeDocument/2006/relationships/customXml" Target="../customXml/item7.xml"/><Relationship Id="rId71" Type="http://schemas.openxmlformats.org/officeDocument/2006/relationships/slide" Target="slides/slide1.xml"/><Relationship Id="rId92" Type="http://schemas.openxmlformats.org/officeDocument/2006/relationships/theme" Target="theme/theme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7.xml"/><Relationship Id="rId61" Type="http://schemas.openxmlformats.org/officeDocument/2006/relationships/customXml" Target="../customXml/item61.xml"/><Relationship Id="rId82" Type="http://schemas.openxmlformats.org/officeDocument/2006/relationships/slide" Target="slides/slide1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Esri</a:t>
            </a:r>
            <a:r>
              <a:rPr lang="en-US" baseline="0" dirty="0"/>
              <a:t> Corporate Template-Dark v3.4</a:t>
            </a:r>
          </a:p>
          <a:p>
            <a:r>
              <a:rPr lang="en-US" baseline="0" dirty="0"/>
              <a:t>16:9 version – January 29, 2017</a:t>
            </a:r>
          </a:p>
          <a:p>
            <a:endParaRPr lang="en-US" baseline="0" dirty="0"/>
          </a:p>
          <a:p>
            <a:r>
              <a:rPr lang="en-US" baseline="0" dirty="0"/>
              <a:t>For more templates, sample files, and icons, see https://compass.esri.com/resources/presentations/Pages/Main.aspx</a:t>
            </a:r>
          </a:p>
          <a:p>
            <a:endParaRPr lang="en-US" baseline="0" dirty="0"/>
          </a:p>
          <a:p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in Windows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Home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under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Insert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Text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and then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box,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on a Mac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View 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menu, select</a:t>
            </a:r>
            <a:r>
              <a:rPr lang="en-US" sz="1200" b="0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Footer.</a:t>
            </a: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400" b="1" kern="1200" dirty="0">
                <a:solidFill>
                  <a:schemeClr val="bg2"/>
                </a:solidFill>
                <a:latin typeface="Arial"/>
                <a:ea typeface="+mn-ea"/>
                <a:cs typeface="+mn-cs"/>
              </a:rPr>
              <a:t>If footers don't appear on the slides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footers don't appear on title slides, in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dialog box make sure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Don't show on title 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is not selected.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the footers are missing from other slides, the placeholders for these items might have been removed from specific slide layouts or the slide master.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13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461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5712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9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219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1" name="UC 2021">
            <a:extLst>
              <a:ext uri="{FF2B5EF4-FFF2-40B4-BE49-F238E27FC236}">
                <a16:creationId xmlns:a16="http://schemas.microsoft.com/office/drawing/2014/main" id="{17DD8D7F-B438-8954-E42E-77A20540851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13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3/8/2023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581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8836001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3/8/2023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9820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5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49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6365"/>
            <a:ext cx="10515600" cy="48805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1210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392"/>
            <a:ext cx="12192000" cy="6858000"/>
          </a:xfrm>
          <a:prstGeom prst="rect">
            <a:avLst/>
          </a:prstGeom>
        </p:spPr>
      </p:pic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1780399"/>
            <a:ext cx="10741546" cy="4534137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9508" y="1195722"/>
            <a:ext cx="10722359" cy="4066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6"/>
            <a:ext cx="10722358" cy="65253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801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835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3254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64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2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2291AD2-489F-0E46-BE77-9DBBC4F54CDA}"/>
              </a:ext>
            </a:extLst>
          </p:cNvPr>
          <p:cNvGrpSpPr/>
          <p:nvPr userDrawn="1"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590C9E04-B52D-FB9A-7EB1-13165BD3EE33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A8C45076-3F6F-BA16-57F4-5DF17D0B94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10" name="Picture 9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CB88D6C5-AF02-C2CF-AF8B-31C6DBCDB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2FBFC0A-B008-F3AB-ABE9-4DD7834A5A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8530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85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60" r:id="rId1"/>
    <p:sldLayoutId id="2147486861" r:id="rId2"/>
    <p:sldLayoutId id="2147486862" r:id="rId3"/>
    <p:sldLayoutId id="2147486863" r:id="rId4"/>
    <p:sldLayoutId id="2147486873" r:id="rId5"/>
    <p:sldLayoutId id="2147486864" r:id="rId6"/>
    <p:sldLayoutId id="2147486865" r:id="rId7"/>
    <p:sldLayoutId id="2147486866" r:id="rId8"/>
    <p:sldLayoutId id="2147486867" r:id="rId9"/>
    <p:sldLayoutId id="2147486868" r:id="rId10"/>
    <p:sldLayoutId id="2147486871" r:id="rId11"/>
    <p:sldLayoutId id="21474868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github.com/Esri/arcgis-pro-sdk/wiki/Tech-Sessions#2023-palm-springs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20574" y="3957638"/>
            <a:ext cx="10357027" cy="1437262"/>
          </a:xfrm>
        </p:spPr>
        <p:txBody>
          <a:bodyPr/>
          <a:lstStyle/>
          <a:p>
            <a:pPr algn="l"/>
            <a:r>
              <a:rPr lang="en-US" sz="4000" dirty="0"/>
              <a:t>ArcGIS Pro SDK for .NET:</a:t>
            </a:r>
            <a:br>
              <a:rPr lang="en-US" sz="4000" dirty="0"/>
            </a:br>
            <a:r>
              <a:rPr lang="en-US" sz="4000" dirty="0"/>
              <a:t>How to Run GP Tools From Your Add-in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3526A8A-32B6-4D71-8C4E-E824E6C961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Wolf Kaiser</a:t>
            </a:r>
          </a:p>
        </p:txBody>
      </p:sp>
    </p:spTree>
    <p:extLst>
      <p:ext uri="{BB962C8B-B14F-4D97-AF65-F5344CB8AC3E}">
        <p14:creationId xmlns:p14="http://schemas.microsoft.com/office/powerpoint/2010/main" val="2353008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a GP Tool: with Progress Dialog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6F806-1298-FE1F-C2EF-52ECC7754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an instance of </a:t>
            </a:r>
            <a:r>
              <a:rPr lang="en-US" dirty="0" err="1"/>
              <a:t>CancelableProgressorSource</a:t>
            </a:r>
            <a:r>
              <a:rPr lang="en-US" dirty="0"/>
              <a:t> using the </a:t>
            </a:r>
            <a:r>
              <a:rPr lang="en-US" dirty="0" err="1"/>
              <a:t>ProgressDialog</a:t>
            </a:r>
            <a:r>
              <a:rPr lang="en-US" dirty="0"/>
              <a:t> class to define a modal progress dialog</a:t>
            </a:r>
          </a:p>
          <a:p>
            <a:pPr lvl="1"/>
            <a:r>
              <a:rPr lang="en-US" dirty="0"/>
              <a:t>message: title text</a:t>
            </a:r>
          </a:p>
          <a:p>
            <a:pPr lvl="1"/>
            <a:r>
              <a:rPr lang="en-US" dirty="0" err="1"/>
              <a:t>cancelMessage</a:t>
            </a:r>
            <a:r>
              <a:rPr lang="en-US" dirty="0"/>
              <a:t>: text displayed when cancelled</a:t>
            </a:r>
          </a:p>
          <a:p>
            <a:pPr lvl="1"/>
            <a:r>
              <a:rPr lang="en-US" dirty="0" err="1"/>
              <a:t>delayedShow</a:t>
            </a:r>
            <a:r>
              <a:rPr lang="en-US" dirty="0"/>
              <a:t>: false</a:t>
            </a:r>
          </a:p>
          <a:p>
            <a:pPr lvl="1"/>
            <a:endParaRPr lang="en-US" dirty="0"/>
          </a:p>
          <a:p>
            <a:r>
              <a:rPr lang="en-US" dirty="0"/>
              <a:t>Use the instance of the</a:t>
            </a:r>
            <a:br>
              <a:rPr lang="en-US" dirty="0"/>
            </a:br>
            <a:r>
              <a:rPr lang="en-US" dirty="0"/>
              <a:t>cancelable progressor</a:t>
            </a:r>
            <a:br>
              <a:rPr lang="en-US" dirty="0"/>
            </a:br>
            <a:r>
              <a:rPr lang="en-US" dirty="0"/>
              <a:t>source as a parameter</a:t>
            </a:r>
            <a:br>
              <a:rPr lang="en-US" dirty="0"/>
            </a:br>
            <a:r>
              <a:rPr lang="en-US" dirty="0"/>
              <a:t>when calling </a:t>
            </a:r>
            <a:br>
              <a:rPr lang="en-US" dirty="0"/>
            </a:br>
            <a:r>
              <a:rPr lang="en-US" dirty="0" err="1"/>
              <a:t>ExecuteToolAsync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E84B6A-471E-0AAC-528D-EC46C7FC8D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771" y="3026183"/>
            <a:ext cx="6835729" cy="346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44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a GP Tool: with Progress Dialog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6F806-1298-FE1F-C2EF-52ECC7754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</a:t>
            </a:r>
            <a:r>
              <a:rPr lang="en-US" dirty="0" err="1"/>
              <a:t>ExecuteToolAsync</a:t>
            </a:r>
            <a:r>
              <a:rPr lang="en-US" dirty="0"/>
              <a:t> using a cancelable progressor source: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46CB2D-8166-8D75-E9EC-DDDC098AAD68}"/>
              </a:ext>
            </a:extLst>
          </p:cNvPr>
          <p:cNvSpPr txBox="1"/>
          <p:nvPr/>
        </p:nvSpPr>
        <p:spPr>
          <a:xfrm>
            <a:off x="838200" y="2582502"/>
            <a:ext cx="10374087" cy="258532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b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and initialize the progress dialog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// Note: Progress dialogs are not displayed when debugging in Visual Studio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E0F4FE"/>
                </a:highlight>
                <a:latin typeface="Cascadia Mono" panose="020B0609020000020004" pitchFamily="49" charset="0"/>
              </a:rPr>
              <a:t>progDlg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ProgressDialog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$@“Dialog title"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"Canceled"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C8EBFF"/>
                </a:highlight>
                <a:latin typeface="Cascadia Mono" panose="020B0609020000020004" pitchFamily="49" charset="0"/>
              </a:rPr>
              <a:t>progsrc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CancelableProgressorSource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highlight>
                  <a:srgbClr val="E0F4FE"/>
                </a:highlight>
                <a:latin typeface="Cascadia Mono" panose="020B0609020000020004" pitchFamily="49" charset="0"/>
              </a:rPr>
              <a:t>progDlg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Geoprocessing.ExecuteToolAsync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analysis.Buffer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valueArray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b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                   </a:t>
            </a:r>
            <a:r>
              <a:rPr lang="en-US" sz="1800" dirty="0" err="1">
                <a:solidFill>
                  <a:srgbClr val="000000"/>
                </a:solidFill>
                <a:highlight>
                  <a:srgbClr val="C8EBFF"/>
                </a:highlight>
                <a:latin typeface="Cascadia Mono" panose="020B0609020000020004" pitchFamily="49" charset="0"/>
              </a:rPr>
              <a:t>progsrc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.Progressor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33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a GP Tool: with Progress Dialog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6F806-1298-FE1F-C2EF-52ECC7754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a cancelable progressor source for multiple executions of </a:t>
            </a:r>
            <a:r>
              <a:rPr lang="en-US" dirty="0" err="1"/>
              <a:t>ExecuteToolAsync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46CB2D-8166-8D75-E9EC-DDDC098AAD68}"/>
              </a:ext>
            </a:extLst>
          </p:cNvPr>
          <p:cNvSpPr txBox="1"/>
          <p:nvPr/>
        </p:nvSpPr>
        <p:spPr>
          <a:xfrm>
            <a:off x="533400" y="2375673"/>
            <a:ext cx="11157857" cy="369331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for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uint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iBuffer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1;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iBuffer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&lt;=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numBuffers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iBuffer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++)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…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progsrc.ExtendedStatus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$@"Creating buffer #: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iBuffer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 of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numBuffers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progsrc.Value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100 * (iBuffer-1);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progsrc.Max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100 *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numBuffers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+ 1;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Geoprocessing.ExecuteToolAsync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analysis.Buffer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…,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progsrc.Progressor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check if the operator cancelled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progsrc.CancellationTokenSource.IsCancellationRequested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break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43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BEA6-B0BA-FE3F-6AE6-93E4461FB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Multi Buffer tool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6B1BFB-19C8-152F-8100-155390294D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Parcel Island data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C9B2C4B-55A2-E76A-28D4-BB8ACF6ACF06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r="612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400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22450" y="1198563"/>
            <a:ext cx="8961314" cy="554037"/>
          </a:xfrm>
        </p:spPr>
        <p:txBody>
          <a:bodyPr/>
          <a:lstStyle/>
          <a:p>
            <a:pPr marL="0" indent="0">
              <a:buNone/>
            </a:pPr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On Search check the ‘Product’ Filter checkbox for: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6143625"/>
            <a:ext cx="12000089" cy="3730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Detailed Agenda: https://www.esri.com/en-us/about/events/devsummit/agenda/detailed</a:t>
            </a:r>
          </a:p>
          <a:p>
            <a:pPr marL="0" indent="0" algn="ctr">
              <a:buClr>
                <a:srgbClr val="EAFF46"/>
              </a:buClr>
              <a:buNone/>
            </a:pPr>
            <a:endParaRPr lang="en-US" sz="2000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5171524"/>
              </p:ext>
            </p:extLst>
          </p:nvPr>
        </p:nvGraphicFramePr>
        <p:xfrm>
          <a:off x="1411844" y="1867343"/>
          <a:ext cx="8961314" cy="4037715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Tue, Mar 7</a:t>
                      </a:r>
                      <a:endParaRPr lang="en-US" sz="150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2:00 p.m. - 3:00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Customizing Layout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p.m. - 5:00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Intermediate Editing 1</a:t>
                      </a:r>
                      <a:endParaRPr lang="en-US" sz="15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Intermediate Editing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8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a.m. - 11:30 a.m.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What's New in the Geodatabase and Utility Network APIs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– 11:30 am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Data Visualization Using Table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Map Visualization Using Time API and Tray Item Template</a:t>
                      </a:r>
                    </a:p>
                    <a:p>
                      <a:pPr algn="l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Fri, Mar 10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8:30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9:30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Parcel Fabric API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10:00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11:00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COGO API and Parcel Traverse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320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9876"/>
          </a:xfrm>
        </p:spPr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8200" y="1000942"/>
            <a:ext cx="10369550" cy="388116"/>
          </a:xfrm>
        </p:spPr>
        <p:txBody>
          <a:bodyPr/>
          <a:lstStyle/>
          <a:p>
            <a:pPr marL="0" indent="0">
              <a:buNone/>
            </a:pPr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On Search check the ‘Product’ Filter checkbox for: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24059" y="5910263"/>
            <a:ext cx="10283691" cy="37306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Detailed Agenda: https://www.esri.com/en-us/about/events/devsummit/agenda/detailed</a:t>
            </a:r>
          </a:p>
          <a:p>
            <a:pPr marL="0" indent="0" algn="ctr">
              <a:buClr>
                <a:srgbClr val="EAFF46"/>
              </a:buClr>
              <a:buNone/>
            </a:pPr>
            <a:endParaRPr lang="en-US" sz="2000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1751863"/>
              </p:ext>
            </p:extLst>
          </p:nvPr>
        </p:nvGraphicFramePr>
        <p:xfrm>
          <a:off x="924059" y="1441588"/>
          <a:ext cx="9675294" cy="2523036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156738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40485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76742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8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1:30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7885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Definition Language (DDL) in the ArcGIS Pro SDK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76439944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8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p.m. - 4:30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How to Run GP Tools from Your Add-in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4:45 p.m. - 5:15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Customize Galleries and </a:t>
                      </a:r>
                      <a:r>
                        <a:rPr lang="en-US" sz="150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Comboboxes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with Templates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p.m. - 6:00 p.m.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Customizing the Editor Attributes Pane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08E23A1-856A-4874-AF9F-3DC00DC60A74}"/>
              </a:ext>
            </a:extLst>
          </p:cNvPr>
          <p:cNvSpPr txBox="1">
            <a:spLocks/>
          </p:cNvSpPr>
          <p:nvPr/>
        </p:nvSpPr>
        <p:spPr>
          <a:xfrm>
            <a:off x="924059" y="4132453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ArcGIS Pro Road Ahead</a:t>
            </a:r>
          </a:p>
        </p:txBody>
      </p:sp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705072"/>
              </p:ext>
            </p:extLst>
          </p:nvPr>
        </p:nvGraphicFramePr>
        <p:xfrm>
          <a:off x="924059" y="4781492"/>
          <a:ext cx="9602626" cy="776276"/>
        </p:xfrm>
        <a:graphic>
          <a:graphicData uri="http://schemas.openxmlformats.org/drawingml/2006/table">
            <a:tbl>
              <a:tblPr firstRow="1">
                <a:tableStyleId>{FABFCF23-3B69-468F-B69F-88F6DE6A72F2}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SDK: How to Run GP Tools From Your Add-in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023"/>
            <a:ext cx="10515600" cy="4209940"/>
          </a:xfrm>
        </p:spPr>
        <p:txBody>
          <a:bodyPr/>
          <a:lstStyle/>
          <a:p>
            <a:r>
              <a:rPr lang="en-US" sz="2800" dirty="0"/>
              <a:t>Questions?</a:t>
            </a:r>
          </a:p>
          <a:p>
            <a:pPr marL="0" indent="0" algn="ctr">
              <a:buNone/>
            </a:pP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https://github.com/Esri/arcgis-pro-sdk/wiki/Tech-Sessions#2023-palm-springs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6" name="Picture 5" descr="Qr code&#10;&#10;Description automatically generated">
            <a:extLst>
              <a:ext uri="{FF2B5EF4-FFF2-40B4-BE49-F238E27FC236}">
                <a16:creationId xmlns:a16="http://schemas.microsoft.com/office/drawing/2014/main" id="{479CCCB9-D7B3-00D5-4287-F737D0255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832" y="3237089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437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Running a GP Tool From Your Add-in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243E9E-AB78-AA7E-E1C4-8B6B8FAF8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1575"/>
            <a:ext cx="10995837" cy="5005388"/>
          </a:xfrm>
        </p:spPr>
        <p:txBody>
          <a:bodyPr/>
          <a:lstStyle/>
          <a:p>
            <a:r>
              <a:rPr lang="en-US" sz="3200" b="0" dirty="0"/>
              <a:t>Geoprocessing Class </a:t>
            </a:r>
          </a:p>
          <a:p>
            <a:pPr lvl="1"/>
            <a:r>
              <a:rPr lang="en-US" sz="2800" b="0" dirty="0"/>
              <a:t>Contains all needed methods to run a GP </a:t>
            </a:r>
            <a:r>
              <a:rPr lang="en-US" sz="2800" dirty="0"/>
              <a:t>Tool (static methods) </a:t>
            </a:r>
            <a:endParaRPr lang="en-US" sz="2800" b="0" dirty="0"/>
          </a:p>
          <a:p>
            <a:r>
              <a:rPr lang="en-US" sz="3200" dirty="0"/>
              <a:t>To run a GP tool use </a:t>
            </a:r>
            <a:r>
              <a:rPr lang="en-US" sz="3200" b="0" dirty="0" err="1"/>
              <a:t>ExecuteToolAsync</a:t>
            </a:r>
            <a:r>
              <a:rPr lang="en-US" sz="3200" b="0" dirty="0"/>
              <a:t> </a:t>
            </a:r>
            <a:br>
              <a:rPr lang="en-US" b="0" dirty="0"/>
            </a:br>
            <a:r>
              <a:rPr lang="en-US" b="0" dirty="0"/>
              <a:t>(</a:t>
            </a:r>
            <a:r>
              <a:rPr lang="en-US" b="0" dirty="0" err="1"/>
              <a:t>T</a:t>
            </a:r>
            <a:r>
              <a:rPr lang="en-US" dirty="0" err="1"/>
              <a:t>oolPath</a:t>
            </a:r>
            <a:r>
              <a:rPr lang="en-US" b="0" dirty="0"/>
              <a:t>, Values, Environment, Token, [Callback, ] Flags)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 err="1"/>
              <a:t>ToolPath</a:t>
            </a:r>
            <a:r>
              <a:rPr lang="en-US" sz="2000" dirty="0"/>
              <a:t>: Use </a:t>
            </a:r>
            <a:r>
              <a:rPr lang="en-US" sz="2000" dirty="0" err="1"/>
              <a:t>toolboxalias.toolname</a:t>
            </a:r>
            <a:r>
              <a:rPr lang="en-US" sz="2000" dirty="0"/>
              <a:t>, </a:t>
            </a:r>
            <a:r>
              <a:rPr lang="en-US" sz="2000" dirty="0" err="1"/>
              <a:t>toolname_toolboxalias</a:t>
            </a:r>
            <a:r>
              <a:rPr lang="en-US" sz="2000" dirty="0"/>
              <a:t> pattern or full path</a:t>
            </a:r>
          </a:p>
          <a:p>
            <a:pPr lvl="1"/>
            <a:r>
              <a:rPr lang="en-US" sz="2000" dirty="0"/>
              <a:t>Values: Array of parameter values. Use </a:t>
            </a:r>
            <a:r>
              <a:rPr lang="en-US" sz="2000" dirty="0" err="1"/>
              <a:t>MakeValueArray</a:t>
            </a:r>
            <a:r>
              <a:rPr lang="en-US" sz="2000" dirty="0"/>
              <a:t> to pack all parameter values first.</a:t>
            </a:r>
          </a:p>
          <a:p>
            <a:pPr lvl="1"/>
            <a:r>
              <a:rPr lang="en-US" sz="2000" dirty="0"/>
              <a:t>Environments: Array of environment settings - each setting is a key-value pair of environment name and its value. Use </a:t>
            </a:r>
            <a:r>
              <a:rPr lang="en-US" sz="2000" dirty="0" err="1"/>
              <a:t>MakeEnvironmentArray</a:t>
            </a:r>
            <a:r>
              <a:rPr lang="en-US" sz="2000" dirty="0"/>
              <a:t> first to pack all environment setting pairs.</a:t>
            </a:r>
          </a:p>
          <a:p>
            <a:pPr lvl="1">
              <a:lnSpc>
                <a:spcPct val="100000"/>
              </a:lnSpc>
            </a:pPr>
            <a:r>
              <a:rPr lang="en-US" sz="2000" dirty="0" err="1"/>
              <a:t>CancelToken</a:t>
            </a:r>
            <a:r>
              <a:rPr lang="en-US" sz="2000" dirty="0"/>
              <a:t>: A </a:t>
            </a:r>
            <a:r>
              <a:rPr lang="en-US" sz="2000" dirty="0" err="1"/>
              <a:t>CancellationToken</a:t>
            </a:r>
            <a:r>
              <a:rPr lang="en-US" sz="2000" dirty="0"/>
              <a:t> object.</a:t>
            </a:r>
          </a:p>
          <a:p>
            <a:pPr lvl="1"/>
            <a:r>
              <a:rPr lang="en-US" sz="2000" dirty="0"/>
              <a:t>Callback: </a:t>
            </a:r>
            <a:r>
              <a:rPr lang="en-US" sz="2000" dirty="0" err="1"/>
              <a:t>GPExecuteToolFlagsExecute</a:t>
            </a:r>
            <a:r>
              <a:rPr lang="en-US" sz="2000" dirty="0"/>
              <a:t> event </a:t>
            </a:r>
            <a:r>
              <a:rPr lang="en-US" sz="2000" dirty="0" err="1"/>
              <a:t>delegateGPToolExecuteEventHandler</a:t>
            </a:r>
            <a:r>
              <a:rPr lang="en-US" sz="2000" dirty="0"/>
              <a:t> (optional)</a:t>
            </a:r>
          </a:p>
          <a:p>
            <a:pPr lvl="1"/>
            <a:r>
              <a:rPr lang="en-US" sz="2000" dirty="0"/>
              <a:t>Flags: flags = </a:t>
            </a:r>
            <a:r>
              <a:rPr lang="en-US" sz="2000" dirty="0" err="1"/>
              <a:t>GPExecuteToolFlags.Default</a:t>
            </a:r>
            <a:r>
              <a:rPr lang="en-US" sz="2000" dirty="0"/>
              <a:t> (</a:t>
            </a:r>
            <a:r>
              <a:rPr lang="en-US" sz="2000" dirty="0" err="1"/>
              <a:t>AddOutputsToMap</a:t>
            </a:r>
            <a:r>
              <a:rPr lang="en-US" sz="2000" dirty="0"/>
              <a:t> | </a:t>
            </a:r>
            <a:r>
              <a:rPr lang="en-US" sz="2000" dirty="0" err="1"/>
              <a:t>RefreshProjectItems</a:t>
            </a:r>
            <a:r>
              <a:rPr lang="en-US" sz="2000" dirty="0"/>
              <a:t>) 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B8EC30B-2DC1-4CB5-BC68-C45A086EA69F}"/>
              </a:ext>
            </a:extLst>
          </p:cNvPr>
          <p:cNvSpPr txBox="1">
            <a:spLocks/>
          </p:cNvSpPr>
          <p:nvPr/>
        </p:nvSpPr>
        <p:spPr>
          <a:xfrm>
            <a:off x="2928245" y="6590853"/>
            <a:ext cx="3953657" cy="215444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b="1" dirty="0"/>
              <a:t>ArcGIS Pro SDK 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888F427-9A41-97B8-426E-A347358EF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Geoprocessing.ExecuteToolAsync</a:t>
            </a:r>
            <a:r>
              <a:rPr kumimoji="0" lang="en-US" alt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862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0A6449-0B43-A2B9-77D7-8C956D18652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Before coding: run the Tool manually, Open History, Copy Python Command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5699379-A9A4-CCF0-06D6-0216A98C50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b="0" dirty="0"/>
              <a:t>(</a:t>
            </a:r>
            <a:r>
              <a:rPr lang="en-US" sz="2800" b="0" dirty="0" err="1"/>
              <a:t>T</a:t>
            </a:r>
            <a:r>
              <a:rPr lang="en-US" sz="2800" dirty="0" err="1"/>
              <a:t>oolPath</a:t>
            </a:r>
            <a:r>
              <a:rPr lang="en-US" sz="2800" b="0" dirty="0"/>
              <a:t>, </a:t>
            </a:r>
            <a:r>
              <a:rPr lang="en-US" sz="2800" b="1" dirty="0">
                <a:solidFill>
                  <a:schemeClr val="accent2"/>
                </a:solidFill>
              </a:rPr>
              <a:t>Values</a:t>
            </a:r>
            <a:r>
              <a:rPr lang="en-US" sz="2800" b="0" dirty="0"/>
              <a:t>, Environment, Token, [Callback, ] Flags)</a:t>
            </a:r>
          </a:p>
          <a:p>
            <a:endParaRPr lang="en-US" sz="28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36AC3D-BFD4-CA26-3453-D7514F2C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err="1"/>
              <a:t>ExecuteToolAsync</a:t>
            </a:r>
            <a:r>
              <a:rPr lang="en-US" sz="4400" b="0" dirty="0"/>
              <a:t> Parameters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E3E2786-D56C-64E5-E903-3066886364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8391"/>
          <a:stretch/>
        </p:blipFill>
        <p:spPr>
          <a:xfrm>
            <a:off x="1171734" y="2611499"/>
            <a:ext cx="2880953" cy="3847619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68F9BED-0B66-2EC7-3048-650B94686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7" y="3857055"/>
            <a:ext cx="3057525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0D818EAB-A436-4A4F-DD6E-868E70407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311" y="2322335"/>
            <a:ext cx="3444955" cy="399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24C39B95-473B-5FC2-5145-4108DC6E2469}"/>
              </a:ext>
            </a:extLst>
          </p:cNvPr>
          <p:cNvSpPr/>
          <p:nvPr/>
        </p:nvSpPr>
        <p:spPr>
          <a:xfrm>
            <a:off x="3668773" y="4127815"/>
            <a:ext cx="1057275" cy="553108"/>
          </a:xfrm>
          <a:prstGeom prst="rightArrow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ECF3D3A-E193-5848-929B-6936437E98EB}"/>
              </a:ext>
            </a:extLst>
          </p:cNvPr>
          <p:cNvSpPr/>
          <p:nvPr/>
        </p:nvSpPr>
        <p:spPr>
          <a:xfrm>
            <a:off x="6470991" y="3770913"/>
            <a:ext cx="1057275" cy="553108"/>
          </a:xfrm>
          <a:prstGeom prst="rightArrow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64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0A6449-0B43-A2B9-77D7-8C956D18652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View Python command and copy the command, we will use the python parameters in our </a:t>
            </a:r>
            <a:r>
              <a:rPr lang="en-US" dirty="0" err="1"/>
              <a:t>.Net</a:t>
            </a:r>
            <a:r>
              <a:rPr lang="en-US" dirty="0"/>
              <a:t> code.  Here is a buffer sample: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5699379-A9A4-CCF0-06D6-0216A98C50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b="0" dirty="0"/>
              <a:t>(</a:t>
            </a:r>
            <a:r>
              <a:rPr lang="en-US" sz="2800" dirty="0" err="1"/>
              <a:t>toolPath</a:t>
            </a:r>
            <a:r>
              <a:rPr lang="en-US" sz="2800" b="0" dirty="0"/>
              <a:t>, </a:t>
            </a:r>
            <a:r>
              <a:rPr lang="en-US" b="1" dirty="0">
                <a:solidFill>
                  <a:schemeClr val="accent2"/>
                </a:solidFill>
              </a:rPr>
              <a:t>V</a:t>
            </a:r>
            <a:r>
              <a:rPr lang="en-US" sz="2800" b="1" dirty="0">
                <a:solidFill>
                  <a:schemeClr val="accent2"/>
                </a:solidFill>
              </a:rPr>
              <a:t>alues</a:t>
            </a:r>
            <a:r>
              <a:rPr lang="en-US" sz="2800" b="0" dirty="0"/>
              <a:t>, environment, token, [callback, ] flags)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36AC3D-BFD4-CA26-3453-D7514F2C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err="1"/>
              <a:t>ExecuteToolAsync</a:t>
            </a:r>
            <a:r>
              <a:rPr lang="en-US" sz="4400" b="0" dirty="0"/>
              <a:t> Parameters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EDB011-DB6A-EED0-16DB-0DAE36EC5147}"/>
              </a:ext>
            </a:extLst>
          </p:cNvPr>
          <p:cNvSpPr txBox="1"/>
          <p:nvPr/>
        </p:nvSpPr>
        <p:spPr>
          <a:xfrm>
            <a:off x="819508" y="2951586"/>
            <a:ext cx="11143892" cy="31700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arcpy.analysis.Buffer</a:t>
            </a:r>
            <a:r>
              <a:rPr lang="en-US" sz="2000" dirty="0">
                <a:solidFill>
                  <a:schemeClr val="bg1"/>
                </a:solidFill>
              </a:rPr>
              <a:t>(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in_features</a:t>
            </a:r>
            <a:r>
              <a:rPr lang="en-US" sz="2000" dirty="0">
                <a:solidFill>
                  <a:schemeClr val="bg1"/>
                </a:solidFill>
              </a:rPr>
              <a:t>="</a:t>
            </a:r>
            <a:r>
              <a:rPr lang="en-US" sz="2000" dirty="0" err="1">
                <a:solidFill>
                  <a:schemeClr val="bg1"/>
                </a:solidFill>
              </a:rPr>
              <a:t>SouthShoreImpact</a:t>
            </a:r>
            <a:r>
              <a:rPr lang="en-US" sz="2000" dirty="0">
                <a:solidFill>
                  <a:schemeClr val="bg1"/>
                </a:solidFill>
              </a:rPr>
              <a:t>",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</a:t>
            </a:r>
            <a:r>
              <a:rPr lang="en-US" sz="2000" dirty="0" err="1">
                <a:solidFill>
                  <a:schemeClr val="bg1"/>
                </a:solidFill>
              </a:rPr>
              <a:t>out_feature_class</a:t>
            </a:r>
            <a:r>
              <a:rPr lang="en-US" sz="2000" dirty="0">
                <a:solidFill>
                  <a:schemeClr val="bg1"/>
                </a:solidFill>
              </a:rPr>
              <a:t>=</a:t>
            </a:r>
            <a:r>
              <a:rPr lang="en-US" sz="2000" dirty="0" err="1">
                <a:solidFill>
                  <a:schemeClr val="bg1"/>
                </a:solidFill>
              </a:rPr>
              <a:t>r"C</a:t>
            </a:r>
            <a:r>
              <a:rPr lang="en-US" sz="2000" dirty="0">
                <a:solidFill>
                  <a:schemeClr val="bg1"/>
                </a:solidFill>
              </a:rPr>
              <a:t>:\Data\ParcelFabric\Island\ParcelSample.gdb\SouthShoreImpact_Buffer",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buffer_distance_or_field</a:t>
            </a:r>
            <a:r>
              <a:rPr lang="en-US" sz="2000" dirty="0">
                <a:solidFill>
                  <a:schemeClr val="bg1"/>
                </a:solidFill>
              </a:rPr>
              <a:t>="50 Meters",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line_side</a:t>
            </a:r>
            <a:r>
              <a:rPr lang="en-US" sz="2000" dirty="0">
                <a:solidFill>
                  <a:schemeClr val="bg1"/>
                </a:solidFill>
              </a:rPr>
              <a:t>="FULL",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line_end_type</a:t>
            </a:r>
            <a:r>
              <a:rPr lang="en-US" sz="2000" dirty="0">
                <a:solidFill>
                  <a:schemeClr val="bg1"/>
                </a:solidFill>
              </a:rPr>
              <a:t>="ROUND",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dissolve_option</a:t>
            </a:r>
            <a:r>
              <a:rPr lang="en-US" sz="2000" dirty="0">
                <a:solidFill>
                  <a:schemeClr val="bg1"/>
                </a:solidFill>
              </a:rPr>
              <a:t>="NONE",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</a:t>
            </a:r>
            <a:r>
              <a:rPr lang="en-US" sz="2000" dirty="0" err="1">
                <a:solidFill>
                  <a:schemeClr val="bg1"/>
                </a:solidFill>
              </a:rPr>
              <a:t>dissolve_field</a:t>
            </a:r>
            <a:r>
              <a:rPr lang="en-US" sz="2000" dirty="0">
                <a:solidFill>
                  <a:schemeClr val="bg1"/>
                </a:solidFill>
              </a:rPr>
              <a:t>=None,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method="PLANAR"</a:t>
            </a:r>
          </a:p>
          <a:p>
            <a:r>
              <a:rPr lang="en-US" sz="2000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83383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0A6449-0B43-A2B9-77D7-8C956D18652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Change Python command to C# and use </a:t>
            </a:r>
            <a:r>
              <a:rPr lang="en-US" dirty="0" err="1"/>
              <a:t>MakeValueArray</a:t>
            </a:r>
            <a:r>
              <a:rPr lang="en-US" dirty="0"/>
              <a:t>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5699379-A9A4-CCF0-06D6-0216A98C50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b="0" dirty="0"/>
              <a:t>(</a:t>
            </a:r>
            <a:r>
              <a:rPr lang="en-US" sz="2800" dirty="0" err="1"/>
              <a:t>toolPath</a:t>
            </a:r>
            <a:r>
              <a:rPr lang="en-US" sz="2800" b="0" dirty="0"/>
              <a:t>, </a:t>
            </a:r>
            <a:r>
              <a:rPr lang="en-US" b="1" dirty="0">
                <a:solidFill>
                  <a:schemeClr val="accent2"/>
                </a:solidFill>
              </a:rPr>
              <a:t>V</a:t>
            </a:r>
            <a:r>
              <a:rPr lang="en-US" sz="2800" b="1" dirty="0">
                <a:solidFill>
                  <a:schemeClr val="accent2"/>
                </a:solidFill>
              </a:rPr>
              <a:t>alues</a:t>
            </a:r>
            <a:r>
              <a:rPr lang="en-US" sz="2800" b="0" dirty="0"/>
              <a:t>, environment, token, [callback, ] flags)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36AC3D-BFD4-CA26-3453-D7514F2C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err="1"/>
              <a:t>ExecuteToolAsync</a:t>
            </a:r>
            <a:r>
              <a:rPr lang="en-US" sz="4400" b="0" dirty="0"/>
              <a:t> Parameters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F6B3BB-A320-1B71-4371-76F15A4712C0}"/>
              </a:ext>
            </a:extLst>
          </p:cNvPr>
          <p:cNvSpPr txBox="1"/>
          <p:nvPr/>
        </p:nvSpPr>
        <p:spPr>
          <a:xfrm>
            <a:off x="888293" y="2267964"/>
            <a:ext cx="10672762" cy="424731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in_features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@"SouthShoreImpact"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out_feature_class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@"C:\Data\ParcelFabric\Island\ParcelSample.gdb\SouthShoreImpact_Buffer"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buffer_distance_or_field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"50 Meters"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line_side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"FULL"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line_end_type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"ROUND"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dissolve_option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"NONE"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dissolve_field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= None =&gt; make this parameter a null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method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"PLANAR"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values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Geoprocessing.MakeValueArray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[]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in_features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out_feature_class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buffer_distance_or_field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line_side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line_end_type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dissolve_option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method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</p:txBody>
      </p:sp>
    </p:spTree>
    <p:extLst>
      <p:ext uri="{BB962C8B-B14F-4D97-AF65-F5344CB8AC3E}">
        <p14:creationId xmlns:p14="http://schemas.microsoft.com/office/powerpoint/2010/main" val="2692954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017B40-9283-606C-AE7E-58A5156B5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6629" y="3412541"/>
            <a:ext cx="4495238" cy="289523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0A6449-0B43-A2B9-77D7-8C956D18652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Get GP Tool name from Python and call </a:t>
            </a:r>
            <a:r>
              <a:rPr lang="en-US" dirty="0" err="1"/>
              <a:t>ExecuteToolAsync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5699379-A9A4-CCF0-06D6-0216A98C50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b="0" dirty="0"/>
              <a:t>(</a:t>
            </a:r>
            <a:r>
              <a:rPr lang="en-US" sz="2800" dirty="0" err="1">
                <a:solidFill>
                  <a:schemeClr val="accent2"/>
                </a:solidFill>
              </a:rPr>
              <a:t>toolPath</a:t>
            </a:r>
            <a:r>
              <a:rPr lang="en-US" sz="2800" b="0" dirty="0"/>
              <a:t>, values, </a:t>
            </a:r>
            <a:r>
              <a:rPr lang="en-US" sz="2800" b="0" dirty="0">
                <a:solidFill>
                  <a:schemeClr val="accent2"/>
                </a:solidFill>
              </a:rPr>
              <a:t>environment, token, [callback, ] flags</a:t>
            </a:r>
            <a:r>
              <a:rPr lang="en-US" sz="2800" b="0" dirty="0"/>
              <a:t>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36AC3D-BFD4-CA26-3453-D7514F2C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err="1"/>
              <a:t>ExecuteToolAsync</a:t>
            </a:r>
            <a:r>
              <a:rPr lang="en-US" sz="4400" b="0" dirty="0"/>
              <a:t> Parameters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F6B3BB-A320-1B71-4371-76F15A4712C0}"/>
              </a:ext>
            </a:extLst>
          </p:cNvPr>
          <p:cNvSpPr txBox="1"/>
          <p:nvPr/>
        </p:nvSpPr>
        <p:spPr>
          <a:xfrm>
            <a:off x="387551" y="2828835"/>
            <a:ext cx="701473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copied from Python after "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arcpy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."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toolName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analysis.Buffer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gpResult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Geoprocessing.ExecuteToolAsync</a:t>
            </a:r>
            <a:b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toolName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values,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  <a:b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</a:b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GPExecuteToolFlags.Default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617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36AC3D-BFD4-CA26-3453-D7514F2C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err="1"/>
              <a:t>ExecuteToolAsync</a:t>
            </a:r>
            <a:r>
              <a:rPr lang="en-US" sz="4400" b="0" dirty="0"/>
              <a:t> Options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0A6449-0B43-A2B9-77D7-8C956D186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 err="1"/>
              <a:t>ExecuteToolAsync</a:t>
            </a:r>
            <a:r>
              <a:rPr lang="en-US" dirty="0"/>
              <a:t> flags parameter to specify options:</a:t>
            </a:r>
          </a:p>
          <a:p>
            <a:pPr lvl="1"/>
            <a:r>
              <a:rPr lang="en-US" dirty="0" err="1"/>
              <a:t>AddOutputsToMap</a:t>
            </a:r>
            <a:r>
              <a:rPr lang="en-US" dirty="0"/>
              <a:t>: </a:t>
            </a:r>
          </a:p>
          <a:p>
            <a:pPr lvl="2"/>
            <a:r>
              <a:rPr lang="en-US" dirty="0"/>
              <a:t>adds outputs to the current Map</a:t>
            </a:r>
          </a:p>
          <a:p>
            <a:pPr lvl="1"/>
            <a:r>
              <a:rPr lang="en-US" dirty="0" err="1"/>
              <a:t>AddToHistory</a:t>
            </a:r>
            <a:r>
              <a:rPr lang="en-US" dirty="0"/>
              <a:t>: </a:t>
            </a:r>
          </a:p>
          <a:p>
            <a:pPr lvl="2"/>
            <a:r>
              <a:rPr lang="en-US" dirty="0"/>
              <a:t>adds execution logs to geoprocessing project history</a:t>
            </a:r>
          </a:p>
          <a:p>
            <a:pPr lvl="1"/>
            <a:r>
              <a:rPr lang="en-US" dirty="0"/>
              <a:t>Default: </a:t>
            </a:r>
          </a:p>
          <a:p>
            <a:pPr lvl="2"/>
            <a:r>
              <a:rPr lang="en-US" dirty="0"/>
              <a:t>adds outputs to map and refreshes project items</a:t>
            </a:r>
          </a:p>
          <a:p>
            <a:pPr lvl="1"/>
            <a:r>
              <a:rPr lang="en-US" dirty="0" err="1"/>
              <a:t>GPThread</a:t>
            </a:r>
            <a:r>
              <a:rPr lang="en-US" dirty="0"/>
              <a:t>: </a:t>
            </a:r>
          </a:p>
          <a:p>
            <a:pPr lvl="2"/>
            <a:r>
              <a:rPr lang="en-US" dirty="0"/>
              <a:t>execute tool on GP thread</a:t>
            </a:r>
          </a:p>
          <a:p>
            <a:pPr lvl="1"/>
            <a:r>
              <a:rPr lang="en-US" dirty="0" err="1"/>
              <a:t>InheritGPOptions</a:t>
            </a:r>
            <a:endParaRPr lang="en-US" dirty="0"/>
          </a:p>
          <a:p>
            <a:pPr lvl="2"/>
            <a:r>
              <a:rPr lang="en-US" dirty="0"/>
              <a:t>overrides </a:t>
            </a:r>
            <a:r>
              <a:rPr lang="en-US" dirty="0" err="1"/>
              <a:t>AddOutputsToMap</a:t>
            </a:r>
            <a:r>
              <a:rPr lang="en-US" dirty="0"/>
              <a:t> and </a:t>
            </a:r>
            <a:r>
              <a:rPr lang="en-US" dirty="0" err="1"/>
              <a:t>AddToHistory</a:t>
            </a:r>
            <a:r>
              <a:rPr lang="en-US" dirty="0"/>
              <a:t> using existing Geoprocessing Options settings</a:t>
            </a:r>
          </a:p>
          <a:p>
            <a:pPr lvl="1"/>
            <a:r>
              <a:rPr lang="en-US" dirty="0"/>
              <a:t>None: no action is taken</a:t>
            </a:r>
          </a:p>
          <a:p>
            <a:pPr lvl="1"/>
            <a:r>
              <a:rPr lang="en-US" dirty="0" err="1"/>
              <a:t>RefreshProjectItems</a:t>
            </a:r>
            <a:r>
              <a:rPr lang="en-US" dirty="0"/>
              <a:t>: refreshes project item</a:t>
            </a:r>
          </a:p>
        </p:txBody>
      </p:sp>
    </p:spTree>
    <p:extLst>
      <p:ext uri="{BB962C8B-B14F-4D97-AF65-F5344CB8AC3E}">
        <p14:creationId xmlns:p14="http://schemas.microsoft.com/office/powerpoint/2010/main" val="2236340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36AC3D-BFD4-CA26-3453-D7514F2C3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/>
              <a:t>Displaying </a:t>
            </a:r>
            <a:r>
              <a:rPr lang="en-US" sz="4400" b="0" dirty="0" err="1"/>
              <a:t>ExecuteToolAsync</a:t>
            </a:r>
            <a:r>
              <a:rPr lang="en-US" sz="4400" b="0" dirty="0"/>
              <a:t> Results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0A6449-0B43-A2B9-77D7-8C956D186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ExecuteToolAsync</a:t>
            </a:r>
            <a:r>
              <a:rPr lang="en-US" sz="2400" dirty="0"/>
              <a:t> returns an object that implements </a:t>
            </a:r>
            <a:r>
              <a:rPr lang="en-US" sz="2400" dirty="0" err="1"/>
              <a:t>IGPResult</a:t>
            </a:r>
            <a:endParaRPr lang="en-US" sz="2400" dirty="0"/>
          </a:p>
          <a:p>
            <a:r>
              <a:rPr lang="en-US" sz="2400" dirty="0"/>
              <a:t>Use </a:t>
            </a:r>
            <a:r>
              <a:rPr lang="en-US" sz="2400" dirty="0" err="1"/>
              <a:t>Geoprocessing.ShowMessageBox</a:t>
            </a:r>
            <a:r>
              <a:rPr lang="en-US" sz="2400" dirty="0"/>
              <a:t> to display errors</a:t>
            </a:r>
          </a:p>
          <a:p>
            <a:endParaRPr 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F6B3BB-A320-1B71-4371-76F15A4712C0}"/>
              </a:ext>
            </a:extLst>
          </p:cNvPr>
          <p:cNvSpPr txBox="1"/>
          <p:nvPr/>
        </p:nvSpPr>
        <p:spPr>
          <a:xfrm>
            <a:off x="387551" y="2254993"/>
            <a:ext cx="11358135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gpResult.IsFailed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display error messages if the tool fails, otherwise shows the default messages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gpResult.Messages.Count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 != 0)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Geoprocessing.ShowMessageBox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gpResult.Messages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"GP Messages"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gpResult.IsFailed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?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            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GPMessageBoxStyle.Error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GPMessageBoxStyle.Default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}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else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MessageBox.Show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$@"GP Tool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toolName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r>
              <a:rPr lang="en-US" sz="1800" dirty="0">
                <a:solidFill>
                  <a:srgbClr val="800000"/>
                </a:solidFill>
                <a:latin typeface="Cascadia Mono" panose="020B0609020000020004" pitchFamily="49" charset="0"/>
              </a:rPr>
              <a:t> failed, please check parameters."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}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BEA6-B0BA-FE3F-6AE6-93E4461FB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Simple Buffer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6B1BFB-19C8-152F-8100-155390294D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Parcel Island data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1AE917F-B551-F36B-84A6-0B637C730FA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t="5397" b="5397"/>
          <a:stretch/>
        </p:blipFill>
        <p:spPr/>
      </p:pic>
    </p:spTree>
    <p:extLst>
      <p:ext uri="{BB962C8B-B14F-4D97-AF65-F5344CB8AC3E}">
        <p14:creationId xmlns:p14="http://schemas.microsoft.com/office/powerpoint/2010/main" val="212347194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5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1AF0E3E5-C8A7-4C36-BEB8-B23D52779CD3}">
  <ds:schemaRefs>
    <ds:schemaRef ds:uri="office.server.policy"/>
  </ds:schemaRefs>
</ds:datastoreItem>
</file>

<file path=customXml/itemProps10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8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81E133DB-697E-4C10-B192-8899027B1EC6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sharepoint/v3"/>
    <ds:schemaRef ds:uri="http://schemas.microsoft.com/office/infopath/2007/PartnerControls"/>
  </ds:schemaRefs>
</ds:datastoreItem>
</file>

<file path=customXml/itemProps56.xml><?xml version="1.0" encoding="utf-8"?>
<ds:datastoreItem xmlns:ds="http://schemas.openxmlformats.org/officeDocument/2006/customXml" ds:itemID="{21405660-3103-44D7-9985-5EE4988A80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7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G100737-UC2018-DITE-PPT-Template-5-18</Template>
  <TotalTime>0</TotalTime>
  <Words>1645</Words>
  <Application>Microsoft Office PowerPoint</Application>
  <PresentationFormat>Widescreen</PresentationFormat>
  <Paragraphs>198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Cascadia Mono</vt:lpstr>
      <vt:lpstr>ui-monospace</vt:lpstr>
      <vt:lpstr>Custom Design</vt:lpstr>
      <vt:lpstr>ArcGIS Pro SDK for .NET: How to Run GP Tools From Your Add-in </vt:lpstr>
      <vt:lpstr>Running a GP Tool From Your Add-in</vt:lpstr>
      <vt:lpstr>ExecuteToolAsync Parameters</vt:lpstr>
      <vt:lpstr>ExecuteToolAsync Parameters</vt:lpstr>
      <vt:lpstr>ExecuteToolAsync Parameters</vt:lpstr>
      <vt:lpstr>ExecuteToolAsync Parameters</vt:lpstr>
      <vt:lpstr>ExecuteToolAsync Options</vt:lpstr>
      <vt:lpstr>Displaying ExecuteToolAsync Results</vt:lpstr>
      <vt:lpstr>Demo Simple Buffer</vt:lpstr>
      <vt:lpstr>Running a GP Tool: with Progress Dialog</vt:lpstr>
      <vt:lpstr>Running a GP Tool: with Progress Dialog</vt:lpstr>
      <vt:lpstr>Running a GP Tool: with Progress Dialog</vt:lpstr>
      <vt:lpstr>Demo Multi Buffer tool</vt:lpstr>
      <vt:lpstr>ArcGIS Pro SDK for .NET – Technical Sessions</vt:lpstr>
      <vt:lpstr>ArcGIS Pro SDK for .NET – Demo theaters</vt:lpstr>
      <vt:lpstr>ArcGIS Pro SDK: How to Run GP Tools From Your Add-in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2018-05-04T03:06:09Z</dcterms:created>
  <dcterms:modified xsi:type="dcterms:W3CDTF">2023-03-08T17:25:07Z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