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69"/>
    <p:sldMasterId id="2147486817" r:id="rId70"/>
    <p:sldMasterId id="2147486831" r:id="rId71"/>
  </p:sldMasterIdLst>
  <p:notesMasterIdLst>
    <p:notesMasterId r:id="rId81"/>
  </p:notesMasterIdLst>
  <p:handoutMasterIdLst>
    <p:handoutMasterId r:id="rId82"/>
  </p:handoutMasterIdLst>
  <p:sldIdLst>
    <p:sldId id="643" r:id="rId72"/>
    <p:sldId id="638" r:id="rId73"/>
    <p:sldId id="1001" r:id="rId74"/>
    <p:sldId id="1064" r:id="rId75"/>
    <p:sldId id="1065" r:id="rId76"/>
    <p:sldId id="1004" r:id="rId77"/>
    <p:sldId id="1005" r:id="rId78"/>
    <p:sldId id="1006" r:id="rId79"/>
    <p:sldId id="1063" r:id="rId8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00B9F2"/>
    <a:srgbClr val="E0F4FE"/>
    <a:srgbClr val="0073B4"/>
    <a:srgbClr val="438EB7"/>
    <a:srgbClr val="007AC2"/>
    <a:srgbClr val="C0E8FF"/>
    <a:srgbClr val="C8EBFF"/>
    <a:srgbClr val="053264"/>
    <a:srgbClr val="7BD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79508" autoAdjust="0"/>
  </p:normalViewPr>
  <p:slideViewPr>
    <p:cSldViewPr snapToGrid="0" snapToObjects="1" showGuides="1">
      <p:cViewPr varScale="1">
        <p:scale>
          <a:sx n="87" d="100"/>
          <a:sy n="87" d="100"/>
        </p:scale>
        <p:origin x="437" y="5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18" d="100"/>
        <a:sy n="3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76" Type="http://schemas.openxmlformats.org/officeDocument/2006/relationships/slide" Target="slides/slide5.xml"/><Relationship Id="rId84" Type="http://schemas.openxmlformats.org/officeDocument/2006/relationships/presProps" Target="presProps.xml"/><Relationship Id="rId7" Type="http://schemas.openxmlformats.org/officeDocument/2006/relationships/customXml" Target="../customXml/item7.xml"/><Relationship Id="rId71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3.xml"/><Relationship Id="rId79" Type="http://schemas.openxmlformats.org/officeDocument/2006/relationships/slide" Target="slides/slide8.xml"/><Relationship Id="rId87" Type="http://schemas.openxmlformats.org/officeDocument/2006/relationships/tableStyles" Target="tableStyles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handoutMaster" Target="handoutMasters/handoutMaster1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slideMaster" Target="slideMasters/slideMaster1.xml"/><Relationship Id="rId77" Type="http://schemas.openxmlformats.org/officeDocument/2006/relationships/slide" Target="slides/slide6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1.xml"/><Relationship Id="rId80" Type="http://schemas.openxmlformats.org/officeDocument/2006/relationships/slide" Target="slides/slide9.xml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2.xml"/><Relationship Id="rId75" Type="http://schemas.openxmlformats.org/officeDocument/2006/relationships/slide" Target="slides/slide4.xml"/><Relationship Id="rId83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2.xml"/><Relationship Id="rId78" Type="http://schemas.openxmlformats.org/officeDocument/2006/relationships/slide" Target="slides/slide7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9740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2/21/2023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CF517-5231-43BB-893C-350694697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46A66-77E5-493E-BA72-4B7EE111A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B6EE0-EDA2-4B4F-96DC-6994CC5C4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736E-2715-4074-8E54-DFDEE6CD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82D96-B84F-4CB4-9F85-44F53277F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4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F2290-127E-401C-A1AB-025C9995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7A9DC-9077-4377-A054-7163209B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F6D6C-B87D-4107-96D2-120C33D1D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476A2-F5CE-41C4-AA06-9CB054D7F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68804-CD4F-4157-A1FA-669B1B05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07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D932C-E422-4816-8E5B-B3C3EDC04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91D82-3518-4974-B5FE-9F37AE734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72BAC-2A2C-4BBF-9D18-997BC605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61069-A08C-490E-BE3B-D3CC6B207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FA23F-5D52-4FB5-9C45-D941C7F2C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255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328C1-47F4-476C-BBC8-E01459DE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F6BA6-E525-4A0B-90B5-E96FC7834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E406B-4D2B-4CCB-97F2-8B1D25BD1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FDF25E-9BCE-45EB-ADBF-F4DD714EA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EDA05-D7A7-48D9-9A1C-4F9C9EA98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7CC44-5FFA-40CC-A329-84ABD8865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4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9668C-8B10-46CA-9182-69730DD6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E0FAD-4CDB-4679-9141-A13B5E858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012C8-36BA-48AA-ADFA-9998DFAA7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C1D4C9-CE39-4BAA-8A8B-D9663F2E2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5D14C1-79D2-4879-9A4E-A871C7909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A50B0-38A9-4695-8D47-99AD2B083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9B7B86-4474-475C-BBB3-C0D15853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19ABEB-4F5D-4747-BCE8-FE51D4D9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4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B34C-C58A-464A-97E1-B5BFBB1BD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5C115-B562-4486-974D-B4BA9625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263623-5C21-4A2E-85BE-50C02B5D9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D24A47-E263-4AA0-8B0B-258F103B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3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9FA16-D5A4-41AA-B899-36162E0E8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E5C76-C54C-4747-AC52-526A42DBC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9C8081-D976-4981-8B47-2D59D6DA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55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54F3-F073-44A2-BF94-F580734E7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0079A-42A9-4A77-8F11-54C4EAB66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B3B0A9-3657-4DBD-99FF-AE1D8B570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8BFFD-7F07-4731-B9F8-077B514F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14933-2DE4-41B1-86CE-14E4791D8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C3004-1520-4AB9-99DB-F6F98A54B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73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3C02-0195-43D3-A9DE-735CADF90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2DB26A-945C-476D-9ED1-7D25229179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A4CFF9-CC51-4184-957A-A5043FC773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1699-E8FE-4AF6-9F8A-6CD47A504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ACB06-0205-4A11-A115-7DEE2588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5990F-4D58-4EE8-BD10-61C03E59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16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A718A-DE6A-46EF-88AB-14AA4FB4F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D194F-69E6-4612-B61F-F4F3E2B1C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1B72-D6EF-45C9-893B-0C448A0B7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55C2D-AE86-47AD-91AC-05054A88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D71BC-DE5C-46A2-8B7F-2E4CF28D7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89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E02CE5-9BDF-4EC0-A383-315C9801B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38E86-6DD7-489C-8826-F7F7D7F4B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9423E-DC0D-47AD-8983-C898FB5C0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87FCC-EC57-4E92-B996-89B973337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4C5FF-A8CE-4AED-96D6-E19B7832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12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9296" cy="461665"/>
          </a:xfrm>
        </p:spPr>
        <p:txBody>
          <a:bodyPr/>
          <a:lstStyle>
            <a:lvl1pPr>
              <a:defRPr lang="en-US" sz="3000" b="0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399032"/>
            <a:ext cx="10369296" cy="276999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C3E3F7"/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914400" y="2057400"/>
            <a:ext cx="10369296" cy="3427413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2912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rgbClr val="C3E3F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Esri logo with The Science of Where tagline">
            <a:extLst>
              <a:ext uri="{FF2B5EF4-FFF2-40B4-BE49-F238E27FC236}">
                <a16:creationId xmlns:a16="http://schemas.microsoft.com/office/drawing/2014/main" id="{BAE1F197-8276-8D41-95D6-51EDCC8506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736" y="395608"/>
            <a:ext cx="2392198" cy="73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28127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9296" cy="461665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914400" y="2057400"/>
            <a:ext cx="10369296" cy="342900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98406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9296" cy="461665"/>
          </a:xfrm>
        </p:spPr>
        <p:txBody>
          <a:bodyPr/>
          <a:lstStyle>
            <a:lvl1pPr>
              <a:defRPr lang="en-US" sz="3000" b="0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399032"/>
            <a:ext cx="10369296" cy="276999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C3E3F7"/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914400" y="2057400"/>
            <a:ext cx="10369296" cy="3427413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8863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9296" cy="457200"/>
          </a:xfrm>
          <a:noFill/>
        </p:spPr>
        <p:txBody>
          <a:bodyPr vert="horz" wrap="square" lIns="0" tIns="0" rIns="0" bIns="0" rtlCol="0" anchor="b">
            <a:spAutoFit/>
          </a:bodyPr>
          <a:lstStyle>
            <a:lvl1pPr>
              <a:defRPr lang="en-US" b="0" dirty="0"/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14400" y="20574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177085"/>
            <a:ext cx="10599358" cy="215444"/>
          </a:xfrm>
        </p:spPr>
        <p:txBody>
          <a:bodyPr wrap="square"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46515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914400"/>
            <a:ext cx="10369296" cy="457200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 hasCustomPrompt="1"/>
          </p:nvPr>
        </p:nvSpPr>
        <p:spPr>
          <a:xfrm>
            <a:off x="914400" y="2057400"/>
            <a:ext cx="10369296" cy="342900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1399031"/>
            <a:ext cx="10369296" cy="276999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800" b="0" kern="1200" dirty="0" smtClean="0">
                <a:solidFill>
                  <a:srgbClr val="C3E3F7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914400" y="6185356"/>
            <a:ext cx="10597896" cy="215444"/>
          </a:xfrm>
        </p:spPr>
        <p:txBody>
          <a:bodyPr wrap="square"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2/21/2023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67200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 flip="none" rotWithShape="1">
          <a:gsLst>
            <a:gs pos="75000">
              <a:srgbClr val="0C4799"/>
            </a:gs>
            <a:gs pos="10000">
              <a:srgbClr val="008BD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09362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74170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55245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gradFill flip="none" rotWithShape="1">
          <a:gsLst>
            <a:gs pos="55000">
              <a:srgbClr val="064D9E"/>
            </a:gs>
            <a:gs pos="38000">
              <a:srgbClr val="064D9E"/>
            </a:gs>
            <a:gs pos="100000">
              <a:srgbClr val="002859"/>
            </a:gs>
            <a:gs pos="0">
              <a:srgbClr val="00285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683722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rgbClr val="C3E3F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0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2/21/2023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4363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gradFill flip="none" rotWithShape="1">
          <a:gsLst>
            <a:gs pos="38000">
              <a:srgbClr val="064D9E"/>
            </a:gs>
            <a:gs pos="55000">
              <a:srgbClr val="064D9E"/>
            </a:gs>
            <a:gs pos="100000">
              <a:srgbClr val="002859"/>
            </a:gs>
            <a:gs pos="0">
              <a:srgbClr val="00285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2" y="3980828"/>
            <a:ext cx="4427728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rgbClr val="C3E3F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2" y="2462092"/>
            <a:ext cx="4427728" cy="1477328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0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Demo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2/21/2023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A4DFB064-9EBB-CE43-A484-6B2123001EC1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017424329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0" baseline="0" smtClean="0">
                <a:solidFill>
                  <a:srgbClr val="C3E3F7"/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03253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rgbClr val="C3E3F7"/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02635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bg>
      <p:bgPr>
        <a:gradFill flip="none" rotWithShape="1">
          <a:gsLst>
            <a:gs pos="0">
              <a:srgbClr val="002859"/>
            </a:gs>
            <a:gs pos="100000">
              <a:srgbClr val="002859"/>
            </a:gs>
            <a:gs pos="55000">
              <a:srgbClr val="064D9E"/>
            </a:gs>
            <a:gs pos="38000">
              <a:srgbClr val="064D9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rge Esri logo with The Science of Where tagline">
            <a:extLst>
              <a:ext uri="{FF2B5EF4-FFF2-40B4-BE49-F238E27FC236}">
                <a16:creationId xmlns:a16="http://schemas.microsoft.com/office/drawing/2014/main" id="{9496024E-64D0-4946-9D72-1637B8F523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59008" y="2489995"/>
            <a:ext cx="6073984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3194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2/21/2023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2/21/2023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079A91-5DA9-4BCA-9665-2C443FBF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890DE-C792-4B20-B777-7FDCA9378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EB2A9-835D-4D3A-B672-84C9743FD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3173-F255-42DD-932D-05B45294AB3E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22769-066D-4909-8A1B-9C9732E05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4444C-2EFF-4D2A-B019-E6D8F6E09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1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18" r:id="rId1"/>
    <p:sldLayoutId id="2147486819" r:id="rId2"/>
    <p:sldLayoutId id="2147486820" r:id="rId3"/>
    <p:sldLayoutId id="2147486821" r:id="rId4"/>
    <p:sldLayoutId id="2147486822" r:id="rId5"/>
    <p:sldLayoutId id="2147486823" r:id="rId6"/>
    <p:sldLayoutId id="2147486824" r:id="rId7"/>
    <p:sldLayoutId id="2147486825" r:id="rId8"/>
    <p:sldLayoutId id="2147486826" r:id="rId9"/>
    <p:sldLayoutId id="2147486827" r:id="rId10"/>
    <p:sldLayoutId id="2147486828" r:id="rId11"/>
    <p:sldLayoutId id="214748684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5000">
              <a:srgbClr val="0C4799"/>
            </a:gs>
            <a:gs pos="10000">
              <a:srgbClr val="008DDE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10369296" cy="461665"/>
          </a:xfrm>
          <a:prstGeom prst="rect">
            <a:avLst/>
          </a:prstGeom>
          <a:noFill/>
        </p:spPr>
        <p:txBody>
          <a:bodyPr vert="horz" wrap="square" lIns="0" tIns="0" rIns="0" bIns="0" rtlCol="0" anchor="b">
            <a:sp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73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832" r:id="rId1"/>
    <p:sldLayoutId id="2147486833" r:id="rId2"/>
    <p:sldLayoutId id="2147486834" r:id="rId3"/>
    <p:sldLayoutId id="2147486835" r:id="rId4"/>
    <p:sldLayoutId id="2147486836" r:id="rId5"/>
    <p:sldLayoutId id="2147486837" r:id="rId6"/>
    <p:sldLayoutId id="2147486838" r:id="rId7"/>
    <p:sldLayoutId id="2147486839" r:id="rId8"/>
    <p:sldLayoutId id="2147486840" r:id="rId9"/>
    <p:sldLayoutId id="2147486841" r:id="rId10"/>
    <p:sldLayoutId id="2147486842" r:id="rId11"/>
    <p:sldLayoutId id="2147486843" r:id="rId12"/>
    <p:sldLayoutId id="2147486844" r:id="rId13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3000" b="0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14300" indent="-114300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tabLst/>
        <a:defRPr sz="20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04813" indent="-120650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tabLst/>
        <a:defRPr sz="1800" b="0" kern="1200">
          <a:solidFill>
            <a:schemeClr val="tx1"/>
          </a:solidFill>
          <a:latin typeface="+mn-lt"/>
          <a:ea typeface="+mn-ea"/>
          <a:cs typeface="Arial"/>
        </a:defRPr>
      </a:lvl2pPr>
      <a:lvl3pPr marL="742950" indent="-120650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tabLst/>
        <a:defRPr sz="1600" b="0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0" kern="1200">
          <a:solidFill>
            <a:schemeClr val="tx1"/>
          </a:solidFill>
          <a:latin typeface="+mn-lt"/>
          <a:ea typeface="+mn-ea"/>
          <a:cs typeface="Arial"/>
        </a:defRPr>
      </a:lvl4pPr>
      <a:lvl5pPr marL="1370012" indent="0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None/>
        <a:defRPr lang="en-US" sz="1400" b="0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0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0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0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6.png"/><Relationship Id="rId4" Type="http://schemas.openxmlformats.org/officeDocument/2006/relationships/hyperlink" Target="https://github.com/Esri/arcgis-pro-sdk/wiki/Tech-Sessions#2023-palm-spring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9778A50-6CB5-A6DD-1C6C-2E7E2B92A54C}"/>
              </a:ext>
            </a:extLst>
          </p:cNvPr>
          <p:cNvGrpSpPr/>
          <p:nvPr/>
        </p:nvGrpSpPr>
        <p:grpSpPr>
          <a:xfrm>
            <a:off x="0" y="-15485"/>
            <a:ext cx="12192000" cy="6888971"/>
            <a:chOff x="0" y="-15485"/>
            <a:chExt cx="12192000" cy="6888971"/>
          </a:xfrm>
        </p:grpSpPr>
        <p:sp>
          <p:nvSpPr>
            <p:cNvPr id="11" name="gradient background1">
              <a:extLst>
                <a:ext uri="{FF2B5EF4-FFF2-40B4-BE49-F238E27FC236}">
                  <a16:creationId xmlns:a16="http://schemas.microsoft.com/office/drawing/2014/main" id="{B5CEE6FB-6EF6-293A-11CD-BB30632E1694}"/>
                </a:ext>
              </a:extLst>
            </p:cNvPr>
            <p:cNvSpPr/>
            <p:nvPr/>
          </p:nvSpPr>
          <p:spPr bwMode="auto">
            <a:xfrm>
              <a:off x="0" y="-15485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8E"/>
                </a:gs>
                <a:gs pos="98000">
                  <a:srgbClr val="070738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B4EABAC-8486-D7CF-90F3-56D146E4B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406" b="42638"/>
            <a:stretch/>
          </p:blipFill>
          <p:spPr>
            <a:xfrm>
              <a:off x="0" y="0"/>
              <a:ext cx="12192000" cy="356312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E6FDA8-78A3-862D-2CA7-52DEAC406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0574" y="4480500"/>
            <a:ext cx="10357027" cy="914400"/>
          </a:xfrm>
        </p:spPr>
        <p:txBody>
          <a:bodyPr anchor="ctr"/>
          <a:lstStyle/>
          <a:p>
            <a:pPr algn="r"/>
            <a:r>
              <a:rPr lang="en-US" dirty="0"/>
              <a:t>Customize Galleries and </a:t>
            </a:r>
            <a:r>
              <a:rPr lang="en-US" dirty="0" err="1"/>
              <a:t>Comboboxes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with Templates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5F7DC9-75B6-8E8A-2E1C-4AC857C67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5517525"/>
            <a:ext cx="10367508" cy="488378"/>
          </a:xfrm>
        </p:spPr>
        <p:txBody>
          <a:bodyPr anchor="t"/>
          <a:lstStyle/>
          <a:p>
            <a:pPr algn="r"/>
            <a:r>
              <a:rPr lang="en-US" dirty="0">
                <a:solidFill>
                  <a:srgbClr val="EAFF46"/>
                </a:solidFill>
              </a:rPr>
              <a:t>Narelle Chedzey</a:t>
            </a:r>
          </a:p>
        </p:txBody>
      </p:sp>
      <p:sp>
        <p:nvSpPr>
          <p:cNvPr id="5" name="UC 2021">
            <a:extLst>
              <a:ext uri="{FF2B5EF4-FFF2-40B4-BE49-F238E27FC236}">
                <a16:creationId xmlns:a16="http://schemas.microsoft.com/office/drawing/2014/main" id="{B63A6F46-A33B-1FD0-5C6D-A798795F2A8F}"/>
              </a:ext>
            </a:extLst>
          </p:cNvPr>
          <p:cNvSpPr txBox="1">
            <a:spLocks/>
          </p:cNvSpPr>
          <p:nvPr/>
        </p:nvSpPr>
        <p:spPr bwMode="white">
          <a:xfrm>
            <a:off x="6379029" y="3685753"/>
            <a:ext cx="4898571" cy="17999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Arial"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EF5347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ESRI DEVELOPER SUMMIT 2023 </a:t>
            </a:r>
          </a:p>
        </p:txBody>
      </p:sp>
      <p:pic>
        <p:nvPicPr>
          <p:cNvPr id="6" name="Esri">
            <a:extLst>
              <a:ext uri="{FF2B5EF4-FFF2-40B4-BE49-F238E27FC236}">
                <a16:creationId xmlns:a16="http://schemas.microsoft.com/office/drawing/2014/main" id="{93F63492-5A35-FE9A-F168-2840FCA7E8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" y="2773241"/>
            <a:ext cx="2120900" cy="65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9520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25" name="Title 49">
            <a:extLst>
              <a:ext uri="{FF2B5EF4-FFF2-40B4-BE49-F238E27FC236}">
                <a16:creationId xmlns:a16="http://schemas.microsoft.com/office/drawing/2014/main" id="{2B4B51E6-A975-4862-8EF4-26A6D64A80C6}"/>
              </a:ext>
            </a:extLst>
          </p:cNvPr>
          <p:cNvSpPr txBox="1">
            <a:spLocks/>
          </p:cNvSpPr>
          <p:nvPr/>
        </p:nvSpPr>
        <p:spPr>
          <a:xfrm>
            <a:off x="685800" y="682625"/>
            <a:ext cx="10826496" cy="6093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Styling Gallery and Combo box Pro UI Controls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0607CF30-1A9E-4DF1-85F9-74843F2B5043}"/>
              </a:ext>
            </a:extLst>
          </p:cNvPr>
          <p:cNvSpPr txBox="1">
            <a:spLocks/>
          </p:cNvSpPr>
          <p:nvPr/>
        </p:nvSpPr>
        <p:spPr>
          <a:xfrm>
            <a:off x="685799" y="1663320"/>
            <a:ext cx="8231589" cy="4246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Galleries and Combo box  UI controls on the Pro Ribbon can host collections of: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buttons/tools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any custom items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bookmarks,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basemaps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 symbols…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0E0AC41-E8BC-4B5E-ADAB-AB07A32B1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628" y="4877743"/>
            <a:ext cx="2469945" cy="15143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73FB70-C753-4D90-94DB-A8266D519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782" y="4494288"/>
            <a:ext cx="1870718" cy="189266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3CF62C6-B017-4FF5-8548-EFF8541E3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0074" y="3003448"/>
            <a:ext cx="1874043" cy="335476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E73F973-BE19-4460-857C-F451A91B5404}"/>
              </a:ext>
            </a:extLst>
          </p:cNvPr>
          <p:cNvSpPr txBox="1"/>
          <p:nvPr/>
        </p:nvSpPr>
        <p:spPr>
          <a:xfrm>
            <a:off x="10441263" y="6050440"/>
            <a:ext cx="993794" cy="307777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Pro gallery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6DC0A0-F8DF-416C-BD7E-E59ACE0A93E2}"/>
              </a:ext>
            </a:extLst>
          </p:cNvPr>
          <p:cNvSpPr txBox="1"/>
          <p:nvPr/>
        </p:nvSpPr>
        <p:spPr>
          <a:xfrm>
            <a:off x="2794509" y="6084359"/>
            <a:ext cx="1003547" cy="307777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Pro gallery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50842B-0396-43C1-A109-1839B245A2EF}"/>
              </a:ext>
            </a:extLst>
          </p:cNvPr>
          <p:cNvSpPr txBox="1"/>
          <p:nvPr/>
        </p:nvSpPr>
        <p:spPr>
          <a:xfrm>
            <a:off x="6683014" y="6073987"/>
            <a:ext cx="993794" cy="307777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Pro gallery</a:t>
            </a:r>
          </a:p>
        </p:txBody>
      </p:sp>
    </p:spTree>
    <p:extLst>
      <p:ext uri="{BB962C8B-B14F-4D97-AF65-F5344CB8AC3E}">
        <p14:creationId xmlns:p14="http://schemas.microsoft.com/office/powerpoint/2010/main" val="80250315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9" name="Title 49">
            <a:extLst>
              <a:ext uri="{FF2B5EF4-FFF2-40B4-BE49-F238E27FC236}">
                <a16:creationId xmlns:a16="http://schemas.microsoft.com/office/drawing/2014/main" id="{197668D1-E77C-4546-B95B-67C15E9BD883}"/>
              </a:ext>
            </a:extLst>
          </p:cNvPr>
          <p:cNvSpPr txBox="1">
            <a:spLocks/>
          </p:cNvSpPr>
          <p:nvPr/>
        </p:nvSpPr>
        <p:spPr>
          <a:xfrm>
            <a:off x="685800" y="682625"/>
            <a:ext cx="10826496" cy="6093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Styling Gallery and Combo box Pro UI Controls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735299E1-EB20-4BBB-8DB4-8774556523E7}"/>
              </a:ext>
            </a:extLst>
          </p:cNvPr>
          <p:cNvSpPr txBox="1">
            <a:spLocks/>
          </p:cNvSpPr>
          <p:nvPr/>
        </p:nvSpPr>
        <p:spPr>
          <a:xfrm>
            <a:off x="685799" y="1663320"/>
            <a:ext cx="9759463" cy="4246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Add-Ins can style these controls using XAML Template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343B6C-12AF-43ED-B6EA-57BBD193B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280" y="3139114"/>
            <a:ext cx="4169107" cy="13559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2ED9D3-7ABB-4059-A8F5-D78E213BA99B}"/>
              </a:ext>
            </a:extLst>
          </p:cNvPr>
          <p:cNvSpPr txBox="1"/>
          <p:nvPr/>
        </p:nvSpPr>
        <p:spPr>
          <a:xfrm>
            <a:off x="3800280" y="4171767"/>
            <a:ext cx="1267623" cy="307777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Custom gallery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25185A-C363-4367-91B9-007D439F69B7}"/>
              </a:ext>
            </a:extLst>
          </p:cNvPr>
          <p:cNvSpPr txBox="1"/>
          <p:nvPr/>
        </p:nvSpPr>
        <p:spPr>
          <a:xfrm>
            <a:off x="7281749" y="4192161"/>
            <a:ext cx="1308149" cy="307777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Custom Combo</a:t>
            </a:r>
          </a:p>
        </p:txBody>
      </p:sp>
    </p:spTree>
    <p:extLst>
      <p:ext uri="{BB962C8B-B14F-4D97-AF65-F5344CB8AC3E}">
        <p14:creationId xmlns:p14="http://schemas.microsoft.com/office/powerpoint/2010/main" val="249750055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9" name="Title 49">
            <a:extLst>
              <a:ext uri="{FF2B5EF4-FFF2-40B4-BE49-F238E27FC236}">
                <a16:creationId xmlns:a16="http://schemas.microsoft.com/office/drawing/2014/main" id="{197668D1-E77C-4546-B95B-67C15E9BD883}"/>
              </a:ext>
            </a:extLst>
          </p:cNvPr>
          <p:cNvSpPr txBox="1">
            <a:spLocks/>
          </p:cNvSpPr>
          <p:nvPr/>
        </p:nvSpPr>
        <p:spPr>
          <a:xfrm>
            <a:off x="685800" y="682625"/>
            <a:ext cx="10826496" cy="6093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j-cs"/>
              </a:rPr>
              <a:t>What is a XAML Template?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735299E1-EB20-4BBB-8DB4-8774556523E7}"/>
              </a:ext>
            </a:extLst>
          </p:cNvPr>
          <p:cNvSpPr txBox="1">
            <a:spLocks/>
          </p:cNvSpPr>
          <p:nvPr/>
        </p:nvSpPr>
        <p:spPr>
          <a:xfrm>
            <a:off x="685799" y="1663320"/>
            <a:ext cx="9759463" cy="4246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WPF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ResourceDictionary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is used to define UI in Pro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Template specifies how each item should be represented on the UI</a:t>
            </a:r>
          </a:p>
          <a:p>
            <a:pPr lvl="1">
              <a:spcBef>
                <a:spcPts val="1000"/>
              </a:spcBef>
            </a:pPr>
            <a:r>
              <a:rPr lang="en-US" sz="2800" dirty="0">
                <a:solidFill>
                  <a:sysClr val="window" lastClr="FFFFFF"/>
                </a:solidFill>
                <a:latin typeface="Calibri Light" panose="020F0302020204030204"/>
                <a:ea typeface="ＭＳ Ｐゴシック"/>
              </a:rPr>
              <a:t>Image, text, tooltip, color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167B7F-890D-4EA3-8D11-AF95A2846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689" y="4393857"/>
            <a:ext cx="2301915" cy="16319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4DB8CE-2F5F-454C-80F4-3F7EB4208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574" y="4395456"/>
            <a:ext cx="1561239" cy="188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5742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9" name="Title 49">
            <a:extLst>
              <a:ext uri="{FF2B5EF4-FFF2-40B4-BE49-F238E27FC236}">
                <a16:creationId xmlns:a16="http://schemas.microsoft.com/office/drawing/2014/main" id="{197668D1-E77C-4546-B95B-67C15E9BD883}"/>
              </a:ext>
            </a:extLst>
          </p:cNvPr>
          <p:cNvSpPr txBox="1">
            <a:spLocks/>
          </p:cNvSpPr>
          <p:nvPr/>
        </p:nvSpPr>
        <p:spPr>
          <a:xfrm>
            <a:off x="685800" y="682625"/>
            <a:ext cx="10826496" cy="6093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j-cs"/>
              </a:rPr>
              <a:t>Process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735299E1-EB20-4BBB-8DB4-8774556523E7}"/>
              </a:ext>
            </a:extLst>
          </p:cNvPr>
          <p:cNvSpPr txBox="1">
            <a:spLocks/>
          </p:cNvSpPr>
          <p:nvPr/>
        </p:nvSpPr>
        <p:spPr>
          <a:xfrm>
            <a:off x="685799" y="1663320"/>
            <a:ext cx="9759463" cy="4246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Use Pro SDK Template to create gallery or combo box</a:t>
            </a:r>
          </a:p>
          <a:p>
            <a:pPr lvl="1">
              <a:spcBef>
                <a:spcPts val="1000"/>
              </a:spcBef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Adds class file for gallery  / combo box, </a:t>
            </a:r>
            <a:endParaRPr lang="en-US" sz="2200" dirty="0">
              <a:solidFill>
                <a:sysClr val="window" lastClr="FFFFFF"/>
              </a:solidFill>
              <a:latin typeface="Calibri Light" panose="020F0302020204030204"/>
              <a:ea typeface="ＭＳ Ｐゴシック"/>
            </a:endParaRPr>
          </a:p>
          <a:p>
            <a:pPr lvl="1">
              <a:spcBef>
                <a:spcPts val="1000"/>
              </a:spcBef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Adds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ResourceDictionary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containing a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DataTemplate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</a:t>
            </a:r>
          </a:p>
          <a:p>
            <a:pPr lvl="1">
              <a:spcBef>
                <a:spcPts val="1000"/>
              </a:spcBef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Adds definition to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config.daml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– references class file,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ResourceDictionary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and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dataTemplate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Create a class for the custom item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Load the items in the gallery or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combobox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Modify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dataTemplate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 (or add new) to style the items using XAML </a:t>
            </a:r>
          </a:p>
          <a:p>
            <a:pPr lvl="1">
              <a:spcBef>
                <a:spcPts val="1000"/>
              </a:spcBef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ＭＳ Ｐゴシック"/>
                <a:cs typeface="+mn-cs"/>
              </a:rPr>
              <a:t>image, text, tooltip, color</a:t>
            </a:r>
          </a:p>
          <a:p>
            <a:r>
              <a:rPr lang="en-US" sz="2400" dirty="0">
                <a:solidFill>
                  <a:sysClr val="window" lastClr="FFFFFF"/>
                </a:solidFill>
                <a:latin typeface="Calibri Light" panose="020F0302020204030204"/>
                <a:ea typeface="ＭＳ Ｐゴシック"/>
              </a:rPr>
              <a:t>Update </a:t>
            </a:r>
            <a:r>
              <a:rPr lang="en-US" sz="2400" dirty="0" err="1">
                <a:solidFill>
                  <a:sysClr val="window" lastClr="FFFFFF"/>
                </a:solidFill>
                <a:latin typeface="Calibri Light" panose="020F0302020204030204"/>
                <a:ea typeface="ＭＳ Ｐゴシック"/>
              </a:rPr>
              <a:t>config.daml</a:t>
            </a:r>
            <a:r>
              <a:rPr lang="en-US" sz="2400" dirty="0">
                <a:solidFill>
                  <a:sysClr val="window" lastClr="FFFFFF"/>
                </a:solidFill>
                <a:latin typeface="Calibri Light" panose="020F0302020204030204"/>
                <a:ea typeface="ＭＳ Ｐゴシック"/>
              </a:rPr>
              <a:t> if necessary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ＭＳ Ｐゴシック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FB3182-E1DC-4056-B888-3D58A913D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306" y="5093613"/>
            <a:ext cx="2301915" cy="16319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F0C86C-44A9-4522-8CCB-8CAB487ED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5855" y="4806094"/>
            <a:ext cx="1561239" cy="188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9767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0A6E26B-2C0C-4B2E-9651-096D5F808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42" y="1344231"/>
            <a:ext cx="7456054" cy="420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16318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562C38F-3576-9836-84E8-EECA8FA48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7779"/>
            <a:ext cx="10369296" cy="430887"/>
          </a:xfrm>
        </p:spPr>
        <p:txBody>
          <a:bodyPr/>
          <a:lstStyle/>
          <a:p>
            <a:r>
              <a:rPr lang="en-US" sz="2800" b="0" dirty="0"/>
              <a:t>ArcGIS Pro SDK for .NET – Technical Sessions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41D984-11D2-D20D-EAF9-C4FA9FF751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198569"/>
            <a:ext cx="10369296" cy="553998"/>
          </a:xfrm>
        </p:spPr>
        <p:txBody>
          <a:bodyPr/>
          <a:lstStyle/>
          <a:p>
            <a:r>
              <a:rPr lang="en-US" sz="1800" b="0" i="1" dirty="0">
                <a:solidFill>
                  <a:srgbClr val="00B0F0"/>
                </a:solidFill>
              </a:rPr>
              <a:t>NOTE</a:t>
            </a:r>
            <a:r>
              <a:rPr lang="en-US" sz="1800" b="0" dirty="0">
                <a:solidFill>
                  <a:srgbClr val="00B0F0"/>
                </a:solidFill>
              </a:rPr>
              <a:t>:  </a:t>
            </a:r>
            <a:r>
              <a:rPr lang="en-US" sz="1800" b="0" dirty="0"/>
              <a:t>Session titles are led by “ArcGIS Pro SDK for .NET” in online agenda  </a:t>
            </a:r>
          </a:p>
          <a:p>
            <a:endParaRPr lang="en-US" dirty="0">
              <a:solidFill>
                <a:srgbClr val="EAFF46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669042-0838-71A3-A1B1-20736266A8D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0502" y="6143282"/>
            <a:ext cx="10830995" cy="374179"/>
          </a:xfrm>
        </p:spPr>
        <p:txBody>
          <a:bodyPr/>
          <a:lstStyle/>
          <a:p>
            <a:r>
              <a:rPr lang="en-US" dirty="0"/>
              <a:t>Detailed Agenda: https://www.esri.com/en-us/about/events/devsummit/agenda/detailed</a:t>
            </a:r>
          </a:p>
          <a:p>
            <a:pPr>
              <a:buClr>
                <a:srgbClr val="EAFF46"/>
              </a:buClr>
            </a:pPr>
            <a:endParaRPr lang="en-US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7DD3B9DF-5A24-4FCB-86B2-8D9C5C88E5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5731145"/>
              </p:ext>
            </p:extLst>
          </p:nvPr>
        </p:nvGraphicFramePr>
        <p:xfrm>
          <a:off x="1434422" y="1970488"/>
          <a:ext cx="8961314" cy="4037715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451720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167771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5341823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</a:tblGrid>
              <a:tr h="26763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Session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417399"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2:00 p.m. - 3:00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 SDK for .NET: Customizing Layout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p.m. - 5:00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b="0" i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 SDK for .NET: Intermediate Editing 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650134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sngStrike" dirty="0">
                          <a:effectLst/>
                        </a:rPr>
                        <a:t>5:30 p.m. - 6:30 p.m.</a:t>
                      </a:r>
                      <a:endParaRPr lang="en-US" sz="15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sngStrike" dirty="0">
                          <a:effectLst/>
                        </a:rPr>
                        <a:t>ArcGIS Pro SDK for .NET: Intermediate Editing 2</a:t>
                      </a:r>
                      <a:endParaRPr lang="en-US" sz="15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604696"/>
                  </a:ext>
                </a:extLst>
              </a:tr>
              <a:tr h="41739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b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9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b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10:30 a.m. - 11:30 a.m.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9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b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What's New in the Geodatabase and Utility Network APIs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9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457270"/>
                  </a:ext>
                </a:extLst>
              </a:tr>
              <a:tr h="41739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5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Thu, Mar 9</a:t>
                      </a:r>
                      <a:endParaRPr lang="en-US" sz="15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10:30 – 11:30 am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ArcGIS Pro SDK for .NET: Intermediate Data Visualization Using Table Controls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585087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1:00 p.m. - 2:00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ArcGIS Pro SDK for .NET: Intermediate Map Visualization Using Time API and Tray Item Template</a:t>
                      </a:r>
                    </a:p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2650888"/>
                  </a:ext>
                </a:extLst>
              </a:tr>
              <a:tr h="417399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Fri, Mar 10</a:t>
                      </a:r>
                      <a:endParaRPr lang="en-US" sz="15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8:30 </a:t>
                      </a:r>
                      <a:r>
                        <a:rPr lang="en-U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a.m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9:30 </a:t>
                      </a:r>
                      <a:r>
                        <a:rPr lang="en-U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ArcGIS Pro SDK for .NET: Parcel Fabric API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677062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10:00 </a:t>
                      </a:r>
                      <a:r>
                        <a:rPr lang="en-U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a.m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11:00 </a:t>
                      </a:r>
                      <a:r>
                        <a:rPr lang="en-U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ArcGIS Pro SDK for .NET: COGO API and Parcel Traverse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206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73455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E2B89E0-A438-EB49-0E87-138584754F65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2" name="gradient background1">
              <a:extLst>
                <a:ext uri="{FF2B5EF4-FFF2-40B4-BE49-F238E27FC236}">
                  <a16:creationId xmlns:a16="http://schemas.microsoft.com/office/drawing/2014/main" id="{5719DC7D-14A8-D6B7-C512-913AA0BF2CB2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6" name="Picture 5" descr="Background pattern&#10;&#10;Description automatically generated">
              <a:extLst>
                <a:ext uri="{FF2B5EF4-FFF2-40B4-BE49-F238E27FC236}">
                  <a16:creationId xmlns:a16="http://schemas.microsoft.com/office/drawing/2014/main" id="{FCA93C78-3371-C0E0-2E26-2D749F76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562C38F-3576-9836-84E8-EECA8FA48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7779"/>
            <a:ext cx="10369296" cy="430887"/>
          </a:xfrm>
        </p:spPr>
        <p:txBody>
          <a:bodyPr/>
          <a:lstStyle/>
          <a:p>
            <a:r>
              <a:rPr lang="en-US" sz="2800" b="0" dirty="0"/>
              <a:t>ArcGIS Pro SDK for .NET – Demo theaters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41D984-11D2-D20D-EAF9-C4FA9FF751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061633"/>
            <a:ext cx="10369296" cy="830997"/>
          </a:xfrm>
        </p:spPr>
        <p:txBody>
          <a:bodyPr/>
          <a:lstStyle/>
          <a:p>
            <a:endParaRPr lang="en-US" sz="1800" b="0" i="1" dirty="0">
              <a:solidFill>
                <a:srgbClr val="00B0F0"/>
              </a:solidFill>
            </a:endParaRPr>
          </a:p>
          <a:p>
            <a:r>
              <a:rPr lang="en-US" sz="1800" b="0" i="1" dirty="0">
                <a:solidFill>
                  <a:srgbClr val="00B0F0"/>
                </a:solidFill>
              </a:rPr>
              <a:t>NOTE</a:t>
            </a:r>
            <a:r>
              <a:rPr lang="en-US" sz="1800" b="0" dirty="0">
                <a:solidFill>
                  <a:srgbClr val="00B0F0"/>
                </a:solidFill>
              </a:rPr>
              <a:t>:  </a:t>
            </a:r>
            <a:r>
              <a:rPr lang="en-US" sz="1800" b="0" dirty="0"/>
              <a:t>Session titles are led by “ArcGIS Pro SDK for .NET” in online agenda  </a:t>
            </a:r>
          </a:p>
          <a:p>
            <a:endParaRPr lang="en-US" dirty="0">
              <a:solidFill>
                <a:srgbClr val="EAFF46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669042-0838-71A3-A1B1-20736266A8D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12617" y="5909785"/>
            <a:ext cx="10830995" cy="374179"/>
          </a:xfrm>
        </p:spPr>
        <p:txBody>
          <a:bodyPr/>
          <a:lstStyle/>
          <a:p>
            <a:r>
              <a:rPr lang="en-US" dirty="0"/>
              <a:t>Detailed Agenda</a:t>
            </a:r>
            <a:r>
              <a:rPr lang="en-US"/>
              <a:t>: https://www.esri.com/en-us/about/events/devsummit/agenda/detailed</a:t>
            </a:r>
            <a:endParaRPr lang="en-US" dirty="0"/>
          </a:p>
          <a:p>
            <a:pPr>
              <a:buClr>
                <a:srgbClr val="EAFF46"/>
              </a:buClr>
            </a:pPr>
            <a:endParaRPr lang="en-US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7DD3B9DF-5A24-4FCB-86B2-8D9C5C88E5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807690"/>
              </p:ext>
            </p:extLst>
          </p:nvPr>
        </p:nvGraphicFramePr>
        <p:xfrm>
          <a:off x="1206802" y="1666550"/>
          <a:ext cx="9675294" cy="2523036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567384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340485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5767425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</a:tblGrid>
              <a:tr h="26763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Session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417399">
                <a:tc rowSpan="5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p.m. – 1:30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Topology in the ArcGIS Pro SDK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660549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5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1:45 p.m. – 2:15 </a:t>
                      </a:r>
                      <a:r>
                        <a:rPr lang="en-US" sz="1500" u="none" strike="sng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p.m</a:t>
                      </a:r>
                      <a:endParaRPr lang="en-US" sz="1500" u="none" strike="sng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Definition Language (DDL) in the ArcGIS Pro SDK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020884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p.m. - 4:30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 SDK for .NET: How to Run GP Tools from Your Add-in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50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4:45 p.m. - 5:15 p.m.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500" b="0" i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 SDK for .NET: Customize Galleries and </a:t>
                      </a:r>
                      <a:r>
                        <a:rPr lang="en-US" sz="1500" b="0" i="0" u="none" strike="sng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Comboboxes</a:t>
                      </a:r>
                      <a:r>
                        <a:rPr lang="en-US" sz="1500" b="0" i="0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Templates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650134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5:30 p.m. - 6:00 p.m.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effectLst/>
                        </a:rPr>
                        <a:t>ArcGIS Pro SDK for .NET: Customizing the Editor Attributes Pane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604696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908E23A1-856A-4874-AF9F-3DC00DC60A74}"/>
              </a:ext>
            </a:extLst>
          </p:cNvPr>
          <p:cNvSpPr txBox="1">
            <a:spLocks/>
          </p:cNvSpPr>
          <p:nvPr/>
        </p:nvSpPr>
        <p:spPr>
          <a:xfrm>
            <a:off x="1032774" y="4017155"/>
            <a:ext cx="10826496" cy="73866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The Road Ahead:  ArcGIS Pro</a:t>
            </a:r>
          </a:p>
        </p:txBody>
      </p:sp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5522F377-E52D-48E6-8C7C-4AF0CBDDFDB0}"/>
              </a:ext>
            </a:extLst>
          </p:cNvPr>
          <p:cNvGraphicFramePr>
            <a:graphicFrameLocks/>
          </p:cNvGraphicFramePr>
          <p:nvPr/>
        </p:nvGraphicFramePr>
        <p:xfrm>
          <a:off x="1206802" y="4944664"/>
          <a:ext cx="9602626" cy="77627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65241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385828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5551557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2:30 p.m. - 3:30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0" u="none" strike="noStrike" kern="1200" dirty="0">
                          <a:effectLst/>
                        </a:rPr>
                        <a:t>ArcGIS Pro: The Road Ahead</a:t>
                      </a:r>
                      <a:endParaRPr lang="en-US" sz="16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50404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5EC4399-5262-4974-9EBA-8248BDC262EE}"/>
              </a:ext>
            </a:extLst>
          </p:cNvPr>
          <p:cNvGrpSpPr/>
          <p:nvPr/>
        </p:nvGrpSpPr>
        <p:grpSpPr>
          <a:xfrm>
            <a:off x="1" y="-14288"/>
            <a:ext cx="12251643" cy="6903259"/>
            <a:chOff x="1" y="-14288"/>
            <a:chExt cx="12251643" cy="6903259"/>
          </a:xfrm>
        </p:grpSpPr>
        <p:sp>
          <p:nvSpPr>
            <p:cNvPr id="18" name="gradient background1">
              <a:extLst>
                <a:ext uri="{FF2B5EF4-FFF2-40B4-BE49-F238E27FC236}">
                  <a16:creationId xmlns:a16="http://schemas.microsoft.com/office/drawing/2014/main" id="{B40A99E3-9937-417E-9044-A0467CA7115C}"/>
                </a:ext>
              </a:extLst>
            </p:cNvPr>
            <p:cNvSpPr/>
            <p:nvPr/>
          </p:nvSpPr>
          <p:spPr bwMode="auto">
            <a:xfrm>
              <a:off x="1" y="0"/>
              <a:ext cx="12191999" cy="6888971"/>
            </a:xfrm>
            <a:prstGeom prst="rect">
              <a:avLst/>
            </a:prstGeom>
            <a:gradFill flip="none" rotWithShape="1">
              <a:gsLst>
                <a:gs pos="0">
                  <a:srgbClr val="131A7F"/>
                </a:gs>
                <a:gs pos="98000">
                  <a:srgbClr val="070738"/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9" name="Picture 18" descr="Background pattern&#10;&#10;Description automatically generated">
              <a:extLst>
                <a:ext uri="{FF2B5EF4-FFF2-40B4-BE49-F238E27FC236}">
                  <a16:creationId xmlns:a16="http://schemas.microsoft.com/office/drawing/2014/main" id="{3F2E5C5B-58FF-4769-AAB4-8DC48A664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6" y="-14288"/>
              <a:ext cx="12247058" cy="6888970"/>
            </a:xfrm>
            <a:prstGeom prst="rect">
              <a:avLst/>
            </a:prstGeom>
          </p:spPr>
        </p:pic>
      </p:grp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D5F0239-2F13-44F1-AD73-10C2FE37F26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52893" y="1480378"/>
            <a:ext cx="10369296" cy="3427413"/>
          </a:xfrm>
        </p:spPr>
        <p:txBody>
          <a:bodyPr/>
          <a:lstStyle/>
          <a:p>
            <a:endParaRPr lang="en-US" sz="2200" dirty="0"/>
          </a:p>
          <a:p>
            <a:r>
              <a:rPr lang="en-US" sz="2800" dirty="0"/>
              <a:t>Questions?</a:t>
            </a:r>
          </a:p>
          <a:p>
            <a:pPr lvl="2"/>
            <a:endParaRPr lang="en-US" sz="1800" dirty="0"/>
          </a:p>
          <a:p>
            <a:pPr lvl="2"/>
            <a:r>
              <a:rPr lang="en-US" sz="2000" dirty="0">
                <a:hlinkClick r:id="rId4"/>
              </a:rPr>
              <a:t>https://github.com/Esri/arcgis-pro-sdk/wiki/Tech-Sessions#2023-palm-springs</a:t>
            </a:r>
            <a:endParaRPr lang="en-US" sz="2000" dirty="0"/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endParaRPr lang="en-US" dirty="0"/>
          </a:p>
        </p:txBody>
      </p:sp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EDF72842-0675-49B0-BB98-0EEE0CAF2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0943" y="34290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5806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ABF5"/>
        </a:solidFill>
        <a:ln w="19050">
          <a:solidFill>
            <a:srgbClr val="FFFFFF">
              <a:alpha val="41961"/>
            </a:srgbClr>
          </a:solidFill>
          <a:miter lim="800000"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1" compatLnSpc="1">
        <a:prstTxWarp prst="textNoShape">
          <a:avLst/>
        </a:prstTxWarp>
        <a:noAutofit/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dirty="0">
            <a:solidFill>
              <a:prstClr val="white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50800" cap="flat" cmpd="sng" algn="ctr">
          <a:solidFill>
            <a:srgbClr val="00B0F0"/>
          </a:solidFill>
          <a:prstDash val="solid"/>
          <a:round/>
          <a:headEnd type="none" w="med" len="med"/>
          <a:tailEnd type="none"/>
        </a:ln>
        <a:effectLst>
          <a:outerShdw blurRad="25400" algn="ctr" rotWithShape="0">
            <a:schemeClr val="accent4">
              <a:lumMod val="20000"/>
              <a:lumOff val="80000"/>
              <a:alpha val="41000"/>
            </a:schemeClr>
          </a:outerShdw>
        </a:effectLst>
      </a:spPr>
      <a:bodyPr/>
      <a:lstStyle/>
    </a:lnDef>
    <a:txDef>
      <a:spPr>
        <a:noFill/>
        <a:effectLst/>
      </a:spPr>
      <a:bodyPr wrap="none" lIns="0" tIns="0" rIns="0" bIns="0" rtlCol="0">
        <a:noAutofit/>
      </a:bodyPr>
      <a:lstStyle>
        <a:defPPr algn="l" eaLnBrk="0" hangingPunct="0">
          <a:defRPr sz="1400" dirty="0" err="1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-Corporate-Template-Dark.pptx" id="{05361BA6-34CC-5149-B475-84B2D56F6133}" vid="{F944CF89-F3D3-BA49-95EA-BA43E65884F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1" ma:contentTypeDescription="Create a new document." ma:contentTypeScope="" ma:versionID="647b6714bcbd012a02104274568241a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81E133DB-697E-4C10-B192-8899027B1EC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12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8B8D6152-B933-4294-8151-3CF2A1B01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5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8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638</Words>
  <Application>Microsoft Office PowerPoint</Application>
  <PresentationFormat>Widescreen</PresentationFormat>
  <Paragraphs>88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Lucida Grande</vt:lpstr>
      <vt:lpstr>Esri_Corporate_Template-Dark</vt:lpstr>
      <vt:lpstr>Office Theme</vt:lpstr>
      <vt:lpstr>1_Esri_Corporate_Template-Dark</vt:lpstr>
      <vt:lpstr>Customize Galleries and Comboboxes  with Templates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ArcGIS Pro SDK for .NET – Technical Sessions</vt:lpstr>
      <vt:lpstr>ArcGIS Pro SDK for .NET – Demo theaters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2021-01-26T16:15:00Z</dcterms:created>
  <dcterms:modified xsi:type="dcterms:W3CDTF">2023-02-21T01:52:32Z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