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5"/>
  </p:sldMasterIdLst>
  <p:notesMasterIdLst>
    <p:notesMasterId r:id="rId91"/>
  </p:notesMasterIdLst>
  <p:handoutMasterIdLst>
    <p:handoutMasterId r:id="rId92"/>
  </p:handoutMasterIdLst>
  <p:sldIdLst>
    <p:sldId id="639" r:id="rId6"/>
    <p:sldId id="748" r:id="rId7"/>
    <p:sldId id="716" r:id="rId8"/>
    <p:sldId id="746" r:id="rId9"/>
    <p:sldId id="883" r:id="rId10"/>
    <p:sldId id="885" r:id="rId11"/>
    <p:sldId id="886" r:id="rId12"/>
    <p:sldId id="887" r:id="rId13"/>
    <p:sldId id="894" r:id="rId14"/>
    <p:sldId id="925" r:id="rId15"/>
    <p:sldId id="895" r:id="rId16"/>
    <p:sldId id="889" r:id="rId17"/>
    <p:sldId id="896" r:id="rId18"/>
    <p:sldId id="926" r:id="rId19"/>
    <p:sldId id="903" r:id="rId20"/>
    <p:sldId id="882" r:id="rId21"/>
    <p:sldId id="1000" r:id="rId22"/>
    <p:sldId id="1001" r:id="rId23"/>
    <p:sldId id="1104" r:id="rId24"/>
    <p:sldId id="1107" r:id="rId25"/>
    <p:sldId id="1108" r:id="rId26"/>
    <p:sldId id="1109" r:id="rId27"/>
    <p:sldId id="1144" r:id="rId28"/>
    <p:sldId id="1110" r:id="rId29"/>
    <p:sldId id="1079" r:id="rId30"/>
    <p:sldId id="1080" r:id="rId31"/>
    <p:sldId id="1081" r:id="rId32"/>
    <p:sldId id="1111" r:id="rId33"/>
    <p:sldId id="1113" r:id="rId34"/>
    <p:sldId id="1114" r:id="rId35"/>
    <p:sldId id="1115" r:id="rId36"/>
    <p:sldId id="1116" r:id="rId37"/>
    <p:sldId id="1003" r:id="rId38"/>
    <p:sldId id="1118" r:id="rId39"/>
    <p:sldId id="1119" r:id="rId40"/>
    <p:sldId id="1121" r:id="rId41"/>
    <p:sldId id="1125" r:id="rId42"/>
    <p:sldId id="1126" r:id="rId43"/>
    <p:sldId id="1128" r:id="rId44"/>
    <p:sldId id="1130" r:id="rId45"/>
    <p:sldId id="1151" r:id="rId46"/>
    <p:sldId id="1005" r:id="rId47"/>
    <p:sldId id="1132" r:id="rId48"/>
    <p:sldId id="1134" r:id="rId49"/>
    <p:sldId id="1135" r:id="rId50"/>
    <p:sldId id="1136" r:id="rId51"/>
    <p:sldId id="1137" r:id="rId52"/>
    <p:sldId id="1139" r:id="rId53"/>
    <p:sldId id="1140" r:id="rId54"/>
    <p:sldId id="750" r:id="rId55"/>
    <p:sldId id="961" r:id="rId56"/>
    <p:sldId id="898" r:id="rId57"/>
    <p:sldId id="921" r:id="rId58"/>
    <p:sldId id="952" r:id="rId59"/>
    <p:sldId id="1022" r:id="rId60"/>
    <p:sldId id="1024" r:id="rId61"/>
    <p:sldId id="1150" r:id="rId62"/>
    <p:sldId id="923" r:id="rId63"/>
    <p:sldId id="1023" r:id="rId64"/>
    <p:sldId id="924" r:id="rId65"/>
    <p:sldId id="982" r:id="rId66"/>
    <p:sldId id="983" r:id="rId67"/>
    <p:sldId id="984" r:id="rId68"/>
    <p:sldId id="985" r:id="rId69"/>
    <p:sldId id="927" r:id="rId70"/>
    <p:sldId id="931" r:id="rId71"/>
    <p:sldId id="1148" r:id="rId72"/>
    <p:sldId id="1147" r:id="rId73"/>
    <p:sldId id="1017" r:id="rId74"/>
    <p:sldId id="1026" r:id="rId75"/>
    <p:sldId id="1019" r:id="rId76"/>
    <p:sldId id="1141" r:id="rId77"/>
    <p:sldId id="1016" r:id="rId78"/>
    <p:sldId id="1018" r:id="rId79"/>
    <p:sldId id="934" r:id="rId80"/>
    <p:sldId id="962" r:id="rId81"/>
    <p:sldId id="929" r:id="rId82"/>
    <p:sldId id="638" r:id="rId83"/>
    <p:sldId id="1149" r:id="rId84"/>
    <p:sldId id="1063" r:id="rId85"/>
    <p:sldId id="825" r:id="rId86"/>
    <p:sldId id="1040" r:id="rId87"/>
    <p:sldId id="1020" r:id="rId88"/>
    <p:sldId id="1076" r:id="rId89"/>
    <p:sldId id="1077" r:id="rId9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1 Developer Summit Template" id="{517F9699-4710-FC48-A450-3FD47793B632}">
          <p14:sldIdLst>
            <p14:sldId id="639"/>
            <p14:sldId id="748"/>
            <p14:sldId id="716"/>
            <p14:sldId id="746"/>
            <p14:sldId id="883"/>
            <p14:sldId id="885"/>
            <p14:sldId id="886"/>
            <p14:sldId id="887"/>
            <p14:sldId id="894"/>
            <p14:sldId id="925"/>
            <p14:sldId id="895"/>
            <p14:sldId id="889"/>
            <p14:sldId id="896"/>
            <p14:sldId id="926"/>
            <p14:sldId id="903"/>
            <p14:sldId id="882"/>
            <p14:sldId id="1000"/>
            <p14:sldId id="1001"/>
            <p14:sldId id="1104"/>
            <p14:sldId id="1107"/>
            <p14:sldId id="1108"/>
            <p14:sldId id="1109"/>
            <p14:sldId id="1144"/>
            <p14:sldId id="1110"/>
            <p14:sldId id="1079"/>
            <p14:sldId id="1080"/>
            <p14:sldId id="1081"/>
            <p14:sldId id="1111"/>
            <p14:sldId id="1113"/>
            <p14:sldId id="1114"/>
            <p14:sldId id="1115"/>
            <p14:sldId id="1116"/>
            <p14:sldId id="1003"/>
            <p14:sldId id="1118"/>
            <p14:sldId id="1119"/>
            <p14:sldId id="1121"/>
            <p14:sldId id="1125"/>
            <p14:sldId id="1126"/>
            <p14:sldId id="1128"/>
            <p14:sldId id="1130"/>
            <p14:sldId id="1151"/>
            <p14:sldId id="1005"/>
            <p14:sldId id="1132"/>
            <p14:sldId id="1134"/>
            <p14:sldId id="1135"/>
            <p14:sldId id="1136"/>
            <p14:sldId id="1137"/>
            <p14:sldId id="1139"/>
            <p14:sldId id="1140"/>
            <p14:sldId id="750"/>
            <p14:sldId id="961"/>
            <p14:sldId id="898"/>
            <p14:sldId id="921"/>
            <p14:sldId id="952"/>
            <p14:sldId id="1022"/>
            <p14:sldId id="1024"/>
            <p14:sldId id="1150"/>
            <p14:sldId id="923"/>
            <p14:sldId id="1023"/>
            <p14:sldId id="924"/>
            <p14:sldId id="982"/>
            <p14:sldId id="983"/>
            <p14:sldId id="984"/>
            <p14:sldId id="985"/>
            <p14:sldId id="927"/>
            <p14:sldId id="931"/>
            <p14:sldId id="1148"/>
            <p14:sldId id="1147"/>
            <p14:sldId id="1017"/>
            <p14:sldId id="1026"/>
            <p14:sldId id="1019"/>
            <p14:sldId id="1141"/>
            <p14:sldId id="1016"/>
            <p14:sldId id="1018"/>
            <p14:sldId id="934"/>
            <p14:sldId id="962"/>
            <p14:sldId id="929"/>
            <p14:sldId id="638"/>
            <p14:sldId id="1149"/>
            <p14:sldId id="1063"/>
            <p14:sldId id="825"/>
            <p14:sldId id="1040"/>
            <p14:sldId id="1020"/>
            <p14:sldId id="1076"/>
            <p14:sldId id="10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7C80"/>
    <a:srgbClr val="0741AE"/>
    <a:srgbClr val="1D60D6"/>
    <a:srgbClr val="76A7FF"/>
    <a:srgbClr val="2171FF"/>
    <a:srgbClr val="013293"/>
    <a:srgbClr val="1EF1BA"/>
    <a:srgbClr val="00F7BD"/>
    <a:srgbClr val="000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92" autoAdjust="0"/>
    <p:restoredTop sz="94422" autoAdjust="0"/>
  </p:normalViewPr>
  <p:slideViewPr>
    <p:cSldViewPr snapToGrid="0" snapToObjects="1" showGuides="1">
      <p:cViewPr varScale="1">
        <p:scale>
          <a:sx n="107" d="100"/>
          <a:sy n="107" d="100"/>
        </p:scale>
        <p:origin x="162" y="102"/>
      </p:cViewPr>
      <p:guideLst>
        <p:guide orient="horz" pos="432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1.xml"/><Relationship Id="rId90" Type="http://schemas.openxmlformats.org/officeDocument/2006/relationships/slide" Target="slides/slide85.xml"/><Relationship Id="rId95" Type="http://schemas.openxmlformats.org/officeDocument/2006/relationships/theme" Target="theme/theme1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481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41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15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280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308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4049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4308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4695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6157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440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391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3868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5491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2364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307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4031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3116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4155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7608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2006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8634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424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7706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0085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2457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4734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093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4514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1824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3475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903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5937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578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34337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1214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5545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6215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8190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41365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4656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58877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36403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90228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032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4800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38718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25384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75797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8244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11895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19711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42927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26979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85330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402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32232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58985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0021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78119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81142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94950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44792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80029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37320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91406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70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774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05851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53951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68031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52488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71313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85969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11952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74030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8545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85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37267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14296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42457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119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34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2/27/2023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2/27/2023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2/27/2023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2/27/2023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2/27/2023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2/27/2023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2/27/2023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hyperlink" Target="https://github.com/Esri/arcgis-pro-sdk/wiki/Tech-Sessions#2023-palm-springs" TargetMode="Externa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9778A50-6CB5-A6DD-1C6C-2E7E2B92A54C}"/>
              </a:ext>
            </a:extLst>
          </p:cNvPr>
          <p:cNvGrpSpPr/>
          <p:nvPr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B5CEE6FB-6EF6-293A-11CD-BB30632E1694}"/>
                </a:ext>
              </a:extLst>
            </p:cNvPr>
            <p:cNvSpPr/>
            <p:nvPr/>
          </p:nvSpPr>
          <p:spPr bwMode="auto">
            <a:xfrm>
              <a:off x="0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8E"/>
                </a:gs>
                <a:gs pos="98000">
                  <a:srgbClr val="070738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B4EABAC-8486-D7CF-90F3-56D146E4B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406" b="42638"/>
            <a:stretch/>
          </p:blipFill>
          <p:spPr>
            <a:xfrm>
              <a:off x="0" y="0"/>
              <a:ext cx="12192000" cy="3563128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1E6FDA8-78A3-862D-2CA7-52DEAC406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</p:spPr>
        <p:txBody>
          <a:bodyPr anchor="ctr"/>
          <a:lstStyle/>
          <a:p>
            <a:pPr algn="r"/>
            <a:r>
              <a:rPr lang="en-US" sz="3200" b="0" dirty="0"/>
              <a:t>ArcGIS Pro SDK for .NET  Customizing </a:t>
            </a:r>
            <a:r>
              <a:rPr lang="en-US" sz="3600" b="0" dirty="0"/>
              <a:t>Layout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F7DC9-75B6-8E8A-2E1C-4AC857C67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</p:spPr>
        <p:txBody>
          <a:bodyPr anchor="t"/>
          <a:lstStyle/>
          <a:p>
            <a:pPr algn="r"/>
            <a:r>
              <a:rPr lang="en-US" dirty="0">
                <a:solidFill>
                  <a:srgbClr val="E6DD56"/>
                </a:solidFill>
              </a:rPr>
              <a:t>Charlie Macleod</a:t>
            </a:r>
          </a:p>
          <a:p>
            <a:pPr algn="r"/>
            <a:r>
              <a:rPr lang="en-US" dirty="0">
                <a:solidFill>
                  <a:srgbClr val="E6DD56"/>
                </a:solidFill>
              </a:rPr>
              <a:t>Jeff Barrette</a:t>
            </a:r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5" name="UC 2021">
            <a:extLst>
              <a:ext uri="{FF2B5EF4-FFF2-40B4-BE49-F238E27FC236}">
                <a16:creationId xmlns:a16="http://schemas.microsoft.com/office/drawing/2014/main" id="{B63A6F46-A33B-1FD0-5C6D-A798795F2A8F}"/>
              </a:ext>
            </a:extLst>
          </p:cNvPr>
          <p:cNvSpPr txBox="1">
            <a:spLocks/>
          </p:cNvSpPr>
          <p:nvPr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b="1" i="1" dirty="0">
                <a:solidFill>
                  <a:srgbClr val="EF5347"/>
                </a:solidFill>
              </a:rPr>
              <a:t>ESRI DEVELOPER SUMMIT 2023 </a:t>
            </a:r>
          </a:p>
        </p:txBody>
      </p:sp>
      <p:pic>
        <p:nvPicPr>
          <p:cNvPr id="6" name="Esri">
            <a:extLst>
              <a:ext uri="{FF2B5EF4-FFF2-40B4-BE49-F238E27FC236}">
                <a16:creationId xmlns:a16="http://schemas.microsoft.com/office/drawing/2014/main" id="{93F63492-5A35-FE9A-F168-2840FCA7E8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773241"/>
            <a:ext cx="2120900" cy="6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52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Open a Layout:</a:t>
            </a:r>
          </a:p>
          <a:p>
            <a:pPr lvl="2"/>
            <a:r>
              <a:rPr lang="en-US" sz="2000" dirty="0"/>
              <a:t>Create or “Activate” a layout view pane to host the layout</a:t>
            </a:r>
          </a:p>
          <a:p>
            <a:pPr lvl="2"/>
            <a:r>
              <a:rPr lang="en-US" sz="2000" dirty="0"/>
              <a:t>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FrameworkApplication.CreateLayoutPaneAsync</a:t>
            </a:r>
            <a:r>
              <a:rPr lang="en-US" sz="2000" dirty="0">
                <a:latin typeface="Consolas" panose="020B0609020204030204" pitchFamily="49" charset="0"/>
              </a:rPr>
              <a:t>(Layout layout)*</a:t>
            </a:r>
          </a:p>
          <a:p>
            <a:pPr lvl="3"/>
            <a:r>
              <a:rPr lang="en-US" sz="1800" dirty="0"/>
              <a:t>Pass in the layout instance to be shown on the view as the input parameter</a:t>
            </a:r>
            <a:endParaRPr lang="en-US" sz="2000" dirty="0"/>
          </a:p>
          <a:p>
            <a:pPr lvl="3"/>
            <a:r>
              <a:rPr lang="en-US" sz="1800" dirty="0"/>
              <a:t>The layout view pane will open and display its associated layout.</a:t>
            </a:r>
          </a:p>
          <a:p>
            <a:pPr lvl="4"/>
            <a:r>
              <a:rPr lang="en-US" sz="1800" dirty="0"/>
              <a:t>The TOC will be populated with the Layout (element) content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3E74D74D-6505-4964-B5D0-E8D19A1DD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" y="3960244"/>
            <a:ext cx="99250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647569-F82D-4950-91FC-9535F73CFD5A}"/>
              </a:ext>
            </a:extLst>
          </p:cNvPr>
          <p:cNvSpPr txBox="1"/>
          <p:nvPr/>
        </p:nvSpPr>
        <p:spPr>
          <a:xfrm>
            <a:off x="851022" y="3820564"/>
            <a:ext cx="335407" cy="21728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3200" dirty="0"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890654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730620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Open a Layout:</a:t>
            </a:r>
          </a:p>
          <a:p>
            <a:pPr lvl="2"/>
            <a:r>
              <a:rPr lang="en-US" sz="2000" dirty="0"/>
              <a:t>Create or “Activate” a layout view pane to host the layout</a:t>
            </a:r>
          </a:p>
          <a:p>
            <a:pPr lvl="2"/>
            <a:r>
              <a:rPr lang="en-US" sz="2000" dirty="0"/>
              <a:t>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FrameworkApplication.Panes.CreateLayoutPaneAsync</a:t>
            </a:r>
            <a:r>
              <a:rPr lang="en-US" sz="2000" dirty="0">
                <a:latin typeface="Consolas" panose="020B0609020204030204" pitchFamily="49" charset="0"/>
              </a:rPr>
              <a:t>(Layout layout)*</a:t>
            </a:r>
          </a:p>
          <a:p>
            <a:pPr lvl="3"/>
            <a:r>
              <a:rPr lang="en-US" sz="1800" dirty="0"/>
              <a:t>Pass in the layout instance to be shown on the view as the input parameter</a:t>
            </a:r>
            <a:endParaRPr lang="en-US" sz="2000" dirty="0"/>
          </a:p>
          <a:p>
            <a:pPr lvl="3"/>
            <a:r>
              <a:rPr lang="en-US" sz="1800" dirty="0"/>
              <a:t>The layout view pane will open and display its associated layout.</a:t>
            </a:r>
          </a:p>
          <a:p>
            <a:pPr lvl="4"/>
            <a:r>
              <a:rPr lang="en-US" sz="1800" dirty="0"/>
              <a:t>The TOC will be populated with the Layout (element) content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3E74D74D-6505-4964-B5D0-E8D19A1DD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" y="3960244"/>
            <a:ext cx="99250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681C6BD-A767-478D-8D3A-496AF856626C}"/>
              </a:ext>
            </a:extLst>
          </p:cNvPr>
          <p:cNvCxnSpPr/>
          <p:nvPr/>
        </p:nvCxnSpPr>
        <p:spPr bwMode="auto">
          <a:xfrm>
            <a:off x="8428384" y="4820474"/>
            <a:ext cx="2295939" cy="0"/>
          </a:xfrm>
          <a:prstGeom prst="line">
            <a:avLst/>
          </a:prstGeom>
          <a:noFill/>
          <a:ln w="666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54B4A48-DE2C-4290-8545-627DF241740D}"/>
              </a:ext>
            </a:extLst>
          </p:cNvPr>
          <p:cNvSpPr txBox="1"/>
          <p:nvPr/>
        </p:nvSpPr>
        <p:spPr>
          <a:xfrm>
            <a:off x="851022" y="3820564"/>
            <a:ext cx="335407" cy="21728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3200" dirty="0"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541900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C384D-A0B7-49D6-A637-7CA45280C245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//Open a layout…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//TODO…add element content…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 also use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 – derived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FrameworkApplication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ProApp.Panes.CreateLayoutPaneAsync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575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C384D-A0B7-49D6-A637-7CA45280C245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//Open a layout…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//TODO…add element content…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 also use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 – derived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FrameworkApplication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ProApp.Panes.CreateLayoutPaneAsync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DF1C0E-8A70-49A7-BA45-11F02CBAD61C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539029D-B3E6-40BF-B757-FA7131023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4726" y="1880598"/>
            <a:ext cx="8511868" cy="479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23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C384D-A0B7-49D6-A637-7CA45280C245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//Open a layout…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//TODO…add element content…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 also use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 – derived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FrameworkApplication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ProApp.Panes.CreateLayoutPaneAsync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DF1C0E-8A70-49A7-BA45-11F02CBAD61C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539029D-B3E6-40BF-B757-FA7131023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4726" y="1880598"/>
            <a:ext cx="8511868" cy="4799708"/>
          </a:xfrm>
          <a:prstGeom prst="rect">
            <a:avLst/>
          </a:prstGeom>
        </p:spPr>
      </p:pic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397F6E8E-ABE3-4D25-ABF4-EAC517EAA81E}"/>
              </a:ext>
            </a:extLst>
          </p:cNvPr>
          <p:cNvSpPr/>
          <p:nvPr/>
        </p:nvSpPr>
        <p:spPr bwMode="auto">
          <a:xfrm>
            <a:off x="1727020" y="4494228"/>
            <a:ext cx="3137864" cy="1682857"/>
          </a:xfrm>
          <a:prstGeom prst="wedgeRoundRectCallout">
            <a:avLst>
              <a:gd name="adj1" fmla="val 60022"/>
              <a:gd name="adj2" fmla="val -1474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ea typeface="ＭＳ Ｐゴシック" pitchFamily="16" charset="-128"/>
                <a:cs typeface="ＭＳ Ｐゴシック" pitchFamily="-97" charset="-128"/>
              </a:rPr>
              <a:t>The pane becomes “the”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ea typeface="ＭＳ Ｐゴシック" pitchFamily="16" charset="-128"/>
                <a:cs typeface="ＭＳ Ｐゴシック" pitchFamily="-97" charset="-128"/>
              </a:rPr>
              <a:t>active view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LayoutView.Active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LayoutView.Active.Layout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latin typeface="+mj-lt"/>
                <a:ea typeface="ＭＳ Ｐゴシック" pitchFamily="16" charset="-128"/>
                <a:cs typeface="ＭＳ Ｐゴシック" pitchFamily="-97" charset="-128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MapView.Active</a:t>
            </a:r>
            <a:r>
              <a:rPr lang="en-US" sz="1600" dirty="0">
                <a:solidFill>
                  <a:srgbClr val="000000"/>
                </a:solidFill>
                <a:latin typeface="+mj-lt"/>
                <a:ea typeface="ＭＳ Ｐゴシック" pitchFamily="16" charset="-128"/>
                <a:cs typeface="ＭＳ Ｐゴシック" pitchFamily="-97" charset="-128"/>
              </a:rPr>
              <a:t> will be null)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2939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Retrieval from a Project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Retrieve a Layout stored in a Project and Open it:</a:t>
            </a:r>
          </a:p>
          <a:p>
            <a:pPr lvl="2"/>
            <a:r>
              <a:rPr lang="en-US" sz="2200" dirty="0"/>
              <a:t>1. Use </a:t>
            </a:r>
            <a:r>
              <a:rPr lang="en-US" sz="2200" dirty="0" err="1">
                <a:latin typeface="Consolas" panose="020B0609020204030204" pitchFamily="49" charset="0"/>
              </a:rPr>
              <a:t>Project.Current.GetItems</a:t>
            </a:r>
            <a:r>
              <a:rPr lang="en-US" sz="2200" dirty="0">
                <a:latin typeface="Consolas" panose="020B0609020204030204" pitchFamily="49" charset="0"/>
              </a:rPr>
              <a:t>&lt;T&gt;() </a:t>
            </a:r>
            <a:r>
              <a:rPr lang="en-US" sz="1800" dirty="0"/>
              <a:t>where T is a </a:t>
            </a:r>
            <a:r>
              <a:rPr lang="en-US" sz="2200" dirty="0">
                <a:latin typeface="Consolas" panose="020B0609020204030204" pitchFamily="49" charset="0"/>
              </a:rPr>
              <a:t>“</a:t>
            </a:r>
            <a:r>
              <a:rPr lang="en-US" sz="2200" dirty="0" err="1">
                <a:latin typeface="Consolas" panose="020B0609020204030204" pitchFamily="49" charset="0"/>
              </a:rPr>
              <a:t>LayoutProjectItem</a:t>
            </a:r>
            <a:r>
              <a:rPr lang="en-US" sz="2200" dirty="0">
                <a:latin typeface="Consolas" panose="020B0609020204030204" pitchFamily="49" charset="0"/>
              </a:rPr>
              <a:t>”</a:t>
            </a:r>
            <a:endParaRPr lang="en-US" sz="2000" dirty="0"/>
          </a:p>
          <a:p>
            <a:pPr lvl="2"/>
            <a:r>
              <a:rPr lang="en-US" sz="2000" dirty="0"/>
              <a:t>2. Call  </a:t>
            </a:r>
            <a:r>
              <a:rPr lang="en-US" sz="2000" dirty="0" err="1">
                <a:latin typeface="Consolas" panose="020B0609020204030204" pitchFamily="49" charset="0"/>
              </a:rPr>
              <a:t>LayoutProjectItem.GetLayout</a:t>
            </a:r>
            <a:r>
              <a:rPr lang="en-US" sz="2000" dirty="0">
                <a:latin typeface="Consolas" panose="020B0609020204030204" pitchFamily="49" charset="0"/>
              </a:rPr>
              <a:t>() </a:t>
            </a:r>
            <a:r>
              <a:rPr lang="en-US" sz="2000" dirty="0"/>
              <a:t>to retrieve the Layout and load it</a:t>
            </a:r>
          </a:p>
          <a:p>
            <a:pPr lvl="2"/>
            <a:r>
              <a:rPr lang="en-US" sz="2000" dirty="0"/>
              <a:t>3. 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FrameworkApplication.Panes.CreateLayoutPaneAsync</a:t>
            </a:r>
            <a:r>
              <a:rPr lang="en-US" sz="2000" dirty="0">
                <a:latin typeface="Consolas" panose="020B0609020204030204" pitchFamily="49" charset="0"/>
              </a:rPr>
              <a:t>(…)</a:t>
            </a:r>
            <a:r>
              <a:rPr lang="en-US" sz="2000" dirty="0"/>
              <a:t> as before to open a layout view (to display it).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752281" y="3423962"/>
            <a:ext cx="10826495" cy="267541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			item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“Layout”);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b="1" dirty="0"/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return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//Load the layout from the item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377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0826495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Add Content as Elements</a:t>
            </a:r>
          </a:p>
          <a:p>
            <a:pPr lvl="1"/>
            <a:r>
              <a:rPr lang="en-US" sz="2200" dirty="0"/>
              <a:t>Use </a:t>
            </a:r>
            <a:r>
              <a:rPr lang="en-US" sz="2200" dirty="0" err="1">
                <a:latin typeface="Consolas" panose="020B0609020204030204" pitchFamily="49" charset="0"/>
              </a:rPr>
              <a:t>ArcGIS.Desktop.Layouts.ElementFactory</a:t>
            </a:r>
            <a:r>
              <a:rPr lang="en-US" sz="2200" dirty="0">
                <a:latin typeface="Consolas" panose="020B0609020204030204" pitchFamily="49" charset="0"/>
              </a:rPr>
              <a:t>*</a:t>
            </a:r>
          </a:p>
          <a:p>
            <a:pPr lvl="1"/>
            <a:r>
              <a:rPr lang="en-US" dirty="0"/>
              <a:t>Provides multiple macros + overloads geared toward the various content element types</a:t>
            </a:r>
          </a:p>
          <a:p>
            <a:pPr lvl="2"/>
            <a:r>
              <a:rPr lang="en-US" sz="1800" dirty="0"/>
              <a:t>Container can be: </a:t>
            </a:r>
          </a:p>
          <a:p>
            <a:pPr lvl="3"/>
            <a:r>
              <a:rPr lang="en-US" sz="1600" dirty="0"/>
              <a:t>Layout</a:t>
            </a:r>
          </a:p>
          <a:p>
            <a:pPr lvl="3"/>
            <a:r>
              <a:rPr lang="en-US" sz="1600" dirty="0" err="1"/>
              <a:t>GroupElement</a:t>
            </a:r>
            <a:endParaRPr lang="en-US" sz="1600" dirty="0"/>
          </a:p>
          <a:p>
            <a:pPr lvl="3"/>
            <a:r>
              <a:rPr lang="en-US" sz="1600" dirty="0" err="1"/>
              <a:t>GraphicsLayer</a:t>
            </a:r>
            <a:endParaRPr lang="en-US" sz="1600" dirty="0"/>
          </a:p>
          <a:p>
            <a:pPr marL="1042416" lvl="3" indent="0">
              <a:buNone/>
            </a:pPr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endParaRPr lang="en-US" sz="1600" dirty="0"/>
          </a:p>
          <a:p>
            <a:pPr lvl="3"/>
            <a:r>
              <a:rPr lang="en-US" sz="1600" dirty="0"/>
              <a:t>*Replaces </a:t>
            </a:r>
            <a:r>
              <a:rPr lang="en-US" sz="1600" dirty="0" err="1"/>
              <a:t>LayoutElementFactory</a:t>
            </a:r>
            <a:r>
              <a:rPr lang="en-US" sz="1600" dirty="0"/>
              <a:t> at 3.0</a:t>
            </a:r>
          </a:p>
          <a:p>
            <a:pPr marL="1042416" lvl="3" indent="0">
              <a:buNone/>
            </a:pPr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r>
              <a:rPr lang="en-US" sz="2000" dirty="0"/>
              <a:t>*Breaking change at 3.0, previously was </a:t>
            </a:r>
            <a:r>
              <a:rPr lang="en-US" sz="2000" dirty="0" err="1">
                <a:latin typeface="Consolas" panose="020B0609020204030204" pitchFamily="49" charset="0"/>
              </a:rPr>
              <a:t>LayoutElementFactory</a:t>
            </a:r>
            <a:endParaRPr lang="en-US" sz="2000" dirty="0">
              <a:latin typeface="Consolas" panose="020B0609020204030204" pitchFamily="49" charset="0"/>
            </a:endParaRPr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66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0826495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 err="1"/>
              <a:t>ElementFactory</a:t>
            </a:r>
            <a:r>
              <a:rPr lang="en-US" sz="2400" dirty="0"/>
              <a:t> macros are organized into 3 main groups:</a:t>
            </a:r>
          </a:p>
          <a:p>
            <a:pPr lvl="1"/>
            <a:r>
              <a:rPr lang="en-US" sz="2200" dirty="0"/>
              <a:t>Creation of graphic elements</a:t>
            </a:r>
          </a:p>
          <a:p>
            <a:pPr lvl="2"/>
            <a:r>
              <a:rPr lang="en-US" sz="2000" dirty="0"/>
              <a:t>Points, lines, polygons, text, predefined shapes* and arrows*</a:t>
            </a:r>
          </a:p>
          <a:p>
            <a:pPr lvl="1"/>
            <a:r>
              <a:rPr lang="en-US" sz="2200" dirty="0"/>
              <a:t>Creation of map frame and surrounds</a:t>
            </a:r>
          </a:p>
          <a:p>
            <a:pPr lvl="2"/>
            <a:r>
              <a:rPr lang="en-US" sz="2000" dirty="0"/>
              <a:t>Map Frame, North arrow, legend, scale bar, table</a:t>
            </a:r>
          </a:p>
          <a:p>
            <a:pPr lvl="1"/>
            <a:r>
              <a:rPr lang="en-US" sz="2200" dirty="0"/>
              <a:t>Others</a:t>
            </a:r>
          </a:p>
          <a:p>
            <a:pPr lvl="2"/>
            <a:r>
              <a:rPr lang="en-US" sz="2000" dirty="0"/>
              <a:t>Group element, “copy” element, picture frame	</a:t>
            </a:r>
          </a:p>
          <a:p>
            <a:pPr lvl="2"/>
            <a:endParaRPr lang="en-US" sz="2000" dirty="0"/>
          </a:p>
          <a:p>
            <a:pPr lvl="2"/>
            <a:endParaRPr lang="en-US" sz="2000" dirty="0"/>
          </a:p>
          <a:p>
            <a:pPr lvl="2"/>
            <a:endParaRPr lang="en-US" sz="2000" dirty="0"/>
          </a:p>
          <a:p>
            <a:pPr lvl="2"/>
            <a:endParaRPr lang="en-US" sz="2000" dirty="0"/>
          </a:p>
          <a:p>
            <a:pPr lvl="2"/>
            <a:r>
              <a:rPr lang="en-US" sz="2000" dirty="0"/>
              <a:t>*New at 3.0	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r>
              <a:rPr lang="en-US" sz="2000" dirty="0"/>
              <a:t>*Breaking change at 3.0, previously was </a:t>
            </a:r>
            <a:r>
              <a:rPr lang="en-US" sz="2000" dirty="0" err="1">
                <a:latin typeface="Consolas" panose="020B0609020204030204" pitchFamily="49" charset="0"/>
              </a:rPr>
              <a:t>LayoutElementFactory</a:t>
            </a:r>
            <a:endParaRPr lang="en-US" sz="2000" dirty="0">
              <a:latin typeface="Consolas" panose="020B0609020204030204" pitchFamily="49" charset="0"/>
            </a:endParaRPr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780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(point, line, poly)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*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*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  <a:p>
            <a:pPr lvl="2"/>
            <a:r>
              <a:rPr lang="en-US" sz="1800" dirty="0"/>
              <a:t>*New at 3.0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7631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CreateGraphicElement</a:t>
            </a:r>
            <a:r>
              <a:rPr lang="en-US" sz="1800" dirty="0"/>
              <a:t> – using geometry (point, line, poly)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BFF53-56E5-4BE2-BE63-133F50B1BF88}"/>
              </a:ext>
            </a:extLst>
          </p:cNvPr>
          <p:cNvSpPr txBox="1"/>
          <p:nvPr/>
        </p:nvSpPr>
        <p:spPr>
          <a:xfrm>
            <a:off x="593659" y="4228026"/>
            <a:ext cx="11004677" cy="167411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“Point”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ln_elem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line,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ln_sym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poly);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137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Layout - Session focus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2000" dirty="0"/>
              <a:t>Layout Create, Open, Retrieve\Activate</a:t>
            </a:r>
          </a:p>
          <a:p>
            <a:pPr lvl="2"/>
            <a:r>
              <a:rPr lang="en-US" sz="2000" dirty="0"/>
              <a:t>Layout Content – Element Create</a:t>
            </a:r>
          </a:p>
          <a:p>
            <a:pPr lvl="2"/>
            <a:r>
              <a:rPr lang="en-US" sz="2000" dirty="0"/>
              <a:t>Demo</a:t>
            </a:r>
          </a:p>
          <a:p>
            <a:pPr lvl="2"/>
            <a:endParaRPr lang="en-US" sz="2000" dirty="0"/>
          </a:p>
          <a:p>
            <a:pPr lvl="2"/>
            <a:r>
              <a:rPr lang="en-US" sz="2000" dirty="0"/>
              <a:t>Elements – Find/Retrieve, Select, Modify</a:t>
            </a:r>
          </a:p>
          <a:p>
            <a:pPr lvl="2"/>
            <a:r>
              <a:rPr lang="en-US" sz="2000" dirty="0"/>
              <a:t>Layout and Element events</a:t>
            </a:r>
          </a:p>
          <a:p>
            <a:pPr lvl="2"/>
            <a:r>
              <a:rPr lang="en-US" sz="2000" dirty="0"/>
              <a:t>Demo</a:t>
            </a:r>
          </a:p>
          <a:p>
            <a:pPr lvl="2"/>
            <a:endParaRPr lang="en-US" sz="2000" dirty="0"/>
          </a:p>
          <a:p>
            <a:pPr lvl="2"/>
            <a:r>
              <a:rPr lang="en-US" sz="2000" dirty="0"/>
              <a:t>Summary</a:t>
            </a:r>
          </a:p>
          <a:p>
            <a:pPr marL="621792" lvl="2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702349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(point, line, poly)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BFF53-56E5-4BE2-BE63-133F50B1BF88}"/>
              </a:ext>
            </a:extLst>
          </p:cNvPr>
          <p:cNvSpPr txBox="1"/>
          <p:nvPr/>
        </p:nvSpPr>
        <p:spPr>
          <a:xfrm>
            <a:off x="593659" y="4228026"/>
            <a:ext cx="11004677" cy="167411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“Point”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ln_elem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line,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ln_sym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poly);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11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(point, line, poly)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BFF53-56E5-4BE2-BE63-133F50B1BF88}"/>
              </a:ext>
            </a:extLst>
          </p:cNvPr>
          <p:cNvSpPr txBox="1"/>
          <p:nvPr/>
        </p:nvSpPr>
        <p:spPr>
          <a:xfrm>
            <a:off x="593659" y="4228026"/>
            <a:ext cx="11004677" cy="167411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“Point”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ln_elem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ln_sym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poly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479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(point, line, poly)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BFF53-56E5-4BE2-BE63-133F50B1BF88}"/>
              </a:ext>
            </a:extLst>
          </p:cNvPr>
          <p:cNvSpPr txBox="1"/>
          <p:nvPr/>
        </p:nvSpPr>
        <p:spPr>
          <a:xfrm>
            <a:off x="593659" y="4228026"/>
            <a:ext cx="11004677" cy="167411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text_elem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	layout,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TextType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.PointText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“Hello World”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95335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(point, line, poly)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BFF53-56E5-4BE2-BE63-133F50B1BF88}"/>
              </a:ext>
            </a:extLst>
          </p:cNvPr>
          <p:cNvSpPr txBox="1"/>
          <p:nvPr/>
        </p:nvSpPr>
        <p:spPr>
          <a:xfrm>
            <a:off x="593659" y="4228026"/>
            <a:ext cx="11004677" cy="167411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text_elem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	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TextType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.PointText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“Hello World”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205160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(point, line, poly)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BFF53-56E5-4BE2-BE63-133F50B1BF88}"/>
              </a:ext>
            </a:extLst>
          </p:cNvPr>
          <p:cNvSpPr txBox="1"/>
          <p:nvPr/>
        </p:nvSpPr>
        <p:spPr>
          <a:xfrm>
            <a:off x="593659" y="4228026"/>
            <a:ext cx="11004677" cy="167411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text_elem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	layout,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TextType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.PointText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“Hello World”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5E99B6-2AEB-470E-83C9-D2DAF78BAA7A}"/>
              </a:ext>
            </a:extLst>
          </p:cNvPr>
          <p:cNvSpPr/>
          <p:nvPr/>
        </p:nvSpPr>
        <p:spPr bwMode="auto">
          <a:xfrm>
            <a:off x="4619625" y="4972050"/>
            <a:ext cx="2123267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46857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CreatePredefinedShapeGraphicElement</a:t>
            </a:r>
            <a:r>
              <a:rPr lang="en-US" sz="1800" dirty="0"/>
              <a:t>*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CreateArrowGraphicElement</a:t>
            </a:r>
            <a:r>
              <a:rPr lang="en-US" sz="1800" dirty="0"/>
              <a:t>*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  <a:p>
            <a:pPr lvl="2"/>
            <a:r>
              <a:rPr lang="en-US" sz="1800" dirty="0"/>
              <a:t>*New at 3.0</a:t>
            </a:r>
            <a:endParaRPr lang="en-US" sz="2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33BB84-F1D7-4B06-A9EF-8418B7337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1947" y="2811165"/>
            <a:ext cx="1780952" cy="3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44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CreatePredefinedShapeGraphicElement</a:t>
            </a:r>
            <a:r>
              <a:rPr lang="en-US" sz="1800" dirty="0"/>
              <a:t>*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*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  <a:p>
            <a:pPr lvl="2"/>
            <a:r>
              <a:rPr lang="en-US" sz="1800" dirty="0"/>
              <a:t>*New at 3.0</a:t>
            </a:r>
            <a:endParaRPr lang="en-US" sz="2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33BB84-F1D7-4B06-A9EF-8418B7337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1947" y="2811165"/>
            <a:ext cx="1780952" cy="3771429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1458E43-4A8F-4D22-938C-87FE42D2C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5247" y="2811165"/>
            <a:ext cx="1838325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2596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* 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CreateArrowGraphicElement</a:t>
            </a:r>
            <a:r>
              <a:rPr lang="en-US" sz="1800" dirty="0"/>
              <a:t>* 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  <a:p>
            <a:pPr lvl="2"/>
            <a:r>
              <a:rPr lang="en-US" sz="1800" dirty="0"/>
              <a:t>*New at 3.0</a:t>
            </a:r>
            <a:endParaRPr lang="en-US" sz="2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33BB84-F1D7-4B06-A9EF-8418B7337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1947" y="2811165"/>
            <a:ext cx="1780952" cy="377142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EA8A4083-3231-499F-AD36-55B44E2C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397" y="2811165"/>
            <a:ext cx="1781175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958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CreatePredefinedShapeGraphicElement</a:t>
            </a:r>
            <a:r>
              <a:rPr lang="en-US" sz="1800" dirty="0"/>
              <a:t>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0F9875-0787-4A27-AABD-F847D5BE4820}"/>
              </a:ext>
            </a:extLst>
          </p:cNvPr>
          <p:cNvSpPr txBox="1"/>
          <p:nvPr/>
        </p:nvSpPr>
        <p:spPr>
          <a:xfrm>
            <a:off x="593659" y="4149620"/>
            <a:ext cx="11004677" cy="186004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PredefinedShape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enum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select desired predefined shape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circ_elem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.Instance.CreatePredefinedShapeGraphicElement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layout,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PredefinedShape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.Circle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env,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6704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0F9875-0787-4A27-AABD-F847D5BE4820}"/>
              </a:ext>
            </a:extLst>
          </p:cNvPr>
          <p:cNvSpPr txBox="1"/>
          <p:nvPr/>
        </p:nvSpPr>
        <p:spPr>
          <a:xfrm>
            <a:off x="593659" y="4149620"/>
            <a:ext cx="11004677" cy="186004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PredefinedShape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enum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select desired predefined shape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circ_elem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.Instance.CreatePredefinedShapeGraphicElement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layout,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PredefinedShape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.Circle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env,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poly_sym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5515B1-8B4D-460C-92FE-C999D5D9079C}"/>
              </a:ext>
            </a:extLst>
          </p:cNvPr>
          <p:cNvSpPr/>
          <p:nvPr/>
        </p:nvSpPr>
        <p:spPr bwMode="auto">
          <a:xfrm>
            <a:off x="3286126" y="4886325"/>
            <a:ext cx="2668694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3983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Create a Layout:</a:t>
            </a:r>
          </a:p>
          <a:p>
            <a:pPr lvl="2"/>
            <a:r>
              <a:rPr lang="en-US" sz="2000" dirty="0"/>
              <a:t>Use </a:t>
            </a:r>
            <a:r>
              <a:rPr lang="en-US" sz="2000" dirty="0" err="1">
                <a:latin typeface="Consolas" panose="020B0609020204030204" pitchFamily="49" charset="0"/>
              </a:rPr>
              <a:t>ArcGIS.Desktop.Layouts.LayoutFactory.Instance.CreateLayout</a:t>
            </a:r>
            <a:r>
              <a:rPr lang="en-US" sz="2000" dirty="0">
                <a:latin typeface="Consolas" panose="020B0609020204030204" pitchFamily="49" charset="0"/>
              </a:rPr>
              <a:t>(…)</a:t>
            </a:r>
          </a:p>
          <a:p>
            <a:pPr lvl="2"/>
            <a:r>
              <a:rPr lang="en-US" sz="2000" dirty="0"/>
              <a:t>Two overloads:</a:t>
            </a:r>
          </a:p>
          <a:p>
            <a:pPr lvl="3"/>
            <a:r>
              <a:rPr lang="en-US" sz="2000" dirty="0"/>
              <a:t>1. Specify initial layout page properties as parameters:</a:t>
            </a: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3"/>
            <a:r>
              <a:rPr lang="en-US" sz="2000" dirty="0"/>
              <a:t>2. Define the Layout page </a:t>
            </a:r>
            <a:r>
              <a:rPr lang="en-US" sz="2000" i="1" dirty="0"/>
              <a:t>first</a:t>
            </a:r>
            <a:r>
              <a:rPr lang="en-US" sz="2000" dirty="0"/>
              <a:t> (“</a:t>
            </a:r>
            <a:r>
              <a:rPr lang="en-US" sz="2000" dirty="0" err="1"/>
              <a:t>CIMPage</a:t>
            </a:r>
            <a:r>
              <a:rPr lang="en-US" sz="2000" dirty="0"/>
              <a:t>”) as “the” parameter</a:t>
            </a:r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68C73A-8369-4E10-BBBE-9E9CD6CB690B}"/>
              </a:ext>
            </a:extLst>
          </p:cNvPr>
          <p:cNvSpPr txBox="1"/>
          <p:nvPr/>
        </p:nvSpPr>
        <p:spPr>
          <a:xfrm>
            <a:off x="1503298" y="4695440"/>
            <a:ext cx="9185404" cy="75107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page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7B721A-32B6-4912-B72B-11943E223C2E}"/>
              </a:ext>
            </a:extLst>
          </p:cNvPr>
          <p:cNvSpPr txBox="1"/>
          <p:nvPr/>
        </p:nvSpPr>
        <p:spPr>
          <a:xfrm>
            <a:off x="1509244" y="2929157"/>
            <a:ext cx="9185403" cy="63166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width,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height,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units,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0.5);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1591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CreateArrowGraphicElement</a:t>
            </a:r>
            <a:r>
              <a:rPr lang="en-US" sz="1800" dirty="0"/>
              <a:t>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0F9875-0787-4A27-AABD-F847D5BE4820}"/>
              </a:ext>
            </a:extLst>
          </p:cNvPr>
          <p:cNvSpPr txBox="1"/>
          <p:nvPr/>
        </p:nvSpPr>
        <p:spPr>
          <a:xfrm>
            <a:off x="593659" y="4149620"/>
            <a:ext cx="11004677" cy="186004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//Make an arrow graphic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ArrowHeadKey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.DefaultArrowHeadKeys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[1],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ArrowOnBothEnds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ArrowSizePoints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30,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LineWidthPoints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15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.Instance.CreateArrowGraphicElement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	layout, line,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C00000"/>
                </a:solidFill>
                <a:latin typeface="Consolas" panose="020B0609020204030204" pitchFamily="49" charset="0"/>
              </a:rPr>
              <a:t>Line_With_Arrows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4248909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3" y="-29759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0F9875-0787-4A27-AABD-F847D5BE4820}"/>
              </a:ext>
            </a:extLst>
          </p:cNvPr>
          <p:cNvSpPr txBox="1"/>
          <p:nvPr/>
        </p:nvSpPr>
        <p:spPr>
          <a:xfrm>
            <a:off x="593659" y="4149620"/>
            <a:ext cx="11004677" cy="186004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//Make an arrow graphic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ArrowHeadKey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.DefaultArrowHeadKeys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[1],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ArrowOnBothEnds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ArrowSizePoints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30,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LineWidthPoints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15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.Instance.CreateArrowGraphicElement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	layout, line,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C00000"/>
                </a:solidFill>
                <a:latin typeface="Consolas" panose="020B0609020204030204" pitchFamily="49" charset="0"/>
              </a:rPr>
              <a:t>Line_With_Arrows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5515B1-8B4D-460C-92FE-C999D5D9079C}"/>
              </a:ext>
            </a:extLst>
          </p:cNvPr>
          <p:cNvSpPr/>
          <p:nvPr/>
        </p:nvSpPr>
        <p:spPr bwMode="auto">
          <a:xfrm>
            <a:off x="5310142" y="5628091"/>
            <a:ext cx="1081133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98259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3" y="-29759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3" y="479003"/>
            <a:ext cx="10826496" cy="369332"/>
          </a:xfrm>
        </p:spPr>
        <p:txBody>
          <a:bodyPr/>
          <a:lstStyle/>
          <a:p>
            <a:r>
              <a:rPr lang="en-US" dirty="0"/>
              <a:t>Layout Content – Graphic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2751" y="967143"/>
            <a:ext cx="10826495" cy="492371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CreateGraphicElement</a:t>
            </a:r>
            <a:r>
              <a:rPr lang="en-US" sz="1800" dirty="0"/>
              <a:t> – using geometry or </a:t>
            </a:r>
            <a:r>
              <a:rPr lang="en-US" sz="1800" dirty="0" err="1"/>
              <a:t>CIMGraphic</a:t>
            </a:r>
            <a:endParaRPr lang="en-US" sz="1800" dirty="0"/>
          </a:p>
          <a:p>
            <a:pPr lvl="2"/>
            <a:r>
              <a:rPr lang="en-US" sz="1800" dirty="0" err="1"/>
              <a:t>CreateGraphicElements</a:t>
            </a:r>
            <a:r>
              <a:rPr lang="en-US" sz="1800" dirty="0"/>
              <a:t> – using  </a:t>
            </a:r>
            <a:r>
              <a:rPr lang="en-US" sz="1800" dirty="0" err="1"/>
              <a:t>IEnumerable</a:t>
            </a:r>
            <a:r>
              <a:rPr lang="en-US" sz="1800" dirty="0"/>
              <a:t> of </a:t>
            </a:r>
            <a:r>
              <a:rPr lang="en-US" sz="1800" dirty="0" err="1"/>
              <a:t>CIMGraphics</a:t>
            </a:r>
            <a:endParaRPr lang="en-US" sz="1800" dirty="0"/>
          </a:p>
          <a:p>
            <a:pPr lvl="2"/>
            <a:r>
              <a:rPr lang="en-US" sz="1800" dirty="0" err="1"/>
              <a:t>CreateTextGraphicElement</a:t>
            </a:r>
            <a:r>
              <a:rPr lang="en-US" sz="1800" dirty="0"/>
              <a:t> – using geometry, text, and </a:t>
            </a:r>
            <a:r>
              <a:rPr lang="en-US" sz="1800" dirty="0" err="1"/>
              <a:t>TextType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r>
              <a:rPr lang="en-US" sz="1800" dirty="0" err="1"/>
              <a:t>CreatePredefinedShapeGraphicElement</a:t>
            </a:r>
            <a:r>
              <a:rPr lang="en-US" sz="1800" dirty="0"/>
              <a:t>– using location or envelope + </a:t>
            </a:r>
            <a:r>
              <a:rPr lang="en-US" sz="1800" dirty="0" err="1"/>
              <a:t>PredefinedShape</a:t>
            </a:r>
            <a:endParaRPr lang="en-US" sz="1800" dirty="0"/>
          </a:p>
          <a:p>
            <a:pPr lvl="3"/>
            <a:r>
              <a:rPr lang="en-US" sz="1600" dirty="0"/>
              <a:t>Circle, Ellipse, Triangle, </a:t>
            </a:r>
            <a:r>
              <a:rPr lang="en-US" sz="1600" dirty="0" err="1"/>
              <a:t>RightTriangle</a:t>
            </a:r>
            <a:r>
              <a:rPr lang="en-US" sz="1600" dirty="0"/>
              <a:t>, Cross, Cloud, etc.</a:t>
            </a:r>
          </a:p>
          <a:p>
            <a:pPr lvl="2"/>
            <a:r>
              <a:rPr lang="en-US" sz="1800" dirty="0" err="1"/>
              <a:t>CreateArrowGraphicElement</a:t>
            </a:r>
            <a:r>
              <a:rPr lang="en-US" sz="1800" dirty="0"/>
              <a:t>– using a line + </a:t>
            </a:r>
            <a:r>
              <a:rPr lang="en-US" sz="1800" dirty="0" err="1"/>
              <a:t>ArrowInfo</a:t>
            </a:r>
            <a:endParaRPr lang="en-US" sz="1800" dirty="0"/>
          </a:p>
          <a:p>
            <a:pPr lvl="3"/>
            <a:r>
              <a:rPr lang="en-US" sz="1600" dirty="0"/>
              <a:t>Use </a:t>
            </a:r>
            <a:r>
              <a:rPr lang="en-US" sz="1600" dirty="0" err="1"/>
              <a:t>ArrowInfo</a:t>
            </a:r>
            <a:r>
              <a:rPr lang="en-US" sz="1600" dirty="0"/>
              <a:t> to specify Arrow head style, Size, Width, Arrow on both ends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sz="1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0F9875-0787-4A27-AABD-F847D5BE4820}"/>
              </a:ext>
            </a:extLst>
          </p:cNvPr>
          <p:cNvSpPr txBox="1"/>
          <p:nvPr/>
        </p:nvSpPr>
        <p:spPr>
          <a:xfrm>
            <a:off x="593659" y="4149620"/>
            <a:ext cx="11004677" cy="186004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//Make an arrow graphic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ArrowHeadKey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.DefaultArrowHeadKeys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[1],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ArrowOnBothEnds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ArrowSizePoints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30,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LineWidthPoints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15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.Instance.CreateArrowGraphicElement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					layout, line,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arrowInfo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C00000"/>
                </a:solidFill>
                <a:latin typeface="Consolas" panose="020B0609020204030204" pitchFamily="49" charset="0"/>
              </a:rPr>
              <a:t>Line_With_Arrows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5515B1-8B4D-460C-92FE-C999D5D9079C}"/>
              </a:ext>
            </a:extLst>
          </p:cNvPr>
          <p:cNvSpPr/>
          <p:nvPr/>
        </p:nvSpPr>
        <p:spPr bwMode="auto">
          <a:xfrm>
            <a:off x="5310142" y="5628091"/>
            <a:ext cx="1081133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5744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r>
              <a:rPr lang="en-US" sz="1800" dirty="0"/>
              <a:t>*</a:t>
            </a:r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/>
              <a:t>NorthArrowInfo</a:t>
            </a:r>
            <a:r>
              <a:rPr lang="en-US" sz="1600" dirty="0"/>
              <a:t>, </a:t>
            </a:r>
            <a:r>
              <a:rPr lang="en-US" sz="1600" dirty="0" err="1"/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lvl="2"/>
            <a:r>
              <a:rPr lang="en-US" sz="1800" dirty="0"/>
              <a:t>*New at 3.0</a:t>
            </a:r>
          </a:p>
          <a:p>
            <a:pPr lvl="4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752388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endParaRPr lang="en-US" sz="1800" dirty="0"/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/>
              <a:t>NorthArrowInfo</a:t>
            </a:r>
            <a:r>
              <a:rPr lang="en-US" sz="1600" dirty="0"/>
              <a:t>, </a:t>
            </a:r>
            <a:r>
              <a:rPr lang="en-US" sz="1600" dirty="0" err="1"/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“Map 1”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8200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endParaRPr lang="en-US" sz="1800" dirty="0"/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/>
              <a:t>NorthArrowInfo</a:t>
            </a:r>
            <a:r>
              <a:rPr lang="en-US" sz="1600" dirty="0"/>
              <a:t>, </a:t>
            </a:r>
            <a:r>
              <a:rPr lang="en-US" sz="1600" dirty="0" err="1"/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map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“Map 1”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03851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endParaRPr lang="en-US" sz="1800" dirty="0"/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/>
              <a:t>NorthArrowInfo</a:t>
            </a:r>
            <a:r>
              <a:rPr lang="en-US" sz="1600" dirty="0"/>
              <a:t>, </a:t>
            </a:r>
            <a:r>
              <a:rPr lang="en-US" sz="1600" dirty="0" err="1"/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//North arrow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NorthArrowInfo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NorthArrowStyleItem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naStyleItm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narrowElm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frame2,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"North Arrow"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9742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>
                <a:solidFill>
                  <a:srgbClr val="FF0000"/>
                </a:solidFill>
              </a:rPr>
              <a:t>MapSurroundInfo</a:t>
            </a:r>
            <a:endParaRPr lang="en-US" sz="1800" dirty="0">
              <a:solidFill>
                <a:srgbClr val="FF0000"/>
              </a:solidFill>
            </a:endParaRPr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>
                <a:solidFill>
                  <a:srgbClr val="FF0000"/>
                </a:solidFill>
              </a:rPr>
              <a:t>MapSurroundInfo</a:t>
            </a:r>
            <a:endParaRPr lang="en-US" sz="1600" dirty="0">
              <a:solidFill>
                <a:srgbClr val="FF0000"/>
              </a:solidFill>
            </a:endParaRPr>
          </a:p>
          <a:p>
            <a:pPr lvl="4"/>
            <a:r>
              <a:rPr lang="en-US" sz="1600" dirty="0" err="1"/>
              <a:t>NorthArrowInfo</a:t>
            </a:r>
            <a:r>
              <a:rPr lang="en-US" sz="1600" dirty="0"/>
              <a:t>, </a:t>
            </a:r>
            <a:r>
              <a:rPr lang="en-US" sz="1600" dirty="0" err="1"/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//North arrow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NorthArrowInfo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NorthArrowStyleItem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naStyleItm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narrowElm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frame2,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"North Arrow"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118663-D0E9-4758-ABF1-71FFB25D9ABD}"/>
              </a:ext>
            </a:extLst>
          </p:cNvPr>
          <p:cNvSpPr/>
          <p:nvPr/>
        </p:nvSpPr>
        <p:spPr bwMode="auto">
          <a:xfrm>
            <a:off x="4527628" y="4831000"/>
            <a:ext cx="930198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69925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endParaRPr lang="en-US" sz="1800" dirty="0"/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>
                <a:solidFill>
                  <a:srgbClr val="FF0000"/>
                </a:solidFill>
              </a:rPr>
              <a:t>NorthArrowInfo</a:t>
            </a:r>
            <a:r>
              <a:rPr lang="en-US" sz="1600" dirty="0"/>
              <a:t>, </a:t>
            </a:r>
            <a:r>
              <a:rPr lang="en-US" sz="1600" dirty="0" err="1"/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//North arrow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NorthArrowInfo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NorthArrowStyleItem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naStyleItm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narrowElm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frame2,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"North Arrow"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118663-D0E9-4758-ABF1-71FFB25D9ABD}"/>
              </a:ext>
            </a:extLst>
          </p:cNvPr>
          <p:cNvSpPr/>
          <p:nvPr/>
        </p:nvSpPr>
        <p:spPr bwMode="auto">
          <a:xfrm>
            <a:off x="4527628" y="4831000"/>
            <a:ext cx="930198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02125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endParaRPr lang="en-US" sz="1800" dirty="0"/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>
                <a:solidFill>
                  <a:srgbClr val="FF0000"/>
                </a:solidFill>
              </a:rPr>
              <a:t>NorthArrowInfo</a:t>
            </a:r>
            <a:r>
              <a:rPr lang="en-US" sz="1600" dirty="0"/>
              <a:t>, </a:t>
            </a:r>
            <a:r>
              <a:rPr lang="en-US" sz="1600" dirty="0" err="1"/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//North arrow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NorthArrowInfo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NorthArrowStyleItem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naStyleItm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narrowElm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frame2,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"North Arrow"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118663-D0E9-4758-ABF1-71FFB25D9ABD}"/>
              </a:ext>
            </a:extLst>
          </p:cNvPr>
          <p:cNvSpPr/>
          <p:nvPr/>
        </p:nvSpPr>
        <p:spPr bwMode="auto">
          <a:xfrm>
            <a:off x="4527628" y="4831000"/>
            <a:ext cx="930198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0793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1: Specify page properties as parameters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8677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endParaRPr lang="en-US" sz="1800" dirty="0"/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/>
              <a:t>NorthArrowInfo</a:t>
            </a:r>
            <a:r>
              <a:rPr lang="en-US" sz="1600" dirty="0"/>
              <a:t>, </a:t>
            </a:r>
            <a:r>
              <a:rPr lang="en-US" sz="1600" dirty="0" err="1">
                <a:solidFill>
                  <a:srgbClr val="FF0000"/>
                </a:solidFill>
              </a:rPr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//Scale bar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sb_Info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new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ScaleBarInfo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};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narrowElm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pt_loc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sb_info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“Scale bar"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E51EB9-8254-4C7C-A4A6-659803522ADE}"/>
              </a:ext>
            </a:extLst>
          </p:cNvPr>
          <p:cNvSpPr/>
          <p:nvPr/>
        </p:nvSpPr>
        <p:spPr bwMode="auto">
          <a:xfrm>
            <a:off x="4527628" y="4831000"/>
            <a:ext cx="930198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28459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Surrounds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28483" y="1548622"/>
            <a:ext cx="1128005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CreateMapFrameElement</a:t>
            </a:r>
            <a:r>
              <a:rPr lang="en-US" sz="1800" dirty="0"/>
              <a:t> – using location or envelope + Map</a:t>
            </a:r>
          </a:p>
          <a:p>
            <a:pPr lvl="2"/>
            <a:r>
              <a:rPr lang="en-US" sz="1800" dirty="0" err="1"/>
              <a:t>CreateMapSurroundElement</a:t>
            </a:r>
            <a:r>
              <a:rPr lang="en-US" sz="1800" dirty="0"/>
              <a:t> – using location or envelope, </a:t>
            </a:r>
            <a:r>
              <a:rPr lang="en-US" sz="1800" dirty="0" err="1"/>
              <a:t>MapSurroundInfo</a:t>
            </a:r>
            <a:endParaRPr lang="en-US" sz="1800" dirty="0"/>
          </a:p>
          <a:p>
            <a:pPr lvl="3"/>
            <a:r>
              <a:rPr lang="en-US" sz="1600" dirty="0"/>
              <a:t>North arrow, Scalebar, Legend, Table frame, Chart</a:t>
            </a:r>
          </a:p>
          <a:p>
            <a:pPr lvl="3"/>
            <a:r>
              <a:rPr lang="en-US" sz="1600" dirty="0"/>
              <a:t>Consume </a:t>
            </a:r>
            <a:r>
              <a:rPr lang="en-US" sz="1600" dirty="0" err="1"/>
              <a:t>MapSurroundInfo</a:t>
            </a:r>
            <a:endParaRPr lang="en-US" sz="1600" dirty="0"/>
          </a:p>
          <a:p>
            <a:pPr lvl="4"/>
            <a:r>
              <a:rPr lang="en-US" sz="1600" dirty="0" err="1"/>
              <a:t>NorthArrowInfo</a:t>
            </a:r>
            <a:r>
              <a:rPr lang="en-US" sz="1600" dirty="0"/>
              <a:t>, </a:t>
            </a:r>
            <a:r>
              <a:rPr lang="en-US" sz="1600" dirty="0" err="1">
                <a:solidFill>
                  <a:srgbClr val="FF0000"/>
                </a:solidFill>
              </a:rPr>
              <a:t>ScaleBarInfo</a:t>
            </a:r>
            <a:r>
              <a:rPr lang="en-US" sz="1600" dirty="0"/>
              <a:t>, </a:t>
            </a:r>
            <a:r>
              <a:rPr lang="en-US" sz="1600" dirty="0" err="1"/>
              <a:t>LegendInfo</a:t>
            </a:r>
            <a:r>
              <a:rPr lang="en-US" sz="1600" dirty="0"/>
              <a:t>, </a:t>
            </a:r>
            <a:r>
              <a:rPr lang="en-US" sz="1600" dirty="0" err="1"/>
              <a:t>TableFrameInfo</a:t>
            </a:r>
            <a:r>
              <a:rPr lang="en-US" sz="1600" dirty="0"/>
              <a:t>, </a:t>
            </a:r>
            <a:r>
              <a:rPr lang="en-US" sz="1600" dirty="0" err="1"/>
              <a:t>ChartFrameInfo</a:t>
            </a:r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lvl="4"/>
            <a:endParaRPr lang="en-US" sz="1600" dirty="0"/>
          </a:p>
          <a:p>
            <a:pPr marL="1370012" lvl="4" indent="0">
              <a:buNone/>
            </a:pPr>
            <a:endParaRPr lang="en-US" sz="1600" dirty="0"/>
          </a:p>
          <a:p>
            <a:pPr lvl="4"/>
            <a:endParaRPr lang="en-US" sz="1600" dirty="0"/>
          </a:p>
          <a:p>
            <a:pPr marL="621792" lvl="2" indent="0">
              <a:buNone/>
            </a:pPr>
            <a:endParaRPr lang="en-US" sz="1800" dirty="0"/>
          </a:p>
          <a:p>
            <a:pPr lvl="4"/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1FA157-C60D-400A-BE1E-7A78D2510123}"/>
              </a:ext>
            </a:extLst>
          </p:cNvPr>
          <p:cNvSpPr txBox="1"/>
          <p:nvPr/>
        </p:nvSpPr>
        <p:spPr>
          <a:xfrm>
            <a:off x="383458" y="3624128"/>
            <a:ext cx="11747770" cy="193035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//Scale bar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sb_Info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new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ScaleBarInfo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};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narrowElm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pt_loc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sb_info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“Scale bar"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E51EB9-8254-4C7C-A4A6-659803522ADE}"/>
              </a:ext>
            </a:extLst>
          </p:cNvPr>
          <p:cNvSpPr/>
          <p:nvPr/>
        </p:nvSpPr>
        <p:spPr bwMode="auto">
          <a:xfrm>
            <a:off x="4527628" y="4831000"/>
            <a:ext cx="930198" cy="29527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23041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/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/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6378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/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/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6810F-6647-4112-9FD5-32BBC5D81869}"/>
              </a:ext>
            </a:extLst>
          </p:cNvPr>
          <p:cNvSpPr txBox="1"/>
          <p:nvPr/>
        </p:nvSpPr>
        <p:spPr>
          <a:xfrm>
            <a:off x="404306" y="3509780"/>
            <a:ext cx="11004677" cy="207187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//1. Group elements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grp_elem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.Instance.CreateGroupElement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...},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C00000"/>
                </a:solidFill>
                <a:latin typeface="Consolas" panose="020B0609020204030204" pitchFamily="49" charset="0"/>
              </a:rPr>
              <a:t>Group_Elem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92318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/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/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6810F-6647-4112-9FD5-32BBC5D81869}"/>
              </a:ext>
            </a:extLst>
          </p:cNvPr>
          <p:cNvSpPr txBox="1"/>
          <p:nvPr/>
        </p:nvSpPr>
        <p:spPr>
          <a:xfrm>
            <a:off x="404306" y="3509780"/>
            <a:ext cx="11004677" cy="207187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//1. Group elements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grp_elem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.Instance.CreateGroupElement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layout,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new List&lt;Element&gt;()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...},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C00000"/>
                </a:solidFill>
                <a:latin typeface="Consolas" panose="020B0609020204030204" pitchFamily="49" charset="0"/>
              </a:rPr>
              <a:t>Group_Elem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81546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/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6810F-6647-4112-9FD5-32BBC5D81869}"/>
              </a:ext>
            </a:extLst>
          </p:cNvPr>
          <p:cNvSpPr txBox="1"/>
          <p:nvPr/>
        </p:nvSpPr>
        <p:spPr>
          <a:xfrm>
            <a:off x="404306" y="3509780"/>
            <a:ext cx="11004677" cy="207187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create a copy of an element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cim_elem_definition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line_elem.GetDefinition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copy_elem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cim_elem_definition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182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/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/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6810F-6647-4112-9FD5-32BBC5D81869}"/>
              </a:ext>
            </a:extLst>
          </p:cNvPr>
          <p:cNvSpPr txBox="1"/>
          <p:nvPr/>
        </p:nvSpPr>
        <p:spPr>
          <a:xfrm>
            <a:off x="404306" y="3509780"/>
            <a:ext cx="11004677" cy="207187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create a copy of an element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cim_elem_definition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line_elem.GetDefinition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copy_elem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cim_elem_definition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0233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/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/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6810F-6647-4112-9FD5-32BBC5D81869}"/>
              </a:ext>
            </a:extLst>
          </p:cNvPr>
          <p:cNvSpPr txBox="1"/>
          <p:nvPr/>
        </p:nvSpPr>
        <p:spPr>
          <a:xfrm>
            <a:off x="404306" y="3509780"/>
            <a:ext cx="11004677" cy="207187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create a copy of an element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cim_elem_definition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line_elem.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GetDefinition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copy_elem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cim_elem_definition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2515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/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>
                <a:solidFill>
                  <a:srgbClr val="FF0000"/>
                </a:solidFill>
              </a:rPr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6810F-6647-4112-9FD5-32BBC5D81869}"/>
              </a:ext>
            </a:extLst>
          </p:cNvPr>
          <p:cNvSpPr txBox="1"/>
          <p:nvPr/>
        </p:nvSpPr>
        <p:spPr>
          <a:xfrm>
            <a:off x="404306" y="3509780"/>
            <a:ext cx="11004677" cy="207187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CreatePictureGraphicElement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add a picture to a layout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pic_path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@“C:\temp\data\hydrant.jpg”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loc_pt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ToMapPoint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.Instance.CreatePictureGraphicElement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pt_loc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pic_path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1167462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295072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 – Others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1211129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1800" dirty="0" err="1"/>
              <a:t>CreateGroupElement</a:t>
            </a:r>
            <a:r>
              <a:rPr lang="en-US" sz="1800" dirty="0"/>
              <a:t> – using </a:t>
            </a:r>
            <a:r>
              <a:rPr lang="en-US" sz="1800" dirty="0" err="1"/>
              <a:t>IEnumerable</a:t>
            </a:r>
            <a:r>
              <a:rPr lang="en-US" sz="1800" dirty="0"/>
              <a:t> of elements</a:t>
            </a:r>
          </a:p>
          <a:p>
            <a:pPr lvl="2"/>
            <a:r>
              <a:rPr lang="en-US" sz="1800" dirty="0" err="1"/>
              <a:t>CreateElement</a:t>
            </a:r>
            <a:r>
              <a:rPr lang="en-US" sz="1800" dirty="0"/>
              <a:t> – uses </a:t>
            </a:r>
            <a:r>
              <a:rPr lang="en-US" sz="1800" dirty="0" err="1"/>
              <a:t>CIMElement</a:t>
            </a:r>
            <a:r>
              <a:rPr lang="en-US" sz="1800" dirty="0"/>
              <a:t> definition to be copied</a:t>
            </a:r>
          </a:p>
          <a:p>
            <a:pPr lvl="2"/>
            <a:r>
              <a:rPr lang="en-US" sz="1800" dirty="0" err="1"/>
              <a:t>CreatePictureGraphicElement</a:t>
            </a:r>
            <a:r>
              <a:rPr lang="en-US" sz="1800" dirty="0"/>
              <a:t> - using location or envelope, image </a:t>
            </a:r>
            <a:r>
              <a:rPr lang="en-US" sz="1800" dirty="0" err="1"/>
              <a:t>url</a:t>
            </a:r>
            <a:endParaRPr lang="en-US" sz="1800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6810F-6647-4112-9FD5-32BBC5D81869}"/>
              </a:ext>
            </a:extLst>
          </p:cNvPr>
          <p:cNvSpPr txBox="1"/>
          <p:nvPr/>
        </p:nvSpPr>
        <p:spPr>
          <a:xfrm>
            <a:off x="404306" y="3509780"/>
            <a:ext cx="11004677" cy="207187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CreatePictureGraphicElement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add a picture to a layout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pic_path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1600" dirty="0">
                <a:solidFill>
                  <a:srgbClr val="C00000"/>
                </a:solidFill>
                <a:latin typeface="Consolas" panose="020B0609020204030204" pitchFamily="49" charset="0"/>
              </a:rPr>
              <a:t>@“C:\temp\data\hydrant.jpg”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loc_pt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ToMapPoint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.Instance.CreatePictureGraphicElement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pt_loc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pic_path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93220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margin;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0957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Demo</a:t>
            </a:r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6177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6561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Finding and Retrieving Elements</a:t>
            </a:r>
          </a:p>
          <a:p>
            <a:pPr lvl="1"/>
            <a:r>
              <a:rPr lang="en-US" sz="2200" dirty="0"/>
              <a:t>Selecting Elements</a:t>
            </a:r>
          </a:p>
          <a:p>
            <a:pPr lvl="2"/>
            <a:r>
              <a:rPr lang="en-US" sz="2000" dirty="0"/>
              <a:t>Layout</a:t>
            </a:r>
          </a:p>
          <a:p>
            <a:pPr lvl="2"/>
            <a:r>
              <a:rPr lang="en-US" sz="2000" dirty="0" err="1"/>
              <a:t>LayoutView</a:t>
            </a:r>
            <a:endParaRPr lang="en-US" sz="2000" dirty="0"/>
          </a:p>
          <a:p>
            <a:pPr lvl="1"/>
            <a:r>
              <a:rPr lang="en-US" sz="2200" dirty="0"/>
              <a:t>Modifying Elements</a:t>
            </a:r>
          </a:p>
          <a:p>
            <a:pPr marL="283464" lvl="1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4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7616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Find and Retrieve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Finding and Retrieving Elements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Layout.FindElement</a:t>
            </a:r>
            <a:r>
              <a:rPr lang="en-US" sz="2000" dirty="0">
                <a:latin typeface="Consolas" panose="020B0609020204030204" pitchFamily="49" charset="0"/>
              </a:rPr>
              <a:t>(string name)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Layout.FindElements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IEnumerable</a:t>
            </a:r>
            <a:r>
              <a:rPr lang="en-US" sz="2000" dirty="0">
                <a:latin typeface="Consolas" panose="020B0609020204030204" pitchFamily="49" charset="0"/>
              </a:rPr>
              <a:t>&lt;string&gt; names);</a:t>
            </a: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Layout.GetElements</a:t>
            </a:r>
            <a:r>
              <a:rPr lang="en-US" sz="2000" dirty="0">
                <a:latin typeface="Consolas" panose="020B0609020204030204" pitchFamily="49" charset="0"/>
              </a:rPr>
              <a:t>()</a:t>
            </a:r>
            <a:endParaRPr lang="en-US" sz="2000" dirty="0"/>
          </a:p>
          <a:p>
            <a:pPr lvl="3"/>
            <a:r>
              <a:rPr lang="en-US" sz="1800" dirty="0" err="1">
                <a:latin typeface="Consolas" panose="020B0609020204030204" pitchFamily="49" charset="0"/>
              </a:rPr>
              <a:t>GetElements</a:t>
            </a:r>
            <a:r>
              <a:rPr lang="en-US" sz="1800" dirty="0">
                <a:latin typeface="Consolas" panose="020B0609020204030204" pitchFamily="49" charset="0"/>
              </a:rPr>
              <a:t>() </a:t>
            </a:r>
            <a:r>
              <a:rPr lang="en-US" sz="1800" dirty="0"/>
              <a:t>(and </a:t>
            </a:r>
            <a:r>
              <a:rPr lang="en-US" sz="1800" dirty="0">
                <a:latin typeface="Consolas" panose="020B0609020204030204" pitchFamily="49" charset="0"/>
              </a:rPr>
              <a:t>.Elements</a:t>
            </a:r>
            <a:r>
              <a:rPr lang="en-US" sz="1800" dirty="0"/>
              <a:t>)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maintains element hierarchy</a:t>
            </a:r>
          </a:p>
          <a:p>
            <a:pPr lvl="4"/>
            <a:r>
              <a:rPr lang="en-US" sz="1800" dirty="0"/>
              <a:t>Addin must recurse nested groups via nested GroupElements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Layout.GetElementsAsFlattenedList</a:t>
            </a:r>
            <a:r>
              <a:rPr lang="en-US" sz="2000" dirty="0">
                <a:latin typeface="Consolas" panose="020B0609020204030204" pitchFamily="49" charset="0"/>
              </a:rPr>
              <a:t>()*</a:t>
            </a:r>
          </a:p>
          <a:p>
            <a:pPr lvl="4"/>
            <a:r>
              <a:rPr lang="en-US" sz="1800" dirty="0"/>
              <a:t>Recurses nested groups. Flattens hierarchy</a:t>
            </a:r>
          </a:p>
          <a:p>
            <a:pPr lvl="4"/>
            <a:endParaRPr lang="en-US" dirty="0"/>
          </a:p>
          <a:p>
            <a:pPr lvl="1"/>
            <a:endParaRPr lang="en-US" sz="2200" dirty="0">
              <a:latin typeface="+mj-lt"/>
            </a:endParaRPr>
          </a:p>
          <a:p>
            <a:pPr lvl="1"/>
            <a:r>
              <a:rPr lang="en-US" sz="2200" dirty="0">
                <a:latin typeface="+mj-lt"/>
              </a:rPr>
              <a:t>*</a:t>
            </a:r>
            <a:r>
              <a:rPr lang="en-US" sz="1600" dirty="0" err="1">
                <a:latin typeface="Consolas" panose="020B0609020204030204" pitchFamily="49" charset="0"/>
              </a:rPr>
              <a:t>GroupElement</a:t>
            </a:r>
            <a:r>
              <a:rPr lang="en-US" sz="1600" dirty="0">
                <a:latin typeface="+mj-lt"/>
              </a:rPr>
              <a:t> implements </a:t>
            </a:r>
            <a:r>
              <a:rPr lang="en-US" sz="1600" dirty="0">
                <a:latin typeface="Consolas" panose="020B0609020204030204" pitchFamily="49" charset="0"/>
              </a:rPr>
              <a:t>Elements</a:t>
            </a:r>
            <a:r>
              <a:rPr lang="en-US" sz="1600" dirty="0">
                <a:latin typeface="+mj-lt"/>
              </a:rPr>
              <a:t> and </a:t>
            </a:r>
            <a:r>
              <a:rPr lang="en-US" sz="1600" dirty="0" err="1">
                <a:latin typeface="Consolas" panose="020B0609020204030204" pitchFamily="49" charset="0"/>
              </a:rPr>
              <a:t>GetElementsAsFlattenedList</a:t>
            </a:r>
            <a:r>
              <a:rPr lang="en-US" sz="1600" dirty="0">
                <a:latin typeface="Consolas" panose="020B0609020204030204" pitchFamily="49" charset="0"/>
              </a:rPr>
              <a:t>()</a:t>
            </a:r>
            <a:endParaRPr lang="en-US" sz="2200" dirty="0">
              <a:latin typeface="Consolas" panose="020B0609020204030204" pitchFamily="49" charset="0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9727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Layout: Select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dirty="0"/>
              <a:t>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Unselecting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Layout.UnSelectElement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Layout.UnSelectElements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Clear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Layout.ClearElementSelection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Get the Selection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Layout.GetSelectedElements</a:t>
            </a:r>
            <a:r>
              <a:rPr lang="en-US" sz="2000" dirty="0">
                <a:latin typeface="Consolas" panose="020B0609020204030204" pitchFamily="49" charset="0"/>
              </a:rPr>
              <a:t>()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8354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</a:t>
            </a:r>
            <a:r>
              <a:rPr lang="en-US" dirty="0" err="1"/>
              <a:t>LayoutView</a:t>
            </a:r>
            <a:r>
              <a:rPr lang="en-US" dirty="0"/>
              <a:t>: Select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dirty="0"/>
              <a:t>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       Geometry </a:t>
            </a:r>
            <a:r>
              <a:rPr lang="en-US" sz="1800" dirty="0" err="1">
                <a:latin typeface="Consolas" panose="020B0609020204030204" pitchFamily="49" charset="0"/>
              </a:rPr>
              <a:t>geom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  <a:r>
              <a:rPr lang="en-US" sz="1800" dirty="0" err="1">
                <a:latin typeface="Consolas" panose="020B0609020204030204" pitchFamily="49" charset="0"/>
              </a:rPr>
              <a:t>SelectionCombinationMethod</a:t>
            </a:r>
            <a:r>
              <a:rPr lang="en-US" sz="1800" dirty="0">
                <a:latin typeface="Consolas" panose="020B0609020204030204" pitchFamily="49" charset="0"/>
              </a:rPr>
              <a:t> method, bool </a:t>
            </a:r>
            <a:r>
              <a:rPr lang="en-US" sz="1800" dirty="0" err="1">
                <a:latin typeface="Consolas" panose="020B0609020204030204" pitchFamily="49" charset="0"/>
              </a:rPr>
              <a:t>isWhollyWithin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LayoutView.Active.SelectAllElements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05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Unselecting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LayoutView.Active.UnSelectElement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LayoutView.Active.UnSelectElements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endParaRPr lang="en-US" sz="11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Clear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LayoutView.Active.ClearElementSelection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4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Get the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LayoutView.Active.GetSelectedElements</a:t>
            </a:r>
            <a:r>
              <a:rPr lang="en-US" sz="1800" dirty="0">
                <a:latin typeface="Consolas" panose="020B0609020204030204" pitchFamily="49" charset="0"/>
              </a:rPr>
              <a:t>()		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0012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</a:t>
            </a:r>
            <a:r>
              <a:rPr lang="en-US" dirty="0" err="1"/>
              <a:t>LayoutView</a:t>
            </a:r>
            <a:r>
              <a:rPr lang="en-US" dirty="0"/>
              <a:t>: Select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dirty="0"/>
              <a:t>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       Geometry </a:t>
            </a:r>
            <a:r>
              <a:rPr lang="en-US" sz="1800" dirty="0" err="1">
                <a:latin typeface="Consolas" panose="020B0609020204030204" pitchFamily="49" charset="0"/>
              </a:rPr>
              <a:t>geom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  <a:r>
              <a:rPr lang="en-US" sz="1800" dirty="0" err="1">
                <a:latin typeface="Consolas" panose="020B0609020204030204" pitchFamily="49" charset="0"/>
              </a:rPr>
              <a:t>SelectionCombinationMethod</a:t>
            </a:r>
            <a:r>
              <a:rPr lang="en-US" sz="1800" dirty="0">
                <a:latin typeface="Consolas" panose="020B0609020204030204" pitchFamily="49" charset="0"/>
              </a:rPr>
              <a:t> method, bool </a:t>
            </a:r>
            <a:r>
              <a:rPr lang="en-US" sz="1800" dirty="0" err="1">
                <a:latin typeface="Consolas" panose="020B0609020204030204" pitchFamily="49" charset="0"/>
              </a:rPr>
              <a:t>isWhollyWithin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LayoutView.Active.SelectAllElements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05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Unselecting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LayoutView.Active.UnSelectElement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LayoutView.Active.UnSelectElements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endParaRPr lang="en-US" sz="11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Clear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LayoutView.Active.ClearElementSelection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4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Get the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LayoutView.Active.GetSelectedElements</a:t>
            </a:r>
            <a:r>
              <a:rPr lang="en-US" sz="1800" dirty="0">
                <a:latin typeface="Consolas" panose="020B0609020204030204" pitchFamily="49" charset="0"/>
              </a:rPr>
              <a:t>()		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1295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</a:t>
            </a:r>
            <a:r>
              <a:rPr lang="en-US" dirty="0" err="1"/>
              <a:t>LayoutView</a:t>
            </a:r>
            <a:r>
              <a:rPr lang="en-US" dirty="0"/>
              <a:t>: Select Elements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dirty="0"/>
              <a:t>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      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Geometry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geom</a:t>
            </a:r>
            <a:r>
              <a:rPr lang="en-US" sz="1800" dirty="0">
                <a:latin typeface="Consolas" panose="020B0609020204030204" pitchFamily="49" charset="0"/>
              </a:rPr>
              <a:t>, </a:t>
            </a:r>
            <a:r>
              <a:rPr lang="en-US" sz="1800" dirty="0" err="1">
                <a:latin typeface="Consolas" panose="020B0609020204030204" pitchFamily="49" charset="0"/>
              </a:rPr>
              <a:t>SelectionCombinationMethod</a:t>
            </a:r>
            <a:r>
              <a:rPr lang="en-US" sz="1800" dirty="0">
                <a:latin typeface="Consolas" panose="020B0609020204030204" pitchFamily="49" charset="0"/>
              </a:rPr>
              <a:t> method, bool </a:t>
            </a:r>
            <a:r>
              <a:rPr lang="en-US" sz="1800" dirty="0" err="1">
                <a:latin typeface="Consolas" panose="020B0609020204030204" pitchFamily="49" charset="0"/>
              </a:rPr>
              <a:t>isWhollyWithin</a:t>
            </a:r>
            <a:r>
              <a:rPr lang="en-US" sz="1800" dirty="0">
                <a:latin typeface="Consolas" panose="020B0609020204030204" pitchFamily="49" charset="0"/>
              </a:rPr>
              <a:t>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LayoutView.Active.SelectAllElements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05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Unselecting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LayoutView.Active.UnSelectElement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LayoutView.Active.UnSelectElements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endParaRPr lang="en-US" sz="11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Clear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LayoutView.Active.ClearElementSelection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4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Get the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LayoutView.Active.GetSelectedElements</a:t>
            </a:r>
            <a:r>
              <a:rPr lang="en-US" sz="1800" dirty="0">
                <a:latin typeface="Consolas" panose="020B0609020204030204" pitchFamily="49" charset="0"/>
              </a:rPr>
              <a:t>()		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0944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Find/Retrieve/Select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484252" y="1397461"/>
            <a:ext cx="11223496" cy="512007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1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na_elem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layout.FindElement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(“North Arrow1”);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layout.FindElements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{“Text1”,”Point1”,”Polygon1”});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elements retaining hierarchy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top_level_elems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()/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group_elem.Elements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//Flatten hierarchy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all_elems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layout.GetElementsAsFlattenedList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()/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group_elem.GetElementsAsFlattenedList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LINQ with any of the collections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some_elems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all_elems.OfType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&gt;().Where(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ge.IsVisible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//Select/Unselect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layout.SelectElements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some_elems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layout.UnSelectElement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[0]);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 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 manipulate the selected elements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86373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</a:t>
            </a:r>
            <a:r>
              <a:rPr lang="en-US" dirty="0" err="1"/>
              <a:t>LayoutView</a:t>
            </a:r>
            <a:r>
              <a:rPr lang="en-US" dirty="0"/>
              <a:t> - Select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484252" y="1397462"/>
            <a:ext cx="11223496" cy="272169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1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//Spatial select with a geometry</a:t>
            </a: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poly = ...;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.Active.SelectElements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(poly,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SelectionCombinationMethod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.Add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//Retrieve selected rows/elements…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48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061F8D-9374-456C-A278-AC2C0CB7DBE7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AFECB-F9A0-4B3D-92C0-15B86ABB2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32" y="886444"/>
            <a:ext cx="3580952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084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 or property +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</a:t>
            </a:r>
          </a:p>
          <a:p>
            <a:pPr lvl="3"/>
            <a:r>
              <a:rPr lang="en-US" sz="1800" dirty="0"/>
              <a:t>Name ( “</a:t>
            </a:r>
            <a:r>
              <a:rPr lang="en-US" sz="1800" dirty="0" err="1"/>
              <a:t>SetName</a:t>
            </a:r>
            <a:r>
              <a:rPr lang="en-US" sz="1800" dirty="0"/>
              <a:t>” method + “Get” </a:t>
            </a:r>
            <a:r>
              <a:rPr lang="en-US" sz="1800" i="1" dirty="0"/>
              <a:t>property i.e. </a:t>
            </a:r>
            <a:r>
              <a:rPr lang="en-US" sz="2000" dirty="0" err="1">
                <a:latin typeface="Consolas" panose="020B0609020204030204" pitchFamily="49" charset="0"/>
              </a:rPr>
              <a:t>element.Name</a:t>
            </a:r>
            <a:r>
              <a:rPr lang="en-US" sz="1800" dirty="0"/>
              <a:t>)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 (“</a:t>
            </a:r>
            <a:r>
              <a:rPr lang="en-US" sz="1800" dirty="0" err="1"/>
              <a:t>SetVisible</a:t>
            </a:r>
            <a:r>
              <a:rPr lang="en-US" sz="1800" dirty="0"/>
              <a:t>” method + “Get” property </a:t>
            </a:r>
            <a:r>
              <a:rPr lang="en-US" sz="1800" i="1" dirty="0"/>
              <a:t>i.e.</a:t>
            </a:r>
            <a:r>
              <a:rPr lang="en-US" sz="1800" dirty="0"/>
              <a:t> </a:t>
            </a:r>
            <a:r>
              <a:rPr lang="en-US" sz="2000" dirty="0" err="1">
                <a:latin typeface="Consolas" panose="020B0609020204030204" pitchFamily="49" charset="0"/>
              </a:rPr>
              <a:t>element.IsVisible</a:t>
            </a:r>
            <a:r>
              <a:rPr lang="en-US" sz="1800" dirty="0"/>
              <a:t>)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3963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 or property +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</a:t>
            </a:r>
          </a:p>
          <a:p>
            <a:pPr lvl="3"/>
            <a:r>
              <a:rPr lang="en-US" sz="1800" dirty="0"/>
              <a:t>Name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921B8-322D-4EFD-97A5-AACE9C1FB02E}"/>
              </a:ext>
            </a:extLst>
          </p:cNvPr>
          <p:cNvSpPr txBox="1"/>
          <p:nvPr/>
        </p:nvSpPr>
        <p:spPr>
          <a:xfrm>
            <a:off x="8346332" y="2399067"/>
            <a:ext cx="3629976" cy="23383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//”get” property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elem.IsVisible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//”get” property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…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1929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 or property +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</a:t>
            </a:r>
          </a:p>
          <a:p>
            <a:pPr lvl="3"/>
            <a:r>
              <a:rPr lang="en-US" sz="1800" dirty="0"/>
              <a:t>Name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921B8-322D-4EFD-97A5-AACE9C1FB02E}"/>
              </a:ext>
            </a:extLst>
          </p:cNvPr>
          <p:cNvSpPr txBox="1"/>
          <p:nvPr/>
        </p:nvSpPr>
        <p:spPr>
          <a:xfrm>
            <a:off x="8346080" y="2399067"/>
            <a:ext cx="3657852" cy="23383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elem.SetVisible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…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15810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 or property +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</a:t>
            </a:r>
          </a:p>
          <a:p>
            <a:pPr lvl="3"/>
            <a:r>
              <a:rPr lang="en-US" sz="1800" dirty="0"/>
              <a:t>Name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56554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 or property +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</a:t>
            </a:r>
          </a:p>
          <a:p>
            <a:pPr lvl="3"/>
            <a:r>
              <a:rPr lang="en-US" sz="1800" dirty="0"/>
              <a:t>Name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921B8-322D-4EFD-97A5-AACE9C1FB02E}"/>
              </a:ext>
            </a:extLst>
          </p:cNvPr>
          <p:cNvSpPr txBox="1"/>
          <p:nvPr/>
        </p:nvSpPr>
        <p:spPr>
          <a:xfrm>
            <a:off x="8228350" y="3712347"/>
            <a:ext cx="3277851" cy="23383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layout.BringToFront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layout.SendToBack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layout.CopyElements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/s(…)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layout.GroupElements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layout.UnGroupElement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layout.UnGroupElements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5745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and Element Events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000" dirty="0" err="1">
                <a:latin typeface="Consolas" panose="020B0609020204030204" pitchFamily="49" charset="0"/>
              </a:rPr>
              <a:t>ArcGIS.Desktop.Layouts.Events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en-US" sz="2000" dirty="0"/>
              <a:t>namespace</a:t>
            </a:r>
          </a:p>
          <a:p>
            <a:pPr lvl="1"/>
            <a:endParaRPr lang="en-US" sz="2000" dirty="0"/>
          </a:p>
          <a:p>
            <a:pPr lvl="2"/>
            <a:r>
              <a:rPr lang="en-US" sz="2000" dirty="0"/>
              <a:t>Events for changes to State and Context</a:t>
            </a:r>
          </a:p>
          <a:p>
            <a:pPr lvl="3"/>
            <a:r>
              <a:rPr lang="en-US" sz="1800" dirty="0"/>
              <a:t>State change – added, deleted, updated</a:t>
            </a:r>
          </a:p>
          <a:p>
            <a:pPr lvl="3"/>
            <a:r>
              <a:rPr lang="en-US" sz="1800" dirty="0"/>
              <a:t>Context change – opening, closing, selection</a:t>
            </a:r>
          </a:p>
          <a:p>
            <a:pPr lvl="2"/>
            <a:endParaRPr lang="en-US" sz="2000" dirty="0"/>
          </a:p>
          <a:p>
            <a:pPr marL="1370012" lvl="4" indent="0">
              <a:buNone/>
            </a:pPr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80567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/>
              <a:t>Layout Events*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030886"/>
              </p:ext>
            </p:extLst>
          </p:nvPr>
        </p:nvGraphicFramePr>
        <p:xfrm>
          <a:off x="191306" y="824732"/>
          <a:ext cx="11809385" cy="5303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16498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5284607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ArcGIS.Desktop.Core.Events.ProjectItemsChangedEvent</a:t>
                      </a:r>
                      <a:endParaRPr lang="en-US" dirty="0"/>
                    </a:p>
                    <a:p>
                      <a:r>
                        <a:rPr lang="en-US" dirty="0"/>
                        <a:t>    Layout added and removed</a:t>
                      </a:r>
                    </a:p>
                    <a:p>
                      <a:r>
                        <a:rPr lang="en-US" dirty="0"/>
                        <a:t>     examine </a:t>
                      </a:r>
                      <a:r>
                        <a:rPr lang="en-US" dirty="0" err="1"/>
                        <a:t>ProjectItemsChangedEventArgs.Action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ArcGIS.Desktop.Layouts.Events.LayoutEvent</a:t>
                      </a:r>
                      <a:endParaRPr lang="en-US" dirty="0"/>
                    </a:p>
                    <a:p>
                      <a:r>
                        <a:rPr lang="en-US" dirty="0"/>
                        <a:t>    All other state changes:</a:t>
                      </a:r>
                    </a:p>
                    <a:p>
                      <a:r>
                        <a:rPr lang="en-US" dirty="0"/>
                        <a:t>     Map series page changed + refreshed</a:t>
                      </a:r>
                    </a:p>
                    <a:p>
                      <a:r>
                        <a:rPr lang="en-US" dirty="0"/>
                        <a:t>     Page changed</a:t>
                      </a:r>
                    </a:p>
                    <a:p>
                      <a:r>
                        <a:rPr lang="en-US" dirty="0"/>
                        <a:t>     (Other) Property changed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     examine </a:t>
                      </a:r>
                      <a:r>
                        <a:rPr lang="en-US" dirty="0" err="1"/>
                        <a:t>LayoutEventArgs.Hint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r>
                        <a:rPr lang="en-US" dirty="0"/>
                        <a:t>*Breaking changes at 3.0. Old events replaced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ArcGIS.Desktop.Layouts.Events.LayoutViewEvent</a:t>
                      </a:r>
                      <a:endParaRPr lang="en-US" dirty="0"/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opened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closed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closing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activated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deactivated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extent changed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drawing complete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pause drawing changed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   examine </a:t>
                      </a:r>
                      <a:r>
                        <a:rPr lang="en-US" dirty="0" err="1"/>
                        <a:t>LayoutViewEventArgs.Hint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4359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/>
              <a:t>Layout Events*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26241"/>
              </p:ext>
            </p:extLst>
          </p:nvPr>
        </p:nvGraphicFramePr>
        <p:xfrm>
          <a:off x="191306" y="824732"/>
          <a:ext cx="11809385" cy="5303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16498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5284607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ArcGIS.Desktop.Core.Events.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ProjectItemsChangedEvent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dirty="0"/>
                        <a:t>    Layout added and removed</a:t>
                      </a:r>
                    </a:p>
                    <a:p>
                      <a:r>
                        <a:rPr lang="en-US" dirty="0"/>
                        <a:t>     examine </a:t>
                      </a:r>
                      <a:r>
                        <a:rPr lang="en-US" dirty="0" err="1"/>
                        <a:t>ProjectItemsChangedEventArgs.Action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ArcGIS.Desktop.Layouts.Events.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LayoutEvent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dirty="0"/>
                        <a:t>    All other state changes:</a:t>
                      </a:r>
                    </a:p>
                    <a:p>
                      <a:r>
                        <a:rPr lang="en-US" dirty="0"/>
                        <a:t>     Map series page changed + refreshed</a:t>
                      </a:r>
                    </a:p>
                    <a:p>
                      <a:r>
                        <a:rPr lang="en-US" dirty="0"/>
                        <a:t>     Page changed</a:t>
                      </a:r>
                    </a:p>
                    <a:p>
                      <a:r>
                        <a:rPr lang="en-US" dirty="0"/>
                        <a:t>     (Other) Property changed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     examine </a:t>
                      </a:r>
                      <a:r>
                        <a:rPr lang="en-US" dirty="0" err="1"/>
                        <a:t>LayoutEventArgs.Hint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r>
                        <a:rPr lang="en-US" dirty="0"/>
                        <a:t>*Breaking changes at 3.0. Old events replaced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ArcGIS.Desktop.Layouts.Events.LayoutViewEvent</a:t>
                      </a:r>
                      <a:endParaRPr lang="en-US" dirty="0"/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opened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closed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closing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activated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deactivated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extent changed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drawing complete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pause drawing changed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   examine </a:t>
                      </a:r>
                      <a:r>
                        <a:rPr lang="en-US" dirty="0" err="1"/>
                        <a:t>LayoutViewEventArgs.Hint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8506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/>
              <a:t>Layout Events*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919478"/>
              </p:ext>
            </p:extLst>
          </p:nvPr>
        </p:nvGraphicFramePr>
        <p:xfrm>
          <a:off x="191306" y="824732"/>
          <a:ext cx="11809385" cy="5303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16498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5284607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ArcGIS.Desktop.Core.Events.ProjectItemsChangedEvent</a:t>
                      </a:r>
                      <a:endParaRPr lang="en-US" dirty="0"/>
                    </a:p>
                    <a:p>
                      <a:r>
                        <a:rPr lang="en-US" dirty="0"/>
                        <a:t>    Layout added and removed</a:t>
                      </a:r>
                    </a:p>
                    <a:p>
                      <a:r>
                        <a:rPr lang="en-US" dirty="0"/>
                        <a:t>     examine </a:t>
                      </a:r>
                      <a:r>
                        <a:rPr lang="en-US" dirty="0" err="1"/>
                        <a:t>ProjectItemsChangedEventArgs.Action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ArcGIS.Desktop.Layouts.Events.LayoutEvent</a:t>
                      </a:r>
                      <a:endParaRPr lang="en-US" dirty="0"/>
                    </a:p>
                    <a:p>
                      <a:r>
                        <a:rPr lang="en-US" dirty="0"/>
                        <a:t>    All other state changes:</a:t>
                      </a:r>
                    </a:p>
                    <a:p>
                      <a:r>
                        <a:rPr lang="en-US" dirty="0"/>
                        <a:t>     Map series page changed + refreshed</a:t>
                      </a:r>
                    </a:p>
                    <a:p>
                      <a:r>
                        <a:rPr lang="en-US" dirty="0"/>
                        <a:t>     Page changed</a:t>
                      </a:r>
                    </a:p>
                    <a:p>
                      <a:r>
                        <a:rPr lang="en-US" dirty="0"/>
                        <a:t>     (Other) Property changed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     examine </a:t>
                      </a:r>
                      <a:r>
                        <a:rPr lang="en-US" dirty="0" err="1"/>
                        <a:t>LayoutEventArgs.Hint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r>
                        <a:rPr lang="en-US" dirty="0"/>
                        <a:t>*Breaking changes at 3.0. Old events replaced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ArcGIS.Desktop.Layouts.Events.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LayoutViewEvent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opened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closed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closing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activated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deactivated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extent changed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drawing complete</a:t>
                      </a:r>
                    </a:p>
                    <a:p>
                      <a:r>
                        <a:rPr lang="en-US" dirty="0"/>
                        <a:t>   </a:t>
                      </a:r>
                      <a:r>
                        <a:rPr lang="en-US" dirty="0" err="1"/>
                        <a:t>LayoutView</a:t>
                      </a:r>
                      <a:r>
                        <a:rPr lang="en-US" dirty="0"/>
                        <a:t> pause drawing changed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   examine </a:t>
                      </a:r>
                      <a:r>
                        <a:rPr lang="en-US" dirty="0" err="1"/>
                        <a:t>LayoutViewEventArgs.Hint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59661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Events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000" dirty="0" err="1"/>
              <a:t>ArcGIS.Desktop.Core.Events.ProjectItemsChangedEvent</a:t>
            </a:r>
            <a:endParaRPr lang="en-US" dirty="0"/>
          </a:p>
          <a:p>
            <a:pPr lvl="1"/>
            <a:r>
              <a:rPr lang="en-US" dirty="0"/>
              <a:t>Layout state - added and removed (to/from the project)</a:t>
            </a: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A66257-FAF8-4232-B621-40B8DE1AE27B}"/>
              </a:ext>
            </a:extLst>
          </p:cNvPr>
          <p:cNvSpPr txBox="1"/>
          <p:nvPr/>
        </p:nvSpPr>
        <p:spPr>
          <a:xfrm>
            <a:off x="222115" y="2051001"/>
            <a:ext cx="11747770" cy="44589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ArcGIS.Desktop.Core.Events.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ProjectItemsChangedEvent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//Fired for _all_ project changes!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//1. Check for layout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==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return;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//not a layout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//2. Check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ProjectItemsChangedEventArgs.Action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  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NotifyCollectionChangedAction.Add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and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NotifyCollectionChangedAction.Remove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System.Collections.Specialized.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NotifyCollectionChangedAction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.Add)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else if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System.Collections.Specialized.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NotifyCollectionChangedAction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.Remove)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etc,etc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...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276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061F8D-9374-456C-A278-AC2C0CB7DBE7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AFECB-F9A0-4B3D-92C0-15B86ABB2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32" y="886444"/>
            <a:ext cx="3580952" cy="30952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4B5E38-3D4A-415B-8062-4B3EDEA654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0257" y="899698"/>
            <a:ext cx="3571429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355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Events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000" dirty="0" err="1"/>
              <a:t>ArcGIS.Desktop.Core.Events.ProjectItemsChangedEvent</a:t>
            </a:r>
            <a:endParaRPr lang="en-US" dirty="0"/>
          </a:p>
          <a:p>
            <a:pPr lvl="1"/>
            <a:r>
              <a:rPr lang="en-US" dirty="0"/>
              <a:t>Layout state - added and removed (to/from the project)</a:t>
            </a: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A66257-FAF8-4232-B621-40B8DE1AE27B}"/>
              </a:ext>
            </a:extLst>
          </p:cNvPr>
          <p:cNvSpPr txBox="1"/>
          <p:nvPr/>
        </p:nvSpPr>
        <p:spPr>
          <a:xfrm>
            <a:off x="222115" y="2051001"/>
            <a:ext cx="11747770" cy="44589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ArcGIS.Desktop.Core.Events.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ProjectItemsChangedEvent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//Fired for _all_ project changes!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//1. Check for layout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==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return;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//not a layout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//2. Check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ProjectItemsChangedEventArgs.Action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  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NotifyCollectionChangedAction.Add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and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NotifyCollectionChangedAction.Remove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System.Collections.Specialized.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NotifyCollectionChangedAction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.Add)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else if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System.Collections.Specialized.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NotifyCollectionChangedAction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.Remove)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etc,etc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...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52365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Events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000" dirty="0" err="1"/>
              <a:t>ArcGIS.Desktop.Layouts.Events.</a:t>
            </a:r>
            <a:r>
              <a:rPr lang="en-US" dirty="0" err="1"/>
              <a:t>Layout</a:t>
            </a:r>
            <a:r>
              <a:rPr lang="en-US" sz="2000" dirty="0" err="1"/>
              <a:t>Event</a:t>
            </a:r>
            <a:endParaRPr lang="en-US" dirty="0"/>
          </a:p>
          <a:p>
            <a:pPr lvl="1"/>
            <a:r>
              <a:rPr lang="en-US" dirty="0" err="1"/>
              <a:t>LayoutEvent</a:t>
            </a:r>
            <a:r>
              <a:rPr lang="en-US" dirty="0"/>
              <a:t> for State</a:t>
            </a: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A66257-FAF8-4232-B621-40B8DE1AE27B}"/>
              </a:ext>
            </a:extLst>
          </p:cNvPr>
          <p:cNvSpPr txBox="1"/>
          <p:nvPr/>
        </p:nvSpPr>
        <p:spPr>
          <a:xfrm>
            <a:off x="222115" y="2051001"/>
            <a:ext cx="11747770" cy="44589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//Check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LayoutEventArgs.Hint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for what changed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switch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args.Hint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LayoutEventHint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.PageChanged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LayoutEventHint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.MapSeriesPageChanged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MapSeriesRefreshed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PropertyChanged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...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37607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Events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000" dirty="0" err="1"/>
              <a:t>ArcGIS.Desktop.Layouts.Events.LayoutViewEvent</a:t>
            </a:r>
            <a:endParaRPr lang="en-US" dirty="0"/>
          </a:p>
          <a:p>
            <a:pPr lvl="1"/>
            <a:r>
              <a:rPr lang="en-US" dirty="0" err="1"/>
              <a:t>LayoutViewEvent</a:t>
            </a:r>
            <a:r>
              <a:rPr lang="en-US" dirty="0"/>
              <a:t> for Context</a:t>
            </a: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A66257-FAF8-4232-B621-40B8DE1AE27B}"/>
              </a:ext>
            </a:extLst>
          </p:cNvPr>
          <p:cNvSpPr txBox="1"/>
          <p:nvPr/>
        </p:nvSpPr>
        <p:spPr>
          <a:xfrm>
            <a:off x="222115" y="2051001"/>
            <a:ext cx="11747770" cy="44589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args.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?.Layout;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view </a:t>
            </a:r>
            <a:r>
              <a:rPr lang="en-US" sz="1600" i="1" dirty="0">
                <a:solidFill>
                  <a:srgbClr val="008000"/>
                </a:solidFill>
                <a:latin typeface="Consolas" panose="020B0609020204030204" pitchFamily="49" charset="0"/>
              </a:rPr>
              <a:t>and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layout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//Note: layout/or layout view can be null!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Eg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close or deactivation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switch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args.Hint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LayoutViewEventHint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.Closed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LayoutViewEventHint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.Opened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//Closing, Activated, Deactivated,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ExtentChanged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DrawingComplete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...                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PauseDrawingComplete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6426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Element Events*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49"/>
            <a:ext cx="11104124" cy="475953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000" dirty="0"/>
              <a:t>State </a:t>
            </a:r>
            <a:r>
              <a:rPr lang="en-US" sz="2000" i="1" u="sng" dirty="0"/>
              <a:t>and</a:t>
            </a:r>
            <a:r>
              <a:rPr lang="en-US" sz="2000" dirty="0"/>
              <a:t> Context </a:t>
            </a:r>
            <a:r>
              <a:rPr lang="en-US" sz="2000" dirty="0" err="1">
                <a:latin typeface="Consolas" panose="020B0609020204030204" pitchFamily="49" charset="0"/>
              </a:rPr>
              <a:t>ArcGIS.Desktop.Layouts.Events.ElementEvent</a:t>
            </a:r>
            <a:endParaRPr lang="en-US" sz="2000" dirty="0">
              <a:latin typeface="Consolas" panose="020B0609020204030204" pitchFamily="49" charset="0"/>
            </a:endParaRP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Examine </a:t>
            </a:r>
            <a:r>
              <a:rPr lang="en-US" sz="1800" dirty="0" err="1">
                <a:latin typeface="Consolas" panose="020B0609020204030204" pitchFamily="49" charset="0"/>
              </a:rPr>
              <a:t>ElementEventArgs.Hint</a:t>
            </a:r>
            <a:endParaRPr lang="en-US" sz="1800" dirty="0">
              <a:latin typeface="Consolas" panose="020B0609020204030204" pitchFamily="49" charset="0"/>
            </a:endParaRPr>
          </a:p>
          <a:p>
            <a:pPr lvl="3"/>
            <a:r>
              <a:rPr lang="en-US" sz="1800" dirty="0"/>
              <a:t>Element added</a:t>
            </a:r>
          </a:p>
          <a:p>
            <a:pPr lvl="3"/>
            <a:r>
              <a:rPr lang="en-US" sz="1800" dirty="0"/>
              <a:t>Element removed</a:t>
            </a:r>
          </a:p>
          <a:p>
            <a:pPr lvl="3"/>
            <a:r>
              <a:rPr lang="en-US" sz="1800" dirty="0"/>
              <a:t>Element placement changed</a:t>
            </a:r>
          </a:p>
          <a:p>
            <a:pPr lvl="3"/>
            <a:r>
              <a:rPr lang="en-US" sz="1800" dirty="0"/>
              <a:t>Element style changed</a:t>
            </a:r>
          </a:p>
          <a:p>
            <a:pPr lvl="3"/>
            <a:r>
              <a:rPr lang="en-US" sz="1800" dirty="0"/>
              <a:t>Element property changed</a:t>
            </a:r>
          </a:p>
          <a:p>
            <a:pPr lvl="3"/>
            <a:endParaRPr lang="en-US" sz="1800" dirty="0"/>
          </a:p>
          <a:p>
            <a:pPr lvl="3"/>
            <a:r>
              <a:rPr lang="en-US" sz="1800" dirty="0"/>
              <a:t>Element selected/unselected</a:t>
            </a:r>
          </a:p>
          <a:p>
            <a:pPr lvl="3"/>
            <a:r>
              <a:rPr lang="en-US" sz="1800" dirty="0"/>
              <a:t>Map frame element activated, deactivated, navigated</a:t>
            </a:r>
          </a:p>
          <a:p>
            <a:pPr lvl="3"/>
            <a:endParaRPr lang="en-US" sz="1800" dirty="0"/>
          </a:p>
          <a:p>
            <a:pPr lvl="1"/>
            <a:r>
              <a:rPr lang="en-US" sz="2000" dirty="0"/>
              <a:t>Use </a:t>
            </a:r>
            <a:r>
              <a:rPr lang="en-US" sz="2000" dirty="0" err="1">
                <a:latin typeface="Consolas" panose="020B0609020204030204" pitchFamily="49" charset="0"/>
              </a:rPr>
              <a:t>ElementEventArgs.Container</a:t>
            </a:r>
            <a:r>
              <a:rPr lang="en-US" sz="2000" dirty="0">
                <a:latin typeface="Consolas" panose="020B0609020204030204" pitchFamily="49" charset="0"/>
              </a:rPr>
              <a:t>. </a:t>
            </a:r>
            <a:r>
              <a:rPr lang="en-US" sz="2000" dirty="0"/>
              <a:t>Container can be Layout, </a:t>
            </a:r>
            <a:r>
              <a:rPr lang="en-US" sz="2000" dirty="0" err="1"/>
              <a:t>GraphicsLayer</a:t>
            </a:r>
            <a:r>
              <a:rPr lang="en-US" sz="2000" dirty="0"/>
              <a:t>, or </a:t>
            </a:r>
            <a:r>
              <a:rPr lang="en-US" sz="2000" dirty="0" err="1"/>
              <a:t>GroupElement</a:t>
            </a:r>
            <a:endParaRPr lang="en-US" sz="2000" dirty="0"/>
          </a:p>
          <a:p>
            <a:pPr lvl="2"/>
            <a:endParaRPr lang="en-US" sz="2000" dirty="0"/>
          </a:p>
          <a:p>
            <a:pPr lvl="2"/>
            <a:endParaRPr lang="en-US" sz="2000" dirty="0"/>
          </a:p>
          <a:p>
            <a:pPr lvl="1"/>
            <a:r>
              <a:rPr lang="en-US" dirty="0"/>
              <a:t>*Breaking changes at 3.0. Old events replaced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00160103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Event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79704" y="1138321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000" dirty="0" err="1"/>
              <a:t>ArcGIS.Desktop.Layouts.Events.ElementEvent</a:t>
            </a:r>
            <a:endParaRPr lang="en-US" dirty="0"/>
          </a:p>
          <a:p>
            <a:pPr lvl="1"/>
            <a:r>
              <a:rPr lang="en-US" dirty="0"/>
              <a:t>State </a:t>
            </a:r>
            <a:r>
              <a:rPr lang="en-US" i="1" dirty="0"/>
              <a:t>and</a:t>
            </a:r>
            <a:r>
              <a:rPr lang="en-US" dirty="0"/>
              <a:t> Context</a:t>
            </a: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A66257-FAF8-4232-B621-40B8DE1AE27B}"/>
              </a:ext>
            </a:extLst>
          </p:cNvPr>
          <p:cNvSpPr txBox="1"/>
          <p:nvPr/>
        </p:nvSpPr>
        <p:spPr>
          <a:xfrm>
            <a:off x="357881" y="1955395"/>
            <a:ext cx="11747770" cy="482035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//Consolidated Element event + event hint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args.Elements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args.Container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as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 also fire for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GroupElement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GraphicsLayer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args.Container.GetSelectedElements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//Determine type of element event from hint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switch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args.Hint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ElementAdded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//State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ElementRemoved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PlacementChanged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PropertyChanged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StyleChanged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SelectionChanged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//Context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MapFrameActivated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MapFrameDeactivated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MapFrameNavigated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....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88533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Demo</a:t>
            </a:r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2928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41198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– Summary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Layout open + activate</a:t>
            </a:r>
          </a:p>
          <a:p>
            <a:pPr lvl="2"/>
            <a:r>
              <a:rPr lang="en-US" sz="2000" dirty="0"/>
              <a:t>Creating a layout</a:t>
            </a:r>
          </a:p>
          <a:p>
            <a:pPr lvl="2"/>
            <a:r>
              <a:rPr lang="en-US" sz="2000" dirty="0"/>
              <a:t>Layout project items + layout retrieval</a:t>
            </a:r>
          </a:p>
          <a:p>
            <a:pPr lvl="2"/>
            <a:r>
              <a:rPr lang="en-US" sz="2000" dirty="0"/>
              <a:t>Layout activation</a:t>
            </a:r>
          </a:p>
          <a:p>
            <a:pPr lvl="1"/>
            <a:r>
              <a:rPr lang="en-US" sz="2200" dirty="0"/>
              <a:t>Layout content</a:t>
            </a:r>
          </a:p>
          <a:p>
            <a:pPr lvl="2"/>
            <a:r>
              <a:rPr lang="en-US" sz="2000" dirty="0"/>
              <a:t>Element creation</a:t>
            </a:r>
          </a:p>
          <a:p>
            <a:pPr lvl="2"/>
            <a:r>
              <a:rPr lang="en-US" sz="2000" dirty="0"/>
              <a:t>Element find, retrieve, select, modify</a:t>
            </a:r>
          </a:p>
          <a:p>
            <a:pPr lvl="1"/>
            <a:r>
              <a:rPr lang="en-US" sz="2200" dirty="0"/>
              <a:t>Layout and Element events</a:t>
            </a:r>
          </a:p>
          <a:p>
            <a:pPr lvl="2"/>
            <a:r>
              <a:rPr lang="en-US" sz="2000" dirty="0"/>
              <a:t>State and Context changes</a:t>
            </a:r>
          </a:p>
        </p:txBody>
      </p:sp>
    </p:spTree>
    <p:extLst>
      <p:ext uri="{BB962C8B-B14F-4D97-AF65-F5344CB8AC3E}">
        <p14:creationId xmlns:p14="http://schemas.microsoft.com/office/powerpoint/2010/main" val="373286475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7779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98569"/>
            <a:ext cx="10369296" cy="553998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0502" y="6143282"/>
            <a:ext cx="10830995" cy="374179"/>
          </a:xfrm>
        </p:spPr>
        <p:txBody>
          <a:bodyPr/>
          <a:lstStyle/>
          <a:p>
            <a:r>
              <a:rPr lang="en-US" dirty="0"/>
              <a:t>Detailed Agenda: https://www.esri.com/en-us/about/events/devsummit/agenda/detailed</a:t>
            </a:r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434422" y="1970488"/>
          <a:ext cx="8961314" cy="4037715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2:00 p.m. - 3:00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Customizing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Intermediate Editing 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- 6:30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Intermediate Editing 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9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9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– 11:30 am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Intermediate Data Visualization Using Table Controls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Intermediate Map Visualization Using Time API and Tray Item Template</a:t>
                      </a:r>
                    </a:p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Fri,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8:30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9:30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10:00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– 11:00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a.m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COGO API and Parcel Traverse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206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4E2B89E0-A438-EB49-0E87-138584754F65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2" name="gradient background1">
              <a:extLst>
                <a:ext uri="{FF2B5EF4-FFF2-40B4-BE49-F238E27FC236}">
                  <a16:creationId xmlns:a16="http://schemas.microsoft.com/office/drawing/2014/main" id="{5719DC7D-14A8-D6B7-C512-913AA0BF2CB2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Background pattern&#10;&#10;Description automatically generated">
              <a:extLst>
                <a:ext uri="{FF2B5EF4-FFF2-40B4-BE49-F238E27FC236}">
                  <a16:creationId xmlns:a16="http://schemas.microsoft.com/office/drawing/2014/main" id="{FCA93C78-3371-C0E0-2E26-2D749F76D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7779"/>
            <a:ext cx="10369296" cy="430887"/>
          </a:xfrm>
        </p:spPr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061633"/>
            <a:ext cx="10369296" cy="830997"/>
          </a:xfrm>
        </p:spPr>
        <p:txBody>
          <a:bodyPr/>
          <a:lstStyle/>
          <a:p>
            <a:endParaRPr lang="en-US" sz="1800" b="0" i="1" dirty="0">
              <a:solidFill>
                <a:srgbClr val="00B0F0"/>
              </a:solidFill>
            </a:endParaRPr>
          </a:p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b="0" dirty="0"/>
              <a:t>Session titles are led by “ArcGIS Pro SDK for .NET” in online agenda  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12617" y="5909785"/>
            <a:ext cx="10830995" cy="374179"/>
          </a:xfrm>
        </p:spPr>
        <p:txBody>
          <a:bodyPr/>
          <a:lstStyle/>
          <a:p>
            <a:r>
              <a:rPr lang="en-US" dirty="0"/>
              <a:t>Detailed Agenda</a:t>
            </a:r>
            <a:r>
              <a:rPr lang="en-US"/>
              <a:t>: https://www.esri.com/en-us/about/events/devsummit/agenda/detailed</a:t>
            </a:r>
            <a:endParaRPr lang="en-US" dirty="0"/>
          </a:p>
          <a:p>
            <a:pPr>
              <a:buClr>
                <a:srgbClr val="EAFF46"/>
              </a:buClr>
            </a:pP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1206802" y="1666550"/>
          <a:ext cx="9675294" cy="2523036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56738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40485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76742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– 1:30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66054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50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1:45 p.m. – 2:15 </a:t>
                      </a:r>
                      <a:r>
                        <a:rPr lang="en-US" sz="15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p.m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Definition Language (DDL) in the ArcGIS Pro SDK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2088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- 4:30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How to Run GP Tools from Your Add-in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4:45 p.m. - 5:15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Customize Galleries and </a:t>
                      </a:r>
                      <a:r>
                        <a:rPr lang="en-US" sz="15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5:30 p.m. - 6:00 p.m.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Customizing the Editor Attributes Pane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908E23A1-856A-4874-AF9F-3DC00DC60A74}"/>
              </a:ext>
            </a:extLst>
          </p:cNvPr>
          <p:cNvSpPr txBox="1">
            <a:spLocks/>
          </p:cNvSpPr>
          <p:nvPr/>
        </p:nvSpPr>
        <p:spPr>
          <a:xfrm>
            <a:off x="1032774" y="4017155"/>
            <a:ext cx="10826496" cy="738664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endParaRPr lang="en-US" b="0" dirty="0"/>
          </a:p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13" name="Content Placeholder 6">
            <a:extLst>
              <a:ext uri="{FF2B5EF4-FFF2-40B4-BE49-F238E27FC236}">
                <a16:creationId xmlns:a16="http://schemas.microsoft.com/office/drawing/2014/main" id="{5522F377-E52D-48E6-8C7C-4AF0CBDDFDB0}"/>
              </a:ext>
            </a:extLst>
          </p:cNvPr>
          <p:cNvGraphicFramePr>
            <a:graphicFrameLocks/>
          </p:cNvGraphicFramePr>
          <p:nvPr/>
        </p:nvGraphicFramePr>
        <p:xfrm>
          <a:off x="1206802" y="4944664"/>
          <a:ext cx="9602626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66524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3858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55155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061F8D-9374-456C-A278-AC2C0CB7DBE7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AFECB-F9A0-4B3D-92C0-15B86ABB2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32" y="886444"/>
            <a:ext cx="3580952" cy="30952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4B5E38-3D4A-415B-8062-4B3EDEA654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0257" y="899698"/>
            <a:ext cx="3571429" cy="30952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BBFD1A0-53FB-4713-B512-49AF5BEE2F9B}"/>
              </a:ext>
            </a:extLst>
          </p:cNvPr>
          <p:cNvSpPr/>
          <p:nvPr/>
        </p:nvSpPr>
        <p:spPr bwMode="auto">
          <a:xfrm>
            <a:off x="7937532" y="2485488"/>
            <a:ext cx="3576226" cy="50351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637232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5EC4399-5262-4974-9EBA-8248BDC262EE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18" name="gradient background1">
              <a:extLst>
                <a:ext uri="{FF2B5EF4-FFF2-40B4-BE49-F238E27FC236}">
                  <a16:creationId xmlns:a16="http://schemas.microsoft.com/office/drawing/2014/main" id="{B40A99E3-9937-417E-9044-A0467CA7115C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3F2E5C5B-58FF-4769-AAB4-8DC48A664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 dirty="0"/>
          </a:p>
          <a:p>
            <a:r>
              <a:rPr lang="en-US" sz="2200" dirty="0"/>
              <a:t>Questions?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>
                <a:hlinkClick r:id="rId4"/>
              </a:rPr>
              <a:t>https://github.com/Esri/arcgis-pro-sdk/wiki/Tech-Sessions#2023-palm-springs</a:t>
            </a:r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endParaRPr lang="en-US" dirty="0"/>
          </a:p>
        </p:txBody>
      </p:sp>
      <p:pic>
        <p:nvPicPr>
          <p:cNvPr id="4" name="Picture 3" descr="Qr code&#10;&#10;Description automatically generated">
            <a:extLst>
              <a:ext uri="{FF2B5EF4-FFF2-40B4-BE49-F238E27FC236}">
                <a16:creationId xmlns:a16="http://schemas.microsoft.com/office/drawing/2014/main" id="{EDF72842-0675-49B0-BB98-0EEE0CAF2D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0943" y="342900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5806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28AAE91D-4FD8-469F-933C-2BCA0CC539E4}"/>
              </a:ext>
            </a:extLst>
          </p:cNvPr>
          <p:cNvGrpSpPr/>
          <p:nvPr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55" name="gradient background1">
              <a:extLst>
                <a:ext uri="{FF2B5EF4-FFF2-40B4-BE49-F238E27FC236}">
                  <a16:creationId xmlns:a16="http://schemas.microsoft.com/office/drawing/2014/main" id="{8489D513-731E-4ECE-8B8B-42DB12F649DA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6" name="Picture 55" descr="Background pattern&#10;&#10;Description automatically generated">
              <a:extLst>
                <a:ext uri="{FF2B5EF4-FFF2-40B4-BE49-F238E27FC236}">
                  <a16:creationId xmlns:a16="http://schemas.microsoft.com/office/drawing/2014/main" id="{6413A0ED-C764-4340-95C9-88911E1F6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10" name="Right Arrow 38">
            <a:extLst>
              <a:ext uri="{FF2B5EF4-FFF2-40B4-BE49-F238E27FC236}">
                <a16:creationId xmlns:a16="http://schemas.microsoft.com/office/drawing/2014/main" id="{DA2B18AC-A817-BC4B-8B3C-402DB388C6C1}"/>
              </a:ext>
            </a:extLst>
          </p:cNvPr>
          <p:cNvSpPr/>
          <p:nvPr/>
        </p:nvSpPr>
        <p:spPr bwMode="auto">
          <a:xfrm>
            <a:off x="5748325" y="3368299"/>
            <a:ext cx="592556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F7E134-2A71-954A-9FFD-318E02246448}"/>
              </a:ext>
            </a:extLst>
          </p:cNvPr>
          <p:cNvCxnSpPr/>
          <p:nvPr/>
        </p:nvCxnSpPr>
        <p:spPr bwMode="auto">
          <a:xfrm>
            <a:off x="6089630" y="1164356"/>
            <a:ext cx="0" cy="2130026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B799C4-FF1B-2C4F-91C2-41AAEEC8D5D3}"/>
              </a:ext>
            </a:extLst>
          </p:cNvPr>
          <p:cNvCxnSpPr>
            <a:cxnSpLocks/>
          </p:cNvCxnSpPr>
          <p:nvPr/>
        </p:nvCxnSpPr>
        <p:spPr bwMode="auto">
          <a:xfrm flipV="1">
            <a:off x="6089630" y="3868638"/>
            <a:ext cx="0" cy="253334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ight Arrow 38">
            <a:extLst>
              <a:ext uri="{FF2B5EF4-FFF2-40B4-BE49-F238E27FC236}">
                <a16:creationId xmlns:a16="http://schemas.microsoft.com/office/drawing/2014/main" id="{13997CFF-AEDC-D640-A2D3-BE3AA50E9AE2}"/>
              </a:ext>
            </a:extLst>
          </p:cNvPr>
          <p:cNvSpPr/>
          <p:nvPr/>
        </p:nvSpPr>
        <p:spPr bwMode="auto">
          <a:xfrm>
            <a:off x="8576755" y="3868638"/>
            <a:ext cx="527652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69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1B99BE-E34E-1848-8A0B-013C9F233D74}"/>
              </a:ext>
            </a:extLst>
          </p:cNvPr>
          <p:cNvCxnSpPr/>
          <p:nvPr/>
        </p:nvCxnSpPr>
        <p:spPr bwMode="auto">
          <a:xfrm>
            <a:off x="8842937" y="1164356"/>
            <a:ext cx="0" cy="265839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1BD325-4439-5A42-81D7-FC0FE2E3A35A}"/>
              </a:ext>
            </a:extLst>
          </p:cNvPr>
          <p:cNvCxnSpPr/>
          <p:nvPr/>
        </p:nvCxnSpPr>
        <p:spPr bwMode="auto">
          <a:xfrm flipV="1">
            <a:off x="8842937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9FBDB2-7DAB-3B42-B7F2-B40CA5BA4552}"/>
              </a:ext>
            </a:extLst>
          </p:cNvPr>
          <p:cNvCxnSpPr/>
          <p:nvPr/>
        </p:nvCxnSpPr>
        <p:spPr bwMode="auto">
          <a:xfrm flipH="1">
            <a:off x="3302220" y="1102836"/>
            <a:ext cx="27731" cy="271991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BA1B2-A670-A143-837B-05E08B7C9A2F}"/>
              </a:ext>
            </a:extLst>
          </p:cNvPr>
          <p:cNvCxnSpPr/>
          <p:nvPr/>
        </p:nvCxnSpPr>
        <p:spPr bwMode="auto">
          <a:xfrm flipV="1">
            <a:off x="3302220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ight Arrow 38">
            <a:extLst>
              <a:ext uri="{FF2B5EF4-FFF2-40B4-BE49-F238E27FC236}">
                <a16:creationId xmlns:a16="http://schemas.microsoft.com/office/drawing/2014/main" id="{43D5364E-6DA5-C74D-91C2-92AB60DC2154}"/>
              </a:ext>
            </a:extLst>
          </p:cNvPr>
          <p:cNvSpPr/>
          <p:nvPr/>
        </p:nvSpPr>
        <p:spPr bwMode="auto">
          <a:xfrm>
            <a:off x="3017908" y="3868638"/>
            <a:ext cx="528065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54810E-9AF7-9940-91EE-7360864D2FA9}"/>
              </a:ext>
            </a:extLst>
          </p:cNvPr>
          <p:cNvGrpSpPr/>
          <p:nvPr/>
        </p:nvGrpSpPr>
        <p:grpSpPr>
          <a:xfrm>
            <a:off x="914400" y="1867527"/>
            <a:ext cx="2114157" cy="4301453"/>
            <a:chOff x="914400" y="1867527"/>
            <a:chExt cx="2114157" cy="43014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pic>
          <p:nvPicPr>
            <p:cNvPr id="7" name="Picture 6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12B02BD6-326D-AD4A-87FB-7270573DA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9298" y="2313386"/>
              <a:ext cx="1864735" cy="3333133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408E79E-3BE8-A64F-9C8B-D38253597CBB}"/>
              </a:ext>
            </a:extLst>
          </p:cNvPr>
          <p:cNvGrpSpPr/>
          <p:nvPr/>
        </p:nvGrpSpPr>
        <p:grpSpPr>
          <a:xfrm>
            <a:off x="3664081" y="1867527"/>
            <a:ext cx="2114157" cy="4301453"/>
            <a:chOff x="3664081" y="1867527"/>
            <a:chExt cx="2114157" cy="430145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pic>
          <p:nvPicPr>
            <p:cNvPr id="11" name="Picture 1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01D56B0C-C4AC-BB4E-9420-5B4F0D3E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75964" y="2306335"/>
              <a:ext cx="1881923" cy="3340942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C64477-AC83-5B4D-9C15-AD9FFB643706}"/>
              </a:ext>
            </a:extLst>
          </p:cNvPr>
          <p:cNvGrpSpPr/>
          <p:nvPr/>
        </p:nvGrpSpPr>
        <p:grpSpPr>
          <a:xfrm>
            <a:off x="6413762" y="1861088"/>
            <a:ext cx="2114157" cy="4301453"/>
            <a:chOff x="6413762" y="1861088"/>
            <a:chExt cx="2114157" cy="430145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9" name="Picture 18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E88BFF5-0416-7A4E-A245-58C342E9A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25854" y="2304758"/>
              <a:ext cx="1885339" cy="334700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B63948C-0CA6-BF47-9890-F5580ADA5488}"/>
              </a:ext>
            </a:extLst>
          </p:cNvPr>
          <p:cNvGrpSpPr/>
          <p:nvPr/>
        </p:nvGrpSpPr>
        <p:grpSpPr>
          <a:xfrm>
            <a:off x="8033481" y="3659415"/>
            <a:ext cx="222769" cy="1809171"/>
            <a:chOff x="8333459" y="3810199"/>
            <a:chExt cx="269551" cy="1809171"/>
          </a:xfrm>
        </p:grpSpPr>
        <p:sp>
          <p:nvSpPr>
            <p:cNvPr id="29" name="Right Arrow 32">
              <a:extLst>
                <a:ext uri="{FF2B5EF4-FFF2-40B4-BE49-F238E27FC236}">
                  <a16:creationId xmlns:a16="http://schemas.microsoft.com/office/drawing/2014/main" id="{97D09ECB-6EED-6140-A595-25284BE837E9}"/>
                </a:ext>
              </a:extLst>
            </p:cNvPr>
            <p:cNvSpPr/>
            <p:nvPr/>
          </p:nvSpPr>
          <p:spPr bwMode="auto">
            <a:xfrm rot="5400000">
              <a:off x="8240228" y="5256587"/>
              <a:ext cx="462892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0" name="Right Arrow 31">
              <a:extLst>
                <a:ext uri="{FF2B5EF4-FFF2-40B4-BE49-F238E27FC236}">
                  <a16:creationId xmlns:a16="http://schemas.microsoft.com/office/drawing/2014/main" id="{BE4D3E93-4F89-FE48-9319-4ABFAE759E38}"/>
                </a:ext>
              </a:extLst>
            </p:cNvPr>
            <p:cNvSpPr/>
            <p:nvPr/>
          </p:nvSpPr>
          <p:spPr bwMode="auto">
            <a:xfrm rot="5400000">
              <a:off x="7914560" y="4230709"/>
              <a:ext cx="1103693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E41B2547-AADD-C64B-91DC-2D99E3685287}"/>
                </a:ext>
              </a:extLst>
            </p:cNvPr>
            <p:cNvSpPr/>
            <p:nvPr/>
          </p:nvSpPr>
          <p:spPr bwMode="auto">
            <a:xfrm rot="5400000">
              <a:off x="8227571" y="4878528"/>
              <a:ext cx="474449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2A71848-532E-6D48-B9BF-45AB8B158C33}"/>
              </a:ext>
            </a:extLst>
          </p:cNvPr>
          <p:cNvGrpSpPr/>
          <p:nvPr/>
        </p:nvGrpSpPr>
        <p:grpSpPr>
          <a:xfrm>
            <a:off x="9163443" y="1861088"/>
            <a:ext cx="2114157" cy="4301453"/>
            <a:chOff x="9163443" y="1861088"/>
            <a:chExt cx="2114157" cy="430145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96212FC-B7D1-DF4E-8773-1C5311E6C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443" y="1861088"/>
              <a:ext cx="2114157" cy="4301453"/>
            </a:xfrm>
            <a:prstGeom prst="rect">
              <a:avLst/>
            </a:prstGeom>
          </p:spPr>
        </p:pic>
        <p:pic>
          <p:nvPicPr>
            <p:cNvPr id="22" name="Picture 2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E80140B6-7307-7B44-A308-608C3027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283135" y="2306541"/>
              <a:ext cx="1866818" cy="3321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30874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106584" y="211667"/>
            <a:ext cx="12284598" cy="6874121"/>
            <a:chOff x="-75448" y="0"/>
            <a:chExt cx="12284598" cy="6874121"/>
          </a:xfrm>
        </p:grpSpPr>
        <p:sp>
          <p:nvSpPr>
            <p:cNvPr id="48" name="Rectangle 47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1" name="shading (bottom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75448" y="1752324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Right Arrow 38">
            <a:extLst>
              <a:ext uri="{FF2B5EF4-FFF2-40B4-BE49-F238E27FC236}">
                <a16:creationId xmlns:a16="http://schemas.microsoft.com/office/drawing/2014/main" id="{DA2B18AC-A817-BC4B-8B3C-402DB388C6C1}"/>
              </a:ext>
            </a:extLst>
          </p:cNvPr>
          <p:cNvSpPr/>
          <p:nvPr/>
        </p:nvSpPr>
        <p:spPr bwMode="auto">
          <a:xfrm>
            <a:off x="5748325" y="3368299"/>
            <a:ext cx="592556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F7E134-2A71-954A-9FFD-318E02246448}"/>
              </a:ext>
            </a:extLst>
          </p:cNvPr>
          <p:cNvCxnSpPr/>
          <p:nvPr/>
        </p:nvCxnSpPr>
        <p:spPr bwMode="auto">
          <a:xfrm>
            <a:off x="6089630" y="1164356"/>
            <a:ext cx="0" cy="2130026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B799C4-FF1B-2C4F-91C2-41AAEEC8D5D3}"/>
              </a:ext>
            </a:extLst>
          </p:cNvPr>
          <p:cNvCxnSpPr>
            <a:cxnSpLocks/>
          </p:cNvCxnSpPr>
          <p:nvPr/>
        </p:nvCxnSpPr>
        <p:spPr bwMode="auto">
          <a:xfrm flipV="1">
            <a:off x="6089630" y="3868638"/>
            <a:ext cx="0" cy="253334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Right Arrow 38">
            <a:extLst>
              <a:ext uri="{FF2B5EF4-FFF2-40B4-BE49-F238E27FC236}">
                <a16:creationId xmlns:a16="http://schemas.microsoft.com/office/drawing/2014/main" id="{13997CFF-AEDC-D640-A2D3-BE3AA50E9AE2}"/>
              </a:ext>
            </a:extLst>
          </p:cNvPr>
          <p:cNvSpPr/>
          <p:nvPr/>
        </p:nvSpPr>
        <p:spPr bwMode="auto">
          <a:xfrm>
            <a:off x="8576755" y="3868638"/>
            <a:ext cx="527652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69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01B99BE-E34E-1848-8A0B-013C9F233D74}"/>
              </a:ext>
            </a:extLst>
          </p:cNvPr>
          <p:cNvCxnSpPr/>
          <p:nvPr/>
        </p:nvCxnSpPr>
        <p:spPr bwMode="auto">
          <a:xfrm>
            <a:off x="8842937" y="1164356"/>
            <a:ext cx="0" cy="265839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55000">
                  <a:schemeClr val="bg2">
                    <a:lumMod val="40000"/>
                    <a:lumOff val="60000"/>
                    <a:alpha val="2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71BD325-4439-5A42-81D7-FC0FE2E3A35A}"/>
              </a:ext>
            </a:extLst>
          </p:cNvPr>
          <p:cNvCxnSpPr/>
          <p:nvPr/>
        </p:nvCxnSpPr>
        <p:spPr bwMode="auto">
          <a:xfrm flipV="1">
            <a:off x="8842937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59FBDB2-7DAB-3B42-B7F2-B40CA5BA4552}"/>
              </a:ext>
            </a:extLst>
          </p:cNvPr>
          <p:cNvCxnSpPr/>
          <p:nvPr/>
        </p:nvCxnSpPr>
        <p:spPr bwMode="auto">
          <a:xfrm flipH="1">
            <a:off x="3302220" y="1102836"/>
            <a:ext cx="27731" cy="271991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BA1B2-A670-A143-837B-05E08B7C9A2F}"/>
              </a:ext>
            </a:extLst>
          </p:cNvPr>
          <p:cNvCxnSpPr/>
          <p:nvPr/>
        </p:nvCxnSpPr>
        <p:spPr bwMode="auto">
          <a:xfrm flipV="1">
            <a:off x="3302220" y="4362045"/>
            <a:ext cx="0" cy="2039942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bg2">
                    <a:lumMod val="40000"/>
                    <a:lumOff val="60000"/>
                    <a:alpha val="25000"/>
                  </a:schemeClr>
                </a:gs>
                <a:gs pos="70000">
                  <a:schemeClr val="bg2">
                    <a:lumMod val="40000"/>
                    <a:lumOff val="60000"/>
                    <a:alpha val="45000"/>
                  </a:schemeClr>
                </a:gs>
                <a:gs pos="100000">
                  <a:schemeClr val="bg2">
                    <a:lumMod val="40000"/>
                    <a:lumOff val="60000"/>
                    <a:alpha val="0"/>
                  </a:schemeClr>
                </a:gs>
              </a:gsLst>
              <a:lin ang="162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Right Arrow 38">
            <a:extLst>
              <a:ext uri="{FF2B5EF4-FFF2-40B4-BE49-F238E27FC236}">
                <a16:creationId xmlns:a16="http://schemas.microsoft.com/office/drawing/2014/main" id="{43D5364E-6DA5-C74D-91C2-92AB60DC2154}"/>
              </a:ext>
            </a:extLst>
          </p:cNvPr>
          <p:cNvSpPr/>
          <p:nvPr/>
        </p:nvSpPr>
        <p:spPr bwMode="auto">
          <a:xfrm>
            <a:off x="3017908" y="3868638"/>
            <a:ext cx="528065" cy="440168"/>
          </a:xfrm>
          <a:prstGeom prst="rightArrow">
            <a:avLst/>
          </a:prstGeom>
          <a:gradFill flip="none" rotWithShape="1">
            <a:gsLst>
              <a:gs pos="100000">
                <a:schemeClr val="bg2">
                  <a:alpha val="70000"/>
                </a:schemeClr>
              </a:gs>
              <a:gs pos="0">
                <a:schemeClr val="bg2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54810E-9AF7-9940-91EE-7360864D2FA9}"/>
              </a:ext>
            </a:extLst>
          </p:cNvPr>
          <p:cNvGrpSpPr/>
          <p:nvPr/>
        </p:nvGrpSpPr>
        <p:grpSpPr>
          <a:xfrm>
            <a:off x="914400" y="1867527"/>
            <a:ext cx="2114157" cy="4301453"/>
            <a:chOff x="914400" y="1867527"/>
            <a:chExt cx="2114157" cy="4301453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pic>
          <p:nvPicPr>
            <p:cNvPr id="7" name="Picture 6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12B02BD6-326D-AD4A-87FB-7270573DA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298" y="2313386"/>
              <a:ext cx="1864735" cy="3333133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408E79E-3BE8-A64F-9C8B-D38253597CBB}"/>
              </a:ext>
            </a:extLst>
          </p:cNvPr>
          <p:cNvGrpSpPr/>
          <p:nvPr/>
        </p:nvGrpSpPr>
        <p:grpSpPr>
          <a:xfrm>
            <a:off x="3664081" y="1867527"/>
            <a:ext cx="2114157" cy="4301453"/>
            <a:chOff x="3664081" y="1867527"/>
            <a:chExt cx="2114157" cy="430145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pic>
          <p:nvPicPr>
            <p:cNvPr id="11" name="Picture 10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01D56B0C-C4AC-BB4E-9420-5B4F0D3EE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75964" y="2306335"/>
              <a:ext cx="1881923" cy="3340942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2C64477-AC83-5B4D-9C15-AD9FFB643706}"/>
              </a:ext>
            </a:extLst>
          </p:cNvPr>
          <p:cNvGrpSpPr/>
          <p:nvPr/>
        </p:nvGrpSpPr>
        <p:grpSpPr>
          <a:xfrm>
            <a:off x="6413762" y="1861088"/>
            <a:ext cx="2114157" cy="4301453"/>
            <a:chOff x="6413762" y="1861088"/>
            <a:chExt cx="2114157" cy="4301453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9" name="Picture 18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BE88BFF5-0416-7A4E-A245-58C342E9A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25854" y="2304758"/>
              <a:ext cx="1885339" cy="334700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B63948C-0CA6-BF47-9890-F5580ADA5488}"/>
              </a:ext>
            </a:extLst>
          </p:cNvPr>
          <p:cNvGrpSpPr/>
          <p:nvPr/>
        </p:nvGrpSpPr>
        <p:grpSpPr>
          <a:xfrm>
            <a:off x="8033481" y="3659415"/>
            <a:ext cx="222769" cy="1809171"/>
            <a:chOff x="8333459" y="3810199"/>
            <a:chExt cx="269551" cy="1809171"/>
          </a:xfrm>
        </p:grpSpPr>
        <p:sp>
          <p:nvSpPr>
            <p:cNvPr id="29" name="Right Arrow 32">
              <a:extLst>
                <a:ext uri="{FF2B5EF4-FFF2-40B4-BE49-F238E27FC236}">
                  <a16:creationId xmlns:a16="http://schemas.microsoft.com/office/drawing/2014/main" id="{97D09ECB-6EED-6140-A595-25284BE837E9}"/>
                </a:ext>
              </a:extLst>
            </p:cNvPr>
            <p:cNvSpPr/>
            <p:nvPr/>
          </p:nvSpPr>
          <p:spPr bwMode="auto">
            <a:xfrm rot="5400000">
              <a:off x="8240228" y="5256587"/>
              <a:ext cx="462892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0" name="Right Arrow 31">
              <a:extLst>
                <a:ext uri="{FF2B5EF4-FFF2-40B4-BE49-F238E27FC236}">
                  <a16:creationId xmlns:a16="http://schemas.microsoft.com/office/drawing/2014/main" id="{BE4D3E93-4F89-FE48-9319-4ABFAE759E38}"/>
                </a:ext>
              </a:extLst>
            </p:cNvPr>
            <p:cNvSpPr/>
            <p:nvPr/>
          </p:nvSpPr>
          <p:spPr bwMode="auto">
            <a:xfrm rot="5400000">
              <a:off x="7914560" y="4230709"/>
              <a:ext cx="1103693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1" name="Right Arrow 30">
              <a:extLst>
                <a:ext uri="{FF2B5EF4-FFF2-40B4-BE49-F238E27FC236}">
                  <a16:creationId xmlns:a16="http://schemas.microsoft.com/office/drawing/2014/main" id="{E41B2547-AADD-C64B-91DC-2D99E3685287}"/>
                </a:ext>
              </a:extLst>
            </p:cNvPr>
            <p:cNvSpPr/>
            <p:nvPr/>
          </p:nvSpPr>
          <p:spPr bwMode="auto">
            <a:xfrm rot="5400000">
              <a:off x="8227571" y="4878528"/>
              <a:ext cx="474449" cy="262673"/>
            </a:xfrm>
            <a:prstGeom prst="rightArrow">
              <a:avLst/>
            </a:prstGeom>
            <a:gradFill flip="none" rotWithShape="1">
              <a:gsLst>
                <a:gs pos="100000">
                  <a:schemeClr val="accent5"/>
                </a:gs>
                <a:gs pos="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2A71848-532E-6D48-B9BF-45AB8B158C33}"/>
              </a:ext>
            </a:extLst>
          </p:cNvPr>
          <p:cNvGrpSpPr/>
          <p:nvPr/>
        </p:nvGrpSpPr>
        <p:grpSpPr>
          <a:xfrm>
            <a:off x="9163443" y="1861088"/>
            <a:ext cx="2114157" cy="4301453"/>
            <a:chOff x="9163443" y="1861088"/>
            <a:chExt cx="2114157" cy="4301453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96212FC-B7D1-DF4E-8773-1C5311E6C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443" y="1861088"/>
              <a:ext cx="2114157" cy="4301453"/>
            </a:xfrm>
            <a:prstGeom prst="rect">
              <a:avLst/>
            </a:prstGeom>
          </p:spPr>
        </p:pic>
        <p:pic>
          <p:nvPicPr>
            <p:cNvPr id="22" name="Picture 21" descr="A screenshot of a cell phone&#10;&#10;Description automatically generated">
              <a:extLst>
                <a:ext uri="{FF2B5EF4-FFF2-40B4-BE49-F238E27FC236}">
                  <a16:creationId xmlns:a16="http://schemas.microsoft.com/office/drawing/2014/main" id="{E80140B6-7307-7B44-A308-608C3027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283135" y="2306541"/>
              <a:ext cx="1866818" cy="3321591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F11B04-80ED-4DC4-9AD4-10E69EB4B0CB}"/>
              </a:ext>
            </a:extLst>
          </p:cNvPr>
          <p:cNvGrpSpPr/>
          <p:nvPr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55" name="gradient background1">
              <a:extLst>
                <a:ext uri="{FF2B5EF4-FFF2-40B4-BE49-F238E27FC236}">
                  <a16:creationId xmlns:a16="http://schemas.microsoft.com/office/drawing/2014/main" id="{177709D2-CF23-40D3-8BBB-F96EF8465A7A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39000">
                  <a:srgbClr val="090A44"/>
                </a:gs>
                <a:gs pos="0">
                  <a:srgbClr val="131A7F"/>
                </a:gs>
                <a:gs pos="98000">
                  <a:srgbClr val="070738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56" name="Picture 55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62AAEE6F-2C06-4177-A46A-35707A3A6F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57" name="Picture 56" descr="A picture containing text, colorful, helmet&#10;&#10;Description automatically generated">
              <a:extLst>
                <a:ext uri="{FF2B5EF4-FFF2-40B4-BE49-F238E27FC236}">
                  <a16:creationId xmlns:a16="http://schemas.microsoft.com/office/drawing/2014/main" id="{07B53B12-E959-440F-89D8-0340DE44AD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9805"/>
            <a:stretch/>
          </p:blipFill>
          <p:spPr>
            <a:xfrm>
              <a:off x="2414589" y="0"/>
              <a:ext cx="9777411" cy="6857999"/>
            </a:xfrm>
            <a:prstGeom prst="rect">
              <a:avLst/>
            </a:prstGeom>
          </p:spPr>
        </p:pic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3894781F-4CF6-419B-8982-048DE839B8D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7B6FFCE5-E7E1-461A-8AC1-CE76077ABD9C}"/>
              </a:ext>
            </a:extLst>
          </p:cNvPr>
          <p:cNvSpPr/>
          <p:nvPr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EF5347">
                    <a:alpha val="60000"/>
                  </a:srgbClr>
                </a:solidFill>
              </a:rPr>
              <a:t>Copyright © 2022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7904938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Deleting Elements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</a:t>
            </a:r>
            <a:r>
              <a:rPr lang="en-US" sz="20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IEnumerable</a:t>
            </a:r>
            <a:r>
              <a:rPr lang="en-US" sz="20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Func</a:t>
            </a:r>
            <a:r>
              <a:rPr lang="en-US" sz="2000" dirty="0">
                <a:latin typeface="Consolas" panose="020B0609020204030204" pitchFamily="49" charset="0"/>
              </a:rPr>
              <a:t>&lt;Element, bool&gt; predicate)</a:t>
            </a: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57690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Deleting Elements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</a:t>
            </a:r>
            <a:r>
              <a:rPr lang="en-US" sz="20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IEnumerable</a:t>
            </a:r>
            <a:r>
              <a:rPr lang="en-US" sz="20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DeleteElements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Func</a:t>
            </a:r>
            <a:r>
              <a:rPr lang="en-US" sz="2000" dirty="0">
                <a:latin typeface="Consolas" panose="020B0609020204030204" pitchFamily="49" charset="0"/>
              </a:rPr>
              <a:t>&lt;Element, bool&gt; predicate)</a:t>
            </a: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47376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Deleting Elements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</a:t>
            </a:r>
            <a:r>
              <a:rPr lang="en-US" sz="20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IEnumerable</a:t>
            </a:r>
            <a:r>
              <a:rPr lang="en-US" sz="20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Layout.DeleteElements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Func</a:t>
            </a:r>
            <a:r>
              <a:rPr lang="en-US" sz="2000" dirty="0">
                <a:latin typeface="Consolas" panose="020B0609020204030204" pitchFamily="49" charset="0"/>
              </a:rPr>
              <a:t>&lt;Element, bool&gt; predicate)</a:t>
            </a: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9724DE-C16F-444D-B64E-0F7510392D74}"/>
              </a:ext>
            </a:extLst>
          </p:cNvPr>
          <p:cNvSpPr txBox="1"/>
          <p:nvPr/>
        </p:nvSpPr>
        <p:spPr>
          <a:xfrm>
            <a:off x="1274427" y="2989754"/>
            <a:ext cx="9468864" cy="315075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1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().First());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//Delete using a predicate – internally, layout does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layout.GetElements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//equivalent to a “Delete All”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//Delete only Group elements that are visible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GroupElement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&amp;&amp;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elem.IsVisible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2044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69440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Open a Layout:</a:t>
            </a:r>
          </a:p>
          <a:p>
            <a:pPr lvl="2"/>
            <a:r>
              <a:rPr lang="en-US" sz="2000" dirty="0"/>
              <a:t>Create or “Activate” a layout view pane to host the layout</a:t>
            </a:r>
          </a:p>
          <a:p>
            <a:pPr lvl="2"/>
            <a:r>
              <a:rPr lang="en-US" sz="2000" dirty="0"/>
              <a:t>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FrameworkApplication.Panes.CreateLayoutPaneAsync</a:t>
            </a:r>
            <a:r>
              <a:rPr lang="en-US" sz="2000" dirty="0">
                <a:latin typeface="Consolas" panose="020B0609020204030204" pitchFamily="49" charset="0"/>
              </a:rPr>
              <a:t>(Layout layout)*</a:t>
            </a:r>
          </a:p>
          <a:p>
            <a:pPr lvl="3"/>
            <a:r>
              <a:rPr lang="en-US" sz="1800" dirty="0"/>
              <a:t>Pass in the layout instance to be shown on the view as the input parameter</a:t>
            </a:r>
            <a:endParaRPr lang="en-US" sz="2000" dirty="0"/>
          </a:p>
          <a:p>
            <a:pPr lvl="3"/>
            <a:r>
              <a:rPr lang="en-US" sz="1800" dirty="0"/>
              <a:t>The layout view pane will open and display its associated layout.</a:t>
            </a:r>
          </a:p>
          <a:p>
            <a:pPr lvl="4"/>
            <a:r>
              <a:rPr lang="en-US" sz="1800" dirty="0"/>
              <a:t>The TOC will be populated with the Layout (element) content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13992"/>
      </p:ext>
    </p:extLst>
  </p:cSld>
  <p:clrMapOvr>
    <a:masterClrMapping/>
  </p:clrMapOvr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581296-uc-2020-ppt-template-tech.pptx" id="{A76A390A-71F5-2E48-95B1-DCE8A8C0A980}" vid="{B79ECCA8-9773-034D-90D0-5512966E4A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schemas.microsoft.com/sharepoint/v3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3BAE7E-0ABB-4465-A881-1B6B21A304F8}">
  <ds:schemaRefs>
    <ds:schemaRef ds:uri="office.server.policy"/>
  </ds:schemaRefs>
</ds:datastoreItem>
</file>

<file path=customXml/itemProps4.xml><?xml version="1.0" encoding="utf-8"?>
<ds:datastoreItem xmlns:ds="http://schemas.openxmlformats.org/officeDocument/2006/customXml" ds:itemID="{96C1B58E-43A0-4DBE-BA0E-DB04CF891F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66262</TotalTime>
  <Words>7804</Words>
  <Application>Microsoft Office PowerPoint</Application>
  <PresentationFormat>Widescreen</PresentationFormat>
  <Paragraphs>1745</Paragraphs>
  <Slides>85</Slides>
  <Notes>82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0" baseType="lpstr">
      <vt:lpstr>Arial</vt:lpstr>
      <vt:lpstr>Calibri</vt:lpstr>
      <vt:lpstr>Consolas</vt:lpstr>
      <vt:lpstr>Lucida Grande</vt:lpstr>
      <vt:lpstr>Esri_Corporate_Template-Dark</vt:lpstr>
      <vt:lpstr>ArcGIS Pro SDK for .NET  Customizing Layout</vt:lpstr>
      <vt:lpstr>Layout - Session focus</vt:lpstr>
      <vt:lpstr>Layout Creation</vt:lpstr>
      <vt:lpstr>Layout Creation</vt:lpstr>
      <vt:lpstr>Layout Creation</vt:lpstr>
      <vt:lpstr>Layout Creation</vt:lpstr>
      <vt:lpstr>Layout Creation</vt:lpstr>
      <vt:lpstr>Layout Creation</vt:lpstr>
      <vt:lpstr>Layout Open</vt:lpstr>
      <vt:lpstr>Layout Open</vt:lpstr>
      <vt:lpstr>Layout Open</vt:lpstr>
      <vt:lpstr>Layout Open</vt:lpstr>
      <vt:lpstr>Layout Open</vt:lpstr>
      <vt:lpstr>Layout Open</vt:lpstr>
      <vt:lpstr>Layout Retrieval from a Project</vt:lpstr>
      <vt:lpstr>Layout Content</vt:lpstr>
      <vt:lpstr>Layout Content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Graphic Elements</vt:lpstr>
      <vt:lpstr>Layout Content – Surrounds</vt:lpstr>
      <vt:lpstr>Layout Content – Surrounds</vt:lpstr>
      <vt:lpstr>Layout Content – Surrounds</vt:lpstr>
      <vt:lpstr>Layout Content – Surrounds</vt:lpstr>
      <vt:lpstr>Layout Content – Surrounds</vt:lpstr>
      <vt:lpstr>Layout Content – Surrounds</vt:lpstr>
      <vt:lpstr>Layout Content – Surrounds</vt:lpstr>
      <vt:lpstr>Layout Content – Surrounds</vt:lpstr>
      <vt:lpstr>Layout Content – Surrounds</vt:lpstr>
      <vt:lpstr>Layout Content – Others</vt:lpstr>
      <vt:lpstr>Layout Content – Others</vt:lpstr>
      <vt:lpstr>Layout Content – Others</vt:lpstr>
      <vt:lpstr>Layout Content – Others</vt:lpstr>
      <vt:lpstr>Layout Content – Others</vt:lpstr>
      <vt:lpstr>Layout Content – Others</vt:lpstr>
      <vt:lpstr>Layout Content – Others</vt:lpstr>
      <vt:lpstr>Layout Content – Others</vt:lpstr>
      <vt:lpstr>Layout</vt:lpstr>
      <vt:lpstr>PowerPoint Presentation</vt:lpstr>
      <vt:lpstr>Element Content</vt:lpstr>
      <vt:lpstr>Element Content – Find and Retrieve Elements</vt:lpstr>
      <vt:lpstr>Element Content – Layout: Select Elements</vt:lpstr>
      <vt:lpstr>Element Content – LayoutView: Select Elements</vt:lpstr>
      <vt:lpstr>Element Content – LayoutView: Select Elements</vt:lpstr>
      <vt:lpstr>Element Content – LayoutView: Select Elements</vt:lpstr>
      <vt:lpstr>Element Content – Find/Retrieve/Select Elements</vt:lpstr>
      <vt:lpstr>Element Content – LayoutView - Select Elements</vt:lpstr>
      <vt:lpstr>Element Content</vt:lpstr>
      <vt:lpstr>Element Content</vt:lpstr>
      <vt:lpstr>Element Content</vt:lpstr>
      <vt:lpstr>Element Content</vt:lpstr>
      <vt:lpstr>Element Content</vt:lpstr>
      <vt:lpstr>Layout and Element Events</vt:lpstr>
      <vt:lpstr>Layout Events* </vt:lpstr>
      <vt:lpstr>Layout Events* </vt:lpstr>
      <vt:lpstr>Layout Events* </vt:lpstr>
      <vt:lpstr>Layout Events</vt:lpstr>
      <vt:lpstr>Layout Events</vt:lpstr>
      <vt:lpstr>Layout Events</vt:lpstr>
      <vt:lpstr>Layout Events</vt:lpstr>
      <vt:lpstr>Element Events*</vt:lpstr>
      <vt:lpstr>Element Event</vt:lpstr>
      <vt:lpstr>Layout</vt:lpstr>
      <vt:lpstr>PowerPoint Presentation</vt:lpstr>
      <vt:lpstr>Layout – Summary</vt:lpstr>
      <vt:lpstr>ArcGIS Pro SDK for .NET – Technical Sessions</vt:lpstr>
      <vt:lpstr>ArcGIS Pro SDK for .NET – Demo theaters</vt:lpstr>
      <vt:lpstr>Layout</vt:lpstr>
      <vt:lpstr>PowerPoint Presentation</vt:lpstr>
      <vt:lpstr>PowerPoint Presentation</vt:lpstr>
      <vt:lpstr>Element Content</vt:lpstr>
      <vt:lpstr>Element Content</vt:lpstr>
      <vt:lpstr>Element Content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apply this template to existing slides</dc:title>
  <dc:creator>Brian Pettitt</dc:creator>
  <cp:lastModifiedBy>Charles Macleod</cp:lastModifiedBy>
  <cp:revision>565</cp:revision>
  <cp:lastPrinted>2019-04-30T20:56:12Z</cp:lastPrinted>
  <dcterms:created xsi:type="dcterms:W3CDTF">2020-07-27T19:27:29Z</dcterms:created>
  <dcterms:modified xsi:type="dcterms:W3CDTF">2023-02-27T22:32:42Z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