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9"/>
    <p:sldMasterId id="2147486825" r:id="rId70"/>
  </p:sldMasterIdLst>
  <p:notesMasterIdLst>
    <p:notesMasterId r:id="rId148"/>
  </p:notesMasterIdLst>
  <p:handoutMasterIdLst>
    <p:handoutMasterId r:id="rId149"/>
  </p:handoutMasterIdLst>
  <p:sldIdLst>
    <p:sldId id="639" r:id="rId71"/>
    <p:sldId id="921" r:id="rId72"/>
    <p:sldId id="832" r:id="rId73"/>
    <p:sldId id="999" r:id="rId74"/>
    <p:sldId id="998" r:id="rId75"/>
    <p:sldId id="1000" r:id="rId76"/>
    <p:sldId id="920" r:id="rId77"/>
    <p:sldId id="1001" r:id="rId78"/>
    <p:sldId id="1002" r:id="rId79"/>
    <p:sldId id="1003" r:id="rId80"/>
    <p:sldId id="1004" r:id="rId81"/>
    <p:sldId id="1005" r:id="rId82"/>
    <p:sldId id="1006" r:id="rId83"/>
    <p:sldId id="1007" r:id="rId84"/>
    <p:sldId id="1008" r:id="rId85"/>
    <p:sldId id="1009" r:id="rId86"/>
    <p:sldId id="1010" r:id="rId87"/>
    <p:sldId id="1011" r:id="rId88"/>
    <p:sldId id="1013" r:id="rId89"/>
    <p:sldId id="1014" r:id="rId90"/>
    <p:sldId id="1015" r:id="rId91"/>
    <p:sldId id="1016" r:id="rId92"/>
    <p:sldId id="1017" r:id="rId93"/>
    <p:sldId id="1018" r:id="rId94"/>
    <p:sldId id="1019" r:id="rId95"/>
    <p:sldId id="1020" r:id="rId96"/>
    <p:sldId id="1021" r:id="rId97"/>
    <p:sldId id="934" r:id="rId98"/>
    <p:sldId id="1022" r:id="rId99"/>
    <p:sldId id="1023" r:id="rId100"/>
    <p:sldId id="1024" r:id="rId101"/>
    <p:sldId id="1025" r:id="rId102"/>
    <p:sldId id="1026" r:id="rId103"/>
    <p:sldId id="941" r:id="rId104"/>
    <p:sldId id="1027" r:id="rId105"/>
    <p:sldId id="1028" r:id="rId106"/>
    <p:sldId id="1029" r:id="rId107"/>
    <p:sldId id="1030" r:id="rId108"/>
    <p:sldId id="1031" r:id="rId109"/>
    <p:sldId id="1032" r:id="rId110"/>
    <p:sldId id="1033" r:id="rId111"/>
    <p:sldId id="1034" r:id="rId112"/>
    <p:sldId id="1035" r:id="rId113"/>
    <p:sldId id="1036" r:id="rId114"/>
    <p:sldId id="1037" r:id="rId115"/>
    <p:sldId id="1038" r:id="rId116"/>
    <p:sldId id="1039" r:id="rId117"/>
    <p:sldId id="1040" r:id="rId118"/>
    <p:sldId id="1041" r:id="rId119"/>
    <p:sldId id="1044" r:id="rId120"/>
    <p:sldId id="1045" r:id="rId121"/>
    <p:sldId id="1047" r:id="rId122"/>
    <p:sldId id="1048" r:id="rId123"/>
    <p:sldId id="1049" r:id="rId124"/>
    <p:sldId id="1050" r:id="rId125"/>
    <p:sldId id="1051" r:id="rId126"/>
    <p:sldId id="1052" r:id="rId127"/>
    <p:sldId id="1046" r:id="rId128"/>
    <p:sldId id="1053" r:id="rId129"/>
    <p:sldId id="1054" r:id="rId130"/>
    <p:sldId id="1055" r:id="rId131"/>
    <p:sldId id="1056" r:id="rId132"/>
    <p:sldId id="1058" r:id="rId133"/>
    <p:sldId id="1059" r:id="rId134"/>
    <p:sldId id="1057" r:id="rId135"/>
    <p:sldId id="1060" r:id="rId136"/>
    <p:sldId id="1061" r:id="rId137"/>
    <p:sldId id="1064" r:id="rId138"/>
    <p:sldId id="1065" r:id="rId139"/>
    <p:sldId id="951" r:id="rId140"/>
    <p:sldId id="781" r:id="rId141"/>
    <p:sldId id="763" r:id="rId142"/>
    <p:sldId id="1066" r:id="rId143"/>
    <p:sldId id="638" r:id="rId144"/>
    <p:sldId id="1067" r:id="rId145"/>
    <p:sldId id="643" r:id="rId146"/>
    <p:sldId id="641" r:id="rId1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fore You Begin" id="{E0EF4C05-0C63-5541-89AE-9208F98A56B1}">
          <p14:sldIdLst/>
        </p14:section>
        <p14:section name="Walk-In" id="{B4AA3D15-D40E-F045-BF5E-0FA76BA4CC6D}">
          <p14:sldIdLst>
            <p14:sldId id="639"/>
          </p14:sldIdLst>
        </p14:section>
        <p14:section name="YOUR PRESENATATION" id="{88A75BE7-9891-0649-8603-A4248CBF5D51}">
          <p14:sldIdLst>
            <p14:sldId id="921"/>
            <p14:sldId id="832"/>
            <p14:sldId id="999"/>
            <p14:sldId id="998"/>
            <p14:sldId id="1000"/>
            <p14:sldId id="920"/>
            <p14:sldId id="1001"/>
            <p14:sldId id="1002"/>
            <p14:sldId id="1003"/>
            <p14:sldId id="1004"/>
            <p14:sldId id="1005"/>
            <p14:sldId id="1006"/>
            <p14:sldId id="1007"/>
            <p14:sldId id="1008"/>
            <p14:sldId id="1009"/>
            <p14:sldId id="1010"/>
            <p14:sldId id="1011"/>
            <p14:sldId id="1013"/>
            <p14:sldId id="1014"/>
            <p14:sldId id="1015"/>
            <p14:sldId id="1016"/>
            <p14:sldId id="1017"/>
            <p14:sldId id="1018"/>
            <p14:sldId id="1019"/>
            <p14:sldId id="1020"/>
            <p14:sldId id="1021"/>
            <p14:sldId id="934"/>
            <p14:sldId id="1022"/>
            <p14:sldId id="1023"/>
            <p14:sldId id="1024"/>
            <p14:sldId id="1025"/>
            <p14:sldId id="1026"/>
            <p14:sldId id="941"/>
            <p14:sldId id="1027"/>
            <p14:sldId id="1028"/>
            <p14:sldId id="1029"/>
            <p14:sldId id="1030"/>
            <p14:sldId id="1031"/>
            <p14:sldId id="1032"/>
            <p14:sldId id="1033"/>
            <p14:sldId id="1034"/>
            <p14:sldId id="1035"/>
            <p14:sldId id="1036"/>
            <p14:sldId id="1037"/>
            <p14:sldId id="1038"/>
            <p14:sldId id="1039"/>
            <p14:sldId id="1040"/>
            <p14:sldId id="1041"/>
            <p14:sldId id="1044"/>
            <p14:sldId id="1045"/>
            <p14:sldId id="1047"/>
            <p14:sldId id="1048"/>
            <p14:sldId id="1049"/>
            <p14:sldId id="1050"/>
            <p14:sldId id="1051"/>
            <p14:sldId id="1052"/>
            <p14:sldId id="1046"/>
            <p14:sldId id="1053"/>
            <p14:sldId id="1054"/>
            <p14:sldId id="1055"/>
            <p14:sldId id="1056"/>
            <p14:sldId id="1058"/>
            <p14:sldId id="1059"/>
            <p14:sldId id="1057"/>
            <p14:sldId id="1060"/>
            <p14:sldId id="1061"/>
            <p14:sldId id="1064"/>
            <p14:sldId id="1065"/>
            <p14:sldId id="951"/>
            <p14:sldId id="781"/>
            <p14:sldId id="763"/>
            <p14:sldId id="1066"/>
            <p14:sldId id="638"/>
            <p14:sldId id="1067"/>
            <p14:sldId id="643"/>
            <p14:sldId id="641"/>
          </p14:sldIdLst>
        </p14:section>
        <p14:section name="Walk-Out" id="{E1C5B446-A4D8-DA45-AB19-A4578A7B68EC}">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Hodson" initials="TH" lastIdx="1" clrIdx="0">
    <p:extLst>
      <p:ext uri="{19B8F6BF-5375-455C-9EA6-DF929625EA0E}">
        <p15:presenceInfo xmlns:p15="http://schemas.microsoft.com/office/powerpoint/2012/main" userId="S::tim2379@esri.com::01c63b66-cec0-4361-862b-f8e066417a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C86"/>
    <a:srgbClr val="01114F"/>
    <a:srgbClr val="C3E3F7"/>
    <a:srgbClr val="027ECF"/>
    <a:srgbClr val="C9F2FF"/>
    <a:srgbClr val="FFFFFF"/>
    <a:srgbClr val="828218"/>
    <a:srgbClr val="828219"/>
    <a:srgbClr val="C830A0"/>
    <a:srgbClr val="E24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5"/>
    <p:restoredTop sz="82139" autoAdjust="0"/>
  </p:normalViewPr>
  <p:slideViewPr>
    <p:cSldViewPr snapToGrid="0">
      <p:cViewPr varScale="1">
        <p:scale>
          <a:sx n="59" d="100"/>
          <a:sy n="59" d="100"/>
        </p:scale>
        <p:origin x="1260" y="54"/>
      </p:cViewPr>
      <p:guideLst>
        <p:guide orient="horz" pos="430"/>
        <p:guide orient="horz" pos="3888"/>
        <p:guide pos="576"/>
        <p:guide pos="7104"/>
        <p:guide pos="431"/>
        <p:guide pos="7247"/>
      </p:guideLst>
    </p:cSldViewPr>
  </p:slideViewPr>
  <p:notesTextViewPr>
    <p:cViewPr>
      <p:scale>
        <a:sx n="125" d="100"/>
        <a:sy n="125" d="100"/>
      </p:scale>
      <p:origin x="0" y="0"/>
    </p:cViewPr>
  </p:notesTextViewPr>
  <p:sorterViewPr>
    <p:cViewPr>
      <p:scale>
        <a:sx n="50" d="100"/>
        <a:sy n="50" d="100"/>
      </p:scale>
      <p:origin x="0" y="-2706"/>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4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slide" Target="slides/slide14.xml"/><Relationship Id="rId138" Type="http://schemas.openxmlformats.org/officeDocument/2006/relationships/slide" Target="slides/slide68.xml"/><Relationship Id="rId107" Type="http://schemas.openxmlformats.org/officeDocument/2006/relationships/slide" Target="slides/slide3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slide" Target="slides/slide4.xml"/><Relationship Id="rId128" Type="http://schemas.openxmlformats.org/officeDocument/2006/relationships/slide" Target="slides/slide58.xml"/><Relationship Id="rId149" Type="http://schemas.openxmlformats.org/officeDocument/2006/relationships/handoutMaster" Target="handoutMasters/handoutMaster1.xml"/><Relationship Id="rId5" Type="http://schemas.openxmlformats.org/officeDocument/2006/relationships/customXml" Target="../customXml/item5.xml"/><Relationship Id="rId95" Type="http://schemas.openxmlformats.org/officeDocument/2006/relationships/slide" Target="slides/slide25.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3.xml"/><Relationship Id="rId118" Type="http://schemas.openxmlformats.org/officeDocument/2006/relationships/slide" Target="slides/slide48.xml"/><Relationship Id="rId134" Type="http://schemas.openxmlformats.org/officeDocument/2006/relationships/slide" Target="slides/slide64.xml"/><Relationship Id="rId139" Type="http://schemas.openxmlformats.org/officeDocument/2006/relationships/slide" Target="slides/slide69.xml"/><Relationship Id="rId80" Type="http://schemas.openxmlformats.org/officeDocument/2006/relationships/slide" Target="slides/slide10.xml"/><Relationship Id="rId85" Type="http://schemas.openxmlformats.org/officeDocument/2006/relationships/slide" Target="slides/slide15.xml"/><Relationship Id="rId150" Type="http://schemas.openxmlformats.org/officeDocument/2006/relationships/commentAuthors" Target="commentAuthors.xml"/><Relationship Id="rId155" Type="http://schemas.microsoft.com/office/2016/11/relationships/changesInfo" Target="changesInfos/changesInfo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3.xml"/><Relationship Id="rId108" Type="http://schemas.openxmlformats.org/officeDocument/2006/relationships/slide" Target="slides/slide38.xml"/><Relationship Id="rId124" Type="http://schemas.openxmlformats.org/officeDocument/2006/relationships/slide" Target="slides/slide54.xml"/><Relationship Id="rId129" Type="http://schemas.openxmlformats.org/officeDocument/2006/relationships/slide" Target="slides/slide59.xml"/><Relationship Id="rId54" Type="http://schemas.openxmlformats.org/officeDocument/2006/relationships/customXml" Target="../customXml/item54.xml"/><Relationship Id="rId70" Type="http://schemas.openxmlformats.org/officeDocument/2006/relationships/slideMaster" Target="slideMasters/slideMaster2.xml"/><Relationship Id="rId75" Type="http://schemas.openxmlformats.org/officeDocument/2006/relationships/slide" Target="slides/slide5.xml"/><Relationship Id="rId91" Type="http://schemas.openxmlformats.org/officeDocument/2006/relationships/slide" Target="slides/slide21.xml"/><Relationship Id="rId96" Type="http://schemas.openxmlformats.org/officeDocument/2006/relationships/slide" Target="slides/slide26.xml"/><Relationship Id="rId140" Type="http://schemas.openxmlformats.org/officeDocument/2006/relationships/slide" Target="slides/slide70.xml"/><Relationship Id="rId145" Type="http://schemas.openxmlformats.org/officeDocument/2006/relationships/slide" Target="slides/slide75.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44.xml"/><Relationship Id="rId119" Type="http://schemas.openxmlformats.org/officeDocument/2006/relationships/slide" Target="slides/slide4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slide" Target="slides/slide11.xml"/><Relationship Id="rId86" Type="http://schemas.openxmlformats.org/officeDocument/2006/relationships/slide" Target="slides/slide16.xml"/><Relationship Id="rId130" Type="http://schemas.openxmlformats.org/officeDocument/2006/relationships/slide" Target="slides/slide60.xml"/><Relationship Id="rId135" Type="http://schemas.openxmlformats.org/officeDocument/2006/relationships/slide" Target="slides/slide65.xml"/><Relationship Id="rId151" Type="http://schemas.openxmlformats.org/officeDocument/2006/relationships/presProps" Target="pres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6.xml"/><Relationship Id="rId97" Type="http://schemas.openxmlformats.org/officeDocument/2006/relationships/slide" Target="slides/slide27.xml"/><Relationship Id="rId104" Type="http://schemas.openxmlformats.org/officeDocument/2006/relationships/slide" Target="slides/slide34.xml"/><Relationship Id="rId120" Type="http://schemas.openxmlformats.org/officeDocument/2006/relationships/slide" Target="slides/slide50.xml"/><Relationship Id="rId125" Type="http://schemas.openxmlformats.org/officeDocument/2006/relationships/slide" Target="slides/slide55.xml"/><Relationship Id="rId141" Type="http://schemas.openxmlformats.org/officeDocument/2006/relationships/slide" Target="slides/slide71.xml"/><Relationship Id="rId146" Type="http://schemas.openxmlformats.org/officeDocument/2006/relationships/slide" Target="slides/slide76.xml"/><Relationship Id="rId7" Type="http://schemas.openxmlformats.org/officeDocument/2006/relationships/customXml" Target="../customXml/item7.xml"/><Relationship Id="rId71" Type="http://schemas.openxmlformats.org/officeDocument/2006/relationships/slide" Target="slides/slide1.xml"/><Relationship Id="rId92" Type="http://schemas.openxmlformats.org/officeDocument/2006/relationships/slide" Target="slides/slide2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7.xml"/><Relationship Id="rId110" Type="http://schemas.openxmlformats.org/officeDocument/2006/relationships/slide" Target="slides/slide40.xml"/><Relationship Id="rId115" Type="http://schemas.openxmlformats.org/officeDocument/2006/relationships/slide" Target="slides/slide45.xml"/><Relationship Id="rId131" Type="http://schemas.openxmlformats.org/officeDocument/2006/relationships/slide" Target="slides/slide61.xml"/><Relationship Id="rId136" Type="http://schemas.openxmlformats.org/officeDocument/2006/relationships/slide" Target="slides/slide66.xml"/><Relationship Id="rId61" Type="http://schemas.openxmlformats.org/officeDocument/2006/relationships/customXml" Target="../customXml/item61.xml"/><Relationship Id="rId82" Type="http://schemas.openxmlformats.org/officeDocument/2006/relationships/slide" Target="slides/slide12.xml"/><Relationship Id="rId152" Type="http://schemas.openxmlformats.org/officeDocument/2006/relationships/viewProps" Target="view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7.xml"/><Relationship Id="rId100" Type="http://schemas.openxmlformats.org/officeDocument/2006/relationships/slide" Target="slides/slide30.xml"/><Relationship Id="rId105" Type="http://schemas.openxmlformats.org/officeDocument/2006/relationships/slide" Target="slides/slide35.xml"/><Relationship Id="rId126" Type="http://schemas.openxmlformats.org/officeDocument/2006/relationships/slide" Target="slides/slide56.xml"/><Relationship Id="rId147" Type="http://schemas.openxmlformats.org/officeDocument/2006/relationships/slide" Target="slides/slide77.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2.xml"/><Relationship Id="rId93" Type="http://schemas.openxmlformats.org/officeDocument/2006/relationships/slide" Target="slides/slide23.xml"/><Relationship Id="rId98" Type="http://schemas.openxmlformats.org/officeDocument/2006/relationships/slide" Target="slides/slide28.xml"/><Relationship Id="rId121" Type="http://schemas.openxmlformats.org/officeDocument/2006/relationships/slide" Target="slides/slide51.xml"/><Relationship Id="rId142" Type="http://schemas.openxmlformats.org/officeDocument/2006/relationships/slide" Target="slides/slide72.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46.xml"/><Relationship Id="rId137" Type="http://schemas.openxmlformats.org/officeDocument/2006/relationships/slide" Target="slides/slide67.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3.xml"/><Relationship Id="rId88" Type="http://schemas.openxmlformats.org/officeDocument/2006/relationships/slide" Target="slides/slide18.xml"/><Relationship Id="rId111" Type="http://schemas.openxmlformats.org/officeDocument/2006/relationships/slide" Target="slides/slide41.xml"/><Relationship Id="rId132" Type="http://schemas.openxmlformats.org/officeDocument/2006/relationships/slide" Target="slides/slide62.xml"/><Relationship Id="rId153" Type="http://schemas.openxmlformats.org/officeDocument/2006/relationships/theme" Target="theme/theme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36.xml"/><Relationship Id="rId127" Type="http://schemas.openxmlformats.org/officeDocument/2006/relationships/slide" Target="slides/slide5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3.xml"/><Relationship Id="rId78" Type="http://schemas.openxmlformats.org/officeDocument/2006/relationships/slide" Target="slides/slide8.xml"/><Relationship Id="rId94" Type="http://schemas.openxmlformats.org/officeDocument/2006/relationships/slide" Target="slides/slide24.xml"/><Relationship Id="rId99" Type="http://schemas.openxmlformats.org/officeDocument/2006/relationships/slide" Target="slides/slide29.xml"/><Relationship Id="rId101" Type="http://schemas.openxmlformats.org/officeDocument/2006/relationships/slide" Target="slides/slide31.xml"/><Relationship Id="rId122" Type="http://schemas.openxmlformats.org/officeDocument/2006/relationships/slide" Target="slides/slide52.xml"/><Relationship Id="rId143" Type="http://schemas.openxmlformats.org/officeDocument/2006/relationships/slide" Target="slides/slide73.xml"/><Relationship Id="rId148"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slide" Target="slides/slide19.xml"/><Relationship Id="rId112" Type="http://schemas.openxmlformats.org/officeDocument/2006/relationships/slide" Target="slides/slide42.xml"/><Relationship Id="rId133" Type="http://schemas.openxmlformats.org/officeDocument/2006/relationships/slide" Target="slides/slide63.xml"/><Relationship Id="rId154" Type="http://schemas.openxmlformats.org/officeDocument/2006/relationships/tableStyles" Target="tableStyles.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slide" Target="slides/slide9.xml"/><Relationship Id="rId102" Type="http://schemas.openxmlformats.org/officeDocument/2006/relationships/slide" Target="slides/slide32.xml"/><Relationship Id="rId123" Type="http://schemas.openxmlformats.org/officeDocument/2006/relationships/slide" Target="slides/slide53.xml"/><Relationship Id="rId144" Type="http://schemas.openxmlformats.org/officeDocument/2006/relationships/slide" Target="slides/slide74.xml"/><Relationship Id="rId90" Type="http://schemas.openxmlformats.org/officeDocument/2006/relationships/slide" Target="slides/slide2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e Heinemann" userId="da775492-65fc-4dd1-a89e-23411025bdb6" providerId="ADAL" clId="{87B58D5F-781D-3A41-9CA5-B477A21B2D11}"/>
    <pc:docChg chg="addSld modSld">
      <pc:chgData name="Kyle Heinemann" userId="da775492-65fc-4dd1-a89e-23411025bdb6" providerId="ADAL" clId="{87B58D5F-781D-3A41-9CA5-B477A21B2D11}" dt="2021-12-03T16:07:42.782" v="1"/>
      <pc:docMkLst>
        <pc:docMk/>
      </pc:docMkLst>
      <pc:sldChg chg="add">
        <pc:chgData name="Kyle Heinemann" userId="da775492-65fc-4dd1-a89e-23411025bdb6" providerId="ADAL" clId="{87B58D5F-781D-3A41-9CA5-B477A21B2D11}" dt="2021-12-03T16:07:38.405" v="0"/>
        <pc:sldMkLst>
          <pc:docMk/>
          <pc:sldMk cId="3867125662" sldId="736"/>
        </pc:sldMkLst>
      </pc:sldChg>
      <pc:sldChg chg="add">
        <pc:chgData name="Kyle Heinemann" userId="da775492-65fc-4dd1-a89e-23411025bdb6" providerId="ADAL" clId="{87B58D5F-781D-3A41-9CA5-B477A21B2D11}" dt="2021-12-03T16:07:42.782" v="1"/>
        <pc:sldMkLst>
          <pc:docMk/>
          <pc:sldMk cId="3480183443" sldId="737"/>
        </pc:sldMkLst>
      </pc:sldChg>
    </pc:docChg>
  </pc:docChgLst>
  <pc:docChgLst>
    <pc:chgData name="Kyle Heinemann" userId="da775492-65fc-4dd1-a89e-23411025bdb6" providerId="ADAL" clId="{BFFF2776-73B4-8943-962B-D5BB27C0A96F}"/>
    <pc:docChg chg="modSld">
      <pc:chgData name="Kyle Heinemann" userId="da775492-65fc-4dd1-a89e-23411025bdb6" providerId="ADAL" clId="{BFFF2776-73B4-8943-962B-D5BB27C0A96F}" dt="2022-01-05T22:51:12.847" v="0"/>
      <pc:docMkLst>
        <pc:docMk/>
      </pc:docMkLst>
      <pc:sldChg chg="modSp mod">
        <pc:chgData name="Kyle Heinemann" userId="da775492-65fc-4dd1-a89e-23411025bdb6" providerId="ADAL" clId="{BFFF2776-73B4-8943-962B-D5BB27C0A96F}" dt="2022-01-05T22:51:12.847" v="0"/>
        <pc:sldMkLst>
          <pc:docMk/>
          <pc:sldMk cId="4293013150" sldId="613"/>
        </pc:sldMkLst>
        <pc:spChg chg="mod">
          <ac:chgData name="Kyle Heinemann" userId="da775492-65fc-4dd1-a89e-23411025bdb6" providerId="ADAL" clId="{BFFF2776-73B4-8943-962B-D5BB27C0A96F}" dt="2022-01-05T22:51:12.847" v="0"/>
          <ac:spMkLst>
            <pc:docMk/>
            <pc:sldMk cId="4293013150" sldId="613"/>
            <ac:spMk id="10" creationId="{03808ECC-C584-E141-8D30-A0DBB8FE4E77}"/>
          </ac:spMkLst>
        </pc:spChg>
      </pc:sldChg>
    </pc:docChg>
  </pc:docChgLst>
  <pc:docChgLst>
    <pc:chgData name="Kyle Heinemann" userId="da775492-65fc-4dd1-a89e-23411025bdb6" providerId="ADAL" clId="{9BCA62CF-FD37-FF45-85F9-2266F19C30E5}"/>
    <pc:docChg chg="undo redo custSel addSld delSld modSld modSection">
      <pc:chgData name="Kyle Heinemann" userId="da775492-65fc-4dd1-a89e-23411025bdb6" providerId="ADAL" clId="{9BCA62CF-FD37-FF45-85F9-2266F19C30E5}" dt="2022-01-14T22:35:33.321" v="103" actId="2696"/>
      <pc:docMkLst>
        <pc:docMk/>
      </pc:docMkLst>
      <pc:sldChg chg="addSp delSp modSp mod">
        <pc:chgData name="Kyle Heinemann" userId="da775492-65fc-4dd1-a89e-23411025bdb6" providerId="ADAL" clId="{9BCA62CF-FD37-FF45-85F9-2266F19C30E5}" dt="2022-01-14T22:35:26.845" v="101" actId="29295"/>
        <pc:sldMkLst>
          <pc:docMk/>
          <pc:sldMk cId="1637934908" sldId="712"/>
        </pc:sldMkLst>
        <pc:spChg chg="add mod">
          <ac:chgData name="Kyle Heinemann" userId="da775492-65fc-4dd1-a89e-23411025bdb6" providerId="ADAL" clId="{9BCA62CF-FD37-FF45-85F9-2266F19C30E5}" dt="2022-01-14T22:34:58.990" v="40" actId="1076"/>
          <ac:spMkLst>
            <pc:docMk/>
            <pc:sldMk cId="1637934908" sldId="712"/>
            <ac:spMk id="6" creationId="{8850C38A-DFEB-6349-94A5-499FEFA6A060}"/>
          </ac:spMkLst>
        </pc:spChg>
        <pc:spChg chg="add mod">
          <ac:chgData name="Kyle Heinemann" userId="da775492-65fc-4dd1-a89e-23411025bdb6" providerId="ADAL" clId="{9BCA62CF-FD37-FF45-85F9-2266F19C30E5}" dt="2022-01-14T22:34:58.990" v="40" actId="1076"/>
          <ac:spMkLst>
            <pc:docMk/>
            <pc:sldMk cId="1637934908" sldId="712"/>
            <ac:spMk id="7" creationId="{7381F224-72DC-4241-BB75-3F1CF2EA7BE1}"/>
          </ac:spMkLst>
        </pc:spChg>
        <pc:spChg chg="add mod">
          <ac:chgData name="Kyle Heinemann" userId="da775492-65fc-4dd1-a89e-23411025bdb6" providerId="ADAL" clId="{9BCA62CF-FD37-FF45-85F9-2266F19C30E5}" dt="2022-01-14T22:34:58.990" v="40" actId="1076"/>
          <ac:spMkLst>
            <pc:docMk/>
            <pc:sldMk cId="1637934908" sldId="712"/>
            <ac:spMk id="8" creationId="{2ABEA1C3-E185-194D-A4A0-17D7FB34F4D1}"/>
          </ac:spMkLst>
        </pc:spChg>
        <pc:spChg chg="add mod">
          <ac:chgData name="Kyle Heinemann" userId="da775492-65fc-4dd1-a89e-23411025bdb6" providerId="ADAL" clId="{9BCA62CF-FD37-FF45-85F9-2266F19C30E5}" dt="2022-01-14T22:34:58.990" v="40" actId="1076"/>
          <ac:spMkLst>
            <pc:docMk/>
            <pc:sldMk cId="1637934908" sldId="712"/>
            <ac:spMk id="9" creationId="{22C61F03-0729-9245-855D-63132C33B863}"/>
          </ac:spMkLst>
        </pc:spChg>
        <pc:spChg chg="del">
          <ac:chgData name="Kyle Heinemann" userId="da775492-65fc-4dd1-a89e-23411025bdb6" providerId="ADAL" clId="{9BCA62CF-FD37-FF45-85F9-2266F19C30E5}" dt="2022-01-14T22:29:57.323" v="0" actId="478"/>
          <ac:spMkLst>
            <pc:docMk/>
            <pc:sldMk cId="1637934908" sldId="712"/>
            <ac:spMk id="19" creationId="{5EF3386D-F7C4-A64C-9BFF-5D0790C4ED0F}"/>
          </ac:spMkLst>
        </pc:spChg>
        <pc:spChg chg="mod">
          <ac:chgData name="Kyle Heinemann" userId="da775492-65fc-4dd1-a89e-23411025bdb6" providerId="ADAL" clId="{9BCA62CF-FD37-FF45-85F9-2266F19C30E5}" dt="2022-01-14T22:29:58.171" v="1"/>
          <ac:spMkLst>
            <pc:docMk/>
            <pc:sldMk cId="1637934908" sldId="712"/>
            <ac:spMk id="20" creationId="{A245444C-72F6-E14A-88A4-70F42AFA4637}"/>
          </ac:spMkLst>
        </pc:spChg>
        <pc:spChg chg="add mod">
          <ac:chgData name="Kyle Heinemann" userId="da775492-65fc-4dd1-a89e-23411025bdb6" providerId="ADAL" clId="{9BCA62CF-FD37-FF45-85F9-2266F19C30E5}" dt="2022-01-14T22:34:58.990" v="40" actId="1076"/>
          <ac:spMkLst>
            <pc:docMk/>
            <pc:sldMk cId="1637934908" sldId="712"/>
            <ac:spMk id="24" creationId="{7325D5B9-3AFA-3E47-8138-65F8D5447E69}"/>
          </ac:spMkLst>
        </pc:spChg>
        <pc:spChg chg="add mod">
          <ac:chgData name="Kyle Heinemann" userId="da775492-65fc-4dd1-a89e-23411025bdb6" providerId="ADAL" clId="{9BCA62CF-FD37-FF45-85F9-2266F19C30E5}" dt="2022-01-14T22:34:58.990" v="40" actId="1076"/>
          <ac:spMkLst>
            <pc:docMk/>
            <pc:sldMk cId="1637934908" sldId="712"/>
            <ac:spMk id="25" creationId="{D1F45432-308A-FD46-A157-211CA1060763}"/>
          </ac:spMkLst>
        </pc:spChg>
        <pc:spChg chg="add mod">
          <ac:chgData name="Kyle Heinemann" userId="da775492-65fc-4dd1-a89e-23411025bdb6" providerId="ADAL" clId="{9BCA62CF-FD37-FF45-85F9-2266F19C30E5}" dt="2022-01-14T22:34:58.990" v="40" actId="1076"/>
          <ac:spMkLst>
            <pc:docMk/>
            <pc:sldMk cId="1637934908" sldId="712"/>
            <ac:spMk id="26" creationId="{54874BB2-3872-7441-8F1A-21BE13B6AB72}"/>
          </ac:spMkLst>
        </pc:spChg>
        <pc:spChg chg="add mod">
          <ac:chgData name="Kyle Heinemann" userId="da775492-65fc-4dd1-a89e-23411025bdb6" providerId="ADAL" clId="{9BCA62CF-FD37-FF45-85F9-2266F19C30E5}" dt="2022-01-14T22:35:15.036" v="46" actId="121"/>
          <ac:spMkLst>
            <pc:docMk/>
            <pc:sldMk cId="1637934908" sldId="712"/>
            <ac:spMk id="35" creationId="{D0EDFF76-F4F1-A34E-9DBE-9B61D5A3B7D0}"/>
          </ac:spMkLst>
        </pc:spChg>
        <pc:grpChg chg="add">
          <ac:chgData name="Kyle Heinemann" userId="da775492-65fc-4dd1-a89e-23411025bdb6" providerId="ADAL" clId="{9BCA62CF-FD37-FF45-85F9-2266F19C30E5}" dt="2022-01-14T22:34:59.721" v="41" actId="164"/>
          <ac:grpSpMkLst>
            <pc:docMk/>
            <pc:sldMk cId="1637934908" sldId="712"/>
            <ac:grpSpMk id="2" creationId="{FC037533-8F12-9149-A013-DC018BEB5650}"/>
          </ac:grpSpMkLst>
        </pc:grpChg>
        <pc:grpChg chg="add mod">
          <ac:chgData name="Kyle Heinemann" userId="da775492-65fc-4dd1-a89e-23411025bdb6" providerId="ADAL" clId="{9BCA62CF-FD37-FF45-85F9-2266F19C30E5}" dt="2022-01-14T22:34:58.990" v="40" actId="1076"/>
          <ac:grpSpMkLst>
            <pc:docMk/>
            <pc:sldMk cId="1637934908" sldId="712"/>
            <ac:grpSpMk id="11" creationId="{E95F50F2-B02E-8941-8C91-626D3BA0D883}"/>
          </ac:grpSpMkLst>
        </pc:grpChg>
        <pc:grpChg chg="add mod">
          <ac:chgData name="Kyle Heinemann" userId="da775492-65fc-4dd1-a89e-23411025bdb6" providerId="ADAL" clId="{9BCA62CF-FD37-FF45-85F9-2266F19C30E5}" dt="2022-01-14T22:34:58.990" v="40" actId="1076"/>
          <ac:grpSpMkLst>
            <pc:docMk/>
            <pc:sldMk cId="1637934908" sldId="712"/>
            <ac:grpSpMk id="15" creationId="{D813EF59-4A51-BB4E-BB9D-E289BD721B77}"/>
          </ac:grpSpMkLst>
        </pc:grpChg>
        <pc:grpChg chg="mod">
          <ac:chgData name="Kyle Heinemann" userId="da775492-65fc-4dd1-a89e-23411025bdb6" providerId="ADAL" clId="{9BCA62CF-FD37-FF45-85F9-2266F19C30E5}" dt="2022-01-14T22:34:09.458" v="23" actId="1076"/>
          <ac:grpSpMkLst>
            <pc:docMk/>
            <pc:sldMk cId="1637934908" sldId="712"/>
            <ac:grpSpMk id="18" creationId="{EF9F74E8-D9FA-604C-BF75-131A52C85E4B}"/>
          </ac:grpSpMkLst>
        </pc:grpChg>
        <pc:grpChg chg="add mod">
          <ac:chgData name="Kyle Heinemann" userId="da775492-65fc-4dd1-a89e-23411025bdb6" providerId="ADAL" clId="{9BCA62CF-FD37-FF45-85F9-2266F19C30E5}" dt="2022-01-14T22:34:58.990" v="40" actId="1076"/>
          <ac:grpSpMkLst>
            <pc:docMk/>
            <pc:sldMk cId="1637934908" sldId="712"/>
            <ac:grpSpMk id="27" creationId="{7B09CCB2-AEFA-EF4B-8AE5-DFD06235A12F}"/>
          </ac:grpSpMkLst>
        </pc:grpChg>
        <pc:grpChg chg="mod">
          <ac:chgData name="Kyle Heinemann" userId="da775492-65fc-4dd1-a89e-23411025bdb6" providerId="ADAL" clId="{9BCA62CF-FD37-FF45-85F9-2266F19C30E5}" dt="2022-01-14T22:29:58.171" v="1"/>
          <ac:grpSpMkLst>
            <pc:docMk/>
            <pc:sldMk cId="1637934908" sldId="712"/>
            <ac:grpSpMk id="29" creationId="{AE96365D-2F2E-F145-9AEC-B04A2C49EC98}"/>
          </ac:grpSpMkLst>
        </pc:grpChg>
        <pc:grpChg chg="add mod">
          <ac:chgData name="Kyle Heinemann" userId="da775492-65fc-4dd1-a89e-23411025bdb6" providerId="ADAL" clId="{9BCA62CF-FD37-FF45-85F9-2266F19C30E5}" dt="2022-01-14T22:34:58.990" v="40" actId="1076"/>
          <ac:grpSpMkLst>
            <pc:docMk/>
            <pc:sldMk cId="1637934908" sldId="712"/>
            <ac:grpSpMk id="32" creationId="{91B469A5-7119-2C47-A3F3-564E7B700B6A}"/>
          </ac:grpSpMkLst>
        </pc:grpChg>
        <pc:picChg chg="mod">
          <ac:chgData name="Kyle Heinemann" userId="da775492-65fc-4dd1-a89e-23411025bdb6" providerId="ADAL" clId="{9BCA62CF-FD37-FF45-85F9-2266F19C30E5}" dt="2022-01-14T22:29:58.171" v="1"/>
          <ac:picMkLst>
            <pc:docMk/>
            <pc:sldMk cId="1637934908" sldId="712"/>
            <ac:picMk id="12" creationId="{82BAE032-2B26-DE41-A77A-C598B4D52DFF}"/>
          </ac:picMkLst>
        </pc:picChg>
        <pc:picChg chg="mod">
          <ac:chgData name="Kyle Heinemann" userId="da775492-65fc-4dd1-a89e-23411025bdb6" providerId="ADAL" clId="{9BCA62CF-FD37-FF45-85F9-2266F19C30E5}" dt="2022-01-14T22:29:58.171" v="1"/>
          <ac:picMkLst>
            <pc:docMk/>
            <pc:sldMk cId="1637934908" sldId="712"/>
            <ac:picMk id="13" creationId="{C7884134-DBB4-B847-9A8D-F25810AEE454}"/>
          </ac:picMkLst>
        </pc:picChg>
        <pc:picChg chg="mod">
          <ac:chgData name="Kyle Heinemann" userId="da775492-65fc-4dd1-a89e-23411025bdb6" providerId="ADAL" clId="{9BCA62CF-FD37-FF45-85F9-2266F19C30E5}" dt="2022-01-14T22:29:58.171" v="1"/>
          <ac:picMkLst>
            <pc:docMk/>
            <pc:sldMk cId="1637934908" sldId="712"/>
            <ac:picMk id="14" creationId="{2068E54C-C8B3-9A4F-AD47-CFAC8BD3280A}"/>
          </ac:picMkLst>
        </pc:picChg>
        <pc:picChg chg="mod">
          <ac:chgData name="Kyle Heinemann" userId="da775492-65fc-4dd1-a89e-23411025bdb6" providerId="ADAL" clId="{9BCA62CF-FD37-FF45-85F9-2266F19C30E5}" dt="2022-01-14T22:29:58.171" v="1"/>
          <ac:picMkLst>
            <pc:docMk/>
            <pc:sldMk cId="1637934908" sldId="712"/>
            <ac:picMk id="16" creationId="{0F4EDA14-5500-A54D-A0CF-045D632D880C}"/>
          </ac:picMkLst>
        </pc:picChg>
        <pc:picChg chg="mod modCrop">
          <ac:chgData name="Kyle Heinemann" userId="da775492-65fc-4dd1-a89e-23411025bdb6" providerId="ADAL" clId="{9BCA62CF-FD37-FF45-85F9-2266F19C30E5}" dt="2022-01-14T22:35:26.845" v="101" actId="29295"/>
          <ac:picMkLst>
            <pc:docMk/>
            <pc:sldMk cId="1637934908" sldId="712"/>
            <ac:picMk id="17" creationId="{41F11C67-49EA-B34D-8F5A-4A36D5A202C8}"/>
          </ac:picMkLst>
        </pc:picChg>
        <pc:picChg chg="mod">
          <ac:chgData name="Kyle Heinemann" userId="da775492-65fc-4dd1-a89e-23411025bdb6" providerId="ADAL" clId="{9BCA62CF-FD37-FF45-85F9-2266F19C30E5}" dt="2022-01-14T22:29:58.171" v="1"/>
          <ac:picMkLst>
            <pc:docMk/>
            <pc:sldMk cId="1637934908" sldId="712"/>
            <ac:picMk id="21" creationId="{72F83291-46D9-2F40-BB40-0949D3FBACBC}"/>
          </ac:picMkLst>
        </pc:picChg>
        <pc:picChg chg="mod">
          <ac:chgData name="Kyle Heinemann" userId="da775492-65fc-4dd1-a89e-23411025bdb6" providerId="ADAL" clId="{9BCA62CF-FD37-FF45-85F9-2266F19C30E5}" dt="2022-01-14T22:29:58.171" v="1"/>
          <ac:picMkLst>
            <pc:docMk/>
            <pc:sldMk cId="1637934908" sldId="712"/>
            <ac:picMk id="22" creationId="{B2F083CE-761F-5B44-9D60-E3E9B263286F}"/>
          </ac:picMkLst>
        </pc:picChg>
        <pc:picChg chg="mod">
          <ac:chgData name="Kyle Heinemann" userId="da775492-65fc-4dd1-a89e-23411025bdb6" providerId="ADAL" clId="{9BCA62CF-FD37-FF45-85F9-2266F19C30E5}" dt="2022-01-14T22:29:58.171" v="1"/>
          <ac:picMkLst>
            <pc:docMk/>
            <pc:sldMk cId="1637934908" sldId="712"/>
            <ac:picMk id="23" creationId="{535DF100-CBD9-074D-9733-47200FA381A6}"/>
          </ac:picMkLst>
        </pc:picChg>
        <pc:picChg chg="mod">
          <ac:chgData name="Kyle Heinemann" userId="da775492-65fc-4dd1-a89e-23411025bdb6" providerId="ADAL" clId="{9BCA62CF-FD37-FF45-85F9-2266F19C30E5}" dt="2022-01-14T22:29:58.171" v="1"/>
          <ac:picMkLst>
            <pc:docMk/>
            <pc:sldMk cId="1637934908" sldId="712"/>
            <ac:picMk id="28" creationId="{ED94FC9A-361F-E542-80E7-EE83F10342E8}"/>
          </ac:picMkLst>
        </pc:picChg>
        <pc:picChg chg="mod">
          <ac:chgData name="Kyle Heinemann" userId="da775492-65fc-4dd1-a89e-23411025bdb6" providerId="ADAL" clId="{9BCA62CF-FD37-FF45-85F9-2266F19C30E5}" dt="2022-01-14T22:29:58.171" v="1"/>
          <ac:picMkLst>
            <pc:docMk/>
            <pc:sldMk cId="1637934908" sldId="712"/>
            <ac:picMk id="30" creationId="{03A02BF9-8C1C-C945-94E0-B8B7B3A05789}"/>
          </ac:picMkLst>
        </pc:picChg>
        <pc:picChg chg="mod">
          <ac:chgData name="Kyle Heinemann" userId="da775492-65fc-4dd1-a89e-23411025bdb6" providerId="ADAL" clId="{9BCA62CF-FD37-FF45-85F9-2266F19C30E5}" dt="2022-01-14T22:29:58.171" v="1"/>
          <ac:picMkLst>
            <pc:docMk/>
            <pc:sldMk cId="1637934908" sldId="712"/>
            <ac:picMk id="31" creationId="{2021EAAF-504B-F242-96B1-8415531BBD30}"/>
          </ac:picMkLst>
        </pc:picChg>
        <pc:picChg chg="mod">
          <ac:chgData name="Kyle Heinemann" userId="da775492-65fc-4dd1-a89e-23411025bdb6" providerId="ADAL" clId="{9BCA62CF-FD37-FF45-85F9-2266F19C30E5}" dt="2022-01-14T22:29:58.171" v="1"/>
          <ac:picMkLst>
            <pc:docMk/>
            <pc:sldMk cId="1637934908" sldId="712"/>
            <ac:picMk id="33" creationId="{1BB21591-AE0C-3742-A944-98DACB66526A}"/>
          </ac:picMkLst>
        </pc:picChg>
        <pc:picChg chg="mod">
          <ac:chgData name="Kyle Heinemann" userId="da775492-65fc-4dd1-a89e-23411025bdb6" providerId="ADAL" clId="{9BCA62CF-FD37-FF45-85F9-2266F19C30E5}" dt="2022-01-14T22:29:58.171" v="1"/>
          <ac:picMkLst>
            <pc:docMk/>
            <pc:sldMk cId="1637934908" sldId="712"/>
            <ac:picMk id="34" creationId="{FBC2D592-CDE5-3D45-8854-33F318214AED}"/>
          </ac:picMkLst>
        </pc:picChg>
        <pc:picChg chg="add mod modCrop">
          <ac:chgData name="Kyle Heinemann" userId="da775492-65fc-4dd1-a89e-23411025bdb6" providerId="ADAL" clId="{9BCA62CF-FD37-FF45-85F9-2266F19C30E5}" dt="2022-01-14T22:34:48.527" v="37" actId="1076"/>
          <ac:picMkLst>
            <pc:docMk/>
            <pc:sldMk cId="1637934908" sldId="712"/>
            <ac:picMk id="36" creationId="{6CE3CB30-3726-F743-AA20-B0CF1E356A57}"/>
          </ac:picMkLst>
        </pc:picChg>
      </pc:sldChg>
      <pc:sldChg chg="add del">
        <pc:chgData name="Kyle Heinemann" userId="da775492-65fc-4dd1-a89e-23411025bdb6" providerId="ADAL" clId="{9BCA62CF-FD37-FF45-85F9-2266F19C30E5}" dt="2022-01-14T22:30:57.824" v="17" actId="2696"/>
        <pc:sldMkLst>
          <pc:docMk/>
          <pc:sldMk cId="3867125662" sldId="736"/>
        </pc:sldMkLst>
      </pc:sldChg>
      <pc:sldChg chg="add del">
        <pc:chgData name="Kyle Heinemann" userId="da775492-65fc-4dd1-a89e-23411025bdb6" providerId="ADAL" clId="{9BCA62CF-FD37-FF45-85F9-2266F19C30E5}" dt="2022-01-14T22:35:33.321" v="103" actId="2696"/>
        <pc:sldMkLst>
          <pc:docMk/>
          <pc:sldMk cId="2413399132" sldId="738"/>
        </pc:sldMkLst>
      </pc:sldChg>
      <pc:sldChg chg="add">
        <pc:chgData name="Kyle Heinemann" userId="da775492-65fc-4dd1-a89e-23411025bdb6" providerId="ADAL" clId="{9BCA62CF-FD37-FF45-85F9-2266F19C30E5}" dt="2022-01-14T22:35:32.047" v="102"/>
        <pc:sldMkLst>
          <pc:docMk/>
          <pc:sldMk cId="1329688628" sldId="7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2/28/2023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2/28/2023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238807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a:p>
        </p:txBody>
      </p:sp>
    </p:spTree>
    <p:extLst>
      <p:ext uri="{BB962C8B-B14F-4D97-AF65-F5344CB8AC3E}">
        <p14:creationId xmlns:p14="http://schemas.microsoft.com/office/powerpoint/2010/main" val="816526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3140766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a:p>
        </p:txBody>
      </p:sp>
    </p:spTree>
    <p:extLst>
      <p:ext uri="{BB962C8B-B14F-4D97-AF65-F5344CB8AC3E}">
        <p14:creationId xmlns:p14="http://schemas.microsoft.com/office/powerpoint/2010/main" val="968755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some code that uses the same Feature Class definition and gets the Linear Conversion factor. Just a quick note, that if the dataset is in a Geographic coordinate system, then the values are metric.</a:t>
            </a:r>
          </a:p>
          <a:p>
            <a:r>
              <a:rPr lang="en-US" dirty="0"/>
              <a:t>In this code you can see that is handled by first testing to see if the feature class dataset is projected and then reverting to the default conversion factor of 1 here, if it’s not.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a:p>
        </p:txBody>
      </p:sp>
    </p:spTree>
    <p:extLst>
      <p:ext uri="{BB962C8B-B14F-4D97-AF65-F5344CB8AC3E}">
        <p14:creationId xmlns:p14="http://schemas.microsoft.com/office/powerpoint/2010/main" val="1005458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Direction values, they are all stored in north azimuth, and in decimal degrees.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17</a:t>
            </a:fld>
            <a:endParaRPr lang="en-US"/>
          </a:p>
        </p:txBody>
      </p:sp>
    </p:spTree>
    <p:extLst>
      <p:ext uri="{BB962C8B-B14F-4D97-AF65-F5344CB8AC3E}">
        <p14:creationId xmlns:p14="http://schemas.microsoft.com/office/powerpoint/2010/main" val="1805712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will notice that the labeling that you see on the map, and in the other areas of the UI shows values as quadrant bearings, and appears as the formatted text value using arcade in a label expression.</a:t>
            </a:r>
          </a:p>
          <a:p>
            <a:r>
              <a:rPr lang="en-US" dirty="0"/>
              <a:t>These formats and units are configured and are configurable through the </a:t>
            </a:r>
            <a:r>
              <a:rPr lang="en-US" sz="1200" kern="1200" dirty="0">
                <a:solidFill>
                  <a:schemeClr val="tx1"/>
                </a:solidFill>
                <a:effectLst/>
                <a:latin typeface="Arial"/>
                <a:ea typeface="+mn-ea"/>
                <a:cs typeface="+mn-cs"/>
              </a:rPr>
              <a:t>Pro Client. That is topic unto itself, but for the purposes of the API, we know we need to store these directions in the tables as North azimuth decimal degrees.</a:t>
            </a: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a:p>
        </p:txBody>
      </p:sp>
    </p:spTree>
    <p:extLst>
      <p:ext uri="{BB962C8B-B14F-4D97-AF65-F5344CB8AC3E}">
        <p14:creationId xmlns:p14="http://schemas.microsoft.com/office/powerpoint/2010/main" val="1352477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that brings us to Converting Direction formats and units. We'll use a as an example here a traverse text file and show how to parse through these files in order to generate COGO lines and there's also sample code that we will be providing for you to download and all other samples and demos are available the code is available to you as well.</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a:p>
        </p:txBody>
      </p:sp>
    </p:spTree>
    <p:extLst>
      <p:ext uri="{BB962C8B-B14F-4D97-AF65-F5344CB8AC3E}">
        <p14:creationId xmlns:p14="http://schemas.microsoft.com/office/powerpoint/2010/main" val="717855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In this traverse file we see that we have a DT code for direction type of quadrant bearing, code QB.   … and the DU code is for direction unit, and it is in degrees minutes seconds, DMS.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419860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here we have an example in this file, of a quadrant bearing that we want to be able to convert into north azimuth, decimal degrees, to store it in the database. So let’s show how to do that through code...</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a:p>
        </p:txBody>
      </p:sp>
    </p:spTree>
    <p:extLst>
      <p:ext uri="{BB962C8B-B14F-4D97-AF65-F5344CB8AC3E}">
        <p14:creationId xmlns:p14="http://schemas.microsoft.com/office/powerpoint/2010/main" val="2220279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here's a function that converts a quadrant bearing string like the one we saw in the file, to a double value in radians, and in polar cartesian direction format. This is a function that will be used frequently because the geometry engine uses polar radians for its directions.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Looking at this function… it uses a direction unit format conversion class, you create an instance of that, and then you also define a conversion definition object with specific conversion properties. The incoming </a:t>
            </a:r>
            <a:r>
              <a:rPr lang="en-US" sz="1200" b="1" kern="1200" dirty="0">
                <a:solidFill>
                  <a:schemeClr val="tx1"/>
                </a:solidFill>
                <a:effectLst/>
                <a:latin typeface="Arial"/>
                <a:ea typeface="+mn-ea"/>
                <a:cs typeface="+mn-cs"/>
              </a:rPr>
              <a:t>direction type </a:t>
            </a:r>
            <a:r>
              <a:rPr lang="en-US" sz="1200" kern="1200" dirty="0">
                <a:solidFill>
                  <a:schemeClr val="tx1"/>
                </a:solidFill>
                <a:effectLst/>
                <a:latin typeface="Arial"/>
                <a:ea typeface="+mn-ea"/>
                <a:cs typeface="+mn-cs"/>
              </a:rPr>
              <a:t>and </a:t>
            </a:r>
            <a:r>
              <a:rPr lang="en-US" sz="1200" b="1" kern="1200" dirty="0">
                <a:solidFill>
                  <a:schemeClr val="tx1"/>
                </a:solidFill>
                <a:effectLst/>
                <a:latin typeface="Arial"/>
                <a:ea typeface="+mn-ea"/>
                <a:cs typeface="+mn-cs"/>
              </a:rPr>
              <a:t>direction units </a:t>
            </a:r>
            <a:r>
              <a:rPr lang="en-US" sz="1200" kern="1200" dirty="0">
                <a:solidFill>
                  <a:schemeClr val="tx1"/>
                </a:solidFill>
                <a:effectLst/>
                <a:latin typeface="Arial"/>
                <a:ea typeface="+mn-ea"/>
                <a:cs typeface="+mn-cs"/>
              </a:rPr>
              <a:t>are in this case quadrant bearing and degrees minutes seconds, and then the outgoing direction type and directions units are specified here as polar directions in units of radians.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You then call convert to double on the direction unit format converter, passing in the string, and you get back the double in polar radians.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a:p>
        </p:txBody>
      </p:sp>
    </p:spTree>
    <p:extLst>
      <p:ext uri="{BB962C8B-B14F-4D97-AF65-F5344CB8AC3E}">
        <p14:creationId xmlns:p14="http://schemas.microsoft.com/office/powerpoint/2010/main" val="3179005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3527749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Here's another example … in this case we’re taking in a polar radians value as a double, and spitting out a north azimuth decimal degrees value, also as a double. This is another frequently used function - we’re taking the geometry engine format and storing the direction in the database as our </a:t>
            </a:r>
            <a:r>
              <a:rPr lang="en-US" sz="1200" kern="1200" dirty="0" err="1">
                <a:solidFill>
                  <a:schemeClr val="tx1"/>
                </a:solidFill>
                <a:effectLst/>
                <a:latin typeface="Arial"/>
                <a:ea typeface="+mn-ea"/>
                <a:cs typeface="+mn-cs"/>
              </a:rPr>
              <a:t>cogo</a:t>
            </a:r>
            <a:r>
              <a:rPr lang="en-US" sz="1200" kern="1200" dirty="0">
                <a:solidFill>
                  <a:schemeClr val="tx1"/>
                </a:solidFill>
                <a:effectLst/>
                <a:latin typeface="Arial"/>
                <a:ea typeface="+mn-ea"/>
                <a:cs typeface="+mn-cs"/>
              </a:rPr>
              <a:t> base unit for directions… being north azimuth, decimal degrees.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a:p>
        </p:txBody>
      </p:sp>
    </p:spTree>
    <p:extLst>
      <p:ext uri="{BB962C8B-B14F-4D97-AF65-F5344CB8AC3E}">
        <p14:creationId xmlns:p14="http://schemas.microsoft.com/office/powerpoint/2010/main" val="2414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a:p>
        </p:txBody>
      </p:sp>
    </p:spTree>
    <p:extLst>
      <p:ext uri="{BB962C8B-B14F-4D97-AF65-F5344CB8AC3E}">
        <p14:creationId xmlns:p14="http://schemas.microsoft.com/office/powerpoint/2010/main" val="346781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a:p>
        </p:txBody>
      </p:sp>
    </p:spTree>
    <p:extLst>
      <p:ext uri="{BB962C8B-B14F-4D97-AF65-F5344CB8AC3E}">
        <p14:creationId xmlns:p14="http://schemas.microsoft.com/office/powerpoint/2010/main" val="3513690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26</a:t>
            </a:fld>
            <a:endParaRPr lang="en-US"/>
          </a:p>
        </p:txBody>
      </p:sp>
    </p:spTree>
    <p:extLst>
      <p:ext uri="{BB962C8B-B14F-4D97-AF65-F5344CB8AC3E}">
        <p14:creationId xmlns:p14="http://schemas.microsoft.com/office/powerpoint/2010/main" val="3747493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dirty="0"/>
          </a:p>
        </p:txBody>
      </p:sp>
    </p:spTree>
    <p:extLst>
      <p:ext uri="{BB962C8B-B14F-4D97-AF65-F5344CB8AC3E}">
        <p14:creationId xmlns:p14="http://schemas.microsoft.com/office/powerpoint/2010/main" val="2099153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a:p>
        </p:txBody>
      </p:sp>
    </p:spTree>
    <p:extLst>
      <p:ext uri="{BB962C8B-B14F-4D97-AF65-F5344CB8AC3E}">
        <p14:creationId xmlns:p14="http://schemas.microsoft.com/office/powerpoint/2010/main" val="1711312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30</a:t>
            </a:fld>
            <a:endParaRPr lang="en-US"/>
          </a:p>
        </p:txBody>
      </p:sp>
    </p:spTree>
    <p:extLst>
      <p:ext uri="{BB962C8B-B14F-4D97-AF65-F5344CB8AC3E}">
        <p14:creationId xmlns:p14="http://schemas.microsoft.com/office/powerpoint/2010/main" val="3234186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ground to grid corrections … this is what the ground to grid Corrections looks like in the UI. You can see that we can toggle the whole ground to grid correction on or off and then we can individually set to turn on direction offset or distance factors and specify specific numbers for direction offset is an angle and then the distance factor as a constant.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31</a:t>
            </a:fld>
            <a:endParaRPr lang="en-US"/>
          </a:p>
        </p:txBody>
      </p:sp>
    </p:spTree>
    <p:extLst>
      <p:ext uri="{BB962C8B-B14F-4D97-AF65-F5344CB8AC3E}">
        <p14:creationId xmlns:p14="http://schemas.microsoft.com/office/powerpoint/2010/main" val="2146718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 ground to grid is stored on a per-map basis, each map has its own corrections. Looking at this in code you get your ground to grid via the map view’s CIM definition object.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You can get the ground a grid correction directly off the CIM definition.</a:t>
            </a:r>
          </a:p>
          <a:p>
            <a:r>
              <a:rPr lang="en-US" sz="1200" kern="1200" dirty="0">
                <a:solidFill>
                  <a:schemeClr val="tx1"/>
                </a:solidFill>
                <a:effectLst/>
                <a:latin typeface="Arial"/>
                <a:ea typeface="+mn-ea"/>
                <a:cs typeface="+mn-cs"/>
              </a:rPr>
              <a:t>Then reading the ground to grid is through extension methods on the ground to grid object.</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What these methods do internally is automatically check to see if the ground to grid is active and turned on in the UI and also checks to see what corrections are turned on and currently set by at the user.</a:t>
            </a:r>
          </a:p>
          <a:p>
            <a:r>
              <a:rPr lang="en-US" sz="1200" kern="1200" dirty="0">
                <a:solidFill>
                  <a:schemeClr val="tx1"/>
                </a:solidFill>
                <a:effectLst/>
                <a:latin typeface="Arial"/>
                <a:ea typeface="+mn-ea"/>
                <a:cs typeface="+mn-cs"/>
              </a:rPr>
              <a:t>If any of those are not active or turned off in the UI, then the scale factor returns one… and similarly for the direction offset correction it returns a value of zero. So from a coding point of view, using these extension methods makes it easy, as you don’t need to check all of those different combinations in the properties.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Also note, here, that the direction offset correction is always stored in decimal degrees … in this little snippet of code we're converting it to radians for use in the geometry engine functions.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32</a:t>
            </a:fld>
            <a:endParaRPr lang="en-US"/>
          </a:p>
        </p:txBody>
      </p:sp>
    </p:spTree>
    <p:extLst>
      <p:ext uri="{BB962C8B-B14F-4D97-AF65-F5344CB8AC3E}">
        <p14:creationId xmlns:p14="http://schemas.microsoft.com/office/powerpoint/2010/main" val="3727636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Similar pattern, for setting the ground to grid, but a few additional things to note. In the case of a brand new map, as indicated in the comments here you would need to initialize it for the first time so if it's null then you can create 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Also, there are no extension methods needed in this case, you just set the properties directly. Looking at what the code is doing here, it’s turning on a constant scale factor to a value… represented by the </a:t>
            </a:r>
            <a:r>
              <a:rPr lang="en-US" sz="1200" kern="1200" dirty="0" err="1">
                <a:solidFill>
                  <a:schemeClr val="tx1"/>
                </a:solidFill>
                <a:effectLst/>
                <a:latin typeface="Arial"/>
                <a:ea typeface="+mn-ea"/>
                <a:cs typeface="+mn-cs"/>
              </a:rPr>
              <a:t>dScaleFactor</a:t>
            </a:r>
            <a:r>
              <a:rPr lang="en-US" sz="1200" kern="1200" dirty="0">
                <a:solidFill>
                  <a:schemeClr val="tx1"/>
                </a:solidFill>
                <a:effectLst/>
                <a:latin typeface="Arial"/>
                <a:ea typeface="+mn-ea"/>
                <a:cs typeface="+mn-cs"/>
              </a:rPr>
              <a:t> variable. You can see the UI equivalents shown in the comments of what pieces of the UI those are represented by… Then this last line shown here is setting the ground to grid correction with that new ground to grid object.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33</a:t>
            </a:fld>
            <a:endParaRPr lang="en-US"/>
          </a:p>
        </p:txBody>
      </p:sp>
    </p:spTree>
    <p:extLst>
      <p:ext uri="{BB962C8B-B14F-4D97-AF65-F5344CB8AC3E}">
        <p14:creationId xmlns:p14="http://schemas.microsoft.com/office/powerpoint/2010/main" val="2892302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2997135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34</a:t>
            </a:fld>
            <a:endParaRPr lang="en-US" dirty="0"/>
          </a:p>
        </p:txBody>
      </p:sp>
    </p:spTree>
    <p:extLst>
      <p:ext uri="{BB962C8B-B14F-4D97-AF65-F5344CB8AC3E}">
        <p14:creationId xmlns:p14="http://schemas.microsoft.com/office/powerpoint/2010/main" val="7845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a:p>
        </p:txBody>
      </p:sp>
    </p:spTree>
    <p:extLst>
      <p:ext uri="{BB962C8B-B14F-4D97-AF65-F5344CB8AC3E}">
        <p14:creationId xmlns:p14="http://schemas.microsoft.com/office/powerpoint/2010/main" val="2138485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a:p>
        </p:txBody>
      </p:sp>
    </p:spTree>
    <p:extLst>
      <p:ext uri="{BB962C8B-B14F-4D97-AF65-F5344CB8AC3E}">
        <p14:creationId xmlns:p14="http://schemas.microsoft.com/office/powerpoint/2010/main" val="3050079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37</a:t>
            </a:fld>
            <a:endParaRPr lang="en-US"/>
          </a:p>
        </p:txBody>
      </p:sp>
    </p:spTree>
    <p:extLst>
      <p:ext uri="{BB962C8B-B14F-4D97-AF65-F5344CB8AC3E}">
        <p14:creationId xmlns:p14="http://schemas.microsoft.com/office/powerpoint/2010/main" val="2511710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38</a:t>
            </a:fld>
            <a:endParaRPr lang="en-US"/>
          </a:p>
        </p:txBody>
      </p:sp>
    </p:spTree>
    <p:extLst>
      <p:ext uri="{BB962C8B-B14F-4D97-AF65-F5344CB8AC3E}">
        <p14:creationId xmlns:p14="http://schemas.microsoft.com/office/powerpoint/2010/main" val="808076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39</a:t>
            </a:fld>
            <a:endParaRPr lang="en-US"/>
          </a:p>
        </p:txBody>
      </p:sp>
    </p:spTree>
    <p:extLst>
      <p:ext uri="{BB962C8B-B14F-4D97-AF65-F5344CB8AC3E}">
        <p14:creationId xmlns:p14="http://schemas.microsoft.com/office/powerpoint/2010/main" val="36769632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Here's an example again going back to that traverse file.</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a:p>
        </p:txBody>
      </p:sp>
    </p:spTree>
    <p:extLst>
      <p:ext uri="{BB962C8B-B14F-4D97-AF65-F5344CB8AC3E}">
        <p14:creationId xmlns:p14="http://schemas.microsoft.com/office/powerpoint/2010/main" val="15318264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in this case for our two shape and size parameters we have a radius and a central angle, and for the orientation parameter we’re using a tangent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a:p>
        </p:txBody>
      </p:sp>
    </p:spTree>
    <p:extLst>
      <p:ext uri="{BB962C8B-B14F-4D97-AF65-F5344CB8AC3E}">
        <p14:creationId xmlns:p14="http://schemas.microsoft.com/office/powerpoint/2010/main" val="34224408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Circular arcs can be created via the API using the </a:t>
            </a:r>
            <a:r>
              <a:rPr lang="en-US" sz="1200" kern="1200" dirty="0" err="1">
                <a:solidFill>
                  <a:schemeClr val="tx1"/>
                </a:solidFill>
                <a:effectLst/>
                <a:latin typeface="Arial"/>
                <a:ea typeface="+mn-ea"/>
                <a:cs typeface="+mn-cs"/>
              </a:rPr>
              <a:t>CreateCircularArc</a:t>
            </a:r>
            <a:r>
              <a:rPr lang="en-US" sz="1200" kern="1200" dirty="0">
                <a:solidFill>
                  <a:schemeClr val="tx1"/>
                </a:solidFill>
                <a:effectLst/>
                <a:latin typeface="Arial"/>
                <a:ea typeface="+mn-ea"/>
                <a:cs typeface="+mn-cs"/>
              </a:rPr>
              <a:t> method on the </a:t>
            </a:r>
            <a:r>
              <a:rPr lang="en-US" sz="1200" kern="1200" dirty="0" err="1">
                <a:solidFill>
                  <a:schemeClr val="tx1"/>
                </a:solidFill>
                <a:effectLst/>
                <a:latin typeface="Arial"/>
                <a:ea typeface="+mn-ea"/>
                <a:cs typeface="+mn-cs"/>
              </a:rPr>
              <a:t>EllipticArcBuilderEx</a:t>
            </a:r>
            <a:r>
              <a:rPr lang="en-US" sz="1200" kern="1200" dirty="0">
                <a:solidFill>
                  <a:schemeClr val="tx1"/>
                </a:solidFill>
                <a:effectLst/>
                <a:latin typeface="Arial"/>
                <a:ea typeface="+mn-ea"/>
                <a:cs typeface="+mn-cs"/>
              </a:rPr>
              <a:t> class. The circular arc is really just a special form of an elliptical arc with minor and major axes the same length and so there are functions on this class specifically for creating circular arcs.  In this case you can see that we're using a chord length, a chord bearing, a radius and counterclockwise curve to the left as a minor for the circular arc.</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42</a:t>
            </a:fld>
            <a:endParaRPr lang="en-US"/>
          </a:p>
        </p:txBody>
      </p:sp>
    </p:spTree>
    <p:extLst>
      <p:ext uri="{BB962C8B-B14F-4D97-AF65-F5344CB8AC3E}">
        <p14:creationId xmlns:p14="http://schemas.microsoft.com/office/powerpoint/2010/main" val="29183444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You can achieve all of the different parameter combinations just using some first principle circular arc geometry, as shown here. In this instance we're creating a circular arc using a delta, an arc length and the chord bearing. You can see that we are pre-computing our radius and chord length from the arc length and Delta, the Delta is also called the central angle. With these we can then use the same constructor again for the circular arc, even though the initial parameters are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a:p>
        </p:txBody>
      </p:sp>
    </p:spTree>
    <p:extLst>
      <p:ext uri="{BB962C8B-B14F-4D97-AF65-F5344CB8AC3E}">
        <p14:creationId xmlns:p14="http://schemas.microsoft.com/office/powerpoint/2010/main" val="355294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12273325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here's another example starting with different initial parameters. Here we’re using the radial bearing, central angle and radius, to pre calculate the chord bearing and distance, and so on.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All of these different parameter combinations are available in the sample code that I’ll demonstrate in a few minutes, and that you’ll have access to through the download.</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44</a:t>
            </a:fld>
            <a:endParaRPr lang="en-US"/>
          </a:p>
        </p:txBody>
      </p:sp>
    </p:spTree>
    <p:extLst>
      <p:ext uri="{BB962C8B-B14F-4D97-AF65-F5344CB8AC3E}">
        <p14:creationId xmlns:p14="http://schemas.microsoft.com/office/powerpoint/2010/main" val="2658286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45</a:t>
            </a:fld>
            <a:endParaRPr lang="en-US"/>
          </a:p>
        </p:txBody>
      </p:sp>
    </p:spTree>
    <p:extLst>
      <p:ext uri="{BB962C8B-B14F-4D97-AF65-F5344CB8AC3E}">
        <p14:creationId xmlns:p14="http://schemas.microsoft.com/office/powerpoint/2010/main" val="18393411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46</a:t>
            </a:fld>
            <a:endParaRPr lang="en-US"/>
          </a:p>
        </p:txBody>
      </p:sp>
    </p:spTree>
    <p:extLst>
      <p:ext uri="{BB962C8B-B14F-4D97-AF65-F5344CB8AC3E}">
        <p14:creationId xmlns:p14="http://schemas.microsoft.com/office/powerpoint/2010/main" val="20826574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47</a:t>
            </a:fld>
            <a:endParaRPr lang="en-US"/>
          </a:p>
        </p:txBody>
      </p:sp>
    </p:spTree>
    <p:extLst>
      <p:ext uri="{BB962C8B-B14F-4D97-AF65-F5344CB8AC3E}">
        <p14:creationId xmlns:p14="http://schemas.microsoft.com/office/powerpoint/2010/main" val="34703695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48</a:t>
            </a:fld>
            <a:endParaRPr lang="en-US"/>
          </a:p>
        </p:txBody>
      </p:sp>
    </p:spTree>
    <p:extLst>
      <p:ext uri="{BB962C8B-B14F-4D97-AF65-F5344CB8AC3E}">
        <p14:creationId xmlns:p14="http://schemas.microsoft.com/office/powerpoint/2010/main" val="15163694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50</a:t>
            </a:fld>
            <a:endParaRPr lang="en-US" dirty="0"/>
          </a:p>
        </p:txBody>
      </p:sp>
    </p:spTree>
    <p:extLst>
      <p:ext uri="{BB962C8B-B14F-4D97-AF65-F5344CB8AC3E}">
        <p14:creationId xmlns:p14="http://schemas.microsoft.com/office/powerpoint/2010/main" val="18929506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51</a:t>
            </a:fld>
            <a:endParaRPr lang="en-US" dirty="0"/>
          </a:p>
        </p:txBody>
      </p:sp>
    </p:spTree>
    <p:extLst>
      <p:ext uri="{BB962C8B-B14F-4D97-AF65-F5344CB8AC3E}">
        <p14:creationId xmlns:p14="http://schemas.microsoft.com/office/powerpoint/2010/main" val="7004683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52</a:t>
            </a:fld>
            <a:endParaRPr lang="en-US" dirty="0"/>
          </a:p>
        </p:txBody>
      </p:sp>
    </p:spTree>
    <p:extLst>
      <p:ext uri="{BB962C8B-B14F-4D97-AF65-F5344CB8AC3E}">
        <p14:creationId xmlns:p14="http://schemas.microsoft.com/office/powerpoint/2010/main" val="5592380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53</a:t>
            </a:fld>
            <a:endParaRPr lang="en-US" dirty="0"/>
          </a:p>
        </p:txBody>
      </p:sp>
    </p:spTree>
    <p:extLst>
      <p:ext uri="{BB962C8B-B14F-4D97-AF65-F5344CB8AC3E}">
        <p14:creationId xmlns:p14="http://schemas.microsoft.com/office/powerpoint/2010/main" val="7657927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54</a:t>
            </a:fld>
            <a:endParaRPr lang="en-US" dirty="0"/>
          </a:p>
        </p:txBody>
      </p:sp>
    </p:spTree>
    <p:extLst>
      <p:ext uri="{BB962C8B-B14F-4D97-AF65-F5344CB8AC3E}">
        <p14:creationId xmlns:p14="http://schemas.microsoft.com/office/powerpoint/2010/main" val="689717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733832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55</a:t>
            </a:fld>
            <a:endParaRPr lang="en-US" dirty="0"/>
          </a:p>
        </p:txBody>
      </p:sp>
    </p:spTree>
    <p:extLst>
      <p:ext uri="{BB962C8B-B14F-4D97-AF65-F5344CB8AC3E}">
        <p14:creationId xmlns:p14="http://schemas.microsoft.com/office/powerpoint/2010/main" val="26312610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56</a:t>
            </a:fld>
            <a:endParaRPr lang="en-US" dirty="0"/>
          </a:p>
        </p:txBody>
      </p:sp>
    </p:spTree>
    <p:extLst>
      <p:ext uri="{BB962C8B-B14F-4D97-AF65-F5344CB8AC3E}">
        <p14:creationId xmlns:p14="http://schemas.microsoft.com/office/powerpoint/2010/main" val="37813470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57</a:t>
            </a:fld>
            <a:endParaRPr lang="en-US" dirty="0"/>
          </a:p>
        </p:txBody>
      </p:sp>
    </p:spTree>
    <p:extLst>
      <p:ext uri="{BB962C8B-B14F-4D97-AF65-F5344CB8AC3E}">
        <p14:creationId xmlns:p14="http://schemas.microsoft.com/office/powerpoint/2010/main" val="34965040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58</a:t>
            </a:fld>
            <a:endParaRPr lang="en-US" dirty="0"/>
          </a:p>
        </p:txBody>
      </p:sp>
    </p:spTree>
    <p:extLst>
      <p:ext uri="{BB962C8B-B14F-4D97-AF65-F5344CB8AC3E}">
        <p14:creationId xmlns:p14="http://schemas.microsoft.com/office/powerpoint/2010/main" val="25462174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59</a:t>
            </a:fld>
            <a:endParaRPr lang="en-US" dirty="0"/>
          </a:p>
        </p:txBody>
      </p:sp>
    </p:spTree>
    <p:extLst>
      <p:ext uri="{BB962C8B-B14F-4D97-AF65-F5344CB8AC3E}">
        <p14:creationId xmlns:p14="http://schemas.microsoft.com/office/powerpoint/2010/main" val="30569294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60</a:t>
            </a:fld>
            <a:endParaRPr lang="en-US" dirty="0"/>
          </a:p>
        </p:txBody>
      </p:sp>
    </p:spTree>
    <p:extLst>
      <p:ext uri="{BB962C8B-B14F-4D97-AF65-F5344CB8AC3E}">
        <p14:creationId xmlns:p14="http://schemas.microsoft.com/office/powerpoint/2010/main" val="12322749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61</a:t>
            </a:fld>
            <a:endParaRPr lang="en-US" dirty="0"/>
          </a:p>
        </p:txBody>
      </p:sp>
    </p:spTree>
    <p:extLst>
      <p:ext uri="{BB962C8B-B14F-4D97-AF65-F5344CB8AC3E}">
        <p14:creationId xmlns:p14="http://schemas.microsoft.com/office/powerpoint/2010/main" val="32519732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62</a:t>
            </a:fld>
            <a:endParaRPr lang="en-US" dirty="0"/>
          </a:p>
        </p:txBody>
      </p:sp>
    </p:spTree>
    <p:extLst>
      <p:ext uri="{BB962C8B-B14F-4D97-AF65-F5344CB8AC3E}">
        <p14:creationId xmlns:p14="http://schemas.microsoft.com/office/powerpoint/2010/main" val="15586467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63</a:t>
            </a:fld>
            <a:endParaRPr lang="en-US" dirty="0"/>
          </a:p>
        </p:txBody>
      </p:sp>
    </p:spTree>
    <p:extLst>
      <p:ext uri="{BB962C8B-B14F-4D97-AF65-F5344CB8AC3E}">
        <p14:creationId xmlns:p14="http://schemas.microsoft.com/office/powerpoint/2010/main" val="23318102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64</a:t>
            </a:fld>
            <a:endParaRPr lang="en-US" dirty="0"/>
          </a:p>
        </p:txBody>
      </p:sp>
    </p:spTree>
    <p:extLst>
      <p:ext uri="{BB962C8B-B14F-4D97-AF65-F5344CB8AC3E}">
        <p14:creationId xmlns:p14="http://schemas.microsoft.com/office/powerpoint/2010/main" val="2647060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 line feature classes that are controlled by the fabric are COGO enabled.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COGO enabled means that these five fields exist on the lines. These fields are there to store Direction and Distance values for straight lines, and also Radius and Arclength values for circular arcs.   Spirals are also supported, and so we have a Radius2 field as well.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Whenever a new line feature class is created as part of the fabric we know that it is COGO enabled and it has these fields.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a:p>
        </p:txBody>
      </p:sp>
    </p:spTree>
    <p:extLst>
      <p:ext uri="{BB962C8B-B14F-4D97-AF65-F5344CB8AC3E}">
        <p14:creationId xmlns:p14="http://schemas.microsoft.com/office/powerpoint/2010/main" val="618657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65</a:t>
            </a:fld>
            <a:endParaRPr lang="en-US" dirty="0"/>
          </a:p>
        </p:txBody>
      </p:sp>
    </p:spTree>
    <p:extLst>
      <p:ext uri="{BB962C8B-B14F-4D97-AF65-F5344CB8AC3E}">
        <p14:creationId xmlns:p14="http://schemas.microsoft.com/office/powerpoint/2010/main" val="30490868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66</a:t>
            </a:fld>
            <a:endParaRPr lang="en-US" dirty="0"/>
          </a:p>
        </p:txBody>
      </p:sp>
    </p:spTree>
    <p:extLst>
      <p:ext uri="{BB962C8B-B14F-4D97-AF65-F5344CB8AC3E}">
        <p14:creationId xmlns:p14="http://schemas.microsoft.com/office/powerpoint/2010/main" val="2529674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67</a:t>
            </a:fld>
            <a:endParaRPr lang="en-US" dirty="0"/>
          </a:p>
        </p:txBody>
      </p:sp>
    </p:spTree>
    <p:extLst>
      <p:ext uri="{BB962C8B-B14F-4D97-AF65-F5344CB8AC3E}">
        <p14:creationId xmlns:p14="http://schemas.microsoft.com/office/powerpoint/2010/main" val="35586856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68</a:t>
            </a:fld>
            <a:endParaRPr lang="en-US" dirty="0"/>
          </a:p>
        </p:txBody>
      </p:sp>
    </p:spTree>
    <p:extLst>
      <p:ext uri="{BB962C8B-B14F-4D97-AF65-F5344CB8AC3E}">
        <p14:creationId xmlns:p14="http://schemas.microsoft.com/office/powerpoint/2010/main" val="19525562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69</a:t>
            </a:fld>
            <a:endParaRPr lang="en-US" dirty="0"/>
          </a:p>
        </p:txBody>
      </p:sp>
    </p:spTree>
    <p:extLst>
      <p:ext uri="{BB962C8B-B14F-4D97-AF65-F5344CB8AC3E}">
        <p14:creationId xmlns:p14="http://schemas.microsoft.com/office/powerpoint/2010/main" val="21164642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That brings us to the end of the session, but before we end, here are some resources… </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70</a:t>
            </a:fld>
            <a:endParaRPr lang="en-US" dirty="0"/>
          </a:p>
        </p:txBody>
      </p:sp>
    </p:spTree>
    <p:extLst>
      <p:ext uri="{BB962C8B-B14F-4D97-AF65-F5344CB8AC3E}">
        <p14:creationId xmlns:p14="http://schemas.microsoft.com/office/powerpoint/2010/main" val="7018884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…there is a pro concepts page that you can get to from this link and this goes through a lot of what you've seen here today and that includes the code snippets you saw in this session, and many others as well…</a:t>
            </a:r>
          </a:p>
        </p:txBody>
      </p:sp>
      <p:sp>
        <p:nvSpPr>
          <p:cNvPr id="4" name="Slide Number Placeholder 3"/>
          <p:cNvSpPr>
            <a:spLocks noGrp="1"/>
          </p:cNvSpPr>
          <p:nvPr>
            <p:ph type="sldNum" sz="quarter" idx="5"/>
          </p:nvPr>
        </p:nvSpPr>
        <p:spPr/>
        <p:txBody>
          <a:bodyPr/>
          <a:lstStyle/>
          <a:p>
            <a:fld id="{3E7143C0-4F23-B545-9533-520B5A87CA1E}" type="slidenum">
              <a:rPr lang="en-US" smtClean="0"/>
              <a:pPr/>
              <a:t>71</a:t>
            </a:fld>
            <a:endParaRPr lang="en-US" dirty="0"/>
          </a:p>
        </p:txBody>
      </p:sp>
    </p:spTree>
    <p:extLst>
      <p:ext uri="{BB962C8B-B14F-4D97-AF65-F5344CB8AC3E}">
        <p14:creationId xmlns:p14="http://schemas.microsoft.com/office/powerpoint/2010/main" val="34713350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then there's also all the sample code and data from this presentation … it is all available to you … here… via this link or QR code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At that location you will find a folder called “COGO API” and from that you can get this content. </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72</a:t>
            </a:fld>
            <a:endParaRPr lang="en-US" dirty="0"/>
          </a:p>
        </p:txBody>
      </p:sp>
    </p:spTree>
    <p:extLst>
      <p:ext uri="{BB962C8B-B14F-4D97-AF65-F5344CB8AC3E}">
        <p14:creationId xmlns:p14="http://schemas.microsoft.com/office/powerpoint/2010/main" val="18397403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73</a:t>
            </a:fld>
            <a:endParaRPr lang="en-US"/>
          </a:p>
        </p:txBody>
      </p:sp>
    </p:spTree>
    <p:extLst>
      <p:ext uri="{BB962C8B-B14F-4D97-AF65-F5344CB8AC3E}">
        <p14:creationId xmlns:p14="http://schemas.microsoft.com/office/powerpoint/2010/main" val="1255953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 line feature classes that are controlled by the fabric are COGO enabled.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COGO enabled means that these five fields exist on the lines. These fields are there to store Direction and Distance values for straight lines, and also Radius and Arclength values for circular arcs.   Spirals are also supported, and so we have a Radius2 field as well.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Whenever a new line feature class is created as part of the fabric we know that it is COGO enabled and it has these fields.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a:p>
        </p:txBody>
      </p:sp>
    </p:spTree>
    <p:extLst>
      <p:ext uri="{BB962C8B-B14F-4D97-AF65-F5344CB8AC3E}">
        <p14:creationId xmlns:p14="http://schemas.microsoft.com/office/powerpoint/2010/main" val="430617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COGO-Enabled you can get this property from the </a:t>
            </a:r>
            <a:r>
              <a:rPr lang="en-US" dirty="0" err="1"/>
              <a:t>FeatureClassDefinition</a:t>
            </a:r>
            <a:r>
              <a:rPr lang="en-US" dirty="0"/>
              <a:t> object.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1112966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2168658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screen">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2/28/2023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356499622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39544447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66276566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990786877"/>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2/28/2023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28080640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2/28/2023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0677066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2/28/2023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65508378"/>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2/28/2023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910293817"/>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2/28/2023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97760722"/>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2/28/2023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691498237"/>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855673199"/>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95064707"/>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4218530999"/>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2/28/2023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2/28/2023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2/28/2023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2/28/2023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2/28/2023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2/28/2023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2/28/2023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2/28/2023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12511768"/>
      </p:ext>
    </p:extLst>
  </p:cSld>
  <p:clrMap bg1="dk1" tx1="lt1" bg2="dk2" tx2="lt2" accent1="accent1" accent2="accent2" accent3="accent3" accent4="accent4" accent5="accent5" accent6="accent6" hlink="hlink" folHlink="folHlink"/>
  <p:sldLayoutIdLst>
    <p:sldLayoutId id="2147486826" r:id="rId1"/>
    <p:sldLayoutId id="2147486827" r:id="rId2"/>
    <p:sldLayoutId id="2147486828" r:id="rId3"/>
    <p:sldLayoutId id="2147486829" r:id="rId4"/>
    <p:sldLayoutId id="2147486830" r:id="rId5"/>
    <p:sldLayoutId id="2147486831" r:id="rId6"/>
    <p:sldLayoutId id="2147486832" r:id="rId7"/>
    <p:sldLayoutId id="2147486833" r:id="rId8"/>
    <p:sldLayoutId id="2147486834" r:id="rId9"/>
    <p:sldLayoutId id="2147486835" r:id="rId10"/>
    <p:sldLayoutId id="2147486836" r:id="rId11"/>
    <p:sldLayoutId id="2147486837" r:id="rId12"/>
    <p:sldLayoutId id="2147486838"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9.gif"/><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hyperlink" Target="https://github.com/esri/arcgis-pro-sdk/wiki/ProConcepts-Parcel-Fabric#get-clockwise-sequenced-parcel-edge-information"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6.xml"/><Relationship Id="rId1" Type="http://schemas.openxmlformats.org/officeDocument/2006/relationships/slideLayout" Target="../slideLayouts/slideLayout4.xml"/><Relationship Id="rId5" Type="http://schemas.openxmlformats.org/officeDocument/2006/relationships/hyperlink" Target="https://github.com/esri/arcgis-pro-sdk/wiki/ProConcepts-Parcel-Fabric#get-clockwise-sequenced-parcel-edge-information" TargetMode="External"/><Relationship Id="rId4" Type="http://schemas.openxmlformats.org/officeDocument/2006/relationships/hyperlink" Target="https://github.com/esri/arcgis-pro-sdk/wiki/ProConcepts-COGO"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hyperlink" Target="https://github.com/Esri/arcgis-pro-sdk/wiki/Tech-Sessions#2023-palm-springs" TargetMode="External"/></Relationships>
</file>

<file path=ppt/slides/_rels/slide73.xml.rels><?xml version="1.0" encoding="UTF-8" standalone="yes"?>
<Relationships xmlns="http://schemas.openxmlformats.org/package/2006/relationships"><Relationship Id="rId8" Type="http://schemas.openxmlformats.org/officeDocument/2006/relationships/image" Target="../media/image64.tiff"/><Relationship Id="rId3" Type="http://schemas.openxmlformats.org/officeDocument/2006/relationships/image" Target="../media/image10.png"/><Relationship Id="rId7" Type="http://schemas.openxmlformats.org/officeDocument/2006/relationships/image" Target="../media/image63.jpg"/><Relationship Id="rId12" Type="http://schemas.openxmlformats.org/officeDocument/2006/relationships/image" Target="../media/image68.jpg"/><Relationship Id="rId2" Type="http://schemas.openxmlformats.org/officeDocument/2006/relationships/notesSlide" Target="../notesSlides/notesSlide68.xml"/><Relationship Id="rId1" Type="http://schemas.openxmlformats.org/officeDocument/2006/relationships/slideLayout" Target="../slideLayouts/slideLayout3.xml"/><Relationship Id="rId6" Type="http://schemas.openxmlformats.org/officeDocument/2006/relationships/image" Target="../media/image62.sv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9778A50-6CB5-A6DD-1C6C-2E7E2B92A54C}"/>
              </a:ext>
            </a:extLst>
          </p:cNvPr>
          <p:cNvGrpSpPr/>
          <p:nvPr/>
        </p:nvGrpSpPr>
        <p:grpSpPr>
          <a:xfrm>
            <a:off x="0" y="-15485"/>
            <a:ext cx="12192000" cy="6888971"/>
            <a:chOff x="0" y="-15485"/>
            <a:chExt cx="12192000" cy="6888971"/>
          </a:xfrm>
        </p:grpSpPr>
        <p:sp>
          <p:nvSpPr>
            <p:cNvPr id="11" name="gradient background1">
              <a:extLst>
                <a:ext uri="{FF2B5EF4-FFF2-40B4-BE49-F238E27FC236}">
                  <a16:creationId xmlns:a16="http://schemas.microsoft.com/office/drawing/2014/main" id="{B5CEE6FB-6EF6-293A-11CD-BB30632E1694}"/>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7" name="Picture 6" descr="A picture containing text&#10;&#10;Description automatically generated">
              <a:extLst>
                <a:ext uri="{FF2B5EF4-FFF2-40B4-BE49-F238E27FC236}">
                  <a16:creationId xmlns:a16="http://schemas.microsoft.com/office/drawing/2014/main" id="{9B4EABAC-8486-D7CF-90F3-56D146E4B834}"/>
                </a:ext>
              </a:extLst>
            </p:cNvPr>
            <p:cNvPicPr>
              <a:picLocks noChangeAspect="1"/>
            </p:cNvPicPr>
            <p:nvPr/>
          </p:nvPicPr>
          <p:blipFill rotWithShape="1">
            <a:blip r:embed="rId3"/>
            <a:srcRect t="5406" b="42638"/>
            <a:stretch/>
          </p:blipFill>
          <p:spPr>
            <a:xfrm>
              <a:off x="0" y="0"/>
              <a:ext cx="12192000" cy="3563128"/>
            </a:xfrm>
            <a:prstGeom prst="rect">
              <a:avLst/>
            </a:prstGeom>
          </p:spPr>
        </p:pic>
      </p:grpSp>
      <p:sp>
        <p:nvSpPr>
          <p:cNvPr id="2" name="Title 1">
            <a:extLst>
              <a:ext uri="{FF2B5EF4-FFF2-40B4-BE49-F238E27FC236}">
                <a16:creationId xmlns:a16="http://schemas.microsoft.com/office/drawing/2014/main" id="{C1E6FDA8-78A3-862D-2CA7-52DEAC406B1D}"/>
              </a:ext>
            </a:extLst>
          </p:cNvPr>
          <p:cNvSpPr>
            <a:spLocks noGrp="1"/>
          </p:cNvSpPr>
          <p:nvPr>
            <p:ph type="ctrTitle"/>
          </p:nvPr>
        </p:nvSpPr>
        <p:spPr>
          <a:xfrm>
            <a:off x="920574" y="4480500"/>
            <a:ext cx="10357027" cy="914400"/>
          </a:xfrm>
        </p:spPr>
        <p:txBody>
          <a:bodyPr anchor="ctr"/>
          <a:lstStyle/>
          <a:p>
            <a:pPr algn="r"/>
            <a:r>
              <a:rPr lang="en-US" sz="3600" dirty="0"/>
              <a:t>ArcGIS Pro SDK for .NET : COGO API</a:t>
            </a:r>
            <a:endParaRPr lang="en-US" dirty="0"/>
          </a:p>
        </p:txBody>
      </p:sp>
      <p:sp>
        <p:nvSpPr>
          <p:cNvPr id="3" name="Subtitle 2">
            <a:extLst>
              <a:ext uri="{FF2B5EF4-FFF2-40B4-BE49-F238E27FC236}">
                <a16:creationId xmlns:a16="http://schemas.microsoft.com/office/drawing/2014/main" id="{E25F7DC9-75B6-8E8A-2E1C-4AC857C67F19}"/>
              </a:ext>
            </a:extLst>
          </p:cNvPr>
          <p:cNvSpPr>
            <a:spLocks noGrp="1"/>
          </p:cNvSpPr>
          <p:nvPr>
            <p:ph type="subTitle" idx="1"/>
          </p:nvPr>
        </p:nvSpPr>
        <p:spPr>
          <a:xfrm>
            <a:off x="914401" y="5517525"/>
            <a:ext cx="10367508" cy="488378"/>
          </a:xfrm>
        </p:spPr>
        <p:txBody>
          <a:bodyPr anchor="t"/>
          <a:lstStyle/>
          <a:p>
            <a:pPr algn="r"/>
            <a:r>
              <a:rPr lang="en-US" dirty="0">
                <a:solidFill>
                  <a:srgbClr val="EAFF46"/>
                </a:solidFill>
              </a:rPr>
              <a:t>Tim Hodson &amp; Ken Galliher</a:t>
            </a:r>
          </a:p>
        </p:txBody>
      </p:sp>
      <p:sp>
        <p:nvSpPr>
          <p:cNvPr id="5" name="UC 2021">
            <a:extLst>
              <a:ext uri="{FF2B5EF4-FFF2-40B4-BE49-F238E27FC236}">
                <a16:creationId xmlns:a16="http://schemas.microsoft.com/office/drawing/2014/main" id="{B63A6F46-A33B-1FD0-5C6D-A798795F2A8F}"/>
              </a:ext>
            </a:extLst>
          </p:cNvPr>
          <p:cNvSpPr txBox="1">
            <a:spLocks/>
          </p:cNvSpPr>
          <p:nvPr/>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00B9F2">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EF5347"/>
                </a:solidFill>
                <a:effectLst/>
                <a:uLnTx/>
                <a:uFillTx/>
                <a:latin typeface="Arial"/>
                <a:ea typeface="ＭＳ Ｐゴシック"/>
                <a:cs typeface="Arial"/>
              </a:rPr>
              <a:t>ESRI DEVELOPER SUMMIT 2023 </a:t>
            </a:r>
          </a:p>
        </p:txBody>
      </p:sp>
      <p:pic>
        <p:nvPicPr>
          <p:cNvPr id="6" name="Esri">
            <a:extLst>
              <a:ext uri="{FF2B5EF4-FFF2-40B4-BE49-F238E27FC236}">
                <a16:creationId xmlns:a16="http://schemas.microsoft.com/office/drawing/2014/main" id="{93F63492-5A35-FE9A-F168-2840FCA7E8AD}"/>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spTree>
    <p:extLst>
      <p:ext uri="{BB962C8B-B14F-4D97-AF65-F5344CB8AC3E}">
        <p14:creationId xmlns:p14="http://schemas.microsoft.com/office/powerpoint/2010/main" val="3086752440"/>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4" name="Content Placeholder 9">
            <a:extLst>
              <a:ext uri="{FF2B5EF4-FFF2-40B4-BE49-F238E27FC236}">
                <a16:creationId xmlns:a16="http://schemas.microsoft.com/office/drawing/2014/main" id="{FA257F69-8830-4E39-B1D0-31372C927799}"/>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a:t>Is my line feature class COGO enabled?</a:t>
            </a:r>
          </a:p>
          <a:p>
            <a:endParaRPr lang="en-US" sz="2800" dirty="0"/>
          </a:p>
        </p:txBody>
      </p:sp>
      <p:pic>
        <p:nvPicPr>
          <p:cNvPr id="15" name="Picture 14" descr="A picture containing bird&#10;&#10;Description automatically generated">
            <a:extLst>
              <a:ext uri="{FF2B5EF4-FFF2-40B4-BE49-F238E27FC236}">
                <a16:creationId xmlns:a16="http://schemas.microsoft.com/office/drawing/2014/main" id="{745AB647-6479-4535-A178-77637B9D949E}"/>
              </a:ext>
            </a:extLst>
          </p:cNvPr>
          <p:cNvPicPr>
            <a:picLocks noChangeAspect="1"/>
          </p:cNvPicPr>
          <p:nvPr/>
        </p:nvPicPr>
        <p:blipFill>
          <a:blip r:embed="rId4"/>
          <a:stretch>
            <a:fillRect/>
          </a:stretch>
        </p:blipFill>
        <p:spPr>
          <a:xfrm>
            <a:off x="920833" y="2929000"/>
            <a:ext cx="10451228" cy="1351452"/>
          </a:xfrm>
          <a:prstGeom prst="rect">
            <a:avLst/>
          </a:prstGeom>
        </p:spPr>
      </p:pic>
      <p:sp>
        <p:nvSpPr>
          <p:cNvPr id="16" name="Text Placeholder 7">
            <a:extLst>
              <a:ext uri="{FF2B5EF4-FFF2-40B4-BE49-F238E27FC236}">
                <a16:creationId xmlns:a16="http://schemas.microsoft.com/office/drawing/2014/main" id="{41FB0037-4404-41F1-AA17-22CBE948B8EB}"/>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a:solidFill>
                  <a:srgbClr val="EAFF46"/>
                </a:solidFill>
              </a:rPr>
              <a:t>COGO Enabled Lines</a:t>
            </a:r>
            <a:endParaRPr lang="en-US" dirty="0">
              <a:solidFill>
                <a:srgbClr val="EAFF46"/>
              </a:solidFill>
            </a:endParaRPr>
          </a:p>
        </p:txBody>
      </p:sp>
      <p:sp>
        <p:nvSpPr>
          <p:cNvPr id="17" name="Title 11">
            <a:extLst>
              <a:ext uri="{FF2B5EF4-FFF2-40B4-BE49-F238E27FC236}">
                <a16:creationId xmlns:a16="http://schemas.microsoft.com/office/drawing/2014/main" id="{A652F57F-731E-4EC4-8F46-D2B0F20D781D}"/>
              </a:ext>
            </a:extLst>
          </p:cNvPr>
          <p:cNvSpPr>
            <a:spLocks noGrp="1"/>
          </p:cNvSpPr>
          <p:nvPr>
            <p:ph type="title"/>
          </p:nvPr>
        </p:nvSpPr>
        <p:spPr>
          <a:xfrm>
            <a:off x="685800" y="778107"/>
            <a:ext cx="10826496" cy="553998"/>
          </a:xfrm>
        </p:spPr>
        <p:txBody>
          <a:bodyPr/>
          <a:lstStyle/>
          <a:p>
            <a:r>
              <a:rPr lang="en-US" sz="3600" dirty="0"/>
              <a:t>COGO Enabled Lines</a:t>
            </a:r>
          </a:p>
        </p:txBody>
      </p:sp>
    </p:spTree>
    <p:extLst>
      <p:ext uri="{BB962C8B-B14F-4D97-AF65-F5344CB8AC3E}">
        <p14:creationId xmlns:p14="http://schemas.microsoft.com/office/powerpoint/2010/main" val="1401542107"/>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CE12D23-9847-57B7-CE91-F8CF45837362}"/>
              </a:ext>
            </a:extLst>
          </p:cNvPr>
          <p:cNvGrpSpPr/>
          <p:nvPr/>
        </p:nvGrpSpPr>
        <p:grpSpPr>
          <a:xfrm>
            <a:off x="0" y="0"/>
            <a:ext cx="12192000" cy="6888971"/>
            <a:chOff x="0" y="0"/>
            <a:chExt cx="12192000" cy="6888971"/>
          </a:xfrm>
        </p:grpSpPr>
        <p:sp>
          <p:nvSpPr>
            <p:cNvPr id="4" name="gradient background1">
              <a:extLst>
                <a:ext uri="{FF2B5EF4-FFF2-40B4-BE49-F238E27FC236}">
                  <a16:creationId xmlns:a16="http://schemas.microsoft.com/office/drawing/2014/main" id="{A4279C75-D100-2AB1-5DA7-54FDAFC7C022}"/>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8" name="Picture 7" descr="A picture containing text, helmet&#10;&#10;Description automatically generated">
              <a:extLst>
                <a:ext uri="{FF2B5EF4-FFF2-40B4-BE49-F238E27FC236}">
                  <a16:creationId xmlns:a16="http://schemas.microsoft.com/office/drawing/2014/main" id="{3D945EF1-DDA3-2706-CD78-2916E43809E5}"/>
                </a:ext>
              </a:extLst>
            </p:cNvPr>
            <p:cNvPicPr>
              <a:picLocks noChangeAspect="1"/>
            </p:cNvPicPr>
            <p:nvPr/>
          </p:nvPicPr>
          <p:blipFill rotWithShape="1">
            <a:blip r:embed="rId2"/>
            <a:srcRect r="38711"/>
            <a:stretch/>
          </p:blipFill>
          <p:spPr>
            <a:xfrm>
              <a:off x="0" y="30971"/>
              <a:ext cx="7472364" cy="6858000"/>
            </a:xfrm>
            <a:prstGeom prst="rect">
              <a:avLst/>
            </a:prstGeom>
          </p:spPr>
        </p:pic>
      </p:grpSp>
      <p:sp>
        <p:nvSpPr>
          <p:cNvPr id="3" name="Text Placeholder 2">
            <a:extLst>
              <a:ext uri="{FF2B5EF4-FFF2-40B4-BE49-F238E27FC236}">
                <a16:creationId xmlns:a16="http://schemas.microsoft.com/office/drawing/2014/main" id="{12AA657B-7DD0-A670-F640-6F605C449B64}"/>
              </a:ext>
            </a:extLst>
          </p:cNvPr>
          <p:cNvSpPr>
            <a:spLocks noGrp="1"/>
          </p:cNvSpPr>
          <p:nvPr>
            <p:ph type="body" idx="1"/>
          </p:nvPr>
        </p:nvSpPr>
        <p:spPr/>
        <p:txBody>
          <a:bodyPr/>
          <a:lstStyle/>
          <a:p>
            <a:endParaRPr lang="en-US" dirty="0">
              <a:solidFill>
                <a:srgbClr val="EAFF46"/>
              </a:solidFill>
            </a:endParaRPr>
          </a:p>
        </p:txBody>
      </p:sp>
      <p:sp>
        <p:nvSpPr>
          <p:cNvPr id="2" name="Title 1">
            <a:extLst>
              <a:ext uri="{FF2B5EF4-FFF2-40B4-BE49-F238E27FC236}">
                <a16:creationId xmlns:a16="http://schemas.microsoft.com/office/drawing/2014/main" id="{1B1ADBD4-7C72-84EF-CDFF-F9DD42870499}"/>
              </a:ext>
            </a:extLst>
          </p:cNvPr>
          <p:cNvSpPr>
            <a:spLocks noGrp="1"/>
          </p:cNvSpPr>
          <p:nvPr>
            <p:ph type="title"/>
          </p:nvPr>
        </p:nvSpPr>
        <p:spPr/>
        <p:txBody>
          <a:bodyPr/>
          <a:lstStyle/>
          <a:p>
            <a:r>
              <a:rPr lang="en-US" b="0" dirty="0"/>
              <a:t>DEMO: COGO Enabled lines</a:t>
            </a:r>
            <a:endParaRPr lang="en-US" dirty="0"/>
          </a:p>
        </p:txBody>
      </p:sp>
      <p:pic>
        <p:nvPicPr>
          <p:cNvPr id="10" name="Picture Placeholder 9" descr="Chart, radar chart&#10;&#10;Description automatically generated">
            <a:extLst>
              <a:ext uri="{FF2B5EF4-FFF2-40B4-BE49-F238E27FC236}">
                <a16:creationId xmlns:a16="http://schemas.microsoft.com/office/drawing/2014/main" id="{2AD0260A-3A31-4982-BF7A-EE00F7588D3F}"/>
              </a:ext>
            </a:extLst>
          </p:cNvPr>
          <p:cNvPicPr>
            <a:picLocks noGrp="1" noChangeAspect="1"/>
          </p:cNvPicPr>
          <p:nvPr>
            <p:ph type="pic" sz="quarter" idx="12"/>
          </p:nvPr>
        </p:nvPicPr>
        <p:blipFill>
          <a:blip r:embed="rId3"/>
          <a:stretch>
            <a:fillRect/>
          </a:stretch>
        </p:blipFill>
        <p:spPr>
          <a:xfrm>
            <a:off x="1388825" y="1184286"/>
            <a:ext cx="4190476" cy="4190476"/>
          </a:xfrm>
          <a:prstGeom prst="rect">
            <a:avLst/>
          </a:prstGeom>
          <a:effectLst>
            <a:glow>
              <a:schemeClr val="accent1">
                <a:alpha val="40000"/>
              </a:schemeClr>
            </a:glow>
            <a:softEdge rad="31750"/>
          </a:effectLst>
          <a:scene3d>
            <a:camera prst="perspectiveContrastingRightFacing" fov="3300000">
              <a:rot lat="0" lon="19200000" rev="1800000"/>
            </a:camera>
            <a:lightRig rig="threePt" dir="t"/>
          </a:scene3d>
          <a:sp3d>
            <a:bevelT h="158750"/>
          </a:sp3d>
        </p:spPr>
      </p:pic>
    </p:spTree>
    <p:extLst>
      <p:ext uri="{BB962C8B-B14F-4D97-AF65-F5344CB8AC3E}">
        <p14:creationId xmlns:p14="http://schemas.microsoft.com/office/powerpoint/2010/main" val="349176418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radient background1">
            <a:extLst>
              <a:ext uri="{FF2B5EF4-FFF2-40B4-BE49-F238E27FC236}">
                <a16:creationId xmlns:a16="http://schemas.microsoft.com/office/drawing/2014/main" id="{E0A09F9F-E69D-4212-8528-CACDE6311DD0}"/>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2" name="Picture 11" descr="Logo&#10;&#10;Description automatically generated">
            <a:extLst>
              <a:ext uri="{FF2B5EF4-FFF2-40B4-BE49-F238E27FC236}">
                <a16:creationId xmlns:a16="http://schemas.microsoft.com/office/drawing/2014/main" id="{96B52D4F-717C-4361-AA1E-F7C740FE5D93}"/>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Units for COGO values</a:t>
            </a:r>
          </a:p>
        </p:txBody>
      </p:sp>
    </p:spTree>
    <p:extLst>
      <p:ext uri="{BB962C8B-B14F-4D97-AF65-F5344CB8AC3E}">
        <p14:creationId xmlns:p14="http://schemas.microsoft.com/office/powerpoint/2010/main" val="413832761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4" name="Content Placeholder 9">
            <a:extLst>
              <a:ext uri="{FF2B5EF4-FFF2-40B4-BE49-F238E27FC236}">
                <a16:creationId xmlns:a16="http://schemas.microsoft.com/office/drawing/2014/main" id="{FA257F69-8830-4E39-B1D0-31372C927799}"/>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dirty="0"/>
              <a:t>Linear units</a:t>
            </a:r>
          </a:p>
          <a:p>
            <a:endParaRPr lang="en-US" sz="2800" dirty="0"/>
          </a:p>
        </p:txBody>
      </p:sp>
      <p:sp>
        <p:nvSpPr>
          <p:cNvPr id="16" name="Text Placeholder 7">
            <a:extLst>
              <a:ext uri="{FF2B5EF4-FFF2-40B4-BE49-F238E27FC236}">
                <a16:creationId xmlns:a16="http://schemas.microsoft.com/office/drawing/2014/main" id="{41FB0037-4404-41F1-AA17-22CBE948B8EB}"/>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Units for COGO values</a:t>
            </a:r>
          </a:p>
        </p:txBody>
      </p:sp>
      <p:sp>
        <p:nvSpPr>
          <p:cNvPr id="17" name="Title 11">
            <a:extLst>
              <a:ext uri="{FF2B5EF4-FFF2-40B4-BE49-F238E27FC236}">
                <a16:creationId xmlns:a16="http://schemas.microsoft.com/office/drawing/2014/main" id="{A652F57F-731E-4EC4-8F46-D2B0F20D781D}"/>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9" name="Picture 8" descr="A screenshot of a cell phone&#10;&#10;Description automatically generated">
            <a:extLst>
              <a:ext uri="{FF2B5EF4-FFF2-40B4-BE49-F238E27FC236}">
                <a16:creationId xmlns:a16="http://schemas.microsoft.com/office/drawing/2014/main" id="{EBD5E06B-1F79-47C4-BD02-E68950FBC4FD}"/>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0" name="Rectangle 9">
            <a:extLst>
              <a:ext uri="{FF2B5EF4-FFF2-40B4-BE49-F238E27FC236}">
                <a16:creationId xmlns:a16="http://schemas.microsoft.com/office/drawing/2014/main" id="{3983CE85-7E6E-442C-833C-4A5ED1D04923}"/>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86896989"/>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4" name="Content Placeholder 9">
            <a:extLst>
              <a:ext uri="{FF2B5EF4-FFF2-40B4-BE49-F238E27FC236}">
                <a16:creationId xmlns:a16="http://schemas.microsoft.com/office/drawing/2014/main" id="{FA257F69-8830-4E39-B1D0-31372C927799}"/>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dirty="0"/>
              <a:t>Linear units</a:t>
            </a:r>
          </a:p>
          <a:p>
            <a:endParaRPr lang="en-US" sz="2800" dirty="0"/>
          </a:p>
        </p:txBody>
      </p:sp>
      <p:sp>
        <p:nvSpPr>
          <p:cNvPr id="16" name="Text Placeholder 7">
            <a:extLst>
              <a:ext uri="{FF2B5EF4-FFF2-40B4-BE49-F238E27FC236}">
                <a16:creationId xmlns:a16="http://schemas.microsoft.com/office/drawing/2014/main" id="{41FB0037-4404-41F1-AA17-22CBE948B8EB}"/>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Units for COGO values</a:t>
            </a:r>
          </a:p>
        </p:txBody>
      </p:sp>
      <p:sp>
        <p:nvSpPr>
          <p:cNvPr id="17" name="Title 11">
            <a:extLst>
              <a:ext uri="{FF2B5EF4-FFF2-40B4-BE49-F238E27FC236}">
                <a16:creationId xmlns:a16="http://schemas.microsoft.com/office/drawing/2014/main" id="{A652F57F-731E-4EC4-8F46-D2B0F20D781D}"/>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9" name="Picture 8" descr="A screenshot of a cell phone&#10;&#10;Description automatically generated">
            <a:extLst>
              <a:ext uri="{FF2B5EF4-FFF2-40B4-BE49-F238E27FC236}">
                <a16:creationId xmlns:a16="http://schemas.microsoft.com/office/drawing/2014/main" id="{EBD5E06B-1F79-47C4-BD02-E68950FBC4FD}"/>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0" name="Rectangle 9">
            <a:extLst>
              <a:ext uri="{FF2B5EF4-FFF2-40B4-BE49-F238E27FC236}">
                <a16:creationId xmlns:a16="http://schemas.microsoft.com/office/drawing/2014/main" id="{3983CE85-7E6E-442C-833C-4A5ED1D04923}"/>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Content Placeholder 9">
            <a:extLst>
              <a:ext uri="{FF2B5EF4-FFF2-40B4-BE49-F238E27FC236}">
                <a16:creationId xmlns:a16="http://schemas.microsoft.com/office/drawing/2014/main" id="{B32E808B-FF5C-4E36-834D-6034240D9081}"/>
              </a:ext>
            </a:extLst>
          </p:cNvPr>
          <p:cNvSpPr txBox="1">
            <a:spLocks/>
          </p:cNvSpPr>
          <p:nvPr/>
        </p:nvSpPr>
        <p:spPr>
          <a:xfrm>
            <a:off x="6575496" y="1769329"/>
            <a:ext cx="3717080" cy="63933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dirty="0"/>
              <a:t>Dataset projection</a:t>
            </a:r>
          </a:p>
          <a:p>
            <a:endParaRPr lang="en-US" sz="2800" dirty="0"/>
          </a:p>
        </p:txBody>
      </p:sp>
      <p:pic>
        <p:nvPicPr>
          <p:cNvPr id="13" name="Picture 12">
            <a:extLst>
              <a:ext uri="{FF2B5EF4-FFF2-40B4-BE49-F238E27FC236}">
                <a16:creationId xmlns:a16="http://schemas.microsoft.com/office/drawing/2014/main" id="{72198B97-422B-4E40-B25E-CE5DED8845CD}"/>
              </a:ext>
            </a:extLst>
          </p:cNvPr>
          <p:cNvPicPr>
            <a:picLocks noChangeAspect="1"/>
          </p:cNvPicPr>
          <p:nvPr/>
        </p:nvPicPr>
        <p:blipFill>
          <a:blip r:embed="rId5"/>
          <a:stretch>
            <a:fillRect/>
          </a:stretch>
        </p:blipFill>
        <p:spPr>
          <a:xfrm>
            <a:off x="6346514" y="2537927"/>
            <a:ext cx="5920000" cy="3360000"/>
          </a:xfrm>
          <a:prstGeom prst="rect">
            <a:avLst/>
          </a:prstGeom>
        </p:spPr>
      </p:pic>
    </p:spTree>
    <p:extLst>
      <p:ext uri="{BB962C8B-B14F-4D97-AF65-F5344CB8AC3E}">
        <p14:creationId xmlns:p14="http://schemas.microsoft.com/office/powerpoint/2010/main" val="2340492539"/>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4" name="Content Placeholder 9">
            <a:extLst>
              <a:ext uri="{FF2B5EF4-FFF2-40B4-BE49-F238E27FC236}">
                <a16:creationId xmlns:a16="http://schemas.microsoft.com/office/drawing/2014/main" id="{FA257F69-8830-4E39-B1D0-31372C927799}"/>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dirty="0"/>
              <a:t>Linear units</a:t>
            </a:r>
          </a:p>
          <a:p>
            <a:endParaRPr lang="en-US" sz="2800" dirty="0"/>
          </a:p>
        </p:txBody>
      </p:sp>
      <p:sp>
        <p:nvSpPr>
          <p:cNvPr id="16" name="Text Placeholder 7">
            <a:extLst>
              <a:ext uri="{FF2B5EF4-FFF2-40B4-BE49-F238E27FC236}">
                <a16:creationId xmlns:a16="http://schemas.microsoft.com/office/drawing/2014/main" id="{41FB0037-4404-41F1-AA17-22CBE948B8EB}"/>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Units for COGO values</a:t>
            </a:r>
          </a:p>
        </p:txBody>
      </p:sp>
      <p:sp>
        <p:nvSpPr>
          <p:cNvPr id="17" name="Title 11">
            <a:extLst>
              <a:ext uri="{FF2B5EF4-FFF2-40B4-BE49-F238E27FC236}">
                <a16:creationId xmlns:a16="http://schemas.microsoft.com/office/drawing/2014/main" id="{A652F57F-731E-4EC4-8F46-D2B0F20D781D}"/>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9" name="Picture 8" descr="A screenshot of a cell phone&#10;&#10;Description automatically generated">
            <a:extLst>
              <a:ext uri="{FF2B5EF4-FFF2-40B4-BE49-F238E27FC236}">
                <a16:creationId xmlns:a16="http://schemas.microsoft.com/office/drawing/2014/main" id="{EBD5E06B-1F79-47C4-BD02-E68950FBC4FD}"/>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0" name="Rectangle 9">
            <a:extLst>
              <a:ext uri="{FF2B5EF4-FFF2-40B4-BE49-F238E27FC236}">
                <a16:creationId xmlns:a16="http://schemas.microsoft.com/office/drawing/2014/main" id="{3983CE85-7E6E-442C-833C-4A5ED1D04923}"/>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Content Placeholder 9">
            <a:extLst>
              <a:ext uri="{FF2B5EF4-FFF2-40B4-BE49-F238E27FC236}">
                <a16:creationId xmlns:a16="http://schemas.microsoft.com/office/drawing/2014/main" id="{B32E808B-FF5C-4E36-834D-6034240D9081}"/>
              </a:ext>
            </a:extLst>
          </p:cNvPr>
          <p:cNvSpPr txBox="1">
            <a:spLocks/>
          </p:cNvSpPr>
          <p:nvPr/>
        </p:nvSpPr>
        <p:spPr>
          <a:xfrm>
            <a:off x="6575496" y="1769329"/>
            <a:ext cx="3717080" cy="63933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dirty="0"/>
              <a:t>Dataset projection</a:t>
            </a:r>
          </a:p>
          <a:p>
            <a:endParaRPr lang="en-US" sz="2800" dirty="0"/>
          </a:p>
        </p:txBody>
      </p:sp>
      <p:pic>
        <p:nvPicPr>
          <p:cNvPr id="15" name="Picture 14">
            <a:extLst>
              <a:ext uri="{FF2B5EF4-FFF2-40B4-BE49-F238E27FC236}">
                <a16:creationId xmlns:a16="http://schemas.microsoft.com/office/drawing/2014/main" id="{4ACA42C4-001F-4AA0-81F9-241AAD45A9DC}"/>
              </a:ext>
            </a:extLst>
          </p:cNvPr>
          <p:cNvPicPr>
            <a:picLocks noChangeAspect="1"/>
          </p:cNvPicPr>
          <p:nvPr/>
        </p:nvPicPr>
        <p:blipFill>
          <a:blip r:embed="rId5"/>
          <a:stretch>
            <a:fillRect/>
          </a:stretch>
        </p:blipFill>
        <p:spPr>
          <a:xfrm>
            <a:off x="6350057" y="2537927"/>
            <a:ext cx="5920000" cy="3360000"/>
          </a:xfrm>
          <a:prstGeom prst="rect">
            <a:avLst/>
          </a:prstGeom>
        </p:spPr>
      </p:pic>
    </p:spTree>
    <p:extLst>
      <p:ext uri="{BB962C8B-B14F-4D97-AF65-F5344CB8AC3E}">
        <p14:creationId xmlns:p14="http://schemas.microsoft.com/office/powerpoint/2010/main" val="334136815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1" name="Picture 10">
            <a:extLst>
              <a:ext uri="{FF2B5EF4-FFF2-40B4-BE49-F238E27FC236}">
                <a16:creationId xmlns:a16="http://schemas.microsoft.com/office/drawing/2014/main" id="{1BC3EF6C-021A-439F-A00F-F211FDB9FF60}"/>
              </a:ext>
            </a:extLst>
          </p:cNvPr>
          <p:cNvPicPr>
            <a:picLocks noChangeAspect="1"/>
          </p:cNvPicPr>
          <p:nvPr/>
        </p:nvPicPr>
        <p:blipFill>
          <a:blip r:embed="rId4"/>
          <a:stretch>
            <a:fillRect/>
          </a:stretch>
        </p:blipFill>
        <p:spPr>
          <a:xfrm>
            <a:off x="914400" y="3071252"/>
            <a:ext cx="10954286" cy="1260000"/>
          </a:xfrm>
          <a:prstGeom prst="rect">
            <a:avLst/>
          </a:prstGeom>
        </p:spPr>
      </p:pic>
      <p:sp>
        <p:nvSpPr>
          <p:cNvPr id="15" name="Text Placeholder 7">
            <a:extLst>
              <a:ext uri="{FF2B5EF4-FFF2-40B4-BE49-F238E27FC236}">
                <a16:creationId xmlns:a16="http://schemas.microsoft.com/office/drawing/2014/main" id="{B963ED60-0C92-471B-A5BD-4E12047E4A57}"/>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Units for COGO values</a:t>
            </a:r>
          </a:p>
        </p:txBody>
      </p:sp>
      <p:sp>
        <p:nvSpPr>
          <p:cNvPr id="17" name="Content Placeholder 12">
            <a:extLst>
              <a:ext uri="{FF2B5EF4-FFF2-40B4-BE49-F238E27FC236}">
                <a16:creationId xmlns:a16="http://schemas.microsoft.com/office/drawing/2014/main" id="{885BF0DD-9228-40C5-AD78-F53630D839BD}"/>
              </a:ext>
            </a:extLst>
          </p:cNvPr>
          <p:cNvSpPr>
            <a:spLocks noGrp="1"/>
          </p:cNvSpPr>
          <p:nvPr>
            <p:ph sz="quarter" idx="12"/>
          </p:nvPr>
        </p:nvSpPr>
        <p:spPr>
          <a:xfrm>
            <a:off x="914400" y="1823720"/>
            <a:ext cx="10369296" cy="3427413"/>
          </a:xfrm>
        </p:spPr>
        <p:txBody>
          <a:bodyPr/>
          <a:lstStyle/>
          <a:p>
            <a:r>
              <a:rPr lang="en-US" sz="2800" dirty="0"/>
              <a:t>Linear units</a:t>
            </a:r>
          </a:p>
          <a:p>
            <a:r>
              <a:rPr lang="en-US" sz="2800" dirty="0"/>
              <a:t>Getting the linear unit conversion factor</a:t>
            </a:r>
          </a:p>
          <a:p>
            <a:pPr>
              <a:buClr>
                <a:srgbClr val="EAFF46"/>
              </a:buClr>
            </a:pPr>
            <a:endParaRPr lang="en-US" sz="2800" dirty="0"/>
          </a:p>
        </p:txBody>
      </p:sp>
    </p:spTree>
    <p:extLst>
      <p:ext uri="{BB962C8B-B14F-4D97-AF65-F5344CB8AC3E}">
        <p14:creationId xmlns:p14="http://schemas.microsoft.com/office/powerpoint/2010/main" val="79756942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7" name="Content Placeholder 12">
            <a:extLst>
              <a:ext uri="{FF2B5EF4-FFF2-40B4-BE49-F238E27FC236}">
                <a16:creationId xmlns:a16="http://schemas.microsoft.com/office/drawing/2014/main" id="{885BF0DD-9228-40C5-AD78-F53630D839BD}"/>
              </a:ext>
            </a:extLst>
          </p:cNvPr>
          <p:cNvSpPr>
            <a:spLocks noGrp="1"/>
          </p:cNvSpPr>
          <p:nvPr>
            <p:ph sz="quarter" idx="12"/>
          </p:nvPr>
        </p:nvSpPr>
        <p:spPr>
          <a:xfrm>
            <a:off x="914400" y="1823721"/>
            <a:ext cx="3068320" cy="848360"/>
          </a:xfrm>
        </p:spPr>
        <p:txBody>
          <a:bodyPr/>
          <a:lstStyle/>
          <a:p>
            <a:r>
              <a:rPr lang="en-US" sz="2800"/>
              <a:t>Direction units</a:t>
            </a:r>
          </a:p>
          <a:p>
            <a:pPr>
              <a:buClr>
                <a:srgbClr val="EAFF46"/>
              </a:buClr>
            </a:pPr>
            <a:endParaRPr lang="en-US" sz="2800" dirty="0"/>
          </a:p>
        </p:txBody>
      </p:sp>
      <p:sp>
        <p:nvSpPr>
          <p:cNvPr id="10" name="Content Placeholder 12">
            <a:extLst>
              <a:ext uri="{FF2B5EF4-FFF2-40B4-BE49-F238E27FC236}">
                <a16:creationId xmlns:a16="http://schemas.microsoft.com/office/drawing/2014/main" id="{B4BDECA4-10E8-49AE-ACB9-A5D09F76785E}"/>
              </a:ext>
            </a:extLst>
          </p:cNvPr>
          <p:cNvSpPr txBox="1">
            <a:spLocks/>
          </p:cNvSpPr>
          <p:nvPr/>
        </p:nvSpPr>
        <p:spPr>
          <a:xfrm>
            <a:off x="6563360" y="1742441"/>
            <a:ext cx="3616960" cy="848360"/>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800" dirty="0"/>
              <a:t>North azimuth, decimal degrees</a:t>
            </a:r>
          </a:p>
          <a:p>
            <a:endParaRPr lang="en-US" sz="2800" dirty="0"/>
          </a:p>
          <a:p>
            <a:pPr>
              <a:buClr>
                <a:srgbClr val="EAFF46"/>
              </a:buClr>
            </a:pPr>
            <a:endParaRPr lang="en-US" sz="2800" dirty="0"/>
          </a:p>
        </p:txBody>
      </p:sp>
      <p:pic>
        <p:nvPicPr>
          <p:cNvPr id="13" name="Picture 12" descr="A screenshot of a cell phone&#10;&#10;Description automatically generated">
            <a:extLst>
              <a:ext uri="{FF2B5EF4-FFF2-40B4-BE49-F238E27FC236}">
                <a16:creationId xmlns:a16="http://schemas.microsoft.com/office/drawing/2014/main" id="{A390861F-4C24-4C55-B346-C2426BD05CE6}"/>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6" name="Rectangle 15">
            <a:extLst>
              <a:ext uri="{FF2B5EF4-FFF2-40B4-BE49-F238E27FC236}">
                <a16:creationId xmlns:a16="http://schemas.microsoft.com/office/drawing/2014/main" id="{8A299424-7855-4616-85CB-C7E622F70F1E}"/>
              </a:ext>
            </a:extLst>
          </p:cNvPr>
          <p:cNvSpPr/>
          <p:nvPr/>
        </p:nvSpPr>
        <p:spPr bwMode="auto">
          <a:xfrm>
            <a:off x="1149532" y="3187217"/>
            <a:ext cx="1227908" cy="428007"/>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8" name="Picture 17">
            <a:extLst>
              <a:ext uri="{FF2B5EF4-FFF2-40B4-BE49-F238E27FC236}">
                <a16:creationId xmlns:a16="http://schemas.microsoft.com/office/drawing/2014/main" id="{BC5C5D4D-9BC0-4C35-902C-C5935B8CC6E7}"/>
              </a:ext>
            </a:extLst>
          </p:cNvPr>
          <p:cNvPicPr>
            <a:picLocks noChangeAspect="1"/>
          </p:cNvPicPr>
          <p:nvPr/>
        </p:nvPicPr>
        <p:blipFill>
          <a:blip r:embed="rId5"/>
          <a:stretch>
            <a:fillRect/>
          </a:stretch>
        </p:blipFill>
        <p:spPr>
          <a:xfrm>
            <a:off x="6632965" y="2714074"/>
            <a:ext cx="4828571" cy="3780952"/>
          </a:xfrm>
          <a:prstGeom prst="rect">
            <a:avLst/>
          </a:prstGeom>
        </p:spPr>
      </p:pic>
    </p:spTree>
    <p:extLst>
      <p:ext uri="{BB962C8B-B14F-4D97-AF65-F5344CB8AC3E}">
        <p14:creationId xmlns:p14="http://schemas.microsoft.com/office/powerpoint/2010/main" val="387989176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7" name="Content Placeholder 12">
            <a:extLst>
              <a:ext uri="{FF2B5EF4-FFF2-40B4-BE49-F238E27FC236}">
                <a16:creationId xmlns:a16="http://schemas.microsoft.com/office/drawing/2014/main" id="{885BF0DD-9228-40C5-AD78-F53630D839BD}"/>
              </a:ext>
            </a:extLst>
          </p:cNvPr>
          <p:cNvSpPr>
            <a:spLocks noGrp="1"/>
          </p:cNvSpPr>
          <p:nvPr>
            <p:ph sz="quarter" idx="12"/>
          </p:nvPr>
        </p:nvSpPr>
        <p:spPr>
          <a:xfrm>
            <a:off x="914400" y="1823721"/>
            <a:ext cx="3068320" cy="848360"/>
          </a:xfrm>
        </p:spPr>
        <p:txBody>
          <a:bodyPr/>
          <a:lstStyle/>
          <a:p>
            <a:r>
              <a:rPr lang="en-US" sz="2800"/>
              <a:t>Direction units</a:t>
            </a:r>
          </a:p>
          <a:p>
            <a:pPr>
              <a:buClr>
                <a:srgbClr val="EAFF46"/>
              </a:buClr>
            </a:pPr>
            <a:endParaRPr lang="en-US" sz="2800" dirty="0"/>
          </a:p>
        </p:txBody>
      </p:sp>
      <p:pic>
        <p:nvPicPr>
          <p:cNvPr id="13" name="Picture 12" descr="A screenshot of a cell phone&#10;&#10;Description automatically generated">
            <a:extLst>
              <a:ext uri="{FF2B5EF4-FFF2-40B4-BE49-F238E27FC236}">
                <a16:creationId xmlns:a16="http://schemas.microsoft.com/office/drawing/2014/main" id="{A390861F-4C24-4C55-B346-C2426BD05CE6}"/>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6" name="Rectangle 15">
            <a:extLst>
              <a:ext uri="{FF2B5EF4-FFF2-40B4-BE49-F238E27FC236}">
                <a16:creationId xmlns:a16="http://schemas.microsoft.com/office/drawing/2014/main" id="{8A299424-7855-4616-85CB-C7E622F70F1E}"/>
              </a:ext>
            </a:extLst>
          </p:cNvPr>
          <p:cNvSpPr/>
          <p:nvPr/>
        </p:nvSpPr>
        <p:spPr bwMode="auto">
          <a:xfrm>
            <a:off x="1149532" y="3187217"/>
            <a:ext cx="1227908" cy="428007"/>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a:extLst>
              <a:ext uri="{FF2B5EF4-FFF2-40B4-BE49-F238E27FC236}">
                <a16:creationId xmlns:a16="http://schemas.microsoft.com/office/drawing/2014/main" id="{416BE92F-C592-4C51-B7CD-BBD61584FB29}"/>
              </a:ext>
            </a:extLst>
          </p:cNvPr>
          <p:cNvPicPr>
            <a:picLocks noChangeAspect="1"/>
          </p:cNvPicPr>
          <p:nvPr/>
        </p:nvPicPr>
        <p:blipFill>
          <a:blip r:embed="rId5"/>
          <a:stretch>
            <a:fillRect/>
          </a:stretch>
        </p:blipFill>
        <p:spPr>
          <a:xfrm>
            <a:off x="5957031" y="1828799"/>
            <a:ext cx="5171886" cy="4014188"/>
          </a:xfrm>
          <a:prstGeom prst="rect">
            <a:avLst/>
          </a:prstGeom>
        </p:spPr>
      </p:pic>
      <p:sp>
        <p:nvSpPr>
          <p:cNvPr id="15" name="Text Placeholder 7">
            <a:extLst>
              <a:ext uri="{FF2B5EF4-FFF2-40B4-BE49-F238E27FC236}">
                <a16:creationId xmlns:a16="http://schemas.microsoft.com/office/drawing/2014/main" id="{542A2D3D-A2C2-448F-A154-02FEB632E827}"/>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Units for COGO values</a:t>
            </a:r>
          </a:p>
        </p:txBody>
      </p:sp>
    </p:spTree>
    <p:extLst>
      <p:ext uri="{BB962C8B-B14F-4D97-AF65-F5344CB8AC3E}">
        <p14:creationId xmlns:p14="http://schemas.microsoft.com/office/powerpoint/2010/main" val="1190850568"/>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9337040" cy="848360"/>
          </a:xfrm>
        </p:spPr>
        <p:txBody>
          <a:bodyPr/>
          <a:lstStyle/>
          <a:p>
            <a:r>
              <a:rPr lang="en-US" sz="2800" dirty="0"/>
              <a:t>Converting Direction units &amp; formats</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Traverse text file example</a:t>
            </a:r>
          </a:p>
        </p:txBody>
      </p:sp>
      <p:pic>
        <p:nvPicPr>
          <p:cNvPr id="21" name="Picture 20">
            <a:extLst>
              <a:ext uri="{FF2B5EF4-FFF2-40B4-BE49-F238E27FC236}">
                <a16:creationId xmlns:a16="http://schemas.microsoft.com/office/drawing/2014/main" id="{5995321F-A41F-44F2-B625-D45C4ECB9FE8}"/>
              </a:ext>
            </a:extLst>
          </p:cNvPr>
          <p:cNvPicPr>
            <a:picLocks noChangeAspect="1"/>
          </p:cNvPicPr>
          <p:nvPr/>
        </p:nvPicPr>
        <p:blipFill>
          <a:blip r:embed="rId4"/>
          <a:stretch>
            <a:fillRect/>
          </a:stretch>
        </p:blipFill>
        <p:spPr>
          <a:xfrm>
            <a:off x="920833" y="2533215"/>
            <a:ext cx="4324259" cy="3178399"/>
          </a:xfrm>
          <a:prstGeom prst="rect">
            <a:avLst/>
          </a:prstGeom>
        </p:spPr>
      </p:pic>
    </p:spTree>
    <p:extLst>
      <p:ext uri="{BB962C8B-B14F-4D97-AF65-F5344CB8AC3E}">
        <p14:creationId xmlns:p14="http://schemas.microsoft.com/office/powerpoint/2010/main" val="109657604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F1E39EB-199D-42BE-BA88-8EB9EDC7F1C1}"/>
              </a:ext>
            </a:extLst>
          </p:cNvPr>
          <p:cNvGrpSpPr/>
          <p:nvPr/>
        </p:nvGrpSpPr>
        <p:grpSpPr>
          <a:xfrm>
            <a:off x="1" y="0"/>
            <a:ext cx="12191999" cy="6888971"/>
            <a:chOff x="1" y="0"/>
            <a:chExt cx="12191999" cy="6888971"/>
          </a:xfrm>
        </p:grpSpPr>
        <p:sp>
          <p:nvSpPr>
            <p:cNvPr id="13" name="gradient background1">
              <a:extLst>
                <a:ext uri="{FF2B5EF4-FFF2-40B4-BE49-F238E27FC236}">
                  <a16:creationId xmlns:a16="http://schemas.microsoft.com/office/drawing/2014/main" id="{CC18E5A9-75DE-4604-B6B1-E1E121512D2A}"/>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5" name="Picture 14" descr="Logo&#10;&#10;Description automatically generated">
              <a:extLst>
                <a:ext uri="{FF2B5EF4-FFF2-40B4-BE49-F238E27FC236}">
                  <a16:creationId xmlns:a16="http://schemas.microsoft.com/office/drawing/2014/main" id="{195413E1-7762-47F2-9AE1-10F2596E0F35}"/>
                </a:ext>
              </a:extLst>
            </p:cNvPr>
            <p:cNvPicPr>
              <a:picLocks noChangeAspect="1"/>
            </p:cNvPicPr>
            <p:nvPr/>
          </p:nvPicPr>
          <p:blipFill rotWithShape="1">
            <a:blip r:embed="rId3"/>
            <a:srcRect l="48397"/>
            <a:stretch/>
          </p:blipFill>
          <p:spPr>
            <a:xfrm>
              <a:off x="5872162" y="0"/>
              <a:ext cx="6319837"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553998"/>
          </a:xfrm>
        </p:spPr>
        <p:txBody>
          <a:bodyPr/>
          <a:lstStyle/>
          <a:p>
            <a:r>
              <a:rPr lang="en-US" sz="3600" dirty="0"/>
              <a:t>Session Topics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561720"/>
            <a:ext cx="10369296" cy="4830809"/>
          </a:xfrm>
        </p:spPr>
        <p:txBody>
          <a:bodyPr/>
          <a:lstStyle/>
          <a:p>
            <a:r>
              <a:rPr lang="en-US" sz="2800" dirty="0"/>
              <a:t>Overview of COGO (Coordinate Geometry)</a:t>
            </a:r>
          </a:p>
          <a:p>
            <a:r>
              <a:rPr lang="en-US" sz="2800" dirty="0"/>
              <a:t>COGO Enabled Lines</a:t>
            </a:r>
          </a:p>
          <a:p>
            <a:r>
              <a:rPr lang="en-US" sz="2800" dirty="0"/>
              <a:t>Units: Directions, Angles &amp; Distances</a:t>
            </a:r>
          </a:p>
          <a:p>
            <a:r>
              <a:rPr lang="en-US" sz="2800" dirty="0"/>
              <a:t>Ground to Grid Corrections</a:t>
            </a:r>
          </a:p>
          <a:p>
            <a:r>
              <a:rPr lang="en-US" sz="2800" dirty="0"/>
              <a:t>Creating COGO Lines</a:t>
            </a:r>
          </a:p>
          <a:p>
            <a:pPr lvl="1"/>
            <a:r>
              <a:rPr lang="en-US" sz="2600" dirty="0"/>
              <a:t>Straight lines</a:t>
            </a:r>
          </a:p>
          <a:p>
            <a:pPr lvl="1"/>
            <a:r>
              <a:rPr lang="en-US" sz="2600" dirty="0"/>
              <a:t>Circular arcs</a:t>
            </a:r>
          </a:p>
          <a:p>
            <a:pPr lvl="1"/>
            <a:r>
              <a:rPr lang="en-US" sz="2600" dirty="0"/>
              <a:t>Spiral curves</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API</a:t>
            </a:r>
          </a:p>
        </p:txBody>
      </p:sp>
    </p:spTree>
    <p:extLst>
      <p:ext uri="{BB962C8B-B14F-4D97-AF65-F5344CB8AC3E}">
        <p14:creationId xmlns:p14="http://schemas.microsoft.com/office/powerpoint/2010/main" val="319090461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9337040" cy="848360"/>
          </a:xfrm>
        </p:spPr>
        <p:txBody>
          <a:bodyPr/>
          <a:lstStyle/>
          <a:p>
            <a:r>
              <a:rPr lang="en-US" sz="2800" dirty="0"/>
              <a:t>Converting Direction units &amp; formats</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Traverse text file example</a:t>
            </a:r>
          </a:p>
        </p:txBody>
      </p:sp>
      <p:pic>
        <p:nvPicPr>
          <p:cNvPr id="21" name="Picture 20">
            <a:extLst>
              <a:ext uri="{FF2B5EF4-FFF2-40B4-BE49-F238E27FC236}">
                <a16:creationId xmlns:a16="http://schemas.microsoft.com/office/drawing/2014/main" id="{5995321F-A41F-44F2-B625-D45C4ECB9FE8}"/>
              </a:ext>
            </a:extLst>
          </p:cNvPr>
          <p:cNvPicPr>
            <a:picLocks noChangeAspect="1"/>
          </p:cNvPicPr>
          <p:nvPr/>
        </p:nvPicPr>
        <p:blipFill>
          <a:blip r:embed="rId4"/>
          <a:stretch>
            <a:fillRect/>
          </a:stretch>
        </p:blipFill>
        <p:spPr>
          <a:xfrm>
            <a:off x="920833" y="2533215"/>
            <a:ext cx="4324259" cy="3178399"/>
          </a:xfrm>
          <a:prstGeom prst="rect">
            <a:avLst/>
          </a:prstGeom>
        </p:spPr>
      </p:pic>
      <p:sp>
        <p:nvSpPr>
          <p:cNvPr id="9" name="Rectangle 8">
            <a:extLst>
              <a:ext uri="{FF2B5EF4-FFF2-40B4-BE49-F238E27FC236}">
                <a16:creationId xmlns:a16="http://schemas.microsoft.com/office/drawing/2014/main" id="{E0ACD4E5-07AE-474F-A801-6222BB23FE05}"/>
              </a:ext>
            </a:extLst>
          </p:cNvPr>
          <p:cNvSpPr/>
          <p:nvPr/>
        </p:nvSpPr>
        <p:spPr bwMode="auto">
          <a:xfrm>
            <a:off x="926886" y="3171098"/>
            <a:ext cx="1087679" cy="55450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86242218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9337040" cy="848360"/>
          </a:xfrm>
        </p:spPr>
        <p:txBody>
          <a:bodyPr/>
          <a:lstStyle/>
          <a:p>
            <a:r>
              <a:rPr lang="en-US" sz="2800" dirty="0"/>
              <a:t>Converting Direction units &amp; formats</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Traverse text file example</a:t>
            </a:r>
          </a:p>
        </p:txBody>
      </p:sp>
      <p:pic>
        <p:nvPicPr>
          <p:cNvPr id="21" name="Picture 20">
            <a:extLst>
              <a:ext uri="{FF2B5EF4-FFF2-40B4-BE49-F238E27FC236}">
                <a16:creationId xmlns:a16="http://schemas.microsoft.com/office/drawing/2014/main" id="{5995321F-A41F-44F2-B625-D45C4ECB9FE8}"/>
              </a:ext>
            </a:extLst>
          </p:cNvPr>
          <p:cNvPicPr>
            <a:picLocks noChangeAspect="1"/>
          </p:cNvPicPr>
          <p:nvPr/>
        </p:nvPicPr>
        <p:blipFill>
          <a:blip r:embed="rId4"/>
          <a:stretch>
            <a:fillRect/>
          </a:stretch>
        </p:blipFill>
        <p:spPr>
          <a:xfrm>
            <a:off x="920833" y="2533215"/>
            <a:ext cx="4324259" cy="3178399"/>
          </a:xfrm>
          <a:prstGeom prst="rect">
            <a:avLst/>
          </a:prstGeom>
        </p:spPr>
      </p:pic>
      <p:sp>
        <p:nvSpPr>
          <p:cNvPr id="10" name="Rectangle 9">
            <a:extLst>
              <a:ext uri="{FF2B5EF4-FFF2-40B4-BE49-F238E27FC236}">
                <a16:creationId xmlns:a16="http://schemas.microsoft.com/office/drawing/2014/main" id="{D0BA7A3A-2820-4414-853E-4798C9CC7B87}"/>
              </a:ext>
            </a:extLst>
          </p:cNvPr>
          <p:cNvSpPr/>
          <p:nvPr/>
        </p:nvSpPr>
        <p:spPr bwMode="auto">
          <a:xfrm>
            <a:off x="1300480" y="4207634"/>
            <a:ext cx="1172556" cy="288090"/>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70458205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String Quadrant Bearing to Polar Cartesian</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1"/>
            <a:ext cx="9337040" cy="848360"/>
          </a:xfrm>
        </p:spPr>
        <p:txBody>
          <a:bodyPr/>
          <a:lstStyle/>
          <a:p>
            <a:r>
              <a:rPr lang="en-US" sz="2800" dirty="0"/>
              <a:t>Using the </a:t>
            </a:r>
            <a:r>
              <a:rPr lang="en-US" sz="2800" dirty="0" err="1"/>
              <a:t>DirectionUnitFormatConversion</a:t>
            </a:r>
            <a:r>
              <a:rPr lang="en-US" sz="2800" dirty="0"/>
              <a:t> class</a:t>
            </a:r>
          </a:p>
          <a:p>
            <a:pPr>
              <a:buClr>
                <a:srgbClr val="EAFF46"/>
              </a:buClr>
            </a:pPr>
            <a:endParaRPr lang="en-US" sz="2800" dirty="0"/>
          </a:p>
        </p:txBody>
      </p:sp>
      <p:pic>
        <p:nvPicPr>
          <p:cNvPr id="20" name="Picture 19" descr="A screenshot of a cell phone&#10;&#10;Description automatically generated">
            <a:extLst>
              <a:ext uri="{FF2B5EF4-FFF2-40B4-BE49-F238E27FC236}">
                <a16:creationId xmlns:a16="http://schemas.microsoft.com/office/drawing/2014/main" id="{89065388-8410-401E-BFEC-3AB321C06804}"/>
              </a:ext>
            </a:extLst>
          </p:cNvPr>
          <p:cNvPicPr>
            <a:picLocks noChangeAspect="1"/>
          </p:cNvPicPr>
          <p:nvPr/>
        </p:nvPicPr>
        <p:blipFill>
          <a:blip r:embed="rId4"/>
          <a:stretch>
            <a:fillRect/>
          </a:stretch>
        </p:blipFill>
        <p:spPr>
          <a:xfrm>
            <a:off x="930993" y="2569083"/>
            <a:ext cx="8571428" cy="2933333"/>
          </a:xfrm>
          <a:prstGeom prst="rect">
            <a:avLst/>
          </a:prstGeom>
        </p:spPr>
      </p:pic>
    </p:spTree>
    <p:extLst>
      <p:ext uri="{BB962C8B-B14F-4D97-AF65-F5344CB8AC3E}">
        <p14:creationId xmlns:p14="http://schemas.microsoft.com/office/powerpoint/2010/main" val="768206370"/>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Polar cartesian radians to North Azimuth decimal degrees</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1"/>
            <a:ext cx="9337040" cy="848360"/>
          </a:xfrm>
        </p:spPr>
        <p:txBody>
          <a:bodyPr/>
          <a:lstStyle/>
          <a:p>
            <a:r>
              <a:rPr lang="en-US" sz="2800" dirty="0"/>
              <a:t>Using the </a:t>
            </a:r>
            <a:r>
              <a:rPr lang="en-US" sz="2800" dirty="0" err="1"/>
              <a:t>DirectionUnitFormatConversion</a:t>
            </a:r>
            <a:r>
              <a:rPr lang="en-US" sz="2800" dirty="0"/>
              <a:t> class</a:t>
            </a:r>
          </a:p>
          <a:p>
            <a:pPr>
              <a:buClr>
                <a:srgbClr val="EAFF46"/>
              </a:buClr>
            </a:pPr>
            <a:endParaRPr lang="en-US" sz="2800" dirty="0"/>
          </a:p>
        </p:txBody>
      </p:sp>
      <p:pic>
        <p:nvPicPr>
          <p:cNvPr id="10" name="Picture 9" descr="A screenshot of a cell phone&#10;&#10;Description automatically generated">
            <a:extLst>
              <a:ext uri="{FF2B5EF4-FFF2-40B4-BE49-F238E27FC236}">
                <a16:creationId xmlns:a16="http://schemas.microsoft.com/office/drawing/2014/main" id="{8FB9023E-7E75-4F03-936F-EC9E5AE07C7B}"/>
              </a:ext>
            </a:extLst>
          </p:cNvPr>
          <p:cNvPicPr>
            <a:picLocks noChangeAspect="1"/>
          </p:cNvPicPr>
          <p:nvPr/>
        </p:nvPicPr>
        <p:blipFill>
          <a:blip r:embed="rId4"/>
          <a:stretch>
            <a:fillRect/>
          </a:stretch>
        </p:blipFill>
        <p:spPr>
          <a:xfrm>
            <a:off x="920833" y="2544598"/>
            <a:ext cx="8095238" cy="2990476"/>
          </a:xfrm>
          <a:prstGeom prst="rect">
            <a:avLst/>
          </a:prstGeom>
        </p:spPr>
      </p:pic>
    </p:spTree>
    <p:extLst>
      <p:ext uri="{BB962C8B-B14F-4D97-AF65-F5344CB8AC3E}">
        <p14:creationId xmlns:p14="http://schemas.microsoft.com/office/powerpoint/2010/main" val="437193233"/>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9337040" cy="848360"/>
          </a:xfrm>
        </p:spPr>
        <p:txBody>
          <a:bodyPr/>
          <a:lstStyle/>
          <a:p>
            <a:r>
              <a:rPr lang="en-US" sz="2800" dirty="0"/>
              <a:t>Getting units from the Project</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Getting units from the backstage</a:t>
            </a:r>
          </a:p>
        </p:txBody>
      </p:sp>
      <p:pic>
        <p:nvPicPr>
          <p:cNvPr id="11" name="Picture 10">
            <a:extLst>
              <a:ext uri="{FF2B5EF4-FFF2-40B4-BE49-F238E27FC236}">
                <a16:creationId xmlns:a16="http://schemas.microsoft.com/office/drawing/2014/main" id="{10F85A6A-FADF-43E8-9E9C-A85CF1B79E22}"/>
              </a:ext>
            </a:extLst>
          </p:cNvPr>
          <p:cNvPicPr>
            <a:picLocks noChangeAspect="1"/>
          </p:cNvPicPr>
          <p:nvPr/>
        </p:nvPicPr>
        <p:blipFill>
          <a:blip r:embed="rId4"/>
          <a:stretch>
            <a:fillRect/>
          </a:stretch>
        </p:blipFill>
        <p:spPr>
          <a:xfrm>
            <a:off x="1253869" y="2447105"/>
            <a:ext cx="6034286" cy="4304762"/>
          </a:xfrm>
          <a:prstGeom prst="rect">
            <a:avLst/>
          </a:prstGeom>
        </p:spPr>
      </p:pic>
      <p:pic>
        <p:nvPicPr>
          <p:cNvPr id="13" name="Picture 12">
            <a:extLst>
              <a:ext uri="{FF2B5EF4-FFF2-40B4-BE49-F238E27FC236}">
                <a16:creationId xmlns:a16="http://schemas.microsoft.com/office/drawing/2014/main" id="{CE6E9D89-BF62-4041-8A2F-7AD743AAB961}"/>
              </a:ext>
            </a:extLst>
          </p:cNvPr>
          <p:cNvPicPr>
            <a:picLocks noChangeAspect="1"/>
          </p:cNvPicPr>
          <p:nvPr/>
        </p:nvPicPr>
        <p:blipFill>
          <a:blip r:embed="rId5"/>
          <a:stretch>
            <a:fillRect/>
          </a:stretch>
        </p:blipFill>
        <p:spPr>
          <a:xfrm>
            <a:off x="7978287" y="2992690"/>
            <a:ext cx="3207130" cy="2138088"/>
          </a:xfrm>
          <a:prstGeom prst="rect">
            <a:avLst/>
          </a:prstGeom>
        </p:spPr>
      </p:pic>
    </p:spTree>
    <p:extLst>
      <p:ext uri="{BB962C8B-B14F-4D97-AF65-F5344CB8AC3E}">
        <p14:creationId xmlns:p14="http://schemas.microsoft.com/office/powerpoint/2010/main" val="2997575250"/>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0"/>
            <a:ext cx="10216896" cy="1071879"/>
          </a:xfrm>
        </p:spPr>
        <p:txBody>
          <a:bodyPr/>
          <a:lstStyle/>
          <a:p>
            <a:r>
              <a:rPr lang="en-US" sz="2800" dirty="0"/>
              <a:t>Getting units from the Project</a:t>
            </a:r>
          </a:p>
          <a:p>
            <a:r>
              <a:rPr lang="en-US" sz="2800" dirty="0"/>
              <a:t>Using </a:t>
            </a:r>
            <a:r>
              <a:rPr lang="en-US" sz="2800" dirty="0" err="1"/>
              <a:t>DisplayUnitFormats</a:t>
            </a:r>
            <a:r>
              <a:rPr lang="en-US" sz="2800" dirty="0"/>
              <a:t> class to get the default direction type</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Getting Direction units from the backstage</a:t>
            </a:r>
          </a:p>
        </p:txBody>
      </p:sp>
      <p:pic>
        <p:nvPicPr>
          <p:cNvPr id="10" name="Picture 9">
            <a:extLst>
              <a:ext uri="{FF2B5EF4-FFF2-40B4-BE49-F238E27FC236}">
                <a16:creationId xmlns:a16="http://schemas.microsoft.com/office/drawing/2014/main" id="{6337B2F4-9EC4-44FD-A9C4-E520EE45BE9F}"/>
              </a:ext>
            </a:extLst>
          </p:cNvPr>
          <p:cNvPicPr>
            <a:picLocks noChangeAspect="1"/>
          </p:cNvPicPr>
          <p:nvPr/>
        </p:nvPicPr>
        <p:blipFill>
          <a:blip r:embed="rId4"/>
          <a:stretch>
            <a:fillRect/>
          </a:stretch>
        </p:blipFill>
        <p:spPr>
          <a:xfrm>
            <a:off x="763612" y="3202939"/>
            <a:ext cx="9851436" cy="1837412"/>
          </a:xfrm>
          <a:prstGeom prst="rect">
            <a:avLst/>
          </a:prstGeom>
        </p:spPr>
      </p:pic>
    </p:spTree>
    <p:extLst>
      <p:ext uri="{BB962C8B-B14F-4D97-AF65-F5344CB8AC3E}">
        <p14:creationId xmlns:p14="http://schemas.microsoft.com/office/powerpoint/2010/main" val="3084238850"/>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0"/>
            <a:ext cx="10216896" cy="1071879"/>
          </a:xfrm>
        </p:spPr>
        <p:txBody>
          <a:bodyPr/>
          <a:lstStyle/>
          <a:p>
            <a:r>
              <a:rPr lang="en-US" sz="2800" dirty="0"/>
              <a:t>Getting units from the Project</a:t>
            </a:r>
          </a:p>
          <a:p>
            <a:r>
              <a:rPr lang="en-US" sz="2800" dirty="0"/>
              <a:t>Using </a:t>
            </a:r>
            <a:r>
              <a:rPr lang="en-US" sz="2800" dirty="0" err="1"/>
              <a:t>DisplayUnitFormats</a:t>
            </a:r>
            <a:r>
              <a:rPr lang="en-US" sz="2800" dirty="0"/>
              <a:t> class to get the default direction type</a:t>
            </a:r>
          </a:p>
          <a:p>
            <a:pPr>
              <a:buClr>
                <a:srgbClr val="EAFF46"/>
              </a:buClr>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Getting Direction units from the backstage</a:t>
            </a:r>
          </a:p>
        </p:txBody>
      </p:sp>
      <p:pic>
        <p:nvPicPr>
          <p:cNvPr id="10" name="Picture 9">
            <a:extLst>
              <a:ext uri="{FF2B5EF4-FFF2-40B4-BE49-F238E27FC236}">
                <a16:creationId xmlns:a16="http://schemas.microsoft.com/office/drawing/2014/main" id="{6337B2F4-9EC4-44FD-A9C4-E520EE45BE9F}"/>
              </a:ext>
            </a:extLst>
          </p:cNvPr>
          <p:cNvPicPr>
            <a:picLocks noChangeAspect="1"/>
          </p:cNvPicPr>
          <p:nvPr/>
        </p:nvPicPr>
        <p:blipFill>
          <a:blip r:embed="rId4"/>
          <a:stretch>
            <a:fillRect/>
          </a:stretch>
        </p:blipFill>
        <p:spPr>
          <a:xfrm>
            <a:off x="763612" y="3202939"/>
            <a:ext cx="9851436" cy="1837412"/>
          </a:xfrm>
          <a:prstGeom prst="rect">
            <a:avLst/>
          </a:prstGeom>
        </p:spPr>
      </p:pic>
      <p:pic>
        <p:nvPicPr>
          <p:cNvPr id="9" name="Picture 8">
            <a:extLst>
              <a:ext uri="{FF2B5EF4-FFF2-40B4-BE49-F238E27FC236}">
                <a16:creationId xmlns:a16="http://schemas.microsoft.com/office/drawing/2014/main" id="{F75D794A-6BD6-4D4A-B07F-F50D605D4C87}"/>
              </a:ext>
            </a:extLst>
          </p:cNvPr>
          <p:cNvPicPr>
            <a:picLocks noChangeAspect="1"/>
          </p:cNvPicPr>
          <p:nvPr/>
        </p:nvPicPr>
        <p:blipFill>
          <a:blip r:embed="rId5"/>
          <a:stretch>
            <a:fillRect/>
          </a:stretch>
        </p:blipFill>
        <p:spPr>
          <a:xfrm>
            <a:off x="8557407" y="2992690"/>
            <a:ext cx="3207130" cy="2138088"/>
          </a:xfrm>
          <a:prstGeom prst="rect">
            <a:avLst/>
          </a:prstGeom>
        </p:spPr>
      </p:pic>
      <p:sp>
        <p:nvSpPr>
          <p:cNvPr id="11" name="Rectangle 10">
            <a:extLst>
              <a:ext uri="{FF2B5EF4-FFF2-40B4-BE49-F238E27FC236}">
                <a16:creationId xmlns:a16="http://schemas.microsoft.com/office/drawing/2014/main" id="{8C4F1370-DB3B-4CA9-B923-F069DA3D9182}"/>
              </a:ext>
            </a:extLst>
          </p:cNvPr>
          <p:cNvSpPr/>
          <p:nvPr/>
        </p:nvSpPr>
        <p:spPr bwMode="auto">
          <a:xfrm>
            <a:off x="1345084" y="3757271"/>
            <a:ext cx="5234135" cy="288090"/>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Rectangle 12">
            <a:extLst>
              <a:ext uri="{FF2B5EF4-FFF2-40B4-BE49-F238E27FC236}">
                <a16:creationId xmlns:a16="http://schemas.microsoft.com/office/drawing/2014/main" id="{2CDE99B2-80BE-402C-9AEE-F8DAD452341E}"/>
              </a:ext>
            </a:extLst>
          </p:cNvPr>
          <p:cNvSpPr/>
          <p:nvPr/>
        </p:nvSpPr>
        <p:spPr bwMode="auto">
          <a:xfrm>
            <a:off x="9322420" y="3836020"/>
            <a:ext cx="1524496" cy="445101"/>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436308278"/>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CE12D23-9847-57B7-CE91-F8CF45837362}"/>
              </a:ext>
            </a:extLst>
          </p:cNvPr>
          <p:cNvGrpSpPr/>
          <p:nvPr/>
        </p:nvGrpSpPr>
        <p:grpSpPr>
          <a:xfrm>
            <a:off x="0" y="0"/>
            <a:ext cx="12192000" cy="6888971"/>
            <a:chOff x="0" y="0"/>
            <a:chExt cx="12192000" cy="6888971"/>
          </a:xfrm>
        </p:grpSpPr>
        <p:sp>
          <p:nvSpPr>
            <p:cNvPr id="4" name="gradient background1">
              <a:extLst>
                <a:ext uri="{FF2B5EF4-FFF2-40B4-BE49-F238E27FC236}">
                  <a16:creationId xmlns:a16="http://schemas.microsoft.com/office/drawing/2014/main" id="{A4279C75-D100-2AB1-5DA7-54FDAFC7C022}"/>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8" name="Picture 7" descr="A picture containing text, helmet&#10;&#10;Description automatically generated">
              <a:extLst>
                <a:ext uri="{FF2B5EF4-FFF2-40B4-BE49-F238E27FC236}">
                  <a16:creationId xmlns:a16="http://schemas.microsoft.com/office/drawing/2014/main" id="{3D945EF1-DDA3-2706-CD78-2916E43809E5}"/>
                </a:ext>
              </a:extLst>
            </p:cNvPr>
            <p:cNvPicPr>
              <a:picLocks noChangeAspect="1"/>
            </p:cNvPicPr>
            <p:nvPr/>
          </p:nvPicPr>
          <p:blipFill rotWithShape="1">
            <a:blip r:embed="rId2"/>
            <a:srcRect r="38711"/>
            <a:stretch/>
          </p:blipFill>
          <p:spPr>
            <a:xfrm>
              <a:off x="0" y="30971"/>
              <a:ext cx="7472364" cy="6858000"/>
            </a:xfrm>
            <a:prstGeom prst="rect">
              <a:avLst/>
            </a:prstGeom>
          </p:spPr>
        </p:pic>
      </p:grpSp>
      <p:sp>
        <p:nvSpPr>
          <p:cNvPr id="3" name="Text Placeholder 2">
            <a:extLst>
              <a:ext uri="{FF2B5EF4-FFF2-40B4-BE49-F238E27FC236}">
                <a16:creationId xmlns:a16="http://schemas.microsoft.com/office/drawing/2014/main" id="{12AA657B-7DD0-A670-F640-6F605C449B64}"/>
              </a:ext>
            </a:extLst>
          </p:cNvPr>
          <p:cNvSpPr>
            <a:spLocks noGrp="1"/>
          </p:cNvSpPr>
          <p:nvPr>
            <p:ph type="body" idx="1"/>
          </p:nvPr>
        </p:nvSpPr>
        <p:spPr/>
        <p:txBody>
          <a:bodyPr/>
          <a:lstStyle/>
          <a:p>
            <a:endParaRPr lang="en-US" dirty="0">
              <a:solidFill>
                <a:srgbClr val="EAFF46"/>
              </a:solidFill>
            </a:endParaRPr>
          </a:p>
        </p:txBody>
      </p:sp>
      <p:sp>
        <p:nvSpPr>
          <p:cNvPr id="2" name="Title 1">
            <a:extLst>
              <a:ext uri="{FF2B5EF4-FFF2-40B4-BE49-F238E27FC236}">
                <a16:creationId xmlns:a16="http://schemas.microsoft.com/office/drawing/2014/main" id="{1B1ADBD4-7C72-84EF-CDFF-F9DD42870499}"/>
              </a:ext>
            </a:extLst>
          </p:cNvPr>
          <p:cNvSpPr>
            <a:spLocks noGrp="1"/>
          </p:cNvSpPr>
          <p:nvPr>
            <p:ph type="title"/>
          </p:nvPr>
        </p:nvSpPr>
        <p:spPr>
          <a:xfrm>
            <a:off x="6976872" y="984765"/>
            <a:ext cx="4427728" cy="2954655"/>
          </a:xfrm>
        </p:spPr>
        <p:txBody>
          <a:bodyPr/>
          <a:lstStyle/>
          <a:p>
            <a:r>
              <a:rPr lang="en-US" b="0" dirty="0"/>
              <a:t>DEMO: Converting Direction and Distance Units</a:t>
            </a:r>
            <a:endParaRPr lang="en-US" dirty="0"/>
          </a:p>
        </p:txBody>
      </p:sp>
      <p:pic>
        <p:nvPicPr>
          <p:cNvPr id="6" name="Picture 5" descr="Diagram&#10;&#10;Description automatically generated">
            <a:extLst>
              <a:ext uri="{FF2B5EF4-FFF2-40B4-BE49-F238E27FC236}">
                <a16:creationId xmlns:a16="http://schemas.microsoft.com/office/drawing/2014/main" id="{C322F7C3-D4C9-498E-B412-143826249A42}"/>
              </a:ext>
            </a:extLst>
          </p:cNvPr>
          <p:cNvPicPr>
            <a:picLocks noChangeAspect="1"/>
          </p:cNvPicPr>
          <p:nvPr/>
        </p:nvPicPr>
        <p:blipFill>
          <a:blip r:embed="rId3"/>
          <a:stretch>
            <a:fillRect/>
          </a:stretch>
        </p:blipFill>
        <p:spPr>
          <a:xfrm>
            <a:off x="1337057" y="1117552"/>
            <a:ext cx="4627880" cy="4175856"/>
          </a:xfrm>
          <a:prstGeom prst="rect">
            <a:avLst/>
          </a:prstGeom>
          <a:effectLst>
            <a:glow>
              <a:schemeClr val="accent1">
                <a:alpha val="40000"/>
              </a:schemeClr>
            </a:glow>
            <a:softEdge rad="31750"/>
          </a:effectLst>
          <a:scene3d>
            <a:camera prst="perspectiveContrastingRightFacing" fov="3300000">
              <a:rot lat="0" lon="19200000" rev="1800000"/>
            </a:camera>
            <a:lightRig rig="threePt" dir="t"/>
          </a:scene3d>
          <a:sp3d>
            <a:bevelT h="158750"/>
          </a:sp3d>
        </p:spPr>
      </p:pic>
    </p:spTree>
    <p:extLst>
      <p:ext uri="{BB962C8B-B14F-4D97-AF65-F5344CB8AC3E}">
        <p14:creationId xmlns:p14="http://schemas.microsoft.com/office/powerpoint/2010/main" val="1400370976"/>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radient background1">
            <a:extLst>
              <a:ext uri="{FF2B5EF4-FFF2-40B4-BE49-F238E27FC236}">
                <a16:creationId xmlns:a16="http://schemas.microsoft.com/office/drawing/2014/main" id="{8E31FED9-C586-40A4-8446-8400AA82C8C1}"/>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4F00F2B2-5D65-418C-B8C8-CFB4E3A896F7}"/>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650383" y="3312023"/>
            <a:ext cx="4861929" cy="338554"/>
          </a:xfrm>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50020" y="1514503"/>
            <a:ext cx="6924907" cy="1477328"/>
          </a:xfrm>
        </p:spPr>
        <p:txBody>
          <a:bodyPr/>
          <a:lstStyle/>
          <a:p>
            <a:r>
              <a:rPr lang="en-US" dirty="0"/>
              <a:t>Ground to Grid Corrections</a:t>
            </a:r>
          </a:p>
        </p:txBody>
      </p:sp>
    </p:spTree>
    <p:extLst>
      <p:ext uri="{BB962C8B-B14F-4D97-AF65-F5344CB8AC3E}">
        <p14:creationId xmlns:p14="http://schemas.microsoft.com/office/powerpoint/2010/main" val="2590996785"/>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Coordinate Geometry (COGO)</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2479040" cy="553998"/>
          </a:xfrm>
        </p:spPr>
        <p:txBody>
          <a:bodyPr/>
          <a:lstStyle/>
          <a:p>
            <a:r>
              <a:rPr lang="en-US" sz="2800" dirty="0"/>
              <a:t>Ground to Grid corrections</a:t>
            </a:r>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Ground to Grid Corrections</a:t>
            </a:r>
          </a:p>
        </p:txBody>
      </p:sp>
      <p:sp>
        <p:nvSpPr>
          <p:cNvPr id="14" name="Rectangle 13">
            <a:extLst>
              <a:ext uri="{FF2B5EF4-FFF2-40B4-BE49-F238E27FC236}">
                <a16:creationId xmlns:a16="http://schemas.microsoft.com/office/drawing/2014/main" id="{02F0B539-1BED-4D85-B127-758C46D94469}"/>
              </a:ext>
            </a:extLst>
          </p:cNvPr>
          <p:cNvSpPr/>
          <p:nvPr/>
        </p:nvSpPr>
        <p:spPr>
          <a:xfrm>
            <a:off x="263664" y="5468675"/>
            <a:ext cx="11852630" cy="461665"/>
          </a:xfrm>
          <a:prstGeom prst="rect">
            <a:avLst/>
          </a:prstGeom>
        </p:spPr>
        <p:txBody>
          <a:bodyPr wrap="square">
            <a:spAutoFit/>
          </a:bodyPr>
          <a:lstStyle/>
          <a:p>
            <a:r>
              <a:rPr lang="en-US" sz="2400" dirty="0"/>
              <a:t>https://pro.arcgis.com/en/pro-app/latest/help/editing/introduction-to-ground-to-grid.htm</a:t>
            </a:r>
          </a:p>
        </p:txBody>
      </p:sp>
      <p:pic>
        <p:nvPicPr>
          <p:cNvPr id="15" name="Picture 14" descr="Diagram, schematic&#10;&#10;Description automatically generated">
            <a:extLst>
              <a:ext uri="{FF2B5EF4-FFF2-40B4-BE49-F238E27FC236}">
                <a16:creationId xmlns:a16="http://schemas.microsoft.com/office/drawing/2014/main" id="{328AE79D-72D0-4FA8-96B8-F19FF6A142B9}"/>
              </a:ext>
            </a:extLst>
          </p:cNvPr>
          <p:cNvPicPr>
            <a:picLocks noChangeAspect="1"/>
          </p:cNvPicPr>
          <p:nvPr/>
        </p:nvPicPr>
        <p:blipFill>
          <a:blip r:embed="rId4"/>
          <a:stretch>
            <a:fillRect/>
          </a:stretch>
        </p:blipFill>
        <p:spPr>
          <a:xfrm>
            <a:off x="3973265" y="1671002"/>
            <a:ext cx="5556815" cy="3671467"/>
          </a:xfrm>
          <a:prstGeom prst="rect">
            <a:avLst/>
          </a:prstGeom>
          <a:solidFill>
            <a:schemeClr val="tx1"/>
          </a:solidFill>
          <a:effectLst>
            <a:softEdge rad="31750"/>
          </a:effectLst>
        </p:spPr>
      </p:pic>
    </p:spTree>
    <p:extLst>
      <p:ext uri="{BB962C8B-B14F-4D97-AF65-F5344CB8AC3E}">
        <p14:creationId xmlns:p14="http://schemas.microsoft.com/office/powerpoint/2010/main" val="1380483138"/>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EEA6797-297A-4542-861F-493D54D59448}"/>
              </a:ext>
            </a:extLst>
          </p:cNvPr>
          <p:cNvGrpSpPr/>
          <p:nvPr/>
        </p:nvGrpSpPr>
        <p:grpSpPr>
          <a:xfrm>
            <a:off x="1" y="0"/>
            <a:ext cx="12191999" cy="6888971"/>
            <a:chOff x="1" y="0"/>
            <a:chExt cx="12191999" cy="6888971"/>
          </a:xfrm>
        </p:grpSpPr>
        <p:sp>
          <p:nvSpPr>
            <p:cNvPr id="12" name="gradient background1">
              <a:extLst>
                <a:ext uri="{FF2B5EF4-FFF2-40B4-BE49-F238E27FC236}">
                  <a16:creationId xmlns:a16="http://schemas.microsoft.com/office/drawing/2014/main" id="{12BFC775-8CF0-4E49-8CDA-1D7841B8F653}"/>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3" name="Picture 12" descr="Logo&#10;&#10;Description automatically generated">
              <a:extLst>
                <a:ext uri="{FF2B5EF4-FFF2-40B4-BE49-F238E27FC236}">
                  <a16:creationId xmlns:a16="http://schemas.microsoft.com/office/drawing/2014/main" id="{DF49C123-3FC1-41C9-8BD9-608819512E8B}"/>
                </a:ext>
              </a:extLst>
            </p:cNvPr>
            <p:cNvPicPr>
              <a:picLocks noChangeAspect="1"/>
            </p:cNvPicPr>
            <p:nvPr/>
          </p:nvPicPr>
          <p:blipFill rotWithShape="1">
            <a:blip r:embed="rId3"/>
            <a:srcRect l="48397"/>
            <a:stretch/>
          </p:blipFill>
          <p:spPr>
            <a:xfrm>
              <a:off x="5872162" y="0"/>
              <a:ext cx="6319837" cy="688897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1" y="1994006"/>
            <a:ext cx="7036420" cy="1477328"/>
          </a:xfrm>
        </p:spPr>
        <p:txBody>
          <a:bodyPr/>
          <a:lstStyle/>
          <a:p>
            <a:r>
              <a:rPr lang="en-US" dirty="0"/>
              <a:t>Overview of COGO (Coordinate geometry)</a:t>
            </a:r>
          </a:p>
        </p:txBody>
      </p:sp>
    </p:spTree>
    <p:extLst>
      <p:ext uri="{BB962C8B-B14F-4D97-AF65-F5344CB8AC3E}">
        <p14:creationId xmlns:p14="http://schemas.microsoft.com/office/powerpoint/2010/main" val="168913398"/>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Coordinate Geometry (COGO)</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2479040" cy="553998"/>
          </a:xfrm>
        </p:spPr>
        <p:txBody>
          <a:bodyPr/>
          <a:lstStyle/>
          <a:p>
            <a:r>
              <a:rPr lang="en-US" sz="2800" dirty="0"/>
              <a:t>Ground to Grid corrections</a:t>
            </a:r>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Ground to Grid Corrections</a:t>
            </a:r>
          </a:p>
        </p:txBody>
      </p:sp>
      <p:sp>
        <p:nvSpPr>
          <p:cNvPr id="14" name="Rectangle 13">
            <a:extLst>
              <a:ext uri="{FF2B5EF4-FFF2-40B4-BE49-F238E27FC236}">
                <a16:creationId xmlns:a16="http://schemas.microsoft.com/office/drawing/2014/main" id="{02F0B539-1BED-4D85-B127-758C46D94469}"/>
              </a:ext>
            </a:extLst>
          </p:cNvPr>
          <p:cNvSpPr/>
          <p:nvPr/>
        </p:nvSpPr>
        <p:spPr>
          <a:xfrm>
            <a:off x="263664" y="5468675"/>
            <a:ext cx="11852630" cy="461665"/>
          </a:xfrm>
          <a:prstGeom prst="rect">
            <a:avLst/>
          </a:prstGeom>
        </p:spPr>
        <p:txBody>
          <a:bodyPr wrap="square">
            <a:spAutoFit/>
          </a:bodyPr>
          <a:lstStyle/>
          <a:p>
            <a:r>
              <a:rPr lang="en-US" sz="2400" dirty="0"/>
              <a:t>https://pro.arcgis.com/en/pro-app/latest/help/editing/introduction-to-ground-to-grid.htm</a:t>
            </a:r>
          </a:p>
        </p:txBody>
      </p:sp>
      <p:pic>
        <p:nvPicPr>
          <p:cNvPr id="10" name="Picture 9" descr="Diagram&#10;&#10;Description automatically generated">
            <a:extLst>
              <a:ext uri="{FF2B5EF4-FFF2-40B4-BE49-F238E27FC236}">
                <a16:creationId xmlns:a16="http://schemas.microsoft.com/office/drawing/2014/main" id="{4B529016-F809-46E0-924D-2262DBF5AEC5}"/>
              </a:ext>
            </a:extLst>
          </p:cNvPr>
          <p:cNvPicPr>
            <a:picLocks noChangeAspect="1"/>
          </p:cNvPicPr>
          <p:nvPr/>
        </p:nvPicPr>
        <p:blipFill>
          <a:blip r:embed="rId4"/>
          <a:stretch>
            <a:fillRect/>
          </a:stretch>
        </p:blipFill>
        <p:spPr>
          <a:xfrm>
            <a:off x="4000059" y="1686545"/>
            <a:ext cx="5500618" cy="3647469"/>
          </a:xfrm>
          <a:prstGeom prst="rect">
            <a:avLst/>
          </a:prstGeom>
          <a:solidFill>
            <a:schemeClr val="tx1"/>
          </a:solidFill>
          <a:effectLst>
            <a:softEdge rad="31750"/>
          </a:effectLst>
        </p:spPr>
      </p:pic>
    </p:spTree>
    <p:extLst>
      <p:ext uri="{BB962C8B-B14F-4D97-AF65-F5344CB8AC3E}">
        <p14:creationId xmlns:p14="http://schemas.microsoft.com/office/powerpoint/2010/main" val="2340179301"/>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Coordinate Geometry (COGO)</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5313680" cy="553998"/>
          </a:xfrm>
        </p:spPr>
        <p:txBody>
          <a:bodyPr/>
          <a:lstStyle/>
          <a:p>
            <a:r>
              <a:rPr lang="en-US" sz="2800" dirty="0"/>
              <a:t>Ground to Grid Corrections</a:t>
            </a:r>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Ground to Grid Corrections Tray</a:t>
            </a:r>
          </a:p>
        </p:txBody>
      </p:sp>
      <p:pic>
        <p:nvPicPr>
          <p:cNvPr id="11" name="Picture 10" descr="A screenshot of a cell phone&#10;&#10;Description automatically generated">
            <a:extLst>
              <a:ext uri="{FF2B5EF4-FFF2-40B4-BE49-F238E27FC236}">
                <a16:creationId xmlns:a16="http://schemas.microsoft.com/office/drawing/2014/main" id="{36C24DE3-4713-4166-905D-1EBBC2A78FC7}"/>
              </a:ext>
            </a:extLst>
          </p:cNvPr>
          <p:cNvPicPr>
            <a:picLocks noChangeAspect="1"/>
          </p:cNvPicPr>
          <p:nvPr/>
        </p:nvPicPr>
        <p:blipFill>
          <a:blip r:embed="rId4"/>
          <a:stretch>
            <a:fillRect/>
          </a:stretch>
        </p:blipFill>
        <p:spPr>
          <a:xfrm>
            <a:off x="953462" y="2368753"/>
            <a:ext cx="3986447" cy="3622151"/>
          </a:xfrm>
          <a:prstGeom prst="rect">
            <a:avLst/>
          </a:prstGeom>
        </p:spPr>
      </p:pic>
    </p:spTree>
    <p:extLst>
      <p:ext uri="{BB962C8B-B14F-4D97-AF65-F5344CB8AC3E}">
        <p14:creationId xmlns:p14="http://schemas.microsoft.com/office/powerpoint/2010/main" val="4187661274"/>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Coordinate Geometry (COGO)</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7823200" cy="553998"/>
          </a:xfrm>
        </p:spPr>
        <p:txBody>
          <a:bodyPr/>
          <a:lstStyle/>
          <a:p>
            <a:r>
              <a:rPr lang="en-US" sz="2800" dirty="0"/>
              <a:t>Ground to Grid Corrections - Reading</a:t>
            </a:r>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Use extension methods to read Ground to Grid Corrections from the Active Map View</a:t>
            </a:r>
          </a:p>
        </p:txBody>
      </p:sp>
      <p:pic>
        <p:nvPicPr>
          <p:cNvPr id="9" name="Picture 8" descr="A screenshot of a cell phone&#10;&#10;Description automatically generated">
            <a:extLst>
              <a:ext uri="{FF2B5EF4-FFF2-40B4-BE49-F238E27FC236}">
                <a16:creationId xmlns:a16="http://schemas.microsoft.com/office/drawing/2014/main" id="{623FE2A7-442D-4DE1-8982-C037FDCA88BC}"/>
              </a:ext>
            </a:extLst>
          </p:cNvPr>
          <p:cNvPicPr>
            <a:picLocks noChangeAspect="1"/>
          </p:cNvPicPr>
          <p:nvPr/>
        </p:nvPicPr>
        <p:blipFill>
          <a:blip r:embed="rId4"/>
          <a:stretch>
            <a:fillRect/>
          </a:stretch>
        </p:blipFill>
        <p:spPr>
          <a:xfrm>
            <a:off x="914400" y="2459669"/>
            <a:ext cx="9580952" cy="3285714"/>
          </a:xfrm>
          <a:prstGeom prst="rect">
            <a:avLst/>
          </a:prstGeom>
        </p:spPr>
      </p:pic>
    </p:spTree>
    <p:extLst>
      <p:ext uri="{BB962C8B-B14F-4D97-AF65-F5344CB8AC3E}">
        <p14:creationId xmlns:p14="http://schemas.microsoft.com/office/powerpoint/2010/main" val="1250589652"/>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Coordinate Geometry (COGO)</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691641"/>
            <a:ext cx="7823200" cy="553998"/>
          </a:xfrm>
        </p:spPr>
        <p:txBody>
          <a:bodyPr/>
          <a:lstStyle/>
          <a:p>
            <a:r>
              <a:rPr lang="en-US" sz="2800" dirty="0"/>
              <a:t>Ground to Grid Corrections - Setting</a:t>
            </a:r>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762000" y="614085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Setting Ground to Grid Correction properties on the CIM</a:t>
            </a:r>
          </a:p>
        </p:txBody>
      </p:sp>
      <p:pic>
        <p:nvPicPr>
          <p:cNvPr id="10" name="Picture 9" descr="A screenshot of a cell phone&#10;&#10;Description automatically generated">
            <a:extLst>
              <a:ext uri="{FF2B5EF4-FFF2-40B4-BE49-F238E27FC236}">
                <a16:creationId xmlns:a16="http://schemas.microsoft.com/office/drawing/2014/main" id="{83C9AE33-8A0B-4AC4-B46A-CE091BDAEF76}"/>
              </a:ext>
            </a:extLst>
          </p:cNvPr>
          <p:cNvPicPr>
            <a:picLocks noChangeAspect="1"/>
          </p:cNvPicPr>
          <p:nvPr/>
        </p:nvPicPr>
        <p:blipFill>
          <a:blip r:embed="rId4"/>
          <a:stretch>
            <a:fillRect/>
          </a:stretch>
        </p:blipFill>
        <p:spPr>
          <a:xfrm>
            <a:off x="920833" y="2152312"/>
            <a:ext cx="9971428" cy="3933333"/>
          </a:xfrm>
          <a:prstGeom prst="rect">
            <a:avLst/>
          </a:prstGeom>
        </p:spPr>
      </p:pic>
    </p:spTree>
    <p:extLst>
      <p:ext uri="{BB962C8B-B14F-4D97-AF65-F5344CB8AC3E}">
        <p14:creationId xmlns:p14="http://schemas.microsoft.com/office/powerpoint/2010/main" val="3850560917"/>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radient background1">
            <a:extLst>
              <a:ext uri="{FF2B5EF4-FFF2-40B4-BE49-F238E27FC236}">
                <a16:creationId xmlns:a16="http://schemas.microsoft.com/office/drawing/2014/main" id="{FAB76EE7-26D9-4E89-9D69-31D1E918C792}"/>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C698D89E-0411-4373-B607-14D600793B2A}"/>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Creating COGO Lines</a:t>
            </a:r>
          </a:p>
        </p:txBody>
      </p:sp>
    </p:spTree>
    <p:extLst>
      <p:ext uri="{BB962C8B-B14F-4D97-AF65-F5344CB8AC3E}">
        <p14:creationId xmlns:p14="http://schemas.microsoft.com/office/powerpoint/2010/main" val="3733328474"/>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COGO Lines</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0"/>
            <a:ext cx="2661920" cy="1833879"/>
          </a:xfrm>
        </p:spPr>
        <p:txBody>
          <a:bodyPr/>
          <a:lstStyle/>
          <a:p>
            <a:r>
              <a:rPr lang="en-US" sz="2800" dirty="0"/>
              <a:t>Straight Lines</a:t>
            </a:r>
          </a:p>
          <a:p>
            <a:r>
              <a:rPr lang="en-US" sz="2800" dirty="0"/>
              <a:t>Circular Arcs</a:t>
            </a:r>
          </a:p>
          <a:p>
            <a:r>
              <a:rPr lang="en-US" sz="2800" dirty="0"/>
              <a:t>Spiral Curves</a:t>
            </a:r>
          </a:p>
          <a:p>
            <a:pPr>
              <a:buClr>
                <a:srgbClr val="EAFF46"/>
              </a:buClr>
            </a:pPr>
            <a:endParaRPr lang="en-US" sz="2800" dirty="0"/>
          </a:p>
        </p:txBody>
      </p:sp>
      <p:pic>
        <p:nvPicPr>
          <p:cNvPr id="11" name="Picture 10">
            <a:extLst>
              <a:ext uri="{FF2B5EF4-FFF2-40B4-BE49-F238E27FC236}">
                <a16:creationId xmlns:a16="http://schemas.microsoft.com/office/drawing/2014/main" id="{05980CA6-D8E1-4F0D-AD70-5EEBEFA7A399}"/>
              </a:ext>
            </a:extLst>
          </p:cNvPr>
          <p:cNvPicPr>
            <a:picLocks noChangeAspect="1"/>
          </p:cNvPicPr>
          <p:nvPr/>
        </p:nvPicPr>
        <p:blipFill>
          <a:blip r:embed="rId4"/>
          <a:stretch>
            <a:fillRect/>
          </a:stretch>
        </p:blipFill>
        <p:spPr>
          <a:xfrm>
            <a:off x="5988118" y="945928"/>
            <a:ext cx="2304762" cy="2180952"/>
          </a:xfrm>
          <a:prstGeom prst="rect">
            <a:avLst/>
          </a:prstGeom>
          <a:effectLst>
            <a:softEdge rad="31750"/>
          </a:effectLst>
        </p:spPr>
      </p:pic>
      <p:pic>
        <p:nvPicPr>
          <p:cNvPr id="13" name="Picture 12">
            <a:extLst>
              <a:ext uri="{FF2B5EF4-FFF2-40B4-BE49-F238E27FC236}">
                <a16:creationId xmlns:a16="http://schemas.microsoft.com/office/drawing/2014/main" id="{4BCFFA47-1E89-4C1A-88A2-E5095E0F0ED8}"/>
              </a:ext>
            </a:extLst>
          </p:cNvPr>
          <p:cNvPicPr>
            <a:picLocks noChangeAspect="1"/>
          </p:cNvPicPr>
          <p:nvPr/>
        </p:nvPicPr>
        <p:blipFill>
          <a:blip r:embed="rId5"/>
          <a:stretch>
            <a:fillRect/>
          </a:stretch>
        </p:blipFill>
        <p:spPr>
          <a:xfrm>
            <a:off x="3494404" y="3770207"/>
            <a:ext cx="2114286" cy="2419048"/>
          </a:xfrm>
          <a:prstGeom prst="rect">
            <a:avLst/>
          </a:prstGeom>
          <a:effectLst>
            <a:softEdge rad="31750"/>
          </a:effectLst>
        </p:spPr>
      </p:pic>
      <p:pic>
        <p:nvPicPr>
          <p:cNvPr id="15" name="Picture 14">
            <a:extLst>
              <a:ext uri="{FF2B5EF4-FFF2-40B4-BE49-F238E27FC236}">
                <a16:creationId xmlns:a16="http://schemas.microsoft.com/office/drawing/2014/main" id="{3AF7DB60-C432-47E0-BD61-7FE781E892AC}"/>
              </a:ext>
            </a:extLst>
          </p:cNvPr>
          <p:cNvPicPr>
            <a:picLocks noChangeAspect="1"/>
          </p:cNvPicPr>
          <p:nvPr/>
        </p:nvPicPr>
        <p:blipFill>
          <a:blip r:embed="rId6"/>
          <a:stretch>
            <a:fillRect/>
          </a:stretch>
        </p:blipFill>
        <p:spPr>
          <a:xfrm>
            <a:off x="6647483" y="3469286"/>
            <a:ext cx="2200000" cy="2904762"/>
          </a:xfrm>
          <a:prstGeom prst="rect">
            <a:avLst/>
          </a:prstGeom>
          <a:effectLst>
            <a:softEdge rad="31750"/>
          </a:effectLst>
        </p:spPr>
      </p:pic>
    </p:spTree>
    <p:extLst>
      <p:ext uri="{BB962C8B-B14F-4D97-AF65-F5344CB8AC3E}">
        <p14:creationId xmlns:p14="http://schemas.microsoft.com/office/powerpoint/2010/main" val="2551935007"/>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Straight Line properties</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0"/>
            <a:ext cx="5110480" cy="3770551"/>
          </a:xfrm>
        </p:spPr>
        <p:txBody>
          <a:bodyPr/>
          <a:lstStyle/>
          <a:p>
            <a:r>
              <a:rPr lang="en-US" sz="2800" dirty="0"/>
              <a:t>Straight Line Parameters</a:t>
            </a:r>
          </a:p>
          <a:p>
            <a:r>
              <a:rPr lang="en-US" sz="2800" dirty="0"/>
              <a:t>Shape and Size</a:t>
            </a:r>
          </a:p>
          <a:p>
            <a:pPr lvl="1"/>
            <a:r>
              <a:rPr lang="en-US" sz="2600" dirty="0"/>
              <a:t>Length</a:t>
            </a:r>
          </a:p>
          <a:p>
            <a:r>
              <a:rPr lang="en-US" sz="2800" dirty="0"/>
              <a:t>Orientation</a:t>
            </a:r>
          </a:p>
          <a:p>
            <a:pPr lvl="1"/>
            <a:r>
              <a:rPr lang="en-US" sz="2600" dirty="0"/>
              <a:t>Direction</a:t>
            </a:r>
          </a:p>
          <a:p>
            <a:pPr>
              <a:buClr>
                <a:srgbClr val="EAFF46"/>
              </a:buClr>
            </a:pPr>
            <a:endParaRPr lang="en-US" sz="2800" dirty="0"/>
          </a:p>
        </p:txBody>
      </p:sp>
      <p:pic>
        <p:nvPicPr>
          <p:cNvPr id="16" name="Picture 15">
            <a:extLst>
              <a:ext uri="{FF2B5EF4-FFF2-40B4-BE49-F238E27FC236}">
                <a16:creationId xmlns:a16="http://schemas.microsoft.com/office/drawing/2014/main" id="{3288A39C-A03B-4529-B68E-BC3CB94F0A56}"/>
              </a:ext>
            </a:extLst>
          </p:cNvPr>
          <p:cNvPicPr>
            <a:picLocks noChangeAspect="1"/>
          </p:cNvPicPr>
          <p:nvPr/>
        </p:nvPicPr>
        <p:blipFill>
          <a:blip r:embed="rId4"/>
          <a:stretch>
            <a:fillRect/>
          </a:stretch>
        </p:blipFill>
        <p:spPr>
          <a:xfrm>
            <a:off x="6646040" y="2338523"/>
            <a:ext cx="2304762" cy="2180952"/>
          </a:xfrm>
          <a:prstGeom prst="rect">
            <a:avLst/>
          </a:prstGeom>
          <a:effectLst>
            <a:softEdge rad="31750"/>
          </a:effectLst>
        </p:spPr>
      </p:pic>
    </p:spTree>
    <p:extLst>
      <p:ext uri="{BB962C8B-B14F-4D97-AF65-F5344CB8AC3E}">
        <p14:creationId xmlns:p14="http://schemas.microsoft.com/office/powerpoint/2010/main" val="747599056"/>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Straight Line properties</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0"/>
            <a:ext cx="5110480" cy="514803"/>
          </a:xfrm>
        </p:spPr>
        <p:txBody>
          <a:bodyPr/>
          <a:lstStyle/>
          <a:p>
            <a:r>
              <a:rPr lang="en-US" sz="2800" dirty="0"/>
              <a:t>Straight Line – part 1</a:t>
            </a:r>
          </a:p>
          <a:p>
            <a:pPr>
              <a:buClr>
                <a:srgbClr val="EAFF46"/>
              </a:buClr>
            </a:pPr>
            <a:endParaRPr lang="en-US" sz="2800" dirty="0"/>
          </a:p>
        </p:txBody>
      </p:sp>
      <p:pic>
        <p:nvPicPr>
          <p:cNvPr id="10" name="Picture 9">
            <a:extLst>
              <a:ext uri="{FF2B5EF4-FFF2-40B4-BE49-F238E27FC236}">
                <a16:creationId xmlns:a16="http://schemas.microsoft.com/office/drawing/2014/main" id="{5FC08002-CFC8-460D-8AAB-5FC9A3D7A28B}"/>
              </a:ext>
            </a:extLst>
          </p:cNvPr>
          <p:cNvPicPr>
            <a:picLocks noChangeAspect="1"/>
          </p:cNvPicPr>
          <p:nvPr/>
        </p:nvPicPr>
        <p:blipFill>
          <a:blip r:embed="rId4"/>
          <a:stretch>
            <a:fillRect/>
          </a:stretch>
        </p:blipFill>
        <p:spPr>
          <a:xfrm>
            <a:off x="1003959" y="2521138"/>
            <a:ext cx="9314286" cy="3190476"/>
          </a:xfrm>
          <a:prstGeom prst="rect">
            <a:avLst/>
          </a:prstGeom>
          <a:effectLst>
            <a:softEdge rad="31750"/>
          </a:effectLst>
        </p:spPr>
      </p:pic>
    </p:spTree>
    <p:extLst>
      <p:ext uri="{BB962C8B-B14F-4D97-AF65-F5344CB8AC3E}">
        <p14:creationId xmlns:p14="http://schemas.microsoft.com/office/powerpoint/2010/main" val="1329734512"/>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8" name="Text Placeholder 7">
            <a:extLst>
              <a:ext uri="{FF2B5EF4-FFF2-40B4-BE49-F238E27FC236}">
                <a16:creationId xmlns:a16="http://schemas.microsoft.com/office/drawing/2014/main" id="{7CC6625A-7796-4A68-9820-DBD02EB7C12C}"/>
              </a:ext>
            </a:extLst>
          </p:cNvPr>
          <p:cNvSpPr txBox="1">
            <a:spLocks/>
          </p:cNvSpPr>
          <p:nvPr/>
        </p:nvSpPr>
        <p:spPr>
          <a:xfrm>
            <a:off x="762000" y="6079893"/>
            <a:ext cx="10369296" cy="276999"/>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Straight Line properties</a:t>
            </a:r>
          </a:p>
        </p:txBody>
      </p:sp>
      <p:sp>
        <p:nvSpPr>
          <p:cNvPr id="19" name="Content Placeholder 12">
            <a:extLst>
              <a:ext uri="{FF2B5EF4-FFF2-40B4-BE49-F238E27FC236}">
                <a16:creationId xmlns:a16="http://schemas.microsoft.com/office/drawing/2014/main" id="{23BC4A9C-0505-4ABA-8037-6B154CD78F80}"/>
              </a:ext>
            </a:extLst>
          </p:cNvPr>
          <p:cNvSpPr>
            <a:spLocks noGrp="1"/>
          </p:cNvSpPr>
          <p:nvPr>
            <p:ph sz="quarter" idx="12"/>
          </p:nvPr>
        </p:nvSpPr>
        <p:spPr>
          <a:xfrm>
            <a:off x="914400" y="1823720"/>
            <a:ext cx="5110480" cy="514803"/>
          </a:xfrm>
        </p:spPr>
        <p:txBody>
          <a:bodyPr/>
          <a:lstStyle/>
          <a:p>
            <a:r>
              <a:rPr lang="en-US" sz="2800" dirty="0"/>
              <a:t>Straight Line – part 2</a:t>
            </a:r>
          </a:p>
          <a:p>
            <a:pPr>
              <a:buClr>
                <a:srgbClr val="EAFF46"/>
              </a:buClr>
            </a:pPr>
            <a:endParaRPr lang="en-US" sz="2800" dirty="0"/>
          </a:p>
        </p:txBody>
      </p:sp>
      <p:pic>
        <p:nvPicPr>
          <p:cNvPr id="11" name="Picture 10">
            <a:extLst>
              <a:ext uri="{FF2B5EF4-FFF2-40B4-BE49-F238E27FC236}">
                <a16:creationId xmlns:a16="http://schemas.microsoft.com/office/drawing/2014/main" id="{23B94C2E-38F2-4C05-82E3-E7981F761E07}"/>
              </a:ext>
            </a:extLst>
          </p:cNvPr>
          <p:cNvPicPr>
            <a:picLocks noChangeAspect="1"/>
          </p:cNvPicPr>
          <p:nvPr/>
        </p:nvPicPr>
        <p:blipFill>
          <a:blip r:embed="rId4"/>
          <a:stretch>
            <a:fillRect/>
          </a:stretch>
        </p:blipFill>
        <p:spPr>
          <a:xfrm>
            <a:off x="1074002" y="3370417"/>
            <a:ext cx="9285714" cy="1819048"/>
          </a:xfrm>
          <a:prstGeom prst="rect">
            <a:avLst/>
          </a:prstGeom>
          <a:effectLst>
            <a:softEdge rad="31750"/>
          </a:effectLst>
        </p:spPr>
      </p:pic>
    </p:spTree>
    <p:extLst>
      <p:ext uri="{BB962C8B-B14F-4D97-AF65-F5344CB8AC3E}">
        <p14:creationId xmlns:p14="http://schemas.microsoft.com/office/powerpoint/2010/main" val="3610388342"/>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0"/>
            <a:ext cx="5181600" cy="4956181"/>
          </a:xfrm>
        </p:spPr>
        <p:txBody>
          <a:bodyPr/>
          <a:lstStyle/>
          <a:p>
            <a:r>
              <a:rPr lang="en-US" sz="2800" dirty="0"/>
              <a:t>Circular Arc Parameters</a:t>
            </a:r>
          </a:p>
          <a:p>
            <a:r>
              <a:rPr lang="en-US" sz="2800" dirty="0"/>
              <a:t>Shape and Size</a:t>
            </a:r>
          </a:p>
          <a:p>
            <a:pPr lvl="1"/>
            <a:r>
              <a:rPr lang="en-US" sz="2400" dirty="0"/>
              <a:t>Radius</a:t>
            </a:r>
          </a:p>
          <a:p>
            <a:pPr lvl="1"/>
            <a:r>
              <a:rPr lang="en-US" sz="2400" dirty="0"/>
              <a:t>Chord Length</a:t>
            </a:r>
          </a:p>
          <a:p>
            <a:pPr lvl="1"/>
            <a:r>
              <a:rPr lang="en-US" sz="2400" dirty="0"/>
              <a:t>Arc Length</a:t>
            </a:r>
          </a:p>
          <a:p>
            <a:pPr lvl="1"/>
            <a:r>
              <a:rPr lang="en-US" sz="2400" dirty="0"/>
              <a:t>Delta / Central Angle</a:t>
            </a:r>
          </a:p>
          <a:p>
            <a:r>
              <a:rPr lang="en-US" sz="2800" dirty="0"/>
              <a:t>Orientation</a:t>
            </a:r>
          </a:p>
          <a:p>
            <a:pPr lvl="1"/>
            <a:r>
              <a:rPr lang="en-US" sz="2400" dirty="0"/>
              <a:t>Chord Direction</a:t>
            </a:r>
          </a:p>
          <a:p>
            <a:pPr lvl="1"/>
            <a:r>
              <a:rPr lang="en-US" sz="2400" dirty="0"/>
              <a:t>Tangent Direction</a:t>
            </a:r>
          </a:p>
          <a:p>
            <a:pPr lvl="1"/>
            <a:r>
              <a:rPr lang="en-US" sz="2400" dirty="0"/>
              <a:t>Radial Direction</a:t>
            </a:r>
          </a:p>
          <a:p>
            <a:endParaRPr lang="en-US" sz="2800" dirty="0"/>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9692640" y="6079893"/>
            <a:ext cx="143865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Circular arc parameters</a:t>
            </a:r>
          </a:p>
        </p:txBody>
      </p:sp>
      <p:pic>
        <p:nvPicPr>
          <p:cNvPr id="10" name="Picture 9" descr="Chart, radar chart&#10;&#10;Description automatically generated">
            <a:extLst>
              <a:ext uri="{FF2B5EF4-FFF2-40B4-BE49-F238E27FC236}">
                <a16:creationId xmlns:a16="http://schemas.microsoft.com/office/drawing/2014/main" id="{2F7DBDF4-98AB-423C-B795-2549B1B104DE}"/>
              </a:ext>
            </a:extLst>
          </p:cNvPr>
          <p:cNvPicPr>
            <a:picLocks noChangeAspect="1"/>
          </p:cNvPicPr>
          <p:nvPr/>
        </p:nvPicPr>
        <p:blipFill>
          <a:blip r:embed="rId4"/>
          <a:stretch>
            <a:fillRect/>
          </a:stretch>
        </p:blipFill>
        <p:spPr>
          <a:xfrm>
            <a:off x="6476338" y="999653"/>
            <a:ext cx="2723809" cy="2723809"/>
          </a:xfrm>
          <a:prstGeom prst="rect">
            <a:avLst/>
          </a:prstGeom>
          <a:effectLst>
            <a:softEdge rad="31750"/>
          </a:effectLst>
        </p:spPr>
      </p:pic>
      <p:pic>
        <p:nvPicPr>
          <p:cNvPr id="11" name="Picture 10" descr="Chart, radar chart&#10;&#10;Description automatically generated">
            <a:extLst>
              <a:ext uri="{FF2B5EF4-FFF2-40B4-BE49-F238E27FC236}">
                <a16:creationId xmlns:a16="http://schemas.microsoft.com/office/drawing/2014/main" id="{10F13B4C-32BC-42D9-BAF7-39938F7C6BC9}"/>
              </a:ext>
            </a:extLst>
          </p:cNvPr>
          <p:cNvPicPr>
            <a:picLocks noChangeAspect="1"/>
          </p:cNvPicPr>
          <p:nvPr/>
        </p:nvPicPr>
        <p:blipFill>
          <a:blip r:embed="rId5"/>
          <a:stretch>
            <a:fillRect/>
          </a:stretch>
        </p:blipFill>
        <p:spPr>
          <a:xfrm>
            <a:off x="6476337" y="3974813"/>
            <a:ext cx="2723809" cy="2723809"/>
          </a:xfrm>
          <a:prstGeom prst="rect">
            <a:avLst/>
          </a:prstGeom>
          <a:effectLst>
            <a:softEdge rad="31750"/>
          </a:effectLst>
        </p:spPr>
      </p:pic>
    </p:spTree>
    <p:extLst>
      <p:ext uri="{BB962C8B-B14F-4D97-AF65-F5344CB8AC3E}">
        <p14:creationId xmlns:p14="http://schemas.microsoft.com/office/powerpoint/2010/main" val="246428721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2"/>
            <a:stretch>
              <a:fillRect/>
            </a:stretch>
          </p:blipFill>
          <p:spPr>
            <a:xfrm>
              <a:off x="-1764" y="0"/>
              <a:ext cx="12192000" cy="6858000"/>
            </a:xfrm>
            <a:prstGeom prst="rect">
              <a:avLst/>
            </a:prstGeom>
          </p:spPr>
        </p:pic>
      </p:grpSp>
      <p:sp>
        <p:nvSpPr>
          <p:cNvPr id="10" name="Title 11">
            <a:extLst>
              <a:ext uri="{FF2B5EF4-FFF2-40B4-BE49-F238E27FC236}">
                <a16:creationId xmlns:a16="http://schemas.microsoft.com/office/drawing/2014/main" id="{C35CA6E9-FC1B-46C7-86CF-258B34C6E3D3}"/>
              </a:ext>
            </a:extLst>
          </p:cNvPr>
          <p:cNvSpPr>
            <a:spLocks noGrp="1"/>
          </p:cNvSpPr>
          <p:nvPr>
            <p:ph type="title"/>
          </p:nvPr>
        </p:nvSpPr>
        <p:spPr>
          <a:xfrm>
            <a:off x="685800" y="682625"/>
            <a:ext cx="10826496" cy="553998"/>
          </a:xfrm>
        </p:spPr>
        <p:txBody>
          <a:bodyPr/>
          <a:lstStyle/>
          <a:p>
            <a:r>
              <a:rPr lang="en-US" sz="3600" dirty="0"/>
              <a:t>Overview of COGO</a:t>
            </a:r>
          </a:p>
        </p:txBody>
      </p:sp>
      <p:pic>
        <p:nvPicPr>
          <p:cNvPr id="11" name="Picture 10" descr="Diagram, engineering drawing&#10;&#10;Description automatically generated">
            <a:extLst>
              <a:ext uri="{FF2B5EF4-FFF2-40B4-BE49-F238E27FC236}">
                <a16:creationId xmlns:a16="http://schemas.microsoft.com/office/drawing/2014/main" id="{22D23080-343D-43EB-A686-2FDBED202278}"/>
              </a:ext>
            </a:extLst>
          </p:cNvPr>
          <p:cNvPicPr>
            <a:picLocks noChangeAspect="1"/>
          </p:cNvPicPr>
          <p:nvPr/>
        </p:nvPicPr>
        <p:blipFill>
          <a:blip r:embed="rId3"/>
          <a:stretch>
            <a:fillRect/>
          </a:stretch>
        </p:blipFill>
        <p:spPr>
          <a:xfrm>
            <a:off x="1047189" y="1560997"/>
            <a:ext cx="4723810" cy="4723810"/>
          </a:xfrm>
          <a:prstGeom prst="rect">
            <a:avLst/>
          </a:prstGeom>
        </p:spPr>
      </p:pic>
    </p:spTree>
    <p:extLst>
      <p:ext uri="{BB962C8B-B14F-4D97-AF65-F5344CB8AC3E}">
        <p14:creationId xmlns:p14="http://schemas.microsoft.com/office/powerpoint/2010/main" val="2298241356"/>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9" name="Content Placeholder 12">
            <a:extLst>
              <a:ext uri="{FF2B5EF4-FFF2-40B4-BE49-F238E27FC236}">
                <a16:creationId xmlns:a16="http://schemas.microsoft.com/office/drawing/2014/main" id="{15CDBA07-F74F-4A10-817F-83B9C05D95B8}"/>
              </a:ext>
            </a:extLst>
          </p:cNvPr>
          <p:cNvSpPr>
            <a:spLocks noGrp="1"/>
          </p:cNvSpPr>
          <p:nvPr>
            <p:ph sz="quarter" idx="12"/>
          </p:nvPr>
        </p:nvSpPr>
        <p:spPr>
          <a:xfrm>
            <a:off x="914400" y="1823721"/>
            <a:ext cx="9316720" cy="706119"/>
          </a:xfrm>
        </p:spPr>
        <p:txBody>
          <a:bodyPr/>
          <a:lstStyle/>
          <a:p>
            <a:r>
              <a:rPr lang="en-US" sz="2800" dirty="0"/>
              <a:t>Circular Arc Parameters</a:t>
            </a:r>
          </a:p>
          <a:p>
            <a:endParaRPr lang="en-US" sz="2800" dirty="0"/>
          </a:p>
          <a:p>
            <a:pPr marL="0" indent="0">
              <a:buClr>
                <a:srgbClr val="EAFF46"/>
              </a:buClr>
              <a:buNone/>
            </a:pPr>
            <a:endParaRPr lang="en-US" sz="2800" dirty="0"/>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07989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Traverse text file - circular arc</a:t>
            </a:r>
          </a:p>
        </p:txBody>
      </p:sp>
      <p:pic>
        <p:nvPicPr>
          <p:cNvPr id="13" name="Picture 12">
            <a:extLst>
              <a:ext uri="{FF2B5EF4-FFF2-40B4-BE49-F238E27FC236}">
                <a16:creationId xmlns:a16="http://schemas.microsoft.com/office/drawing/2014/main" id="{42A62831-B074-400F-AFF8-59830E58A8CB}"/>
              </a:ext>
            </a:extLst>
          </p:cNvPr>
          <p:cNvPicPr>
            <a:picLocks noChangeAspect="1"/>
          </p:cNvPicPr>
          <p:nvPr/>
        </p:nvPicPr>
        <p:blipFill>
          <a:blip r:embed="rId4"/>
          <a:stretch>
            <a:fillRect/>
          </a:stretch>
        </p:blipFill>
        <p:spPr>
          <a:xfrm>
            <a:off x="924790" y="2534991"/>
            <a:ext cx="4317239" cy="3173239"/>
          </a:xfrm>
          <a:prstGeom prst="rect">
            <a:avLst/>
          </a:prstGeom>
          <a:effectLst>
            <a:softEdge rad="31750"/>
          </a:effectLst>
        </p:spPr>
      </p:pic>
      <p:sp>
        <p:nvSpPr>
          <p:cNvPr id="14" name="Rectangle 13">
            <a:extLst>
              <a:ext uri="{FF2B5EF4-FFF2-40B4-BE49-F238E27FC236}">
                <a16:creationId xmlns:a16="http://schemas.microsoft.com/office/drawing/2014/main" id="{851F4EA7-F1ED-45BF-B19B-6639B0A66190}"/>
              </a:ext>
            </a:extLst>
          </p:cNvPr>
          <p:cNvSpPr/>
          <p:nvPr/>
        </p:nvSpPr>
        <p:spPr bwMode="auto">
          <a:xfrm>
            <a:off x="952284" y="4453322"/>
            <a:ext cx="3694452" cy="252911"/>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763154332"/>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07989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Circular arc parameters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823720"/>
            <a:ext cx="5181600" cy="4956181"/>
          </a:xfrm>
        </p:spPr>
        <p:txBody>
          <a:bodyPr/>
          <a:lstStyle/>
          <a:p>
            <a:r>
              <a:rPr lang="en-US" sz="2800" dirty="0"/>
              <a:t>Circular Arc Parameters</a:t>
            </a:r>
          </a:p>
          <a:p>
            <a:r>
              <a:rPr lang="en-US" sz="2800" dirty="0"/>
              <a:t>Shape and Size</a:t>
            </a:r>
          </a:p>
          <a:p>
            <a:pPr lvl="1"/>
            <a:r>
              <a:rPr lang="en-US" sz="2400" dirty="0"/>
              <a:t>Radius</a:t>
            </a:r>
          </a:p>
          <a:p>
            <a:pPr lvl="1"/>
            <a:r>
              <a:rPr lang="en-US" sz="2400" dirty="0"/>
              <a:t>Chord Length</a:t>
            </a:r>
          </a:p>
          <a:p>
            <a:pPr lvl="1"/>
            <a:r>
              <a:rPr lang="en-US" sz="2400" dirty="0"/>
              <a:t>Arc Length</a:t>
            </a:r>
          </a:p>
          <a:p>
            <a:pPr lvl="1"/>
            <a:r>
              <a:rPr lang="en-US" sz="2400" dirty="0"/>
              <a:t>Delta / Central Angle</a:t>
            </a:r>
          </a:p>
          <a:p>
            <a:r>
              <a:rPr lang="en-US" sz="2800" dirty="0"/>
              <a:t>Orientation</a:t>
            </a:r>
          </a:p>
          <a:p>
            <a:pPr lvl="1"/>
            <a:r>
              <a:rPr lang="en-US" sz="2400" dirty="0"/>
              <a:t>Chord Direction</a:t>
            </a:r>
          </a:p>
          <a:p>
            <a:pPr lvl="1"/>
            <a:r>
              <a:rPr lang="en-US" sz="2400" dirty="0"/>
              <a:t>Tangent Direction</a:t>
            </a:r>
          </a:p>
          <a:p>
            <a:pPr lvl="1"/>
            <a:r>
              <a:rPr lang="en-US" sz="2400" dirty="0"/>
              <a:t>Radial Direction</a:t>
            </a:r>
          </a:p>
          <a:p>
            <a:endParaRPr lang="en-US" sz="2800" dirty="0"/>
          </a:p>
          <a:p>
            <a:pPr marL="0" indent="0">
              <a:buClr>
                <a:srgbClr val="EAFF46"/>
              </a:buClr>
              <a:buNone/>
            </a:pPr>
            <a:endParaRPr lang="en-US" sz="2800" dirty="0"/>
          </a:p>
        </p:txBody>
      </p:sp>
      <p:pic>
        <p:nvPicPr>
          <p:cNvPr id="16" name="Picture 15">
            <a:extLst>
              <a:ext uri="{FF2B5EF4-FFF2-40B4-BE49-F238E27FC236}">
                <a16:creationId xmlns:a16="http://schemas.microsoft.com/office/drawing/2014/main" id="{D7BEA249-BD94-4477-A997-5A026A1FA675}"/>
              </a:ext>
            </a:extLst>
          </p:cNvPr>
          <p:cNvPicPr>
            <a:picLocks noChangeAspect="1"/>
          </p:cNvPicPr>
          <p:nvPr/>
        </p:nvPicPr>
        <p:blipFill>
          <a:blip r:embed="rId4"/>
          <a:stretch>
            <a:fillRect/>
          </a:stretch>
        </p:blipFill>
        <p:spPr>
          <a:xfrm>
            <a:off x="6535883" y="2534991"/>
            <a:ext cx="4317239" cy="3173239"/>
          </a:xfrm>
          <a:prstGeom prst="rect">
            <a:avLst/>
          </a:prstGeom>
          <a:effectLst>
            <a:softEdge rad="31750"/>
          </a:effectLst>
        </p:spPr>
      </p:pic>
      <p:sp>
        <p:nvSpPr>
          <p:cNvPr id="17" name="Rectangle 16">
            <a:extLst>
              <a:ext uri="{FF2B5EF4-FFF2-40B4-BE49-F238E27FC236}">
                <a16:creationId xmlns:a16="http://schemas.microsoft.com/office/drawing/2014/main" id="{FCE7CB80-8A88-4621-8CEB-4B40EE0B27C6}"/>
              </a:ext>
            </a:extLst>
          </p:cNvPr>
          <p:cNvSpPr/>
          <p:nvPr/>
        </p:nvSpPr>
        <p:spPr bwMode="auto">
          <a:xfrm>
            <a:off x="6535883" y="4370194"/>
            <a:ext cx="3803072" cy="336888"/>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1" name="Rectangle 20">
            <a:extLst>
              <a:ext uri="{FF2B5EF4-FFF2-40B4-BE49-F238E27FC236}">
                <a16:creationId xmlns:a16="http://schemas.microsoft.com/office/drawing/2014/main" id="{3B93122B-0179-4AA5-AD78-382443833984}"/>
              </a:ext>
            </a:extLst>
          </p:cNvPr>
          <p:cNvSpPr/>
          <p:nvPr/>
        </p:nvSpPr>
        <p:spPr bwMode="auto">
          <a:xfrm>
            <a:off x="1115998" y="5622446"/>
            <a:ext cx="2998801" cy="39032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2" name="Rectangle 21">
            <a:extLst>
              <a:ext uri="{FF2B5EF4-FFF2-40B4-BE49-F238E27FC236}">
                <a16:creationId xmlns:a16="http://schemas.microsoft.com/office/drawing/2014/main" id="{96FF36B4-66E0-4FC8-80FA-497D5A9FC703}"/>
              </a:ext>
            </a:extLst>
          </p:cNvPr>
          <p:cNvSpPr/>
          <p:nvPr/>
        </p:nvSpPr>
        <p:spPr bwMode="auto">
          <a:xfrm>
            <a:off x="1095679" y="2849013"/>
            <a:ext cx="2998801" cy="419869"/>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3" name="Rectangle 22">
            <a:extLst>
              <a:ext uri="{FF2B5EF4-FFF2-40B4-BE49-F238E27FC236}">
                <a16:creationId xmlns:a16="http://schemas.microsoft.com/office/drawing/2014/main" id="{BE005C84-0E4C-4104-9849-0D04A310B9EA}"/>
              </a:ext>
            </a:extLst>
          </p:cNvPr>
          <p:cNvSpPr/>
          <p:nvPr/>
        </p:nvSpPr>
        <p:spPr bwMode="auto">
          <a:xfrm>
            <a:off x="1126159" y="4171212"/>
            <a:ext cx="2998801" cy="39032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24" name="Straight Arrow Connector 23">
            <a:extLst>
              <a:ext uri="{FF2B5EF4-FFF2-40B4-BE49-F238E27FC236}">
                <a16:creationId xmlns:a16="http://schemas.microsoft.com/office/drawing/2014/main" id="{697A665B-609B-47F4-AE87-0215751F93EC}"/>
              </a:ext>
            </a:extLst>
          </p:cNvPr>
          <p:cNvCxnSpPr>
            <a:cxnSpLocks/>
          </p:cNvCxnSpPr>
          <p:nvPr/>
        </p:nvCxnSpPr>
        <p:spPr bwMode="auto">
          <a:xfrm flipH="1">
            <a:off x="4194479" y="4707082"/>
            <a:ext cx="2341404" cy="840278"/>
          </a:xfrm>
          <a:prstGeom prst="straightConnector1">
            <a:avLst/>
          </a:prstGeom>
          <a:noFill/>
          <a:ln w="28575" cap="flat" cmpd="sng" algn="ctr">
            <a:solidFill>
              <a:schemeClr val="accent1">
                <a:lumMod val="75000"/>
              </a:schemeClr>
            </a:solidFill>
            <a:prstDash val="solid"/>
            <a:round/>
            <a:headEnd type="none" w="med" len="med"/>
            <a:tailEnd type="triangle"/>
          </a:ln>
          <a:effectLst/>
        </p:spPr>
      </p:cxnSp>
      <p:cxnSp>
        <p:nvCxnSpPr>
          <p:cNvPr id="25" name="Straight Arrow Connector 24">
            <a:extLst>
              <a:ext uri="{FF2B5EF4-FFF2-40B4-BE49-F238E27FC236}">
                <a16:creationId xmlns:a16="http://schemas.microsoft.com/office/drawing/2014/main" id="{DAECD97F-C85C-464C-9ED6-E132379DF672}"/>
              </a:ext>
            </a:extLst>
          </p:cNvPr>
          <p:cNvCxnSpPr>
            <a:cxnSpLocks/>
          </p:cNvCxnSpPr>
          <p:nvPr/>
        </p:nvCxnSpPr>
        <p:spPr bwMode="auto">
          <a:xfrm flipH="1" flipV="1">
            <a:off x="4194479" y="4171212"/>
            <a:ext cx="2583374" cy="189127"/>
          </a:xfrm>
          <a:prstGeom prst="straightConnector1">
            <a:avLst/>
          </a:prstGeom>
          <a:noFill/>
          <a:ln w="28575" cap="flat" cmpd="sng" algn="ctr">
            <a:solidFill>
              <a:schemeClr val="accent1">
                <a:lumMod val="75000"/>
              </a:schemeClr>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C8E2998B-EFC3-402D-8CAC-EC9484153D36}"/>
              </a:ext>
            </a:extLst>
          </p:cNvPr>
          <p:cNvCxnSpPr>
            <a:cxnSpLocks/>
          </p:cNvCxnSpPr>
          <p:nvPr/>
        </p:nvCxnSpPr>
        <p:spPr bwMode="auto">
          <a:xfrm flipH="1" flipV="1">
            <a:off x="4194479" y="2956560"/>
            <a:ext cx="2583374" cy="1388961"/>
          </a:xfrm>
          <a:prstGeom prst="straightConnector1">
            <a:avLst/>
          </a:prstGeom>
          <a:noFill/>
          <a:ln w="28575" cap="flat" cmpd="sng" algn="ctr">
            <a:solidFill>
              <a:schemeClr val="accent1">
                <a:lumMod val="75000"/>
              </a:schemeClr>
            </a:solidFill>
            <a:prstDash val="solid"/>
            <a:round/>
            <a:headEnd type="none" w="med" len="med"/>
            <a:tailEnd type="triangle"/>
          </a:ln>
          <a:effectLst/>
        </p:spPr>
      </p:cxnSp>
    </p:spTree>
    <p:extLst>
      <p:ext uri="{BB962C8B-B14F-4D97-AF65-F5344CB8AC3E}">
        <p14:creationId xmlns:p14="http://schemas.microsoft.com/office/powerpoint/2010/main" val="3348778584"/>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449757"/>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err="1">
                <a:solidFill>
                  <a:srgbClr val="EAFF46"/>
                </a:solidFill>
              </a:rPr>
              <a:t>EllipticArcBuilder</a:t>
            </a:r>
            <a:r>
              <a:rPr lang="en-US" dirty="0">
                <a:solidFill>
                  <a:srgbClr val="EAFF46"/>
                </a:solidFill>
              </a:rPr>
              <a:t> creates Circular arcs</a:t>
            </a:r>
          </a:p>
        </p:txBody>
      </p:sp>
      <p:pic>
        <p:nvPicPr>
          <p:cNvPr id="4" name="Picture 3">
            <a:extLst>
              <a:ext uri="{FF2B5EF4-FFF2-40B4-BE49-F238E27FC236}">
                <a16:creationId xmlns:a16="http://schemas.microsoft.com/office/drawing/2014/main" id="{8E7AD9A4-EB53-4CB6-B700-EE0AA089E306}"/>
              </a:ext>
            </a:extLst>
          </p:cNvPr>
          <p:cNvPicPr>
            <a:picLocks noChangeAspect="1"/>
          </p:cNvPicPr>
          <p:nvPr/>
        </p:nvPicPr>
        <p:blipFill>
          <a:blip r:embed="rId4"/>
          <a:stretch>
            <a:fillRect/>
          </a:stretch>
        </p:blipFill>
        <p:spPr>
          <a:xfrm>
            <a:off x="685800" y="2320468"/>
            <a:ext cx="11057143" cy="3923809"/>
          </a:xfrm>
          <a:prstGeom prst="rect">
            <a:avLst/>
          </a:prstGeom>
        </p:spPr>
      </p:pic>
      <p:sp>
        <p:nvSpPr>
          <p:cNvPr id="13" name="Content Placeholder 12">
            <a:extLst>
              <a:ext uri="{FF2B5EF4-FFF2-40B4-BE49-F238E27FC236}">
                <a16:creationId xmlns:a16="http://schemas.microsoft.com/office/drawing/2014/main" id="{E27ED31F-3575-4544-BFD1-A3B48522529C}"/>
              </a:ext>
            </a:extLst>
          </p:cNvPr>
          <p:cNvSpPr>
            <a:spLocks noGrp="1"/>
          </p:cNvSpPr>
          <p:nvPr>
            <p:ph sz="quarter" idx="12"/>
          </p:nvPr>
        </p:nvSpPr>
        <p:spPr>
          <a:xfrm>
            <a:off x="914400" y="1711961"/>
            <a:ext cx="9194800" cy="2028684"/>
          </a:xfrm>
        </p:spPr>
        <p:txBody>
          <a:bodyPr/>
          <a:lstStyle/>
          <a:p>
            <a:r>
              <a:rPr lang="en-US" sz="2800" dirty="0"/>
              <a:t>Circular Arc Constructors</a:t>
            </a:r>
          </a:p>
          <a:p>
            <a:endParaRPr lang="en-US" sz="2800" dirty="0"/>
          </a:p>
          <a:p>
            <a:pPr marL="0" indent="0">
              <a:buClr>
                <a:srgbClr val="EAFF46"/>
              </a:buClr>
              <a:buNone/>
            </a:pPr>
            <a:endParaRPr lang="en-US" sz="2800" dirty="0"/>
          </a:p>
        </p:txBody>
      </p:sp>
    </p:spTree>
    <p:extLst>
      <p:ext uri="{BB962C8B-B14F-4D97-AF65-F5344CB8AC3E}">
        <p14:creationId xmlns:p14="http://schemas.microsoft.com/office/powerpoint/2010/main" val="231782924"/>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489487"/>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All parameter combinations can be achieved</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711961"/>
            <a:ext cx="9194800" cy="2028684"/>
          </a:xfrm>
        </p:spPr>
        <p:txBody>
          <a:bodyPr/>
          <a:lstStyle/>
          <a:p>
            <a:r>
              <a:rPr lang="en-US" sz="2800" dirty="0"/>
              <a:t>Circular Arc Constructors</a:t>
            </a:r>
          </a:p>
          <a:p>
            <a:endParaRPr lang="en-US" sz="2800" dirty="0"/>
          </a:p>
          <a:p>
            <a:pPr marL="0" indent="0">
              <a:buClr>
                <a:srgbClr val="EAFF46"/>
              </a:buClr>
              <a:buNone/>
            </a:pPr>
            <a:endParaRPr lang="en-US" sz="2800" dirty="0"/>
          </a:p>
        </p:txBody>
      </p:sp>
      <p:pic>
        <p:nvPicPr>
          <p:cNvPr id="4" name="Picture 3">
            <a:extLst>
              <a:ext uri="{FF2B5EF4-FFF2-40B4-BE49-F238E27FC236}">
                <a16:creationId xmlns:a16="http://schemas.microsoft.com/office/drawing/2014/main" id="{BFAE8BCE-3197-4A15-83B4-73F18DA19698}"/>
              </a:ext>
            </a:extLst>
          </p:cNvPr>
          <p:cNvPicPr>
            <a:picLocks noChangeAspect="1"/>
          </p:cNvPicPr>
          <p:nvPr/>
        </p:nvPicPr>
        <p:blipFill>
          <a:blip r:embed="rId4"/>
          <a:stretch>
            <a:fillRect/>
          </a:stretch>
        </p:blipFill>
        <p:spPr>
          <a:xfrm>
            <a:off x="959948" y="2248911"/>
            <a:ext cx="10295238" cy="4076190"/>
          </a:xfrm>
          <a:prstGeom prst="rect">
            <a:avLst/>
          </a:prstGeom>
        </p:spPr>
      </p:pic>
    </p:spTree>
    <p:extLst>
      <p:ext uri="{BB962C8B-B14F-4D97-AF65-F5344CB8AC3E}">
        <p14:creationId xmlns:p14="http://schemas.microsoft.com/office/powerpoint/2010/main" val="760187198"/>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711961"/>
            <a:ext cx="9194800" cy="2028684"/>
          </a:xfrm>
        </p:spPr>
        <p:txBody>
          <a:bodyPr/>
          <a:lstStyle/>
          <a:p>
            <a:r>
              <a:rPr lang="en-US" sz="2800" dirty="0"/>
              <a:t>Circular Arc Constructors</a:t>
            </a:r>
          </a:p>
          <a:p>
            <a:endParaRPr lang="en-US" sz="2800" dirty="0"/>
          </a:p>
          <a:p>
            <a:pPr marL="0" indent="0">
              <a:buClr>
                <a:srgbClr val="EAFF46"/>
              </a:buClr>
              <a:buNone/>
            </a:pPr>
            <a:endParaRPr lang="en-US" sz="2800" dirty="0"/>
          </a:p>
        </p:txBody>
      </p:sp>
      <p:pic>
        <p:nvPicPr>
          <p:cNvPr id="4" name="Picture 3">
            <a:extLst>
              <a:ext uri="{FF2B5EF4-FFF2-40B4-BE49-F238E27FC236}">
                <a16:creationId xmlns:a16="http://schemas.microsoft.com/office/drawing/2014/main" id="{C0EF656A-7FF7-478F-9C20-545FCE9AAC21}"/>
              </a:ext>
            </a:extLst>
          </p:cNvPr>
          <p:cNvPicPr>
            <a:picLocks noChangeAspect="1"/>
          </p:cNvPicPr>
          <p:nvPr/>
        </p:nvPicPr>
        <p:blipFill>
          <a:blip r:embed="rId4"/>
          <a:stretch>
            <a:fillRect/>
          </a:stretch>
        </p:blipFill>
        <p:spPr>
          <a:xfrm>
            <a:off x="940516" y="1526606"/>
            <a:ext cx="10285714" cy="4533333"/>
          </a:xfrm>
          <a:prstGeom prst="rect">
            <a:avLst/>
          </a:prstGeom>
        </p:spPr>
      </p:pic>
      <p:sp>
        <p:nvSpPr>
          <p:cNvPr id="13" name="Text Placeholder 7">
            <a:extLst>
              <a:ext uri="{FF2B5EF4-FFF2-40B4-BE49-F238E27FC236}">
                <a16:creationId xmlns:a16="http://schemas.microsoft.com/office/drawing/2014/main" id="{6E78356B-E5B1-4D2E-9122-CFE4360E23E9}"/>
              </a:ext>
            </a:extLst>
          </p:cNvPr>
          <p:cNvSpPr txBox="1">
            <a:spLocks/>
          </p:cNvSpPr>
          <p:nvPr/>
        </p:nvSpPr>
        <p:spPr>
          <a:xfrm>
            <a:off x="5821680" y="6489487"/>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All parameter combinations can be achieved</a:t>
            </a:r>
          </a:p>
        </p:txBody>
      </p:sp>
    </p:spTree>
    <p:extLst>
      <p:ext uri="{BB962C8B-B14F-4D97-AF65-F5344CB8AC3E}">
        <p14:creationId xmlns:p14="http://schemas.microsoft.com/office/powerpoint/2010/main" val="2583934190"/>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20181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Spiral parameters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833880"/>
            <a:ext cx="4714240" cy="2656839"/>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endParaRPr lang="en-US" sz="2800" dirty="0"/>
          </a:p>
          <a:p>
            <a:endParaRPr lang="en-US" sz="2800" dirty="0"/>
          </a:p>
          <a:p>
            <a:pPr marL="0" indent="0">
              <a:buClr>
                <a:srgbClr val="EAFF46"/>
              </a:buClr>
              <a:buNone/>
            </a:pPr>
            <a:endParaRPr lang="en-US" sz="2800" dirty="0"/>
          </a:p>
        </p:txBody>
      </p:sp>
      <p:pic>
        <p:nvPicPr>
          <p:cNvPr id="9" name="Picture 8">
            <a:extLst>
              <a:ext uri="{FF2B5EF4-FFF2-40B4-BE49-F238E27FC236}">
                <a16:creationId xmlns:a16="http://schemas.microsoft.com/office/drawing/2014/main" id="{DA5FE2F3-939E-4803-ADD0-F790B7887D48}"/>
              </a:ext>
            </a:extLst>
          </p:cNvPr>
          <p:cNvPicPr>
            <a:picLocks noChangeAspect="1"/>
          </p:cNvPicPr>
          <p:nvPr/>
        </p:nvPicPr>
        <p:blipFill>
          <a:blip r:embed="rId4"/>
          <a:stretch>
            <a:fillRect/>
          </a:stretch>
        </p:blipFill>
        <p:spPr>
          <a:xfrm>
            <a:off x="6428668" y="960130"/>
            <a:ext cx="2582381" cy="5464285"/>
          </a:xfrm>
          <a:prstGeom prst="rect">
            <a:avLst/>
          </a:prstGeom>
          <a:effectLst>
            <a:softEdge rad="31750"/>
          </a:effectLst>
        </p:spPr>
      </p:pic>
    </p:spTree>
    <p:extLst>
      <p:ext uri="{BB962C8B-B14F-4D97-AF65-F5344CB8AC3E}">
        <p14:creationId xmlns:p14="http://schemas.microsoft.com/office/powerpoint/2010/main" val="981962668"/>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20181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Spiral parameters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833880"/>
            <a:ext cx="4714240" cy="2656839"/>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endParaRPr lang="en-US" sz="2800" dirty="0"/>
          </a:p>
          <a:p>
            <a:endParaRPr lang="en-US" sz="2800" dirty="0"/>
          </a:p>
          <a:p>
            <a:pPr marL="0" indent="0">
              <a:buClr>
                <a:srgbClr val="EAFF46"/>
              </a:buClr>
              <a:buNone/>
            </a:pPr>
            <a:endParaRPr lang="en-US" sz="2800" dirty="0"/>
          </a:p>
        </p:txBody>
      </p:sp>
      <p:pic>
        <p:nvPicPr>
          <p:cNvPr id="10" name="Picture 9">
            <a:extLst>
              <a:ext uri="{FF2B5EF4-FFF2-40B4-BE49-F238E27FC236}">
                <a16:creationId xmlns:a16="http://schemas.microsoft.com/office/drawing/2014/main" id="{9367B21B-29D4-4360-85D4-75B6A165DB44}"/>
              </a:ext>
            </a:extLst>
          </p:cNvPr>
          <p:cNvPicPr>
            <a:picLocks noChangeAspect="1"/>
          </p:cNvPicPr>
          <p:nvPr/>
        </p:nvPicPr>
        <p:blipFill>
          <a:blip r:embed="rId4"/>
          <a:stretch>
            <a:fillRect/>
          </a:stretch>
        </p:blipFill>
        <p:spPr>
          <a:xfrm>
            <a:off x="5994274" y="357570"/>
            <a:ext cx="5857143" cy="6142857"/>
          </a:xfrm>
          <a:prstGeom prst="rect">
            <a:avLst/>
          </a:prstGeom>
        </p:spPr>
      </p:pic>
    </p:spTree>
    <p:extLst>
      <p:ext uri="{BB962C8B-B14F-4D97-AF65-F5344CB8AC3E}">
        <p14:creationId xmlns:p14="http://schemas.microsoft.com/office/powerpoint/2010/main" val="3944112775"/>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20181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Spiral parameters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833880"/>
            <a:ext cx="4714240" cy="2656839"/>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endParaRPr lang="en-US" sz="2800" dirty="0"/>
          </a:p>
          <a:p>
            <a:endParaRPr lang="en-US" sz="2800" dirty="0"/>
          </a:p>
          <a:p>
            <a:pPr marL="0" indent="0">
              <a:buClr>
                <a:srgbClr val="EAFF46"/>
              </a:buClr>
              <a:buNone/>
            </a:pPr>
            <a:endParaRPr lang="en-US" sz="2800" dirty="0"/>
          </a:p>
        </p:txBody>
      </p:sp>
      <p:pic>
        <p:nvPicPr>
          <p:cNvPr id="9" name="Picture 8">
            <a:extLst>
              <a:ext uri="{FF2B5EF4-FFF2-40B4-BE49-F238E27FC236}">
                <a16:creationId xmlns:a16="http://schemas.microsoft.com/office/drawing/2014/main" id="{9C3C74DA-1FB3-4DEA-B1EC-958B1F9AB86B}"/>
              </a:ext>
            </a:extLst>
          </p:cNvPr>
          <p:cNvPicPr>
            <a:picLocks noChangeAspect="1"/>
          </p:cNvPicPr>
          <p:nvPr/>
        </p:nvPicPr>
        <p:blipFill>
          <a:blip r:embed="rId4"/>
          <a:stretch>
            <a:fillRect/>
          </a:stretch>
        </p:blipFill>
        <p:spPr>
          <a:xfrm>
            <a:off x="6036049" y="812426"/>
            <a:ext cx="4266191" cy="5472381"/>
          </a:xfrm>
          <a:prstGeom prst="rect">
            <a:avLst/>
          </a:prstGeom>
        </p:spPr>
      </p:pic>
    </p:spTree>
    <p:extLst>
      <p:ext uri="{BB962C8B-B14F-4D97-AF65-F5344CB8AC3E}">
        <p14:creationId xmlns:p14="http://schemas.microsoft.com/office/powerpoint/2010/main" val="3175918695"/>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8" name="Title 11">
            <a:extLst>
              <a:ext uri="{FF2B5EF4-FFF2-40B4-BE49-F238E27FC236}">
                <a16:creationId xmlns:a16="http://schemas.microsoft.com/office/drawing/2014/main" id="{AAA6C3E3-4D78-4BF6-8886-3161C4D8CAA8}"/>
              </a:ext>
            </a:extLst>
          </p:cNvPr>
          <p:cNvSpPr>
            <a:spLocks noGrp="1"/>
          </p:cNvSpPr>
          <p:nvPr>
            <p:ph type="title"/>
          </p:nvPr>
        </p:nvSpPr>
        <p:spPr>
          <a:xfrm>
            <a:off x="685800" y="778107"/>
            <a:ext cx="10826496" cy="553998"/>
          </a:xfrm>
        </p:spPr>
        <p:txBody>
          <a:bodyPr/>
          <a:lstStyle/>
          <a:p>
            <a:r>
              <a:rPr lang="en-US" sz="3600" dirty="0"/>
              <a:t>Creating COGO Lines</a:t>
            </a:r>
          </a:p>
        </p:txBody>
      </p:sp>
      <p:sp>
        <p:nvSpPr>
          <p:cNvPr id="20" name="Text Placeholder 7">
            <a:extLst>
              <a:ext uri="{FF2B5EF4-FFF2-40B4-BE49-F238E27FC236}">
                <a16:creationId xmlns:a16="http://schemas.microsoft.com/office/drawing/2014/main" id="{0B50CBD2-EA03-4274-A0C7-B7B234D4A52E}"/>
              </a:ext>
            </a:extLst>
          </p:cNvPr>
          <p:cNvSpPr txBox="1">
            <a:spLocks/>
          </p:cNvSpPr>
          <p:nvPr/>
        </p:nvSpPr>
        <p:spPr>
          <a:xfrm>
            <a:off x="5821680" y="6448390"/>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Spiral parameters</a:t>
            </a:r>
          </a:p>
        </p:txBody>
      </p:sp>
      <p:sp>
        <p:nvSpPr>
          <p:cNvPr id="15" name="Content Placeholder 12">
            <a:extLst>
              <a:ext uri="{FF2B5EF4-FFF2-40B4-BE49-F238E27FC236}">
                <a16:creationId xmlns:a16="http://schemas.microsoft.com/office/drawing/2014/main" id="{F2A66E1E-E1EC-4E8E-A6A5-04BD54925106}"/>
              </a:ext>
            </a:extLst>
          </p:cNvPr>
          <p:cNvSpPr>
            <a:spLocks noGrp="1"/>
          </p:cNvSpPr>
          <p:nvPr>
            <p:ph sz="quarter" idx="12"/>
          </p:nvPr>
        </p:nvSpPr>
        <p:spPr>
          <a:xfrm>
            <a:off x="914400" y="1833880"/>
            <a:ext cx="4714240" cy="2656839"/>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endParaRPr lang="en-US" sz="2800" dirty="0"/>
          </a:p>
          <a:p>
            <a:endParaRPr lang="en-US" sz="2800" dirty="0"/>
          </a:p>
          <a:p>
            <a:pPr marL="0" indent="0">
              <a:buClr>
                <a:srgbClr val="EAFF46"/>
              </a:buClr>
              <a:buNone/>
            </a:pPr>
            <a:endParaRPr lang="en-US" sz="2800" dirty="0"/>
          </a:p>
        </p:txBody>
      </p:sp>
      <p:pic>
        <p:nvPicPr>
          <p:cNvPr id="10" name="Picture 9">
            <a:extLst>
              <a:ext uri="{FF2B5EF4-FFF2-40B4-BE49-F238E27FC236}">
                <a16:creationId xmlns:a16="http://schemas.microsoft.com/office/drawing/2014/main" id="{CF17A314-1979-4F37-B647-6AC6D9A036D0}"/>
              </a:ext>
            </a:extLst>
          </p:cNvPr>
          <p:cNvPicPr>
            <a:picLocks noChangeAspect="1"/>
          </p:cNvPicPr>
          <p:nvPr/>
        </p:nvPicPr>
        <p:blipFill>
          <a:blip r:embed="rId4"/>
          <a:stretch>
            <a:fillRect/>
          </a:stretch>
        </p:blipFill>
        <p:spPr>
          <a:xfrm>
            <a:off x="6036049" y="812426"/>
            <a:ext cx="4266191" cy="5472381"/>
          </a:xfrm>
          <a:prstGeom prst="rect">
            <a:avLst/>
          </a:prstGeom>
        </p:spPr>
      </p:pic>
      <p:pic>
        <p:nvPicPr>
          <p:cNvPr id="11" name="Picture 10">
            <a:extLst>
              <a:ext uri="{FF2B5EF4-FFF2-40B4-BE49-F238E27FC236}">
                <a16:creationId xmlns:a16="http://schemas.microsoft.com/office/drawing/2014/main" id="{63F0DBA3-92CE-46FA-A581-AAAFF8A52B77}"/>
              </a:ext>
            </a:extLst>
          </p:cNvPr>
          <p:cNvPicPr>
            <a:picLocks noChangeAspect="1"/>
          </p:cNvPicPr>
          <p:nvPr/>
        </p:nvPicPr>
        <p:blipFill>
          <a:blip r:embed="rId5"/>
          <a:stretch>
            <a:fillRect/>
          </a:stretch>
        </p:blipFill>
        <p:spPr>
          <a:xfrm>
            <a:off x="6096000" y="1154670"/>
            <a:ext cx="3137210" cy="4894938"/>
          </a:xfrm>
          <a:prstGeom prst="rect">
            <a:avLst/>
          </a:prstGeom>
        </p:spPr>
      </p:pic>
    </p:spTree>
    <p:extLst>
      <p:ext uri="{BB962C8B-B14F-4D97-AF65-F5344CB8AC3E}">
        <p14:creationId xmlns:p14="http://schemas.microsoft.com/office/powerpoint/2010/main" val="3355289306"/>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CE12D23-9847-57B7-CE91-F8CF45837362}"/>
              </a:ext>
            </a:extLst>
          </p:cNvPr>
          <p:cNvGrpSpPr/>
          <p:nvPr/>
        </p:nvGrpSpPr>
        <p:grpSpPr>
          <a:xfrm>
            <a:off x="0" y="0"/>
            <a:ext cx="12192000" cy="6888971"/>
            <a:chOff x="0" y="0"/>
            <a:chExt cx="12192000" cy="6888971"/>
          </a:xfrm>
        </p:grpSpPr>
        <p:sp>
          <p:nvSpPr>
            <p:cNvPr id="4" name="gradient background1">
              <a:extLst>
                <a:ext uri="{FF2B5EF4-FFF2-40B4-BE49-F238E27FC236}">
                  <a16:creationId xmlns:a16="http://schemas.microsoft.com/office/drawing/2014/main" id="{A4279C75-D100-2AB1-5DA7-54FDAFC7C022}"/>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8" name="Picture 7" descr="A picture containing text, helmet&#10;&#10;Description automatically generated">
              <a:extLst>
                <a:ext uri="{FF2B5EF4-FFF2-40B4-BE49-F238E27FC236}">
                  <a16:creationId xmlns:a16="http://schemas.microsoft.com/office/drawing/2014/main" id="{3D945EF1-DDA3-2706-CD78-2916E43809E5}"/>
                </a:ext>
              </a:extLst>
            </p:cNvPr>
            <p:cNvPicPr>
              <a:picLocks noChangeAspect="1"/>
            </p:cNvPicPr>
            <p:nvPr/>
          </p:nvPicPr>
          <p:blipFill rotWithShape="1">
            <a:blip r:embed="rId2"/>
            <a:srcRect r="38711"/>
            <a:stretch/>
          </p:blipFill>
          <p:spPr>
            <a:xfrm>
              <a:off x="0" y="30971"/>
              <a:ext cx="7472364" cy="6858000"/>
            </a:xfrm>
            <a:prstGeom prst="rect">
              <a:avLst/>
            </a:prstGeom>
          </p:spPr>
        </p:pic>
      </p:grpSp>
      <p:sp>
        <p:nvSpPr>
          <p:cNvPr id="3" name="Text Placeholder 2">
            <a:extLst>
              <a:ext uri="{FF2B5EF4-FFF2-40B4-BE49-F238E27FC236}">
                <a16:creationId xmlns:a16="http://schemas.microsoft.com/office/drawing/2014/main" id="{12AA657B-7DD0-A670-F640-6F605C449B64}"/>
              </a:ext>
            </a:extLst>
          </p:cNvPr>
          <p:cNvSpPr>
            <a:spLocks noGrp="1"/>
          </p:cNvSpPr>
          <p:nvPr>
            <p:ph type="body" idx="1"/>
          </p:nvPr>
        </p:nvSpPr>
        <p:spPr/>
        <p:txBody>
          <a:bodyPr/>
          <a:lstStyle/>
          <a:p>
            <a:r>
              <a:rPr lang="en-US" dirty="0">
                <a:solidFill>
                  <a:srgbClr val="EAFF46"/>
                </a:solidFill>
              </a:rPr>
              <a:t>Putting it all together</a:t>
            </a:r>
          </a:p>
        </p:txBody>
      </p:sp>
      <p:sp>
        <p:nvSpPr>
          <p:cNvPr id="2" name="Title 1">
            <a:extLst>
              <a:ext uri="{FF2B5EF4-FFF2-40B4-BE49-F238E27FC236}">
                <a16:creationId xmlns:a16="http://schemas.microsoft.com/office/drawing/2014/main" id="{1B1ADBD4-7C72-84EF-CDFF-F9DD42870499}"/>
              </a:ext>
            </a:extLst>
          </p:cNvPr>
          <p:cNvSpPr>
            <a:spLocks noGrp="1"/>
          </p:cNvSpPr>
          <p:nvPr>
            <p:ph type="title"/>
          </p:nvPr>
        </p:nvSpPr>
        <p:spPr>
          <a:xfrm>
            <a:off x="6976872" y="1723429"/>
            <a:ext cx="4427728" cy="2215991"/>
          </a:xfrm>
        </p:spPr>
        <p:txBody>
          <a:bodyPr/>
          <a:lstStyle/>
          <a:p>
            <a:r>
              <a:rPr lang="en-US" b="0" dirty="0"/>
              <a:t>DEMO: Creating COGO Features</a:t>
            </a:r>
            <a:endParaRPr lang="en-US" dirty="0"/>
          </a:p>
        </p:txBody>
      </p:sp>
      <p:pic>
        <p:nvPicPr>
          <p:cNvPr id="6" name="Picture 5">
            <a:extLst>
              <a:ext uri="{FF2B5EF4-FFF2-40B4-BE49-F238E27FC236}">
                <a16:creationId xmlns:a16="http://schemas.microsoft.com/office/drawing/2014/main" id="{C322F7C3-D4C9-498E-B412-143826249A42}"/>
              </a:ext>
            </a:extLst>
          </p:cNvPr>
          <p:cNvPicPr>
            <a:picLocks noChangeAspect="1"/>
          </p:cNvPicPr>
          <p:nvPr/>
        </p:nvPicPr>
        <p:blipFill>
          <a:blip r:embed="rId3"/>
          <a:srcRect/>
          <a:stretch/>
        </p:blipFill>
        <p:spPr>
          <a:xfrm>
            <a:off x="1000487" y="1322109"/>
            <a:ext cx="5331225" cy="3796775"/>
          </a:xfrm>
          <a:prstGeom prst="rect">
            <a:avLst/>
          </a:prstGeom>
          <a:effectLst>
            <a:glow>
              <a:schemeClr val="accent1">
                <a:alpha val="40000"/>
              </a:schemeClr>
            </a:glow>
            <a:softEdge rad="31750"/>
          </a:effectLst>
          <a:scene3d>
            <a:camera prst="perspectiveContrastingRightFacing" fov="3300000">
              <a:rot lat="0" lon="19200000" rev="1800000"/>
            </a:camera>
            <a:lightRig rig="threePt" dir="t"/>
          </a:scene3d>
          <a:sp3d>
            <a:bevelT h="158750"/>
          </a:sp3d>
        </p:spPr>
      </p:pic>
    </p:spTree>
    <p:extLst>
      <p:ext uri="{BB962C8B-B14F-4D97-AF65-F5344CB8AC3E}">
        <p14:creationId xmlns:p14="http://schemas.microsoft.com/office/powerpoint/2010/main" val="529575492"/>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6ADEECDA-67D5-4EBC-BE14-8DBE1614E8A1}"/>
              </a:ext>
            </a:extLst>
          </p:cNvPr>
          <p:cNvGrpSpPr/>
          <p:nvPr/>
        </p:nvGrpSpPr>
        <p:grpSpPr>
          <a:xfrm>
            <a:off x="0" y="-30971"/>
            <a:ext cx="12193764" cy="6888971"/>
            <a:chOff x="-1764" y="-15485"/>
            <a:chExt cx="12193764" cy="6888971"/>
          </a:xfrm>
        </p:grpSpPr>
        <p:sp>
          <p:nvSpPr>
            <p:cNvPr id="13" name="gradient background1">
              <a:extLst>
                <a:ext uri="{FF2B5EF4-FFF2-40B4-BE49-F238E27FC236}">
                  <a16:creationId xmlns:a16="http://schemas.microsoft.com/office/drawing/2014/main" id="{26004BBD-7CDA-4E75-9E79-1D9B35D42283}"/>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5" name="Picture 14" descr="Shape&#10;&#10;Description automatically generated with low confidence">
              <a:extLst>
                <a:ext uri="{FF2B5EF4-FFF2-40B4-BE49-F238E27FC236}">
                  <a16:creationId xmlns:a16="http://schemas.microsoft.com/office/drawing/2014/main" id="{AEF0AA35-1D78-4E24-ACBD-CE9AA7B6B7A6}"/>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1" name="Title 11">
            <a:extLst>
              <a:ext uri="{FF2B5EF4-FFF2-40B4-BE49-F238E27FC236}">
                <a16:creationId xmlns:a16="http://schemas.microsoft.com/office/drawing/2014/main" id="{94DB339C-0CE6-4D49-8BB9-971B9BC2EC76}"/>
              </a:ext>
            </a:extLst>
          </p:cNvPr>
          <p:cNvSpPr>
            <a:spLocks noGrp="1"/>
          </p:cNvSpPr>
          <p:nvPr>
            <p:ph type="title"/>
          </p:nvPr>
        </p:nvSpPr>
        <p:spPr>
          <a:xfrm>
            <a:off x="685800" y="682625"/>
            <a:ext cx="10826496" cy="553998"/>
          </a:xfrm>
        </p:spPr>
        <p:txBody>
          <a:bodyPr/>
          <a:lstStyle/>
          <a:p>
            <a:r>
              <a:rPr lang="en-US" sz="3600" dirty="0"/>
              <a:t>Overview of COGO</a:t>
            </a:r>
          </a:p>
        </p:txBody>
      </p:sp>
      <p:pic>
        <p:nvPicPr>
          <p:cNvPr id="9" name="Picture 8" descr="Diagram, engineering drawing&#10;&#10;Description automatically generated">
            <a:extLst>
              <a:ext uri="{FF2B5EF4-FFF2-40B4-BE49-F238E27FC236}">
                <a16:creationId xmlns:a16="http://schemas.microsoft.com/office/drawing/2014/main" id="{7770A2F7-D183-4D9A-8C11-E33B7B70FE86}"/>
              </a:ext>
            </a:extLst>
          </p:cNvPr>
          <p:cNvPicPr>
            <a:picLocks noChangeAspect="1"/>
          </p:cNvPicPr>
          <p:nvPr/>
        </p:nvPicPr>
        <p:blipFill>
          <a:blip r:embed="rId4"/>
          <a:stretch>
            <a:fillRect/>
          </a:stretch>
        </p:blipFill>
        <p:spPr>
          <a:xfrm>
            <a:off x="1047189" y="1560997"/>
            <a:ext cx="4723810" cy="4723810"/>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B9B3C258-5F0F-4E6F-BD58-ADB3F8FD0E43}"/>
              </a:ext>
            </a:extLst>
          </p:cNvPr>
          <p:cNvPicPr>
            <a:picLocks noChangeAspect="1"/>
          </p:cNvPicPr>
          <p:nvPr/>
        </p:nvPicPr>
        <p:blipFill>
          <a:blip r:embed="rId5"/>
          <a:stretch>
            <a:fillRect/>
          </a:stretch>
        </p:blipFill>
        <p:spPr>
          <a:xfrm>
            <a:off x="6096000" y="1828626"/>
            <a:ext cx="5600700" cy="2705100"/>
          </a:xfrm>
          <a:prstGeom prst="rect">
            <a:avLst/>
          </a:prstGeom>
        </p:spPr>
      </p:pic>
      <p:sp>
        <p:nvSpPr>
          <p:cNvPr id="10" name="Rectangle 9">
            <a:extLst>
              <a:ext uri="{FF2B5EF4-FFF2-40B4-BE49-F238E27FC236}">
                <a16:creationId xmlns:a16="http://schemas.microsoft.com/office/drawing/2014/main" id="{628322EF-EE45-45EB-A443-7D9E9777555B}"/>
              </a:ext>
            </a:extLst>
          </p:cNvPr>
          <p:cNvSpPr/>
          <p:nvPr/>
        </p:nvSpPr>
        <p:spPr bwMode="auto">
          <a:xfrm rot="21394580">
            <a:off x="2389235" y="2331619"/>
            <a:ext cx="2039717" cy="433884"/>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489571072"/>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radient background1">
            <a:extLst>
              <a:ext uri="{FF2B5EF4-FFF2-40B4-BE49-F238E27FC236}">
                <a16:creationId xmlns:a16="http://schemas.microsoft.com/office/drawing/2014/main" id="{FAB76EE7-26D9-4E89-9D69-31D1E918C792}"/>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C698D89E-0411-4373-B607-14D600793B2A}"/>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1994006"/>
            <a:ext cx="8683723" cy="1477328"/>
          </a:xfrm>
        </p:spPr>
        <p:txBody>
          <a:bodyPr/>
          <a:lstStyle/>
          <a:p>
            <a:r>
              <a:rPr lang="en-US" dirty="0"/>
              <a:t>Parcel Traverse &amp; COGO Loop Traverse</a:t>
            </a:r>
          </a:p>
        </p:txBody>
      </p:sp>
    </p:spTree>
    <p:extLst>
      <p:ext uri="{BB962C8B-B14F-4D97-AF65-F5344CB8AC3E}">
        <p14:creationId xmlns:p14="http://schemas.microsoft.com/office/powerpoint/2010/main" val="133199825"/>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Edges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pic>
        <p:nvPicPr>
          <p:cNvPr id="8" name="Picture 7" descr="Shape, rectangle&#10;&#10;Description automatically generated">
            <a:extLst>
              <a:ext uri="{FF2B5EF4-FFF2-40B4-BE49-F238E27FC236}">
                <a16:creationId xmlns:a16="http://schemas.microsoft.com/office/drawing/2014/main" id="{2987C9EA-9F90-4FC5-90CF-12DCED410B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4357" y="3864697"/>
            <a:ext cx="2191621" cy="2834640"/>
          </a:xfrm>
          <a:prstGeom prst="rect">
            <a:avLst/>
          </a:prstGeom>
        </p:spPr>
      </p:pic>
      <p:cxnSp>
        <p:nvCxnSpPr>
          <p:cNvPr id="15" name="Straight Arrow Connector 14">
            <a:extLst>
              <a:ext uri="{FF2B5EF4-FFF2-40B4-BE49-F238E27FC236}">
                <a16:creationId xmlns:a16="http://schemas.microsoft.com/office/drawing/2014/main" id="{32FFE487-5606-48DE-984C-0905D456C538}"/>
              </a:ext>
            </a:extLst>
          </p:cNvPr>
          <p:cNvCxnSpPr>
            <a:cxnSpLocks/>
          </p:cNvCxnSpPr>
          <p:nvPr/>
        </p:nvCxnSpPr>
        <p:spPr>
          <a:xfrm>
            <a:off x="6925783" y="4031529"/>
            <a:ext cx="70112" cy="1177204"/>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FD85B0E-DB3C-4A05-834C-FB152ECD0312}"/>
              </a:ext>
            </a:extLst>
          </p:cNvPr>
          <p:cNvCxnSpPr>
            <a:cxnSpLocks/>
          </p:cNvCxnSpPr>
          <p:nvPr/>
        </p:nvCxnSpPr>
        <p:spPr>
          <a:xfrm>
            <a:off x="7002767" y="5239732"/>
            <a:ext cx="70112" cy="1177204"/>
          </a:xfrm>
          <a:prstGeom prst="straightConnector1">
            <a:avLst/>
          </a:prstGeom>
          <a:ln>
            <a:solidFill>
              <a:schemeClr val="accent2"/>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216713B-F247-47D6-A79D-88725DEECBB7}"/>
              </a:ext>
            </a:extLst>
          </p:cNvPr>
          <p:cNvCxnSpPr>
            <a:cxnSpLocks/>
          </p:cNvCxnSpPr>
          <p:nvPr/>
        </p:nvCxnSpPr>
        <p:spPr>
          <a:xfrm>
            <a:off x="8672462" y="3896955"/>
            <a:ext cx="144250" cy="2426140"/>
          </a:xfrm>
          <a:prstGeom prst="line">
            <a:avLst/>
          </a:prstGeom>
          <a:ln w="34925" cap="flat" cmpd="sng" algn="ctr">
            <a:solidFill>
              <a:srgbClr val="00B0F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8" name="TextBox 17">
            <a:extLst>
              <a:ext uri="{FF2B5EF4-FFF2-40B4-BE49-F238E27FC236}">
                <a16:creationId xmlns:a16="http://schemas.microsoft.com/office/drawing/2014/main" id="{2BAF97E6-1895-4730-9481-254FF73286CC}"/>
              </a:ext>
            </a:extLst>
          </p:cNvPr>
          <p:cNvSpPr txBox="1"/>
          <p:nvPr/>
        </p:nvSpPr>
        <p:spPr>
          <a:xfrm>
            <a:off x="7072879" y="4256118"/>
            <a:ext cx="1169540" cy="338554"/>
          </a:xfrm>
          <a:prstGeom prst="rect">
            <a:avLst/>
          </a:prstGeom>
          <a:noFill/>
        </p:spPr>
        <p:txBody>
          <a:bodyPr wrap="square" rtlCol="0">
            <a:spAutoFit/>
          </a:bodyPr>
          <a:lstStyle/>
          <a:p>
            <a:r>
              <a:rPr lang="en-US" sz="1600" dirty="0"/>
              <a:t>Segment</a:t>
            </a:r>
          </a:p>
        </p:txBody>
      </p:sp>
      <p:sp>
        <p:nvSpPr>
          <p:cNvPr id="19" name="TextBox 18">
            <a:extLst>
              <a:ext uri="{FF2B5EF4-FFF2-40B4-BE49-F238E27FC236}">
                <a16:creationId xmlns:a16="http://schemas.microsoft.com/office/drawing/2014/main" id="{7E460A39-3649-4E15-A9A4-7DDB033B7CB8}"/>
              </a:ext>
            </a:extLst>
          </p:cNvPr>
          <p:cNvSpPr txBox="1"/>
          <p:nvPr/>
        </p:nvSpPr>
        <p:spPr>
          <a:xfrm>
            <a:off x="9212157" y="4740693"/>
            <a:ext cx="1540498" cy="369332"/>
          </a:xfrm>
          <a:prstGeom prst="rect">
            <a:avLst/>
          </a:prstGeom>
          <a:noFill/>
        </p:spPr>
        <p:txBody>
          <a:bodyPr wrap="square" rtlCol="0">
            <a:spAutoFit/>
          </a:bodyPr>
          <a:lstStyle/>
          <a:p>
            <a:r>
              <a:rPr lang="en-US" dirty="0"/>
              <a:t>Parcel Edge</a:t>
            </a:r>
          </a:p>
        </p:txBody>
      </p:sp>
      <p:sp>
        <p:nvSpPr>
          <p:cNvPr id="20" name="TextBox 19">
            <a:extLst>
              <a:ext uri="{FF2B5EF4-FFF2-40B4-BE49-F238E27FC236}">
                <a16:creationId xmlns:a16="http://schemas.microsoft.com/office/drawing/2014/main" id="{29DFD85D-F16E-4380-922E-B963697B6D46}"/>
              </a:ext>
            </a:extLst>
          </p:cNvPr>
          <p:cNvSpPr txBox="1"/>
          <p:nvPr/>
        </p:nvSpPr>
        <p:spPr>
          <a:xfrm>
            <a:off x="7119052" y="4765998"/>
            <a:ext cx="1169540" cy="338554"/>
          </a:xfrm>
          <a:prstGeom prst="rect">
            <a:avLst/>
          </a:prstGeom>
          <a:noFill/>
        </p:spPr>
        <p:txBody>
          <a:bodyPr wrap="square" rtlCol="0">
            <a:spAutoFit/>
          </a:bodyPr>
          <a:lstStyle/>
          <a:p>
            <a:r>
              <a:rPr lang="en-US" sz="1600" dirty="0"/>
              <a:t>Segment</a:t>
            </a:r>
          </a:p>
        </p:txBody>
      </p:sp>
      <p:sp>
        <p:nvSpPr>
          <p:cNvPr id="21" name="TextBox 20">
            <a:extLst>
              <a:ext uri="{FF2B5EF4-FFF2-40B4-BE49-F238E27FC236}">
                <a16:creationId xmlns:a16="http://schemas.microsoft.com/office/drawing/2014/main" id="{B75DB712-D172-42EA-882C-FA1E8E0E4214}"/>
              </a:ext>
            </a:extLst>
          </p:cNvPr>
          <p:cNvSpPr txBox="1"/>
          <p:nvPr/>
        </p:nvSpPr>
        <p:spPr>
          <a:xfrm>
            <a:off x="7178648" y="5375870"/>
            <a:ext cx="1169540" cy="338554"/>
          </a:xfrm>
          <a:prstGeom prst="rect">
            <a:avLst/>
          </a:prstGeom>
          <a:noFill/>
        </p:spPr>
        <p:txBody>
          <a:bodyPr wrap="square" rtlCol="0">
            <a:spAutoFit/>
          </a:bodyPr>
          <a:lstStyle/>
          <a:p>
            <a:r>
              <a:rPr lang="en-US" sz="1600" dirty="0"/>
              <a:t>Segment</a:t>
            </a:r>
          </a:p>
        </p:txBody>
      </p:sp>
      <p:sp>
        <p:nvSpPr>
          <p:cNvPr id="22" name="TextBox 21">
            <a:extLst>
              <a:ext uri="{FF2B5EF4-FFF2-40B4-BE49-F238E27FC236}">
                <a16:creationId xmlns:a16="http://schemas.microsoft.com/office/drawing/2014/main" id="{0E580052-24C7-4E02-B93C-4BBCB06A725B}"/>
              </a:ext>
            </a:extLst>
          </p:cNvPr>
          <p:cNvSpPr txBox="1"/>
          <p:nvPr/>
        </p:nvSpPr>
        <p:spPr>
          <a:xfrm>
            <a:off x="7236523" y="5913774"/>
            <a:ext cx="1169540" cy="338554"/>
          </a:xfrm>
          <a:prstGeom prst="rect">
            <a:avLst/>
          </a:prstGeom>
          <a:noFill/>
        </p:spPr>
        <p:txBody>
          <a:bodyPr wrap="square" rtlCol="0">
            <a:spAutoFit/>
          </a:bodyPr>
          <a:lstStyle/>
          <a:p>
            <a:r>
              <a:rPr lang="en-US" sz="1600" dirty="0"/>
              <a:t>Segment</a:t>
            </a:r>
          </a:p>
        </p:txBody>
      </p:sp>
      <p:cxnSp>
        <p:nvCxnSpPr>
          <p:cNvPr id="23" name="Straight Arrow Connector 22">
            <a:extLst>
              <a:ext uri="{FF2B5EF4-FFF2-40B4-BE49-F238E27FC236}">
                <a16:creationId xmlns:a16="http://schemas.microsoft.com/office/drawing/2014/main" id="{8D8E19C6-0C0C-494E-B303-EA004F3BBB16}"/>
              </a:ext>
            </a:extLst>
          </p:cNvPr>
          <p:cNvCxnSpPr>
            <a:cxnSpLocks/>
          </p:cNvCxnSpPr>
          <p:nvPr/>
        </p:nvCxnSpPr>
        <p:spPr>
          <a:xfrm>
            <a:off x="6967189" y="4741608"/>
            <a:ext cx="0" cy="27565"/>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324A57A-2283-4A33-B795-EBE35FC6DFAA}"/>
              </a:ext>
            </a:extLst>
          </p:cNvPr>
          <p:cNvCxnSpPr>
            <a:cxnSpLocks/>
          </p:cNvCxnSpPr>
          <p:nvPr/>
        </p:nvCxnSpPr>
        <p:spPr>
          <a:xfrm>
            <a:off x="7037823" y="5778068"/>
            <a:ext cx="0" cy="27565"/>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5" name="Content Placeholder 12">
            <a:extLst>
              <a:ext uri="{FF2B5EF4-FFF2-40B4-BE49-F238E27FC236}">
                <a16:creationId xmlns:a16="http://schemas.microsoft.com/office/drawing/2014/main" id="{B825A0E2-5D50-4C85-AF12-F6DC6500BADF}"/>
              </a:ext>
            </a:extLst>
          </p:cNvPr>
          <p:cNvSpPr txBox="1">
            <a:spLocks/>
          </p:cNvSpPr>
          <p:nvPr/>
        </p:nvSpPr>
        <p:spPr>
          <a:xfrm>
            <a:off x="478462" y="1727550"/>
            <a:ext cx="10363201" cy="1715223"/>
          </a:xfrm>
          <a:prstGeom prst="rect">
            <a:avLst/>
          </a:prstGeom>
        </p:spPr>
        <p:txBody>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800" dirty="0"/>
              <a:t>The parcel polygon geometry is used to define parcel edges</a:t>
            </a:r>
          </a:p>
          <a:p>
            <a:r>
              <a:rPr lang="en-US" sz="2800" dirty="0"/>
              <a:t>Parcel edges are established based on segment tangency</a:t>
            </a:r>
          </a:p>
          <a:p>
            <a:r>
              <a:rPr lang="en-US" sz="2800" dirty="0"/>
              <a:t>Each sequence of tangent segments define a parcel edge</a:t>
            </a:r>
          </a:p>
          <a:p>
            <a:endParaRPr lang="en-US" sz="2800" dirty="0"/>
          </a:p>
          <a:p>
            <a:endParaRPr lang="en-US" sz="2800" dirty="0"/>
          </a:p>
          <a:p>
            <a:pPr marL="0" indent="0">
              <a:buClr>
                <a:srgbClr val="EAFF46"/>
              </a:buClr>
              <a:buFont typeface="Arial"/>
              <a:buNone/>
            </a:pPr>
            <a:endParaRPr lang="en-US" sz="2800" dirty="0"/>
          </a:p>
        </p:txBody>
      </p:sp>
    </p:spTree>
    <p:extLst>
      <p:ext uri="{BB962C8B-B14F-4D97-AF65-F5344CB8AC3E}">
        <p14:creationId xmlns:p14="http://schemas.microsoft.com/office/powerpoint/2010/main" val="1148621705"/>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Edges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25" name="Content Placeholder 12">
            <a:extLst>
              <a:ext uri="{FF2B5EF4-FFF2-40B4-BE49-F238E27FC236}">
                <a16:creationId xmlns:a16="http://schemas.microsoft.com/office/drawing/2014/main" id="{B825A0E2-5D50-4C85-AF12-F6DC6500BADF}"/>
              </a:ext>
            </a:extLst>
          </p:cNvPr>
          <p:cNvSpPr txBox="1">
            <a:spLocks/>
          </p:cNvSpPr>
          <p:nvPr/>
        </p:nvSpPr>
        <p:spPr>
          <a:xfrm>
            <a:off x="478462" y="1727550"/>
            <a:ext cx="10363201" cy="1715223"/>
          </a:xfrm>
          <a:prstGeom prst="rect">
            <a:avLst/>
          </a:prstGeom>
        </p:spPr>
        <p:txBody>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800" dirty="0"/>
              <a:t>The parcel polygon geometry is used to define parcel edges</a:t>
            </a:r>
          </a:p>
          <a:p>
            <a:r>
              <a:rPr lang="en-US" sz="2800" dirty="0"/>
              <a:t>Parcel edges are established based on segment tangency</a:t>
            </a:r>
          </a:p>
          <a:p>
            <a:r>
              <a:rPr lang="en-US" sz="2800" dirty="0"/>
              <a:t>Each sequence of tangent segments define a parcel edge</a:t>
            </a:r>
          </a:p>
          <a:p>
            <a:endParaRPr lang="en-US" sz="2800" dirty="0"/>
          </a:p>
          <a:p>
            <a:endParaRPr lang="en-US" sz="2800" dirty="0"/>
          </a:p>
          <a:p>
            <a:pPr marL="0" indent="0">
              <a:buClr>
                <a:srgbClr val="EAFF46"/>
              </a:buClr>
              <a:buFont typeface="Arial"/>
              <a:buNone/>
            </a:pPr>
            <a:endParaRPr lang="en-US" sz="2800" dirty="0"/>
          </a:p>
        </p:txBody>
      </p:sp>
      <p:sp>
        <p:nvSpPr>
          <p:cNvPr id="35" name="TextBox 34">
            <a:extLst>
              <a:ext uri="{FF2B5EF4-FFF2-40B4-BE49-F238E27FC236}">
                <a16:creationId xmlns:a16="http://schemas.microsoft.com/office/drawing/2014/main" id="{B5EBB0F7-FA6F-4583-9F9D-DFA160DEC4F7}"/>
              </a:ext>
            </a:extLst>
          </p:cNvPr>
          <p:cNvSpPr txBox="1"/>
          <p:nvPr/>
        </p:nvSpPr>
        <p:spPr>
          <a:xfrm>
            <a:off x="6122940" y="4392730"/>
            <a:ext cx="1169540" cy="338554"/>
          </a:xfrm>
          <a:prstGeom prst="rect">
            <a:avLst/>
          </a:prstGeom>
          <a:noFill/>
        </p:spPr>
        <p:txBody>
          <a:bodyPr wrap="square" rtlCol="0">
            <a:spAutoFit/>
          </a:bodyPr>
          <a:lstStyle/>
          <a:p>
            <a:r>
              <a:rPr lang="en-US" sz="1600" dirty="0"/>
              <a:t>Segment</a:t>
            </a:r>
          </a:p>
        </p:txBody>
      </p:sp>
      <p:sp>
        <p:nvSpPr>
          <p:cNvPr id="36" name="TextBox 35">
            <a:extLst>
              <a:ext uri="{FF2B5EF4-FFF2-40B4-BE49-F238E27FC236}">
                <a16:creationId xmlns:a16="http://schemas.microsoft.com/office/drawing/2014/main" id="{CABE27E4-8BDF-447C-ABCC-D89D6B61EE4C}"/>
              </a:ext>
            </a:extLst>
          </p:cNvPr>
          <p:cNvSpPr txBox="1"/>
          <p:nvPr/>
        </p:nvSpPr>
        <p:spPr>
          <a:xfrm>
            <a:off x="8601339" y="4310391"/>
            <a:ext cx="1540498" cy="369332"/>
          </a:xfrm>
          <a:prstGeom prst="rect">
            <a:avLst/>
          </a:prstGeom>
          <a:noFill/>
        </p:spPr>
        <p:txBody>
          <a:bodyPr wrap="square" rtlCol="0">
            <a:spAutoFit/>
          </a:bodyPr>
          <a:lstStyle/>
          <a:p>
            <a:r>
              <a:rPr lang="en-US" dirty="0"/>
              <a:t>Parcel Edge</a:t>
            </a:r>
          </a:p>
        </p:txBody>
      </p:sp>
      <p:sp>
        <p:nvSpPr>
          <p:cNvPr id="37" name="TextBox 36">
            <a:extLst>
              <a:ext uri="{FF2B5EF4-FFF2-40B4-BE49-F238E27FC236}">
                <a16:creationId xmlns:a16="http://schemas.microsoft.com/office/drawing/2014/main" id="{658DA6CD-A133-4145-9B3F-52D96FE57E83}"/>
              </a:ext>
            </a:extLst>
          </p:cNvPr>
          <p:cNvSpPr txBox="1"/>
          <p:nvPr/>
        </p:nvSpPr>
        <p:spPr>
          <a:xfrm rot="21281036">
            <a:off x="6516499" y="5040035"/>
            <a:ext cx="1169540" cy="338554"/>
          </a:xfrm>
          <a:prstGeom prst="rect">
            <a:avLst/>
          </a:prstGeom>
          <a:noFill/>
        </p:spPr>
        <p:txBody>
          <a:bodyPr wrap="square" rtlCol="0">
            <a:spAutoFit/>
          </a:bodyPr>
          <a:lstStyle/>
          <a:p>
            <a:r>
              <a:rPr lang="en-US" sz="1600" dirty="0"/>
              <a:t>Segment</a:t>
            </a:r>
          </a:p>
        </p:txBody>
      </p:sp>
      <p:sp>
        <p:nvSpPr>
          <p:cNvPr id="38" name="TextBox 37">
            <a:extLst>
              <a:ext uri="{FF2B5EF4-FFF2-40B4-BE49-F238E27FC236}">
                <a16:creationId xmlns:a16="http://schemas.microsoft.com/office/drawing/2014/main" id="{02E37266-C209-4612-8FCA-DAF510C7C9DA}"/>
              </a:ext>
            </a:extLst>
          </p:cNvPr>
          <p:cNvSpPr txBox="1"/>
          <p:nvPr/>
        </p:nvSpPr>
        <p:spPr>
          <a:xfrm>
            <a:off x="6619027" y="5549740"/>
            <a:ext cx="1169540" cy="338554"/>
          </a:xfrm>
          <a:prstGeom prst="rect">
            <a:avLst/>
          </a:prstGeom>
          <a:noFill/>
        </p:spPr>
        <p:txBody>
          <a:bodyPr wrap="square" rtlCol="0">
            <a:spAutoFit/>
          </a:bodyPr>
          <a:lstStyle/>
          <a:p>
            <a:r>
              <a:rPr lang="en-US" sz="1600" dirty="0"/>
              <a:t>Segment</a:t>
            </a:r>
          </a:p>
        </p:txBody>
      </p:sp>
      <p:sp>
        <p:nvSpPr>
          <p:cNvPr id="39" name="TextBox 38">
            <a:extLst>
              <a:ext uri="{FF2B5EF4-FFF2-40B4-BE49-F238E27FC236}">
                <a16:creationId xmlns:a16="http://schemas.microsoft.com/office/drawing/2014/main" id="{D00432DA-461B-4EB2-9C23-3A70D7D7F7FE}"/>
              </a:ext>
            </a:extLst>
          </p:cNvPr>
          <p:cNvSpPr txBox="1"/>
          <p:nvPr/>
        </p:nvSpPr>
        <p:spPr>
          <a:xfrm>
            <a:off x="6589188" y="6039879"/>
            <a:ext cx="1169540" cy="338554"/>
          </a:xfrm>
          <a:prstGeom prst="rect">
            <a:avLst/>
          </a:prstGeom>
          <a:noFill/>
        </p:spPr>
        <p:txBody>
          <a:bodyPr wrap="square" rtlCol="0">
            <a:spAutoFit/>
          </a:bodyPr>
          <a:lstStyle/>
          <a:p>
            <a:r>
              <a:rPr lang="en-US" sz="1600" dirty="0"/>
              <a:t>Segment</a:t>
            </a:r>
          </a:p>
        </p:txBody>
      </p:sp>
      <p:cxnSp>
        <p:nvCxnSpPr>
          <p:cNvPr id="40" name="Straight Arrow Connector 39">
            <a:extLst>
              <a:ext uri="{FF2B5EF4-FFF2-40B4-BE49-F238E27FC236}">
                <a16:creationId xmlns:a16="http://schemas.microsoft.com/office/drawing/2014/main" id="{3C309326-EE36-4F30-BE6D-8ED7EBF90BDB}"/>
              </a:ext>
            </a:extLst>
          </p:cNvPr>
          <p:cNvCxnSpPr>
            <a:cxnSpLocks/>
          </p:cNvCxnSpPr>
          <p:nvPr/>
        </p:nvCxnSpPr>
        <p:spPr>
          <a:xfrm>
            <a:off x="6475792" y="5480899"/>
            <a:ext cx="0" cy="27565"/>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FBF0B63-447E-4D1F-A312-BC004E8B1DE4}"/>
              </a:ext>
            </a:extLst>
          </p:cNvPr>
          <p:cNvCxnSpPr>
            <a:cxnSpLocks/>
          </p:cNvCxnSpPr>
          <p:nvPr/>
        </p:nvCxnSpPr>
        <p:spPr>
          <a:xfrm>
            <a:off x="6536995" y="5980034"/>
            <a:ext cx="0" cy="27565"/>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pic>
        <p:nvPicPr>
          <p:cNvPr id="42" name="Picture 41" descr="Shape&#10;&#10;Description automatically generated">
            <a:extLst>
              <a:ext uri="{FF2B5EF4-FFF2-40B4-BE49-F238E27FC236}">
                <a16:creationId xmlns:a16="http://schemas.microsoft.com/office/drawing/2014/main" id="{F3A2C63C-9044-41E1-989C-A32417DFDC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2984" y="3910381"/>
            <a:ext cx="1786667" cy="2768000"/>
          </a:xfrm>
          <a:prstGeom prst="rect">
            <a:avLst/>
          </a:prstGeom>
        </p:spPr>
      </p:pic>
      <p:sp>
        <p:nvSpPr>
          <p:cNvPr id="43" name="TextBox 42">
            <a:extLst>
              <a:ext uri="{FF2B5EF4-FFF2-40B4-BE49-F238E27FC236}">
                <a16:creationId xmlns:a16="http://schemas.microsoft.com/office/drawing/2014/main" id="{148895EC-456C-4AD0-915F-BACB514E933C}"/>
              </a:ext>
            </a:extLst>
          </p:cNvPr>
          <p:cNvSpPr txBox="1"/>
          <p:nvPr/>
        </p:nvSpPr>
        <p:spPr>
          <a:xfrm>
            <a:off x="8797010" y="5480899"/>
            <a:ext cx="1540498" cy="369332"/>
          </a:xfrm>
          <a:prstGeom prst="rect">
            <a:avLst/>
          </a:prstGeom>
          <a:noFill/>
        </p:spPr>
        <p:txBody>
          <a:bodyPr wrap="square" rtlCol="0">
            <a:spAutoFit/>
          </a:bodyPr>
          <a:lstStyle/>
          <a:p>
            <a:r>
              <a:rPr lang="en-US" dirty="0"/>
              <a:t>Parcel Edge</a:t>
            </a:r>
          </a:p>
        </p:txBody>
      </p:sp>
      <p:sp>
        <p:nvSpPr>
          <p:cNvPr id="44" name="Arc 43">
            <a:extLst>
              <a:ext uri="{FF2B5EF4-FFF2-40B4-BE49-F238E27FC236}">
                <a16:creationId xmlns:a16="http://schemas.microsoft.com/office/drawing/2014/main" id="{FA5A7C75-014C-45BD-9B4A-CFC65698A7D7}"/>
              </a:ext>
            </a:extLst>
          </p:cNvPr>
          <p:cNvSpPr/>
          <p:nvPr/>
        </p:nvSpPr>
        <p:spPr>
          <a:xfrm rot="13089311">
            <a:off x="5972727" y="3532140"/>
            <a:ext cx="1870943" cy="1870943"/>
          </a:xfrm>
          <a:prstGeom prst="arc">
            <a:avLst>
              <a:gd name="adj1" fmla="val 16627045"/>
              <a:gd name="adj2" fmla="val 20929481"/>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Arc 44">
            <a:extLst>
              <a:ext uri="{FF2B5EF4-FFF2-40B4-BE49-F238E27FC236}">
                <a16:creationId xmlns:a16="http://schemas.microsoft.com/office/drawing/2014/main" id="{B0952B14-2408-4927-AD5F-6AD579EF45BC}"/>
              </a:ext>
            </a:extLst>
          </p:cNvPr>
          <p:cNvSpPr/>
          <p:nvPr/>
        </p:nvSpPr>
        <p:spPr>
          <a:xfrm rot="13089311">
            <a:off x="8151894" y="3496001"/>
            <a:ext cx="1870943" cy="1870943"/>
          </a:xfrm>
          <a:prstGeom prst="arc">
            <a:avLst>
              <a:gd name="adj1" fmla="val 16627045"/>
              <a:gd name="adj2" fmla="val 20929481"/>
            </a:avLst>
          </a:prstGeom>
          <a:ln w="34925">
            <a:solidFill>
              <a:srgbClr val="00B0F0"/>
            </a:solidFill>
            <a:prstDash val="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a:extLst>
              <a:ext uri="{FF2B5EF4-FFF2-40B4-BE49-F238E27FC236}">
                <a16:creationId xmlns:a16="http://schemas.microsoft.com/office/drawing/2014/main" id="{B8154E29-C7DB-4322-A81E-562BBA121E8B}"/>
              </a:ext>
            </a:extLst>
          </p:cNvPr>
          <p:cNvSpPr/>
          <p:nvPr/>
        </p:nvSpPr>
        <p:spPr>
          <a:xfrm rot="2314979">
            <a:off x="4505929" y="4825912"/>
            <a:ext cx="2042855" cy="2042855"/>
          </a:xfrm>
          <a:prstGeom prst="arc">
            <a:avLst>
              <a:gd name="adj1" fmla="val 16627045"/>
              <a:gd name="adj2" fmla="val 0"/>
            </a:avLst>
          </a:prstGeom>
          <a:ln>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Arc 46">
            <a:extLst>
              <a:ext uri="{FF2B5EF4-FFF2-40B4-BE49-F238E27FC236}">
                <a16:creationId xmlns:a16="http://schemas.microsoft.com/office/drawing/2014/main" id="{A5DD743F-BE35-4CE3-8152-986E5ED9551A}"/>
              </a:ext>
            </a:extLst>
          </p:cNvPr>
          <p:cNvSpPr/>
          <p:nvPr/>
        </p:nvSpPr>
        <p:spPr>
          <a:xfrm rot="2314979">
            <a:off x="6685096" y="4789773"/>
            <a:ext cx="2042855" cy="2042855"/>
          </a:xfrm>
          <a:prstGeom prst="arc">
            <a:avLst>
              <a:gd name="adj1" fmla="val 16627045"/>
              <a:gd name="adj2" fmla="val 0"/>
            </a:avLst>
          </a:prstGeom>
          <a:ln w="34925">
            <a:solidFill>
              <a:srgbClr val="00B0F0"/>
            </a:solidFill>
            <a:prstDash val="dash"/>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116412544"/>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Edges – Clockwise Sequence</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23" name="TextBox 22">
            <a:extLst>
              <a:ext uri="{FF2B5EF4-FFF2-40B4-BE49-F238E27FC236}">
                <a16:creationId xmlns:a16="http://schemas.microsoft.com/office/drawing/2014/main" id="{8D232BF2-4FA7-4D07-9CF0-88012A2D95F0}"/>
              </a:ext>
            </a:extLst>
          </p:cNvPr>
          <p:cNvSpPr txBox="1"/>
          <p:nvPr/>
        </p:nvSpPr>
        <p:spPr>
          <a:xfrm>
            <a:off x="3815187" y="3735855"/>
            <a:ext cx="1359042" cy="461665"/>
          </a:xfrm>
          <a:prstGeom prst="rect">
            <a:avLst/>
          </a:prstGeom>
          <a:noFill/>
        </p:spPr>
        <p:txBody>
          <a:bodyPr wrap="square" rtlCol="0">
            <a:spAutoFit/>
          </a:bodyPr>
          <a:lstStyle/>
          <a:p>
            <a:r>
              <a:rPr lang="en-US" sz="2400" dirty="0">
                <a:highlight>
                  <a:srgbClr val="008000"/>
                </a:highlight>
              </a:rPr>
              <a:t>Edge 4</a:t>
            </a:r>
          </a:p>
        </p:txBody>
      </p:sp>
      <p:sp>
        <p:nvSpPr>
          <p:cNvPr id="24" name="TextBox 23">
            <a:extLst>
              <a:ext uri="{FF2B5EF4-FFF2-40B4-BE49-F238E27FC236}">
                <a16:creationId xmlns:a16="http://schemas.microsoft.com/office/drawing/2014/main" id="{E4445D5E-474B-4966-9FCC-9B36308C936D}"/>
              </a:ext>
            </a:extLst>
          </p:cNvPr>
          <p:cNvSpPr txBox="1"/>
          <p:nvPr/>
        </p:nvSpPr>
        <p:spPr>
          <a:xfrm>
            <a:off x="5167634" y="2003887"/>
            <a:ext cx="1359042" cy="461665"/>
          </a:xfrm>
          <a:prstGeom prst="rect">
            <a:avLst/>
          </a:prstGeom>
          <a:noFill/>
        </p:spPr>
        <p:txBody>
          <a:bodyPr wrap="square" rtlCol="0">
            <a:spAutoFit/>
          </a:bodyPr>
          <a:lstStyle/>
          <a:p>
            <a:r>
              <a:rPr lang="en-US" sz="2400" dirty="0">
                <a:highlight>
                  <a:srgbClr val="008000"/>
                </a:highlight>
              </a:rPr>
              <a:t>Edge 1</a:t>
            </a:r>
          </a:p>
        </p:txBody>
      </p:sp>
      <p:sp>
        <p:nvSpPr>
          <p:cNvPr id="26" name="TextBox 25">
            <a:extLst>
              <a:ext uri="{FF2B5EF4-FFF2-40B4-BE49-F238E27FC236}">
                <a16:creationId xmlns:a16="http://schemas.microsoft.com/office/drawing/2014/main" id="{5F1E890D-A573-432B-84E6-02A5B3422D5B}"/>
              </a:ext>
            </a:extLst>
          </p:cNvPr>
          <p:cNvSpPr txBox="1"/>
          <p:nvPr/>
        </p:nvSpPr>
        <p:spPr>
          <a:xfrm>
            <a:off x="6757436" y="3623023"/>
            <a:ext cx="1359042" cy="461665"/>
          </a:xfrm>
          <a:prstGeom prst="rect">
            <a:avLst/>
          </a:prstGeom>
          <a:noFill/>
        </p:spPr>
        <p:txBody>
          <a:bodyPr wrap="square" rtlCol="0">
            <a:spAutoFit/>
          </a:bodyPr>
          <a:lstStyle/>
          <a:p>
            <a:r>
              <a:rPr lang="en-US" sz="2400" dirty="0">
                <a:highlight>
                  <a:srgbClr val="008000"/>
                </a:highlight>
              </a:rPr>
              <a:t>Edge 2</a:t>
            </a:r>
          </a:p>
        </p:txBody>
      </p:sp>
      <p:sp>
        <p:nvSpPr>
          <p:cNvPr id="27" name="TextBox 26">
            <a:extLst>
              <a:ext uri="{FF2B5EF4-FFF2-40B4-BE49-F238E27FC236}">
                <a16:creationId xmlns:a16="http://schemas.microsoft.com/office/drawing/2014/main" id="{717FA4B2-19C3-4F68-9352-BAF20F75FB57}"/>
              </a:ext>
            </a:extLst>
          </p:cNvPr>
          <p:cNvSpPr txBox="1"/>
          <p:nvPr/>
        </p:nvSpPr>
        <p:spPr>
          <a:xfrm>
            <a:off x="5325070" y="5623613"/>
            <a:ext cx="1359042" cy="461665"/>
          </a:xfrm>
          <a:prstGeom prst="rect">
            <a:avLst/>
          </a:prstGeom>
          <a:noFill/>
        </p:spPr>
        <p:txBody>
          <a:bodyPr wrap="square" rtlCol="0">
            <a:spAutoFit/>
          </a:bodyPr>
          <a:lstStyle/>
          <a:p>
            <a:r>
              <a:rPr lang="en-US" sz="2400" dirty="0">
                <a:highlight>
                  <a:srgbClr val="008000"/>
                </a:highlight>
              </a:rPr>
              <a:t>Edge 3</a:t>
            </a:r>
          </a:p>
        </p:txBody>
      </p:sp>
      <p:sp>
        <p:nvSpPr>
          <p:cNvPr id="28" name="TextBox 27">
            <a:extLst>
              <a:ext uri="{FF2B5EF4-FFF2-40B4-BE49-F238E27FC236}">
                <a16:creationId xmlns:a16="http://schemas.microsoft.com/office/drawing/2014/main" id="{F2994D94-2672-4476-A970-96F86F19D578}"/>
              </a:ext>
            </a:extLst>
          </p:cNvPr>
          <p:cNvSpPr txBox="1"/>
          <p:nvPr/>
        </p:nvSpPr>
        <p:spPr>
          <a:xfrm>
            <a:off x="4080069" y="2162678"/>
            <a:ext cx="1359042" cy="461665"/>
          </a:xfrm>
          <a:prstGeom prst="rect">
            <a:avLst/>
          </a:prstGeom>
          <a:noFill/>
        </p:spPr>
        <p:txBody>
          <a:bodyPr wrap="square" rtlCol="0">
            <a:spAutoFit/>
          </a:bodyPr>
          <a:lstStyle/>
          <a:p>
            <a:r>
              <a:rPr lang="en-US" sz="2400" dirty="0">
                <a:highlight>
                  <a:srgbClr val="008000"/>
                </a:highlight>
              </a:rPr>
              <a:t>Start</a:t>
            </a:r>
          </a:p>
        </p:txBody>
      </p:sp>
      <p:sp>
        <p:nvSpPr>
          <p:cNvPr id="29" name="Arc 28">
            <a:extLst>
              <a:ext uri="{FF2B5EF4-FFF2-40B4-BE49-F238E27FC236}">
                <a16:creationId xmlns:a16="http://schemas.microsoft.com/office/drawing/2014/main" id="{58CB1011-E18E-44D6-A8AA-6A1497B9F069}"/>
              </a:ext>
            </a:extLst>
          </p:cNvPr>
          <p:cNvSpPr/>
          <p:nvPr/>
        </p:nvSpPr>
        <p:spPr>
          <a:xfrm rot="577928">
            <a:off x="3409540" y="2062267"/>
            <a:ext cx="4595469" cy="4239827"/>
          </a:xfrm>
          <a:prstGeom prst="arc">
            <a:avLst>
              <a:gd name="adj1" fmla="val 17403102"/>
              <a:gd name="adj2" fmla="val 20608112"/>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Oval 29">
            <a:extLst>
              <a:ext uri="{FF2B5EF4-FFF2-40B4-BE49-F238E27FC236}">
                <a16:creationId xmlns:a16="http://schemas.microsoft.com/office/drawing/2014/main" id="{42533353-E969-4E54-8805-CBFDB0F33AD4}"/>
              </a:ext>
            </a:extLst>
          </p:cNvPr>
          <p:cNvSpPr/>
          <p:nvPr/>
        </p:nvSpPr>
        <p:spPr>
          <a:xfrm>
            <a:off x="4945321" y="2500357"/>
            <a:ext cx="222313" cy="217926"/>
          </a:xfrm>
          <a:prstGeom prst="ellipse">
            <a:avLst/>
          </a:prstGeom>
          <a:solidFill>
            <a:srgbClr val="00B050"/>
          </a:solidFill>
          <a:ln w="12700">
            <a:solidFill>
              <a:srgbClr val="5CFA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c 30">
            <a:extLst>
              <a:ext uri="{FF2B5EF4-FFF2-40B4-BE49-F238E27FC236}">
                <a16:creationId xmlns:a16="http://schemas.microsoft.com/office/drawing/2014/main" id="{6FE426FB-925B-489A-AB67-32D850AB5D54}"/>
              </a:ext>
            </a:extLst>
          </p:cNvPr>
          <p:cNvSpPr/>
          <p:nvPr/>
        </p:nvSpPr>
        <p:spPr>
          <a:xfrm rot="10118163">
            <a:off x="3415156" y="2056764"/>
            <a:ext cx="4595469" cy="4239827"/>
          </a:xfrm>
          <a:prstGeom prst="arc">
            <a:avLst>
              <a:gd name="adj1" fmla="val 17403102"/>
              <a:gd name="adj2" fmla="val 20608112"/>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Arc 31">
            <a:extLst>
              <a:ext uri="{FF2B5EF4-FFF2-40B4-BE49-F238E27FC236}">
                <a16:creationId xmlns:a16="http://schemas.microsoft.com/office/drawing/2014/main" id="{00A4E6E6-77D1-4D4E-A5F4-1E38C730C748}"/>
              </a:ext>
            </a:extLst>
          </p:cNvPr>
          <p:cNvSpPr/>
          <p:nvPr/>
        </p:nvSpPr>
        <p:spPr>
          <a:xfrm rot="5186977">
            <a:off x="3449269" y="2014096"/>
            <a:ext cx="4504791" cy="4325171"/>
          </a:xfrm>
          <a:prstGeom prst="arc">
            <a:avLst>
              <a:gd name="adj1" fmla="val 17403102"/>
              <a:gd name="adj2" fmla="val 20608112"/>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Arc 32">
            <a:extLst>
              <a:ext uri="{FF2B5EF4-FFF2-40B4-BE49-F238E27FC236}">
                <a16:creationId xmlns:a16="http://schemas.microsoft.com/office/drawing/2014/main" id="{0604B34B-67BB-483B-8723-3A49C514332E}"/>
              </a:ext>
            </a:extLst>
          </p:cNvPr>
          <p:cNvSpPr/>
          <p:nvPr/>
        </p:nvSpPr>
        <p:spPr>
          <a:xfrm rot="14446445">
            <a:off x="3449266" y="2014091"/>
            <a:ext cx="4504791" cy="4325171"/>
          </a:xfrm>
          <a:prstGeom prst="arc">
            <a:avLst>
              <a:gd name="adj1" fmla="val 17403102"/>
              <a:gd name="adj2" fmla="val 20608112"/>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BC021BAB-1EED-4255-9576-A2DAF8F420E7}"/>
              </a:ext>
            </a:extLst>
          </p:cNvPr>
          <p:cNvCxnSpPr>
            <a:cxnSpLocks/>
            <a:endCxn id="30" idx="4"/>
          </p:cNvCxnSpPr>
          <p:nvPr/>
        </p:nvCxnSpPr>
        <p:spPr>
          <a:xfrm flipH="1" flipV="1">
            <a:off x="5056478" y="2718283"/>
            <a:ext cx="117752" cy="2790570"/>
          </a:xfrm>
          <a:prstGeom prst="line">
            <a:avLst/>
          </a:prstGeom>
          <a:ln w="34925" cap="flat" cmpd="sng" algn="ctr">
            <a:solidFill>
              <a:srgbClr val="00B0F0"/>
            </a:solidFill>
            <a:prstDash val="dash"/>
            <a:round/>
            <a:headEnd type="none" w="med" len="med"/>
            <a:tailEnd type="triangle" w="lg" len="med"/>
          </a:ln>
        </p:spPr>
        <p:style>
          <a:lnRef idx="0">
            <a:scrgbClr r="0" g="0" b="0"/>
          </a:lnRef>
          <a:fillRef idx="0">
            <a:scrgbClr r="0" g="0" b="0"/>
          </a:fillRef>
          <a:effectRef idx="0">
            <a:scrgbClr r="0" g="0" b="0"/>
          </a:effectRef>
          <a:fontRef idx="minor">
            <a:schemeClr val="tx1"/>
          </a:fontRef>
        </p:style>
      </p:cxnSp>
      <p:cxnSp>
        <p:nvCxnSpPr>
          <p:cNvPr id="48" name="Straight Connector 47">
            <a:extLst>
              <a:ext uri="{FF2B5EF4-FFF2-40B4-BE49-F238E27FC236}">
                <a16:creationId xmlns:a16="http://schemas.microsoft.com/office/drawing/2014/main" id="{CC370006-447C-4FD6-90B4-A93D6D55E824}"/>
              </a:ext>
            </a:extLst>
          </p:cNvPr>
          <p:cNvCxnSpPr>
            <a:cxnSpLocks/>
          </p:cNvCxnSpPr>
          <p:nvPr/>
        </p:nvCxnSpPr>
        <p:spPr>
          <a:xfrm flipH="1">
            <a:off x="5214121" y="5481825"/>
            <a:ext cx="1469991" cy="54791"/>
          </a:xfrm>
          <a:prstGeom prst="line">
            <a:avLst/>
          </a:prstGeom>
          <a:ln w="34925" cap="flat" cmpd="sng" algn="ctr">
            <a:solidFill>
              <a:srgbClr val="00B0F0"/>
            </a:solidFill>
            <a:prstDash val="dash"/>
            <a:round/>
            <a:headEnd type="none" w="med" len="med"/>
            <a:tailEnd type="triangle" w="lg" len="med"/>
          </a:ln>
        </p:spPr>
        <p:style>
          <a:lnRef idx="0">
            <a:scrgbClr r="0" g="0" b="0"/>
          </a:lnRef>
          <a:fillRef idx="0">
            <a:scrgbClr r="0" g="0" b="0"/>
          </a:fillRef>
          <a:effectRef idx="0">
            <a:scrgbClr r="0" g="0" b="0"/>
          </a:effectRef>
          <a:fontRef idx="minor">
            <a:schemeClr val="tx1"/>
          </a:fontRef>
        </p:style>
      </p:cxnSp>
      <p:cxnSp>
        <p:nvCxnSpPr>
          <p:cNvPr id="49" name="Straight Connector 48">
            <a:extLst>
              <a:ext uri="{FF2B5EF4-FFF2-40B4-BE49-F238E27FC236}">
                <a16:creationId xmlns:a16="http://schemas.microsoft.com/office/drawing/2014/main" id="{AB50C217-C619-410B-A743-1409E457A097}"/>
              </a:ext>
            </a:extLst>
          </p:cNvPr>
          <p:cNvCxnSpPr>
            <a:cxnSpLocks/>
          </p:cNvCxnSpPr>
          <p:nvPr/>
        </p:nvCxnSpPr>
        <p:spPr>
          <a:xfrm>
            <a:off x="6580544" y="2561599"/>
            <a:ext cx="109273" cy="2833229"/>
          </a:xfrm>
          <a:prstGeom prst="line">
            <a:avLst/>
          </a:prstGeom>
          <a:ln w="34925" cap="flat" cmpd="sng" algn="ctr">
            <a:solidFill>
              <a:srgbClr val="00B0F0"/>
            </a:solidFill>
            <a:prstDash val="dash"/>
            <a:round/>
            <a:headEnd type="none" w="med" len="med"/>
            <a:tailEnd type="triangle" w="lg" len="med"/>
          </a:ln>
        </p:spPr>
        <p:style>
          <a:lnRef idx="0">
            <a:scrgbClr r="0" g="0" b="0"/>
          </a:lnRef>
          <a:fillRef idx="0">
            <a:scrgbClr r="0" g="0" b="0"/>
          </a:fillRef>
          <a:effectRef idx="0">
            <a:scrgbClr r="0" g="0" b="0"/>
          </a:effectRef>
          <a:fontRef idx="minor">
            <a:schemeClr val="tx1"/>
          </a:fontRef>
        </p:style>
      </p:cxnSp>
      <p:cxnSp>
        <p:nvCxnSpPr>
          <p:cNvPr id="50" name="Straight Connector 49">
            <a:extLst>
              <a:ext uri="{FF2B5EF4-FFF2-40B4-BE49-F238E27FC236}">
                <a16:creationId xmlns:a16="http://schemas.microsoft.com/office/drawing/2014/main" id="{C0B94402-F3B1-4B7E-8D5A-4AF00203B07D}"/>
              </a:ext>
            </a:extLst>
          </p:cNvPr>
          <p:cNvCxnSpPr>
            <a:cxnSpLocks/>
          </p:cNvCxnSpPr>
          <p:nvPr/>
        </p:nvCxnSpPr>
        <p:spPr>
          <a:xfrm flipV="1">
            <a:off x="5093592" y="2552172"/>
            <a:ext cx="1476368" cy="63457"/>
          </a:xfrm>
          <a:prstGeom prst="line">
            <a:avLst/>
          </a:prstGeom>
          <a:ln w="34925" cap="flat" cmpd="sng" algn="ctr">
            <a:solidFill>
              <a:srgbClr val="00B0F0"/>
            </a:solidFill>
            <a:prstDash val="dash"/>
            <a:round/>
            <a:headEnd type="none" w="med" len="med"/>
            <a:tailEnd type="triangle" w="lg"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50999692"/>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3429000"/>
          </a:xfrm>
        </p:spPr>
        <p:txBody>
          <a:bodyPr/>
          <a:lstStyle/>
          <a:p>
            <a:r>
              <a:rPr lang="en-US" sz="2800" dirty="0"/>
              <a:t>Enumeration &amp; Booleans (qualitative)</a:t>
            </a:r>
          </a:p>
          <a:p>
            <a:r>
              <a:rPr lang="en-US" sz="2800" dirty="0"/>
              <a:t>Geometry (quantitative)</a:t>
            </a:r>
          </a:p>
          <a:p>
            <a:endParaRPr lang="en-US" sz="2800" dirty="0"/>
          </a:p>
        </p:txBody>
      </p:sp>
    </p:spTree>
    <p:extLst>
      <p:ext uri="{BB962C8B-B14F-4D97-AF65-F5344CB8AC3E}">
        <p14:creationId xmlns:p14="http://schemas.microsoft.com/office/powerpoint/2010/main" val="4183507395"/>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760288" y="1779998"/>
            <a:ext cx="10389843" cy="2596793"/>
          </a:xfrm>
        </p:spPr>
        <p:txBody>
          <a:bodyPr/>
          <a:lstStyle/>
          <a:p>
            <a:pPr marL="0" indent="0">
              <a:buNone/>
            </a:pPr>
            <a:r>
              <a:rPr lang="en-US" sz="2400" dirty="0"/>
              <a:t>Enumeration</a:t>
            </a:r>
          </a:p>
          <a:p>
            <a:r>
              <a:rPr lang="en-US" sz="2400" dirty="0"/>
              <a:t>Start Vertex Match At an Edge End</a:t>
            </a:r>
          </a:p>
          <a:p>
            <a:r>
              <a:rPr lang="en-US" sz="2400" dirty="0"/>
              <a:t>End Vertex Match At an Edge End</a:t>
            </a:r>
          </a:p>
          <a:p>
            <a:r>
              <a:rPr lang="en-US" sz="2400" dirty="0"/>
              <a:t>Start Vertex On an Edge</a:t>
            </a:r>
          </a:p>
          <a:p>
            <a:r>
              <a:rPr lang="en-US" sz="2400" dirty="0"/>
              <a:t>End Vertex On an Edge</a:t>
            </a:r>
          </a:p>
          <a:p>
            <a:endParaRPr lang="en-US" sz="2800" dirty="0"/>
          </a:p>
        </p:txBody>
      </p:sp>
      <p:sp>
        <p:nvSpPr>
          <p:cNvPr id="7" name="Content Placeholder 2">
            <a:extLst>
              <a:ext uri="{FF2B5EF4-FFF2-40B4-BE49-F238E27FC236}">
                <a16:creationId xmlns:a16="http://schemas.microsoft.com/office/drawing/2014/main" id="{8EE90B72-3C9D-471E-9079-54467D6D93AD}"/>
              </a:ext>
            </a:extLst>
          </p:cNvPr>
          <p:cNvSpPr txBox="1">
            <a:spLocks/>
          </p:cNvSpPr>
          <p:nvPr/>
        </p:nvSpPr>
        <p:spPr>
          <a:xfrm>
            <a:off x="760287" y="4520629"/>
            <a:ext cx="10389843" cy="195037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pPr marL="0" indent="0">
              <a:buFont typeface="Arial"/>
              <a:buNone/>
            </a:pPr>
            <a:r>
              <a:rPr lang="en-US" sz="2400" dirty="0"/>
              <a:t>Boolean</a:t>
            </a:r>
          </a:p>
          <a:p>
            <a:r>
              <a:rPr lang="en-US" sz="2400" dirty="0"/>
              <a:t>Is Reversed</a:t>
            </a:r>
          </a:p>
          <a:p>
            <a:r>
              <a:rPr lang="en-US" sz="2400" dirty="0"/>
              <a:t>Has Next Line Connectivity</a:t>
            </a:r>
          </a:p>
          <a:p>
            <a:endParaRPr lang="en-US" sz="2800" dirty="0"/>
          </a:p>
        </p:txBody>
      </p:sp>
      <p:sp>
        <p:nvSpPr>
          <p:cNvPr id="8" name="Text Placeholder 7">
            <a:extLst>
              <a:ext uri="{FF2B5EF4-FFF2-40B4-BE49-F238E27FC236}">
                <a16:creationId xmlns:a16="http://schemas.microsoft.com/office/drawing/2014/main" id="{F246D118-9B9A-4528-8044-2108EA16A1EE}"/>
              </a:ext>
            </a:extLst>
          </p:cNvPr>
          <p:cNvSpPr txBox="1">
            <a:spLocks/>
          </p:cNvSpPr>
          <p:nvPr/>
        </p:nvSpPr>
        <p:spPr>
          <a:xfrm>
            <a:off x="5821680" y="620181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Examples of some qualitative relationships</a:t>
            </a:r>
          </a:p>
        </p:txBody>
      </p:sp>
    </p:spTree>
    <p:extLst>
      <p:ext uri="{BB962C8B-B14F-4D97-AF65-F5344CB8AC3E}">
        <p14:creationId xmlns:p14="http://schemas.microsoft.com/office/powerpoint/2010/main" val="3408052810"/>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8" name="Text Placeholder 7">
            <a:extLst>
              <a:ext uri="{FF2B5EF4-FFF2-40B4-BE49-F238E27FC236}">
                <a16:creationId xmlns:a16="http://schemas.microsoft.com/office/drawing/2014/main" id="{F246D118-9B9A-4528-8044-2108EA16A1EE}"/>
              </a:ext>
            </a:extLst>
          </p:cNvPr>
          <p:cNvSpPr txBox="1">
            <a:spLocks/>
          </p:cNvSpPr>
          <p:nvPr/>
        </p:nvSpPr>
        <p:spPr>
          <a:xfrm>
            <a:off x="8003568" y="6201813"/>
            <a:ext cx="3127727"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Examples of some qualitative relationships</a:t>
            </a:r>
          </a:p>
        </p:txBody>
      </p:sp>
      <p:sp>
        <p:nvSpPr>
          <p:cNvPr id="15" name="Content Placeholder 2">
            <a:extLst>
              <a:ext uri="{FF2B5EF4-FFF2-40B4-BE49-F238E27FC236}">
                <a16:creationId xmlns:a16="http://schemas.microsoft.com/office/drawing/2014/main" id="{296901FA-32EA-4597-8620-5EBB4C044C09}"/>
              </a:ext>
            </a:extLst>
          </p:cNvPr>
          <p:cNvSpPr>
            <a:spLocks noGrp="1"/>
          </p:cNvSpPr>
          <p:nvPr>
            <p:ph sz="half" idx="2"/>
          </p:nvPr>
        </p:nvSpPr>
        <p:spPr>
          <a:xfrm>
            <a:off x="8085762" y="1779998"/>
            <a:ext cx="3503487" cy="2596793"/>
          </a:xfrm>
        </p:spPr>
        <p:txBody>
          <a:bodyPr/>
          <a:lstStyle/>
          <a:p>
            <a:r>
              <a:rPr lang="en-US" sz="2400" dirty="0"/>
              <a:t>Edge 2 has 3 lines</a:t>
            </a:r>
          </a:p>
          <a:p>
            <a:endParaRPr lang="en-US" sz="2800" dirty="0"/>
          </a:p>
        </p:txBody>
      </p:sp>
      <p:pic>
        <p:nvPicPr>
          <p:cNvPr id="16" name="Picture 15" descr="Chart, line chart&#10;&#10;Description automatically generated">
            <a:extLst>
              <a:ext uri="{FF2B5EF4-FFF2-40B4-BE49-F238E27FC236}">
                <a16:creationId xmlns:a16="http://schemas.microsoft.com/office/drawing/2014/main" id="{A2891E90-7038-4BB4-8574-573A9DCB9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96" y="1516627"/>
            <a:ext cx="7857428" cy="5331524"/>
          </a:xfrm>
          <a:prstGeom prst="rect">
            <a:avLst/>
          </a:prstGeom>
          <a:effectLst>
            <a:softEdge rad="31750"/>
          </a:effectLst>
        </p:spPr>
      </p:pic>
    </p:spTree>
    <p:extLst>
      <p:ext uri="{BB962C8B-B14F-4D97-AF65-F5344CB8AC3E}">
        <p14:creationId xmlns:p14="http://schemas.microsoft.com/office/powerpoint/2010/main" val="2639026342"/>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8" name="Text Placeholder 7">
            <a:extLst>
              <a:ext uri="{FF2B5EF4-FFF2-40B4-BE49-F238E27FC236}">
                <a16:creationId xmlns:a16="http://schemas.microsoft.com/office/drawing/2014/main" id="{F246D118-9B9A-4528-8044-2108EA16A1EE}"/>
              </a:ext>
            </a:extLst>
          </p:cNvPr>
          <p:cNvSpPr txBox="1">
            <a:spLocks/>
          </p:cNvSpPr>
          <p:nvPr/>
        </p:nvSpPr>
        <p:spPr>
          <a:xfrm>
            <a:off x="8003568" y="6201813"/>
            <a:ext cx="3127727"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Examples of some qualitative relationships</a:t>
            </a:r>
          </a:p>
        </p:txBody>
      </p:sp>
      <p:sp>
        <p:nvSpPr>
          <p:cNvPr id="15" name="Content Placeholder 2">
            <a:extLst>
              <a:ext uri="{FF2B5EF4-FFF2-40B4-BE49-F238E27FC236}">
                <a16:creationId xmlns:a16="http://schemas.microsoft.com/office/drawing/2014/main" id="{296901FA-32EA-4597-8620-5EBB4C044C09}"/>
              </a:ext>
            </a:extLst>
          </p:cNvPr>
          <p:cNvSpPr>
            <a:spLocks noGrp="1"/>
          </p:cNvSpPr>
          <p:nvPr>
            <p:ph sz="half" idx="2"/>
          </p:nvPr>
        </p:nvSpPr>
        <p:spPr>
          <a:xfrm>
            <a:off x="8085762" y="1779998"/>
            <a:ext cx="3045533" cy="2596793"/>
          </a:xfrm>
        </p:spPr>
        <p:txBody>
          <a:bodyPr/>
          <a:lstStyle/>
          <a:p>
            <a:r>
              <a:rPr lang="en-US" sz="2400" dirty="0"/>
              <a:t>Edge 2 has 3 lines: A, B, and C </a:t>
            </a:r>
          </a:p>
          <a:p>
            <a:endParaRPr lang="en-US" sz="2400" dirty="0"/>
          </a:p>
          <a:p>
            <a:endParaRPr lang="en-US" sz="2800" dirty="0"/>
          </a:p>
        </p:txBody>
      </p:sp>
      <p:pic>
        <p:nvPicPr>
          <p:cNvPr id="10" name="Picture 9">
            <a:extLst>
              <a:ext uri="{FF2B5EF4-FFF2-40B4-BE49-F238E27FC236}">
                <a16:creationId xmlns:a16="http://schemas.microsoft.com/office/drawing/2014/main" id="{25EF8C52-87B1-4114-9DA2-7040E8A391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167" y="1501672"/>
            <a:ext cx="7476000" cy="4950095"/>
          </a:xfrm>
          <a:prstGeom prst="rect">
            <a:avLst/>
          </a:prstGeom>
          <a:effectLst>
            <a:softEdge rad="31750"/>
          </a:effectLst>
        </p:spPr>
      </p:pic>
      <p:sp>
        <p:nvSpPr>
          <p:cNvPr id="14" name="TextBox 13">
            <a:extLst>
              <a:ext uri="{FF2B5EF4-FFF2-40B4-BE49-F238E27FC236}">
                <a16:creationId xmlns:a16="http://schemas.microsoft.com/office/drawing/2014/main" id="{93009DA3-FCF3-43AE-A59E-AC185C18D442}"/>
              </a:ext>
            </a:extLst>
          </p:cNvPr>
          <p:cNvSpPr txBox="1"/>
          <p:nvPr/>
        </p:nvSpPr>
        <p:spPr>
          <a:xfrm rot="21420000">
            <a:off x="3458011" y="2590911"/>
            <a:ext cx="1117982" cy="461665"/>
          </a:xfrm>
          <a:prstGeom prst="rect">
            <a:avLst/>
          </a:prstGeom>
          <a:noFill/>
        </p:spPr>
        <p:txBody>
          <a:bodyPr wrap="square" rtlCol="0">
            <a:spAutoFit/>
          </a:bodyPr>
          <a:lstStyle/>
          <a:p>
            <a:r>
              <a:rPr lang="en-US" sz="2400" dirty="0"/>
              <a:t>Edge 2</a:t>
            </a:r>
          </a:p>
        </p:txBody>
      </p:sp>
      <p:sp>
        <p:nvSpPr>
          <p:cNvPr id="17" name="Rectangle: Rounded Corners 16">
            <a:extLst>
              <a:ext uri="{FF2B5EF4-FFF2-40B4-BE49-F238E27FC236}">
                <a16:creationId xmlns:a16="http://schemas.microsoft.com/office/drawing/2014/main" id="{0072E5FE-D8C7-41F8-86F2-230B9A020CAD}"/>
              </a:ext>
            </a:extLst>
          </p:cNvPr>
          <p:cNvSpPr/>
          <p:nvPr/>
        </p:nvSpPr>
        <p:spPr>
          <a:xfrm>
            <a:off x="4056563" y="2405114"/>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A</a:t>
            </a:r>
          </a:p>
        </p:txBody>
      </p:sp>
      <p:sp>
        <p:nvSpPr>
          <p:cNvPr id="18" name="Rectangle: Rounded Corners 17">
            <a:extLst>
              <a:ext uri="{FF2B5EF4-FFF2-40B4-BE49-F238E27FC236}">
                <a16:creationId xmlns:a16="http://schemas.microsoft.com/office/drawing/2014/main" id="{2F813E32-3458-4A7E-B4D0-81AEFE7C11E5}"/>
              </a:ext>
            </a:extLst>
          </p:cNvPr>
          <p:cNvSpPr/>
          <p:nvPr/>
        </p:nvSpPr>
        <p:spPr>
          <a:xfrm>
            <a:off x="6054772" y="1982913"/>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B</a:t>
            </a:r>
          </a:p>
        </p:txBody>
      </p:sp>
      <p:sp>
        <p:nvSpPr>
          <p:cNvPr id="19" name="Rectangle: Rounded Corners 18">
            <a:extLst>
              <a:ext uri="{FF2B5EF4-FFF2-40B4-BE49-F238E27FC236}">
                <a16:creationId xmlns:a16="http://schemas.microsoft.com/office/drawing/2014/main" id="{27B7589B-625E-4CEB-A78B-17FFD58BB7E4}"/>
              </a:ext>
            </a:extLst>
          </p:cNvPr>
          <p:cNvSpPr/>
          <p:nvPr/>
        </p:nvSpPr>
        <p:spPr>
          <a:xfrm>
            <a:off x="3421181" y="1701925"/>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C</a:t>
            </a:r>
          </a:p>
        </p:txBody>
      </p:sp>
    </p:spTree>
    <p:extLst>
      <p:ext uri="{BB962C8B-B14F-4D97-AF65-F5344CB8AC3E}">
        <p14:creationId xmlns:p14="http://schemas.microsoft.com/office/powerpoint/2010/main" val="1183501099"/>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pic>
        <p:nvPicPr>
          <p:cNvPr id="8" name="Picture 7">
            <a:extLst>
              <a:ext uri="{FF2B5EF4-FFF2-40B4-BE49-F238E27FC236}">
                <a16:creationId xmlns:a16="http://schemas.microsoft.com/office/drawing/2014/main" id="{067F2A4E-B381-456B-B85D-94845F61D9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797" y="1429754"/>
            <a:ext cx="6609245" cy="4376189"/>
          </a:xfrm>
          <a:prstGeom prst="rect">
            <a:avLst/>
          </a:prstGeom>
        </p:spPr>
      </p:pic>
      <p:sp>
        <p:nvSpPr>
          <p:cNvPr id="15" name="Rectangle: Rounded Corners 14">
            <a:extLst>
              <a:ext uri="{FF2B5EF4-FFF2-40B4-BE49-F238E27FC236}">
                <a16:creationId xmlns:a16="http://schemas.microsoft.com/office/drawing/2014/main" id="{9DEC4021-811D-4A50-A209-84473C21CBE1}"/>
              </a:ext>
            </a:extLst>
          </p:cNvPr>
          <p:cNvSpPr/>
          <p:nvPr/>
        </p:nvSpPr>
        <p:spPr>
          <a:xfrm>
            <a:off x="2344998" y="2069583"/>
            <a:ext cx="342900" cy="320675"/>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p:txBody>
      </p:sp>
      <p:sp>
        <p:nvSpPr>
          <p:cNvPr id="16" name="Rectangle: Rounded Corners 15">
            <a:extLst>
              <a:ext uri="{FF2B5EF4-FFF2-40B4-BE49-F238E27FC236}">
                <a16:creationId xmlns:a16="http://schemas.microsoft.com/office/drawing/2014/main" id="{E694550C-6251-4E01-AE39-261379E0E3E8}"/>
              </a:ext>
            </a:extLst>
          </p:cNvPr>
          <p:cNvSpPr/>
          <p:nvPr/>
        </p:nvSpPr>
        <p:spPr>
          <a:xfrm>
            <a:off x="4118496" y="1467360"/>
            <a:ext cx="342900" cy="320675"/>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p:txBody>
      </p:sp>
      <p:cxnSp>
        <p:nvCxnSpPr>
          <p:cNvPr id="20" name="Straight Connector 19">
            <a:extLst>
              <a:ext uri="{FF2B5EF4-FFF2-40B4-BE49-F238E27FC236}">
                <a16:creationId xmlns:a16="http://schemas.microsoft.com/office/drawing/2014/main" id="{6A91D6AA-5CEB-4B03-B653-82B0F3D91FF7}"/>
              </a:ext>
            </a:extLst>
          </p:cNvPr>
          <p:cNvCxnSpPr>
            <a:cxnSpLocks/>
          </p:cNvCxnSpPr>
          <p:nvPr/>
        </p:nvCxnSpPr>
        <p:spPr>
          <a:xfrm flipV="1">
            <a:off x="2708446" y="2236457"/>
            <a:ext cx="1600592" cy="14012"/>
          </a:xfrm>
          <a:prstGeom prst="line">
            <a:avLst/>
          </a:prstGeom>
          <a:ln w="34925" cap="flat" cmpd="sng" algn="ctr">
            <a:solidFill>
              <a:srgbClr val="00B0F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1" name="Rectangle: Rounded Corners 20">
            <a:extLst>
              <a:ext uri="{FF2B5EF4-FFF2-40B4-BE49-F238E27FC236}">
                <a16:creationId xmlns:a16="http://schemas.microsoft.com/office/drawing/2014/main" id="{0244710A-2FCE-4E60-A87E-DED166E98369}"/>
              </a:ext>
            </a:extLst>
          </p:cNvPr>
          <p:cNvSpPr/>
          <p:nvPr/>
        </p:nvSpPr>
        <p:spPr>
          <a:xfrm>
            <a:off x="6689659" y="2248503"/>
            <a:ext cx="5187707" cy="641350"/>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p:txBody>
      </p:sp>
      <p:sp>
        <p:nvSpPr>
          <p:cNvPr id="22" name="Content Placeholder 2">
            <a:extLst>
              <a:ext uri="{FF2B5EF4-FFF2-40B4-BE49-F238E27FC236}">
                <a16:creationId xmlns:a16="http://schemas.microsoft.com/office/drawing/2014/main" id="{1EB954B5-2F21-449A-A00E-F3FAFDB359D4}"/>
              </a:ext>
            </a:extLst>
          </p:cNvPr>
          <p:cNvSpPr txBox="1">
            <a:spLocks/>
          </p:cNvSpPr>
          <p:nvPr/>
        </p:nvSpPr>
        <p:spPr>
          <a:xfrm>
            <a:off x="6877796" y="2320421"/>
            <a:ext cx="5309617" cy="3207076"/>
          </a:xfrm>
          <a:prstGeom prst="rect">
            <a:avLst/>
          </a:prstGeom>
        </p:spPr>
        <p:txBody>
          <a:bodyPr>
            <a:norm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400" dirty="0"/>
              <a:t>Start Vertex Matches An Edge End</a:t>
            </a:r>
          </a:p>
          <a:p>
            <a:r>
              <a:rPr lang="en-US" sz="2400" dirty="0"/>
              <a:t>End Vertex Matches An Edge End</a:t>
            </a:r>
          </a:p>
          <a:p>
            <a:r>
              <a:rPr lang="en-US" sz="2400" dirty="0"/>
              <a:t>Start Vertex On an Edge</a:t>
            </a:r>
          </a:p>
          <a:p>
            <a:r>
              <a:rPr lang="en-US" sz="2400" dirty="0"/>
              <a:t>End Vertex On an Edge</a:t>
            </a:r>
          </a:p>
          <a:p>
            <a:r>
              <a:rPr lang="en-US" sz="2400" dirty="0"/>
              <a:t>Line Direction Is Clockwise</a:t>
            </a:r>
          </a:p>
          <a:p>
            <a:pPr marL="0" indent="0">
              <a:buFont typeface="Arial"/>
              <a:buNone/>
            </a:pPr>
            <a:endParaRPr lang="en-US" dirty="0"/>
          </a:p>
        </p:txBody>
      </p:sp>
      <p:sp>
        <p:nvSpPr>
          <p:cNvPr id="23" name="Text Placeholder 7">
            <a:extLst>
              <a:ext uri="{FF2B5EF4-FFF2-40B4-BE49-F238E27FC236}">
                <a16:creationId xmlns:a16="http://schemas.microsoft.com/office/drawing/2014/main" id="{51905426-F758-433E-B8CB-429751A86653}"/>
              </a:ext>
            </a:extLst>
          </p:cNvPr>
          <p:cNvSpPr txBox="1">
            <a:spLocks/>
          </p:cNvSpPr>
          <p:nvPr/>
        </p:nvSpPr>
        <p:spPr>
          <a:xfrm>
            <a:off x="5821680" y="6201813"/>
            <a:ext cx="5309616"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Example of a qualitative Line-to-Edge relationship</a:t>
            </a:r>
          </a:p>
        </p:txBody>
      </p:sp>
    </p:spTree>
    <p:extLst>
      <p:ext uri="{BB962C8B-B14F-4D97-AF65-F5344CB8AC3E}">
        <p14:creationId xmlns:p14="http://schemas.microsoft.com/office/powerpoint/2010/main" val="3028674183"/>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21" name="Rectangle: Rounded Corners 20">
            <a:extLst>
              <a:ext uri="{FF2B5EF4-FFF2-40B4-BE49-F238E27FC236}">
                <a16:creationId xmlns:a16="http://schemas.microsoft.com/office/drawing/2014/main" id="{0244710A-2FCE-4E60-A87E-DED166E98369}"/>
              </a:ext>
            </a:extLst>
          </p:cNvPr>
          <p:cNvSpPr/>
          <p:nvPr/>
        </p:nvSpPr>
        <p:spPr>
          <a:xfrm>
            <a:off x="6689659" y="2248503"/>
            <a:ext cx="5187707" cy="641350"/>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p:txBody>
      </p:sp>
      <p:sp>
        <p:nvSpPr>
          <p:cNvPr id="22" name="Content Placeholder 2">
            <a:extLst>
              <a:ext uri="{FF2B5EF4-FFF2-40B4-BE49-F238E27FC236}">
                <a16:creationId xmlns:a16="http://schemas.microsoft.com/office/drawing/2014/main" id="{1EB954B5-2F21-449A-A00E-F3FAFDB359D4}"/>
              </a:ext>
            </a:extLst>
          </p:cNvPr>
          <p:cNvSpPr txBox="1">
            <a:spLocks/>
          </p:cNvSpPr>
          <p:nvPr/>
        </p:nvSpPr>
        <p:spPr>
          <a:xfrm>
            <a:off x="7813008" y="2320421"/>
            <a:ext cx="4374405" cy="3207076"/>
          </a:xfrm>
          <a:prstGeom prst="rect">
            <a:avLst/>
          </a:prstGeom>
        </p:spPr>
        <p:txBody>
          <a:bodyPr>
            <a:norm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400" dirty="0"/>
              <a:t>Line Direction Is Clockwise</a:t>
            </a:r>
          </a:p>
          <a:p>
            <a:pPr marL="0" indent="0">
              <a:buFont typeface="Arial"/>
              <a:buNone/>
            </a:pPr>
            <a:endParaRPr lang="en-US" dirty="0"/>
          </a:p>
        </p:txBody>
      </p:sp>
      <p:sp>
        <p:nvSpPr>
          <p:cNvPr id="23" name="Text Placeholder 7">
            <a:extLst>
              <a:ext uri="{FF2B5EF4-FFF2-40B4-BE49-F238E27FC236}">
                <a16:creationId xmlns:a16="http://schemas.microsoft.com/office/drawing/2014/main" id="{51905426-F758-433E-B8CB-429751A86653}"/>
              </a:ext>
            </a:extLst>
          </p:cNvPr>
          <p:cNvSpPr txBox="1">
            <a:spLocks/>
          </p:cNvSpPr>
          <p:nvPr/>
        </p:nvSpPr>
        <p:spPr>
          <a:xfrm>
            <a:off x="8034390" y="6201813"/>
            <a:ext cx="3096905"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Example of a qualitative Line-to-Edge relationship</a:t>
            </a:r>
          </a:p>
        </p:txBody>
      </p:sp>
      <p:pic>
        <p:nvPicPr>
          <p:cNvPr id="14" name="Picture 13">
            <a:extLst>
              <a:ext uri="{FF2B5EF4-FFF2-40B4-BE49-F238E27FC236}">
                <a16:creationId xmlns:a16="http://schemas.microsoft.com/office/drawing/2014/main" id="{903D1BBE-E4BB-4E68-AEE5-94D67C026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797" y="1429754"/>
            <a:ext cx="7476000" cy="4950095"/>
          </a:xfrm>
          <a:prstGeom prst="rect">
            <a:avLst/>
          </a:prstGeom>
        </p:spPr>
      </p:pic>
      <p:sp>
        <p:nvSpPr>
          <p:cNvPr id="17" name="Rectangle: Rounded Corners 16">
            <a:extLst>
              <a:ext uri="{FF2B5EF4-FFF2-40B4-BE49-F238E27FC236}">
                <a16:creationId xmlns:a16="http://schemas.microsoft.com/office/drawing/2014/main" id="{9DA9ADC3-C1C6-41AD-B8FE-9F2F9DE8CA03}"/>
              </a:ext>
            </a:extLst>
          </p:cNvPr>
          <p:cNvSpPr/>
          <p:nvPr/>
        </p:nvSpPr>
        <p:spPr>
          <a:xfrm>
            <a:off x="4056563" y="2292100"/>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A</a:t>
            </a:r>
          </a:p>
        </p:txBody>
      </p:sp>
      <p:sp>
        <p:nvSpPr>
          <p:cNvPr id="18" name="Rectangle: Rounded Corners 17">
            <a:extLst>
              <a:ext uri="{FF2B5EF4-FFF2-40B4-BE49-F238E27FC236}">
                <a16:creationId xmlns:a16="http://schemas.microsoft.com/office/drawing/2014/main" id="{BC39FA0B-7E4A-4F6C-8F22-DE7A461FE906}"/>
              </a:ext>
            </a:extLst>
          </p:cNvPr>
          <p:cNvSpPr/>
          <p:nvPr/>
        </p:nvSpPr>
        <p:spPr>
          <a:xfrm>
            <a:off x="6054772" y="1962365"/>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B</a:t>
            </a:r>
          </a:p>
        </p:txBody>
      </p:sp>
      <p:sp>
        <p:nvSpPr>
          <p:cNvPr id="19" name="Rectangle: Rounded Corners 18">
            <a:extLst>
              <a:ext uri="{FF2B5EF4-FFF2-40B4-BE49-F238E27FC236}">
                <a16:creationId xmlns:a16="http://schemas.microsoft.com/office/drawing/2014/main" id="{02BEFD6A-1714-407C-8681-A47821AC0A43}"/>
              </a:ext>
            </a:extLst>
          </p:cNvPr>
          <p:cNvSpPr/>
          <p:nvPr/>
        </p:nvSpPr>
        <p:spPr>
          <a:xfrm>
            <a:off x="3421181" y="1681377"/>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C</a:t>
            </a:r>
          </a:p>
        </p:txBody>
      </p:sp>
      <p:cxnSp>
        <p:nvCxnSpPr>
          <p:cNvPr id="24" name="Straight Connector 23">
            <a:extLst>
              <a:ext uri="{FF2B5EF4-FFF2-40B4-BE49-F238E27FC236}">
                <a16:creationId xmlns:a16="http://schemas.microsoft.com/office/drawing/2014/main" id="{0FE44B12-2D42-4C9C-A94D-1A02F2EC0DD7}"/>
              </a:ext>
            </a:extLst>
          </p:cNvPr>
          <p:cNvCxnSpPr>
            <a:cxnSpLocks/>
          </p:cNvCxnSpPr>
          <p:nvPr/>
        </p:nvCxnSpPr>
        <p:spPr>
          <a:xfrm rot="-60000">
            <a:off x="3019719" y="2355720"/>
            <a:ext cx="1914525" cy="1"/>
          </a:xfrm>
          <a:prstGeom prst="line">
            <a:avLst/>
          </a:prstGeom>
          <a:ln w="34925" cap="flat" cmpd="sng" algn="ctr">
            <a:solidFill>
              <a:srgbClr val="00B0F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Arc 24">
            <a:extLst>
              <a:ext uri="{FF2B5EF4-FFF2-40B4-BE49-F238E27FC236}">
                <a16:creationId xmlns:a16="http://schemas.microsoft.com/office/drawing/2014/main" id="{CCB8C457-5518-4A52-9B5C-534A080B50AA}"/>
              </a:ext>
            </a:extLst>
          </p:cNvPr>
          <p:cNvSpPr/>
          <p:nvPr/>
        </p:nvSpPr>
        <p:spPr>
          <a:xfrm rot="3472306">
            <a:off x="3625202" y="2462286"/>
            <a:ext cx="628070" cy="591128"/>
          </a:xfrm>
          <a:prstGeom prst="arc">
            <a:avLst>
              <a:gd name="adj1" fmla="val 273743"/>
              <a:gd name="adj2" fmla="val 12473326"/>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94D63DAF-313A-4EFC-9636-4221DDFD69B4}"/>
              </a:ext>
            </a:extLst>
          </p:cNvPr>
          <p:cNvSpPr/>
          <p:nvPr/>
        </p:nvSpPr>
        <p:spPr>
          <a:xfrm>
            <a:off x="3707496" y="2264019"/>
            <a:ext cx="342900" cy="320675"/>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p:txBody>
      </p:sp>
    </p:spTree>
    <p:extLst>
      <p:ext uri="{BB962C8B-B14F-4D97-AF65-F5344CB8AC3E}">
        <p14:creationId xmlns:p14="http://schemas.microsoft.com/office/powerpoint/2010/main" val="366729440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p:txBody>
          <a:bodyPr/>
          <a:lstStyle/>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p:txBody>
          <a:bodyPr/>
          <a:lstStyle/>
          <a:p>
            <a:pPr>
              <a:buClr>
                <a:srgbClr val="EAFF46"/>
              </a:buClr>
            </a:pPr>
            <a:endParaRPr lang="en-US" dirty="0"/>
          </a:p>
        </p:txBody>
      </p:sp>
      <p:pic>
        <p:nvPicPr>
          <p:cNvPr id="9" name="Picture 8" descr="Diagram, engineering drawing&#10;&#10;Description automatically generated">
            <a:extLst>
              <a:ext uri="{FF2B5EF4-FFF2-40B4-BE49-F238E27FC236}">
                <a16:creationId xmlns:a16="http://schemas.microsoft.com/office/drawing/2014/main" id="{1066B85B-5B9E-45C6-8E8E-F35A143A323D}"/>
              </a:ext>
            </a:extLst>
          </p:cNvPr>
          <p:cNvPicPr>
            <a:picLocks noChangeAspect="1"/>
          </p:cNvPicPr>
          <p:nvPr/>
        </p:nvPicPr>
        <p:blipFill>
          <a:blip r:embed="rId3"/>
          <a:stretch>
            <a:fillRect/>
          </a:stretch>
        </p:blipFill>
        <p:spPr>
          <a:xfrm>
            <a:off x="1116488" y="1382752"/>
            <a:ext cx="9066926" cy="6858000"/>
          </a:xfrm>
          <a:prstGeom prst="rect">
            <a:avLst/>
          </a:prstGeom>
        </p:spPr>
      </p:pic>
      <p:sp>
        <p:nvSpPr>
          <p:cNvPr id="13" name="Title 11">
            <a:extLst>
              <a:ext uri="{FF2B5EF4-FFF2-40B4-BE49-F238E27FC236}">
                <a16:creationId xmlns:a16="http://schemas.microsoft.com/office/drawing/2014/main" id="{54929BF2-85D7-42E1-B866-60109D630472}"/>
              </a:ext>
            </a:extLst>
          </p:cNvPr>
          <p:cNvSpPr>
            <a:spLocks noGrp="1"/>
          </p:cNvSpPr>
          <p:nvPr>
            <p:ph type="title"/>
          </p:nvPr>
        </p:nvSpPr>
        <p:spPr>
          <a:xfrm>
            <a:off x="685800" y="682625"/>
            <a:ext cx="10826496" cy="553998"/>
          </a:xfrm>
        </p:spPr>
        <p:txBody>
          <a:bodyPr/>
          <a:lstStyle/>
          <a:p>
            <a:r>
              <a:rPr lang="en-US" sz="3600" dirty="0"/>
              <a:t>Overview of COGO</a:t>
            </a:r>
          </a:p>
        </p:txBody>
      </p:sp>
    </p:spTree>
    <p:extLst>
      <p:ext uri="{BB962C8B-B14F-4D97-AF65-F5344CB8AC3E}">
        <p14:creationId xmlns:p14="http://schemas.microsoft.com/office/powerpoint/2010/main" val="1904836601"/>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3429000"/>
          </a:xfrm>
        </p:spPr>
        <p:txBody>
          <a:bodyPr/>
          <a:lstStyle/>
          <a:p>
            <a:r>
              <a:rPr lang="en-US" sz="2800" dirty="0"/>
              <a:t>Enumeration &amp; Booleans (qualitative)</a:t>
            </a:r>
          </a:p>
          <a:p>
            <a:r>
              <a:rPr lang="en-US" sz="2800" b="1" dirty="0"/>
              <a:t>Geometry (quantitative)</a:t>
            </a:r>
          </a:p>
          <a:p>
            <a:endParaRPr lang="en-US" sz="2800" dirty="0"/>
          </a:p>
        </p:txBody>
      </p:sp>
    </p:spTree>
    <p:extLst>
      <p:ext uri="{BB962C8B-B14F-4D97-AF65-F5344CB8AC3E}">
        <p14:creationId xmlns:p14="http://schemas.microsoft.com/office/powerpoint/2010/main" val="4021601235"/>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199508"/>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pic>
        <p:nvPicPr>
          <p:cNvPr id="8" name="Picture 7">
            <a:extLst>
              <a:ext uri="{FF2B5EF4-FFF2-40B4-BE49-F238E27FC236}">
                <a16:creationId xmlns:a16="http://schemas.microsoft.com/office/drawing/2014/main" id="{ED527C66-5F5D-40F9-A739-BE4EA3D14704}"/>
              </a:ext>
            </a:extLst>
          </p:cNvPr>
          <p:cNvPicPr>
            <a:picLocks noChangeAspect="1"/>
          </p:cNvPicPr>
          <p:nvPr/>
        </p:nvPicPr>
        <p:blipFill>
          <a:blip r:embed="rId4"/>
          <a:stretch>
            <a:fillRect/>
          </a:stretch>
        </p:blipFill>
        <p:spPr>
          <a:xfrm>
            <a:off x="4353668" y="4909512"/>
            <a:ext cx="2015715" cy="1489524"/>
          </a:xfrm>
          <a:prstGeom prst="rect">
            <a:avLst/>
          </a:prstGeom>
        </p:spPr>
      </p:pic>
      <p:sp>
        <p:nvSpPr>
          <p:cNvPr id="10" name="Text Placeholder 7">
            <a:extLst>
              <a:ext uri="{FF2B5EF4-FFF2-40B4-BE49-F238E27FC236}">
                <a16:creationId xmlns:a16="http://schemas.microsoft.com/office/drawing/2014/main" id="{05651BF3-002C-4001-85A1-D5D973B0DEEF}"/>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spTree>
    <p:extLst>
      <p:ext uri="{BB962C8B-B14F-4D97-AF65-F5344CB8AC3E}">
        <p14:creationId xmlns:p14="http://schemas.microsoft.com/office/powerpoint/2010/main" val="2671679492"/>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199508"/>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pic>
        <p:nvPicPr>
          <p:cNvPr id="16" name="Picture 15">
            <a:extLst>
              <a:ext uri="{FF2B5EF4-FFF2-40B4-BE49-F238E27FC236}">
                <a16:creationId xmlns:a16="http://schemas.microsoft.com/office/drawing/2014/main" id="{C7338D18-55A4-4CEE-BF5D-8D28E80E4140}"/>
              </a:ext>
            </a:extLst>
          </p:cNvPr>
          <p:cNvPicPr>
            <a:picLocks noChangeAspect="1"/>
          </p:cNvPicPr>
          <p:nvPr/>
        </p:nvPicPr>
        <p:blipFill>
          <a:blip r:embed="rId4"/>
          <a:stretch>
            <a:fillRect/>
          </a:stretch>
        </p:blipFill>
        <p:spPr>
          <a:xfrm>
            <a:off x="4299500" y="4291222"/>
            <a:ext cx="2088572" cy="2161428"/>
          </a:xfrm>
          <a:prstGeom prst="rect">
            <a:avLst/>
          </a:prstGeom>
        </p:spPr>
      </p:pic>
      <p:sp>
        <p:nvSpPr>
          <p:cNvPr id="17" name="Arc 16">
            <a:extLst>
              <a:ext uri="{FF2B5EF4-FFF2-40B4-BE49-F238E27FC236}">
                <a16:creationId xmlns:a16="http://schemas.microsoft.com/office/drawing/2014/main" id="{3211502B-6E5A-4A80-ADD1-AC260391A9B6}"/>
              </a:ext>
            </a:extLst>
          </p:cNvPr>
          <p:cNvSpPr/>
          <p:nvPr/>
        </p:nvSpPr>
        <p:spPr>
          <a:xfrm rot="1646105">
            <a:off x="4982616" y="5373441"/>
            <a:ext cx="628070" cy="591128"/>
          </a:xfrm>
          <a:prstGeom prst="arc">
            <a:avLst>
              <a:gd name="adj1" fmla="val 5888855"/>
              <a:gd name="adj2" fmla="val 15315274"/>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 Placeholder 7">
            <a:extLst>
              <a:ext uri="{FF2B5EF4-FFF2-40B4-BE49-F238E27FC236}">
                <a16:creationId xmlns:a16="http://schemas.microsoft.com/office/drawing/2014/main" id="{4FDFC32D-D5D1-4EAD-B033-D35A41A951B2}"/>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spTree>
    <p:extLst>
      <p:ext uri="{BB962C8B-B14F-4D97-AF65-F5344CB8AC3E}">
        <p14:creationId xmlns:p14="http://schemas.microsoft.com/office/powerpoint/2010/main" val="3496384835"/>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199508"/>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pic>
        <p:nvPicPr>
          <p:cNvPr id="10" name="Picture 9">
            <a:extLst>
              <a:ext uri="{FF2B5EF4-FFF2-40B4-BE49-F238E27FC236}">
                <a16:creationId xmlns:a16="http://schemas.microsoft.com/office/drawing/2014/main" id="{E7DB9482-2F6F-47CA-8B1A-B4D4904A7BE8}"/>
              </a:ext>
            </a:extLst>
          </p:cNvPr>
          <p:cNvPicPr>
            <a:picLocks noChangeAspect="1"/>
          </p:cNvPicPr>
          <p:nvPr/>
        </p:nvPicPr>
        <p:blipFill>
          <a:blip r:embed="rId4"/>
          <a:stretch>
            <a:fillRect/>
          </a:stretch>
        </p:blipFill>
        <p:spPr>
          <a:xfrm>
            <a:off x="1675588" y="3423553"/>
            <a:ext cx="7237143" cy="3003333"/>
          </a:xfrm>
          <a:prstGeom prst="rect">
            <a:avLst/>
          </a:prstGeom>
        </p:spPr>
      </p:pic>
      <p:sp>
        <p:nvSpPr>
          <p:cNvPr id="14" name="Rectangle: Rounded Corners 13">
            <a:extLst>
              <a:ext uri="{FF2B5EF4-FFF2-40B4-BE49-F238E27FC236}">
                <a16:creationId xmlns:a16="http://schemas.microsoft.com/office/drawing/2014/main" id="{BB82714E-79B8-4785-86BD-F2879242C142}"/>
              </a:ext>
            </a:extLst>
          </p:cNvPr>
          <p:cNvSpPr/>
          <p:nvPr/>
        </p:nvSpPr>
        <p:spPr>
          <a:xfrm>
            <a:off x="4866417" y="4941317"/>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A</a:t>
            </a:r>
          </a:p>
        </p:txBody>
      </p:sp>
      <p:sp>
        <p:nvSpPr>
          <p:cNvPr id="15" name="Rectangle: Rounded Corners 14">
            <a:extLst>
              <a:ext uri="{FF2B5EF4-FFF2-40B4-BE49-F238E27FC236}">
                <a16:creationId xmlns:a16="http://schemas.microsoft.com/office/drawing/2014/main" id="{6BF0B681-5136-4E32-A12C-FA8916C915C0}"/>
              </a:ext>
            </a:extLst>
          </p:cNvPr>
          <p:cNvSpPr/>
          <p:nvPr/>
        </p:nvSpPr>
        <p:spPr>
          <a:xfrm>
            <a:off x="6526112" y="4780980"/>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B</a:t>
            </a:r>
          </a:p>
        </p:txBody>
      </p:sp>
      <p:sp>
        <p:nvSpPr>
          <p:cNvPr id="18" name="Rectangle: Rounded Corners 17">
            <a:extLst>
              <a:ext uri="{FF2B5EF4-FFF2-40B4-BE49-F238E27FC236}">
                <a16:creationId xmlns:a16="http://schemas.microsoft.com/office/drawing/2014/main" id="{40AA7F43-7A0A-415A-A4A9-FDD0DC190146}"/>
              </a:ext>
            </a:extLst>
          </p:cNvPr>
          <p:cNvSpPr/>
          <p:nvPr/>
        </p:nvSpPr>
        <p:spPr>
          <a:xfrm>
            <a:off x="3892521" y="4499992"/>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C</a:t>
            </a:r>
          </a:p>
        </p:txBody>
      </p:sp>
      <p:sp>
        <p:nvSpPr>
          <p:cNvPr id="19" name="Arc 18">
            <a:extLst>
              <a:ext uri="{FF2B5EF4-FFF2-40B4-BE49-F238E27FC236}">
                <a16:creationId xmlns:a16="http://schemas.microsoft.com/office/drawing/2014/main" id="{89D89A00-02C0-4D75-BB41-8A6D9048C384}"/>
              </a:ext>
            </a:extLst>
          </p:cNvPr>
          <p:cNvSpPr/>
          <p:nvPr/>
        </p:nvSpPr>
        <p:spPr>
          <a:xfrm rot="1646105">
            <a:off x="4982616" y="5373441"/>
            <a:ext cx="628070" cy="591128"/>
          </a:xfrm>
          <a:prstGeom prst="arc">
            <a:avLst>
              <a:gd name="adj1" fmla="val 5888855"/>
              <a:gd name="adj2" fmla="val 15315274"/>
            </a:avLst>
          </a:prstGeom>
          <a:ln w="31750" cap="rnd" cmpd="dbl">
            <a:solidFill>
              <a:srgbClr val="00B050"/>
            </a:solidFill>
            <a:tailEnd type="triangle"/>
            <a:extLst>
              <a:ext uri="{C807C97D-BFC1-408E-A445-0C87EB9F89A2}">
                <ask:lineSketchStyleProps xmlns:ask="http://schemas.microsoft.com/office/drawing/2018/sketchyshapes" sd="1219033472">
                  <a:custGeom>
                    <a:avLst/>
                    <a:gdLst>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 name="connsiteX5" fmla="*/ 314035 w 628070"/>
                      <a:gd name="connsiteY5" fmla="*/ 295564 h 591128"/>
                      <a:gd name="connsiteX6" fmla="*/ 416061 w 628070"/>
                      <a:gd name="connsiteY6" fmla="*/ 16034 h 591128"/>
                      <a:gd name="connsiteX0" fmla="*/ 416061 w 628070"/>
                      <a:gd name="connsiteY0" fmla="*/ 16034 h 591128"/>
                      <a:gd name="connsiteX1" fmla="*/ 628057 w 628070"/>
                      <a:gd name="connsiteY1" fmla="*/ 292884 h 591128"/>
                      <a:gd name="connsiteX2" fmla="*/ 420887 w 628070"/>
                      <a:gd name="connsiteY2" fmla="*/ 573493 h 591128"/>
                      <a:gd name="connsiteX3" fmla="*/ 85488 w 628070"/>
                      <a:gd name="connsiteY3" fmla="*/ 498267 h 591128"/>
                      <a:gd name="connsiteX4" fmla="*/ 40305 w 628070"/>
                      <a:gd name="connsiteY4" fmla="*/ 150701 h 59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070" h="591128" stroke="0" extrusionOk="0">
                        <a:moveTo>
                          <a:pt x="416061" y="16034"/>
                        </a:moveTo>
                        <a:cubicBezTo>
                          <a:pt x="537292" y="53875"/>
                          <a:pt x="612432" y="173059"/>
                          <a:pt x="628057" y="292884"/>
                        </a:cubicBezTo>
                        <a:cubicBezTo>
                          <a:pt x="653254" y="423370"/>
                          <a:pt x="529056" y="531357"/>
                          <a:pt x="420887" y="573493"/>
                        </a:cubicBezTo>
                        <a:cubicBezTo>
                          <a:pt x="294184" y="622347"/>
                          <a:pt x="168478" y="599941"/>
                          <a:pt x="85488" y="498267"/>
                        </a:cubicBezTo>
                        <a:cubicBezTo>
                          <a:pt x="-19367" y="398353"/>
                          <a:pt x="-6900" y="273000"/>
                          <a:pt x="40305" y="150701"/>
                        </a:cubicBezTo>
                        <a:cubicBezTo>
                          <a:pt x="95336" y="199016"/>
                          <a:pt x="193501" y="210151"/>
                          <a:pt x="314035" y="295564"/>
                        </a:cubicBezTo>
                        <a:cubicBezTo>
                          <a:pt x="321207" y="199641"/>
                          <a:pt x="396526" y="85706"/>
                          <a:pt x="416061" y="16034"/>
                        </a:cubicBezTo>
                        <a:close/>
                      </a:path>
                      <a:path w="628070" h="591128" fill="none" extrusionOk="0">
                        <a:moveTo>
                          <a:pt x="416061" y="16034"/>
                        </a:moveTo>
                        <a:cubicBezTo>
                          <a:pt x="541646" y="54195"/>
                          <a:pt x="614661" y="184588"/>
                          <a:pt x="628057" y="292884"/>
                        </a:cubicBezTo>
                        <a:cubicBezTo>
                          <a:pt x="636681" y="422471"/>
                          <a:pt x="566644" y="535723"/>
                          <a:pt x="420887" y="573493"/>
                        </a:cubicBezTo>
                        <a:cubicBezTo>
                          <a:pt x="284526" y="610577"/>
                          <a:pt x="182767" y="593361"/>
                          <a:pt x="85488" y="498267"/>
                        </a:cubicBezTo>
                        <a:cubicBezTo>
                          <a:pt x="1327" y="419130"/>
                          <a:pt x="-25187" y="282351"/>
                          <a:pt x="40305" y="150701"/>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 Placeholder 7">
            <a:extLst>
              <a:ext uri="{FF2B5EF4-FFF2-40B4-BE49-F238E27FC236}">
                <a16:creationId xmlns:a16="http://schemas.microsoft.com/office/drawing/2014/main" id="{E0B9F8B3-4904-4D81-B32F-FD2F6EF6A1B9}"/>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spTree>
    <p:extLst>
      <p:ext uri="{BB962C8B-B14F-4D97-AF65-F5344CB8AC3E}">
        <p14:creationId xmlns:p14="http://schemas.microsoft.com/office/powerpoint/2010/main" val="2161113532"/>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199508"/>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pic>
        <p:nvPicPr>
          <p:cNvPr id="16" name="Picture 15">
            <a:extLst>
              <a:ext uri="{FF2B5EF4-FFF2-40B4-BE49-F238E27FC236}">
                <a16:creationId xmlns:a16="http://schemas.microsoft.com/office/drawing/2014/main" id="{47483C8C-8CC2-41DF-BD1D-75A3CE5E3DA4}"/>
              </a:ext>
            </a:extLst>
          </p:cNvPr>
          <p:cNvPicPr>
            <a:picLocks noChangeAspect="1"/>
          </p:cNvPicPr>
          <p:nvPr/>
        </p:nvPicPr>
        <p:blipFill>
          <a:blip r:embed="rId4"/>
          <a:stretch>
            <a:fillRect/>
          </a:stretch>
        </p:blipFill>
        <p:spPr>
          <a:xfrm>
            <a:off x="1609222" y="3442833"/>
            <a:ext cx="7803809" cy="3197619"/>
          </a:xfrm>
          <a:prstGeom prst="rect">
            <a:avLst/>
          </a:prstGeom>
        </p:spPr>
      </p:pic>
      <p:sp>
        <p:nvSpPr>
          <p:cNvPr id="17" name="Rectangle: Rounded Corners 16">
            <a:extLst>
              <a:ext uri="{FF2B5EF4-FFF2-40B4-BE49-F238E27FC236}">
                <a16:creationId xmlns:a16="http://schemas.microsoft.com/office/drawing/2014/main" id="{6D3DF635-136E-42AC-A5B1-9D7A47723356}"/>
              </a:ext>
            </a:extLst>
          </p:cNvPr>
          <p:cNvSpPr/>
          <p:nvPr/>
        </p:nvSpPr>
        <p:spPr>
          <a:xfrm>
            <a:off x="6526112" y="4780980"/>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B</a:t>
            </a:r>
          </a:p>
        </p:txBody>
      </p:sp>
      <p:sp>
        <p:nvSpPr>
          <p:cNvPr id="20" name="Rectangle: Rounded Corners 19">
            <a:extLst>
              <a:ext uri="{FF2B5EF4-FFF2-40B4-BE49-F238E27FC236}">
                <a16:creationId xmlns:a16="http://schemas.microsoft.com/office/drawing/2014/main" id="{B83C9E3A-5273-4136-B507-7832358F28A8}"/>
              </a:ext>
            </a:extLst>
          </p:cNvPr>
          <p:cNvSpPr/>
          <p:nvPr/>
        </p:nvSpPr>
        <p:spPr>
          <a:xfrm rot="-120000">
            <a:off x="4322507" y="4567906"/>
            <a:ext cx="4554665" cy="306931"/>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a:p>
            <a:pPr algn="ctr"/>
            <a:endParaRPr lang="en-US" dirty="0">
              <a:solidFill>
                <a:schemeClr val="accent6">
                  <a:lumMod val="50000"/>
                </a:schemeClr>
              </a:solidFill>
            </a:endParaRPr>
          </a:p>
        </p:txBody>
      </p:sp>
      <p:sp>
        <p:nvSpPr>
          <p:cNvPr id="21" name="Text Placeholder 7">
            <a:extLst>
              <a:ext uri="{FF2B5EF4-FFF2-40B4-BE49-F238E27FC236}">
                <a16:creationId xmlns:a16="http://schemas.microsoft.com/office/drawing/2014/main" id="{D213C4ED-1061-4A82-B69A-D43FCE11477D}"/>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spTree>
    <p:extLst>
      <p:ext uri="{BB962C8B-B14F-4D97-AF65-F5344CB8AC3E}">
        <p14:creationId xmlns:p14="http://schemas.microsoft.com/office/powerpoint/2010/main" val="110979398"/>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199508"/>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sp>
        <p:nvSpPr>
          <p:cNvPr id="10" name="Text Placeholder 7">
            <a:extLst>
              <a:ext uri="{FF2B5EF4-FFF2-40B4-BE49-F238E27FC236}">
                <a16:creationId xmlns:a16="http://schemas.microsoft.com/office/drawing/2014/main" id="{DFBE74CE-4801-41AB-909C-3949EF56CF81}"/>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pic>
        <p:nvPicPr>
          <p:cNvPr id="16" name="Picture 15">
            <a:extLst>
              <a:ext uri="{FF2B5EF4-FFF2-40B4-BE49-F238E27FC236}">
                <a16:creationId xmlns:a16="http://schemas.microsoft.com/office/drawing/2014/main" id="{781B40F5-1CE3-4CCC-9CD0-30006B199A0C}"/>
              </a:ext>
            </a:extLst>
          </p:cNvPr>
          <p:cNvPicPr>
            <a:picLocks noChangeAspect="1"/>
          </p:cNvPicPr>
          <p:nvPr/>
        </p:nvPicPr>
        <p:blipFill>
          <a:blip r:embed="rId4"/>
          <a:stretch>
            <a:fillRect/>
          </a:stretch>
        </p:blipFill>
        <p:spPr>
          <a:xfrm>
            <a:off x="877816" y="3377645"/>
            <a:ext cx="7941428" cy="3068095"/>
          </a:xfrm>
          <a:prstGeom prst="rect">
            <a:avLst/>
          </a:prstGeom>
        </p:spPr>
      </p:pic>
      <p:sp>
        <p:nvSpPr>
          <p:cNvPr id="17" name="Rectangle: Rounded Corners 16">
            <a:extLst>
              <a:ext uri="{FF2B5EF4-FFF2-40B4-BE49-F238E27FC236}">
                <a16:creationId xmlns:a16="http://schemas.microsoft.com/office/drawing/2014/main" id="{53DC97CF-1526-4BD5-A796-49A9860FCDC3}"/>
              </a:ext>
            </a:extLst>
          </p:cNvPr>
          <p:cNvSpPr/>
          <p:nvPr/>
        </p:nvSpPr>
        <p:spPr>
          <a:xfrm rot="-60000">
            <a:off x="1669658" y="4246655"/>
            <a:ext cx="4591028" cy="373640"/>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a:p>
            <a:pPr algn="ctr"/>
            <a:endParaRPr lang="en-US" dirty="0">
              <a:solidFill>
                <a:schemeClr val="accent6">
                  <a:lumMod val="50000"/>
                </a:schemeClr>
              </a:solidFill>
            </a:endParaRPr>
          </a:p>
        </p:txBody>
      </p:sp>
      <p:sp>
        <p:nvSpPr>
          <p:cNvPr id="18" name="Rectangle: Rounded Corners 17">
            <a:extLst>
              <a:ext uri="{FF2B5EF4-FFF2-40B4-BE49-F238E27FC236}">
                <a16:creationId xmlns:a16="http://schemas.microsoft.com/office/drawing/2014/main" id="{A9E279EC-4CE3-48CE-9D6A-E3F56DAE194F}"/>
              </a:ext>
            </a:extLst>
          </p:cNvPr>
          <p:cNvSpPr/>
          <p:nvPr/>
        </p:nvSpPr>
        <p:spPr>
          <a:xfrm>
            <a:off x="3892521" y="4499992"/>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C</a:t>
            </a:r>
          </a:p>
        </p:txBody>
      </p:sp>
    </p:spTree>
    <p:extLst>
      <p:ext uri="{BB962C8B-B14F-4D97-AF65-F5344CB8AC3E}">
        <p14:creationId xmlns:p14="http://schemas.microsoft.com/office/powerpoint/2010/main" val="4101128631"/>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3" y="2057399"/>
            <a:ext cx="3150282" cy="2216649"/>
          </a:xfrm>
        </p:spPr>
        <p:txBody>
          <a:bodyPr/>
          <a:lstStyle/>
          <a:p>
            <a:pPr marL="0" indent="0">
              <a:buNone/>
            </a:pPr>
            <a:r>
              <a:rPr lang="en-US" sz="2800" b="1" dirty="0"/>
              <a:t>Geometry</a:t>
            </a:r>
            <a:endParaRPr lang="en-US" sz="2400" b="1" dirty="0"/>
          </a:p>
          <a:p>
            <a:r>
              <a:rPr lang="en-US" sz="2400" dirty="0"/>
              <a:t>Edge length proportion</a:t>
            </a:r>
          </a:p>
          <a:p>
            <a:pPr marL="0" indent="0">
              <a:buNone/>
            </a:pPr>
            <a:endParaRPr lang="en-US" sz="2800" dirty="0"/>
          </a:p>
        </p:txBody>
      </p:sp>
      <p:sp>
        <p:nvSpPr>
          <p:cNvPr id="10" name="Text Placeholder 7">
            <a:extLst>
              <a:ext uri="{FF2B5EF4-FFF2-40B4-BE49-F238E27FC236}">
                <a16:creationId xmlns:a16="http://schemas.microsoft.com/office/drawing/2014/main" id="{DFBE74CE-4801-41AB-909C-3949EF56CF81}"/>
              </a:ext>
            </a:extLst>
          </p:cNvPr>
          <p:cNvSpPr txBox="1">
            <a:spLocks/>
          </p:cNvSpPr>
          <p:nvPr/>
        </p:nvSpPr>
        <p:spPr>
          <a:xfrm>
            <a:off x="9719353" y="5649620"/>
            <a:ext cx="2116476" cy="553998"/>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r"/>
            <a:r>
              <a:rPr lang="en-US" dirty="0">
                <a:solidFill>
                  <a:srgbClr val="EAFF46"/>
                </a:solidFill>
              </a:rPr>
              <a:t>Quantitative Line-to-Edge relationships</a:t>
            </a:r>
          </a:p>
        </p:txBody>
      </p:sp>
      <p:pic>
        <p:nvPicPr>
          <p:cNvPr id="14" name="Picture 13">
            <a:extLst>
              <a:ext uri="{FF2B5EF4-FFF2-40B4-BE49-F238E27FC236}">
                <a16:creationId xmlns:a16="http://schemas.microsoft.com/office/drawing/2014/main" id="{7499B0EA-2A25-44F0-B7B3-6F9696DE45AD}"/>
              </a:ext>
            </a:extLst>
          </p:cNvPr>
          <p:cNvPicPr>
            <a:picLocks noChangeAspect="1"/>
          </p:cNvPicPr>
          <p:nvPr/>
        </p:nvPicPr>
        <p:blipFill>
          <a:blip r:embed="rId4"/>
          <a:stretch>
            <a:fillRect/>
          </a:stretch>
        </p:blipFill>
        <p:spPr>
          <a:xfrm>
            <a:off x="4044134" y="1971629"/>
            <a:ext cx="4581905" cy="4241905"/>
          </a:xfrm>
          <a:prstGeom prst="rect">
            <a:avLst/>
          </a:prstGeom>
        </p:spPr>
      </p:pic>
      <p:sp>
        <p:nvSpPr>
          <p:cNvPr id="15" name="Rectangle: Rounded Corners 14">
            <a:extLst>
              <a:ext uri="{FF2B5EF4-FFF2-40B4-BE49-F238E27FC236}">
                <a16:creationId xmlns:a16="http://schemas.microsoft.com/office/drawing/2014/main" id="{4CE71DC8-6352-4467-BC81-A4C8E3FAA133}"/>
              </a:ext>
            </a:extLst>
          </p:cNvPr>
          <p:cNvSpPr/>
          <p:nvPr/>
        </p:nvSpPr>
        <p:spPr>
          <a:xfrm>
            <a:off x="6124659" y="2823036"/>
            <a:ext cx="342900" cy="320675"/>
          </a:xfrm>
          <a:prstGeom prst="roundRect">
            <a:avLst/>
          </a:prstGeom>
          <a:solidFill>
            <a:srgbClr val="8A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6">
                    <a:lumMod val="50000"/>
                  </a:schemeClr>
                </a:solidFill>
              </a:rPr>
              <a:t>B</a:t>
            </a:r>
          </a:p>
        </p:txBody>
      </p:sp>
      <p:sp>
        <p:nvSpPr>
          <p:cNvPr id="19" name="Rectangle: Rounded Corners 18">
            <a:extLst>
              <a:ext uri="{FF2B5EF4-FFF2-40B4-BE49-F238E27FC236}">
                <a16:creationId xmlns:a16="http://schemas.microsoft.com/office/drawing/2014/main" id="{A55E49C3-D2CA-49DD-B772-C392D02213EF}"/>
              </a:ext>
            </a:extLst>
          </p:cNvPr>
          <p:cNvSpPr/>
          <p:nvPr/>
        </p:nvSpPr>
        <p:spPr>
          <a:xfrm rot="-5520000">
            <a:off x="5087817" y="3009811"/>
            <a:ext cx="1959686" cy="276089"/>
          </a:xfrm>
          <a:prstGeom prst="roundRect">
            <a:avLst/>
          </a:prstGeom>
          <a:solidFill>
            <a:srgbClr val="5CFA8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50000"/>
                </a:schemeClr>
              </a:solidFill>
            </a:endParaRPr>
          </a:p>
          <a:p>
            <a:pPr algn="ctr"/>
            <a:endParaRPr lang="en-US" dirty="0">
              <a:solidFill>
                <a:schemeClr val="accent6">
                  <a:lumMod val="50000"/>
                </a:schemeClr>
              </a:solidFill>
            </a:endParaRPr>
          </a:p>
        </p:txBody>
      </p:sp>
    </p:spTree>
    <p:extLst>
      <p:ext uri="{BB962C8B-B14F-4D97-AF65-F5344CB8AC3E}">
        <p14:creationId xmlns:p14="http://schemas.microsoft.com/office/powerpoint/2010/main" val="42459678"/>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Parcel Line-to-Edge Relationships</a:t>
            </a:r>
          </a:p>
        </p:txBody>
      </p:sp>
      <p:sp>
        <p:nvSpPr>
          <p:cNvPr id="3" name="Content Placeholder 2">
            <a:extLst>
              <a:ext uri="{FF2B5EF4-FFF2-40B4-BE49-F238E27FC236}">
                <a16:creationId xmlns:a16="http://schemas.microsoft.com/office/drawing/2014/main" id="{6A6D73C0-F757-4C06-A78E-E490A7B95AB5}"/>
              </a:ext>
            </a:extLst>
          </p:cNvPr>
          <p:cNvSpPr>
            <a:spLocks noGrp="1"/>
          </p:cNvSpPr>
          <p:nvPr>
            <p:ph sz="half" idx="2"/>
          </p:nvPr>
        </p:nvSpPr>
        <p:spPr>
          <a:xfrm>
            <a:off x="893852" y="2057400"/>
            <a:ext cx="10389843" cy="1487184"/>
          </a:xfrm>
        </p:spPr>
        <p:txBody>
          <a:bodyPr/>
          <a:lstStyle/>
          <a:p>
            <a:r>
              <a:rPr lang="en-US" sz="2800" dirty="0"/>
              <a:t>Enumeration &amp; Booleans (qualitative)</a:t>
            </a:r>
          </a:p>
          <a:p>
            <a:r>
              <a:rPr lang="en-US" sz="2800" dirty="0"/>
              <a:t>Geometry (quantitative)</a:t>
            </a:r>
          </a:p>
          <a:p>
            <a:endParaRPr lang="en-US" sz="2800" dirty="0"/>
          </a:p>
          <a:p>
            <a:r>
              <a:rPr lang="en-US" sz="2800" dirty="0">
                <a:hlinkClick r:id="rId4"/>
              </a:rPr>
              <a:t>LINK</a:t>
            </a:r>
            <a:endParaRPr lang="en-US" sz="2800" dirty="0"/>
          </a:p>
          <a:p>
            <a:endParaRPr lang="en-US" sz="2800" dirty="0"/>
          </a:p>
        </p:txBody>
      </p:sp>
    </p:spTree>
    <p:extLst>
      <p:ext uri="{BB962C8B-B14F-4D97-AF65-F5344CB8AC3E}">
        <p14:creationId xmlns:p14="http://schemas.microsoft.com/office/powerpoint/2010/main" val="3708236830"/>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D0E8555-67E2-4CAC-8A7E-0D03DFF39BDC}"/>
              </a:ext>
            </a:extLst>
          </p:cNvPr>
          <p:cNvGrpSpPr/>
          <p:nvPr/>
        </p:nvGrpSpPr>
        <p:grpSpPr>
          <a:xfrm>
            <a:off x="1" y="-14288"/>
            <a:ext cx="12251643" cy="6903259"/>
            <a:chOff x="1" y="-14288"/>
            <a:chExt cx="12251643" cy="6903259"/>
          </a:xfrm>
        </p:grpSpPr>
        <p:sp>
          <p:nvSpPr>
            <p:cNvPr id="13" name="gradient background1">
              <a:extLst>
                <a:ext uri="{FF2B5EF4-FFF2-40B4-BE49-F238E27FC236}">
                  <a16:creationId xmlns:a16="http://schemas.microsoft.com/office/drawing/2014/main" id="{AD1E5162-0080-40A6-B656-3D00435AEE4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5" name="Picture 14" descr="Background pattern&#10;&#10;Description automatically generated">
              <a:extLst>
                <a:ext uri="{FF2B5EF4-FFF2-40B4-BE49-F238E27FC236}">
                  <a16:creationId xmlns:a16="http://schemas.microsoft.com/office/drawing/2014/main" id="{488F450F-D0AA-45B1-B434-A7377C1BCF95}"/>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Navigate parcel line and point elements</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866132"/>
          </a:xfrm>
        </p:spPr>
        <p:txBody>
          <a:bodyPr/>
          <a:lstStyle/>
          <a:p>
            <a:r>
              <a:rPr lang="en-US" sz="2800" dirty="0"/>
              <a:t>Extension method </a:t>
            </a:r>
            <a:r>
              <a:rPr lang="en-US" sz="2800" i="1" dirty="0" err="1"/>
              <a:t>GetSequencedParcelEdgeInfoAsync</a:t>
            </a:r>
            <a:endParaRPr lang="en-US" sz="2800" i="1" dirty="0"/>
          </a:p>
          <a:p>
            <a:endParaRPr lang="en-US" sz="2800" dirty="0"/>
          </a:p>
          <a:p>
            <a:endParaRPr lang="en-US" sz="2800" dirty="0"/>
          </a:p>
          <a:p>
            <a:endParaRPr lang="en-US" sz="2800" dirty="0"/>
          </a:p>
          <a:p>
            <a:endParaRPr lang="en-US" sz="2800" dirty="0"/>
          </a:p>
          <a:p>
            <a:r>
              <a:rPr lang="en-US" sz="2800" dirty="0"/>
              <a:t>Returns </a:t>
            </a:r>
            <a:r>
              <a:rPr lang="en-US" sz="2800" i="1" dirty="0" err="1"/>
              <a:t>ParcelEdgeCollection</a:t>
            </a:r>
            <a:r>
              <a:rPr lang="en-US" sz="2800" dirty="0"/>
              <a:t> object</a:t>
            </a:r>
          </a:p>
          <a:p>
            <a:pPr lvl="1"/>
            <a:endParaRPr lang="en-US" sz="2600" dirty="0"/>
          </a:p>
          <a:p>
            <a:pPr marL="0" indent="0">
              <a:buNone/>
            </a:pPr>
            <a:endParaRPr lang="en-US" sz="2800" dirty="0"/>
          </a:p>
          <a:p>
            <a:endParaRPr lang="en-US" sz="2800" dirty="0"/>
          </a:p>
        </p:txBody>
      </p:sp>
      <p:pic>
        <p:nvPicPr>
          <p:cNvPr id="4" name="Picture 3">
            <a:extLst>
              <a:ext uri="{FF2B5EF4-FFF2-40B4-BE49-F238E27FC236}">
                <a16:creationId xmlns:a16="http://schemas.microsoft.com/office/drawing/2014/main" id="{1FB64A15-0009-4229-B32A-8E585DFD7C32}"/>
              </a:ext>
            </a:extLst>
          </p:cNvPr>
          <p:cNvPicPr>
            <a:picLocks noChangeAspect="1"/>
          </p:cNvPicPr>
          <p:nvPr/>
        </p:nvPicPr>
        <p:blipFill>
          <a:blip r:embed="rId4"/>
          <a:stretch>
            <a:fillRect/>
          </a:stretch>
        </p:blipFill>
        <p:spPr>
          <a:xfrm>
            <a:off x="564213" y="2937246"/>
            <a:ext cx="10948083" cy="1245590"/>
          </a:xfrm>
          <a:prstGeom prst="rect">
            <a:avLst/>
          </a:prstGeom>
        </p:spPr>
      </p:pic>
    </p:spTree>
    <p:extLst>
      <p:ext uri="{BB962C8B-B14F-4D97-AF65-F5344CB8AC3E}">
        <p14:creationId xmlns:p14="http://schemas.microsoft.com/office/powerpoint/2010/main" val="1039954550"/>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D0E8555-67E2-4CAC-8A7E-0D03DFF39BDC}"/>
              </a:ext>
            </a:extLst>
          </p:cNvPr>
          <p:cNvGrpSpPr/>
          <p:nvPr/>
        </p:nvGrpSpPr>
        <p:grpSpPr>
          <a:xfrm>
            <a:off x="1" y="-14288"/>
            <a:ext cx="12251643" cy="6903259"/>
            <a:chOff x="1" y="-14288"/>
            <a:chExt cx="12251643" cy="6903259"/>
          </a:xfrm>
        </p:grpSpPr>
        <p:sp>
          <p:nvSpPr>
            <p:cNvPr id="13" name="gradient background1">
              <a:extLst>
                <a:ext uri="{FF2B5EF4-FFF2-40B4-BE49-F238E27FC236}">
                  <a16:creationId xmlns:a16="http://schemas.microsoft.com/office/drawing/2014/main" id="{AD1E5162-0080-40A6-B656-3D00435AEE4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5" name="Picture 14" descr="Background pattern&#10;&#10;Description automatically generated">
              <a:extLst>
                <a:ext uri="{FF2B5EF4-FFF2-40B4-BE49-F238E27FC236}">
                  <a16:creationId xmlns:a16="http://schemas.microsoft.com/office/drawing/2014/main" id="{488F450F-D0AA-45B1-B434-A7377C1BCF95}"/>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Navigate parcel line and point elements</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1963312"/>
          </a:xfrm>
        </p:spPr>
        <p:txBody>
          <a:bodyPr/>
          <a:lstStyle/>
          <a:p>
            <a:r>
              <a:rPr lang="en-US" sz="2800" dirty="0"/>
              <a:t>Work with the </a:t>
            </a:r>
            <a:r>
              <a:rPr lang="en-US" sz="2800" i="1" dirty="0" err="1"/>
              <a:t>lineInfo</a:t>
            </a:r>
            <a:r>
              <a:rPr lang="en-US" sz="2800" dirty="0"/>
              <a:t> objects returned from each Edge</a:t>
            </a:r>
          </a:p>
          <a:p>
            <a:pPr lvl="1"/>
            <a:endParaRPr lang="en-US" sz="2600" dirty="0"/>
          </a:p>
          <a:p>
            <a:pPr marL="0" indent="0">
              <a:buNone/>
            </a:pPr>
            <a:endParaRPr lang="en-US" sz="2800" dirty="0"/>
          </a:p>
          <a:p>
            <a:endParaRPr lang="en-US" sz="2800" dirty="0"/>
          </a:p>
        </p:txBody>
      </p:sp>
      <p:pic>
        <p:nvPicPr>
          <p:cNvPr id="3" name="Picture 2">
            <a:extLst>
              <a:ext uri="{FF2B5EF4-FFF2-40B4-BE49-F238E27FC236}">
                <a16:creationId xmlns:a16="http://schemas.microsoft.com/office/drawing/2014/main" id="{0FC23D6E-A23E-425C-B894-102A9D55545B}"/>
              </a:ext>
            </a:extLst>
          </p:cNvPr>
          <p:cNvPicPr>
            <a:picLocks noChangeAspect="1"/>
          </p:cNvPicPr>
          <p:nvPr/>
        </p:nvPicPr>
        <p:blipFill>
          <a:blip r:embed="rId4"/>
          <a:stretch>
            <a:fillRect/>
          </a:stretch>
        </p:blipFill>
        <p:spPr>
          <a:xfrm>
            <a:off x="1554133" y="2748682"/>
            <a:ext cx="9200000" cy="2935238"/>
          </a:xfrm>
          <a:prstGeom prst="rect">
            <a:avLst/>
          </a:prstGeom>
        </p:spPr>
      </p:pic>
    </p:spTree>
    <p:extLst>
      <p:ext uri="{BB962C8B-B14F-4D97-AF65-F5344CB8AC3E}">
        <p14:creationId xmlns:p14="http://schemas.microsoft.com/office/powerpoint/2010/main" val="195280256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radient background1">
            <a:extLst>
              <a:ext uri="{FF2B5EF4-FFF2-40B4-BE49-F238E27FC236}">
                <a16:creationId xmlns:a16="http://schemas.microsoft.com/office/drawing/2014/main" id="{E0A09F9F-E69D-4212-8528-CACDE6311DD0}"/>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2" name="Picture 11" descr="Logo&#10;&#10;Description automatically generated">
            <a:extLst>
              <a:ext uri="{FF2B5EF4-FFF2-40B4-BE49-F238E27FC236}">
                <a16:creationId xmlns:a16="http://schemas.microsoft.com/office/drawing/2014/main" id="{96B52D4F-717C-4361-AA1E-F7C740FE5D93}"/>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COGO Enabled Lines</a:t>
            </a:r>
          </a:p>
        </p:txBody>
      </p:sp>
    </p:spTree>
    <p:extLst>
      <p:ext uri="{BB962C8B-B14F-4D97-AF65-F5344CB8AC3E}">
        <p14:creationId xmlns:p14="http://schemas.microsoft.com/office/powerpoint/2010/main" val="2129860043"/>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radient background1">
            <a:extLst>
              <a:ext uri="{FF2B5EF4-FFF2-40B4-BE49-F238E27FC236}">
                <a16:creationId xmlns:a16="http://schemas.microsoft.com/office/drawing/2014/main" id="{471456FB-19D2-43BA-ABED-55DD6882C35F}"/>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B7ED68DE-08FB-4F64-A36B-F6E6A1E42B3D}"/>
              </a:ext>
            </a:extLst>
          </p:cNvPr>
          <p:cNvPicPr>
            <a:picLocks noChangeAspect="1"/>
          </p:cNvPicPr>
          <p:nvPr/>
        </p:nvPicPr>
        <p:blipFill rotWithShape="1">
          <a:blip r:embed="rId3"/>
          <a:srcRect l="48397"/>
          <a:stretch/>
        </p:blipFill>
        <p:spPr>
          <a:xfrm>
            <a:off x="5872162" y="0"/>
            <a:ext cx="6319837" cy="6888970"/>
          </a:xfrm>
          <a:prstGeom prst="rect">
            <a:avLst/>
          </a:prstGeom>
        </p:spPr>
      </p:pic>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635620" y="1484795"/>
            <a:ext cx="7326351" cy="2215991"/>
          </a:xfrm>
        </p:spPr>
        <p:txBody>
          <a:bodyPr/>
          <a:lstStyle/>
          <a:p>
            <a:r>
              <a:rPr lang="en-US" dirty="0"/>
              <a:t>Resources – </a:t>
            </a:r>
            <a:br>
              <a:rPr lang="en-US" dirty="0"/>
            </a:br>
            <a:r>
              <a:rPr lang="en-US" dirty="0"/>
              <a:t>ArcGIS Pro SDK for .NET COGO API</a:t>
            </a:r>
            <a:endParaRPr lang="en-US" b="0" dirty="0"/>
          </a:p>
        </p:txBody>
      </p:sp>
    </p:spTree>
    <p:extLst>
      <p:ext uri="{BB962C8B-B14F-4D97-AF65-F5344CB8AC3E}">
        <p14:creationId xmlns:p14="http://schemas.microsoft.com/office/powerpoint/2010/main" val="1966693558"/>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2B29E3-2261-4604-B0F9-66D6FA9ACBCB}"/>
              </a:ext>
            </a:extLst>
          </p:cNvPr>
          <p:cNvGrpSpPr/>
          <p:nvPr/>
        </p:nvGrpSpPr>
        <p:grpSpPr>
          <a:xfrm>
            <a:off x="1" y="-14288"/>
            <a:ext cx="12251643" cy="6903259"/>
            <a:chOff x="1" y="-14288"/>
            <a:chExt cx="12251643" cy="6903259"/>
          </a:xfrm>
        </p:grpSpPr>
        <p:sp>
          <p:nvSpPr>
            <p:cNvPr id="11" name="gradient background1">
              <a:extLst>
                <a:ext uri="{FF2B5EF4-FFF2-40B4-BE49-F238E27FC236}">
                  <a16:creationId xmlns:a16="http://schemas.microsoft.com/office/drawing/2014/main" id="{748F7FC7-D4D2-4148-8725-8E85D6D94CD7}"/>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98D9C49C-8B83-4E86-9FEC-2449597EF86C}"/>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Resources - ArcGIS Pro SDK for .NET : COGO API</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6"/>
            <a:ext cx="10369296" cy="2262194"/>
          </a:xfrm>
        </p:spPr>
        <p:txBody>
          <a:bodyPr/>
          <a:lstStyle/>
          <a:p>
            <a:r>
              <a:rPr lang="en-US" sz="2800" dirty="0"/>
              <a:t>Pro Concepts page</a:t>
            </a:r>
          </a:p>
          <a:p>
            <a:pPr lvl="1"/>
            <a:r>
              <a:rPr lang="en-US" sz="2400" dirty="0">
                <a:hlinkClick r:id="rId4"/>
              </a:rPr>
              <a:t>https://github.com/esri/arcgis-pro-sdk/wiki/ProConcepts-COGO</a:t>
            </a:r>
            <a:endParaRPr lang="en-US" sz="2400" dirty="0"/>
          </a:p>
          <a:p>
            <a:pPr lvl="1"/>
            <a:endParaRPr lang="en-US" sz="2400" dirty="0"/>
          </a:p>
          <a:p>
            <a:pPr lvl="1"/>
            <a:r>
              <a:rPr lang="en-US" sz="2400" dirty="0">
                <a:hlinkClick r:id="rId5"/>
              </a:rPr>
              <a:t>https://github.com/esri/arcgis-pro-sdk/wiki/ProConcepts-Parcel-Fabric#get-clockwise-sequenced-parcel-edge-information</a:t>
            </a:r>
            <a:endParaRPr lang="en-US" sz="2400" dirty="0"/>
          </a:p>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834117031"/>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5EC4399-5262-4974-9EBA-8248BDC262EE}"/>
              </a:ext>
            </a:extLst>
          </p:cNvPr>
          <p:cNvGrpSpPr/>
          <p:nvPr/>
        </p:nvGrpSpPr>
        <p:grpSpPr>
          <a:xfrm>
            <a:off x="1" y="-14288"/>
            <a:ext cx="12251643" cy="6903259"/>
            <a:chOff x="1" y="-14288"/>
            <a:chExt cx="12251643" cy="6903259"/>
          </a:xfrm>
        </p:grpSpPr>
        <p:sp>
          <p:nvSpPr>
            <p:cNvPr id="18" name="gradient background1">
              <a:extLst>
                <a:ext uri="{FF2B5EF4-FFF2-40B4-BE49-F238E27FC236}">
                  <a16:creationId xmlns:a16="http://schemas.microsoft.com/office/drawing/2014/main" id="{B40A99E3-9937-417E-9044-A0467CA7115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9" name="Picture 18" descr="Background pattern&#10;&#10;Description automatically generated">
              <a:extLst>
                <a:ext uri="{FF2B5EF4-FFF2-40B4-BE49-F238E27FC236}">
                  <a16:creationId xmlns:a16="http://schemas.microsoft.com/office/drawing/2014/main" id="{3F2E5C5B-58FF-4769-AAB4-8DC48A664CE2}"/>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3" name="Title 8"/>
          <p:cNvSpPr>
            <a:spLocks noGrp="1"/>
          </p:cNvSpPr>
          <p:nvPr>
            <p:ph type="title"/>
          </p:nvPr>
        </p:nvSpPr>
        <p:spPr/>
        <p:txBody>
          <a:bodyPr/>
          <a:lstStyle/>
          <a:p>
            <a:r>
              <a:rPr lang="en-US" dirty="0"/>
              <a:t>ArcGIS Pro SDK for </a:t>
            </a:r>
            <a:r>
              <a:rPr lang="en-US" dirty="0" err="1"/>
              <a:t>.Net</a:t>
            </a:r>
            <a:r>
              <a:rPr lang="en-US" dirty="0"/>
              <a:t> COGO</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endParaRPr lang="en-US" sz="2200" dirty="0"/>
          </a:p>
          <a:p>
            <a:r>
              <a:rPr lang="en-US" sz="2200" dirty="0"/>
              <a:t>Questions?</a:t>
            </a:r>
          </a:p>
          <a:p>
            <a:pPr lvl="2"/>
            <a:endParaRPr lang="en-US" sz="1800" dirty="0"/>
          </a:p>
          <a:p>
            <a:pPr lvl="2"/>
            <a:r>
              <a:rPr lang="en-US" sz="1800" dirty="0">
                <a:hlinkClick r:id="rId4"/>
              </a:rPr>
              <a:t>https://github.com/Esri/arcgis-pro-sdk/wiki/Tech-Sessions#2023-palm-springs</a:t>
            </a:r>
            <a:endParaRPr lang="en-US" sz="1800" dirty="0"/>
          </a:p>
          <a:p>
            <a:pPr lvl="2"/>
            <a:endParaRPr lang="en-US" sz="1800" dirty="0"/>
          </a:p>
          <a:p>
            <a:pPr lvl="2"/>
            <a:endParaRPr lang="en-US" sz="1800" dirty="0"/>
          </a:p>
          <a:p>
            <a:pPr lvl="2"/>
            <a:endParaRPr lang="en-US" sz="1800" dirty="0"/>
          </a:p>
          <a:p>
            <a:endParaRPr lang="en-US" dirty="0"/>
          </a:p>
        </p:txBody>
      </p:sp>
      <p:pic>
        <p:nvPicPr>
          <p:cNvPr id="4" name="Picture 3" descr="Qr code&#10;&#10;Description automatically generated">
            <a:extLst>
              <a:ext uri="{FF2B5EF4-FFF2-40B4-BE49-F238E27FC236}">
                <a16:creationId xmlns:a16="http://schemas.microsoft.com/office/drawing/2014/main" id="{EDF72842-0675-49B0-BB98-0EEE0CAF2D36}"/>
              </a:ext>
            </a:extLst>
          </p:cNvPr>
          <p:cNvPicPr>
            <a:picLocks noChangeAspect="1"/>
          </p:cNvPicPr>
          <p:nvPr/>
        </p:nvPicPr>
        <p:blipFill>
          <a:blip r:embed="rId5"/>
          <a:stretch>
            <a:fillRect/>
          </a:stretch>
        </p:blipFill>
        <p:spPr>
          <a:xfrm>
            <a:off x="3820943" y="3429000"/>
            <a:ext cx="2857500" cy="2857500"/>
          </a:xfrm>
          <a:prstGeom prst="rect">
            <a:avLst/>
          </a:prstGeom>
        </p:spPr>
      </p:pic>
    </p:spTree>
    <p:extLst>
      <p:ext uri="{BB962C8B-B14F-4D97-AF65-F5344CB8AC3E}">
        <p14:creationId xmlns:p14="http://schemas.microsoft.com/office/powerpoint/2010/main" val="3724864321"/>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3"/>
            <a:stretch>
              <a:fillRect/>
            </a:stretch>
          </p:blipFill>
          <p:spPr>
            <a:xfrm>
              <a:off x="4586" y="-14288"/>
              <a:ext cx="12247058" cy="6888970"/>
            </a:xfrm>
            <a:prstGeom prst="rect">
              <a:avLst/>
            </a:prstGeom>
          </p:spPr>
        </p:pic>
      </p:grpSp>
      <p:grpSp>
        <p:nvGrpSpPr>
          <p:cNvPr id="15" name="Group 14">
            <a:extLst>
              <a:ext uri="{FF2B5EF4-FFF2-40B4-BE49-F238E27FC236}">
                <a16:creationId xmlns:a16="http://schemas.microsoft.com/office/drawing/2014/main" id="{D2389D2E-FA93-4662-AD8C-C74B8AE6023A}"/>
              </a:ext>
            </a:extLst>
          </p:cNvPr>
          <p:cNvGrpSpPr/>
          <p:nvPr/>
        </p:nvGrpSpPr>
        <p:grpSpPr>
          <a:xfrm>
            <a:off x="1511487" y="1660234"/>
            <a:ext cx="9139025" cy="4336701"/>
            <a:chOff x="1511487" y="1660234"/>
            <a:chExt cx="9139025" cy="4336701"/>
          </a:xfrm>
        </p:grpSpPr>
        <p:sp>
          <p:nvSpPr>
            <p:cNvPr id="16" name="TextBox 15">
              <a:extLst>
                <a:ext uri="{FF2B5EF4-FFF2-40B4-BE49-F238E27FC236}">
                  <a16:creationId xmlns:a16="http://schemas.microsoft.com/office/drawing/2014/main" id="{686EC108-4F71-4121-9342-D3BB797D963C}"/>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17" name="TextBox 16">
              <a:extLst>
                <a:ext uri="{FF2B5EF4-FFF2-40B4-BE49-F238E27FC236}">
                  <a16:creationId xmlns:a16="http://schemas.microsoft.com/office/drawing/2014/main" id="{F5F8AFBE-41DB-49DA-AF53-308C07198A0D}"/>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Select the session you attended</a:t>
              </a:r>
            </a:p>
          </p:txBody>
        </p:sp>
        <p:sp>
          <p:nvSpPr>
            <p:cNvPr id="18" name="TextBox 17">
              <a:extLst>
                <a:ext uri="{FF2B5EF4-FFF2-40B4-BE49-F238E27FC236}">
                  <a16:creationId xmlns:a16="http://schemas.microsoft.com/office/drawing/2014/main" id="{C5B6FAF1-F091-46E3-8EB0-E788A612C522}"/>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19" name="TextBox 18">
              <a:extLst>
                <a:ext uri="{FF2B5EF4-FFF2-40B4-BE49-F238E27FC236}">
                  <a16:creationId xmlns:a16="http://schemas.microsoft.com/office/drawing/2014/main" id="{EA439561-ECB9-47F1-A7D1-29882FEF4981}"/>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Log in to access the survey</a:t>
              </a:r>
            </a:p>
          </p:txBody>
        </p:sp>
        <p:grpSp>
          <p:nvGrpSpPr>
            <p:cNvPr id="20" name="Group 19">
              <a:extLst>
                <a:ext uri="{FF2B5EF4-FFF2-40B4-BE49-F238E27FC236}">
                  <a16:creationId xmlns:a16="http://schemas.microsoft.com/office/drawing/2014/main" id="{C11B12BA-9619-40EA-8EE7-44B232986C11}"/>
                </a:ext>
              </a:extLst>
            </p:cNvPr>
            <p:cNvGrpSpPr/>
            <p:nvPr/>
          </p:nvGrpSpPr>
          <p:grpSpPr>
            <a:xfrm>
              <a:off x="3917254" y="2480866"/>
              <a:ext cx="1921724" cy="3516069"/>
              <a:chOff x="3125273" y="2289667"/>
              <a:chExt cx="1745068" cy="3192852"/>
            </a:xfrm>
          </p:grpSpPr>
          <p:pic>
            <p:nvPicPr>
              <p:cNvPr id="38" name="Picture 37" descr="A screenshot of a cell phone&#10;&#10;Description generated with very high confidence">
                <a:extLst>
                  <a:ext uri="{FF2B5EF4-FFF2-40B4-BE49-F238E27FC236}">
                    <a16:creationId xmlns:a16="http://schemas.microsoft.com/office/drawing/2014/main" id="{786BB1E4-1438-4CEB-B0B3-61214ECCC6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39" name="Picture 8">
                <a:extLst>
                  <a:ext uri="{FF2B5EF4-FFF2-40B4-BE49-F238E27FC236}">
                    <a16:creationId xmlns:a16="http://schemas.microsoft.com/office/drawing/2014/main" id="{DB53E4BD-CF45-4038-B7B8-EA1DD3C74C7C}"/>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3125273" y="2289667"/>
                <a:ext cx="1745068" cy="3192852"/>
              </a:xfrm>
              <a:prstGeom prst="rect">
                <a:avLst/>
              </a:prstGeom>
            </p:spPr>
          </p:pic>
          <p:pic>
            <p:nvPicPr>
              <p:cNvPr id="40" name="Picture 39">
                <a:extLst>
                  <a:ext uri="{FF2B5EF4-FFF2-40B4-BE49-F238E27FC236}">
                    <a16:creationId xmlns:a16="http://schemas.microsoft.com/office/drawing/2014/main" id="{BF440E0B-24D1-468A-91A9-B14231E5B29D}"/>
                  </a:ext>
                </a:extLst>
              </p:cNvPr>
              <p:cNvPicPr>
                <a:picLocks noChangeAspect="1"/>
              </p:cNvPicPr>
              <p:nvPr/>
            </p:nvPicPr>
            <p:blipFill rotWithShape="1">
              <a:blip r:embed="rId7"/>
              <a:srcRect t="5264" b="11908"/>
              <a:stretch/>
            </p:blipFill>
            <p:spPr>
              <a:xfrm>
                <a:off x="3184457" y="2416320"/>
                <a:ext cx="1627632" cy="2917493"/>
              </a:xfrm>
              <a:prstGeom prst="rect">
                <a:avLst/>
              </a:prstGeom>
            </p:spPr>
          </p:pic>
        </p:grpSp>
        <p:grpSp>
          <p:nvGrpSpPr>
            <p:cNvPr id="21" name="Group 20">
              <a:extLst>
                <a:ext uri="{FF2B5EF4-FFF2-40B4-BE49-F238E27FC236}">
                  <a16:creationId xmlns:a16="http://schemas.microsoft.com/office/drawing/2014/main" id="{1903E606-BA4A-4797-B92F-C495322EEA41}"/>
                </a:ext>
              </a:extLst>
            </p:cNvPr>
            <p:cNvGrpSpPr/>
            <p:nvPr/>
          </p:nvGrpSpPr>
          <p:grpSpPr>
            <a:xfrm>
              <a:off x="6323021" y="2480866"/>
              <a:ext cx="1921724" cy="3516069"/>
              <a:chOff x="5226240" y="2289667"/>
              <a:chExt cx="1745068" cy="3192852"/>
            </a:xfrm>
          </p:grpSpPr>
          <p:pic>
            <p:nvPicPr>
              <p:cNvPr id="33" name="Picture 32">
                <a:extLst>
                  <a:ext uri="{FF2B5EF4-FFF2-40B4-BE49-F238E27FC236}">
                    <a16:creationId xmlns:a16="http://schemas.microsoft.com/office/drawing/2014/main" id="{3A3B699C-9032-402C-B909-5EFC397A3B9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34" name="Rectangle 33">
                <a:extLst>
                  <a:ext uri="{FF2B5EF4-FFF2-40B4-BE49-F238E27FC236}">
                    <a16:creationId xmlns:a16="http://schemas.microsoft.com/office/drawing/2014/main" id="{FC199CDA-E35F-44A2-9379-BB716B2F5A36}"/>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5" name="Picture 8">
                <a:extLst>
                  <a:ext uri="{FF2B5EF4-FFF2-40B4-BE49-F238E27FC236}">
                    <a16:creationId xmlns:a16="http://schemas.microsoft.com/office/drawing/2014/main" id="{DEBB55F1-1FA3-40E2-A839-1315BB6F9069}"/>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5226240" y="2289667"/>
                <a:ext cx="1745068" cy="3192852"/>
              </a:xfrm>
              <a:prstGeom prst="rect">
                <a:avLst/>
              </a:prstGeom>
            </p:spPr>
          </p:pic>
          <p:pic>
            <p:nvPicPr>
              <p:cNvPr id="36" name="Picture 35">
                <a:extLst>
                  <a:ext uri="{FF2B5EF4-FFF2-40B4-BE49-F238E27FC236}">
                    <a16:creationId xmlns:a16="http://schemas.microsoft.com/office/drawing/2014/main" id="{2F0222FB-BB13-4F49-A177-A9291A675A9E}"/>
                  </a:ext>
                </a:extLst>
              </p:cNvPr>
              <p:cNvPicPr>
                <a:picLocks noChangeAspect="1"/>
              </p:cNvPicPr>
              <p:nvPr/>
            </p:nvPicPr>
            <p:blipFill rotWithShape="1">
              <a:blip r:embed="rId9"/>
              <a:srcRect t="5528" b="11593"/>
              <a:stretch/>
            </p:blipFill>
            <p:spPr>
              <a:xfrm>
                <a:off x="5288838" y="2428985"/>
                <a:ext cx="1627632" cy="2919244"/>
              </a:xfrm>
              <a:prstGeom prst="rect">
                <a:avLst/>
              </a:prstGeom>
            </p:spPr>
          </p:pic>
          <p:pic>
            <p:nvPicPr>
              <p:cNvPr id="37" name="Picture 36">
                <a:extLst>
                  <a:ext uri="{FF2B5EF4-FFF2-40B4-BE49-F238E27FC236}">
                    <a16:creationId xmlns:a16="http://schemas.microsoft.com/office/drawing/2014/main" id="{E8276FB0-D3A5-4993-9118-E966258BB315}"/>
                  </a:ext>
                </a:extLst>
              </p:cNvPr>
              <p:cNvPicPr>
                <a:picLocks noChangeAspect="1"/>
              </p:cNvPicPr>
              <p:nvPr/>
            </p:nvPicPr>
            <p:blipFill rotWithShape="1">
              <a:blip r:embed="rId9"/>
              <a:srcRect t="5528" b="88481"/>
              <a:stretch/>
            </p:blipFill>
            <p:spPr>
              <a:xfrm>
                <a:off x="5286686" y="2428985"/>
                <a:ext cx="1627632" cy="211014"/>
              </a:xfrm>
              <a:prstGeom prst="rect">
                <a:avLst/>
              </a:prstGeom>
            </p:spPr>
          </p:pic>
        </p:grpSp>
        <p:sp>
          <p:nvSpPr>
            <p:cNvPr id="22" name="Right Arrow 38">
              <a:extLst>
                <a:ext uri="{FF2B5EF4-FFF2-40B4-BE49-F238E27FC236}">
                  <a16:creationId xmlns:a16="http://schemas.microsoft.com/office/drawing/2014/main" id="{679520B2-AD67-4978-9F97-09120A4791B4}"/>
                </a:ext>
              </a:extLst>
            </p:cNvPr>
            <p:cNvSpPr/>
            <p:nvPr/>
          </p:nvSpPr>
          <p:spPr bwMode="auto">
            <a:xfrm>
              <a:off x="3208835" y="3609539"/>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3" name="Right Arrow 38">
              <a:extLst>
                <a:ext uri="{FF2B5EF4-FFF2-40B4-BE49-F238E27FC236}">
                  <a16:creationId xmlns:a16="http://schemas.microsoft.com/office/drawing/2014/main" id="{DD54773D-D05D-47E8-A54A-C02569C7C91F}"/>
                </a:ext>
              </a:extLst>
            </p:cNvPr>
            <p:cNvSpPr/>
            <p:nvPr/>
          </p:nvSpPr>
          <p:spPr bwMode="auto">
            <a:xfrm>
              <a:off x="5609701"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4" name="Right Arrow 38">
              <a:extLst>
                <a:ext uri="{FF2B5EF4-FFF2-40B4-BE49-F238E27FC236}">
                  <a16:creationId xmlns:a16="http://schemas.microsoft.com/office/drawing/2014/main" id="{4421EC81-80C4-4307-88E0-1E19E3B3DDA0}"/>
                </a:ext>
              </a:extLst>
            </p:cNvPr>
            <p:cNvSpPr/>
            <p:nvPr/>
          </p:nvSpPr>
          <p:spPr bwMode="auto">
            <a:xfrm>
              <a:off x="7935728"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25" name="Group 24">
              <a:extLst>
                <a:ext uri="{FF2B5EF4-FFF2-40B4-BE49-F238E27FC236}">
                  <a16:creationId xmlns:a16="http://schemas.microsoft.com/office/drawing/2014/main" id="{E405B97A-20A5-4A44-810D-D97266CAC54B}"/>
                </a:ext>
              </a:extLst>
            </p:cNvPr>
            <p:cNvGrpSpPr/>
            <p:nvPr/>
          </p:nvGrpSpPr>
          <p:grpSpPr>
            <a:xfrm>
              <a:off x="8728788" y="2480866"/>
              <a:ext cx="1921724" cy="3516069"/>
              <a:chOff x="8728788" y="2289666"/>
              <a:chExt cx="1921724" cy="3516069"/>
            </a:xfrm>
          </p:grpSpPr>
          <p:pic>
            <p:nvPicPr>
              <p:cNvPr id="29" name="Picture 8">
                <a:extLst>
                  <a:ext uri="{FF2B5EF4-FFF2-40B4-BE49-F238E27FC236}">
                    <a16:creationId xmlns:a16="http://schemas.microsoft.com/office/drawing/2014/main" id="{44AC3E7E-B7A9-48EC-93BC-9599C3034286}"/>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8728788" y="2289666"/>
                <a:ext cx="1921724" cy="3516069"/>
              </a:xfrm>
              <a:prstGeom prst="rect">
                <a:avLst/>
              </a:prstGeom>
            </p:spPr>
          </p:pic>
          <p:grpSp>
            <p:nvGrpSpPr>
              <p:cNvPr id="30" name="Group 29">
                <a:extLst>
                  <a:ext uri="{FF2B5EF4-FFF2-40B4-BE49-F238E27FC236}">
                    <a16:creationId xmlns:a16="http://schemas.microsoft.com/office/drawing/2014/main" id="{5CBC30A0-0E80-4AFC-82E1-ECAB79BF9AF0}"/>
                  </a:ext>
                </a:extLst>
              </p:cNvPr>
              <p:cNvGrpSpPr/>
              <p:nvPr/>
            </p:nvGrpSpPr>
            <p:grpSpPr>
              <a:xfrm>
                <a:off x="8795989" y="2443515"/>
                <a:ext cx="1801368" cy="3214334"/>
                <a:chOff x="8795989" y="2443515"/>
                <a:chExt cx="1801368" cy="3214334"/>
              </a:xfrm>
            </p:grpSpPr>
            <p:pic>
              <p:nvPicPr>
                <p:cNvPr id="31" name="Picture 30">
                  <a:extLst>
                    <a:ext uri="{FF2B5EF4-FFF2-40B4-BE49-F238E27FC236}">
                      <a16:creationId xmlns:a16="http://schemas.microsoft.com/office/drawing/2014/main" id="{052686E1-7CE6-43E2-B7C3-0713919349D3}"/>
                    </a:ext>
                  </a:extLst>
                </p:cNvPr>
                <p:cNvPicPr>
                  <a:picLocks noChangeAspect="1"/>
                </p:cNvPicPr>
                <p:nvPr/>
              </p:nvPicPr>
              <p:blipFill rotWithShape="1">
                <a:blip r:embed="rId10"/>
                <a:srcRect t="5776" b="89445"/>
                <a:stretch/>
              </p:blipFill>
              <p:spPr>
                <a:xfrm>
                  <a:off x="8795989" y="2443515"/>
                  <a:ext cx="1801368" cy="186411"/>
                </a:xfrm>
                <a:prstGeom prst="rect">
                  <a:avLst/>
                </a:prstGeom>
              </p:spPr>
            </p:pic>
            <p:pic>
              <p:nvPicPr>
                <p:cNvPr id="32" name="Picture 31">
                  <a:extLst>
                    <a:ext uri="{FF2B5EF4-FFF2-40B4-BE49-F238E27FC236}">
                      <a16:creationId xmlns:a16="http://schemas.microsoft.com/office/drawing/2014/main" id="{18640F8D-0499-46DB-A331-8643F8A5269B}"/>
                    </a:ext>
                  </a:extLst>
                </p:cNvPr>
                <p:cNvPicPr>
                  <a:picLocks noChangeAspect="1"/>
                </p:cNvPicPr>
                <p:nvPr/>
              </p:nvPicPr>
              <p:blipFill rotWithShape="1">
                <a:blip r:embed="rId11"/>
                <a:srcRect t="21917" b="493"/>
                <a:stretch/>
              </p:blipFill>
              <p:spPr>
                <a:xfrm>
                  <a:off x="8795990" y="2635248"/>
                  <a:ext cx="1799083" cy="3022601"/>
                </a:xfrm>
                <a:prstGeom prst="rect">
                  <a:avLst/>
                </a:prstGeom>
              </p:spPr>
            </p:pic>
          </p:grpSp>
        </p:grpSp>
        <p:grpSp>
          <p:nvGrpSpPr>
            <p:cNvPr id="26" name="Group 25">
              <a:extLst>
                <a:ext uri="{FF2B5EF4-FFF2-40B4-BE49-F238E27FC236}">
                  <a16:creationId xmlns:a16="http://schemas.microsoft.com/office/drawing/2014/main" id="{6347D7F8-F76B-4E51-AD8D-83978D9557AB}"/>
                </a:ext>
              </a:extLst>
            </p:cNvPr>
            <p:cNvGrpSpPr/>
            <p:nvPr/>
          </p:nvGrpSpPr>
          <p:grpSpPr>
            <a:xfrm>
              <a:off x="1511487" y="2480866"/>
              <a:ext cx="1921724" cy="3516069"/>
              <a:chOff x="1511487" y="2289666"/>
              <a:chExt cx="1921724" cy="3516069"/>
            </a:xfrm>
          </p:grpSpPr>
          <p:pic>
            <p:nvPicPr>
              <p:cNvPr id="27" name="Picture 8">
                <a:extLst>
                  <a:ext uri="{FF2B5EF4-FFF2-40B4-BE49-F238E27FC236}">
                    <a16:creationId xmlns:a16="http://schemas.microsoft.com/office/drawing/2014/main" id="{D5FC693E-1A66-40E9-8638-4036A3FDCBE7}"/>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1511487" y="2289666"/>
                <a:ext cx="1921724" cy="3516069"/>
              </a:xfrm>
              <a:prstGeom prst="rect">
                <a:avLst/>
              </a:prstGeom>
            </p:spPr>
          </p:pic>
          <p:pic>
            <p:nvPicPr>
              <p:cNvPr id="28" name="Picture 27">
                <a:extLst>
                  <a:ext uri="{FF2B5EF4-FFF2-40B4-BE49-F238E27FC236}">
                    <a16:creationId xmlns:a16="http://schemas.microsoft.com/office/drawing/2014/main" id="{7822309F-0D90-4E0F-868B-4B5D92E23620}"/>
                  </a:ext>
                </a:extLst>
              </p:cNvPr>
              <p:cNvPicPr>
                <a:picLocks noChangeAspect="1"/>
              </p:cNvPicPr>
              <p:nvPr/>
            </p:nvPicPr>
            <p:blipFill rotWithShape="1">
              <a:blip r:embed="rId12"/>
              <a:srcRect t="4161" b="12904"/>
              <a:stretch/>
            </p:blipFill>
            <p:spPr>
              <a:xfrm>
                <a:off x="1574581" y="2431279"/>
                <a:ext cx="1785525" cy="3204672"/>
              </a:xfrm>
              <a:prstGeom prst="rect">
                <a:avLst/>
              </a:prstGeom>
            </p:spPr>
          </p:pic>
        </p:grpSp>
      </p:grpSp>
      <p:sp>
        <p:nvSpPr>
          <p:cNvPr id="41" name="Title 2">
            <a:extLst>
              <a:ext uri="{FF2B5EF4-FFF2-40B4-BE49-F238E27FC236}">
                <a16:creationId xmlns:a16="http://schemas.microsoft.com/office/drawing/2014/main" id="{4392AE1A-0B8F-4FE7-B2DA-8AD1DDF36223}"/>
              </a:ext>
            </a:extLst>
          </p:cNvPr>
          <p:cNvSpPr txBox="1">
            <a:spLocks/>
          </p:cNvSpPr>
          <p:nvPr/>
        </p:nvSpPr>
        <p:spPr>
          <a:xfrm>
            <a:off x="914400" y="813569"/>
            <a:ext cx="10369296" cy="461665"/>
          </a:xfrm>
          <a:prstGeom prst="rect">
            <a:avLst/>
          </a:prstGeom>
        </p:spPr>
        <p:txBody>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algn="ctr"/>
            <a:r>
              <a:rPr lang="en-US" dirty="0"/>
              <a:t>Please Share Your Feedback in the App</a:t>
            </a:r>
          </a:p>
        </p:txBody>
      </p:sp>
    </p:spTree>
    <p:extLst>
      <p:ext uri="{BB962C8B-B14F-4D97-AF65-F5344CB8AC3E}">
        <p14:creationId xmlns:p14="http://schemas.microsoft.com/office/powerpoint/2010/main" val="150165671"/>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4400" y="607779"/>
            <a:ext cx="10369296" cy="430887"/>
          </a:xfrm>
        </p:spPr>
        <p:txBody>
          <a:bodyPr/>
          <a:lstStyle/>
          <a:p>
            <a:r>
              <a:rPr lang="en-US" sz="2800" b="0" dirty="0"/>
              <a:t>ArcGIS Pro SDK for .NET – Technical Sessions</a:t>
            </a:r>
            <a:endParaRPr lang="en-US" dirty="0"/>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198569"/>
            <a:ext cx="10369296" cy="553998"/>
          </a:xfrm>
        </p:spPr>
        <p:txBody>
          <a:bodyPr/>
          <a:lstStyle/>
          <a:p>
            <a:r>
              <a:rPr lang="en-US" sz="1800" b="0" i="1" dirty="0">
                <a:solidFill>
                  <a:srgbClr val="00B0F0"/>
                </a:solidFill>
              </a:rPr>
              <a:t>NOTE</a:t>
            </a:r>
            <a:r>
              <a:rPr lang="en-US" sz="1800" b="0" dirty="0">
                <a:solidFill>
                  <a:srgbClr val="00B0F0"/>
                </a:solidFill>
              </a:rPr>
              <a:t>:  </a:t>
            </a:r>
            <a:r>
              <a:rPr lang="en-US" sz="1800" b="0" dirty="0"/>
              <a:t>Session titles are led by “ArcGIS Pro SDK for .NET” in online agenda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680502" y="6143282"/>
            <a:ext cx="10830995" cy="374179"/>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434422" y="1970488"/>
          <a:ext cx="8961314" cy="4037715"/>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341823">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Tue, Mar 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2:00 p.m. - 3:00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Customizing Layout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Intermediate Editing 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- 6:30 p.m.</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Intermediate Editing 2</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What's New in the Geodatabase and Utility Network APIs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417399">
                <a:tc rowSpan="2">
                  <a:txBody>
                    <a:bodyPr/>
                    <a:lstStyle/>
                    <a:p>
                      <a:pPr algn="ctr" fontAlgn="b"/>
                      <a:r>
                        <a:rPr lang="en-US" sz="1500" b="0" u="none" strike="noStrike" dirty="0">
                          <a:solidFill>
                            <a:schemeClr val="bg1"/>
                          </a:solidFill>
                          <a:effectLst/>
                        </a:rPr>
                        <a:t>Thu, Mar 9</a:t>
                      </a: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Intermediate Data Visualization Using Table Controls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ArcGIS Pro SDK for .NET: Intermediate Map Visualization Using Time API and Tray Item Template</a:t>
                      </a:r>
                    </a:p>
                    <a:p>
                      <a:pPr algn="l" fontAlgn="b"/>
                      <a:endParaRPr lang="en-US" sz="15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399">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dirty="0">
                          <a:solidFill>
                            <a:schemeClr val="bg1"/>
                          </a:solidFill>
                          <a:effectLst/>
                        </a:rPr>
                        <a:t>Fri, Mar 10</a:t>
                      </a: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8:30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9:30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1677062"/>
                  </a:ext>
                </a:extLst>
              </a:tr>
              <a:tr h="417399">
                <a:tc vMerge="1">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11:00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COGO API and Parcel Traverse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3206227"/>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4400" y="607779"/>
            <a:ext cx="10369296" cy="430887"/>
          </a:xfrm>
        </p:spPr>
        <p:txBody>
          <a:bodyPr/>
          <a:lstStyle/>
          <a:p>
            <a:r>
              <a:rPr lang="en-US" sz="2800" b="0" dirty="0"/>
              <a:t>ArcGIS Pro SDK for .NET – Demo theaters</a:t>
            </a:r>
            <a:endParaRPr lang="en-US" dirty="0"/>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14400" y="1061633"/>
            <a:ext cx="10369296" cy="830997"/>
          </a:xfrm>
        </p:spPr>
        <p:txBody>
          <a:bodyPr/>
          <a:lstStyle/>
          <a:p>
            <a:endParaRPr lang="en-US" sz="1800" b="0" i="1" dirty="0">
              <a:solidFill>
                <a:srgbClr val="00B0F0"/>
              </a:solidFill>
            </a:endParaRPr>
          </a:p>
          <a:p>
            <a:r>
              <a:rPr lang="en-US" sz="1800" b="0" i="1" dirty="0">
                <a:solidFill>
                  <a:srgbClr val="00B0F0"/>
                </a:solidFill>
              </a:rPr>
              <a:t>NOTE</a:t>
            </a:r>
            <a:r>
              <a:rPr lang="en-US" sz="1800" b="0" dirty="0">
                <a:solidFill>
                  <a:srgbClr val="00B0F0"/>
                </a:solidFill>
              </a:rPr>
              <a:t>:  </a:t>
            </a:r>
            <a:r>
              <a:rPr lang="en-US" sz="1800" b="0" dirty="0"/>
              <a:t>Session titles are led by “ArcGIS Pro SDK for .NET” in online agenda  </a:t>
            </a:r>
          </a:p>
          <a:p>
            <a:endParaRPr lang="en-US" dirty="0">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712617" y="5909785"/>
            <a:ext cx="10830995" cy="374179"/>
          </a:xfrm>
        </p:spPr>
        <p:txBody>
          <a:bodyPr/>
          <a:lstStyle/>
          <a:p>
            <a:r>
              <a:rPr lang="en-US" dirty="0"/>
              <a:t>Detailed Agenda</a:t>
            </a:r>
            <a:r>
              <a:rPr lang="en-US"/>
              <a:t>: https://www.esri.com/en-us/about/events/devsummit/agenda/detailed</a:t>
            </a:r>
            <a:endParaRPr lang="en-US" dirty="0"/>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434421" y="1970488"/>
          <a:ext cx="9675294" cy="1688238"/>
        </p:xfrm>
        <a:graphic>
          <a:graphicData uri="http://schemas.openxmlformats.org/drawingml/2006/table">
            <a:tbl>
              <a:tblPr firstRow="1">
                <a:tableStyleId>{22838BEF-8BB2-4498-84A7-C5851F593DF1}</a:tableStyleId>
              </a:tblPr>
              <a:tblGrid>
                <a:gridCol w="1567384">
                  <a:extLst>
                    <a:ext uri="{9D8B030D-6E8A-4147-A177-3AD203B41FA5}">
                      <a16:colId xmlns:a16="http://schemas.microsoft.com/office/drawing/2014/main" val="1488540618"/>
                    </a:ext>
                  </a:extLst>
                </a:gridCol>
                <a:gridCol w="2340485">
                  <a:extLst>
                    <a:ext uri="{9D8B030D-6E8A-4147-A177-3AD203B41FA5}">
                      <a16:colId xmlns:a16="http://schemas.microsoft.com/office/drawing/2014/main" val="4139165684"/>
                    </a:ext>
                  </a:extLst>
                </a:gridCol>
                <a:gridCol w="5767425">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- 4:30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How to Run GP Tools from Your Add-in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4:45 p.m. - 5:15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Customize Galleries and </a:t>
                      </a:r>
                      <a:r>
                        <a:rPr lang="en-US" sz="1500" b="0" i="0" u="none" strike="noStrike" kern="1200" dirty="0" err="1">
                          <a:solidFill>
                            <a:schemeClr val="dk1"/>
                          </a:solidFill>
                          <a:effectLst/>
                          <a:latin typeface="+mn-lt"/>
                          <a:ea typeface="+mn-ea"/>
                          <a:cs typeface="+mn-cs"/>
                        </a:rPr>
                        <a:t>Comboboxes</a:t>
                      </a:r>
                      <a:r>
                        <a:rPr lang="en-US" sz="1500" b="0" i="0" u="none" strike="noStrike" kern="1200" dirty="0">
                          <a:solidFill>
                            <a:schemeClr val="dk1"/>
                          </a:solidFill>
                          <a:effectLst/>
                          <a:latin typeface="+mn-lt"/>
                          <a:ea typeface="+mn-ea"/>
                          <a:cs typeface="+mn-cs"/>
                        </a:rPr>
                        <a:t> with Templates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- 6:00 p.m.</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Customizing the Editor Attributes Pane</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bl>
          </a:graphicData>
        </a:graphic>
      </p:graphicFrame>
      <p:sp>
        <p:nvSpPr>
          <p:cNvPr id="10" name="Title 1">
            <a:extLst>
              <a:ext uri="{FF2B5EF4-FFF2-40B4-BE49-F238E27FC236}">
                <a16:creationId xmlns:a16="http://schemas.microsoft.com/office/drawing/2014/main" id="{908E23A1-856A-4874-AF9F-3DC00DC60A74}"/>
              </a:ext>
            </a:extLst>
          </p:cNvPr>
          <p:cNvSpPr txBox="1">
            <a:spLocks/>
          </p:cNvSpPr>
          <p:nvPr/>
        </p:nvSpPr>
        <p:spPr>
          <a:xfrm>
            <a:off x="1032774" y="4017155"/>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dirty="0"/>
              <a:t>The Road Ahead:  ArcGIS Pro</a:t>
            </a:r>
          </a:p>
        </p:txBody>
      </p:sp>
      <p:graphicFrame>
        <p:nvGraphicFramePr>
          <p:cNvPr id="13" name="Content Placeholder 6">
            <a:extLst>
              <a:ext uri="{FF2B5EF4-FFF2-40B4-BE49-F238E27FC236}">
                <a16:creationId xmlns:a16="http://schemas.microsoft.com/office/drawing/2014/main" id="{5522F377-E52D-48E6-8C7C-4AF0CBDDFDB0}"/>
              </a:ext>
            </a:extLst>
          </p:cNvPr>
          <p:cNvGraphicFramePr>
            <a:graphicFrameLocks/>
          </p:cNvGraphicFramePr>
          <p:nvPr/>
        </p:nvGraphicFramePr>
        <p:xfrm>
          <a:off x="1507089" y="4667683"/>
          <a:ext cx="9602626" cy="776276"/>
        </p:xfrm>
        <a:graphic>
          <a:graphicData uri="http://schemas.openxmlformats.org/drawingml/2006/table">
            <a:tbl>
              <a:tblPr firstRow="1">
                <a:tableStyleId>{7DF18680-E054-41AD-8BC1-D1AEF772440D}</a:tableStyleId>
              </a:tblPr>
              <a:tblGrid>
                <a:gridCol w="1665241">
                  <a:extLst>
                    <a:ext uri="{9D8B030D-6E8A-4147-A177-3AD203B41FA5}">
                      <a16:colId xmlns:a16="http://schemas.microsoft.com/office/drawing/2014/main" val="1488540618"/>
                    </a:ext>
                  </a:extLst>
                </a:gridCol>
                <a:gridCol w="2385828">
                  <a:extLst>
                    <a:ext uri="{9D8B030D-6E8A-4147-A177-3AD203B41FA5}">
                      <a16:colId xmlns:a16="http://schemas.microsoft.com/office/drawing/2014/main" val="4139165684"/>
                    </a:ext>
                  </a:extLst>
                </a:gridCol>
                <a:gridCol w="5551557">
                  <a:extLst>
                    <a:ext uri="{9D8B030D-6E8A-4147-A177-3AD203B41FA5}">
                      <a16:colId xmlns:a16="http://schemas.microsoft.com/office/drawing/2014/main" val="323322535"/>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9</a:t>
                      </a: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9778A50-6CB5-A6DD-1C6C-2E7E2B92A54C}"/>
              </a:ext>
            </a:extLst>
          </p:cNvPr>
          <p:cNvGrpSpPr/>
          <p:nvPr/>
        </p:nvGrpSpPr>
        <p:grpSpPr>
          <a:xfrm>
            <a:off x="0" y="-15485"/>
            <a:ext cx="12192000" cy="6888971"/>
            <a:chOff x="0" y="-15485"/>
            <a:chExt cx="12192000" cy="6888971"/>
          </a:xfrm>
        </p:grpSpPr>
        <p:sp>
          <p:nvSpPr>
            <p:cNvPr id="11" name="gradient background1">
              <a:extLst>
                <a:ext uri="{FF2B5EF4-FFF2-40B4-BE49-F238E27FC236}">
                  <a16:creationId xmlns:a16="http://schemas.microsoft.com/office/drawing/2014/main" id="{B5CEE6FB-6EF6-293A-11CD-BB30632E1694}"/>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7" name="Picture 6" descr="A picture containing text&#10;&#10;Description automatically generated">
              <a:extLst>
                <a:ext uri="{FF2B5EF4-FFF2-40B4-BE49-F238E27FC236}">
                  <a16:creationId xmlns:a16="http://schemas.microsoft.com/office/drawing/2014/main" id="{9B4EABAC-8486-D7CF-90F3-56D146E4B834}"/>
                </a:ext>
              </a:extLst>
            </p:cNvPr>
            <p:cNvPicPr>
              <a:picLocks noChangeAspect="1"/>
            </p:cNvPicPr>
            <p:nvPr/>
          </p:nvPicPr>
          <p:blipFill rotWithShape="1">
            <a:blip r:embed="rId2"/>
            <a:srcRect t="5406" b="42638"/>
            <a:stretch/>
          </p:blipFill>
          <p:spPr>
            <a:xfrm>
              <a:off x="0" y="0"/>
              <a:ext cx="12192000" cy="3563128"/>
            </a:xfrm>
            <a:prstGeom prst="rect">
              <a:avLst/>
            </a:prstGeom>
          </p:spPr>
        </p:pic>
      </p:grpSp>
      <p:sp>
        <p:nvSpPr>
          <p:cNvPr id="2" name="Title 1">
            <a:extLst>
              <a:ext uri="{FF2B5EF4-FFF2-40B4-BE49-F238E27FC236}">
                <a16:creationId xmlns:a16="http://schemas.microsoft.com/office/drawing/2014/main" id="{C1E6FDA8-78A3-862D-2CA7-52DEAC406B1D}"/>
              </a:ext>
            </a:extLst>
          </p:cNvPr>
          <p:cNvSpPr>
            <a:spLocks noGrp="1"/>
          </p:cNvSpPr>
          <p:nvPr>
            <p:ph type="ctrTitle"/>
          </p:nvPr>
        </p:nvSpPr>
        <p:spPr>
          <a:xfrm>
            <a:off x="920574" y="4480500"/>
            <a:ext cx="10357027" cy="914400"/>
          </a:xfrm>
        </p:spPr>
        <p:txBody>
          <a:bodyPr anchor="ctr"/>
          <a:lstStyle/>
          <a:p>
            <a:pPr algn="r"/>
            <a:endParaRPr lang="en-US" dirty="0"/>
          </a:p>
        </p:txBody>
      </p:sp>
      <p:sp>
        <p:nvSpPr>
          <p:cNvPr id="3" name="Subtitle 2">
            <a:extLst>
              <a:ext uri="{FF2B5EF4-FFF2-40B4-BE49-F238E27FC236}">
                <a16:creationId xmlns:a16="http://schemas.microsoft.com/office/drawing/2014/main" id="{E25F7DC9-75B6-8E8A-2E1C-4AC857C67F19}"/>
              </a:ext>
            </a:extLst>
          </p:cNvPr>
          <p:cNvSpPr>
            <a:spLocks noGrp="1"/>
          </p:cNvSpPr>
          <p:nvPr>
            <p:ph type="subTitle" idx="1"/>
          </p:nvPr>
        </p:nvSpPr>
        <p:spPr>
          <a:xfrm>
            <a:off x="914401" y="5517525"/>
            <a:ext cx="10367508" cy="488378"/>
          </a:xfrm>
        </p:spPr>
        <p:txBody>
          <a:bodyPr anchor="t"/>
          <a:lstStyle/>
          <a:p>
            <a:pPr algn="r"/>
            <a:endParaRPr lang="en-US" dirty="0">
              <a:solidFill>
                <a:srgbClr val="EAFF46"/>
              </a:solidFill>
            </a:endParaRPr>
          </a:p>
        </p:txBody>
      </p:sp>
      <p:sp>
        <p:nvSpPr>
          <p:cNvPr id="5" name="UC 2021">
            <a:extLst>
              <a:ext uri="{FF2B5EF4-FFF2-40B4-BE49-F238E27FC236}">
                <a16:creationId xmlns:a16="http://schemas.microsoft.com/office/drawing/2014/main" id="{B63A6F46-A33B-1FD0-5C6D-A798795F2A8F}"/>
              </a:ext>
            </a:extLst>
          </p:cNvPr>
          <p:cNvSpPr txBox="1">
            <a:spLocks/>
          </p:cNvSpPr>
          <p:nvPr/>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00B9F2">
                  <a:lumMod val="60000"/>
                  <a:lumOff val="40000"/>
                </a:srgbClr>
              </a:buClr>
              <a:buSzPct val="80000"/>
              <a:buFont typeface="Arial"/>
              <a:buNone/>
              <a:tabLst/>
              <a:defRPr/>
            </a:pPr>
            <a:r>
              <a:rPr kumimoji="0" lang="en-US" sz="1200" b="1" i="1" u="none" strike="noStrike" kern="1200" cap="none" spc="0" normalizeH="0" baseline="0" noProof="0" dirty="0">
                <a:ln>
                  <a:noFill/>
                </a:ln>
                <a:solidFill>
                  <a:srgbClr val="EF5347"/>
                </a:solidFill>
                <a:effectLst/>
                <a:uLnTx/>
                <a:uFillTx/>
                <a:latin typeface="Arial"/>
                <a:ea typeface="ＭＳ Ｐゴシック"/>
                <a:cs typeface="Arial"/>
              </a:rPr>
              <a:t>ESRI DEVELOPER SUMMIT 2023 </a:t>
            </a:r>
          </a:p>
        </p:txBody>
      </p:sp>
      <p:pic>
        <p:nvPicPr>
          <p:cNvPr id="6" name="Esri">
            <a:extLst>
              <a:ext uri="{FF2B5EF4-FFF2-40B4-BE49-F238E27FC236}">
                <a16:creationId xmlns:a16="http://schemas.microsoft.com/office/drawing/2014/main" id="{93F63492-5A35-FE9A-F168-2840FCA7E8A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spTree>
    <p:extLst>
      <p:ext uri="{BB962C8B-B14F-4D97-AF65-F5344CB8AC3E}">
        <p14:creationId xmlns:p14="http://schemas.microsoft.com/office/powerpoint/2010/main" val="1433695203"/>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11C9C39-F98C-A31A-CA32-D7C23D2ED2A9}"/>
              </a:ext>
            </a:extLst>
          </p:cNvPr>
          <p:cNvGrpSpPr/>
          <p:nvPr/>
        </p:nvGrpSpPr>
        <p:grpSpPr>
          <a:xfrm>
            <a:off x="0" y="-15485"/>
            <a:ext cx="12192000" cy="6888971"/>
            <a:chOff x="0" y="-15485"/>
            <a:chExt cx="12192000" cy="6888971"/>
          </a:xfrm>
        </p:grpSpPr>
        <p:sp>
          <p:nvSpPr>
            <p:cNvPr id="8" name="gradient background1">
              <a:extLst>
                <a:ext uri="{FF2B5EF4-FFF2-40B4-BE49-F238E27FC236}">
                  <a16:creationId xmlns:a16="http://schemas.microsoft.com/office/drawing/2014/main" id="{A836F16D-8EA3-60C7-7C6F-5EA6935E5D39}"/>
                </a:ext>
              </a:extLst>
            </p:cNvPr>
            <p:cNvSpPr/>
            <p:nvPr/>
          </p:nvSpPr>
          <p:spPr bwMode="auto">
            <a:xfrm>
              <a:off x="1" y="-15485"/>
              <a:ext cx="12191999" cy="6888971"/>
            </a:xfrm>
            <a:prstGeom prst="rect">
              <a:avLst/>
            </a:prstGeom>
            <a:gradFill flip="none" rotWithShape="1">
              <a:gsLst>
                <a:gs pos="39000">
                  <a:srgbClr val="090A44"/>
                </a:gs>
                <a:gs pos="0">
                  <a:srgbClr val="131A7F"/>
                </a:gs>
                <a:gs pos="98000">
                  <a:srgbClr val="070738"/>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 name="Picture 2" descr="A picture containing indoor, dark&#10;&#10;Description automatically generated">
              <a:extLst>
                <a:ext uri="{FF2B5EF4-FFF2-40B4-BE49-F238E27FC236}">
                  <a16:creationId xmlns:a16="http://schemas.microsoft.com/office/drawing/2014/main" id="{EB1BF31B-5E5F-4A55-52FC-513868F83482}"/>
                </a:ext>
              </a:extLst>
            </p:cNvPr>
            <p:cNvPicPr>
              <a:picLocks noChangeAspect="1"/>
            </p:cNvPicPr>
            <p:nvPr/>
          </p:nvPicPr>
          <p:blipFill rotWithShape="1">
            <a:blip r:embed="rId2"/>
            <a:srcRect r="29571"/>
            <a:stretch/>
          </p:blipFill>
          <p:spPr>
            <a:xfrm>
              <a:off x="0" y="0"/>
              <a:ext cx="8586788" cy="6857999"/>
            </a:xfrm>
            <a:prstGeom prst="rect">
              <a:avLst/>
            </a:prstGeom>
          </p:spPr>
        </p:pic>
        <p:pic>
          <p:nvPicPr>
            <p:cNvPr id="5" name="Picture 4" descr="A picture containing text, colorful, helmet&#10;&#10;Description automatically generated">
              <a:extLst>
                <a:ext uri="{FF2B5EF4-FFF2-40B4-BE49-F238E27FC236}">
                  <a16:creationId xmlns:a16="http://schemas.microsoft.com/office/drawing/2014/main" id="{0F24B92F-C274-7613-1111-5D942A8D2C69}"/>
                </a:ext>
              </a:extLst>
            </p:cNvPr>
            <p:cNvPicPr>
              <a:picLocks noChangeAspect="1"/>
            </p:cNvPicPr>
            <p:nvPr/>
          </p:nvPicPr>
          <p:blipFill rotWithShape="1">
            <a:blip r:embed="rId3"/>
            <a:srcRect l="19805"/>
            <a:stretch/>
          </p:blipFill>
          <p:spPr>
            <a:xfrm>
              <a:off x="2414589" y="0"/>
              <a:ext cx="9777411" cy="6857999"/>
            </a:xfrm>
            <a:prstGeom prst="rect">
              <a:avLst/>
            </a:prstGeom>
          </p:spPr>
        </p:pic>
      </p:grpSp>
      <p:pic>
        <p:nvPicPr>
          <p:cNvPr id="6" name="Picture 5">
            <a:extLst>
              <a:ext uri="{FF2B5EF4-FFF2-40B4-BE49-F238E27FC236}">
                <a16:creationId xmlns:a16="http://schemas.microsoft.com/office/drawing/2014/main" id="{622C4219-651A-CB15-28A1-98D5AFBEDD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7" name="Rectangle 6">
            <a:extLst>
              <a:ext uri="{FF2B5EF4-FFF2-40B4-BE49-F238E27FC236}">
                <a16:creationId xmlns:a16="http://schemas.microsoft.com/office/drawing/2014/main" id="{25D17C49-7DE7-3305-BEEB-B4FD71B889EC}"/>
              </a:ext>
            </a:extLst>
          </p:cNvPr>
          <p:cNvSpPr/>
          <p:nvPr/>
        </p:nvSpPr>
        <p:spPr>
          <a:xfrm>
            <a:off x="1215026" y="4206240"/>
            <a:ext cx="3923608" cy="25288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EF5347">
                    <a:alpha val="60000"/>
                  </a:srgbClr>
                </a:solidFill>
                <a:effectLst/>
                <a:uLnTx/>
                <a:uFillTx/>
                <a:latin typeface="Arial"/>
                <a:ea typeface="ＭＳ Ｐゴシック"/>
              </a:rPr>
              <a:t>Copyright © 2023 Esri. All rights reserved.</a:t>
            </a:r>
          </a:p>
        </p:txBody>
      </p:sp>
    </p:spTree>
    <p:extLst>
      <p:ext uri="{BB962C8B-B14F-4D97-AF65-F5344CB8AC3E}">
        <p14:creationId xmlns:p14="http://schemas.microsoft.com/office/powerpoint/2010/main" val="246651395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COGO Enabled Lines</a:t>
            </a:r>
          </a:p>
        </p:txBody>
      </p:sp>
      <p:sp>
        <p:nvSpPr>
          <p:cNvPr id="13" name="Content Placeholder 9">
            <a:extLst>
              <a:ext uri="{FF2B5EF4-FFF2-40B4-BE49-F238E27FC236}">
                <a16:creationId xmlns:a16="http://schemas.microsoft.com/office/drawing/2014/main" id="{ECEBF114-12BF-4E2C-A2BD-99B0ABA06345}"/>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a:t>Schema</a:t>
            </a:r>
          </a:p>
          <a:p>
            <a:endParaRPr lang="en-US" sz="2800" dirty="0"/>
          </a:p>
        </p:txBody>
      </p:sp>
      <p:pic>
        <p:nvPicPr>
          <p:cNvPr id="16" name="Picture 15" descr="A screenshot of a cell phone&#10;&#10;Description automatically generated">
            <a:extLst>
              <a:ext uri="{FF2B5EF4-FFF2-40B4-BE49-F238E27FC236}">
                <a16:creationId xmlns:a16="http://schemas.microsoft.com/office/drawing/2014/main" id="{3DD12582-B718-4E01-8D4D-D2CD227A5447}"/>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8" name="Text Placeholder 7">
            <a:extLst>
              <a:ext uri="{FF2B5EF4-FFF2-40B4-BE49-F238E27FC236}">
                <a16:creationId xmlns:a16="http://schemas.microsoft.com/office/drawing/2014/main" id="{49312781-804C-4152-B791-AA399BC34769}"/>
              </a:ext>
            </a:extLst>
          </p:cNvPr>
          <p:cNvSpPr>
            <a:spLocks noGrp="1"/>
          </p:cNvSpPr>
          <p:nvPr>
            <p:ph type="body" sz="quarter" idx="11"/>
          </p:nvPr>
        </p:nvSpPr>
        <p:spPr>
          <a:xfrm>
            <a:off x="762000" y="6079893"/>
            <a:ext cx="10369296" cy="276999"/>
          </a:xfrm>
        </p:spPr>
        <p:txBody>
          <a:bodyPr/>
          <a:lstStyle/>
          <a:p>
            <a:pPr algn="r"/>
            <a:r>
              <a:rPr lang="en-US" dirty="0">
                <a:solidFill>
                  <a:srgbClr val="EAFF46"/>
                </a:solidFill>
              </a:rPr>
              <a:t>COGO Enabled Lines</a:t>
            </a:r>
          </a:p>
        </p:txBody>
      </p:sp>
    </p:spTree>
    <p:extLst>
      <p:ext uri="{BB962C8B-B14F-4D97-AF65-F5344CB8AC3E}">
        <p14:creationId xmlns:p14="http://schemas.microsoft.com/office/powerpoint/2010/main" val="21205529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7BB58002-FFD4-6B02-A610-8C2261574626}"/>
              </a:ext>
            </a:extLst>
          </p:cNvPr>
          <p:cNvGrpSpPr/>
          <p:nvPr/>
        </p:nvGrpSpPr>
        <p:grpSpPr>
          <a:xfrm>
            <a:off x="0" y="-30971"/>
            <a:ext cx="12193764" cy="6888971"/>
            <a:chOff x="-1764" y="-15485"/>
            <a:chExt cx="12193764" cy="6888971"/>
          </a:xfrm>
        </p:grpSpPr>
        <p:sp>
          <p:nvSpPr>
            <p:cNvPr id="2" name="gradient background1">
              <a:extLst>
                <a:ext uri="{FF2B5EF4-FFF2-40B4-BE49-F238E27FC236}">
                  <a16:creationId xmlns:a16="http://schemas.microsoft.com/office/drawing/2014/main" id="{A36258BB-E433-5C32-76F7-5D2A58E7171E}"/>
                </a:ext>
              </a:extLst>
            </p:cNvPr>
            <p:cNvSpPr/>
            <p:nvPr/>
          </p:nvSpPr>
          <p:spPr bwMode="auto">
            <a:xfrm>
              <a:off x="1" y="-15485"/>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9" name="Picture 8" descr="Shape&#10;&#10;Description automatically generated with low confidence">
              <a:extLst>
                <a:ext uri="{FF2B5EF4-FFF2-40B4-BE49-F238E27FC236}">
                  <a16:creationId xmlns:a16="http://schemas.microsoft.com/office/drawing/2014/main" id="{E553D1E9-9353-F625-B07D-AB5F1CD52F83}"/>
                </a:ext>
              </a:extLst>
            </p:cNvPr>
            <p:cNvPicPr>
              <a:picLocks noChangeAspect="1"/>
            </p:cNvPicPr>
            <p:nvPr/>
          </p:nvPicPr>
          <p:blipFill>
            <a:blip r:embed="rId3"/>
            <a:stretch>
              <a:fillRect/>
            </a:stretch>
          </p:blipFill>
          <p:spPr>
            <a:xfrm>
              <a:off x="-1764" y="0"/>
              <a:ext cx="12192000" cy="6858000"/>
            </a:xfrm>
            <a:prstGeom prst="rect">
              <a:avLst/>
            </a:prstGeom>
          </p:spPr>
        </p:pic>
      </p:grpSp>
      <p:sp>
        <p:nvSpPr>
          <p:cNvPr id="12" name="Title 11">
            <a:extLst>
              <a:ext uri="{FF2B5EF4-FFF2-40B4-BE49-F238E27FC236}">
                <a16:creationId xmlns:a16="http://schemas.microsoft.com/office/drawing/2014/main" id="{804ACFFC-B6E6-491C-96D5-BAA81024DBF5}"/>
              </a:ext>
            </a:extLst>
          </p:cNvPr>
          <p:cNvSpPr>
            <a:spLocks noGrp="1"/>
          </p:cNvSpPr>
          <p:nvPr>
            <p:ph type="title"/>
          </p:nvPr>
        </p:nvSpPr>
        <p:spPr>
          <a:xfrm>
            <a:off x="685800" y="778107"/>
            <a:ext cx="10826496" cy="553998"/>
          </a:xfrm>
        </p:spPr>
        <p:txBody>
          <a:bodyPr/>
          <a:lstStyle/>
          <a:p>
            <a:r>
              <a:rPr lang="en-US" sz="3600" dirty="0"/>
              <a:t>COGO Enabled Lines</a:t>
            </a:r>
          </a:p>
        </p:txBody>
      </p:sp>
      <p:sp>
        <p:nvSpPr>
          <p:cNvPr id="13" name="Content Placeholder 9">
            <a:extLst>
              <a:ext uri="{FF2B5EF4-FFF2-40B4-BE49-F238E27FC236}">
                <a16:creationId xmlns:a16="http://schemas.microsoft.com/office/drawing/2014/main" id="{ECEBF114-12BF-4E2C-A2BD-99B0ABA06345}"/>
              </a:ext>
            </a:extLst>
          </p:cNvPr>
          <p:cNvSpPr txBox="1">
            <a:spLocks/>
          </p:cNvSpPr>
          <p:nvPr/>
        </p:nvSpPr>
        <p:spPr>
          <a:xfrm>
            <a:off x="914400" y="1828800"/>
            <a:ext cx="10369296" cy="709127"/>
          </a:xfrm>
          <a:prstGeom prst="rect">
            <a:avLst/>
          </a:prstGeom>
        </p:spPr>
        <p:txBody>
          <a:bodyPr vert="horz" lIns="91440" tIns="45720" rIns="91440" bIns="45720" rtlCol="0" anchor="ctr"/>
          <a:lstStyle>
            <a:defPPr>
              <a:defRPr lang="en-US"/>
            </a:defPPr>
            <a:lvl1pPr marL="0" algn="l"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800"/>
              <a:t>Schema</a:t>
            </a:r>
          </a:p>
          <a:p>
            <a:endParaRPr lang="en-US" sz="2800" dirty="0"/>
          </a:p>
        </p:txBody>
      </p:sp>
      <p:pic>
        <p:nvPicPr>
          <p:cNvPr id="16" name="Picture 15" descr="A screenshot of a cell phone&#10;&#10;Description automatically generated">
            <a:extLst>
              <a:ext uri="{FF2B5EF4-FFF2-40B4-BE49-F238E27FC236}">
                <a16:creationId xmlns:a16="http://schemas.microsoft.com/office/drawing/2014/main" id="{3DD12582-B718-4E01-8D4D-D2CD227A5447}"/>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8" name="Rectangle 7">
            <a:extLst>
              <a:ext uri="{FF2B5EF4-FFF2-40B4-BE49-F238E27FC236}">
                <a16:creationId xmlns:a16="http://schemas.microsoft.com/office/drawing/2014/main" id="{62C5DD1A-1A26-41BB-A952-FE8F31C3D6A1}"/>
              </a:ext>
            </a:extLst>
          </p:cNvPr>
          <p:cNvSpPr/>
          <p:nvPr/>
        </p:nvSpPr>
        <p:spPr bwMode="auto">
          <a:xfrm>
            <a:off x="3155092" y="3124877"/>
            <a:ext cx="1162908" cy="189792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Text Placeholder 7">
            <a:extLst>
              <a:ext uri="{FF2B5EF4-FFF2-40B4-BE49-F238E27FC236}">
                <a16:creationId xmlns:a16="http://schemas.microsoft.com/office/drawing/2014/main" id="{D469D2D4-34F9-4746-95E4-BA0E38328CFA}"/>
              </a:ext>
            </a:extLst>
          </p:cNvPr>
          <p:cNvSpPr>
            <a:spLocks noGrp="1"/>
          </p:cNvSpPr>
          <p:nvPr>
            <p:ph type="body" sz="quarter" idx="11"/>
          </p:nvPr>
        </p:nvSpPr>
        <p:spPr>
          <a:xfrm>
            <a:off x="762000" y="6079893"/>
            <a:ext cx="10369296" cy="276999"/>
          </a:xfrm>
        </p:spPr>
        <p:txBody>
          <a:bodyPr/>
          <a:lstStyle/>
          <a:p>
            <a:pPr algn="r"/>
            <a:r>
              <a:rPr lang="en-US" dirty="0">
                <a:solidFill>
                  <a:srgbClr val="EAFF46"/>
                </a:solidFill>
              </a:rPr>
              <a:t>COGO Enabled Lines</a:t>
            </a:r>
          </a:p>
        </p:txBody>
      </p:sp>
    </p:spTree>
    <p:extLst>
      <p:ext uri="{BB962C8B-B14F-4D97-AF65-F5344CB8AC3E}">
        <p14:creationId xmlns:p14="http://schemas.microsoft.com/office/powerpoint/2010/main" val="85505908"/>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1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05361BA6-34CC-5149-B475-84B2D56F6133}" vid="{F944CF89-F3D3-BA49-95EA-BA43E65884F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mso-contentType ?>
<FormTemplates xmlns="http://schemas.microsoft.com/sharepoint/v3/contenttype/forms">
  <Display>DocumentLibraryForm</Display>
  <Edit>DocumentLibraryForm</Edit>
  <New>DocumentLibraryForm</New>
</FormTemplates>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7" ma:contentTypeDescription="Create a new document." ma:contentTypeScope="" ma:versionID="179368ab007227aa043c110a8fd1f771">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0d5966a9769bfbc775853e8d0dbca08c"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8.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10.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11.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12.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13.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14.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5.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16.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17.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18.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19.xml><?xml version="1.0" encoding="utf-8"?>
<ds:datastoreItem xmlns:ds="http://schemas.openxmlformats.org/officeDocument/2006/customXml" ds:itemID="{81E133DB-697E-4C10-B192-8899027B1EC6}">
  <ds:schemaRefs>
    <ds:schemaRef ds:uri="http://purl.org/dc/terms/"/>
    <ds:schemaRef ds:uri="http://schemas.microsoft.com/office/infopath/2007/PartnerControls"/>
    <ds:schemaRef ds:uri="2f451dda-87f0-44fe-8155-a7a8ce8ced40"/>
    <ds:schemaRef ds:uri="http://purl.org/dc/dcmitype/"/>
    <ds:schemaRef ds:uri="http://schemas.microsoft.com/office/2006/documentManagement/types"/>
    <ds:schemaRef ds:uri="http://purl.org/dc/elements/1.1/"/>
    <ds:schemaRef ds:uri="http://www.w3.org/XML/1998/namespace"/>
    <ds:schemaRef ds:uri="http://schemas.openxmlformats.org/package/2006/metadata/core-properties"/>
    <ds:schemaRef ds:uri="2cca2253-b4b3-493a-b13d-4e35805225a7"/>
    <ds:schemaRef ds:uri="http://schemas.microsoft.com/office/2006/metadata/properties"/>
  </ds:schemaRefs>
</ds:datastoreItem>
</file>

<file path=customXml/itemProps2.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20.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21.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22.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23.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24.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25.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26.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27.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28.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29.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0.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31.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32.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3.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34.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35.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36.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37.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38.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39.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4.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40.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41.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42.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3.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44.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45.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46.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47.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48.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49.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5.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50.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51.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52.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53.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54.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5.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56.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57.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58.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59.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6.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60.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61.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62.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63.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4.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65.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66.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67.xml><?xml version="1.0" encoding="utf-8"?>
<ds:datastoreItem xmlns:ds="http://schemas.openxmlformats.org/officeDocument/2006/customXml" ds:itemID="{4F718991-AE44-4915-B3FA-DF5B3A2FD8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451dda-87f0-44fe-8155-a7a8ce8ced40"/>
    <ds:schemaRef ds:uri="2cca2253-b4b3-493a-b13d-4e35805225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8.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7.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8.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9.xml><?xml version="1.0" encoding="utf-8"?>
<ds:datastoreItem xmlns:ds="http://schemas.openxmlformats.org/officeDocument/2006/customXml" ds:itemID="{AE5A340C-916E-449C-AA30-CD41B151A0D4}">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Esri_Corporate_Template-Dark</Template>
  <TotalTime>12197</TotalTime>
  <Words>3436</Words>
  <Application>Microsoft Office PowerPoint</Application>
  <PresentationFormat>Widescreen</PresentationFormat>
  <Paragraphs>534</Paragraphs>
  <Slides>77</Slides>
  <Notes>68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77</vt:i4>
      </vt:variant>
    </vt:vector>
  </HeadingPairs>
  <TitlesOfParts>
    <vt:vector size="82" baseType="lpstr">
      <vt:lpstr>Arial</vt:lpstr>
      <vt:lpstr>Calibri</vt:lpstr>
      <vt:lpstr>Lucida Grande</vt:lpstr>
      <vt:lpstr>Esri_Corporate_Template-Dark</vt:lpstr>
      <vt:lpstr>1_Esri_Corporate_Template-Dark</vt:lpstr>
      <vt:lpstr>ArcGIS Pro SDK for .NET : COGO API</vt:lpstr>
      <vt:lpstr>Session Topics</vt:lpstr>
      <vt:lpstr>Overview of COGO (Coordinate geometry)</vt:lpstr>
      <vt:lpstr>Overview of COGO</vt:lpstr>
      <vt:lpstr>Overview of COGO</vt:lpstr>
      <vt:lpstr>Overview of COGO</vt:lpstr>
      <vt:lpstr>COGO Enabled Lines</vt:lpstr>
      <vt:lpstr>COGO Enabled Lines</vt:lpstr>
      <vt:lpstr>COGO Enabled Lines</vt:lpstr>
      <vt:lpstr>COGO Enabled Lines</vt:lpstr>
      <vt:lpstr>DEMO: COGO Enabled lines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DEMO: Converting Direction and Distance Units</vt:lpstr>
      <vt:lpstr>Ground to Grid Corrections</vt:lpstr>
      <vt:lpstr>Coordinate Geometry (COGO)</vt:lpstr>
      <vt:lpstr>Coordinate Geometry (COGO)</vt:lpstr>
      <vt:lpstr>Coordinate Geometry (COGO)</vt:lpstr>
      <vt:lpstr>Coordinate Geometry (COGO)</vt:lpstr>
      <vt:lpstr>Coordinate Geometry (COGO)</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DEMO: Creating COGO Features</vt:lpstr>
      <vt:lpstr>Parcel Traverse &amp; COGO Loop Traverse</vt:lpstr>
      <vt:lpstr>Parcel Edges</vt:lpstr>
      <vt:lpstr>Parcel Edges</vt:lpstr>
      <vt:lpstr>Parcel Edges – Clockwise Sequence</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Line-to-Edge Relationships</vt:lpstr>
      <vt:lpstr>Parcel Fabric .Net API 3.0</vt:lpstr>
      <vt:lpstr>Parcel Fabric .Net API 3.0</vt:lpstr>
      <vt:lpstr>Resources –  ArcGIS Pro SDK for .NET COGO API</vt:lpstr>
      <vt:lpstr>Resources - ArcGIS Pro SDK for .NET : COGO API</vt:lpstr>
      <vt:lpstr>ArcGIS Pro SDK for .Net COGO</vt:lpstr>
      <vt:lpstr>PowerPoint Presentation</vt:lpstr>
      <vt:lpstr>ArcGIS Pro SDK for .NET – Technical Sessions</vt:lpstr>
      <vt:lpstr>ArcGIS Pro SDK for .NET – Demo theaters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Pettitt</dc:creator>
  <cp:lastModifiedBy>Tim Hodson</cp:lastModifiedBy>
  <cp:revision>236</cp:revision>
  <cp:lastPrinted>2021-08-10T23:54:02Z</cp:lastPrinted>
  <dcterms:created xsi:type="dcterms:W3CDTF">2021-10-12T16:08:44Z</dcterms:created>
  <dcterms:modified xsi:type="dcterms:W3CDTF">2023-02-28T20:48:43Z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ies>
</file>