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859" r:id="rId70"/>
    <p:sldMasterId id="2147486874" r:id="rId71"/>
  </p:sldMasterIdLst>
  <p:notesMasterIdLst>
    <p:notesMasterId r:id="rId102"/>
  </p:notesMasterIdLst>
  <p:handoutMasterIdLst>
    <p:handoutMasterId r:id="rId103"/>
  </p:handoutMasterIdLst>
  <p:sldIdLst>
    <p:sldId id="639" r:id="rId72"/>
    <p:sldId id="1003" r:id="rId73"/>
    <p:sldId id="1052" r:id="rId74"/>
    <p:sldId id="1005" r:id="rId75"/>
    <p:sldId id="1059" r:id="rId76"/>
    <p:sldId id="1058" r:id="rId77"/>
    <p:sldId id="1057" r:id="rId78"/>
    <p:sldId id="1056" r:id="rId79"/>
    <p:sldId id="1054" r:id="rId80"/>
    <p:sldId id="1053" r:id="rId81"/>
    <p:sldId id="1050" r:id="rId82"/>
    <p:sldId id="1011" r:id="rId83"/>
    <p:sldId id="1012" r:id="rId84"/>
    <p:sldId id="1006" r:id="rId85"/>
    <p:sldId id="1060" r:id="rId86"/>
    <p:sldId id="1015" r:id="rId87"/>
    <p:sldId id="1061" r:id="rId88"/>
    <p:sldId id="1017" r:id="rId89"/>
    <p:sldId id="1007" r:id="rId90"/>
    <p:sldId id="1013" r:id="rId91"/>
    <p:sldId id="1014" r:id="rId92"/>
    <p:sldId id="1020" r:id="rId93"/>
    <p:sldId id="1019" r:id="rId94"/>
    <p:sldId id="1026" r:id="rId95"/>
    <p:sldId id="1024" r:id="rId96"/>
    <p:sldId id="1025" r:id="rId97"/>
    <p:sldId id="1022" r:id="rId98"/>
    <p:sldId id="1002" r:id="rId99"/>
    <p:sldId id="644" r:id="rId100"/>
    <p:sldId id="988" r:id="rId10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3B4"/>
    <a:srgbClr val="E0F4FE"/>
    <a:srgbClr val="438EB7"/>
    <a:srgbClr val="00B9F2"/>
    <a:srgbClr val="007AC2"/>
    <a:srgbClr val="C0E8FF"/>
    <a:srgbClr val="C8EBFF"/>
    <a:srgbClr val="053264"/>
    <a:srgbClr val="7BDBF4"/>
    <a:srgbClr val="8DE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69" autoAdjust="0"/>
    <p:restoredTop sz="79427" autoAdjust="0"/>
  </p:normalViewPr>
  <p:slideViewPr>
    <p:cSldViewPr snapToGrid="0" snapToObjects="1" showGuides="1">
      <p:cViewPr varScale="1">
        <p:scale>
          <a:sx n="62" d="100"/>
          <a:sy n="62" d="100"/>
        </p:scale>
        <p:origin x="584" y="56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18" d="100"/>
        <a:sy n="3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3.xml"/><Relationship Id="rId89" Type="http://schemas.openxmlformats.org/officeDocument/2006/relationships/slide" Target="slides/slide18.xml"/><Relationship Id="rId16" Type="http://schemas.openxmlformats.org/officeDocument/2006/relationships/customXml" Target="../customXml/item16.xml"/><Relationship Id="rId107" Type="http://schemas.openxmlformats.org/officeDocument/2006/relationships/tableStyles" Target="tableStyles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3.xml"/><Relationship Id="rId79" Type="http://schemas.openxmlformats.org/officeDocument/2006/relationships/slide" Target="slides/slide8.xml"/><Relationship Id="rId102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90" Type="http://schemas.openxmlformats.org/officeDocument/2006/relationships/slide" Target="slides/slide19.xml"/><Relationship Id="rId95" Type="http://schemas.openxmlformats.org/officeDocument/2006/relationships/slide" Target="slides/slide2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80" Type="http://schemas.openxmlformats.org/officeDocument/2006/relationships/slide" Target="slides/slide9.xml"/><Relationship Id="rId85" Type="http://schemas.openxmlformats.org/officeDocument/2006/relationships/slide" Target="slides/slide14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handoutMaster" Target="handoutMasters/handoutMaster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Master" Target="slideMasters/slideMaster1.xml"/><Relationship Id="rId75" Type="http://schemas.openxmlformats.org/officeDocument/2006/relationships/slide" Target="slides/slide4.xml"/><Relationship Id="rId83" Type="http://schemas.openxmlformats.org/officeDocument/2006/relationships/slide" Target="slides/slide12.xml"/><Relationship Id="rId88" Type="http://schemas.openxmlformats.org/officeDocument/2006/relationships/slide" Target="slides/slide17.xml"/><Relationship Id="rId91" Type="http://schemas.openxmlformats.org/officeDocument/2006/relationships/slide" Target="slides/slide20.xml"/><Relationship Id="rId96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theme" Target="theme/theme1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2.xml"/><Relationship Id="rId78" Type="http://schemas.openxmlformats.org/officeDocument/2006/relationships/slide" Target="slides/slide7.xml"/><Relationship Id="rId81" Type="http://schemas.openxmlformats.org/officeDocument/2006/relationships/slide" Target="slides/slide10.xml"/><Relationship Id="rId86" Type="http://schemas.openxmlformats.org/officeDocument/2006/relationships/slide" Target="slides/slide15.xml"/><Relationship Id="rId94" Type="http://schemas.openxmlformats.org/officeDocument/2006/relationships/slide" Target="slides/slide23.xml"/><Relationship Id="rId99" Type="http://schemas.openxmlformats.org/officeDocument/2006/relationships/slide" Target="slides/slide28.xml"/><Relationship Id="rId101" Type="http://schemas.openxmlformats.org/officeDocument/2006/relationships/slide" Target="slides/slide30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5.xml"/><Relationship Id="rId97" Type="http://schemas.openxmlformats.org/officeDocument/2006/relationships/slide" Target="slides/slide26.xml"/><Relationship Id="rId104" Type="http://schemas.openxmlformats.org/officeDocument/2006/relationships/presProps" Target="presProps.xml"/><Relationship Id="rId7" Type="http://schemas.openxmlformats.org/officeDocument/2006/relationships/customXml" Target="../customXml/item7.xml"/><Relationship Id="rId71" Type="http://schemas.openxmlformats.org/officeDocument/2006/relationships/slideMaster" Target="slideMasters/slideMaster2.xml"/><Relationship Id="rId92" Type="http://schemas.openxmlformats.org/officeDocument/2006/relationships/slide" Target="slides/slide21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6.xml"/><Relationship Id="rId61" Type="http://schemas.openxmlformats.org/officeDocument/2006/relationships/customXml" Target="../customXml/item61.xml"/><Relationship Id="rId82" Type="http://schemas.openxmlformats.org/officeDocument/2006/relationships/slide" Target="slides/slide11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6.xml"/><Relationship Id="rId100" Type="http://schemas.openxmlformats.org/officeDocument/2006/relationships/slide" Target="slides/slide29.xml"/><Relationship Id="rId105" Type="http://schemas.openxmlformats.org/officeDocument/2006/relationships/viewProps" Target="viewProp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1.xml"/><Relationship Id="rId93" Type="http://schemas.openxmlformats.org/officeDocument/2006/relationships/slide" Target="slides/slide22.xml"/><Relationship Id="rId98" Type="http://schemas.openxmlformats.org/officeDocument/2006/relationships/slide" Target="slides/slide27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11/7/2023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446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152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531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708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F69AD2-04A9-12BA-20A5-BB6BC05FB6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3536" y="3177425"/>
            <a:ext cx="2121592" cy="658425"/>
          </a:xfrm>
          <a:prstGeom prst="rect">
            <a:avLst/>
          </a:prstGeom>
        </p:spPr>
      </p:pic>
      <p:sp>
        <p:nvSpPr>
          <p:cNvPr id="11" name="UC 2021">
            <a:extLst>
              <a:ext uri="{FF2B5EF4-FFF2-40B4-BE49-F238E27FC236}">
                <a16:creationId xmlns:a16="http://schemas.microsoft.com/office/drawing/2014/main" id="{17DD8D7F-B438-8954-E42E-77A20540851C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6379029" y="3685753"/>
            <a:ext cx="4898571" cy="17999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r">
              <a:spcAft>
                <a:spcPts val="0"/>
              </a:spcAft>
            </a:pPr>
            <a:r>
              <a:rPr lang="en-US" sz="1200" b="1" i="1" dirty="0">
                <a:solidFill>
                  <a:srgbClr val="EF5347"/>
                </a:solidFill>
              </a:rPr>
              <a:t>ESRI DEVELOPER SUMMIT 2023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A73F5EF-62FD-E0BF-987E-E6917B2FF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574" y="4480500"/>
            <a:ext cx="10357027" cy="914400"/>
          </a:xfrm>
          <a:prstGeom prst="rect">
            <a:avLst/>
          </a:prstGeom>
        </p:spPr>
        <p:txBody>
          <a:bodyPr anchor="ctr"/>
          <a:lstStyle/>
          <a:p>
            <a:pPr algn="r"/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83036E9B-C568-B0F5-1B7C-6E89EEA30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5517525"/>
            <a:ext cx="10367508" cy="488378"/>
          </a:xfrm>
          <a:prstGeom prst="rect">
            <a:avLst/>
          </a:prstGeom>
        </p:spPr>
        <p:txBody>
          <a:bodyPr anchor="t"/>
          <a:lstStyle/>
          <a:p>
            <a:pPr algn="r"/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133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35812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8836001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11/7/2023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498209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95975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45484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606586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213298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433631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11/7/2023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32348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11/7/2023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49436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ACD3208-371B-31D8-E6FA-0372BDB3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7119257" cy="7386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1DFE374-7611-9F0A-FDE2-C1AB78054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7119256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550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11/7/2023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605870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11/7/2023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99163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11/7/2023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04088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11/7/2023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35143399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577824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571972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17724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664771C-ED9E-2A4D-E2DB-9313CCDD3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5486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86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1237"/>
            <a:ext cx="10515600" cy="49857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1210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-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664771C-ED9E-2A4D-E2DB-9313CCDD3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392"/>
            <a:ext cx="12192000" cy="6858000"/>
          </a:xfrm>
          <a:prstGeom prst="rect">
            <a:avLst/>
          </a:prstGeom>
        </p:spPr>
      </p:pic>
      <p:sp>
        <p:nvSpPr>
          <p:cNvPr id="4" name="Content Placeholder 12">
            <a:extLst>
              <a:ext uri="{FF2B5EF4-FFF2-40B4-BE49-F238E27FC236}">
                <a16:creationId xmlns:a16="http://schemas.microsoft.com/office/drawing/2014/main" id="{EE544616-9A18-486D-B37E-FFA3A38067A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9509" y="2057400"/>
            <a:ext cx="10464187" cy="4257136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EAFF46"/>
              </a:buClr>
            </a:pPr>
            <a:endParaRPr 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10318A8-EAEF-C27C-9EA2-7EC0FC3B17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1399032"/>
            <a:ext cx="10445496" cy="276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76D94D-7181-2B66-06FC-81A78BC07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09" y="365125"/>
            <a:ext cx="1053429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801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664771C-ED9E-2A4D-E2DB-9313CCDD3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5486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8358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48003-4D43-C0F1-8167-A0E9535AB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4F220-C1B9-56F5-47A1-89E57AF1E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3254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2643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F28988E3-222D-6A6B-FD34-E430E66F70E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70A3632-3C20-AED2-BE19-002F3301B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2092"/>
            <a:ext cx="4427728" cy="147732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0BF0AE5-352C-301C-170D-85575985B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528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2291AD2-489F-0E46-BE77-9DBBC4F54CDA}"/>
              </a:ext>
            </a:extLst>
          </p:cNvPr>
          <p:cNvGrpSpPr/>
          <p:nvPr userDrawn="1"/>
        </p:nvGrpSpPr>
        <p:grpSpPr>
          <a:xfrm>
            <a:off x="0" y="-15485"/>
            <a:ext cx="12192000" cy="6888971"/>
            <a:chOff x="0" y="-15485"/>
            <a:chExt cx="12192000" cy="6888971"/>
          </a:xfrm>
        </p:grpSpPr>
        <p:sp>
          <p:nvSpPr>
            <p:cNvPr id="8" name="gradient background1">
              <a:extLst>
                <a:ext uri="{FF2B5EF4-FFF2-40B4-BE49-F238E27FC236}">
                  <a16:creationId xmlns:a16="http://schemas.microsoft.com/office/drawing/2014/main" id="{590C9E04-B52D-FB9A-7EB1-13165BD3EE33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39000">
                  <a:srgbClr val="090A44"/>
                </a:gs>
                <a:gs pos="0">
                  <a:srgbClr val="131A7F"/>
                </a:gs>
                <a:gs pos="98000">
                  <a:srgbClr val="070738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Picture 8" descr="A picture containing indoor, dark&#10;&#10;Description automatically generated">
              <a:extLst>
                <a:ext uri="{FF2B5EF4-FFF2-40B4-BE49-F238E27FC236}">
                  <a16:creationId xmlns:a16="http://schemas.microsoft.com/office/drawing/2014/main" id="{A8C45076-3F6F-BA16-57F4-5DF17D0B94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9571"/>
            <a:stretch/>
          </p:blipFill>
          <p:spPr>
            <a:xfrm>
              <a:off x="0" y="0"/>
              <a:ext cx="8586788" cy="6857999"/>
            </a:xfrm>
            <a:prstGeom prst="rect">
              <a:avLst/>
            </a:prstGeom>
          </p:spPr>
        </p:pic>
        <p:pic>
          <p:nvPicPr>
            <p:cNvPr id="10" name="Picture 9" descr="A picture containing text, colorful, helmet&#10;&#10;Description automatically generated">
              <a:extLst>
                <a:ext uri="{FF2B5EF4-FFF2-40B4-BE49-F238E27FC236}">
                  <a16:creationId xmlns:a16="http://schemas.microsoft.com/office/drawing/2014/main" id="{CB88D6C5-AF02-C2CF-AF8B-31C6DBCDBD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805"/>
            <a:stretch/>
          </p:blipFill>
          <p:spPr>
            <a:xfrm>
              <a:off x="2414589" y="0"/>
              <a:ext cx="9777411" cy="6857999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52FBFC0A-B008-F3AB-ABE9-4DD7834A5AD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807202"/>
            <a:ext cx="4524861" cy="139903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1B21167-F139-340B-1F1E-9C8D98AB85F0}"/>
              </a:ext>
            </a:extLst>
          </p:cNvPr>
          <p:cNvSpPr/>
          <p:nvPr userDrawn="1"/>
        </p:nvSpPr>
        <p:spPr>
          <a:xfrm>
            <a:off x="1215026" y="4206240"/>
            <a:ext cx="3923608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rgbClr val="EF5347">
                    <a:alpha val="60000"/>
                  </a:srgbClr>
                </a:solidFill>
              </a:rPr>
              <a:t>Copyright © 2022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85302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85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60" r:id="rId1"/>
    <p:sldLayoutId id="2147486861" r:id="rId2"/>
    <p:sldLayoutId id="2147486862" r:id="rId3"/>
    <p:sldLayoutId id="2147486863" r:id="rId4"/>
    <p:sldLayoutId id="2147486873" r:id="rId5"/>
    <p:sldLayoutId id="2147486864" r:id="rId6"/>
    <p:sldLayoutId id="2147486865" r:id="rId7"/>
    <p:sldLayoutId id="2147486866" r:id="rId8"/>
    <p:sldLayoutId id="2147486867" r:id="rId9"/>
    <p:sldLayoutId id="2147486868" r:id="rId10"/>
    <p:sldLayoutId id="2147486871" r:id="rId11"/>
    <p:sldLayoutId id="2147486872" r:id="rId12"/>
    <p:sldLayoutId id="214748688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11/7/2023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728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75" r:id="rId1"/>
    <p:sldLayoutId id="2147486876" r:id="rId2"/>
    <p:sldLayoutId id="2147486877" r:id="rId3"/>
    <p:sldLayoutId id="2147486878" r:id="rId4"/>
    <p:sldLayoutId id="2147486879" r:id="rId5"/>
    <p:sldLayoutId id="2147486880" r:id="rId6"/>
    <p:sldLayoutId id="2147486881" r:id="rId7"/>
    <p:sldLayoutId id="2147486882" r:id="rId8"/>
    <p:sldLayoutId id="2147486883" r:id="rId9"/>
    <p:sldLayoutId id="2147486884" r:id="rId10"/>
    <p:sldLayoutId id="2147486885" r:id="rId11"/>
    <p:sldLayoutId id="2147486886" r:id="rId12"/>
    <p:sldLayoutId id="2147486887" r:id="rId13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pro.arcgis.com/en/pro-app/latest/sdk/api-reference/topic10941.html" TargetMode="External"/><Relationship Id="rId13" Type="http://schemas.openxmlformats.org/officeDocument/2006/relationships/hyperlink" Target="https://pro.arcgis.com/en/pro-app/latest/sdk/api-reference/topic10986.html" TargetMode="External"/><Relationship Id="rId3" Type="http://schemas.openxmlformats.org/officeDocument/2006/relationships/hyperlink" Target="https://pro.arcgis.com/en/pro-app/latest/sdk/api-reference/topic10838.html" TargetMode="External"/><Relationship Id="rId7" Type="http://schemas.openxmlformats.org/officeDocument/2006/relationships/hyperlink" Target="https://pro.arcgis.com/en/pro-app/latest/sdk/api-reference/topic10876.html" TargetMode="External"/><Relationship Id="rId12" Type="http://schemas.openxmlformats.org/officeDocument/2006/relationships/hyperlink" Target="https://pro.arcgis.com/en/pro-app/latest/sdk/api-reference/topic10985.html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pro.arcgis.com/en/pro-app/latest/sdk/api-reference/topic10874.html" TargetMode="External"/><Relationship Id="rId11" Type="http://schemas.openxmlformats.org/officeDocument/2006/relationships/hyperlink" Target="https://pro.arcgis.com/en/pro-app/latest/sdk/api-reference/topic10973.html" TargetMode="External"/><Relationship Id="rId5" Type="http://schemas.openxmlformats.org/officeDocument/2006/relationships/hyperlink" Target="https://pro.arcgis.com/en/pro-app/latest/sdk/api-reference/topic10867.html" TargetMode="External"/><Relationship Id="rId10" Type="http://schemas.openxmlformats.org/officeDocument/2006/relationships/hyperlink" Target="https://pro.arcgis.com/en/pro-app/latest/sdk/api-reference/topic10959.html" TargetMode="External"/><Relationship Id="rId4" Type="http://schemas.openxmlformats.org/officeDocument/2006/relationships/hyperlink" Target="https://pro.arcgis.com/en/pro-app/latest/sdk/api-reference/topic10849.html" TargetMode="External"/><Relationship Id="rId9" Type="http://schemas.openxmlformats.org/officeDocument/2006/relationships/hyperlink" Target="https://pro.arcgis.com/en/pro-app/latest/sdk/api-reference/topic10945.html" TargetMode="External"/><Relationship Id="rId14" Type="http://schemas.openxmlformats.org/officeDocument/2006/relationships/hyperlink" Target="https://pro.arcgis.com/en/pro-app/latest/sdk/api-reference/topic10995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github.com/Esri/arcgis-pro-sdk/wiki/Tech-Sessions#2023-" TargetMode="Externa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tiff"/><Relationship Id="rId12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jpg"/><Relationship Id="rId11" Type="http://schemas.openxmlformats.org/officeDocument/2006/relationships/image" Target="../media/image36.jpg"/><Relationship Id="rId5" Type="http://schemas.openxmlformats.org/officeDocument/2006/relationships/image" Target="../media/image30.sv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F51552B-F27E-15EE-F8E1-DC598110960C}"/>
              </a:ext>
            </a:extLst>
          </p:cNvPr>
          <p:cNvGrpSpPr/>
          <p:nvPr/>
        </p:nvGrpSpPr>
        <p:grpSpPr>
          <a:xfrm>
            <a:off x="-12701" y="-15486"/>
            <a:ext cx="12204701" cy="6888971"/>
            <a:chOff x="-12701" y="-15486"/>
            <a:chExt cx="12204701" cy="6888971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716DC2C7-EEFF-9D74-B518-744675F155C3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A00AF"/>
                </a:gs>
                <a:gs pos="98000">
                  <a:srgbClr val="200244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colorfulness, screenshot, art, graphics&#10;&#10;Description automatically generated">
              <a:extLst>
                <a:ext uri="{FF2B5EF4-FFF2-40B4-BE49-F238E27FC236}">
                  <a16:creationId xmlns:a16="http://schemas.microsoft.com/office/drawing/2014/main" id="{52ADA264-48BD-147C-2B42-3A3FDCDA68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104" t="8700" r="104" b="41352"/>
            <a:stretch/>
          </p:blipFill>
          <p:spPr>
            <a:xfrm>
              <a:off x="-12701" y="-11288"/>
              <a:ext cx="12204701" cy="3429000"/>
            </a:xfrm>
            <a:prstGeom prst="rect">
              <a:avLst/>
            </a:prstGeom>
          </p:spPr>
        </p:pic>
      </p:grpSp>
      <p:sp>
        <p:nvSpPr>
          <p:cNvPr id="11" name="gradient background1" hidden="1">
            <a:extLst>
              <a:ext uri="{FF2B5EF4-FFF2-40B4-BE49-F238E27FC236}">
                <a16:creationId xmlns:a16="http://schemas.microsoft.com/office/drawing/2014/main" id="{B5CEE6FB-6EF6-293A-11CD-BB30632E1694}"/>
              </a:ext>
            </a:extLst>
          </p:cNvPr>
          <p:cNvSpPr/>
          <p:nvPr/>
        </p:nvSpPr>
        <p:spPr bwMode="auto">
          <a:xfrm>
            <a:off x="0" y="-15485"/>
            <a:ext cx="12191999" cy="6888971"/>
          </a:xfrm>
          <a:prstGeom prst="rect">
            <a:avLst/>
          </a:prstGeom>
          <a:gradFill flip="none" rotWithShape="1">
            <a:gsLst>
              <a:gs pos="0">
                <a:srgbClr val="131A8E"/>
              </a:gs>
              <a:gs pos="98000">
                <a:srgbClr val="070738"/>
              </a:gs>
            </a:gsLst>
            <a:lin ang="20700000" scaled="0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E6FDA8-78A3-862D-2CA7-52DEAC406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574" y="4480500"/>
            <a:ext cx="10357027" cy="914400"/>
          </a:xfrm>
        </p:spPr>
        <p:txBody>
          <a:bodyPr anchor="b"/>
          <a:lstStyle/>
          <a:p>
            <a:pPr algn="r"/>
            <a:r>
              <a:rPr lang="en-US" sz="3600" b="0" dirty="0">
                <a:solidFill>
                  <a:prstClr val="white"/>
                </a:solidFill>
              </a:rPr>
              <a:t>ArcGIS Pro SDK for .NET: </a:t>
            </a:r>
            <a:r>
              <a:rPr lang="en-US" sz="3600" dirty="0"/>
              <a:t>Intermediate Data Visualization Using Table Controls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5F7DC9-75B6-8E8A-2E1C-4AC857C67F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5517525"/>
            <a:ext cx="10367508" cy="488378"/>
          </a:xfrm>
        </p:spPr>
        <p:txBody>
          <a:bodyPr anchor="t"/>
          <a:lstStyle/>
          <a:p>
            <a:pPr algn="r"/>
            <a:r>
              <a:rPr lang="en-US" sz="2000" dirty="0">
                <a:solidFill>
                  <a:srgbClr val="6EF0AF"/>
                </a:solidFill>
                <a:latin typeface="Arial"/>
                <a:ea typeface="ＭＳ Ｐゴシック"/>
              </a:rPr>
              <a:t>Narelle Chedzey</a:t>
            </a:r>
          </a:p>
          <a:p>
            <a:pPr algn="r"/>
            <a:endParaRPr lang="en-US" dirty="0">
              <a:solidFill>
                <a:srgbClr val="58F9A0"/>
              </a:solidFill>
            </a:endParaRPr>
          </a:p>
        </p:txBody>
      </p:sp>
      <p:sp>
        <p:nvSpPr>
          <p:cNvPr id="5" name="UC 2021">
            <a:extLst>
              <a:ext uri="{FF2B5EF4-FFF2-40B4-BE49-F238E27FC236}">
                <a16:creationId xmlns:a16="http://schemas.microsoft.com/office/drawing/2014/main" id="{B63A6F46-A33B-1FD0-5C6D-A798795F2A8F}"/>
              </a:ext>
            </a:extLst>
          </p:cNvPr>
          <p:cNvSpPr txBox="1">
            <a:spLocks/>
          </p:cNvSpPr>
          <p:nvPr/>
        </p:nvSpPr>
        <p:spPr bwMode="white">
          <a:xfrm>
            <a:off x="6379029" y="3528692"/>
            <a:ext cx="4898571" cy="17999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8742EC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ESRI EUROPEAN DEVELOPER SUMMIT 2023 </a:t>
            </a:r>
          </a:p>
        </p:txBody>
      </p:sp>
      <p:pic>
        <p:nvPicPr>
          <p:cNvPr id="6" name="Esri">
            <a:extLst>
              <a:ext uri="{FF2B5EF4-FFF2-40B4-BE49-F238E27FC236}">
                <a16:creationId xmlns:a16="http://schemas.microsoft.com/office/drawing/2014/main" id="{93F63492-5A35-FE9A-F168-2840FCA7E8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616180"/>
            <a:ext cx="2120900" cy="65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52440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6473A87-1FC9-2461-DFD3-29AAE47EB147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1D26A91C-7238-E1CF-F190-79D141C58E5F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5" name="Picture 4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CB5D4E9E-3C8F-8EE1-EB81-6B4B08FA26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7C49155A-167A-65BA-3999-302557644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TableView</a:t>
            </a:r>
            <a:r>
              <a:rPr lang="en-US" sz="3200" b="1" dirty="0"/>
              <a:t> Class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A24E94D-EE53-9C24-EB76-EAA699ECA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err="1"/>
              <a:t>TableView</a:t>
            </a:r>
            <a:r>
              <a:rPr lang="en-US" sz="2400" b="1" dirty="0"/>
              <a:t> can be customized</a:t>
            </a:r>
          </a:p>
          <a:p>
            <a:pPr lvl="1"/>
            <a:r>
              <a:rPr lang="en-US" sz="2000" b="1" dirty="0"/>
              <a:t>Modify the UI (hide columns, change column order, set zoom factor)</a:t>
            </a:r>
          </a:p>
          <a:p>
            <a:pPr lvl="1"/>
            <a:r>
              <a:rPr lang="en-US" sz="2000" b="1" dirty="0"/>
              <a:t>Change behaviors (sorting)</a:t>
            </a:r>
          </a:p>
          <a:p>
            <a:pPr lvl="1"/>
            <a:r>
              <a:rPr lang="en-US" sz="2000" b="1" dirty="0"/>
              <a:t>View Mode i.e. All rows or Selected rows</a:t>
            </a:r>
          </a:p>
          <a:p>
            <a:pPr lvl="1"/>
            <a:r>
              <a:rPr lang="en-US" sz="2000" b="1" dirty="0"/>
              <a:t>Manipulate selection</a:t>
            </a:r>
          </a:p>
          <a:p>
            <a:pPr lvl="1"/>
            <a:r>
              <a:rPr lang="en-US" sz="2000" b="1" dirty="0"/>
              <a:t>Manipulate highlight (when </a:t>
            </a:r>
            <a:r>
              <a:rPr lang="en-US" sz="2000" b="1" dirty="0" err="1"/>
              <a:t>ViewMode</a:t>
            </a:r>
            <a:r>
              <a:rPr lang="en-US" sz="2000" b="1" dirty="0"/>
              <a:t> is Selected rows)</a:t>
            </a:r>
          </a:p>
          <a:p>
            <a:pPr lvl="1"/>
            <a:r>
              <a:rPr lang="en-US" sz="2000" b="1" dirty="0"/>
              <a:t>Process Row selection when </a:t>
            </a:r>
            <a:br>
              <a:rPr lang="en-US" sz="2000" b="1" dirty="0"/>
            </a:br>
            <a:r>
              <a:rPr lang="en-US" sz="2000" b="1" dirty="0"/>
              <a:t>a Row in the </a:t>
            </a:r>
            <a:r>
              <a:rPr lang="en-US" sz="2000" b="1" dirty="0" err="1"/>
              <a:t>TableView</a:t>
            </a:r>
            <a:r>
              <a:rPr lang="en-US" sz="2000" b="1" dirty="0"/>
              <a:t> is </a:t>
            </a:r>
            <a:br>
              <a:rPr lang="en-US" sz="2000" b="1" dirty="0"/>
            </a:br>
            <a:r>
              <a:rPr lang="en-US" sz="2000" b="1" dirty="0"/>
              <a:t>clicked</a:t>
            </a:r>
          </a:p>
          <a:p>
            <a:pPr lvl="1"/>
            <a:endParaRPr lang="en-US" sz="2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B96FF7-BC7E-6F28-BB2F-AF03B86808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355" b="14733"/>
          <a:stretch/>
        </p:blipFill>
        <p:spPr>
          <a:xfrm>
            <a:off x="5988769" y="3791355"/>
            <a:ext cx="5941792" cy="2733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516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3604BA4-966D-48BE-496A-91DAFD894460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5" name="gradient background1">
              <a:extLst>
                <a:ext uri="{FF2B5EF4-FFF2-40B4-BE49-F238E27FC236}">
                  <a16:creationId xmlns:a16="http://schemas.microsoft.com/office/drawing/2014/main" id="{3126A0D4-008A-FB8B-02BC-0C5A72DE8350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C86C7032-AD92-2915-2620-819DD456B0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Samples of </a:t>
            </a:r>
            <a:r>
              <a:rPr lang="en-US" sz="3200" b="1" dirty="0" err="1"/>
              <a:t>TableView</a:t>
            </a:r>
            <a:r>
              <a:rPr lang="en-US" sz="3200" b="1" dirty="0"/>
              <a:t> features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147EFB9-47F4-36D4-30F0-0ECD7EEA31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97927"/>
              </p:ext>
            </p:extLst>
          </p:nvPr>
        </p:nvGraphicFramePr>
        <p:xfrm>
          <a:off x="838200" y="1031513"/>
          <a:ext cx="10328988" cy="5286496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2202025">
                  <a:extLst>
                    <a:ext uri="{9D8B030D-6E8A-4147-A177-3AD203B41FA5}">
                      <a16:colId xmlns:a16="http://schemas.microsoft.com/office/drawing/2014/main" val="495810539"/>
                    </a:ext>
                  </a:extLst>
                </a:gridCol>
                <a:gridCol w="8126963">
                  <a:extLst>
                    <a:ext uri="{9D8B030D-6E8A-4147-A177-3AD203B41FA5}">
                      <a16:colId xmlns:a16="http://schemas.microsoft.com/office/drawing/2014/main" val="4051477225"/>
                    </a:ext>
                  </a:extLst>
                </a:gridCol>
              </a:tblGrid>
              <a:tr h="279735"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Method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Description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1956007264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 dirty="0" err="1">
                          <a:solidFill>
                            <a:schemeClr val="tx1"/>
                          </a:solidFill>
                          <a:effectLst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AddField</a:t>
                      </a:r>
                      <a:endParaRPr lang="en-US" sz="1600" u="sng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Displays the Add Field GP tool.  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149384033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 dirty="0" err="1">
                          <a:solidFill>
                            <a:schemeClr val="tx1"/>
                          </a:solidFill>
                          <a:effectLst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CustomSort</a:t>
                      </a:r>
                      <a:endParaRPr lang="en-US" sz="1600" u="sng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Shows the custom field sort dialog.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914212158"/>
                  </a:ext>
                </a:extLst>
              </a:tr>
              <a:tr h="454968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Export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Shows the Export Talbe GP tool for exporting the attributes of the table view.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81050292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 dirty="0">
                          <a:solidFill>
                            <a:schemeClr val="tx1"/>
                          </a:solidFill>
                          <a:effectLst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Find</a:t>
                      </a:r>
                      <a:endParaRPr lang="en-US" sz="1600" u="sng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Shows the Find control.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282443765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 dirty="0" err="1">
                          <a:solidFill>
                            <a:schemeClr val="tx1"/>
                          </a:solidFill>
                          <a:effectLst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FindAndReplace</a:t>
                      </a:r>
                      <a:endParaRPr lang="en-US" sz="1600" u="sng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Shows the Find and Replace control.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941627799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PanToSelected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Pans to the selected rows in the table view.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980670140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SelectAll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Selects all the rows in the table view.  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964098457"/>
                  </a:ext>
                </a:extLst>
              </a:tr>
              <a:tr h="564808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SetHiddenFields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Sets the specified fields to be hidden in the table view UI. The specified list of fields are added to any existing fields that are already hidden.</a:t>
                      </a:r>
                      <a:endParaRPr lang="en-US" sz="1600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1014367819"/>
                  </a:ext>
                </a:extLst>
              </a:tr>
              <a:tr h="454968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 dirty="0" err="1">
                          <a:solidFill>
                            <a:schemeClr val="tx1"/>
                          </a:solidFill>
                          <a:effectLst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SetZoomLevel</a:t>
                      </a:r>
                      <a:endParaRPr lang="en-US" sz="1600" u="sng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Set the zoom level for the table view. The allowed values are 50 to 400.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2008663483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SwitchSelection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Switch the current selection of the table view.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1861122742"/>
                  </a:ext>
                </a:extLst>
              </a:tr>
              <a:tr h="454968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>
                          <a:solidFill>
                            <a:schemeClr val="tx1"/>
                          </a:solidFill>
                          <a:effectLst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ToggleFieldAlias</a:t>
                      </a:r>
                      <a:endParaRPr lang="en-US" sz="1600" u="sng" ker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Toggles between the field name and alias on the column headers of the table view.  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3695951636"/>
                  </a:ext>
                </a:extLst>
              </a:tr>
              <a:tr h="27973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kern="0" dirty="0" err="1">
                          <a:solidFill>
                            <a:schemeClr val="tx1"/>
                          </a:solidFill>
                          <a:effectLst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ZoomToSelected</a:t>
                      </a:r>
                      <a:endParaRPr lang="en-US" sz="1600" u="sng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2808" marR="102808" marT="77106" marB="77106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Zooms to the selected rows in the table view.  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08" marR="102808" marT="77106" marB="77106"/>
                </a:tc>
                <a:extLst>
                  <a:ext uri="{0D108BD9-81ED-4DB2-BD59-A6C34878D82A}">
                    <a16:rowId xmlns:a16="http://schemas.microsoft.com/office/drawing/2014/main" val="499016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9638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236D78D-23EA-FF5F-CF6C-6EFF88E71C25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7" name="gradient background1">
              <a:extLst>
                <a:ext uri="{FF2B5EF4-FFF2-40B4-BE49-F238E27FC236}">
                  <a16:creationId xmlns:a16="http://schemas.microsoft.com/office/drawing/2014/main" id="{24EC1898-F792-8DD4-1A3B-31D03493813A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BEE94998-5745-9B51-26AF-BFC630C502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TableView</a:t>
            </a:r>
            <a:r>
              <a:rPr lang="en-US" sz="3200" b="1" dirty="0"/>
              <a:t> Row Indexes and Object IDs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003BA4-3C8C-F62D-1A10-0CFBDCA5D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err="1"/>
              <a:t>ObjectId</a:t>
            </a:r>
            <a:r>
              <a:rPr lang="en-US" sz="2400" b="1" dirty="0"/>
              <a:t> =&gt; Row index</a:t>
            </a:r>
          </a:p>
          <a:p>
            <a:pPr lvl="1"/>
            <a:r>
              <a:rPr lang="en-US" sz="2000" b="1" dirty="0"/>
              <a:t>Use </a:t>
            </a:r>
            <a:r>
              <a:rPr lang="en-US" sz="2000" b="1" dirty="0" err="1"/>
              <a:t>TableView.GetRowIndex</a:t>
            </a:r>
            <a:r>
              <a:rPr lang="en-US" sz="2000" b="1" dirty="0"/>
              <a:t> / </a:t>
            </a:r>
            <a:r>
              <a:rPr lang="en-US" sz="2000" b="1" dirty="0" err="1"/>
              <a:t>TableView.GetRowIndexAsync</a:t>
            </a:r>
            <a:endParaRPr lang="en-US" sz="2000" b="1" dirty="0"/>
          </a:p>
          <a:p>
            <a:pPr lvl="1"/>
            <a:r>
              <a:rPr lang="en-US" sz="2000" b="1" dirty="0"/>
              <a:t>Example: </a:t>
            </a:r>
            <a:r>
              <a:rPr lang="en-US" sz="2000" b="1" dirty="0" err="1"/>
              <a:t>TableView.BringIntoView</a:t>
            </a:r>
            <a:r>
              <a:rPr lang="en-US" sz="2000" b="1" dirty="0"/>
              <a:t> is used to make sure that a specific Row is visible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sz="2400" b="1" dirty="0"/>
              <a:t>Row index =&gt; </a:t>
            </a:r>
            <a:r>
              <a:rPr lang="en-US" sz="2400" b="1" dirty="0" err="1"/>
              <a:t>ObjectId</a:t>
            </a:r>
            <a:endParaRPr lang="en-US" sz="2400" b="1" dirty="0"/>
          </a:p>
          <a:p>
            <a:pPr lvl="1"/>
            <a:r>
              <a:rPr lang="en-US" sz="2000" b="1" dirty="0"/>
              <a:t>Use </a:t>
            </a:r>
            <a:r>
              <a:rPr lang="en-US" sz="2000" b="1" dirty="0" err="1"/>
              <a:t>TableView.GetObjectIdAsync</a:t>
            </a:r>
            <a:endParaRPr lang="en-US" sz="20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E86D70-7959-451E-8295-1A158204E673}"/>
              </a:ext>
            </a:extLst>
          </p:cNvPr>
          <p:cNvSpPr txBox="1"/>
          <p:nvPr/>
        </p:nvSpPr>
        <p:spPr>
          <a:xfrm>
            <a:off x="1588213" y="2917482"/>
            <a:ext cx="8781661" cy="132343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  <a:latin typeface="Cascadia Mono" panose="020B0609020000020004" pitchFamily="49" charset="0"/>
              </a:rPr>
              <a:t>// Bring to front a Row by using its object ID</a:t>
            </a:r>
          </a:p>
          <a:p>
            <a:r>
              <a:rPr lang="en-US" sz="2000" dirty="0">
                <a:solidFill>
                  <a:srgbClr val="008000"/>
                </a:solidFill>
                <a:latin typeface="Cascadia Mono" panose="020B0609020000020004" pitchFamily="49" charset="0"/>
              </a:rPr>
              <a:t>// set </a:t>
            </a:r>
            <a:r>
              <a:rPr lang="en-US" sz="20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activePageSearch</a:t>
            </a:r>
            <a:r>
              <a:rPr lang="en-US" sz="2000" dirty="0">
                <a:solidFill>
                  <a:srgbClr val="008000"/>
                </a:solidFill>
                <a:latin typeface="Cascadia Mono" panose="020B0609020000020004" pitchFamily="49" charset="0"/>
              </a:rPr>
              <a:t> to false to search the whole table</a:t>
            </a:r>
            <a:endParaRPr lang="en-US" sz="20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var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rowIdx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tableView.GetRowIndex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objectId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false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tableView.BringIntoView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rowIdx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9641D3-7AFF-BB40-F64E-81545584F9EB}"/>
              </a:ext>
            </a:extLst>
          </p:cNvPr>
          <p:cNvSpPr txBox="1"/>
          <p:nvPr/>
        </p:nvSpPr>
        <p:spPr>
          <a:xfrm>
            <a:off x="1588212" y="5375035"/>
            <a:ext cx="8781661" cy="101566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  <a:latin typeface="Cascadia Mono" panose="020B0609020000020004" pitchFamily="49" charset="0"/>
              </a:rPr>
              <a:t>// Get object ID from a row index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var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rowIdx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tableView.ActiveRowIndex</a:t>
            </a:r>
            <a:endParaRPr lang="en-US" sz="20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var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oid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tableView.GetObjectIdAsync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rowIdx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3573942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74AC43D-5D10-A880-5AEF-EBDD0678C1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4E5A914-8E11-E7EE-F6F4-D52504FFD954}"/>
              </a:ext>
            </a:extLst>
          </p:cNvPr>
          <p:cNvGrpSpPr/>
          <p:nvPr/>
        </p:nvGrpSpPr>
        <p:grpSpPr>
          <a:xfrm>
            <a:off x="0" y="0"/>
            <a:ext cx="12192000" cy="6888971"/>
            <a:chOff x="0" y="0"/>
            <a:chExt cx="12192000" cy="6888971"/>
          </a:xfrm>
        </p:grpSpPr>
        <p:sp>
          <p:nvSpPr>
            <p:cNvPr id="3" name="gradient background1">
              <a:extLst>
                <a:ext uri="{FF2B5EF4-FFF2-40B4-BE49-F238E27FC236}">
                  <a16:creationId xmlns:a16="http://schemas.microsoft.com/office/drawing/2014/main" id="{B316BCFA-3E25-29D6-C0B3-D225DB137037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A00AF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A blue and green swirls on a black background&#10;&#10;Description automatically generated with low confidence">
              <a:extLst>
                <a:ext uri="{FF2B5EF4-FFF2-40B4-BE49-F238E27FC236}">
                  <a16:creationId xmlns:a16="http://schemas.microsoft.com/office/drawing/2014/main" id="{E7D79FC6-332E-CFBD-DABB-5D13AD57F2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3480" r="46774"/>
            <a:stretch/>
          </p:blipFill>
          <p:spPr>
            <a:xfrm>
              <a:off x="0" y="494852"/>
              <a:ext cx="6993081" cy="6394119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8D499C4D-1948-4835-95CD-6610BB6CE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TableView</a:t>
            </a:r>
            <a:r>
              <a:rPr lang="en-US" dirty="0"/>
              <a:t> Demo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81BFFB7-69D9-E120-5D7E-30E5C3EF8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4" y="1757365"/>
            <a:ext cx="5951444" cy="320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373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AEE8FDA-CDE9-6CE1-6695-D00316AE4515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88CB4767-4791-E6E6-94A4-D8410666F38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0F00B8C5-2778-D034-22FF-BC9FA29458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A6BD1EC-7DC9-41B1-870A-4E6A79E20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TableControl</a:t>
            </a: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1EE9D-FBF4-4B5C-A9CE-FBF27D12C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err="1"/>
              <a:t>TableControl</a:t>
            </a:r>
            <a:r>
              <a:rPr lang="en-US" sz="2400" b="1" dirty="0"/>
              <a:t> is a reusable control for displaying, selecting and editing data in tabular fashion</a:t>
            </a:r>
          </a:p>
          <a:p>
            <a:r>
              <a:rPr lang="en-US" sz="2400" b="1" dirty="0"/>
              <a:t>Similar look and feel to the </a:t>
            </a:r>
            <a:r>
              <a:rPr lang="en-US" sz="2400" b="1" dirty="0" err="1"/>
              <a:t>TableView</a:t>
            </a:r>
            <a:endParaRPr lang="en-US" sz="2400" b="1" dirty="0"/>
          </a:p>
          <a:p>
            <a:r>
              <a:rPr lang="en-US" sz="2400" b="1" dirty="0"/>
              <a:t>Embed in a Pane, </a:t>
            </a:r>
            <a:r>
              <a:rPr lang="en-US" sz="2400" b="1" dirty="0" err="1"/>
              <a:t>DockPane</a:t>
            </a:r>
            <a:r>
              <a:rPr lang="en-US" sz="2400" b="1" dirty="0"/>
              <a:t>, </a:t>
            </a:r>
            <a:r>
              <a:rPr lang="en-US" sz="2400" b="1" dirty="0" err="1"/>
              <a:t>ProWindow</a:t>
            </a:r>
            <a:r>
              <a:rPr lang="en-US" sz="2400" b="1" dirty="0"/>
              <a:t> or Dialog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751F38-168B-4231-8BD3-B27AA7D02D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4179"/>
          <a:stretch/>
        </p:blipFill>
        <p:spPr>
          <a:xfrm>
            <a:off x="5468243" y="3674115"/>
            <a:ext cx="4761905" cy="262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735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9DDFBAC-C1F6-1DAA-1E19-04D3A071341A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E02A0A0E-39FC-4825-FB3B-61443B0E6C2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0F182D3B-9B47-9FF8-5CB6-FC6D76C21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ECE96BC1-9874-47FB-B3A7-0F54502FB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TableControl</a:t>
            </a:r>
            <a:r>
              <a:rPr lang="en-US" sz="3200" b="1" dirty="0"/>
              <a:t> Functionalities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69A22-53B3-4D61-A87B-B48E8F3084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Similar API functionalities to </a:t>
            </a:r>
            <a:r>
              <a:rPr lang="en-US" sz="2400" b="1" dirty="0" err="1"/>
              <a:t>TableView</a:t>
            </a:r>
            <a:endParaRPr lang="en-US" sz="2400" b="1" dirty="0"/>
          </a:p>
          <a:p>
            <a:pPr lvl="1"/>
            <a:r>
              <a:rPr lang="en-US" sz="2000" b="1" dirty="0"/>
              <a:t>Field visibilities,  Field ordering</a:t>
            </a:r>
          </a:p>
          <a:p>
            <a:pPr lvl="1"/>
            <a:r>
              <a:rPr lang="en-US" sz="2000" b="1" dirty="0"/>
              <a:t>Change view mode, Zoom level</a:t>
            </a:r>
          </a:p>
          <a:p>
            <a:pPr lvl="1"/>
            <a:r>
              <a:rPr lang="en-US" sz="2000" b="1" dirty="0"/>
              <a:t>Sorting</a:t>
            </a:r>
          </a:p>
          <a:p>
            <a:pPr lvl="1"/>
            <a:r>
              <a:rPr lang="en-US" sz="2000" b="1" dirty="0"/>
              <a:t>Set active row, active field </a:t>
            </a:r>
          </a:p>
          <a:p>
            <a:pPr lvl="1"/>
            <a:r>
              <a:rPr lang="en-US" sz="2000" b="1" dirty="0"/>
              <a:t>Manipulate selection</a:t>
            </a:r>
          </a:p>
          <a:p>
            <a:pPr lvl="1"/>
            <a:r>
              <a:rPr lang="en-US" sz="2000" b="1" dirty="0"/>
              <a:t>Manipulate highlight (on Selected tab)</a:t>
            </a:r>
          </a:p>
          <a:p>
            <a:pPr lvl="1"/>
            <a:r>
              <a:rPr lang="en-US" sz="2000" b="1" dirty="0"/>
              <a:t>Context menus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29618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3D3CEE8-EB67-B476-2EA9-70064B57F9E7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7" name="gradient background1">
              <a:extLst>
                <a:ext uri="{FF2B5EF4-FFF2-40B4-BE49-F238E27FC236}">
                  <a16:creationId xmlns:a16="http://schemas.microsoft.com/office/drawing/2014/main" id="{15A75322-B135-9C53-39F6-53126D801065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2E72CC94-1B65-95B7-D53C-CA51B24A1E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F64730F-A37F-43F2-9AC8-F0612321F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TableControl</a:t>
            </a:r>
            <a:r>
              <a:rPr lang="en-US" sz="3200" b="1" dirty="0"/>
              <a:t> in XAML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37F974-9173-429A-BB51-1402F8066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Add the </a:t>
            </a:r>
            <a:r>
              <a:rPr lang="en-US" sz="2400" b="1" dirty="0" err="1"/>
              <a:t>TableControl</a:t>
            </a:r>
            <a:r>
              <a:rPr lang="en-US" sz="2400" b="1" dirty="0"/>
              <a:t> to your </a:t>
            </a:r>
            <a:r>
              <a:rPr lang="en-US" sz="2400" b="1" dirty="0" err="1"/>
              <a:t>Dockpane</a:t>
            </a:r>
            <a:r>
              <a:rPr lang="en-US" sz="2400" b="1" dirty="0"/>
              <a:t>, </a:t>
            </a:r>
            <a:r>
              <a:rPr lang="en-US" sz="2400" b="1" dirty="0" err="1"/>
              <a:t>ProWindow</a:t>
            </a:r>
            <a:r>
              <a:rPr lang="en-US" sz="2400" b="1" dirty="0"/>
              <a:t>, etc.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4AF015-6577-4292-A2AB-4DB9EC6DF946}"/>
              </a:ext>
            </a:extLst>
          </p:cNvPr>
          <p:cNvSpPr txBox="1"/>
          <p:nvPr/>
        </p:nvSpPr>
        <p:spPr>
          <a:xfrm>
            <a:off x="538843" y="1997305"/>
            <a:ext cx="11114314" cy="443198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 x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="TableAndGeometryControl.TableControlDockpaneView"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 …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scadia Mono" panose="020B0609020000020004" pitchFamily="49" charset="0"/>
              </a:rPr>
              <a:t>xmlns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editing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clr-namespace:ArcGIS.Desktop.Editing.Controls;assembly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ArcGIS.Desktop.Editing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"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 …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d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DataContext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dirty="0">
                <a:solidFill>
                  <a:srgbClr val="A31515"/>
                </a:solidFill>
                <a:latin typeface="Cascadia Mono" panose="020B0609020000020004" pitchFamily="49" charset="0"/>
              </a:rPr>
              <a:t>Binding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 Path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ui.TableControlDockpaneViewModel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}"&gt;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UserControl.Resources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pPr lvl="1"/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…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UserControl.Resources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…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editing</a:t>
            </a:r>
            <a:r>
              <a:rPr lang="en-US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:</a:t>
            </a:r>
            <a:r>
              <a:rPr lang="en-US" dirty="0" err="1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x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Name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scadia Mono" panose="020B0609020000020004" pitchFamily="49" charset="0"/>
              </a:rPr>
              <a:t>TableContent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dirty="0">
                <a:solidFill>
                  <a:srgbClr val="A31515"/>
                </a:solidFill>
                <a:latin typeface="Cascadia Mono" panose="020B0609020000020004" pitchFamily="49" charset="0"/>
              </a:rPr>
              <a:t>Binding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 Path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TableContent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}"&gt;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dirty="0" err="1">
                <a:solidFill>
                  <a:srgbClr val="A31515"/>
                </a:solidFill>
                <a:latin typeface="Cascadia Mono" panose="020B0609020000020004" pitchFamily="49" charset="0"/>
              </a:rPr>
              <a:t>editing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dirty="0" err="1">
                <a:solidFill>
                  <a:srgbClr val="A31515"/>
                </a:solidFill>
                <a:latin typeface="Cascadia Mono" panose="020B0609020000020004" pitchFamily="49" charset="0"/>
              </a:rPr>
              <a:t>TableControl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</a:p>
          <a:p>
            <a:endParaRPr lang="en-US" sz="12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016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F86762D-8C27-3752-48E9-0CFF98396708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8" name="gradient background1">
              <a:extLst>
                <a:ext uri="{FF2B5EF4-FFF2-40B4-BE49-F238E27FC236}">
                  <a16:creationId xmlns:a16="http://schemas.microsoft.com/office/drawing/2014/main" id="{0D140422-778E-57E7-A1BD-8AD44D08A783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Picture 8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2A3C1654-3C98-1C17-8CC1-4CB5D17737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ECE96BC1-9874-47FB-B3A7-0F54502FB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TableControl</a:t>
            </a:r>
            <a:r>
              <a:rPr lang="en-US" sz="3200" b="1" dirty="0"/>
              <a:t> </a:t>
            </a:r>
            <a:r>
              <a:rPr lang="en-US" sz="3200" b="1" dirty="0" err="1"/>
              <a:t>ViewModel</a:t>
            </a:r>
            <a:r>
              <a:rPr lang="en-US" sz="3200" b="1" dirty="0"/>
              <a:t>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69A22-53B3-4D61-A87B-B48E8F3084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err="1"/>
              <a:t>TableControlContentFactory.Create</a:t>
            </a:r>
            <a:endParaRPr lang="en-US" sz="2400" b="1" dirty="0"/>
          </a:p>
          <a:p>
            <a:pPr lvl="1"/>
            <a:r>
              <a:rPr lang="en-US" sz="2000" b="1" dirty="0"/>
              <a:t>Connect with a Layer or </a:t>
            </a:r>
            <a:r>
              <a:rPr lang="en-US" sz="2000" b="1" dirty="0" err="1"/>
              <a:t>StandAloneTable</a:t>
            </a:r>
            <a:endParaRPr lang="en-US" sz="2000" b="1" dirty="0"/>
          </a:p>
          <a:p>
            <a:pPr lvl="1"/>
            <a:r>
              <a:rPr lang="en-US" sz="2000" b="1" dirty="0"/>
              <a:t>Connect with a Catalog item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6CDD50-4338-4AD2-88C1-3224907C6478}"/>
              </a:ext>
            </a:extLst>
          </p:cNvPr>
          <p:cNvSpPr txBox="1"/>
          <p:nvPr/>
        </p:nvSpPr>
        <p:spPr>
          <a:xfrm>
            <a:off x="1131774" y="2522556"/>
            <a:ext cx="9404479" cy="39703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Create Content using a layer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tableContent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TableControlContentFactory.Create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selectedLayer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assign it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.TableContent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tableContent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// OR  </a:t>
            </a: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// create content with a catalog item</a:t>
            </a: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// check if it's supported by the </a:t>
            </a:r>
            <a:r>
              <a:rPr lang="en-US" dirty="0" err="1">
                <a:solidFill>
                  <a:srgbClr val="008000"/>
                </a:solidFill>
                <a:latin typeface="Cascadia Mono" panose="020B0609020000020004" pitchFamily="49" charset="0"/>
              </a:rPr>
              <a:t>TableControl</a:t>
            </a:r>
            <a:endParaRPr lang="en-US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if (!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TableControlContentFactory.IsItemSupported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selectedItem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))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return;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// create the content</a:t>
            </a:r>
          </a:p>
          <a:p>
            <a:r>
              <a:rPr lang="en-US" sz="18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.TableContent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TableControlContentFactory.Create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selectedItem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20601619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F86762D-8C27-3752-48E9-0CFF98396708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8" name="gradient background1">
              <a:extLst>
                <a:ext uri="{FF2B5EF4-FFF2-40B4-BE49-F238E27FC236}">
                  <a16:creationId xmlns:a16="http://schemas.microsoft.com/office/drawing/2014/main" id="{0D140422-778E-57E7-A1BD-8AD44D08A783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Picture 8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2A3C1654-3C98-1C17-8CC1-4CB5D17737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ECE96BC1-9874-47FB-B3A7-0F54502FB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TableControl</a:t>
            </a:r>
            <a:r>
              <a:rPr lang="en-US" sz="3200" b="1" dirty="0"/>
              <a:t> </a:t>
            </a:r>
            <a:r>
              <a:rPr lang="en-US" sz="3200" b="1" dirty="0" err="1"/>
              <a:t>ViewModel</a:t>
            </a:r>
            <a:r>
              <a:rPr lang="en-US" sz="3200" b="1" dirty="0"/>
              <a:t>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69A22-53B3-4D61-A87B-B48E8F3084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Add to </a:t>
            </a:r>
            <a:r>
              <a:rPr lang="en-US" sz="2400" b="1" dirty="0" err="1"/>
              <a:t>ViewModel</a:t>
            </a:r>
            <a:r>
              <a:rPr lang="en-US" sz="2400" b="1" dirty="0"/>
              <a:t> :</a:t>
            </a:r>
          </a:p>
          <a:p>
            <a:pPr lvl="1"/>
            <a:r>
              <a:rPr lang="en-US" sz="2000" b="1" dirty="0" err="1"/>
              <a:t>TableContent</a:t>
            </a:r>
            <a:r>
              <a:rPr lang="en-US" sz="2000" b="1" dirty="0"/>
              <a:t> to set the Content</a:t>
            </a:r>
          </a:p>
          <a:p>
            <a:pPr lvl="1"/>
            <a:r>
              <a:rPr lang="en-US" sz="2000" b="1" dirty="0" err="1"/>
              <a:t>MyTableControl</a:t>
            </a:r>
            <a:r>
              <a:rPr lang="en-US" sz="2000" b="1" dirty="0"/>
              <a:t> to access the control directly (set in XAML code behind)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5DC8D0-573E-47FB-96F9-F95390D42E62}"/>
              </a:ext>
            </a:extLst>
          </p:cNvPr>
          <p:cNvSpPr txBox="1"/>
          <p:nvPr/>
        </p:nvSpPr>
        <p:spPr>
          <a:xfrm>
            <a:off x="1020567" y="2750340"/>
            <a:ext cx="10336658" cy="31393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TableControlContent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TableContent</a:t>
            </a:r>
            <a:endParaRPr lang="en-US" sz="1800" dirty="0">
              <a:solidFill>
                <a:srgbClr val="000000"/>
              </a:solidFill>
              <a:highlight>
                <a:srgbClr val="FFFF00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get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tableContent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set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ref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tableContent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value);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}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MyTableControl</a:t>
            </a:r>
            <a:endParaRPr lang="en-US" sz="1800" dirty="0">
              <a:solidFill>
                <a:srgbClr val="000000"/>
              </a:solidFill>
              <a:highlight>
                <a:srgbClr val="FFFF00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get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MyTableControl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set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ref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MyTableControl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value);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403941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FD1DBAE-4670-F7E1-7291-7D79C3A3EA66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7" name="gradient background1">
              <a:extLst>
                <a:ext uri="{FF2B5EF4-FFF2-40B4-BE49-F238E27FC236}">
                  <a16:creationId xmlns:a16="http://schemas.microsoft.com/office/drawing/2014/main" id="{0C269588-ADA6-A282-9704-5753DE14B99E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B5046298-4699-0DF9-9338-93D934A8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ECE96BC1-9874-47FB-B3A7-0F54502FB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TableControl</a:t>
            </a:r>
            <a:r>
              <a:rPr lang="en-US" sz="3200" b="1" dirty="0"/>
              <a:t> </a:t>
            </a:r>
            <a:r>
              <a:rPr lang="en-US" sz="3200" b="1" dirty="0" err="1"/>
              <a:t>Xaml.cs</a:t>
            </a:r>
            <a:endParaRPr lang="en-US" sz="3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5DC8D0-573E-47FB-96F9-F95390D42E62}"/>
              </a:ext>
            </a:extLst>
          </p:cNvPr>
          <p:cNvSpPr txBox="1"/>
          <p:nvPr/>
        </p:nvSpPr>
        <p:spPr>
          <a:xfrm>
            <a:off x="838200" y="1443840"/>
            <a:ext cx="10515600" cy="39703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partial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ascadia Mono" panose="020B0609020000020004" pitchFamily="49" charset="0"/>
              </a:rPr>
              <a:t>TableControlDockpaneView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: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UserControl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ascadia Mono" panose="020B0609020000020004" pitchFamily="49" charset="0"/>
              </a:rPr>
              <a:t>TableControlDockpaneView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{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InitializeComponent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this</a:t>
            </a:r>
            <a:r>
              <a:rPr lang="en-US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.Loaded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+= </a:t>
            </a:r>
            <a:r>
              <a:rPr lang="en-US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TableControlDockpaneView_Loaded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  <a:endParaRPr lang="en-US" dirty="0">
              <a:solidFill>
                <a:srgbClr val="000000"/>
              </a:solidFill>
              <a:highlight>
                <a:srgbClr val="FFFF00"/>
              </a:highlight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}</a:t>
            </a:r>
          </a:p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private void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TableControlDockpaneView_Loaded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object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sender, </a:t>
            </a:r>
            <a:r>
              <a:rPr lang="en-US" dirty="0" err="1">
                <a:solidFill>
                  <a:srgbClr val="2B91AF"/>
                </a:solidFill>
                <a:latin typeface="Cascadia Mono" panose="020B0609020000020004" pitchFamily="49" charset="0"/>
              </a:rPr>
              <a:t>RoutedEventArgs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e)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{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vm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2B91AF"/>
                </a:solidFill>
                <a:latin typeface="Cascadia Mono" panose="020B0609020000020004" pitchFamily="49" charset="0"/>
              </a:rPr>
              <a:t>this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.DataContext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as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ascadia Mono" panose="020B0609020000020004" pitchFamily="49" charset="0"/>
              </a:rPr>
              <a:t>TableControlDockpaneViewModel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vm.MyTableControl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2B91AF"/>
                </a:solidFill>
                <a:latin typeface="Cascadia Mono" panose="020B0609020000020004" pitchFamily="49" charset="0"/>
              </a:rPr>
              <a:t>this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.tableControl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}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87258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53FE8B-4649-BD81-7052-6E3FBE679E6B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9DF357C8-6095-8F8B-9E97-AB0FEF316B0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1FEB6C84-E145-AABA-08D0-35D214B52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Session Overview</a:t>
            </a:r>
            <a:endParaRPr lang="en-US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10E7CE-A19D-7AA4-5E05-5A1BF4909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309"/>
            <a:ext cx="10515600" cy="5113565"/>
          </a:xfrm>
        </p:spPr>
        <p:txBody>
          <a:bodyPr/>
          <a:lstStyle/>
          <a:p>
            <a:r>
              <a:rPr lang="en-US" sz="2400" b="1" dirty="0"/>
              <a:t>Viewing rows of a table or feature class</a:t>
            </a:r>
          </a:p>
          <a:p>
            <a:pPr lvl="1"/>
            <a:r>
              <a:rPr lang="en-US" sz="2000" b="1" dirty="0" err="1"/>
              <a:t>TableView</a:t>
            </a:r>
            <a:r>
              <a:rPr lang="en-US" sz="2000" b="1" dirty="0"/>
              <a:t>  (new in 3.1)</a:t>
            </a:r>
          </a:p>
          <a:p>
            <a:pPr lvl="1"/>
            <a:r>
              <a:rPr lang="en-US" sz="2000" b="1" dirty="0" err="1"/>
              <a:t>TableControl</a:t>
            </a:r>
            <a:r>
              <a:rPr lang="en-US" sz="2000" b="1" dirty="0"/>
              <a:t> (enhanced in 3.1)</a:t>
            </a:r>
          </a:p>
          <a:p>
            <a:pPr lvl="1"/>
            <a:endParaRPr lang="en-US" b="1" dirty="0"/>
          </a:p>
          <a:p>
            <a:r>
              <a:rPr lang="en-US" sz="2400" b="1" dirty="0"/>
              <a:t>Visualizing the geometry of a single feature</a:t>
            </a:r>
          </a:p>
          <a:p>
            <a:pPr lvl="1"/>
            <a:r>
              <a:rPr lang="en-US" sz="2000" b="1" dirty="0" err="1"/>
              <a:t>GeometryControl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036267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B8BC49F-823D-4F55-45FA-767C6E0F1FCC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7" name="gradient background1">
              <a:extLst>
                <a:ext uri="{FF2B5EF4-FFF2-40B4-BE49-F238E27FC236}">
                  <a16:creationId xmlns:a16="http://schemas.microsoft.com/office/drawing/2014/main" id="{803128A3-26B6-911A-3349-B4AD195711FA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D5C2F1A7-BB4F-FBFD-2D37-441BF5396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A146472-5577-4037-ADAE-3F1BB3183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TableControl</a:t>
            </a:r>
            <a:r>
              <a:rPr lang="en-US" sz="3200" b="1" dirty="0"/>
              <a:t> commands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EC011-97FF-4FE3-8A4E-AD901E566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Many Table commands have been built in</a:t>
            </a:r>
          </a:p>
          <a:p>
            <a:pPr lvl="1"/>
            <a:r>
              <a:rPr lang="en-US" sz="2000" b="1" dirty="0" err="1"/>
              <a:t>ClearSelection</a:t>
            </a:r>
            <a:r>
              <a:rPr lang="en-US" sz="2000" b="1" dirty="0"/>
              <a:t>, </a:t>
            </a:r>
            <a:r>
              <a:rPr lang="en-US" sz="2000" b="1" dirty="0" err="1"/>
              <a:t>ToggleRowSelection</a:t>
            </a:r>
            <a:r>
              <a:rPr lang="en-US" sz="2000" b="1" dirty="0"/>
              <a:t>, </a:t>
            </a:r>
            <a:r>
              <a:rPr lang="en-US" sz="2000" b="1" dirty="0" err="1"/>
              <a:t>SelectAll</a:t>
            </a:r>
            <a:r>
              <a:rPr lang="en-US" sz="2000" b="1" dirty="0"/>
              <a:t>, </a:t>
            </a:r>
            <a:r>
              <a:rPr lang="en-US" sz="2000" b="1" dirty="0" err="1"/>
              <a:t>SwitchSelection</a:t>
            </a:r>
            <a:r>
              <a:rPr lang="en-US" sz="2000" b="1" dirty="0"/>
              <a:t> </a:t>
            </a:r>
          </a:p>
          <a:p>
            <a:pPr lvl="1"/>
            <a:r>
              <a:rPr lang="en-US" sz="2000" b="1" dirty="0" err="1"/>
              <a:t>AddField</a:t>
            </a:r>
            <a:r>
              <a:rPr lang="en-US" sz="2000" b="1" dirty="0"/>
              <a:t>, </a:t>
            </a:r>
            <a:r>
              <a:rPr lang="en-US" sz="2000" b="1" dirty="0" err="1"/>
              <a:t>DeleteField</a:t>
            </a:r>
            <a:r>
              <a:rPr lang="en-US" sz="2000" b="1" dirty="0"/>
              <a:t>, Refresh, </a:t>
            </a:r>
            <a:r>
              <a:rPr lang="en-US" sz="2000" b="1" dirty="0" err="1"/>
              <a:t>ShowAllFields</a:t>
            </a:r>
            <a:r>
              <a:rPr lang="en-US" sz="2000" b="1" dirty="0"/>
              <a:t>, …</a:t>
            </a:r>
          </a:p>
          <a:p>
            <a:pPr lvl="1"/>
            <a:endParaRPr lang="en-US" sz="1800" b="1" dirty="0"/>
          </a:p>
          <a:p>
            <a:r>
              <a:rPr lang="en-US" sz="2400" b="1" dirty="0"/>
              <a:t>Bind directly in </a:t>
            </a:r>
            <a:r>
              <a:rPr lang="en-US" sz="2400" b="1" dirty="0" err="1"/>
              <a:t>xaml</a:t>
            </a:r>
            <a:r>
              <a:rPr lang="en-US" sz="2400" b="1" dirty="0"/>
              <a:t>. Use </a:t>
            </a:r>
            <a:r>
              <a:rPr lang="en-US" sz="2400" b="1" dirty="0" err="1"/>
              <a:t>TableControlCommands</a:t>
            </a:r>
            <a:endParaRPr lang="en-US" sz="2400" b="1" dirty="0"/>
          </a:p>
          <a:p>
            <a:r>
              <a:rPr lang="en-US" sz="2400" b="1" dirty="0"/>
              <a:t>Set the </a:t>
            </a:r>
            <a:r>
              <a:rPr lang="en-US" sz="2400" b="1" dirty="0" err="1"/>
              <a:t>CommandTarget</a:t>
            </a:r>
            <a:endParaRPr lang="en-US" sz="2400" b="1" dirty="0"/>
          </a:p>
          <a:p>
            <a:endParaRPr lang="en-US" sz="2400" dirty="0"/>
          </a:p>
          <a:p>
            <a:endParaRPr lang="en-US" sz="2400" dirty="0"/>
          </a:p>
          <a:p>
            <a:pPr lvl="1"/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F626B9-A8B7-280E-940C-8350355E5C4B}"/>
              </a:ext>
            </a:extLst>
          </p:cNvPr>
          <p:cNvSpPr txBox="1"/>
          <p:nvPr/>
        </p:nvSpPr>
        <p:spPr>
          <a:xfrm>
            <a:off x="600270" y="3879141"/>
            <a:ext cx="11221616" cy="240065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5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x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Class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="TableAndGeometryControl.TableControlDockpaneView"&gt;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…</a:t>
            </a:r>
          </a:p>
          <a:p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 &lt;</a:t>
            </a:r>
            <a:r>
              <a:rPr lang="en-US" sz="1500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</a:p>
          <a:p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500" dirty="0">
                <a:solidFill>
                  <a:srgbClr val="A31515"/>
                </a:solidFill>
                <a:latin typeface="Cascadia Mono" panose="020B0609020000020004" pitchFamily="49" charset="0"/>
              </a:rPr>
              <a:t>Button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Content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="Active Row Select"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Command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sz="15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editing:</a:t>
            </a:r>
            <a:r>
              <a:rPr lang="en-US" sz="15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TableControlCommands.ToggleRowSelection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"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5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CommandTarget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500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sz="15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5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ElementName</a:t>
            </a:r>
            <a:r>
              <a:rPr lang="en-US" sz="15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</a:t>
            </a:r>
            <a:r>
              <a:rPr lang="en-US" sz="15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}"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Style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5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DynamicResource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5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Esri_Button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}"/&gt;</a:t>
            </a:r>
          </a:p>
          <a:p>
            <a:endParaRPr lang="en-US" sz="15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5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editing</a:t>
            </a:r>
            <a:r>
              <a:rPr lang="en-US" sz="15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5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TableControl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x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Name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sz="15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tableControl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"</a:t>
            </a:r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5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TableContent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500" dirty="0">
                <a:solidFill>
                  <a:srgbClr val="A31515"/>
                </a:solidFill>
                <a:latin typeface="Cascadia Mono" panose="020B0609020000020004" pitchFamily="49" charset="0"/>
              </a:rPr>
              <a:t>Binding</a:t>
            </a:r>
            <a:r>
              <a:rPr lang="en-US" sz="1500" dirty="0">
                <a:solidFill>
                  <a:srgbClr val="FF0000"/>
                </a:solidFill>
                <a:latin typeface="Cascadia Mono" panose="020B0609020000020004" pitchFamily="49" charset="0"/>
              </a:rPr>
              <a:t> Path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sz="15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TableContent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}“ /&gt;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5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500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5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sz="15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295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B0BA81B-C91E-30A2-15C0-521AF0B5690A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7" name="gradient background1">
              <a:extLst>
                <a:ext uri="{FF2B5EF4-FFF2-40B4-BE49-F238E27FC236}">
                  <a16:creationId xmlns:a16="http://schemas.microsoft.com/office/drawing/2014/main" id="{A353EA43-74B1-F51B-E5D8-9646DDA4D13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83FA566E-FE4D-BC42-112C-E0BE461B9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A146472-5577-4037-ADAE-3F1BB3183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Binding Commands to </a:t>
            </a:r>
            <a:r>
              <a:rPr lang="en-US" sz="3200" b="1" dirty="0" err="1"/>
              <a:t>ViewModel</a:t>
            </a: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EC011-97FF-4FE3-8A4E-AD901E566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91237"/>
            <a:ext cx="11058331" cy="4985726"/>
          </a:xfrm>
        </p:spPr>
        <p:txBody>
          <a:bodyPr/>
          <a:lstStyle/>
          <a:p>
            <a:r>
              <a:rPr lang="en-US" sz="2400" b="1" dirty="0"/>
              <a:t>When Binding to </a:t>
            </a:r>
            <a:r>
              <a:rPr lang="en-US" sz="2400" b="1" dirty="0" err="1"/>
              <a:t>ICommand</a:t>
            </a:r>
            <a:r>
              <a:rPr lang="en-US" sz="2400" b="1" dirty="0"/>
              <a:t> properties in the VM</a:t>
            </a:r>
          </a:p>
          <a:p>
            <a:pPr lvl="1"/>
            <a:r>
              <a:rPr lang="en-US" sz="2000" b="1" dirty="0"/>
              <a:t>Use the </a:t>
            </a:r>
            <a:r>
              <a:rPr lang="en-US" sz="2000" b="1" dirty="0" err="1"/>
              <a:t>MyTableControl</a:t>
            </a:r>
            <a:r>
              <a:rPr lang="en-US" sz="2000" b="1" dirty="0"/>
              <a:t> property to change the </a:t>
            </a:r>
            <a:r>
              <a:rPr lang="en-US" sz="2000" b="1" dirty="0" err="1"/>
              <a:t>TableControl’s</a:t>
            </a:r>
            <a:r>
              <a:rPr lang="en-US" sz="2000" b="1" dirty="0"/>
              <a:t> properties/behavior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F33519-19F7-9ACA-F0CF-D87B5561D008}"/>
              </a:ext>
            </a:extLst>
          </p:cNvPr>
          <p:cNvSpPr txBox="1"/>
          <p:nvPr/>
        </p:nvSpPr>
        <p:spPr>
          <a:xfrm>
            <a:off x="674915" y="2917844"/>
            <a:ext cx="11221616" cy="364715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ICommand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CmdViewModeTableControl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RelayCommand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() =&gt;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isViewModeSelected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!_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isViewModeSelected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 // Set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ViewMode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to show just selected records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(_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isViewModeSelected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MyTableControl.SetViewMode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TableViewMode.eSelectedRecords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8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clear selected only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ViewMode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– show all records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 else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MyTableControl.SetViewMode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TableViewMode.eAllRecords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},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true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6676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BF3E7E46-B2D0-1DBD-3D53-8AA706F439AD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7" name="gradient background1">
              <a:extLst>
                <a:ext uri="{FF2B5EF4-FFF2-40B4-BE49-F238E27FC236}">
                  <a16:creationId xmlns:a16="http://schemas.microsoft.com/office/drawing/2014/main" id="{34B5F004-F512-91DD-B09F-A3E6D7D607EF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96C97224-20D9-E803-65E1-1B99CFD403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295DCCB-7929-4DCB-B84E-210FFCEA7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Context Menus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99656-A07D-4889-B174-4CC9DC20D2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8287"/>
            <a:ext cx="10515600" cy="4985726"/>
          </a:xfrm>
        </p:spPr>
        <p:txBody>
          <a:bodyPr/>
          <a:lstStyle/>
          <a:p>
            <a:r>
              <a:rPr lang="en-US" sz="2400" b="1" dirty="0" err="1"/>
              <a:t>RowContextMenu</a:t>
            </a:r>
            <a:r>
              <a:rPr lang="en-US" sz="2400" b="1" dirty="0"/>
              <a:t>, </a:t>
            </a:r>
            <a:r>
              <a:rPr lang="en-US" sz="2400" b="1" dirty="0" err="1"/>
              <a:t>SelectedRowContextMenu</a:t>
            </a:r>
            <a:r>
              <a:rPr lang="en-US" sz="2400" b="1" dirty="0"/>
              <a:t>  (row context menu on “Selected Records” </a:t>
            </a:r>
            <a:r>
              <a:rPr lang="en-US" sz="2400" b="1" dirty="0" err="1"/>
              <a:t>viewmode</a:t>
            </a:r>
            <a:r>
              <a:rPr lang="en-US" sz="2400" b="1" dirty="0"/>
              <a:t>)</a:t>
            </a:r>
          </a:p>
          <a:p>
            <a:r>
              <a:rPr lang="en-US" sz="2400" b="1" dirty="0" err="1"/>
              <a:t>ColumnContextMenu</a:t>
            </a:r>
            <a:endParaRPr lang="en-US" sz="2400" b="1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4E3A37-E0D5-A6FA-5B6C-DF827E9AEEC5}"/>
              </a:ext>
            </a:extLst>
          </p:cNvPr>
          <p:cNvSpPr txBox="1"/>
          <p:nvPr/>
        </p:nvSpPr>
        <p:spPr>
          <a:xfrm>
            <a:off x="674915" y="2769135"/>
            <a:ext cx="11221616" cy="39703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…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ResourceDictionary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 &lt;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ContextMenu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x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Key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sz="18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MyRowContextMenu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"&gt;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MenuItem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Header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="Select/Unselect"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Command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sz="18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editing:TableControlCommands.ToggleRowSelection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"&gt;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MenuItem.Icon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 … /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MenuItem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ContextMenu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ResourceDictionary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</a:p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…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editing</a:t>
            </a:r>
            <a:r>
              <a:rPr lang="en-US" sz="18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TableControl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x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Name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="tableControl"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…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RowContextMenu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StaticResource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MyRowContextMenu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}"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SelectedRowContextMenu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StaticResource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MyRowContextMenu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}"&gt;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editing</a:t>
            </a:r>
            <a:r>
              <a:rPr lang="en-US" sz="18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TableControl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5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105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0349F0C-747D-A8E7-DE90-7E7C2B5C91F9}"/>
              </a:ext>
            </a:extLst>
          </p:cNvPr>
          <p:cNvGrpSpPr/>
          <p:nvPr/>
        </p:nvGrpSpPr>
        <p:grpSpPr>
          <a:xfrm>
            <a:off x="0" y="0"/>
            <a:ext cx="12192000" cy="6888971"/>
            <a:chOff x="0" y="0"/>
            <a:chExt cx="12192000" cy="6888971"/>
          </a:xfrm>
        </p:grpSpPr>
        <p:sp>
          <p:nvSpPr>
            <p:cNvPr id="3" name="gradient background1">
              <a:extLst>
                <a:ext uri="{FF2B5EF4-FFF2-40B4-BE49-F238E27FC236}">
                  <a16:creationId xmlns:a16="http://schemas.microsoft.com/office/drawing/2014/main" id="{6CC924E2-71EF-D399-9506-1F8B94B4A9A1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A00AF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A blue and green swirls on a black background&#10;&#10;Description automatically generated with low confidence">
              <a:extLst>
                <a:ext uri="{FF2B5EF4-FFF2-40B4-BE49-F238E27FC236}">
                  <a16:creationId xmlns:a16="http://schemas.microsoft.com/office/drawing/2014/main" id="{843F2F49-9AAA-7283-8424-BB86B32BF3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3480" r="46774"/>
            <a:stretch/>
          </p:blipFill>
          <p:spPr>
            <a:xfrm>
              <a:off x="0" y="494852"/>
              <a:ext cx="6993081" cy="6394119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677DF71C-4B4C-2F7F-1DBF-32557E0CB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TableControl</a:t>
            </a:r>
            <a:r>
              <a:rPr lang="en-US" dirty="0"/>
              <a:t> Demo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B08C220-6DDF-EEFB-C103-381681AE1B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9982" y="1757363"/>
            <a:ext cx="4648075" cy="3402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28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3866CFD-24EB-0985-D5B4-851A5BA2157F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C91DC7F7-6B1A-114C-DBE5-974A95B58AD5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Picture 8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57E6759F-E785-A10F-ADE8-C8B0204929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7C49155A-167A-65BA-3999-302557644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Geometry Control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A24E94D-EE53-9C24-EB76-EAA699ECA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To visualize the geometry for a single feature  (read-only)</a:t>
            </a:r>
          </a:p>
          <a:p>
            <a:r>
              <a:rPr lang="en-US" sz="2400" b="1" dirty="0"/>
              <a:t>Embed in your Pane, </a:t>
            </a:r>
            <a:r>
              <a:rPr lang="en-US" sz="2400" b="1" dirty="0" err="1"/>
              <a:t>DockPane</a:t>
            </a:r>
            <a:r>
              <a:rPr lang="en-US" sz="2400" b="1" dirty="0"/>
              <a:t>, </a:t>
            </a:r>
            <a:r>
              <a:rPr lang="en-US" sz="2400" b="1" dirty="0" err="1"/>
              <a:t>ProWindow</a:t>
            </a:r>
            <a:r>
              <a:rPr lang="en-US" sz="2400" b="1" dirty="0"/>
              <a:t> or Dialog</a:t>
            </a:r>
          </a:p>
          <a:p>
            <a:r>
              <a:rPr lang="en-US" sz="2400" b="1" dirty="0"/>
              <a:t>Two modes</a:t>
            </a:r>
          </a:p>
          <a:p>
            <a:pPr lvl="1"/>
            <a:r>
              <a:rPr lang="en-US" sz="2000" b="1" dirty="0"/>
              <a:t>Geometry vertices </a:t>
            </a:r>
          </a:p>
          <a:p>
            <a:pPr lvl="1"/>
            <a:r>
              <a:rPr lang="en-US" sz="2000" b="1" dirty="0"/>
              <a:t>Sketch vertices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D190CE-9721-7CCF-FA9F-2D7FF3BABB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9330" y="4010747"/>
            <a:ext cx="4015485" cy="27081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A8FA74-2293-2CE9-9130-EF9A865E69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2531"/>
          <a:stretch/>
        </p:blipFill>
        <p:spPr>
          <a:xfrm>
            <a:off x="6687186" y="4485729"/>
            <a:ext cx="3390476" cy="169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6568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0E8E480-45DC-D46F-7F6C-F34103604551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7" name="gradient background1">
              <a:extLst>
                <a:ext uri="{FF2B5EF4-FFF2-40B4-BE49-F238E27FC236}">
                  <a16:creationId xmlns:a16="http://schemas.microsoft.com/office/drawing/2014/main" id="{772E3D59-814D-5BEA-1882-2C4A5ED85BDF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DBA253B5-C88A-9345-F4C4-80A1D9BBBD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295DCCB-7929-4DCB-B84E-210FFCEA7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GeometryControl</a:t>
            </a:r>
            <a:r>
              <a:rPr lang="en-US" sz="3200" b="1" dirty="0"/>
              <a:t> in XAML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99656-A07D-4889-B174-4CC9DC20D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Add the </a:t>
            </a:r>
            <a:r>
              <a:rPr lang="en-US" sz="2400" b="1" dirty="0" err="1"/>
              <a:t>GeometryControl</a:t>
            </a:r>
            <a:r>
              <a:rPr lang="en-US" sz="2400" b="1" dirty="0"/>
              <a:t> to your </a:t>
            </a:r>
            <a:r>
              <a:rPr lang="en-US" sz="2400" b="1" dirty="0" err="1"/>
              <a:t>Dockpane</a:t>
            </a:r>
            <a:r>
              <a:rPr lang="en-US" sz="2400" b="1" dirty="0"/>
              <a:t>, </a:t>
            </a:r>
            <a:r>
              <a:rPr lang="en-US" sz="2400" b="1" dirty="0" err="1"/>
              <a:t>ProWindow</a:t>
            </a:r>
            <a:r>
              <a:rPr lang="en-US" sz="2400" b="1" dirty="0"/>
              <a:t>, </a:t>
            </a:r>
            <a:r>
              <a:rPr lang="en-US" sz="2400" b="1" dirty="0" err="1"/>
              <a:t>etc</a:t>
            </a:r>
            <a:endParaRPr lang="en-US" sz="2400" b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sz="2400" b="1" dirty="0" err="1"/>
              <a:t>GeometryMode</a:t>
            </a:r>
            <a:r>
              <a:rPr lang="en-US" sz="2400" b="1" dirty="0"/>
              <a:t> = “Geometry” - display geometry vertices</a:t>
            </a:r>
          </a:p>
          <a:p>
            <a:pPr lvl="1"/>
            <a:r>
              <a:rPr lang="en-US" sz="2000" b="1" dirty="0"/>
              <a:t>Bind to Geometry property to populate the control</a:t>
            </a:r>
          </a:p>
          <a:p>
            <a:r>
              <a:rPr lang="en-US" sz="2400" b="1" dirty="0" err="1"/>
              <a:t>GeometryMode</a:t>
            </a:r>
            <a:r>
              <a:rPr lang="en-US" sz="2400" b="1" dirty="0"/>
              <a:t> = “Sketch” – display sketch vertices</a:t>
            </a:r>
          </a:p>
          <a:p>
            <a:pPr lvl="1"/>
            <a:r>
              <a:rPr lang="en-US" sz="2000" b="1" dirty="0"/>
              <a:t>Bind to </a:t>
            </a:r>
            <a:r>
              <a:rPr lang="en-US" sz="2000" b="1" dirty="0" err="1"/>
              <a:t>SketchLayer</a:t>
            </a:r>
            <a:r>
              <a:rPr lang="en-US" sz="2000" b="1" dirty="0"/>
              <a:t> property for Z, M settings</a:t>
            </a:r>
          </a:p>
          <a:p>
            <a:pPr lvl="1"/>
            <a:r>
              <a:rPr lang="en-US" sz="2000" b="1" dirty="0"/>
              <a:t>Populated automatically from sketch</a:t>
            </a:r>
          </a:p>
          <a:p>
            <a:pPr lvl="1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4E3A37-E0D5-A6FA-5B6C-DF827E9AEEC5}"/>
              </a:ext>
            </a:extLst>
          </p:cNvPr>
          <p:cNvSpPr txBox="1"/>
          <p:nvPr/>
        </p:nvSpPr>
        <p:spPr>
          <a:xfrm>
            <a:off x="838200" y="1776418"/>
            <a:ext cx="9966805" cy="175432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 …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scadia Mono" panose="020B0609020000020004" pitchFamily="49" charset="0"/>
              </a:rPr>
              <a:t>xmlns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editing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clr-namespace:ArcGIS.Desktop.Editing.Controls;assembly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ArcGIS.Desktop.Editing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"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…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editing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:</a:t>
            </a:r>
            <a:r>
              <a:rPr lang="en-US" dirty="0" err="1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GeometryControl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scadia Mono" panose="020B0609020000020004" pitchFamily="49" charset="0"/>
              </a:rPr>
              <a:t>GeometryMode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="Geometry"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 Geometry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dirty="0">
                <a:solidFill>
                  <a:srgbClr val="A31515"/>
                </a:solidFill>
                <a:latin typeface="Cascadia Mono" panose="020B0609020000020004" pitchFamily="49" charset="0"/>
              </a:rPr>
              <a:t>Binding</a:t>
            </a:r>
            <a:r>
              <a:rPr lang="en-US" dirty="0">
                <a:solidFill>
                  <a:srgbClr val="FF0000"/>
                </a:solidFill>
                <a:latin typeface="Cascadia Mono" panose="020B0609020000020004" pitchFamily="49" charset="0"/>
              </a:rPr>
              <a:t> Geometry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}"/&gt;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…</a:t>
            </a:r>
          </a:p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7538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5B5FE0B-BA98-5381-B6F1-D74DF2882E29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7" name="gradient background1">
              <a:extLst>
                <a:ext uri="{FF2B5EF4-FFF2-40B4-BE49-F238E27FC236}">
                  <a16:creationId xmlns:a16="http://schemas.microsoft.com/office/drawing/2014/main" id="{6190F681-F664-9AD6-A52D-A7EF824F335D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74C6695C-DF24-CE27-5C38-A7090AC201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295DCCB-7929-4DCB-B84E-210FFCEA7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GeometryControl</a:t>
            </a:r>
            <a:r>
              <a:rPr lang="en-US" sz="3200" b="1" dirty="0"/>
              <a:t> in the </a:t>
            </a:r>
            <a:r>
              <a:rPr lang="en-US" sz="3200" b="1" dirty="0" err="1"/>
              <a:t>ViewModel</a:t>
            </a: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99656-A07D-4889-B174-4CC9DC20D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Adding a Geometry Property to your </a:t>
            </a:r>
            <a:r>
              <a:rPr lang="en-US" sz="2400" b="1" dirty="0" err="1"/>
              <a:t>ViewModel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sz="2400" b="1" dirty="0"/>
              <a:t>Setting the Geometry property will populate the </a:t>
            </a:r>
            <a:r>
              <a:rPr lang="en-US" sz="2400" b="1" dirty="0" err="1"/>
              <a:t>GeometryControl</a:t>
            </a:r>
            <a:r>
              <a:rPr lang="en-US" sz="2400" b="1" dirty="0"/>
              <a:t> with vertex values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4E3A37-E0D5-A6FA-5B6C-DF827E9AEEC5}"/>
              </a:ext>
            </a:extLst>
          </p:cNvPr>
          <p:cNvSpPr txBox="1"/>
          <p:nvPr/>
        </p:nvSpPr>
        <p:spPr>
          <a:xfrm>
            <a:off x="1722120" y="2034876"/>
            <a:ext cx="7464645" cy="163121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Geometry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Geometry</a:t>
            </a:r>
            <a:endParaRPr lang="en-US" sz="20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get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_geometry;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set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ref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_geometry, value);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1025995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C3C5674-7C2E-4C0A-790E-41B4412F0F75}"/>
              </a:ext>
            </a:extLst>
          </p:cNvPr>
          <p:cNvGrpSpPr/>
          <p:nvPr/>
        </p:nvGrpSpPr>
        <p:grpSpPr>
          <a:xfrm>
            <a:off x="0" y="-15486"/>
            <a:ext cx="12192000" cy="6904457"/>
            <a:chOff x="0" y="-15486"/>
            <a:chExt cx="12192000" cy="6904457"/>
          </a:xfrm>
        </p:grpSpPr>
        <p:sp>
          <p:nvSpPr>
            <p:cNvPr id="3" name="gradient background1">
              <a:extLst>
                <a:ext uri="{FF2B5EF4-FFF2-40B4-BE49-F238E27FC236}">
                  <a16:creationId xmlns:a16="http://schemas.microsoft.com/office/drawing/2014/main" id="{02807A95-0903-7971-6F5B-D1E0C83A2DD5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A00AF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blue and green swirls on a black background&#10;&#10;Description automatically generated with low confidence">
              <a:extLst>
                <a:ext uri="{FF2B5EF4-FFF2-40B4-BE49-F238E27FC236}">
                  <a16:creationId xmlns:a16="http://schemas.microsoft.com/office/drawing/2014/main" id="{84E2706C-6A74-0603-3DE8-F82A75303F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3480" r="46774"/>
            <a:stretch/>
          </p:blipFill>
          <p:spPr>
            <a:xfrm>
              <a:off x="0" y="494852"/>
              <a:ext cx="6993081" cy="6394119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677DF71C-4B4C-2F7F-1DBF-32557E0CB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1" y="2462092"/>
            <a:ext cx="4735667" cy="1477328"/>
          </a:xfrm>
        </p:spPr>
        <p:txBody>
          <a:bodyPr/>
          <a:lstStyle/>
          <a:p>
            <a:r>
              <a:rPr lang="en-US" dirty="0"/>
              <a:t>Geometry Control Demo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0DF6402-060D-F7AE-972C-BAB4E0BD4BF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/>
          <a:srcRect t="7813" b="7813"/>
          <a:stretch/>
        </p:blipFill>
        <p:spPr/>
      </p:pic>
    </p:spTree>
    <p:extLst>
      <p:ext uri="{BB962C8B-B14F-4D97-AF65-F5344CB8AC3E}">
        <p14:creationId xmlns:p14="http://schemas.microsoft.com/office/powerpoint/2010/main" val="16072279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ArcGIS Pro SDK:  </a:t>
            </a:r>
            <a:br>
              <a:rPr lang="en-US" sz="3200" dirty="0"/>
            </a:br>
            <a:r>
              <a:rPr lang="en-US" sz="3200" dirty="0"/>
              <a:t>Data Visualization Using Table Controls</a:t>
            </a:r>
            <a:endParaRPr lang="en-US" sz="3200" b="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6081"/>
            <a:ext cx="10515600" cy="4170881"/>
          </a:xfrm>
          <a:prstGeom prst="rect">
            <a:avLst/>
          </a:prstGeom>
        </p:spPr>
        <p:txBody>
          <a:bodyPr/>
          <a:lstStyle/>
          <a:p>
            <a:r>
              <a:rPr lang="en-US" sz="2800" dirty="0"/>
              <a:t>Questions?</a:t>
            </a:r>
          </a:p>
          <a:p>
            <a:pPr marL="0" indent="0" algn="ctr">
              <a:buNone/>
            </a:pPr>
            <a:r>
              <a:rPr lang="en-US" sz="20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https://github.com/Esri/arcgis-pro-sdk/wiki/Tech-Sessions#2023-</a:t>
            </a:r>
            <a:r>
              <a:rPr lang="en-US" sz="2000" dirty="0"/>
              <a:t>berlin</a:t>
            </a:r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0BBA61-805A-44F2-62BA-B2BE578967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450" y="3181556"/>
            <a:ext cx="3045099" cy="299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07FCD198-A8D5-2986-6A7D-8B5AC29F3B8B}"/>
              </a:ext>
            </a:extLst>
          </p:cNvPr>
          <p:cNvGrpSpPr/>
          <p:nvPr/>
        </p:nvGrpSpPr>
        <p:grpSpPr>
          <a:xfrm>
            <a:off x="-1" y="0"/>
            <a:ext cx="12192001" cy="6888971"/>
            <a:chOff x="-1" y="-15486"/>
            <a:chExt cx="12192001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3DDD0925-E9F8-CE60-5316-796EF342599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6" name="Picture 35" descr="A picture containing nature, light&#10;&#10;Description automatically generated">
              <a:extLst>
                <a:ext uri="{FF2B5EF4-FFF2-40B4-BE49-F238E27FC236}">
                  <a16:creationId xmlns:a16="http://schemas.microsoft.com/office/drawing/2014/main" id="{97BA9896-2D24-D423-E7E0-1A5F0EBD19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80532"/>
            <a:stretch/>
          </p:blipFill>
          <p:spPr>
            <a:xfrm>
              <a:off x="-1" y="-6700"/>
              <a:ext cx="12192001" cy="1335106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0D22A4F-E328-745B-9F90-830461395037}"/>
              </a:ext>
            </a:extLst>
          </p:cNvPr>
          <p:cNvGrpSpPr/>
          <p:nvPr/>
        </p:nvGrpSpPr>
        <p:grpSpPr>
          <a:xfrm>
            <a:off x="1418907" y="1835499"/>
            <a:ext cx="9354185" cy="4336701"/>
            <a:chOff x="1418907" y="1835499"/>
            <a:chExt cx="9354185" cy="433670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FDD6B6F-ECC9-20E6-D7E2-0189DF3437F3}"/>
                </a:ext>
              </a:extLst>
            </p:cNvPr>
            <p:cNvSpPr txBox="1"/>
            <p:nvPr/>
          </p:nvSpPr>
          <p:spPr>
            <a:xfrm>
              <a:off x="1513120" y="1835499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Download the Esri Events app and find your event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8DB55B1-6E50-8B05-E217-CCC44A5A2777}"/>
                </a:ext>
              </a:extLst>
            </p:cNvPr>
            <p:cNvSpPr txBox="1"/>
            <p:nvPr/>
          </p:nvSpPr>
          <p:spPr>
            <a:xfrm>
              <a:off x="3983435" y="1835499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58F9A0"/>
                  </a:solidFill>
                </a:rPr>
                <a:t>Select the session you attended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E8E5660-1005-3590-F860-68AEA0B57D80}"/>
                </a:ext>
              </a:extLst>
            </p:cNvPr>
            <p:cNvSpPr txBox="1"/>
            <p:nvPr/>
          </p:nvSpPr>
          <p:spPr>
            <a:xfrm>
              <a:off x="6464508" y="1835499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Scroll down to “Survey”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55B602B-070D-C320-276F-E035AA515AFB}"/>
                </a:ext>
              </a:extLst>
            </p:cNvPr>
            <p:cNvSpPr txBox="1"/>
            <p:nvPr/>
          </p:nvSpPr>
          <p:spPr>
            <a:xfrm>
              <a:off x="8945581" y="1835499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58F9A0"/>
                  </a:solidFill>
                </a:rPr>
                <a:t>Log in to access the survey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516EA1F-8831-E93D-F80B-C52C6C3BE8C4}"/>
                </a:ext>
              </a:extLst>
            </p:cNvPr>
            <p:cNvGrpSpPr/>
            <p:nvPr/>
          </p:nvGrpSpPr>
          <p:grpSpPr>
            <a:xfrm>
              <a:off x="3896394" y="2656131"/>
              <a:ext cx="1921724" cy="3516069"/>
              <a:chOff x="3125273" y="2289667"/>
              <a:chExt cx="1745068" cy="3192852"/>
            </a:xfrm>
          </p:grpSpPr>
          <p:pic>
            <p:nvPicPr>
              <p:cNvPr id="33" name="Picture 32" descr="A screenshot of a cell phone&#10;&#10;Description generated with very high confidence">
                <a:extLst>
                  <a:ext uri="{FF2B5EF4-FFF2-40B4-BE49-F238E27FC236}">
                    <a16:creationId xmlns:a16="http://schemas.microsoft.com/office/drawing/2014/main" id="{55342FB6-F98C-FF48-735A-DEA16110F34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97021" y="2443993"/>
                <a:ext cx="1607862" cy="2888675"/>
              </a:xfrm>
              <a:prstGeom prst="rect">
                <a:avLst/>
              </a:prstGeom>
            </p:spPr>
          </p:pic>
          <p:pic>
            <p:nvPicPr>
              <p:cNvPr id="34" name="Picture 8">
                <a:extLst>
                  <a:ext uri="{FF2B5EF4-FFF2-40B4-BE49-F238E27FC236}">
                    <a16:creationId xmlns:a16="http://schemas.microsoft.com/office/drawing/2014/main" id="{DC972699-BCDD-47BD-2AA2-A6B9FF7835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3125273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E75D610C-43F1-D510-292E-45AF0EE7F7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5264" b="11908"/>
              <a:stretch/>
            </p:blipFill>
            <p:spPr>
              <a:xfrm>
                <a:off x="3184457" y="2416320"/>
                <a:ext cx="1627632" cy="2917493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10E336B-C94D-D08F-3627-F15C3C229B3D}"/>
                </a:ext>
              </a:extLst>
            </p:cNvPr>
            <p:cNvGrpSpPr/>
            <p:nvPr/>
          </p:nvGrpSpPr>
          <p:grpSpPr>
            <a:xfrm>
              <a:off x="6373881" y="2656131"/>
              <a:ext cx="1921724" cy="3516069"/>
              <a:chOff x="5226240" y="2289667"/>
              <a:chExt cx="1745068" cy="3192852"/>
            </a:xfrm>
          </p:grpSpPr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D5044C64-A080-861D-8EE4-F3E07EEC03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2508" y="2463294"/>
                <a:ext cx="1618488" cy="2878751"/>
              </a:xfrm>
              <a:prstGeom prst="rect">
                <a:avLst/>
              </a:prstGeom>
            </p:spPr>
          </p:pic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74A6743-2E7A-0B49-88D0-4F41A47925D7}"/>
                  </a:ext>
                </a:extLst>
              </p:cNvPr>
              <p:cNvSpPr/>
              <p:nvPr/>
            </p:nvSpPr>
            <p:spPr bwMode="auto">
              <a:xfrm>
                <a:off x="5292508" y="2445031"/>
                <a:ext cx="1618488" cy="9743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pic>
            <p:nvPicPr>
              <p:cNvPr id="30" name="Picture 8">
                <a:extLst>
                  <a:ext uri="{FF2B5EF4-FFF2-40B4-BE49-F238E27FC236}">
                    <a16:creationId xmlns:a16="http://schemas.microsoft.com/office/drawing/2014/main" id="{72B5474A-C946-C7A6-FE9F-364BD6993F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5226240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A3E12EA2-91D4-1BF1-B4E8-972BE20C90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t="5528" b="11593"/>
              <a:stretch/>
            </p:blipFill>
            <p:spPr>
              <a:xfrm>
                <a:off x="5288838" y="2428985"/>
                <a:ext cx="1627632" cy="2919244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71535291-922A-643A-3F09-B590AF06CD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t="5528" b="88481"/>
              <a:stretch/>
            </p:blipFill>
            <p:spPr>
              <a:xfrm>
                <a:off x="5286686" y="2428985"/>
                <a:ext cx="1627632" cy="211014"/>
              </a:xfrm>
              <a:prstGeom prst="rect">
                <a:avLst/>
              </a:prstGeom>
            </p:spPr>
          </p:pic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14E4A78-6011-2B50-5F07-999DDDA690DE}"/>
                </a:ext>
              </a:extLst>
            </p:cNvPr>
            <p:cNvGrpSpPr/>
            <p:nvPr/>
          </p:nvGrpSpPr>
          <p:grpSpPr>
            <a:xfrm>
              <a:off x="8851368" y="2656131"/>
              <a:ext cx="1921724" cy="3516069"/>
              <a:chOff x="8728788" y="2289666"/>
              <a:chExt cx="1921724" cy="3516069"/>
            </a:xfrm>
          </p:grpSpPr>
          <p:pic>
            <p:nvPicPr>
              <p:cNvPr id="24" name="Picture 8">
                <a:extLst>
                  <a:ext uri="{FF2B5EF4-FFF2-40B4-BE49-F238E27FC236}">
                    <a16:creationId xmlns:a16="http://schemas.microsoft.com/office/drawing/2014/main" id="{0C420E07-9E3E-75E6-9FCF-2D206EAAED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728788" y="2289666"/>
                <a:ext cx="1921724" cy="3516069"/>
              </a:xfrm>
              <a:prstGeom prst="rect">
                <a:avLst/>
              </a:prstGeom>
            </p:spPr>
          </p:pic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9CD8EF22-199D-04AA-DB3F-320CFBE82E9E}"/>
                  </a:ext>
                </a:extLst>
              </p:cNvPr>
              <p:cNvGrpSpPr/>
              <p:nvPr/>
            </p:nvGrpSpPr>
            <p:grpSpPr>
              <a:xfrm>
                <a:off x="8795989" y="2443515"/>
                <a:ext cx="1801368" cy="3214334"/>
                <a:chOff x="8795989" y="2443515"/>
                <a:chExt cx="1801368" cy="3214334"/>
              </a:xfrm>
            </p:grpSpPr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B98AECBA-BE62-9CB1-E185-042DA99EF6C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5776" b="89445"/>
                <a:stretch/>
              </p:blipFill>
              <p:spPr>
                <a:xfrm>
                  <a:off x="8795989" y="2443515"/>
                  <a:ext cx="1801368" cy="186411"/>
                </a:xfrm>
                <a:prstGeom prst="rect">
                  <a:avLst/>
                </a:prstGeom>
              </p:spPr>
            </p:pic>
            <p:pic>
              <p:nvPicPr>
                <p:cNvPr id="27" name="Picture 26">
                  <a:extLst>
                    <a:ext uri="{FF2B5EF4-FFF2-40B4-BE49-F238E27FC236}">
                      <a16:creationId xmlns:a16="http://schemas.microsoft.com/office/drawing/2014/main" id="{B5B703BC-A120-E5D2-D44C-4D70CABBF5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t="21917" b="493"/>
                <a:stretch/>
              </p:blipFill>
              <p:spPr>
                <a:xfrm>
                  <a:off x="8795990" y="2635248"/>
                  <a:ext cx="1799083" cy="3022601"/>
                </a:xfrm>
                <a:prstGeom prst="rect">
                  <a:avLst/>
                </a:prstGeom>
              </p:spPr>
            </p:pic>
          </p:grpSp>
        </p:grpSp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BF5367D5-F527-25EE-B3B3-C2AE00942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1418907" y="2656131"/>
              <a:ext cx="1921724" cy="3516069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C7AC308-EFBE-A0C7-5E9C-7FB623EBDD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alphaModFix/>
            </a:blip>
            <a:srcRect l="239" t="4174" r="-239" b="12799"/>
            <a:stretch/>
          </p:blipFill>
          <p:spPr>
            <a:xfrm>
              <a:off x="1489041" y="2799698"/>
              <a:ext cx="1785525" cy="3208149"/>
            </a:xfrm>
            <a:prstGeom prst="rect">
              <a:avLst/>
            </a:prstGeom>
          </p:spPr>
        </p:pic>
        <p:pic>
          <p:nvPicPr>
            <p:cNvPr id="6" name="fake ad">
              <a:extLst>
                <a:ext uri="{FF2B5EF4-FFF2-40B4-BE49-F238E27FC236}">
                  <a16:creationId xmlns:a16="http://schemas.microsoft.com/office/drawing/2014/main" id="{01E93B2A-E761-FEAE-25A7-09F9E63B0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521357" y="3692342"/>
              <a:ext cx="1715732" cy="634791"/>
            </a:xfrm>
            <a:prstGeom prst="rect">
              <a:avLst/>
            </a:prstGeom>
          </p:spPr>
        </p:pic>
        <p:sp>
          <p:nvSpPr>
            <p:cNvPr id="18" name="Right Arrow 38">
              <a:extLst>
                <a:ext uri="{FF2B5EF4-FFF2-40B4-BE49-F238E27FC236}">
                  <a16:creationId xmlns:a16="http://schemas.microsoft.com/office/drawing/2014/main" id="{29856090-7EB0-9627-98D8-194DD85D065D}"/>
                </a:ext>
              </a:extLst>
            </p:cNvPr>
            <p:cNvSpPr/>
            <p:nvPr/>
          </p:nvSpPr>
          <p:spPr bwMode="auto">
            <a:xfrm>
              <a:off x="2977733" y="3784804"/>
              <a:ext cx="920241" cy="484727"/>
            </a:xfrm>
            <a:prstGeom prst="rightArrow">
              <a:avLst/>
            </a:prstGeom>
            <a:gradFill flip="none" rotWithShape="1">
              <a:gsLst>
                <a:gs pos="100000">
                  <a:srgbClr val="58F9A0"/>
                </a:gs>
                <a:gs pos="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19" name="Right Arrow 38">
              <a:extLst>
                <a:ext uri="{FF2B5EF4-FFF2-40B4-BE49-F238E27FC236}">
                  <a16:creationId xmlns:a16="http://schemas.microsoft.com/office/drawing/2014/main" id="{F5AA7F78-3815-A6F1-E584-DA09EFC0253F}"/>
                </a:ext>
              </a:extLst>
            </p:cNvPr>
            <p:cNvSpPr/>
            <p:nvPr/>
          </p:nvSpPr>
          <p:spPr bwMode="auto">
            <a:xfrm>
              <a:off x="5447469" y="4502650"/>
              <a:ext cx="920241" cy="484727"/>
            </a:xfrm>
            <a:prstGeom prst="rightArrow">
              <a:avLst/>
            </a:prstGeom>
            <a:gradFill flip="none" rotWithShape="1">
              <a:gsLst>
                <a:gs pos="100000">
                  <a:srgbClr val="58F9A0"/>
                </a:gs>
                <a:gs pos="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20" name="Right Arrow 38">
              <a:extLst>
                <a:ext uri="{FF2B5EF4-FFF2-40B4-BE49-F238E27FC236}">
                  <a16:creationId xmlns:a16="http://schemas.microsoft.com/office/drawing/2014/main" id="{C683CD60-313D-1782-5EB5-0F4803002FD4}"/>
                </a:ext>
              </a:extLst>
            </p:cNvPr>
            <p:cNvSpPr/>
            <p:nvPr/>
          </p:nvSpPr>
          <p:spPr bwMode="auto">
            <a:xfrm>
              <a:off x="7934295" y="4502650"/>
              <a:ext cx="920241" cy="484727"/>
            </a:xfrm>
            <a:prstGeom prst="rightArrow">
              <a:avLst/>
            </a:prstGeom>
            <a:gradFill flip="none" rotWithShape="1">
              <a:gsLst>
                <a:gs pos="100000">
                  <a:srgbClr val="58F9A0"/>
                </a:gs>
                <a:gs pos="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Please Share Your Feedback in the App</a:t>
            </a:r>
          </a:p>
        </p:txBody>
      </p:sp>
    </p:spTree>
    <p:extLst>
      <p:ext uri="{BB962C8B-B14F-4D97-AF65-F5344CB8AC3E}">
        <p14:creationId xmlns:p14="http://schemas.microsoft.com/office/powerpoint/2010/main" val="3563880688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59B3D89-B64E-77AC-8240-17E7AD1C771A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F64AA7FE-CB0F-270B-4F14-AEC619DD2424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5" name="Picture 4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7E0927BB-A0AA-40E0-E71F-8A7BE88427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7C49155A-167A-65BA-3999-302557644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TableView</a:t>
            </a:r>
            <a:r>
              <a:rPr lang="en-US" sz="3200" b="1" dirty="0"/>
              <a:t> Class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A24E94D-EE53-9C24-EB76-EAA699ECA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A </a:t>
            </a:r>
            <a:r>
              <a:rPr lang="en-US" sz="2400" b="1" dirty="0" err="1"/>
              <a:t>TableView</a:t>
            </a:r>
            <a:r>
              <a:rPr lang="en-US" sz="2400" b="1" dirty="0"/>
              <a:t> class is used as the primary interface for displaying, selecting and editing data in tabular fashion</a:t>
            </a:r>
          </a:p>
          <a:p>
            <a:r>
              <a:rPr lang="en-US" sz="2400" b="1" dirty="0" err="1"/>
              <a:t>TableView</a:t>
            </a:r>
            <a:r>
              <a:rPr lang="en-US" sz="2400" b="1" dirty="0"/>
              <a:t> is the content of a </a:t>
            </a:r>
            <a:r>
              <a:rPr lang="en-US" sz="2400" b="1" dirty="0" err="1"/>
              <a:t>TablePane</a:t>
            </a:r>
            <a:endParaRPr lang="en-US" sz="2400" b="1" dirty="0"/>
          </a:p>
          <a:p>
            <a:pPr lvl="1"/>
            <a:endParaRPr lang="en-US" sz="2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B96FF7-BC7E-6F28-BB2F-AF03B86808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355" b="14733"/>
          <a:stretch/>
        </p:blipFill>
        <p:spPr>
          <a:xfrm>
            <a:off x="1344850" y="2835499"/>
            <a:ext cx="8220390" cy="378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6174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AAF9117-4021-D871-FE09-B8659C58152C}"/>
              </a:ext>
            </a:extLst>
          </p:cNvPr>
          <p:cNvGrpSpPr/>
          <p:nvPr/>
        </p:nvGrpSpPr>
        <p:grpSpPr>
          <a:xfrm>
            <a:off x="0" y="-15485"/>
            <a:ext cx="12192000" cy="6904456"/>
            <a:chOff x="0" y="-15485"/>
            <a:chExt cx="12192000" cy="6904456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59C09BD2-259B-73E1-719A-9B6350224A76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A00AF"/>
                </a:gs>
                <a:gs pos="71000">
                  <a:srgbClr val="200244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A picture containing indoor, dark&#10;&#10;Description automatically generated">
              <a:extLst>
                <a:ext uri="{FF2B5EF4-FFF2-40B4-BE49-F238E27FC236}">
                  <a16:creationId xmlns:a16="http://schemas.microsoft.com/office/drawing/2014/main" id="{D95D9B54-A703-2900-5F4B-CDCD0B21F6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alphaModFix amt="15000"/>
            </a:blip>
            <a:srcRect r="29571"/>
            <a:stretch/>
          </p:blipFill>
          <p:spPr>
            <a:xfrm>
              <a:off x="0" y="0"/>
              <a:ext cx="8586788" cy="6857999"/>
            </a:xfrm>
            <a:prstGeom prst="rect">
              <a:avLst/>
            </a:prstGeom>
          </p:spPr>
        </p:pic>
        <p:pic>
          <p:nvPicPr>
            <p:cNvPr id="13" name="Picture 12" descr="A picture containing graphics, graphic design, screenshot, art&#10;&#10;Description automatically generated">
              <a:extLst>
                <a:ext uri="{FF2B5EF4-FFF2-40B4-BE49-F238E27FC236}">
                  <a16:creationId xmlns:a16="http://schemas.microsoft.com/office/drawing/2014/main" id="{983EB9E2-4919-B52F-A0C2-1C8389313A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759"/>
            <a:stretch/>
          </p:blipFill>
          <p:spPr>
            <a:xfrm>
              <a:off x="2364841" y="0"/>
              <a:ext cx="9827158" cy="6888971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953367AC-965E-64FF-F9AF-6CCE1106F7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807202"/>
            <a:ext cx="4524861" cy="139903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B169EDD-0448-365E-5597-3A2B2A8C6466}"/>
              </a:ext>
            </a:extLst>
          </p:cNvPr>
          <p:cNvSpPr/>
          <p:nvPr/>
        </p:nvSpPr>
        <p:spPr>
          <a:xfrm>
            <a:off x="1215026" y="4206240"/>
            <a:ext cx="3923608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rgbClr val="58F9A0">
                    <a:alpha val="60000"/>
                  </a:srgbClr>
                </a:solidFill>
              </a:rPr>
              <a:t>Copyright © 2023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37437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32C62E8-F9A5-558B-DD16-9C1299C3BCD9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5" name="gradient background1">
              <a:extLst>
                <a:ext uri="{FF2B5EF4-FFF2-40B4-BE49-F238E27FC236}">
                  <a16:creationId xmlns:a16="http://schemas.microsoft.com/office/drawing/2014/main" id="{7CE3A110-6588-9CF9-DBA8-3C3E971B6262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6776AAF5-578C-BA7F-69D0-E62D4F286A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TableView</a:t>
            </a:r>
            <a:r>
              <a:rPr lang="en-US" sz="3200" b="1" dirty="0"/>
              <a:t> Class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003BA4-3C8C-F62D-1A10-0CFBDCA5D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Two different </a:t>
            </a:r>
            <a:r>
              <a:rPr lang="en-US" sz="2400" b="1" dirty="0" err="1"/>
              <a:t>flavours</a:t>
            </a:r>
            <a:endParaRPr lang="en-US" sz="2400" b="1" dirty="0"/>
          </a:p>
          <a:p>
            <a:pPr lvl="1"/>
            <a:r>
              <a:rPr lang="en-US" sz="2000" b="1" dirty="0"/>
              <a:t>Linked to layer or standalone table in a map. </a:t>
            </a:r>
          </a:p>
          <a:p>
            <a:pPr marL="457200" lvl="1" indent="0">
              <a:buNone/>
            </a:pPr>
            <a:endParaRPr lang="en-US" b="1" dirty="0"/>
          </a:p>
          <a:p>
            <a:pPr lvl="1"/>
            <a:r>
              <a:rPr lang="en-US" sz="2000" b="1" dirty="0"/>
              <a:t>Linked to table or feature class direct from an external geodatabase (</a:t>
            </a:r>
            <a:r>
              <a:rPr lang="en-US" sz="2000" b="1" dirty="0" err="1"/>
              <a:t>ie</a:t>
            </a:r>
            <a:r>
              <a:rPr lang="en-US" sz="2000" b="1" dirty="0"/>
              <a:t> data that is not in a map).</a:t>
            </a:r>
          </a:p>
          <a:p>
            <a:pPr lvl="1"/>
            <a:endParaRPr lang="en-US" b="1" dirty="0"/>
          </a:p>
          <a:p>
            <a:r>
              <a:rPr lang="en-US" sz="2400" b="1" dirty="0"/>
              <a:t>TOC and ribbon respond differently depending upon which is active.</a:t>
            </a:r>
          </a:p>
        </p:txBody>
      </p:sp>
    </p:spTree>
    <p:extLst>
      <p:ext uri="{BB962C8B-B14F-4D97-AF65-F5344CB8AC3E}">
        <p14:creationId xmlns:p14="http://schemas.microsoft.com/office/powerpoint/2010/main" val="2731642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83171A9-096D-79B3-96B4-02058EBDA1CE}"/>
              </a:ext>
            </a:extLst>
          </p:cNvPr>
          <p:cNvGrpSpPr/>
          <p:nvPr/>
        </p:nvGrpSpPr>
        <p:grpSpPr>
          <a:xfrm>
            <a:off x="-11288" y="0"/>
            <a:ext cx="12191999" cy="6888971"/>
            <a:chOff x="1" y="-15486"/>
            <a:chExt cx="12191999" cy="6888971"/>
          </a:xfrm>
        </p:grpSpPr>
        <p:sp>
          <p:nvSpPr>
            <p:cNvPr id="5" name="gradient background1">
              <a:extLst>
                <a:ext uri="{FF2B5EF4-FFF2-40B4-BE49-F238E27FC236}">
                  <a16:creationId xmlns:a16="http://schemas.microsoft.com/office/drawing/2014/main" id="{357682C2-0718-DC4A-FC5C-024F99550983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2A991C84-B4F8-D5C7-EEB1-D62294FF6C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TableView</a:t>
            </a:r>
            <a:r>
              <a:rPr lang="en-US" sz="3200" b="1" dirty="0"/>
              <a:t> Class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003BA4-3C8C-F62D-1A10-0CFBDCA5D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Access </a:t>
            </a:r>
            <a:r>
              <a:rPr lang="en-US" sz="2400" b="1" dirty="0" err="1"/>
              <a:t>TableView</a:t>
            </a:r>
            <a:r>
              <a:rPr lang="en-US" sz="2400" b="1" dirty="0"/>
              <a:t>:</a:t>
            </a:r>
          </a:p>
          <a:p>
            <a:pPr lvl="1"/>
            <a:r>
              <a:rPr lang="en-US" sz="2000" b="1" dirty="0" err="1"/>
              <a:t>TableView.Active</a:t>
            </a:r>
            <a:r>
              <a:rPr lang="en-US" sz="2000" b="1" dirty="0"/>
              <a:t> </a:t>
            </a:r>
          </a:p>
          <a:p>
            <a:pPr lvl="2"/>
            <a:r>
              <a:rPr lang="en-US" sz="1800" b="1" dirty="0"/>
              <a:t>Remember to check for null</a:t>
            </a:r>
            <a:endParaRPr lang="en-US" sz="1600" b="1" dirty="0"/>
          </a:p>
          <a:p>
            <a:endParaRPr lang="en-US" sz="2400" b="1" dirty="0"/>
          </a:p>
          <a:p>
            <a:pPr lvl="1"/>
            <a:r>
              <a:rPr lang="en-US" sz="2000" b="1" dirty="0"/>
              <a:t>Via a </a:t>
            </a:r>
            <a:r>
              <a:rPr lang="en-US" sz="2000" b="1" dirty="0" err="1"/>
              <a:t>tablePane</a:t>
            </a:r>
            <a:endParaRPr lang="en-US" sz="2000" b="1" dirty="0"/>
          </a:p>
          <a:p>
            <a:endParaRPr lang="en-US" b="1" dirty="0"/>
          </a:p>
          <a:p>
            <a:r>
              <a:rPr lang="en-US" sz="2400" b="1" dirty="0"/>
              <a:t>Access data</a:t>
            </a:r>
          </a:p>
          <a:p>
            <a:pPr lvl="1"/>
            <a:r>
              <a:rPr lang="en-US" sz="2000" b="1" dirty="0" err="1"/>
              <a:t>TableView.MapMember</a:t>
            </a:r>
            <a:endParaRPr lang="en-US" sz="2000" b="1" dirty="0"/>
          </a:p>
          <a:p>
            <a:pPr lvl="1"/>
            <a:r>
              <a:rPr lang="en-US" sz="2000" b="1" dirty="0" err="1"/>
              <a:t>TableView.Item</a:t>
            </a:r>
            <a:r>
              <a:rPr lang="en-US" sz="2000" b="1" dirty="0"/>
              <a:t> property  (external source)</a:t>
            </a:r>
          </a:p>
          <a:p>
            <a:pPr lvl="2"/>
            <a:r>
              <a:rPr lang="en-US" sz="1800" b="1" dirty="0"/>
              <a:t>Use </a:t>
            </a:r>
            <a:r>
              <a:rPr lang="en-US" sz="1800" b="1" dirty="0" err="1"/>
              <a:t>ArcGIS.Desktop.Core.ItemFactory.CanGetDataset</a:t>
            </a:r>
            <a:r>
              <a:rPr lang="en-US" sz="1800" b="1" dirty="0"/>
              <a:t> and </a:t>
            </a:r>
            <a:r>
              <a:rPr lang="en-US" sz="1800" b="1" dirty="0" err="1"/>
              <a:t>ArcGIS.Desktop.Core.ItemFactory.GetDataset</a:t>
            </a:r>
            <a:r>
              <a:rPr lang="en-US" sz="1800" b="1" dirty="0"/>
              <a:t> to access the data source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291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CDBA7FF-87F4-16BB-F488-F2F8CFBC8D3A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0D8F0FA0-FE67-F850-1D67-C2D9285ED0C2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4388E83F-230C-7FDA-9934-753D294F0E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TableView</a:t>
            </a:r>
            <a:r>
              <a:rPr lang="en-US" sz="3200" b="1" dirty="0"/>
              <a:t> Class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FEC768-E9D4-57C1-5F9F-5EE72316FCA7}"/>
              </a:ext>
            </a:extLst>
          </p:cNvPr>
          <p:cNvSpPr txBox="1"/>
          <p:nvPr/>
        </p:nvSpPr>
        <p:spPr>
          <a:xfrm>
            <a:off x="681038" y="1279432"/>
            <a:ext cx="10672762" cy="507831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get  the active table view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activeTV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TableView.Active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If (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activeTV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== null) return;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get  the map member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mm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activeTV.MapMember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 </a:t>
            </a:r>
          </a:p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// feature layer or table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mm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as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FeatureLayer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st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= mm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as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StandaloneTable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if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mapMember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is null, then data has come from an external source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item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activeTV.Item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Dataset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ds = null;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If (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ItemFactory.CanGetDataset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(item))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ds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ItemFactory.GetDataset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(item);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502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3EC843F-1654-3783-1681-72B3E1EF39BC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7" name="gradient background1">
              <a:extLst>
                <a:ext uri="{FF2B5EF4-FFF2-40B4-BE49-F238E27FC236}">
                  <a16:creationId xmlns:a16="http://schemas.microsoft.com/office/drawing/2014/main" id="{BA12897E-8250-EC55-4968-5DC1D3FCB28A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35DA9CE1-334E-1349-2678-6A89CB6174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TablePane</a:t>
            </a:r>
            <a:endParaRPr lang="en-US" sz="3200" b="1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003BA4-3C8C-F62D-1A10-0CFBDCA5D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err="1"/>
              <a:t>TableView</a:t>
            </a:r>
            <a:r>
              <a:rPr lang="en-US" sz="2400" b="1" dirty="0"/>
              <a:t> is the content of a </a:t>
            </a:r>
            <a:r>
              <a:rPr lang="en-US" sz="2400" b="1" dirty="0" err="1"/>
              <a:t>TablePane</a:t>
            </a:r>
            <a:endParaRPr lang="en-US" sz="2400" b="1" dirty="0"/>
          </a:p>
          <a:p>
            <a:r>
              <a:rPr lang="en-US" sz="2400" b="1" dirty="0" err="1"/>
              <a:t>ITablePane</a:t>
            </a:r>
            <a:r>
              <a:rPr lang="en-US" sz="2400" b="1" dirty="0"/>
              <a:t>, </a:t>
            </a:r>
            <a:r>
              <a:rPr lang="en-US" sz="2400" b="1" dirty="0" err="1"/>
              <a:t>ITablePaneEx</a:t>
            </a:r>
            <a:endParaRPr lang="en-US" sz="2400" b="1" dirty="0"/>
          </a:p>
          <a:p>
            <a:pPr lvl="1"/>
            <a:r>
              <a:rPr lang="en-US" sz="2000" b="1" dirty="0" err="1"/>
              <a:t>ITablePaneEx.TableView</a:t>
            </a:r>
            <a:endParaRPr lang="en-US" sz="2000" b="1" dirty="0"/>
          </a:p>
          <a:p>
            <a:endParaRPr lang="en-US" sz="2800" dirty="0"/>
          </a:p>
          <a:p>
            <a:endParaRPr lang="en-US" dirty="0"/>
          </a:p>
          <a:p>
            <a:r>
              <a:rPr lang="en-US" dirty="0"/>
              <a:t>Or use </a:t>
            </a:r>
            <a:r>
              <a:rPr lang="en-US" dirty="0" err="1"/>
              <a:t>TablePane</a:t>
            </a:r>
            <a:r>
              <a:rPr lang="en-US" dirty="0"/>
              <a:t> if </a:t>
            </a:r>
            <a:r>
              <a:rPr lang="en-US" dirty="0" err="1"/>
              <a:t>TableView</a:t>
            </a:r>
            <a:r>
              <a:rPr lang="en-US" dirty="0"/>
              <a:t> is not Active</a:t>
            </a:r>
          </a:p>
          <a:p>
            <a:pPr lvl="1"/>
            <a:r>
              <a:rPr lang="en-US" dirty="0"/>
              <a:t>Use the </a:t>
            </a:r>
            <a:r>
              <a:rPr lang="en-US" dirty="0" err="1"/>
              <a:t>ITablePaneEx</a:t>
            </a:r>
            <a:r>
              <a:rPr lang="en-US" dirty="0"/>
              <a:t> interface (Implemented by a </a:t>
            </a:r>
            <a:r>
              <a:rPr lang="en-US" dirty="0" err="1"/>
              <a:t>TablePane</a:t>
            </a:r>
            <a:r>
              <a:rPr lang="en-US" dirty="0"/>
              <a:t>)</a:t>
            </a:r>
          </a:p>
          <a:p>
            <a:pPr lvl="1"/>
            <a:r>
              <a:rPr lang="en-US" dirty="0" err="1"/>
              <a:t>ITablePaneEx.TableView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E86D70-7959-451E-8295-1A158204E673}"/>
              </a:ext>
            </a:extLst>
          </p:cNvPr>
          <p:cNvSpPr txBox="1"/>
          <p:nvPr/>
        </p:nvSpPr>
        <p:spPr>
          <a:xfrm>
            <a:off x="838200" y="3170798"/>
            <a:ext cx="10672762" cy="31393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get / open the desired table pane</a:t>
            </a: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// active by using: (</a:t>
            </a:r>
            <a:r>
              <a:rPr lang="en-US" dirty="0" err="1">
                <a:solidFill>
                  <a:srgbClr val="008000"/>
                </a:solidFill>
                <a:latin typeface="Cascadia Mono" panose="020B0609020000020004" pitchFamily="49" charset="0"/>
              </a:rPr>
              <a:t>iTablePane</a:t>
            </a:r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 as Pane)?.Activate(); 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IEnumerable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ITablePane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&gt;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tablePanes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FrameworkApplication.Panes.OfType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&lt;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ITablePane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&gt;();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tablePane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tablePanes.FirstOrDefault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(pane =&gt;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pane.MapMember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==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mapMember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ablePane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==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null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Get the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TableView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via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ITablePaneEx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tablePaneEx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ablePane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ITablePaneEx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tablePaneEx.TableView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114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9440BFB-36D3-86FA-2713-D42AB0F043D4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7" name="gradient background1">
              <a:extLst>
                <a:ext uri="{FF2B5EF4-FFF2-40B4-BE49-F238E27FC236}">
                  <a16:creationId xmlns:a16="http://schemas.microsoft.com/office/drawing/2014/main" id="{43D6CEB7-3795-7F9D-81FA-6D393456D0D1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30A993E8-847E-012A-5E3A-794328CC74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TablePane</a:t>
            </a:r>
            <a:endParaRPr lang="en-US" sz="3200" b="1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003BA4-3C8C-F62D-1A10-0CFBDCA5D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For external data sources use </a:t>
            </a:r>
            <a:r>
              <a:rPr lang="en-US" sz="2400" b="1" dirty="0" err="1"/>
              <a:t>IExternalTablePane</a:t>
            </a:r>
            <a:endParaRPr lang="en-US" sz="2400" b="1" dirty="0"/>
          </a:p>
          <a:p>
            <a:pPr lvl="1"/>
            <a:r>
              <a:rPr lang="en-US" sz="2000" b="1" dirty="0" err="1"/>
              <a:t>IExternalTablePane.TableView</a:t>
            </a:r>
            <a:endParaRPr lang="en-US" sz="2000" b="1" dirty="0"/>
          </a:p>
          <a:p>
            <a:pPr lvl="1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1CD0AA-F278-97B7-FF82-8BC566BB34E0}"/>
              </a:ext>
            </a:extLst>
          </p:cNvPr>
          <p:cNvSpPr txBox="1"/>
          <p:nvPr/>
        </p:nvSpPr>
        <p:spPr>
          <a:xfrm>
            <a:off x="838200" y="2647240"/>
            <a:ext cx="10672762" cy="258532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get / open the desired table pane</a:t>
            </a:r>
          </a:p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// active by using: (</a:t>
            </a:r>
            <a:r>
              <a:rPr lang="en-US" dirty="0" err="1">
                <a:solidFill>
                  <a:srgbClr val="008000"/>
                </a:solidFill>
                <a:latin typeface="Cascadia Mono" panose="020B0609020000020004" pitchFamily="49" charset="0"/>
              </a:rPr>
              <a:t>iExternalTablePane</a:t>
            </a:r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 as Pane)?.Activate(); 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IEnumerable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IExternalTablePane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&gt;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tablePanes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FrameworkApplication.Panes.OfType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&lt;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IExternalTablePane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&gt;();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tablePane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tablePanes.FirstOrDefault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ablePane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==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null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tableView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tablePane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.TableView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218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4DE44E9-0ECF-ADC4-DBB8-3A8FC824F824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5" name="gradient background1">
              <a:extLst>
                <a:ext uri="{FF2B5EF4-FFF2-40B4-BE49-F238E27FC236}">
                  <a16:creationId xmlns:a16="http://schemas.microsoft.com/office/drawing/2014/main" id="{3F6AF94B-D97A-1CE6-644E-D30ECB7974C2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6ACF4AFF-EFD9-CEAB-FDC8-B72C9C238C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7C49155A-167A-65BA-3999-302557644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TableView</a:t>
            </a:r>
            <a:r>
              <a:rPr lang="en-US" sz="3200" b="1" dirty="0"/>
              <a:t> Class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A24E94D-EE53-9C24-EB76-EAA699ECA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Create a </a:t>
            </a:r>
            <a:r>
              <a:rPr lang="en-US" sz="2400" b="1" dirty="0" err="1"/>
              <a:t>TableView</a:t>
            </a:r>
            <a:endParaRPr lang="en-US" sz="2400" b="1" dirty="0"/>
          </a:p>
          <a:p>
            <a:pPr lvl="1"/>
            <a:r>
              <a:rPr lang="en-US" sz="2000" b="1" dirty="0"/>
              <a:t>Use </a:t>
            </a:r>
            <a:r>
              <a:rPr lang="en-US" sz="2000" b="1" dirty="0" err="1"/>
              <a:t>OpenTablePane</a:t>
            </a:r>
            <a:endParaRPr lang="en-US" sz="2000" b="1" dirty="0"/>
          </a:p>
          <a:p>
            <a:pPr lvl="1"/>
            <a:endParaRPr lang="en-US" sz="2200" dirty="0"/>
          </a:p>
          <a:p>
            <a:pPr lvl="1"/>
            <a:endParaRPr lang="en-US" sz="2200" dirty="0"/>
          </a:p>
          <a:p>
            <a:pPr lvl="1"/>
            <a:endParaRPr lang="en-US" sz="2200" dirty="0"/>
          </a:p>
          <a:p>
            <a:pPr lvl="1"/>
            <a:endParaRPr lang="en-US" sz="2200" dirty="0"/>
          </a:p>
          <a:p>
            <a:pPr lvl="1"/>
            <a:endParaRPr lang="en-US" sz="2200" dirty="0"/>
          </a:p>
          <a:p>
            <a:pPr lvl="1"/>
            <a:endParaRPr lang="en-US" sz="2200" dirty="0"/>
          </a:p>
          <a:p>
            <a:r>
              <a:rPr lang="en-US" sz="2400" b="1" dirty="0"/>
              <a:t>Currently no way in the API to create a </a:t>
            </a:r>
            <a:r>
              <a:rPr lang="en-US" sz="2400" b="1" dirty="0" err="1"/>
              <a:t>tablePane</a:t>
            </a:r>
            <a:r>
              <a:rPr lang="en-US" sz="2400" b="1" dirty="0"/>
              <a:t> for an external item</a:t>
            </a:r>
          </a:p>
          <a:p>
            <a:pPr lvl="1"/>
            <a:endParaRPr lang="en-US" sz="2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546927-68C8-4DC7-9AA3-D854B84BCB0E}"/>
              </a:ext>
            </a:extLst>
          </p:cNvPr>
          <p:cNvSpPr txBox="1"/>
          <p:nvPr/>
        </p:nvSpPr>
        <p:spPr>
          <a:xfrm>
            <a:off x="909103" y="2535757"/>
            <a:ext cx="7918676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FrameworkApplication.Panes.CanOpenTablePane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mapMember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FrameworkApplication.Panes.OpenTablePane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mapMember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2174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1">
      <a:dk1>
        <a:srgbClr val="FFFFFF"/>
      </a:dk1>
      <a:lt1>
        <a:srgbClr val="000000"/>
      </a:lt1>
      <a:dk2>
        <a:srgbClr val="E7E6E6"/>
      </a:dk2>
      <a:lt2>
        <a:srgbClr val="44546A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94F9B979-3F63-9843-99DF-380ED8CE2E48}" vid="{AD11F138-60CD-A74B-A653-C14E1C6A743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7CCB09B909685840A5AA5DC537182835|810367359" UniqueId="13da4d23-1587-4cac-9dba-a207f9b2f19e">
      <p:Name>Auditing</p:Name>
      <p:Description>Audits user actions on documents and list items to the Audit Log.</p:Description>
      <p:CustomData>
        <Audit>
          <Update/>
          <View/>
        </Audit>
      </p:CustomData>
    </p:PolicyItem>
  </p:PolicyItems>
</p:Policy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6" ma:contentTypeDescription="Create a new document." ma:contentTypeScope="" ma:versionID="74515a54bca02139da222085721357b8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089ac7d328ad090443a1d2513f10f34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_dlc_Exemp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  <xsd:element name="_dlc_Exempt" ma:index="10" nillable="true" ma:displayName="Exempt from Policy" ma:hidden="true" ma:internalName="_dlc_Exempt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69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1AF0E3E5-C8A7-4C36-BEB8-B23D52779CD3}">
  <ds:schemaRefs>
    <ds:schemaRef ds:uri="office.server.policy"/>
  </ds:schemaRefs>
</ds:datastoreItem>
</file>

<file path=customXml/itemProps17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81E133DB-697E-4C10-B192-8899027B1EC6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1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21405660-3103-44D7-9985-5EE4988A80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0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64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69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G100737-UC2018-DITE-PPT-Template-5-18</Template>
  <TotalTime>0</TotalTime>
  <Words>1770</Words>
  <Application>Microsoft Office PowerPoint</Application>
  <PresentationFormat>Widescreen</PresentationFormat>
  <Paragraphs>327</Paragraphs>
  <Slides>30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Calibri</vt:lpstr>
      <vt:lpstr>Cascadia Mono</vt:lpstr>
      <vt:lpstr>Consolas</vt:lpstr>
      <vt:lpstr>Lucida Grande</vt:lpstr>
      <vt:lpstr>Custom Design</vt:lpstr>
      <vt:lpstr>Esri_Corporate_Template-Dark</vt:lpstr>
      <vt:lpstr>ArcGIS Pro SDK for .NET: Intermediate Data Visualization Using Table Controls </vt:lpstr>
      <vt:lpstr>Session Overview</vt:lpstr>
      <vt:lpstr>TableView Class</vt:lpstr>
      <vt:lpstr>TableView Class</vt:lpstr>
      <vt:lpstr>TableView Class</vt:lpstr>
      <vt:lpstr>TableView Class</vt:lpstr>
      <vt:lpstr>TablePane</vt:lpstr>
      <vt:lpstr>TablePane</vt:lpstr>
      <vt:lpstr>TableView Class</vt:lpstr>
      <vt:lpstr>TableView Class</vt:lpstr>
      <vt:lpstr>Samples of TableView features</vt:lpstr>
      <vt:lpstr>TableView Row Indexes and Object IDs</vt:lpstr>
      <vt:lpstr>TableView Demo</vt:lpstr>
      <vt:lpstr>TableControl</vt:lpstr>
      <vt:lpstr>TableControl Functionalities</vt:lpstr>
      <vt:lpstr>TableControl in XAML</vt:lpstr>
      <vt:lpstr>TableControl ViewModel code</vt:lpstr>
      <vt:lpstr>TableControl ViewModel code</vt:lpstr>
      <vt:lpstr>TableControl Xaml.cs</vt:lpstr>
      <vt:lpstr>TableControl commands</vt:lpstr>
      <vt:lpstr>Binding Commands to ViewModel</vt:lpstr>
      <vt:lpstr>Context Menus</vt:lpstr>
      <vt:lpstr>TableControl Demo</vt:lpstr>
      <vt:lpstr>Geometry Control</vt:lpstr>
      <vt:lpstr>GeometryControl in XAML</vt:lpstr>
      <vt:lpstr>GeometryControl in the ViewModel</vt:lpstr>
      <vt:lpstr>Geometry Control Demo</vt:lpstr>
      <vt:lpstr>ArcGIS Pro SDK:   Data Visualization Using Table Controls</vt:lpstr>
      <vt:lpstr>Please Share Your Feedback in the App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2018-05-04T03:06:09Z</dcterms:created>
  <dcterms:modified xsi:type="dcterms:W3CDTF">2023-11-07T00:22:14Z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