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9"/>
  </p:sldMasterIdLst>
  <p:notesMasterIdLst>
    <p:notesMasterId r:id="rId100"/>
  </p:notesMasterIdLst>
  <p:handoutMasterIdLst>
    <p:handoutMasterId r:id="rId101"/>
  </p:handoutMasterIdLst>
  <p:sldIdLst>
    <p:sldId id="742" r:id="rId70"/>
    <p:sldId id="740" r:id="rId71"/>
    <p:sldId id="744" r:id="rId72"/>
    <p:sldId id="769" r:id="rId73"/>
    <p:sldId id="745" r:id="rId74"/>
    <p:sldId id="751" r:id="rId75"/>
    <p:sldId id="746" r:id="rId76"/>
    <p:sldId id="747" r:id="rId77"/>
    <p:sldId id="752" r:id="rId78"/>
    <p:sldId id="753" r:id="rId79"/>
    <p:sldId id="773" r:id="rId80"/>
    <p:sldId id="775" r:id="rId81"/>
    <p:sldId id="749" r:id="rId82"/>
    <p:sldId id="754" r:id="rId83"/>
    <p:sldId id="755" r:id="rId84"/>
    <p:sldId id="756" r:id="rId85"/>
    <p:sldId id="757" r:id="rId86"/>
    <p:sldId id="758" r:id="rId87"/>
    <p:sldId id="770" r:id="rId88"/>
    <p:sldId id="759" r:id="rId89"/>
    <p:sldId id="760" r:id="rId90"/>
    <p:sldId id="761" r:id="rId91"/>
    <p:sldId id="762" r:id="rId92"/>
    <p:sldId id="763" r:id="rId93"/>
    <p:sldId id="767" r:id="rId94"/>
    <p:sldId id="764" r:id="rId95"/>
    <p:sldId id="765" r:id="rId96"/>
    <p:sldId id="768" r:id="rId97"/>
    <p:sldId id="736" r:id="rId98"/>
    <p:sldId id="622" r:id="rId9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C24"/>
    <a:srgbClr val="00B0F0"/>
    <a:srgbClr val="C3E3F7"/>
    <a:srgbClr val="00FFF2"/>
    <a:srgbClr val="01193A"/>
    <a:srgbClr val="002859"/>
    <a:srgbClr val="027ECF"/>
    <a:srgbClr val="C9F2FF"/>
    <a:srgbClr val="FFFFFF"/>
    <a:srgbClr val="8282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41"/>
    <p:restoredTop sz="79333" autoAdjust="0"/>
  </p:normalViewPr>
  <p:slideViewPr>
    <p:cSldViewPr snapToGrid="0">
      <p:cViewPr varScale="1">
        <p:scale>
          <a:sx n="92" d="100"/>
          <a:sy n="92" d="100"/>
        </p:scale>
        <p:origin x="1545" y="5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presProps" Target="presProps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theme" Target="theme/theme1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8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17D1C6-99CB-458E-AEFB-6CAA11CEE30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D3438E-6692-44B4-9265-576AB7E8F814}">
      <dgm:prSet/>
      <dgm:spPr/>
      <dgm:t>
        <a:bodyPr/>
        <a:lstStyle/>
        <a:p>
          <a:r>
            <a:rPr lang="en-US" dirty="0"/>
            <a:t>DAML</a:t>
          </a:r>
        </a:p>
      </dgm:t>
    </dgm:pt>
    <dgm:pt modelId="{E0F26D9A-149A-4028-A8A7-FE30A023D6FA}" type="parTrans" cxnId="{81577707-F552-4AEA-9C4A-3EEF20CB0D4A}">
      <dgm:prSet/>
      <dgm:spPr/>
      <dgm:t>
        <a:bodyPr/>
        <a:lstStyle/>
        <a:p>
          <a:endParaRPr lang="en-US"/>
        </a:p>
      </dgm:t>
    </dgm:pt>
    <dgm:pt modelId="{81406E5D-1E92-4DEE-86C2-0D1E0F26341D}" type="sibTrans" cxnId="{81577707-F552-4AEA-9C4A-3EEF20CB0D4A}">
      <dgm:prSet/>
      <dgm:spPr/>
      <dgm:t>
        <a:bodyPr/>
        <a:lstStyle/>
        <a:p>
          <a:endParaRPr lang="en-US"/>
        </a:p>
      </dgm:t>
    </dgm:pt>
    <dgm:pt modelId="{25C82003-9FD0-4A49-8A62-CCAFBC3BC972}">
      <dgm:prSet/>
      <dgm:spPr/>
      <dgm:t>
        <a:bodyPr/>
        <a:lstStyle/>
        <a:p>
          <a:r>
            <a:rPr lang="en-US" dirty="0"/>
            <a:t>Declarative framework to define the UI elements</a:t>
          </a:r>
        </a:p>
      </dgm:t>
    </dgm:pt>
    <dgm:pt modelId="{DD72AF5E-752B-4A86-9DB2-C89440BAB618}" type="parTrans" cxnId="{986272B5-8935-4F33-B5F0-19826E761AB2}">
      <dgm:prSet/>
      <dgm:spPr/>
      <dgm:t>
        <a:bodyPr/>
        <a:lstStyle/>
        <a:p>
          <a:endParaRPr lang="en-US"/>
        </a:p>
      </dgm:t>
    </dgm:pt>
    <dgm:pt modelId="{ED4A1444-423C-4284-8783-AB049849071E}" type="sibTrans" cxnId="{986272B5-8935-4F33-B5F0-19826E761AB2}">
      <dgm:prSet/>
      <dgm:spPr/>
      <dgm:t>
        <a:bodyPr/>
        <a:lstStyle/>
        <a:p>
          <a:endParaRPr lang="en-US"/>
        </a:p>
      </dgm:t>
    </dgm:pt>
    <dgm:pt modelId="{A61619F9-6DF7-4867-9833-72BB7E5D21DB}">
      <dgm:prSet/>
      <dgm:spPr/>
      <dgm:t>
        <a:bodyPr/>
        <a:lstStyle/>
        <a:p>
          <a:r>
            <a:rPr lang="en-US" dirty="0"/>
            <a:t>XML formatted</a:t>
          </a:r>
        </a:p>
      </dgm:t>
    </dgm:pt>
    <dgm:pt modelId="{2A2817C5-61E7-4932-B79D-0238EEDD5516}" type="parTrans" cxnId="{555FA0AE-99F4-4991-A1D1-B7D5E47CCF40}">
      <dgm:prSet/>
      <dgm:spPr/>
      <dgm:t>
        <a:bodyPr/>
        <a:lstStyle/>
        <a:p>
          <a:endParaRPr lang="en-US"/>
        </a:p>
      </dgm:t>
    </dgm:pt>
    <dgm:pt modelId="{6B16B4D4-F49C-49CA-9C1E-9AE09AACF6A0}" type="sibTrans" cxnId="{555FA0AE-99F4-4991-A1D1-B7D5E47CCF40}">
      <dgm:prSet/>
      <dgm:spPr/>
      <dgm:t>
        <a:bodyPr/>
        <a:lstStyle/>
        <a:p>
          <a:endParaRPr lang="en-US"/>
        </a:p>
      </dgm:t>
    </dgm:pt>
    <dgm:pt modelId="{0A78E59C-BC1C-4369-AA01-3B5DC2100AA2}">
      <dgm:prSet/>
      <dgm:spPr/>
      <dgm:t>
        <a:bodyPr/>
        <a:lstStyle/>
        <a:p>
          <a:r>
            <a:rPr lang="en-US"/>
            <a:t>The Module class</a:t>
          </a:r>
        </a:p>
      </dgm:t>
    </dgm:pt>
    <dgm:pt modelId="{E07860A1-DA6E-47A0-B675-BFC7A866422B}" type="parTrans" cxnId="{07BBC9D0-829E-4AA4-AF73-520F8A61114B}">
      <dgm:prSet/>
      <dgm:spPr/>
      <dgm:t>
        <a:bodyPr/>
        <a:lstStyle/>
        <a:p>
          <a:endParaRPr lang="en-US"/>
        </a:p>
      </dgm:t>
    </dgm:pt>
    <dgm:pt modelId="{01831C6D-11E0-4FDD-B8A1-26948E305C05}" type="sibTrans" cxnId="{07BBC9D0-829E-4AA4-AF73-520F8A61114B}">
      <dgm:prSet/>
      <dgm:spPr/>
      <dgm:t>
        <a:bodyPr/>
        <a:lstStyle/>
        <a:p>
          <a:endParaRPr lang="en-US"/>
        </a:p>
      </dgm:t>
    </dgm:pt>
    <dgm:pt modelId="{63CEF0DA-03ED-4F65-84B8-634E78F6A7B2}">
      <dgm:prSet/>
      <dgm:spPr/>
      <dgm:t>
        <a:bodyPr/>
        <a:lstStyle/>
        <a:p>
          <a:r>
            <a:rPr lang="en-US"/>
            <a:t>Hub and central access point for each add-in</a:t>
          </a:r>
        </a:p>
      </dgm:t>
    </dgm:pt>
    <dgm:pt modelId="{3E959408-B167-4DDE-80AE-C3346B5F5497}" type="parTrans" cxnId="{6928F4E4-F18F-484B-A013-12148FBBABE8}">
      <dgm:prSet/>
      <dgm:spPr/>
      <dgm:t>
        <a:bodyPr/>
        <a:lstStyle/>
        <a:p>
          <a:endParaRPr lang="en-US"/>
        </a:p>
      </dgm:t>
    </dgm:pt>
    <dgm:pt modelId="{7CA39D63-C658-4252-B3E4-230CD4BAEE6F}" type="sibTrans" cxnId="{6928F4E4-F18F-484B-A013-12148FBBABE8}">
      <dgm:prSet/>
      <dgm:spPr/>
      <dgm:t>
        <a:bodyPr/>
        <a:lstStyle/>
        <a:p>
          <a:endParaRPr lang="en-US"/>
        </a:p>
      </dgm:t>
    </dgm:pt>
    <dgm:pt modelId="{A61A3B7B-8352-4F09-96E0-3CCDF9CC0A1A}">
      <dgm:prSet/>
      <dgm:spPr/>
      <dgm:t>
        <a:bodyPr/>
        <a:lstStyle/>
        <a:p>
          <a:r>
            <a:rPr lang="en-US" dirty="0"/>
            <a:t>Like the Extension object used in the </a:t>
          </a:r>
          <a:r>
            <a:rPr lang="en-US" dirty="0" err="1"/>
            <a:t>ArcObjects</a:t>
          </a:r>
          <a:r>
            <a:rPr lang="en-US" dirty="0"/>
            <a:t> 10.x framework</a:t>
          </a:r>
        </a:p>
      </dgm:t>
    </dgm:pt>
    <dgm:pt modelId="{051FCC45-403A-4850-BE4F-1376DDC37661}" type="parTrans" cxnId="{F4CFF4F4-9E76-4BBC-95FC-B13B3B10644C}">
      <dgm:prSet/>
      <dgm:spPr/>
      <dgm:t>
        <a:bodyPr/>
        <a:lstStyle/>
        <a:p>
          <a:endParaRPr lang="en-US"/>
        </a:p>
      </dgm:t>
    </dgm:pt>
    <dgm:pt modelId="{0B7EFA70-EA08-44F7-85DE-8D19D823658B}" type="sibTrans" cxnId="{F4CFF4F4-9E76-4BBC-95FC-B13B3B10644C}">
      <dgm:prSet/>
      <dgm:spPr/>
      <dgm:t>
        <a:bodyPr/>
        <a:lstStyle/>
        <a:p>
          <a:endParaRPr lang="en-US"/>
        </a:p>
      </dgm:t>
    </dgm:pt>
    <dgm:pt modelId="{E50CAFB0-74B1-4260-815A-FF0C64453916}">
      <dgm:prSet/>
      <dgm:spPr/>
      <dgm:t>
        <a:bodyPr/>
        <a:lstStyle/>
        <a:p>
          <a:r>
            <a:rPr lang="en-US"/>
            <a:t>Singletons instantiated automatically by the Framework</a:t>
          </a:r>
        </a:p>
      </dgm:t>
    </dgm:pt>
    <dgm:pt modelId="{6EF99F57-783E-43B8-ABFA-D0BF2EC07B0C}" type="parTrans" cxnId="{5F7F6CE6-39E1-4CC7-BA77-5934D5FFB608}">
      <dgm:prSet/>
      <dgm:spPr/>
      <dgm:t>
        <a:bodyPr/>
        <a:lstStyle/>
        <a:p>
          <a:endParaRPr lang="en-US"/>
        </a:p>
      </dgm:t>
    </dgm:pt>
    <dgm:pt modelId="{28CDC0D1-F2A2-4A37-9FC3-377A9C5D5B3A}" type="sibTrans" cxnId="{5F7F6CE6-39E1-4CC7-BA77-5934D5FFB608}">
      <dgm:prSet/>
      <dgm:spPr/>
      <dgm:t>
        <a:bodyPr/>
        <a:lstStyle/>
        <a:p>
          <a:endParaRPr lang="en-US"/>
        </a:p>
      </dgm:t>
    </dgm:pt>
    <dgm:pt modelId="{DD3FDAC5-3021-4C14-81B0-4E5924CD563F}">
      <dgm:prSet/>
      <dgm:spPr/>
      <dgm:t>
        <a:bodyPr/>
        <a:lstStyle/>
        <a:p>
          <a:r>
            <a:rPr lang="en-US" dirty="0"/>
            <a:t>Defined in a </a:t>
          </a:r>
          <a:r>
            <a:rPr lang="en-US" dirty="0" err="1"/>
            <a:t>config.daml</a:t>
          </a:r>
          <a:r>
            <a:rPr lang="en-US" dirty="0"/>
            <a:t> file</a:t>
          </a:r>
        </a:p>
      </dgm:t>
    </dgm:pt>
    <dgm:pt modelId="{B94E39F3-EA3B-4538-8040-417020B80FDE}" type="parTrans" cxnId="{567B2C69-A6B3-4F9A-8AAD-3D0E9F032C86}">
      <dgm:prSet/>
      <dgm:spPr/>
      <dgm:t>
        <a:bodyPr/>
        <a:lstStyle/>
        <a:p>
          <a:endParaRPr lang="en-US"/>
        </a:p>
      </dgm:t>
    </dgm:pt>
    <dgm:pt modelId="{7643483C-69D7-473E-80DB-696C98F06B0F}" type="sibTrans" cxnId="{567B2C69-A6B3-4F9A-8AAD-3D0E9F032C86}">
      <dgm:prSet/>
      <dgm:spPr/>
      <dgm:t>
        <a:bodyPr/>
        <a:lstStyle/>
        <a:p>
          <a:endParaRPr lang="en-US"/>
        </a:p>
      </dgm:t>
    </dgm:pt>
    <dgm:pt modelId="{8FBB9C76-134B-4D7D-AF36-19EA22524167}" type="pres">
      <dgm:prSet presAssocID="{3F17D1C6-99CB-458E-AEFB-6CAA11CEE300}" presName="linear" presStyleCnt="0">
        <dgm:presLayoutVars>
          <dgm:dir/>
          <dgm:animLvl val="lvl"/>
          <dgm:resizeHandles val="exact"/>
        </dgm:presLayoutVars>
      </dgm:prSet>
      <dgm:spPr/>
    </dgm:pt>
    <dgm:pt modelId="{A08BF921-E272-44D6-B524-F30D854DFD14}" type="pres">
      <dgm:prSet presAssocID="{44D3438E-6692-44B4-9265-576AB7E8F814}" presName="parentLin" presStyleCnt="0"/>
      <dgm:spPr/>
    </dgm:pt>
    <dgm:pt modelId="{EF4C5E22-00F2-4EEC-AED6-B0298FA647A9}" type="pres">
      <dgm:prSet presAssocID="{44D3438E-6692-44B4-9265-576AB7E8F814}" presName="parentLeftMargin" presStyleLbl="node1" presStyleIdx="0" presStyleCnt="2"/>
      <dgm:spPr/>
    </dgm:pt>
    <dgm:pt modelId="{CE734F26-2D9A-4F57-9A0A-C37DA5525B5B}" type="pres">
      <dgm:prSet presAssocID="{44D3438E-6692-44B4-9265-576AB7E8F81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F18B514-6DF1-4702-9ECB-F7015BCFD9A1}" type="pres">
      <dgm:prSet presAssocID="{44D3438E-6692-44B4-9265-576AB7E8F814}" presName="negativeSpace" presStyleCnt="0"/>
      <dgm:spPr/>
    </dgm:pt>
    <dgm:pt modelId="{E5890283-2A19-467B-9863-8E15220EF2D8}" type="pres">
      <dgm:prSet presAssocID="{44D3438E-6692-44B4-9265-576AB7E8F814}" presName="childText" presStyleLbl="conFgAcc1" presStyleIdx="0" presStyleCnt="2">
        <dgm:presLayoutVars>
          <dgm:bulletEnabled val="1"/>
        </dgm:presLayoutVars>
      </dgm:prSet>
      <dgm:spPr/>
    </dgm:pt>
    <dgm:pt modelId="{CCF65300-8A20-47DC-B76E-5DB23E91456E}" type="pres">
      <dgm:prSet presAssocID="{81406E5D-1E92-4DEE-86C2-0D1E0F26341D}" presName="spaceBetweenRectangles" presStyleCnt="0"/>
      <dgm:spPr/>
    </dgm:pt>
    <dgm:pt modelId="{B0F7772D-A7EF-4B9C-A657-0939CDA8B8F6}" type="pres">
      <dgm:prSet presAssocID="{0A78E59C-BC1C-4369-AA01-3B5DC2100AA2}" presName="parentLin" presStyleCnt="0"/>
      <dgm:spPr/>
    </dgm:pt>
    <dgm:pt modelId="{8CAE4E78-A307-42B9-9C2C-D42661C33F74}" type="pres">
      <dgm:prSet presAssocID="{0A78E59C-BC1C-4369-AA01-3B5DC2100AA2}" presName="parentLeftMargin" presStyleLbl="node1" presStyleIdx="0" presStyleCnt="2"/>
      <dgm:spPr/>
    </dgm:pt>
    <dgm:pt modelId="{8D931603-881E-423E-8D14-AB23C721709C}" type="pres">
      <dgm:prSet presAssocID="{0A78E59C-BC1C-4369-AA01-3B5DC2100AA2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EBF476B-E2DA-4B38-A7E6-BE9F32B4BD70}" type="pres">
      <dgm:prSet presAssocID="{0A78E59C-BC1C-4369-AA01-3B5DC2100AA2}" presName="negativeSpace" presStyleCnt="0"/>
      <dgm:spPr/>
    </dgm:pt>
    <dgm:pt modelId="{BBD2005D-79EE-46AB-9C35-7CE449688DB6}" type="pres">
      <dgm:prSet presAssocID="{0A78E59C-BC1C-4369-AA01-3B5DC2100AA2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81577707-F552-4AEA-9C4A-3EEF20CB0D4A}" srcId="{3F17D1C6-99CB-458E-AEFB-6CAA11CEE300}" destId="{44D3438E-6692-44B4-9265-576AB7E8F814}" srcOrd="0" destOrd="0" parTransId="{E0F26D9A-149A-4028-A8A7-FE30A023D6FA}" sibTransId="{81406E5D-1E92-4DEE-86C2-0D1E0F26341D}"/>
    <dgm:cxn modelId="{E8960530-FD62-416A-96EE-08CF6FC37A2D}" type="presOf" srcId="{E50CAFB0-74B1-4260-815A-FF0C64453916}" destId="{BBD2005D-79EE-46AB-9C35-7CE449688DB6}" srcOrd="0" destOrd="2" presId="urn:microsoft.com/office/officeart/2005/8/layout/list1"/>
    <dgm:cxn modelId="{101CB136-7F87-42F6-B6B1-ED7F4F54722D}" type="presOf" srcId="{A61619F9-6DF7-4867-9833-72BB7E5D21DB}" destId="{E5890283-2A19-467B-9863-8E15220EF2D8}" srcOrd="0" destOrd="2" presId="urn:microsoft.com/office/officeart/2005/8/layout/list1"/>
    <dgm:cxn modelId="{EB76BD40-F22E-4EDC-953B-8CD26176E5D5}" type="presOf" srcId="{0A78E59C-BC1C-4369-AA01-3B5DC2100AA2}" destId="{8D931603-881E-423E-8D14-AB23C721709C}" srcOrd="1" destOrd="0" presId="urn:microsoft.com/office/officeart/2005/8/layout/list1"/>
    <dgm:cxn modelId="{19997662-F826-4744-8A16-5B130921218A}" type="presOf" srcId="{0A78E59C-BC1C-4369-AA01-3B5DC2100AA2}" destId="{8CAE4E78-A307-42B9-9C2C-D42661C33F74}" srcOrd="0" destOrd="0" presId="urn:microsoft.com/office/officeart/2005/8/layout/list1"/>
    <dgm:cxn modelId="{567B2C69-A6B3-4F9A-8AAD-3D0E9F032C86}" srcId="{44D3438E-6692-44B4-9265-576AB7E8F814}" destId="{DD3FDAC5-3021-4C14-81B0-4E5924CD563F}" srcOrd="1" destOrd="0" parTransId="{B94E39F3-EA3B-4538-8040-417020B80FDE}" sibTransId="{7643483C-69D7-473E-80DB-696C98F06B0F}"/>
    <dgm:cxn modelId="{555FA0AE-99F4-4991-A1D1-B7D5E47CCF40}" srcId="{DD3FDAC5-3021-4C14-81B0-4E5924CD563F}" destId="{A61619F9-6DF7-4867-9833-72BB7E5D21DB}" srcOrd="0" destOrd="0" parTransId="{2A2817C5-61E7-4932-B79D-0238EEDD5516}" sibTransId="{6B16B4D4-F49C-49CA-9C1E-9AE09AACF6A0}"/>
    <dgm:cxn modelId="{FAF81AB3-6A04-4DDA-BBC3-8C51C8AF315B}" type="presOf" srcId="{3F17D1C6-99CB-458E-AEFB-6CAA11CEE300}" destId="{8FBB9C76-134B-4D7D-AF36-19EA22524167}" srcOrd="0" destOrd="0" presId="urn:microsoft.com/office/officeart/2005/8/layout/list1"/>
    <dgm:cxn modelId="{986272B5-8935-4F33-B5F0-19826E761AB2}" srcId="{44D3438E-6692-44B4-9265-576AB7E8F814}" destId="{25C82003-9FD0-4A49-8A62-CCAFBC3BC972}" srcOrd="0" destOrd="0" parTransId="{DD72AF5E-752B-4A86-9DB2-C89440BAB618}" sibTransId="{ED4A1444-423C-4284-8783-AB049849071E}"/>
    <dgm:cxn modelId="{7D19BABA-EF4F-4054-9465-570460BCD29C}" type="presOf" srcId="{63CEF0DA-03ED-4F65-84B8-634E78F6A7B2}" destId="{BBD2005D-79EE-46AB-9C35-7CE449688DB6}" srcOrd="0" destOrd="0" presId="urn:microsoft.com/office/officeart/2005/8/layout/list1"/>
    <dgm:cxn modelId="{785F54CB-738A-4D44-B547-C04DF37BE767}" type="presOf" srcId="{44D3438E-6692-44B4-9265-576AB7E8F814}" destId="{EF4C5E22-00F2-4EEC-AED6-B0298FA647A9}" srcOrd="0" destOrd="0" presId="urn:microsoft.com/office/officeart/2005/8/layout/list1"/>
    <dgm:cxn modelId="{CA1BD5CD-E22A-4DCF-9D2E-C87A6DF1F792}" type="presOf" srcId="{25C82003-9FD0-4A49-8A62-CCAFBC3BC972}" destId="{E5890283-2A19-467B-9863-8E15220EF2D8}" srcOrd="0" destOrd="0" presId="urn:microsoft.com/office/officeart/2005/8/layout/list1"/>
    <dgm:cxn modelId="{FAE626CF-FE85-4644-B872-C9BBA6600942}" type="presOf" srcId="{A61A3B7B-8352-4F09-96E0-3CCDF9CC0A1A}" destId="{BBD2005D-79EE-46AB-9C35-7CE449688DB6}" srcOrd="0" destOrd="1" presId="urn:microsoft.com/office/officeart/2005/8/layout/list1"/>
    <dgm:cxn modelId="{07BBC9D0-829E-4AA4-AF73-520F8A61114B}" srcId="{3F17D1C6-99CB-458E-AEFB-6CAA11CEE300}" destId="{0A78E59C-BC1C-4369-AA01-3B5DC2100AA2}" srcOrd="1" destOrd="0" parTransId="{E07860A1-DA6E-47A0-B675-BFC7A866422B}" sibTransId="{01831C6D-11E0-4FDD-B8A1-26948E305C05}"/>
    <dgm:cxn modelId="{6928F4E4-F18F-484B-A013-12148FBBABE8}" srcId="{0A78E59C-BC1C-4369-AA01-3B5DC2100AA2}" destId="{63CEF0DA-03ED-4F65-84B8-634E78F6A7B2}" srcOrd="0" destOrd="0" parTransId="{3E959408-B167-4DDE-80AE-C3346B5F5497}" sibTransId="{7CA39D63-C658-4252-B3E4-230CD4BAEE6F}"/>
    <dgm:cxn modelId="{5F7F6CE6-39E1-4CC7-BA77-5934D5FFB608}" srcId="{0A78E59C-BC1C-4369-AA01-3B5DC2100AA2}" destId="{E50CAFB0-74B1-4260-815A-FF0C64453916}" srcOrd="2" destOrd="0" parTransId="{6EF99F57-783E-43B8-ABFA-D0BF2EC07B0C}" sibTransId="{28CDC0D1-F2A2-4A37-9FC3-377A9C5D5B3A}"/>
    <dgm:cxn modelId="{33575BF3-C83A-4347-8819-7146FC67A37D}" type="presOf" srcId="{44D3438E-6692-44B4-9265-576AB7E8F814}" destId="{CE734F26-2D9A-4F57-9A0A-C37DA5525B5B}" srcOrd="1" destOrd="0" presId="urn:microsoft.com/office/officeart/2005/8/layout/list1"/>
    <dgm:cxn modelId="{F4CFF4F4-9E76-4BBC-95FC-B13B3B10644C}" srcId="{0A78E59C-BC1C-4369-AA01-3B5DC2100AA2}" destId="{A61A3B7B-8352-4F09-96E0-3CCDF9CC0A1A}" srcOrd="1" destOrd="0" parTransId="{051FCC45-403A-4850-BE4F-1376DDC37661}" sibTransId="{0B7EFA70-EA08-44F7-85DE-8D19D823658B}"/>
    <dgm:cxn modelId="{722CFFF6-DBB0-48A8-96F8-8D41D60298D2}" type="presOf" srcId="{DD3FDAC5-3021-4C14-81B0-4E5924CD563F}" destId="{E5890283-2A19-467B-9863-8E15220EF2D8}" srcOrd="0" destOrd="1" presId="urn:microsoft.com/office/officeart/2005/8/layout/list1"/>
    <dgm:cxn modelId="{D3415AD4-C328-4249-A189-56E6847500A3}" type="presParOf" srcId="{8FBB9C76-134B-4D7D-AF36-19EA22524167}" destId="{A08BF921-E272-44D6-B524-F30D854DFD14}" srcOrd="0" destOrd="0" presId="urn:microsoft.com/office/officeart/2005/8/layout/list1"/>
    <dgm:cxn modelId="{69D7EC52-1A26-4CA5-B99A-700B337455EB}" type="presParOf" srcId="{A08BF921-E272-44D6-B524-F30D854DFD14}" destId="{EF4C5E22-00F2-4EEC-AED6-B0298FA647A9}" srcOrd="0" destOrd="0" presId="urn:microsoft.com/office/officeart/2005/8/layout/list1"/>
    <dgm:cxn modelId="{7718D9E1-687A-4ABD-A691-0DB04F21EFC5}" type="presParOf" srcId="{A08BF921-E272-44D6-B524-F30D854DFD14}" destId="{CE734F26-2D9A-4F57-9A0A-C37DA5525B5B}" srcOrd="1" destOrd="0" presId="urn:microsoft.com/office/officeart/2005/8/layout/list1"/>
    <dgm:cxn modelId="{5A0EDEDF-AF21-49A8-AB85-8332D91AF214}" type="presParOf" srcId="{8FBB9C76-134B-4D7D-AF36-19EA22524167}" destId="{AF18B514-6DF1-4702-9ECB-F7015BCFD9A1}" srcOrd="1" destOrd="0" presId="urn:microsoft.com/office/officeart/2005/8/layout/list1"/>
    <dgm:cxn modelId="{9664A44D-B86F-41D9-B0C6-CEE403683CFF}" type="presParOf" srcId="{8FBB9C76-134B-4D7D-AF36-19EA22524167}" destId="{E5890283-2A19-467B-9863-8E15220EF2D8}" srcOrd="2" destOrd="0" presId="urn:microsoft.com/office/officeart/2005/8/layout/list1"/>
    <dgm:cxn modelId="{3C0B1AAE-1355-488F-AA2C-00AD78AA893F}" type="presParOf" srcId="{8FBB9C76-134B-4D7D-AF36-19EA22524167}" destId="{CCF65300-8A20-47DC-B76E-5DB23E91456E}" srcOrd="3" destOrd="0" presId="urn:microsoft.com/office/officeart/2005/8/layout/list1"/>
    <dgm:cxn modelId="{AB942E81-C648-4A5E-98BC-3603B8727CA5}" type="presParOf" srcId="{8FBB9C76-134B-4D7D-AF36-19EA22524167}" destId="{B0F7772D-A7EF-4B9C-A657-0939CDA8B8F6}" srcOrd="4" destOrd="0" presId="urn:microsoft.com/office/officeart/2005/8/layout/list1"/>
    <dgm:cxn modelId="{C5B71A5B-2B2E-4C1B-BE2B-27859271966D}" type="presParOf" srcId="{B0F7772D-A7EF-4B9C-A657-0939CDA8B8F6}" destId="{8CAE4E78-A307-42B9-9C2C-D42661C33F74}" srcOrd="0" destOrd="0" presId="urn:microsoft.com/office/officeart/2005/8/layout/list1"/>
    <dgm:cxn modelId="{3027E7C3-1657-4993-8F3B-C0CED431059C}" type="presParOf" srcId="{B0F7772D-A7EF-4B9C-A657-0939CDA8B8F6}" destId="{8D931603-881E-423E-8D14-AB23C721709C}" srcOrd="1" destOrd="0" presId="urn:microsoft.com/office/officeart/2005/8/layout/list1"/>
    <dgm:cxn modelId="{E0C64CE9-D132-4269-A2E7-B4F0C387A6EE}" type="presParOf" srcId="{8FBB9C76-134B-4D7D-AF36-19EA22524167}" destId="{0EBF476B-E2DA-4B38-A7E6-BE9F32B4BD70}" srcOrd="5" destOrd="0" presId="urn:microsoft.com/office/officeart/2005/8/layout/list1"/>
    <dgm:cxn modelId="{560DDDDA-269B-4CB9-A9B6-EE5B58443BA8}" type="presParOf" srcId="{8FBB9C76-134B-4D7D-AF36-19EA22524167}" destId="{BBD2005D-79EE-46AB-9C35-7CE449688DB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890283-2A19-467B-9863-8E15220EF2D8}">
      <dsp:nvSpPr>
        <dsp:cNvPr id="0" name=""/>
        <dsp:cNvSpPr/>
      </dsp:nvSpPr>
      <dsp:spPr>
        <a:xfrm>
          <a:off x="0" y="447599"/>
          <a:ext cx="7527588" cy="1231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24" tIns="354076" rIns="58422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Declarative framework to define the UI elements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Defined in a </a:t>
          </a:r>
          <a:r>
            <a:rPr lang="en-US" sz="1700" kern="1200" dirty="0" err="1"/>
            <a:t>config.daml</a:t>
          </a:r>
          <a:r>
            <a:rPr lang="en-US" sz="1700" kern="1200" dirty="0"/>
            <a:t> file</a:t>
          </a:r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XML formatted</a:t>
          </a:r>
        </a:p>
      </dsp:txBody>
      <dsp:txXfrm>
        <a:off x="0" y="447599"/>
        <a:ext cx="7527588" cy="1231650"/>
      </dsp:txXfrm>
    </dsp:sp>
    <dsp:sp modelId="{CE734F26-2D9A-4F57-9A0A-C37DA5525B5B}">
      <dsp:nvSpPr>
        <dsp:cNvPr id="0" name=""/>
        <dsp:cNvSpPr/>
      </dsp:nvSpPr>
      <dsp:spPr>
        <a:xfrm>
          <a:off x="376379" y="196679"/>
          <a:ext cx="526931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67" tIns="0" rIns="199167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DAML</a:t>
          </a:r>
        </a:p>
      </dsp:txBody>
      <dsp:txXfrm>
        <a:off x="400877" y="221177"/>
        <a:ext cx="5220315" cy="452844"/>
      </dsp:txXfrm>
    </dsp:sp>
    <dsp:sp modelId="{BBD2005D-79EE-46AB-9C35-7CE449688DB6}">
      <dsp:nvSpPr>
        <dsp:cNvPr id="0" name=""/>
        <dsp:cNvSpPr/>
      </dsp:nvSpPr>
      <dsp:spPr>
        <a:xfrm>
          <a:off x="0" y="2021969"/>
          <a:ext cx="7527588" cy="1231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24" tIns="354076" rIns="58422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Hub and central access point for each add-in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Like the Extension object used in the </a:t>
          </a:r>
          <a:r>
            <a:rPr lang="en-US" sz="1700" kern="1200" dirty="0" err="1"/>
            <a:t>ArcObjects</a:t>
          </a:r>
          <a:r>
            <a:rPr lang="en-US" sz="1700" kern="1200" dirty="0"/>
            <a:t> 10.x framework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Singletons instantiated automatically by the Framework</a:t>
          </a:r>
        </a:p>
      </dsp:txBody>
      <dsp:txXfrm>
        <a:off x="0" y="2021969"/>
        <a:ext cx="7527588" cy="1231650"/>
      </dsp:txXfrm>
    </dsp:sp>
    <dsp:sp modelId="{8D931603-881E-423E-8D14-AB23C721709C}">
      <dsp:nvSpPr>
        <dsp:cNvPr id="0" name=""/>
        <dsp:cNvSpPr/>
      </dsp:nvSpPr>
      <dsp:spPr>
        <a:xfrm>
          <a:off x="376379" y="1771049"/>
          <a:ext cx="526931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67" tIns="0" rIns="199167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Module class</a:t>
          </a:r>
        </a:p>
      </dsp:txBody>
      <dsp:txXfrm>
        <a:off x="400877" y="1795547"/>
        <a:ext cx="5220315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596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015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1200" b="0" dirty="0"/>
              <a:t>Plugin </a:t>
            </a:r>
            <a:r>
              <a:rPr lang="en-US" sz="1200" b="0" dirty="0" err="1"/>
              <a:t>Datasources</a:t>
            </a:r>
            <a:r>
              <a:rPr lang="en-US" sz="1200" b="0" dirty="0"/>
              <a:t> allow access to other data sources like relational databases such as MySQL, non-relational databases and other proprietary and file-based data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093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1200" b="0" dirty="0"/>
              <a:t>Plugin </a:t>
            </a:r>
            <a:r>
              <a:rPr lang="en-US" sz="1200" b="0" dirty="0" err="1"/>
              <a:t>Datasources</a:t>
            </a:r>
            <a:r>
              <a:rPr lang="en-US" sz="1200" b="0" dirty="0"/>
              <a:t> allow access to other data sources like relational databases such as MySQL, non-relational databases and other proprietary and file-based data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18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25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252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55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065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2/2/2023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2/2/2023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2/2/2023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hyperlink" Target="https://github.com/esri/arcgis-pro-sdk/wiki/ProConcepts-Geodatabase#editing-in-stand-alone-mod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ArcGIS-Pro-DAML-ID-Referenc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13" Type="http://schemas.openxmlformats.org/officeDocument/2006/relationships/image" Target="../media/image37.png"/><Relationship Id="rId3" Type="http://schemas.openxmlformats.org/officeDocument/2006/relationships/image" Target="../media/image3.png"/><Relationship Id="rId7" Type="http://schemas.openxmlformats.org/officeDocument/2006/relationships/image" Target="../media/image31.jpg"/><Relationship Id="rId12" Type="http://schemas.openxmlformats.org/officeDocument/2006/relationships/image" Target="../media/image3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3.png"/><Relationship Id="rId4" Type="http://schemas.openxmlformats.org/officeDocument/2006/relationships/diagramData" Target="../diagrams/data1.xml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rgbClr val="01193A"/>
            </a:gs>
            <a:gs pos="0">
              <a:srgbClr val="002859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0CB7D04-E447-44EA-A772-A90C75F78EC6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97030-AA17-B861-888A-4DD3096454B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7" name="Picture 16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4D5E683A-57BD-29F0-A400-7D0A38B18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4B5C1AB-941F-FD11-5774-294753370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" y="885"/>
              <a:ext cx="12193575" cy="6857115"/>
            </a:xfrm>
            <a:prstGeom prst="rect">
              <a:avLst/>
            </a:prstGeom>
          </p:spPr>
        </p:pic>
      </p:grpSp>
      <p:sp>
        <p:nvSpPr>
          <p:cNvPr id="8" name="Title 5">
            <a:extLst>
              <a:ext uri="{FF2B5EF4-FFF2-40B4-BE49-F238E27FC236}">
                <a16:creationId xmlns:a16="http://schemas.microsoft.com/office/drawing/2014/main" id="{042EAA79-856A-8C37-E6DE-14EAA3F19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066" y="1904301"/>
            <a:ext cx="10572461" cy="1147576"/>
          </a:xfrm>
        </p:spPr>
        <p:txBody>
          <a:bodyPr/>
          <a:lstStyle/>
          <a:p>
            <a:pPr algn="l"/>
            <a:r>
              <a:rPr lang="en-US" dirty="0"/>
              <a:t>ArcGIS Pro SDK for .NET:</a:t>
            </a:r>
            <a:br>
              <a:rPr lang="en-US" dirty="0"/>
            </a:br>
            <a:r>
              <a:rPr lang="en-US" dirty="0"/>
              <a:t>Introduction to Customizations and Extensibility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AAC16E5-2E6F-6A2B-FEBF-3FABB2CD3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438" y="3165439"/>
            <a:ext cx="512991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FFF2"/>
                </a:solidFill>
              </a:rPr>
              <a:t>Uma Harano</a:t>
            </a:r>
          </a:p>
        </p:txBody>
      </p:sp>
      <p:pic>
        <p:nvPicPr>
          <p:cNvPr id="20" name="Picture 19" descr="Logo&#10;&#10;Description automatically generated with medium confidence">
            <a:extLst>
              <a:ext uri="{FF2B5EF4-FFF2-40B4-BE49-F238E27FC236}">
                <a16:creationId xmlns:a16="http://schemas.microsoft.com/office/drawing/2014/main" id="{3D91AB79-4F45-9E23-129C-264727CEDCE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615076" y="494093"/>
            <a:ext cx="2057399" cy="587085"/>
          </a:xfrm>
          <a:prstGeom prst="rect">
            <a:avLst/>
          </a:prstGeom>
        </p:spPr>
      </p:pic>
      <p:sp>
        <p:nvSpPr>
          <p:cNvPr id="3" name="EPC 2022">
            <a:extLst>
              <a:ext uri="{FF2B5EF4-FFF2-40B4-BE49-F238E27FC236}">
                <a16:creationId xmlns:a16="http://schemas.microsoft.com/office/drawing/2014/main" id="{4AC7AB22-8514-CCBF-CAD7-7F2DB4237A4B}"/>
              </a:ext>
            </a:extLst>
          </p:cNvPr>
          <p:cNvSpPr txBox="1">
            <a:spLocks/>
          </p:cNvSpPr>
          <p:nvPr/>
        </p:nvSpPr>
        <p:spPr bwMode="white">
          <a:xfrm>
            <a:off x="615076" y="6432460"/>
            <a:ext cx="4329425" cy="21681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000" b="1" i="1" dirty="0">
                <a:solidFill>
                  <a:srgbClr val="C3E3F7">
                    <a:alpha val="50000"/>
                  </a:srgbClr>
                </a:solidFill>
              </a:rPr>
              <a:t>2023 ESRI FEDERAL GIS </a:t>
            </a:r>
            <a:r>
              <a:rPr lang="en-US" sz="1000" i="1" dirty="0">
                <a:solidFill>
                  <a:srgbClr val="C3E3F7">
                    <a:alpha val="50000"/>
                  </a:srgbClr>
                </a:solidFill>
              </a:rPr>
              <a:t>CONFERENCE</a:t>
            </a:r>
          </a:p>
        </p:txBody>
      </p:sp>
    </p:spTree>
    <p:extLst>
      <p:ext uri="{BB962C8B-B14F-4D97-AF65-F5344CB8AC3E}">
        <p14:creationId xmlns:p14="http://schemas.microsoft.com/office/powerpoint/2010/main" val="18090709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49222" y="1469968"/>
            <a:ext cx="7925354" cy="403344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Running an ArcGIS Pro Managed Configuration</a:t>
            </a:r>
          </a:p>
          <a:p>
            <a:pPr lvl="1"/>
            <a:r>
              <a:rPr lang="en-US" sz="2000" dirty="0"/>
              <a:t>Use the ArcGIS Pro “/config” command-line option </a:t>
            </a:r>
          </a:p>
          <a:p>
            <a:pPr lvl="1"/>
            <a:endParaRPr lang="en-US" dirty="0"/>
          </a:p>
          <a:p>
            <a:r>
              <a:rPr lang="en-US" sz="2400" dirty="0" err="1"/>
              <a:t>ConfigurationManager</a:t>
            </a:r>
            <a:r>
              <a:rPr lang="en-US" sz="2400" dirty="0"/>
              <a:t> class </a:t>
            </a:r>
          </a:p>
          <a:p>
            <a:pPr lvl="1"/>
            <a:r>
              <a:rPr lang="en-US" sz="2000" dirty="0"/>
              <a:t>Defined in DAML (generated automatically by the template)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Provides a set of methods by which a developer can </a:t>
            </a:r>
            <a:r>
              <a:rPr lang="en-US" sz="2000" i="1" dirty="0"/>
              <a:t>override</a:t>
            </a:r>
            <a:r>
              <a:rPr lang="en-US" sz="2000" dirty="0"/>
              <a:t> “that” aspect of Pro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288" y="444367"/>
            <a:ext cx="10369296" cy="430887"/>
          </a:xfrm>
        </p:spPr>
        <p:txBody>
          <a:bodyPr/>
          <a:lstStyle/>
          <a:p>
            <a:r>
              <a:rPr lang="en-US" sz="2800" dirty="0"/>
              <a:t>ArcGIS Pro Managed Configuration</a:t>
            </a:r>
            <a:endParaRPr lang="en-US" sz="2800" b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4951CE-E812-4901-A562-3239171805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1352" y="965354"/>
            <a:ext cx="10369296" cy="276999"/>
          </a:xfrm>
        </p:spPr>
        <p:txBody>
          <a:bodyPr/>
          <a:lstStyle/>
          <a:p>
            <a:r>
              <a:rPr lang="en-US" dirty="0"/>
              <a:t>Continued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088F6D-652B-414F-ABA8-75741D06E912}"/>
              </a:ext>
            </a:extLst>
          </p:cNvPr>
          <p:cNvSpPr txBox="1"/>
          <p:nvPr/>
        </p:nvSpPr>
        <p:spPr>
          <a:xfrm>
            <a:off x="1727293" y="2323961"/>
            <a:ext cx="6004337" cy="27354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C:\ArcGIS\bin\ArcGISPro.exe 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config:Acme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66F0A-1BCD-46C2-A499-101A208D933E}"/>
              </a:ext>
            </a:extLst>
          </p:cNvPr>
          <p:cNvSpPr txBox="1"/>
          <p:nvPr/>
        </p:nvSpPr>
        <p:spPr>
          <a:xfrm>
            <a:off x="1139374" y="4870192"/>
            <a:ext cx="7443517" cy="157693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public abstract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ConfigurationManager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OnShowSplashScreen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OnShowStartPage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OnShowAboutPage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...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5386FDB-A67C-4DDA-B1AF-37D212FF8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4860" y="398177"/>
            <a:ext cx="3003606" cy="5363581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908F73C-8DBB-4648-8D79-A982D0BA6D62}"/>
              </a:ext>
            </a:extLst>
          </p:cNvPr>
          <p:cNvCxnSpPr>
            <a:cxnSpLocks/>
          </p:cNvCxnSpPr>
          <p:nvPr/>
        </p:nvCxnSpPr>
        <p:spPr bwMode="auto">
          <a:xfrm flipH="1">
            <a:off x="10136867" y="5582115"/>
            <a:ext cx="873551" cy="0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1388E4A-0D4A-4E46-B8DF-7944DF4DA4D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136867" y="5212187"/>
            <a:ext cx="873551" cy="0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D54C1C90-D92C-4CDA-BAED-2B5A27F21AAA}"/>
              </a:ext>
            </a:extLst>
          </p:cNvPr>
          <p:cNvSpPr/>
          <p:nvPr/>
        </p:nvSpPr>
        <p:spPr bwMode="auto">
          <a:xfrm>
            <a:off x="9570027" y="1865463"/>
            <a:ext cx="2010641" cy="2416459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E44828B-C214-4EE3-A0F3-ED7CCC93F084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43872" y="5378168"/>
            <a:ext cx="873551" cy="0"/>
          </a:xfrm>
          <a:prstGeom prst="straightConnector1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516E74C-B652-457C-A32F-95628C665754}"/>
              </a:ext>
            </a:extLst>
          </p:cNvPr>
          <p:cNvSpPr txBox="1"/>
          <p:nvPr/>
        </p:nvSpPr>
        <p:spPr>
          <a:xfrm>
            <a:off x="1446414" y="3515044"/>
            <a:ext cx="6793819" cy="67468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urier New" panose="02070309020205020404" pitchFamily="49" charset="0"/>
              </a:rPr>
              <a:t>Configuration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urier New" panose="02070309020205020404" pitchFamily="49" charset="0"/>
              </a:rPr>
              <a:t>ConfigurationManager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urier New" panose="020703090202050204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ConfigurationManager1</a:t>
            </a:r>
            <a:r>
              <a:rPr lang="en-US" sz="14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urier New" panose="02070309020205020404" pitchFamily="49" charset="0"/>
              </a:rPr>
              <a:t>Configuration</a:t>
            </a:r>
            <a:r>
              <a:rPr lang="en-US" sz="14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43885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00074" y="1814592"/>
            <a:ext cx="11496651" cy="1766808"/>
          </a:xfrm>
        </p:spPr>
        <p:txBody>
          <a:bodyPr/>
          <a:lstStyle/>
          <a:p>
            <a:r>
              <a:rPr lang="en-US" sz="2400" b="0" dirty="0"/>
              <a:t>ArcGIS Pro, out of the box, supports data from a large variety of data sources and formats </a:t>
            </a:r>
          </a:p>
          <a:p>
            <a:pPr lvl="1"/>
            <a:r>
              <a:rPr lang="en-US" sz="2000" b="0" dirty="0"/>
              <a:t>shape files to Oracle databases!</a:t>
            </a:r>
          </a:p>
          <a:p>
            <a:r>
              <a:rPr lang="en-US" sz="2400" b="0" dirty="0"/>
              <a:t>Plugin </a:t>
            </a:r>
            <a:r>
              <a:rPr lang="en-US" sz="2400" b="0" dirty="0" err="1"/>
              <a:t>Datasources</a:t>
            </a:r>
            <a:r>
              <a:rPr lang="en-US" sz="2400" b="0" dirty="0"/>
              <a:t> supports access to proprietary and file-based data stores that are </a:t>
            </a:r>
            <a:r>
              <a:rPr lang="en-US" sz="2400" dirty="0"/>
              <a:t>not supported “out-of-box”</a:t>
            </a:r>
            <a:r>
              <a:rPr lang="en-US" sz="2400" b="0" dirty="0"/>
              <a:t>.</a:t>
            </a:r>
          </a:p>
          <a:p>
            <a:pPr marL="0" indent="0">
              <a:buNone/>
            </a:pPr>
            <a:r>
              <a:rPr lang="en-US" sz="2400" b="0" dirty="0"/>
              <a:t>	e.g. MySQL, non-relational databases, etc.</a:t>
            </a:r>
          </a:p>
          <a:p>
            <a:r>
              <a:rPr lang="en-US" sz="2400" dirty="0"/>
              <a:t>Access is read-only</a:t>
            </a:r>
            <a:endParaRPr lang="en-US" sz="2400" b="0" dirty="0"/>
          </a:p>
          <a:p>
            <a:pPr>
              <a:buClr>
                <a:srgbClr val="00FFF2"/>
              </a:buClr>
            </a:pPr>
            <a:endParaRPr lang="en-US" sz="2400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049" y="792328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Plugin </a:t>
            </a:r>
            <a:r>
              <a:rPr lang="en-US" sz="2800" b="0" dirty="0" err="1"/>
              <a:t>Datasources</a:t>
            </a:r>
            <a:endParaRPr lang="en-US" sz="2800" b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16A2BF-C29D-40AC-9DA0-BCD99124A6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7049" y="1359418"/>
            <a:ext cx="10369296" cy="276999"/>
          </a:xfrm>
        </p:spPr>
        <p:txBody>
          <a:bodyPr/>
          <a:lstStyle/>
          <a:p>
            <a:r>
              <a:rPr lang="en-US" dirty="0"/>
              <a:t>Key features</a:t>
            </a:r>
          </a:p>
        </p:txBody>
      </p:sp>
      <p:sp>
        <p:nvSpPr>
          <p:cNvPr id="2" name="AutoShape 2" descr="UI">
            <a:extLst>
              <a:ext uri="{FF2B5EF4-FFF2-40B4-BE49-F238E27FC236}">
                <a16:creationId xmlns:a16="http://schemas.microsoft.com/office/drawing/2014/main" id="{1E659C59-CE52-4CAE-8B49-88B5F7369E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AFC6FD96-9577-4988-9273-D8B5C2C686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59713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07563" y="1388195"/>
            <a:ext cx="10147565" cy="4867133"/>
          </a:xfrm>
        </p:spPr>
        <p:txBody>
          <a:bodyPr/>
          <a:lstStyle/>
          <a:p>
            <a:r>
              <a:rPr lang="en-US" sz="2400" b="0" dirty="0" err="1"/>
              <a:t>CoreHost</a:t>
            </a:r>
            <a:r>
              <a:rPr lang="en-US" sz="2400" b="0" dirty="0"/>
              <a:t> application are standalone applications that use</a:t>
            </a:r>
            <a:r>
              <a:rPr lang="en-US" sz="2400" dirty="0"/>
              <a:t> functionality in </a:t>
            </a:r>
            <a:r>
              <a:rPr lang="en-US" sz="2400" dirty="0" err="1"/>
              <a:t>ArcGIS.CoreHost</a:t>
            </a:r>
            <a:r>
              <a:rPr lang="en-US" sz="2400" dirty="0"/>
              <a:t> and </a:t>
            </a:r>
            <a:r>
              <a:rPr lang="en-US" sz="2400" dirty="0" err="1"/>
              <a:t>ArcGIS.Core</a:t>
            </a:r>
            <a:r>
              <a:rPr lang="en-US" sz="2400" dirty="0"/>
              <a:t> assemblies.</a:t>
            </a:r>
          </a:p>
          <a:p>
            <a:pPr>
              <a:spcBef>
                <a:spcPts val="1200"/>
              </a:spcBef>
            </a:pPr>
            <a:r>
              <a:rPr lang="en-US" sz="2400" dirty="0" err="1"/>
              <a:t>CoreHost</a:t>
            </a:r>
            <a:r>
              <a:rPr lang="en-US" sz="2400" dirty="0"/>
              <a:t> Applications have limited access </a:t>
            </a:r>
          </a:p>
          <a:p>
            <a:pPr lvl="1"/>
            <a:r>
              <a:rPr lang="en-US" sz="2000" dirty="0"/>
              <a:t>Geodatabase classes </a:t>
            </a:r>
          </a:p>
          <a:p>
            <a:pPr lvl="1"/>
            <a:r>
              <a:rPr lang="en-US" sz="200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sz="2400" dirty="0" err="1"/>
              <a:t>CoreHost</a:t>
            </a:r>
            <a:r>
              <a:rPr lang="en-US" sz="240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Windows Console application </a:t>
            </a:r>
          </a:p>
          <a:p>
            <a:pPr lvl="1"/>
            <a:r>
              <a:rPr lang="en-US" sz="2000" dirty="0"/>
              <a:t>WPF application </a:t>
            </a:r>
          </a:p>
          <a:p>
            <a:pPr lvl="1"/>
            <a:r>
              <a:rPr lang="en-US" sz="2000" dirty="0"/>
              <a:t>Scheduled routines</a:t>
            </a:r>
          </a:p>
          <a:p>
            <a:pPr lvl="1"/>
            <a:r>
              <a:rPr lang="en-US" sz="2000" dirty="0"/>
              <a:t>Editing in </a:t>
            </a:r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standalone mode</a:t>
            </a:r>
            <a:endParaRPr lang="en-US" sz="2000" dirty="0"/>
          </a:p>
          <a:p>
            <a:pPr lvl="1"/>
            <a:r>
              <a:rPr lang="en-US" sz="2000" dirty="0"/>
              <a:t>Cannot access any of the ArcGIS Pro UI elements or types.</a:t>
            </a:r>
          </a:p>
          <a:p>
            <a:endParaRPr lang="en-US" sz="2400" dirty="0"/>
          </a:p>
          <a:p>
            <a:pPr>
              <a:buClr>
                <a:srgbClr val="00FFF2"/>
              </a:buClr>
            </a:pPr>
            <a:endParaRPr lang="en-US" sz="2400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65931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</a:t>
            </a:r>
            <a:r>
              <a:rPr lang="en-US" sz="2800" b="0" dirty="0" err="1"/>
              <a:t>CoreHost</a:t>
            </a:r>
            <a:r>
              <a:rPr lang="en-US" sz="2800" b="0" dirty="0"/>
              <a:t> Applications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16A2BF-C29D-40AC-9DA0-BCD99124A6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8952" y="933021"/>
            <a:ext cx="10369296" cy="276999"/>
          </a:xfrm>
        </p:spPr>
        <p:txBody>
          <a:bodyPr/>
          <a:lstStyle/>
          <a:p>
            <a:r>
              <a:rPr lang="en-US" dirty="0"/>
              <a:t>Key features</a:t>
            </a:r>
          </a:p>
        </p:txBody>
      </p:sp>
      <p:sp>
        <p:nvSpPr>
          <p:cNvPr id="2" name="AutoShape 2" descr="UI">
            <a:extLst>
              <a:ext uri="{FF2B5EF4-FFF2-40B4-BE49-F238E27FC236}">
                <a16:creationId xmlns:a16="http://schemas.microsoft.com/office/drawing/2014/main" id="{1E659C59-CE52-4CAE-8B49-88B5F7369E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AFC6FD96-9577-4988-9273-D8B5C2C686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D1FCA0F-E6E1-4BFD-A00A-47656EE2A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5007" y="2344626"/>
            <a:ext cx="4349430" cy="312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3970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11C0341-579F-ED91-9A24-B7BA14DA0CC4}"/>
              </a:ext>
            </a:extLst>
          </p:cNvPr>
          <p:cNvGrpSpPr/>
          <p:nvPr/>
        </p:nvGrpSpPr>
        <p:grpSpPr>
          <a:xfrm>
            <a:off x="0" y="0"/>
            <a:ext cx="12193576" cy="6858000"/>
            <a:chOff x="0" y="0"/>
            <a:chExt cx="12193576" cy="68580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09C734A-5DBC-CBE6-6E8C-EEB9E614D36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67954F-C378-BDE6-8DFC-D8BB4055A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885"/>
              <a:ext cx="12193575" cy="6857115"/>
            </a:xfrm>
            <a:prstGeom prst="rect">
              <a:avLst/>
            </a:prstGeom>
          </p:spPr>
        </p:pic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427838" y="3984947"/>
            <a:ext cx="4427728" cy="276999"/>
          </a:xfrm>
        </p:spPr>
        <p:txBody>
          <a:bodyPr/>
          <a:lstStyle/>
          <a:p>
            <a:pPr>
              <a:buClr>
                <a:srgbClr val="00FFF2"/>
              </a:buClr>
              <a:tabLst>
                <a:tab pos="276225" algn="l"/>
              </a:tabLst>
            </a:pPr>
            <a:r>
              <a:rPr lang="en-US" sz="1800" dirty="0">
                <a:solidFill>
                  <a:srgbClr val="00FFF2"/>
                </a:solidFill>
                <a:latin typeface="Arial"/>
                <a:ea typeface="ＭＳ Ｐゴシック"/>
              </a:rPr>
              <a:t>Uma Harano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27838" y="2769869"/>
            <a:ext cx="7541740" cy="1169551"/>
          </a:xfrm>
        </p:spPr>
        <p:txBody>
          <a:bodyPr/>
          <a:lstStyle/>
          <a:p>
            <a:r>
              <a:rPr lang="en-US" sz="3800" dirty="0"/>
              <a:t>Demo: Add-Ins and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36016707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8D777E-F443-A1EC-4BF0-E3BB5675798E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97030-AA17-B861-888A-4DD3096454B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7" name="Picture 16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4D5E683A-57BD-29F0-A400-7D0A38B18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4B5C1AB-941F-FD11-5774-294753370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4724" y="885"/>
              <a:ext cx="12184129" cy="6857115"/>
            </a:xfrm>
            <a:prstGeom prst="rect">
              <a:avLst/>
            </a:prstGeom>
          </p:spPr>
        </p:pic>
      </p:grpSp>
      <p:sp>
        <p:nvSpPr>
          <p:cNvPr id="8" name="Title 5">
            <a:extLst>
              <a:ext uri="{FF2B5EF4-FFF2-40B4-BE49-F238E27FC236}">
                <a16:creationId xmlns:a16="http://schemas.microsoft.com/office/drawing/2014/main" id="{042EAA79-856A-8C37-E6DE-14EAA3F19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066" y="2137477"/>
            <a:ext cx="7946706" cy="914400"/>
          </a:xfrm>
        </p:spPr>
        <p:txBody>
          <a:bodyPr/>
          <a:lstStyle/>
          <a:p>
            <a:pPr algn="l"/>
            <a:r>
              <a:rPr lang="en-US" sz="2400" dirty="0"/>
              <a:t>Desktop Application Markup Language: DAML</a:t>
            </a:r>
            <a:endParaRPr lang="en-US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AAC16E5-2E6F-6A2B-FEBF-3FABB2CD3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438" y="3165439"/>
            <a:ext cx="512991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FFF2"/>
                </a:solidFill>
              </a:rPr>
              <a:t>Definition</a:t>
            </a:r>
          </a:p>
        </p:txBody>
      </p:sp>
      <p:pic>
        <p:nvPicPr>
          <p:cNvPr id="20" name="Picture 19" descr="Logo&#10;&#10;Description automatically generated with medium confidence" hidden="1">
            <a:extLst>
              <a:ext uri="{FF2B5EF4-FFF2-40B4-BE49-F238E27FC236}">
                <a16:creationId xmlns:a16="http://schemas.microsoft.com/office/drawing/2014/main" id="{3D91AB79-4F45-9E23-129C-264727CEDCE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615076" y="494093"/>
            <a:ext cx="2057399" cy="587085"/>
          </a:xfrm>
          <a:prstGeom prst="rect">
            <a:avLst/>
          </a:prstGeom>
        </p:spPr>
      </p:pic>
      <p:sp>
        <p:nvSpPr>
          <p:cNvPr id="3" name="EPC 2022" hidden="1">
            <a:extLst>
              <a:ext uri="{FF2B5EF4-FFF2-40B4-BE49-F238E27FC236}">
                <a16:creationId xmlns:a16="http://schemas.microsoft.com/office/drawing/2014/main" id="{52742F21-5CE2-2747-CD19-7D14A224DAA4}"/>
              </a:ext>
            </a:extLst>
          </p:cNvPr>
          <p:cNvSpPr txBox="1">
            <a:spLocks/>
          </p:cNvSpPr>
          <p:nvPr/>
        </p:nvSpPr>
        <p:spPr bwMode="white">
          <a:xfrm>
            <a:off x="615076" y="6432460"/>
            <a:ext cx="4329425" cy="21681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000" b="1" i="1" dirty="0">
                <a:solidFill>
                  <a:srgbClr val="C3E3F7">
                    <a:alpha val="50000"/>
                  </a:srgbClr>
                </a:solidFill>
              </a:rPr>
              <a:t>2023 ESRI FEDERAL GIS </a:t>
            </a:r>
            <a:r>
              <a:rPr lang="en-US" sz="1000" i="1" dirty="0">
                <a:solidFill>
                  <a:srgbClr val="C3E3F7">
                    <a:alpha val="50000"/>
                  </a:srgbClr>
                </a:solidFill>
              </a:rPr>
              <a:t>CONFERENCE</a:t>
            </a:r>
          </a:p>
        </p:txBody>
      </p:sp>
    </p:spTree>
    <p:extLst>
      <p:ext uri="{BB962C8B-B14F-4D97-AF65-F5344CB8AC3E}">
        <p14:creationId xmlns:p14="http://schemas.microsoft.com/office/powerpoint/2010/main" val="28931448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2012" y="1373528"/>
            <a:ext cx="4945228" cy="4752021"/>
          </a:xfrm>
        </p:spPr>
        <p:txBody>
          <a:bodyPr/>
          <a:lstStyle/>
          <a:p>
            <a:r>
              <a:rPr lang="en-US" sz="2400" dirty="0"/>
              <a:t>Declarative Markup for Pro UI Elements is stored in the </a:t>
            </a:r>
            <a:r>
              <a:rPr lang="en-US" sz="2400" dirty="0" err="1"/>
              <a:t>Config.daml</a:t>
            </a:r>
            <a:r>
              <a:rPr lang="en-US" sz="2400" dirty="0"/>
              <a:t> file</a:t>
            </a:r>
          </a:p>
          <a:p>
            <a:pPr lvl="1"/>
            <a:r>
              <a:rPr lang="en-US" sz="2000" dirty="0"/>
              <a:t>Uses XML Syntax</a:t>
            </a:r>
          </a:p>
          <a:p>
            <a:r>
              <a:rPr lang="en-US" sz="2400" dirty="0" err="1"/>
              <a:t>Config.daml</a:t>
            </a:r>
            <a:r>
              <a:rPr lang="en-US" sz="2400" dirty="0"/>
              <a:t> defines all add-in UI elements (buttons, dockpane, galleries)</a:t>
            </a:r>
          </a:p>
          <a:p>
            <a:r>
              <a:rPr lang="en-US" sz="2400" dirty="0"/>
              <a:t>Can add, modify, delete ArcGIS Pro User Interface elements on the ribbon + menus</a:t>
            </a:r>
          </a:p>
          <a:p>
            <a:pPr>
              <a:buClr>
                <a:srgbClr val="00FFF2"/>
              </a:buClr>
            </a:pPr>
            <a:endParaRPr lang="en-US" sz="2400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011" y="484310"/>
            <a:ext cx="10369296" cy="430887"/>
          </a:xfrm>
        </p:spPr>
        <p:txBody>
          <a:bodyPr/>
          <a:lstStyle/>
          <a:p>
            <a:r>
              <a:rPr lang="en-US" sz="2800" dirty="0"/>
              <a:t>Declarative Markup for Pro UI Elements: DAML</a:t>
            </a:r>
            <a:endParaRPr lang="en-US" sz="2800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0A33F1-0AC5-4727-BCA6-1C3A6B337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65" y="1162648"/>
            <a:ext cx="6248157" cy="48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769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14462" y="1578180"/>
            <a:ext cx="10763075" cy="1257300"/>
          </a:xfrm>
        </p:spPr>
        <p:txBody>
          <a:bodyPr/>
          <a:lstStyle/>
          <a:p>
            <a:r>
              <a:rPr lang="en-US" dirty="0"/>
              <a:t>DAML is transactional</a:t>
            </a:r>
          </a:p>
          <a:p>
            <a:pPr lvl="1"/>
            <a:r>
              <a:rPr lang="en-US" dirty="0"/>
              <a:t>3 distinct actions: Insert, Update, and Delete</a:t>
            </a:r>
          </a:p>
          <a:p>
            <a:pPr lvl="1"/>
            <a:r>
              <a:rPr lang="en-US" dirty="0"/>
              <a:t>The type of action is determined by the element name: </a:t>
            </a:r>
            <a:r>
              <a:rPr lang="en-US" dirty="0" err="1"/>
              <a:t>updateModule</a:t>
            </a:r>
            <a:r>
              <a:rPr lang="en-US" dirty="0"/>
              <a:t>, </a:t>
            </a:r>
            <a:r>
              <a:rPr lang="en-US" dirty="0" err="1"/>
              <a:t>updateGroup</a:t>
            </a:r>
            <a:r>
              <a:rPr lang="en-US" dirty="0"/>
              <a:t>, </a:t>
            </a:r>
            <a:r>
              <a:rPr lang="en-US" dirty="0" err="1"/>
              <a:t>deleteButton</a:t>
            </a:r>
            <a:endParaRPr lang="en-US" dirty="0"/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Declarative Markup for Pro UI Elements: DAML</a:t>
            </a:r>
            <a:endParaRPr lang="en-US" sz="2800" b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D51ED9-4903-4D2B-92E7-3138C47CF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774" y="4467846"/>
            <a:ext cx="3742857" cy="20952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5B09988-5CBD-426C-AD24-2F14E514B41F}"/>
              </a:ext>
            </a:extLst>
          </p:cNvPr>
          <p:cNvSpPr/>
          <p:nvPr/>
        </p:nvSpPr>
        <p:spPr bwMode="auto">
          <a:xfrm>
            <a:off x="1325713" y="2606006"/>
            <a:ext cx="8565777" cy="176389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esri_mapping_navigateGroup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deleteButton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working_with_DAML_ToggleStateButton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7BB60D-843B-4723-B9F4-14F459075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420227"/>
            <a:ext cx="3390476" cy="2142857"/>
          </a:xfrm>
          <a:prstGeom prst="rect">
            <a:avLst/>
          </a:prstGeom>
        </p:spPr>
      </p:pic>
      <p:sp>
        <p:nvSpPr>
          <p:cNvPr id="2" name="Arrow: Left-Right-Up 1">
            <a:extLst>
              <a:ext uri="{FF2B5EF4-FFF2-40B4-BE49-F238E27FC236}">
                <a16:creationId xmlns:a16="http://schemas.microsoft.com/office/drawing/2014/main" id="{592F3EE9-7720-46A7-A202-BA3C9D17F006}"/>
              </a:ext>
            </a:extLst>
          </p:cNvPr>
          <p:cNvSpPr/>
          <p:nvPr/>
        </p:nvSpPr>
        <p:spPr bwMode="auto">
          <a:xfrm>
            <a:off x="4608368" y="4412775"/>
            <a:ext cx="1553441" cy="2029589"/>
          </a:xfrm>
          <a:prstGeom prst="leftRightUpArrow">
            <a:avLst/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4297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14462" y="1578180"/>
            <a:ext cx="10763075" cy="1257300"/>
          </a:xfrm>
        </p:spPr>
        <p:txBody>
          <a:bodyPr/>
          <a:lstStyle/>
          <a:p>
            <a:r>
              <a:rPr lang="en-US" sz="2400" dirty="0"/>
              <a:t>Use any existing ArcGIS Pro framework elements on your Add-in tab including Buttons, Tools, Galleries</a:t>
            </a:r>
          </a:p>
          <a:p>
            <a:r>
              <a:rPr lang="en-US" sz="2200" dirty="0"/>
              <a:t>Find the Unique Element Id of any existing ArcGIS Pro Control and use the Id in your </a:t>
            </a:r>
            <a:r>
              <a:rPr lang="en-US" sz="2200" dirty="0" err="1"/>
              <a:t>config.daml</a:t>
            </a:r>
            <a:r>
              <a:rPr lang="en-US" sz="2200" dirty="0"/>
              <a:t> markup to add, delete, modify that Element</a:t>
            </a:r>
          </a:p>
          <a:p>
            <a:r>
              <a:rPr lang="en-US" sz="2400" dirty="0"/>
              <a:t>Example: Add </a:t>
            </a:r>
            <a:r>
              <a:rPr lang="en-US" sz="2400" dirty="0" err="1"/>
              <a:t>Pros’s</a:t>
            </a:r>
            <a:r>
              <a:rPr lang="en-US" sz="2400" dirty="0"/>
              <a:t> Navigate Bookmarks button to my Add-in toolbar</a:t>
            </a:r>
          </a:p>
          <a:p>
            <a:pPr lvl="1"/>
            <a:r>
              <a:rPr lang="en-US" sz="2200" dirty="0"/>
              <a:t>button tag references existing Element ID: </a:t>
            </a:r>
            <a:r>
              <a:rPr lang="en-US" sz="2200" dirty="0" err="1"/>
              <a:t>esri_mapping_bookmarksNavigateGallery</a:t>
            </a:r>
            <a:endParaRPr lang="en-US" sz="2000" dirty="0"/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How to use existing Pro UI elements in Your Add-in</a:t>
            </a:r>
            <a:endParaRPr lang="en-US" sz="2800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EAF3FE-1E8E-416B-A65E-DFA594AD4E0E}"/>
              </a:ext>
            </a:extLst>
          </p:cNvPr>
          <p:cNvSpPr/>
          <p:nvPr/>
        </p:nvSpPr>
        <p:spPr bwMode="auto">
          <a:xfrm>
            <a:off x="553627" y="4509004"/>
            <a:ext cx="10849708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HookingCommands_Group1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 Commands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keytip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764783-B3A7-4904-869A-44FAF6FF2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438" y="3588480"/>
            <a:ext cx="4159528" cy="280007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5986E04-FA4C-45F2-97A2-7AB96D11A017}"/>
              </a:ext>
            </a:extLst>
          </p:cNvPr>
          <p:cNvSpPr/>
          <p:nvPr/>
        </p:nvSpPr>
        <p:spPr bwMode="auto">
          <a:xfrm>
            <a:off x="2615514" y="5062151"/>
            <a:ext cx="4378410" cy="350108"/>
          </a:xfrm>
          <a:prstGeom prst="rect">
            <a:avLst/>
          </a:prstGeom>
          <a:noFill/>
          <a:ln w="38100">
            <a:solidFill>
              <a:srgbClr val="ED1C24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50990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6643" y="1264184"/>
            <a:ext cx="10763075" cy="1257300"/>
          </a:xfrm>
        </p:spPr>
        <p:txBody>
          <a:bodyPr/>
          <a:lstStyle/>
          <a:p>
            <a:r>
              <a:rPr lang="nn-NO" dirty="0"/>
              <a:t>SDK Help: ArcGIS Pro DAML ID Reference</a:t>
            </a:r>
            <a:br>
              <a:rPr lang="nn-NO" dirty="0"/>
            </a:br>
            <a:r>
              <a:rPr lang="en-US" dirty="0">
                <a:hlinkClick r:id="rId3"/>
              </a:rPr>
              <a:t>https://github.com/Esri/arcgis-pro-sdk/wiki/ArcGIS-Pro-DAML-ID-Reference</a:t>
            </a:r>
            <a:r>
              <a:rPr lang="en-US" dirty="0"/>
              <a:t> </a:t>
            </a:r>
          </a:p>
          <a:p>
            <a:r>
              <a:rPr lang="en-US" dirty="0"/>
              <a:t>Pro Generate DAML Ids tool in Visual Studio</a:t>
            </a:r>
          </a:p>
          <a:p>
            <a:pPr lvl="1"/>
            <a:r>
              <a:rPr lang="en-US" sz="2000" dirty="0"/>
              <a:t>Allows </a:t>
            </a:r>
            <a:r>
              <a:rPr lang="en-US" sz="2000" dirty="0" err="1"/>
              <a:t>Intellisense</a:t>
            </a:r>
            <a:r>
              <a:rPr lang="en-US" sz="2000" dirty="0"/>
              <a:t> to find Ids:</a:t>
            </a:r>
            <a:br>
              <a:rPr lang="en-US" sz="2000" dirty="0"/>
            </a:br>
            <a:r>
              <a:rPr lang="en-US" sz="2000" dirty="0"/>
              <a:t>i.e. </a:t>
            </a:r>
            <a:r>
              <a:rPr lang="nn-NO" sz="2000" dirty="0"/>
              <a:t>DAML.Button.esri_mapping_addDataButton</a:t>
            </a:r>
          </a:p>
          <a:p>
            <a:pPr marL="345377" indent="-342900"/>
            <a:r>
              <a:rPr lang="nn-NO" dirty="0"/>
              <a:t>ArcGIS Pro ‘Customize the </a:t>
            </a:r>
            <a:br>
              <a:rPr lang="nn-NO" dirty="0"/>
            </a:br>
            <a:r>
              <a:rPr lang="nn-NO" dirty="0"/>
              <a:t>Ribbon’: Show IDs option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575063"/>
            <a:ext cx="10369296" cy="430887"/>
          </a:xfrm>
        </p:spPr>
        <p:txBody>
          <a:bodyPr/>
          <a:lstStyle/>
          <a:p>
            <a:r>
              <a:rPr lang="en-US" sz="2800" dirty="0"/>
              <a:t>How to find existing ArcGIS Pro Element Ids</a:t>
            </a:r>
            <a:endParaRPr lang="en-US" sz="2800" b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A577B7-898C-425A-A2CA-3932F195F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637" y="3968554"/>
            <a:ext cx="3476190" cy="25142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ED9C8A9-E9A2-468A-A347-E3251EED18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4480" b="4920"/>
          <a:stretch/>
        </p:blipFill>
        <p:spPr>
          <a:xfrm>
            <a:off x="4822087" y="3056477"/>
            <a:ext cx="2897329" cy="3517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B840A6-A760-456A-8B88-F7304DD783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8676" y="1944516"/>
            <a:ext cx="3895238" cy="3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8008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11C0341-579F-ED91-9A24-B7BA14DA0CC4}"/>
              </a:ext>
            </a:extLst>
          </p:cNvPr>
          <p:cNvGrpSpPr/>
          <p:nvPr/>
        </p:nvGrpSpPr>
        <p:grpSpPr>
          <a:xfrm>
            <a:off x="0" y="0"/>
            <a:ext cx="12193576" cy="6858000"/>
            <a:chOff x="0" y="0"/>
            <a:chExt cx="12193576" cy="68580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09C734A-5DBC-CBE6-6E8C-EEB9E614D36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67954F-C378-BDE6-8DFC-D8BB4055A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885"/>
              <a:ext cx="12193575" cy="6857115"/>
            </a:xfrm>
            <a:prstGeom prst="rect">
              <a:avLst/>
            </a:prstGeom>
          </p:spPr>
        </p:pic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976872" y="3687998"/>
            <a:ext cx="4427728" cy="276999"/>
          </a:xfrm>
        </p:spPr>
        <p:txBody>
          <a:bodyPr/>
          <a:lstStyle/>
          <a:p>
            <a:pPr>
              <a:buClr>
                <a:srgbClr val="00FFF2"/>
              </a:buClr>
              <a:tabLst>
                <a:tab pos="276225" algn="l"/>
              </a:tabLst>
            </a:pPr>
            <a:r>
              <a:rPr lang="en-US" sz="1800" dirty="0">
                <a:solidFill>
                  <a:srgbClr val="00FFF2"/>
                </a:solidFill>
                <a:latin typeface="Arial"/>
                <a:ea typeface="ＭＳ Ｐゴシック"/>
              </a:rPr>
              <a:t>Uma Harano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2" y="3103223"/>
            <a:ext cx="4427728" cy="584775"/>
          </a:xfrm>
        </p:spPr>
        <p:txBody>
          <a:bodyPr/>
          <a:lstStyle/>
          <a:p>
            <a:r>
              <a:rPr lang="en-US" sz="3800" dirty="0"/>
              <a:t>Demo: DAML</a:t>
            </a:r>
          </a:p>
        </p:txBody>
      </p:sp>
    </p:spTree>
    <p:extLst>
      <p:ext uri="{BB962C8B-B14F-4D97-AF65-F5344CB8AC3E}">
        <p14:creationId xmlns:p14="http://schemas.microsoft.com/office/powerpoint/2010/main" val="4111475633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4400" y="2057400"/>
            <a:ext cx="10369296" cy="2766270"/>
          </a:xfrm>
        </p:spPr>
        <p:txBody>
          <a:bodyPr/>
          <a:lstStyle/>
          <a:p>
            <a:pPr>
              <a:buClr>
                <a:srgbClr val="00FFF2"/>
              </a:buClr>
            </a:pPr>
            <a:r>
              <a:rPr lang="en-US" sz="2400" b="0" dirty="0"/>
              <a:t>ArcGIS Pro SDK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Definition</a:t>
            </a:r>
          </a:p>
          <a:p>
            <a:pPr lvl="1">
              <a:buClr>
                <a:srgbClr val="00FFF2"/>
              </a:buClr>
            </a:pPr>
            <a:r>
              <a:rPr lang="en-US" sz="2000" b="0" dirty="0"/>
              <a:t>Extensibility Patterns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Visual Studio support</a:t>
            </a:r>
          </a:p>
          <a:p>
            <a:pPr lvl="1">
              <a:buClr>
                <a:srgbClr val="00FFF2"/>
              </a:buClr>
            </a:pPr>
            <a:r>
              <a:rPr lang="en-US" sz="2000" b="0" dirty="0"/>
              <a:t>Key features</a:t>
            </a:r>
          </a:p>
          <a:p>
            <a:pPr>
              <a:buClr>
                <a:srgbClr val="00FFF2"/>
              </a:buClr>
            </a:pPr>
            <a:r>
              <a:rPr lang="en-US" sz="2400" dirty="0"/>
              <a:t>DAML: Declarative Markup for Pro UI Elements</a:t>
            </a:r>
          </a:p>
          <a:p>
            <a:pPr>
              <a:buClr>
                <a:srgbClr val="00FFF2"/>
              </a:buClr>
            </a:pPr>
            <a:r>
              <a:rPr lang="en-US" sz="2400" b="0" dirty="0"/>
              <a:t>Asynchronous Programming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B776FA-12B0-E349-BE7A-E4B3168DEE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ArcGIS Pro SDK for .NET </a:t>
            </a:r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13699"/>
            <a:ext cx="10369296" cy="430887"/>
          </a:xfrm>
        </p:spPr>
        <p:txBody>
          <a:bodyPr/>
          <a:lstStyle/>
          <a:p>
            <a:r>
              <a:rPr lang="en-US" sz="2800" b="0" dirty="0"/>
              <a:t>Session Overview</a:t>
            </a:r>
          </a:p>
        </p:txBody>
      </p:sp>
    </p:spTree>
    <p:extLst>
      <p:ext uri="{BB962C8B-B14F-4D97-AF65-F5344CB8AC3E}">
        <p14:creationId xmlns:p14="http://schemas.microsoft.com/office/powerpoint/2010/main" val="263442681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8D777E-F443-A1EC-4BF0-E3BB5675798E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97030-AA17-B861-888A-4DD3096454B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7" name="Picture 16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4D5E683A-57BD-29F0-A400-7D0A38B18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4B5C1AB-941F-FD11-5774-294753370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4724" y="885"/>
              <a:ext cx="12184129" cy="6857115"/>
            </a:xfrm>
            <a:prstGeom prst="rect">
              <a:avLst/>
            </a:prstGeom>
          </p:spPr>
        </p:pic>
      </p:grpSp>
      <p:sp>
        <p:nvSpPr>
          <p:cNvPr id="8" name="Title 5">
            <a:extLst>
              <a:ext uri="{FF2B5EF4-FFF2-40B4-BE49-F238E27FC236}">
                <a16:creationId xmlns:a16="http://schemas.microsoft.com/office/drawing/2014/main" id="{042EAA79-856A-8C37-E6DE-14EAA3F19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066" y="2137477"/>
            <a:ext cx="7946706" cy="914400"/>
          </a:xfrm>
        </p:spPr>
        <p:txBody>
          <a:bodyPr/>
          <a:lstStyle/>
          <a:p>
            <a:pPr algn="l"/>
            <a:r>
              <a:rPr lang="en-US" sz="3200" dirty="0"/>
              <a:t>Asynchronous Programming</a:t>
            </a:r>
            <a:endParaRPr lang="en-US" sz="4400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AAC16E5-2E6F-6A2B-FEBF-3FABB2CD3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438" y="3165439"/>
            <a:ext cx="512991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FFF2"/>
                </a:solidFill>
              </a:rPr>
              <a:t>ArcGIS Pro SDK programming patterns</a:t>
            </a:r>
          </a:p>
        </p:txBody>
      </p:sp>
      <p:pic>
        <p:nvPicPr>
          <p:cNvPr id="20" name="Picture 19" descr="Logo&#10;&#10;Description automatically generated with medium confidence" hidden="1">
            <a:extLst>
              <a:ext uri="{FF2B5EF4-FFF2-40B4-BE49-F238E27FC236}">
                <a16:creationId xmlns:a16="http://schemas.microsoft.com/office/drawing/2014/main" id="{3D91AB79-4F45-9E23-129C-264727CEDCE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615076" y="494093"/>
            <a:ext cx="2057399" cy="587085"/>
          </a:xfrm>
          <a:prstGeom prst="rect">
            <a:avLst/>
          </a:prstGeom>
        </p:spPr>
      </p:pic>
      <p:sp>
        <p:nvSpPr>
          <p:cNvPr id="3" name="EPC 2022" hidden="1">
            <a:extLst>
              <a:ext uri="{FF2B5EF4-FFF2-40B4-BE49-F238E27FC236}">
                <a16:creationId xmlns:a16="http://schemas.microsoft.com/office/drawing/2014/main" id="{52742F21-5CE2-2747-CD19-7D14A224DAA4}"/>
              </a:ext>
            </a:extLst>
          </p:cNvPr>
          <p:cNvSpPr txBox="1">
            <a:spLocks/>
          </p:cNvSpPr>
          <p:nvPr/>
        </p:nvSpPr>
        <p:spPr bwMode="white">
          <a:xfrm>
            <a:off x="615076" y="6432460"/>
            <a:ext cx="4329425" cy="21681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000" b="1" i="1" dirty="0">
                <a:solidFill>
                  <a:srgbClr val="C3E3F7">
                    <a:alpha val="50000"/>
                  </a:srgbClr>
                </a:solidFill>
              </a:rPr>
              <a:t>2023 ESRI FEDERAL GIS </a:t>
            </a:r>
            <a:r>
              <a:rPr lang="en-US" sz="1000" i="1" dirty="0">
                <a:solidFill>
                  <a:srgbClr val="C3E3F7">
                    <a:alpha val="50000"/>
                  </a:srgbClr>
                </a:solidFill>
              </a:rPr>
              <a:t>CONFERENCE</a:t>
            </a:r>
          </a:p>
        </p:txBody>
      </p:sp>
    </p:spTree>
    <p:extLst>
      <p:ext uri="{BB962C8B-B14F-4D97-AF65-F5344CB8AC3E}">
        <p14:creationId xmlns:p14="http://schemas.microsoft.com/office/powerpoint/2010/main" val="4118931139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14462" y="1671237"/>
            <a:ext cx="10763075" cy="3830623"/>
          </a:xfrm>
        </p:spPr>
        <p:txBody>
          <a:bodyPr/>
          <a:lstStyle/>
          <a:p>
            <a:r>
              <a:rPr lang="en-US" sz="2400" dirty="0"/>
              <a:t>ArcGIS Pro is a multi-threaded 64 bit application</a:t>
            </a:r>
          </a:p>
          <a:p>
            <a:r>
              <a:rPr lang="en-US" sz="2400" dirty="0"/>
              <a:t>Main motivation to use Asynchronous </a:t>
            </a:r>
            <a:br>
              <a:rPr lang="en-US" sz="2400" dirty="0"/>
            </a:br>
            <a:r>
              <a:rPr lang="en-US" sz="2400" dirty="0"/>
              <a:t>Programming is to keep the User </a:t>
            </a:r>
            <a:br>
              <a:rPr lang="en-US" sz="2400" dirty="0"/>
            </a:br>
            <a:r>
              <a:rPr lang="en-US" sz="2400" dirty="0"/>
              <a:t>Interface responsive !</a:t>
            </a:r>
          </a:p>
          <a:p>
            <a:r>
              <a:rPr lang="en-US" sz="2400" dirty="0"/>
              <a:t>There are two important asynchronous programming patterns for the SDK:</a:t>
            </a:r>
          </a:p>
          <a:p>
            <a:pPr lvl="1"/>
            <a:r>
              <a:rPr lang="en-US" sz="2000" dirty="0"/>
              <a:t>Use of Async / Await functionality in C# or VB </a:t>
            </a:r>
            <a:r>
              <a:rPr lang="en-US" sz="2000" dirty="0" err="1"/>
              <a:t>.Net</a:t>
            </a:r>
            <a:endParaRPr lang="en-US" sz="2000" dirty="0"/>
          </a:p>
          <a:p>
            <a:pPr lvl="1"/>
            <a:r>
              <a:rPr lang="en-US" sz="2000" dirty="0"/>
              <a:t>Using the ArcGIS Pro Framework’s QueuedTask class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Asynchronous Programming</a:t>
            </a:r>
            <a:endParaRPr lang="en-US" sz="2800" b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90CCB7-E045-4454-BCD6-570827838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2564" y="1180668"/>
            <a:ext cx="2920554" cy="129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6124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82143" y="1706111"/>
            <a:ext cx="10763075" cy="3184671"/>
          </a:xfrm>
        </p:spPr>
        <p:txBody>
          <a:bodyPr/>
          <a:lstStyle/>
          <a:p>
            <a:r>
              <a:rPr lang="en-US" sz="2400" dirty="0"/>
              <a:t>ArcGIS Pro multi-threading:</a:t>
            </a:r>
          </a:p>
          <a:p>
            <a:pPr lvl="1"/>
            <a:r>
              <a:rPr lang="en-US" sz="2000" dirty="0"/>
              <a:t>Incorporates the latest asynchronous language features from Microsoft </a:t>
            </a:r>
          </a:p>
          <a:p>
            <a:endParaRPr lang="en-US" sz="2800" dirty="0"/>
          </a:p>
          <a:p>
            <a:r>
              <a:rPr lang="en-US" sz="2400" dirty="0"/>
              <a:t>ArcGIS Pro SDK developers only need to worry about two threads: </a:t>
            </a:r>
          </a:p>
          <a:p>
            <a:pPr lvl="1"/>
            <a:r>
              <a:rPr lang="en-US" sz="2000" dirty="0"/>
              <a:t>The GUI thread (Graphical User Interface thread)</a:t>
            </a:r>
          </a:p>
          <a:p>
            <a:pPr lvl="1"/>
            <a:r>
              <a:rPr lang="en-US" sz="2000" dirty="0"/>
              <a:t>A single specialized worker thread called the Main CIM Thread, MCT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ArcGIS Pro Internal Threading Model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2921246797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6643" y="1711450"/>
            <a:ext cx="10763075" cy="3615559"/>
          </a:xfrm>
        </p:spPr>
        <p:txBody>
          <a:bodyPr/>
          <a:lstStyle/>
          <a:p>
            <a:r>
              <a:rPr lang="en-US" sz="2800" dirty="0"/>
              <a:t>There are 2 Categories of Methods in the ArcGIS Pro API</a:t>
            </a:r>
          </a:p>
          <a:p>
            <a:pPr lvl="1"/>
            <a:r>
              <a:rPr lang="en-US" sz="2400" dirty="0"/>
              <a:t>Coarse-grained asynchronous methods:</a:t>
            </a:r>
          </a:p>
          <a:p>
            <a:pPr lvl="2"/>
            <a:r>
              <a:rPr lang="en-US" sz="2000" dirty="0"/>
              <a:t>Can be called on any thread</a:t>
            </a:r>
          </a:p>
          <a:p>
            <a:pPr lvl="2"/>
            <a:r>
              <a:rPr lang="en-US" sz="2000" dirty="0"/>
              <a:t>Once called these methods return to the caller immediately but execute asynchronously in the background</a:t>
            </a:r>
          </a:p>
          <a:p>
            <a:pPr lvl="1"/>
            <a:r>
              <a:rPr lang="en-US" sz="2400" dirty="0"/>
              <a:t>Fine-grained synchronous methods:</a:t>
            </a:r>
          </a:p>
          <a:p>
            <a:pPr lvl="2"/>
            <a:r>
              <a:rPr lang="en-US" sz="2000" dirty="0"/>
              <a:t>Must be called using the QueuedTask class</a:t>
            </a:r>
          </a:p>
          <a:p>
            <a:pPr lvl="2"/>
            <a:r>
              <a:rPr lang="en-US" sz="2000" dirty="0"/>
              <a:t>These methods are ‘blocking’ and return to the caller when the method is finished doing its work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Asynchronous Programming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203507766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6643" y="1689333"/>
            <a:ext cx="10763075" cy="2337383"/>
          </a:xfrm>
        </p:spPr>
        <p:txBody>
          <a:bodyPr/>
          <a:lstStyle/>
          <a:p>
            <a:r>
              <a:rPr lang="en-US" sz="2400" dirty="0"/>
              <a:t>Can be called from any thread. Typically invoked from the UI thread</a:t>
            </a:r>
          </a:p>
          <a:p>
            <a:r>
              <a:rPr lang="en-US" sz="2200" dirty="0"/>
              <a:t>Coarse-grained methods execute in the background on Pro internal threads</a:t>
            </a:r>
          </a:p>
          <a:p>
            <a:r>
              <a:rPr lang="en-US" sz="2200" dirty="0"/>
              <a:t>Coarse-grained methods use the ‘Async’ naming convention: </a:t>
            </a:r>
          </a:p>
          <a:p>
            <a:pPr lvl="1"/>
            <a:r>
              <a:rPr lang="en-US" sz="2000" dirty="0"/>
              <a:t>method names end with ‘Async’ </a:t>
            </a:r>
          </a:p>
          <a:p>
            <a:r>
              <a:rPr lang="en-US" sz="2200" dirty="0"/>
              <a:t>Caller uses the async / await semantic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Coarse-Grained, Asynchronous Methods</a:t>
            </a:r>
            <a:endParaRPr lang="en-US" sz="2800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8B6145-900E-4761-A0EC-CB7B4DDA8304}"/>
              </a:ext>
            </a:extLst>
          </p:cNvPr>
          <p:cNvSpPr txBox="1"/>
          <p:nvPr/>
        </p:nvSpPr>
        <p:spPr>
          <a:xfrm>
            <a:off x="868198" y="4113315"/>
            <a:ext cx="10639964" cy="184371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//Execute a Geoprocessing Tool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Geoprocessing.ExecuteToolAsync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urier New" panose="02070309020205020404" pitchFamily="49" charset="0"/>
              </a:rPr>
              <a:t>SelectLayerByAttribute_management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    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[] { 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"cities"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"NEW_SELECTION"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       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"CITY_NAME = 'Washington DC'"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});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0, 3));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3349927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11C0341-579F-ED91-9A24-B7BA14DA0CC4}"/>
              </a:ext>
            </a:extLst>
          </p:cNvPr>
          <p:cNvGrpSpPr/>
          <p:nvPr/>
        </p:nvGrpSpPr>
        <p:grpSpPr>
          <a:xfrm>
            <a:off x="0" y="0"/>
            <a:ext cx="12193576" cy="6858000"/>
            <a:chOff x="0" y="0"/>
            <a:chExt cx="12193576" cy="68580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09C734A-5DBC-CBE6-6E8C-EEB9E614D36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67954F-C378-BDE6-8DFC-D8BB4055A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885"/>
              <a:ext cx="12193575" cy="6857115"/>
            </a:xfrm>
            <a:prstGeom prst="rect">
              <a:avLst/>
            </a:prstGeom>
          </p:spPr>
        </p:pic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706314" y="3470408"/>
            <a:ext cx="4825790" cy="276999"/>
          </a:xfrm>
        </p:spPr>
        <p:txBody>
          <a:bodyPr/>
          <a:lstStyle/>
          <a:p>
            <a:pPr>
              <a:buClr>
                <a:srgbClr val="00FFF2"/>
              </a:buClr>
              <a:tabLst>
                <a:tab pos="276225" algn="l"/>
              </a:tabLst>
            </a:pPr>
            <a:r>
              <a:rPr lang="en-US" sz="1800" dirty="0">
                <a:solidFill>
                  <a:srgbClr val="00FFF2"/>
                </a:solidFill>
                <a:latin typeface="Arial"/>
                <a:ea typeface="ＭＳ Ｐゴシック"/>
              </a:rPr>
              <a:t>Uma Harano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06313" y="2567226"/>
            <a:ext cx="5415779" cy="861774"/>
          </a:xfrm>
        </p:spPr>
        <p:txBody>
          <a:bodyPr/>
          <a:lstStyle/>
          <a:p>
            <a:r>
              <a:rPr lang="en-US" sz="2800" dirty="0"/>
              <a:t>Demo: Coarse grained methods</a:t>
            </a:r>
          </a:p>
        </p:txBody>
      </p:sp>
    </p:spTree>
    <p:extLst>
      <p:ext uri="{BB962C8B-B14F-4D97-AF65-F5344CB8AC3E}">
        <p14:creationId xmlns:p14="http://schemas.microsoft.com/office/powerpoint/2010/main" val="204821677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6643" y="1061046"/>
            <a:ext cx="10763075" cy="2112977"/>
          </a:xfrm>
        </p:spPr>
        <p:txBody>
          <a:bodyPr/>
          <a:lstStyle/>
          <a:p>
            <a:pPr marL="283464" lvl="1" indent="0">
              <a:buNone/>
            </a:pPr>
            <a:r>
              <a:rPr lang="en-US" sz="2400" dirty="0"/>
              <a:t>Fine-grained Synchronous Methods Must be called using the QueuedTask class</a:t>
            </a:r>
          </a:p>
          <a:p>
            <a:pPr lvl="1"/>
            <a:r>
              <a:rPr lang="en-US" sz="2000" dirty="0"/>
              <a:t>There is a </a:t>
            </a:r>
            <a:r>
              <a:rPr lang="en-US" sz="2000" u="sng" dirty="0"/>
              <a:t>much greater number </a:t>
            </a:r>
            <a:r>
              <a:rPr lang="en-US" sz="2000" dirty="0"/>
              <a:t>of fine grained methods and classes </a:t>
            </a:r>
          </a:p>
          <a:p>
            <a:pPr lvl="1"/>
            <a:r>
              <a:rPr lang="en-US" sz="2000" dirty="0"/>
              <a:t>No async / await. Runs on the MCT (Main CIM Thread managed by ArcGIS Pro)</a:t>
            </a:r>
          </a:p>
          <a:p>
            <a:pPr lvl="1"/>
            <a:r>
              <a:rPr lang="en-US" sz="2000" dirty="0"/>
              <a:t>Designed so you can write your business logic as a ‘background’ task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564814"/>
            <a:ext cx="10369296" cy="430887"/>
          </a:xfrm>
        </p:spPr>
        <p:txBody>
          <a:bodyPr/>
          <a:lstStyle/>
          <a:p>
            <a:r>
              <a:rPr lang="en-US" sz="2800" dirty="0"/>
              <a:t>Fine-Grained, Synchronous Methods</a:t>
            </a:r>
            <a:endParaRPr lang="en-US" sz="2800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7066B1-35C8-44C4-A7C1-6702506DD0B0}"/>
              </a:ext>
            </a:extLst>
          </p:cNvPr>
          <p:cNvSpPr txBox="1"/>
          <p:nvPr/>
        </p:nvSpPr>
        <p:spPr>
          <a:xfrm>
            <a:off x="1229031" y="3174023"/>
            <a:ext cx="10156325" cy="35807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ArcGIS.Desktop.Framework.Threading.Tasks.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8000"/>
                </a:solidFill>
                <a:latin typeface="Courier New" panose="02070309020205020404" pitchFamily="49" charset="0"/>
              </a:rPr>
              <a:t>// fine grained =&gt; call only from Queued Task</a:t>
            </a:r>
            <a:endParaRPr lang="en-US" sz="18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layers =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MapView.Active.Map.FindLayers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"cities"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citiesLayer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= layers[0]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FeatureLayer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QueryFilter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qf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QueryFilter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()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{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 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WhereClause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"CITY_NAME = 'Washington DC'"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 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SubFields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ourier New" panose="02070309020205020404" pitchFamily="49" charset="0"/>
              </a:rPr>
              <a:t>"*"</a:t>
            </a:r>
            <a:endParaRPr lang="en-US" sz="18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};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citiesLayer.Select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qf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SelectionCombinationMethod.New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MapView.Active.ZoomToSelected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TimeSpan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(0, 0, 3));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96940508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6643" y="1446052"/>
            <a:ext cx="10763075" cy="4728245"/>
          </a:xfrm>
        </p:spPr>
        <p:txBody>
          <a:bodyPr/>
          <a:lstStyle/>
          <a:p>
            <a:r>
              <a:rPr lang="en-US" sz="2400" dirty="0"/>
              <a:t>QueuedTask uses the Pro framework’s custom Task scheduler</a:t>
            </a:r>
          </a:p>
          <a:p>
            <a:r>
              <a:rPr lang="en-US" sz="2400" dirty="0"/>
              <a:t>Used to run ‘blocking’ ArcGIS Pro SDK methods on a background worker thread</a:t>
            </a:r>
          </a:p>
          <a:p>
            <a:r>
              <a:rPr lang="en-US" sz="2400" dirty="0"/>
              <a:t>Synchronous API methods are listed in the API Reference guide using the following text in the description: </a:t>
            </a:r>
          </a:p>
          <a:p>
            <a:pPr marL="0" indent="0">
              <a:buNone/>
            </a:pPr>
            <a:r>
              <a:rPr lang="en-US" sz="2400" b="0" dirty="0"/>
              <a:t>	</a:t>
            </a:r>
            <a:r>
              <a:rPr lang="en-US" sz="2400" i="1" dirty="0"/>
              <a:t>“This method must be called on the MCT. Use </a:t>
            </a:r>
            <a:r>
              <a:rPr lang="en-US" sz="2400" i="1" dirty="0" err="1"/>
              <a:t>QueuedTask.Run</a:t>
            </a:r>
            <a:r>
              <a:rPr lang="en-US" sz="2400" i="1" dirty="0"/>
              <a:t>”</a:t>
            </a:r>
          </a:p>
          <a:p>
            <a:r>
              <a:rPr lang="en-US" sz="2400" dirty="0"/>
              <a:t>Example of synchronous methods in Pro: </a:t>
            </a:r>
          </a:p>
          <a:p>
            <a:pPr lvl="1"/>
            <a:r>
              <a:rPr lang="en-US" sz="2200" dirty="0" err="1"/>
              <a:t>GetSpatialReference</a:t>
            </a:r>
            <a:r>
              <a:rPr lang="en-US" sz="2200" dirty="0"/>
              <a:t>, </a:t>
            </a:r>
            <a:r>
              <a:rPr lang="en-US" sz="2200" dirty="0" err="1"/>
              <a:t>QueryExtent</a:t>
            </a:r>
            <a:r>
              <a:rPr lang="en-US" sz="2200" dirty="0"/>
              <a:t>, all Geometry operations</a:t>
            </a:r>
          </a:p>
          <a:p>
            <a:r>
              <a:rPr lang="en-US" sz="2400" dirty="0"/>
              <a:t>Typical usage: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643" y="749781"/>
            <a:ext cx="10369296" cy="430887"/>
          </a:xfrm>
        </p:spPr>
        <p:txBody>
          <a:bodyPr/>
          <a:lstStyle/>
          <a:p>
            <a:r>
              <a:rPr lang="en-US" sz="2800" dirty="0"/>
              <a:t>QueuedTask Class </a:t>
            </a:r>
            <a:endParaRPr lang="en-US" sz="2800" b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271009-088F-4130-B04C-72079899BF50}"/>
              </a:ext>
            </a:extLst>
          </p:cNvPr>
          <p:cNvSpPr/>
          <p:nvPr/>
        </p:nvSpPr>
        <p:spPr bwMode="auto">
          <a:xfrm>
            <a:off x="4084595" y="5179189"/>
            <a:ext cx="5947383" cy="145973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await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Call synchronous SDK methods here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});</a:t>
            </a:r>
          </a:p>
        </p:txBody>
      </p:sp>
    </p:spTree>
    <p:extLst>
      <p:ext uri="{BB962C8B-B14F-4D97-AF65-F5344CB8AC3E}">
        <p14:creationId xmlns:p14="http://schemas.microsoft.com/office/powerpoint/2010/main" val="4048845014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11C0341-579F-ED91-9A24-B7BA14DA0CC4}"/>
              </a:ext>
            </a:extLst>
          </p:cNvPr>
          <p:cNvGrpSpPr/>
          <p:nvPr/>
        </p:nvGrpSpPr>
        <p:grpSpPr>
          <a:xfrm>
            <a:off x="0" y="0"/>
            <a:ext cx="12193576" cy="6858000"/>
            <a:chOff x="0" y="0"/>
            <a:chExt cx="12193576" cy="68580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09C734A-5DBC-CBE6-6E8C-EEB9E614D36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67954F-C378-BDE6-8DFC-D8BB4055A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885"/>
              <a:ext cx="12193575" cy="6857115"/>
            </a:xfrm>
            <a:prstGeom prst="rect">
              <a:avLst/>
            </a:prstGeom>
          </p:spPr>
        </p:pic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706314" y="3470408"/>
            <a:ext cx="4825790" cy="276999"/>
          </a:xfrm>
        </p:spPr>
        <p:txBody>
          <a:bodyPr/>
          <a:lstStyle/>
          <a:p>
            <a:pPr>
              <a:buClr>
                <a:srgbClr val="00FFF2"/>
              </a:buClr>
              <a:tabLst>
                <a:tab pos="276225" algn="l"/>
              </a:tabLst>
            </a:pPr>
            <a:r>
              <a:rPr lang="en-US" sz="1800" dirty="0">
                <a:solidFill>
                  <a:srgbClr val="00FFF2"/>
                </a:solidFill>
                <a:latin typeface="Arial"/>
                <a:ea typeface="ＭＳ Ｐゴシック"/>
              </a:rPr>
              <a:t>Uma Harano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06313" y="2998113"/>
            <a:ext cx="5415779" cy="430887"/>
          </a:xfrm>
        </p:spPr>
        <p:txBody>
          <a:bodyPr/>
          <a:lstStyle/>
          <a:p>
            <a:r>
              <a:rPr lang="en-US" sz="2800" dirty="0"/>
              <a:t>Demo: Fine grained methods</a:t>
            </a:r>
          </a:p>
        </p:txBody>
      </p:sp>
    </p:spTree>
    <p:extLst>
      <p:ext uri="{BB962C8B-B14F-4D97-AF65-F5344CB8AC3E}">
        <p14:creationId xmlns:p14="http://schemas.microsoft.com/office/powerpoint/2010/main" val="3056010403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DA16F306-0641-98AC-FDF9-CECBAE7BB456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2E3707C-7E3E-704F-E443-9710FB67F96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B9D833D1-77D6-FD96-5C48-DE8E80027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Download the Esri Events app and find your event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C3E3F7"/>
                </a:solidFill>
              </a:rPr>
              <a:t>Select the session you attended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Scroll down to “Survey”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C3E3F7"/>
                </a:solidFill>
              </a:rPr>
              <a:t>Log in to access the survey</a:t>
            </a:r>
          </a:p>
        </p:txBody>
      </p:sp>
      <p:sp>
        <p:nvSpPr>
          <p:cNvPr id="37" name="Title 2">
            <a:extLst>
              <a:ext uri="{FF2B5EF4-FFF2-40B4-BE49-F238E27FC236}">
                <a16:creationId xmlns:a16="http://schemas.microsoft.com/office/drawing/2014/main" id="{FF0A6F45-8996-2C4D-B071-67EB4EC53EA7}"/>
              </a:ext>
            </a:extLst>
          </p:cNvPr>
          <p:cNvSpPr txBox="1">
            <a:spLocks/>
          </p:cNvSpPr>
          <p:nvPr/>
        </p:nvSpPr>
        <p:spPr>
          <a:xfrm>
            <a:off x="914400" y="900404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/>
              <a:t>Please Share Your Feedback in the App</a:t>
            </a:r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5EFE94E-D3A0-ECA5-2C72-74891918CFB8}"/>
              </a:ext>
            </a:extLst>
          </p:cNvPr>
          <p:cNvGrpSpPr/>
          <p:nvPr/>
        </p:nvGrpSpPr>
        <p:grpSpPr>
          <a:xfrm>
            <a:off x="1511487" y="2504270"/>
            <a:ext cx="9139025" cy="3516069"/>
            <a:chOff x="1511487" y="2504270"/>
            <a:chExt cx="9139025" cy="351606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17FEF7C-AAED-6943-855D-7E6B40EC4E52}"/>
                </a:ext>
              </a:extLst>
            </p:cNvPr>
            <p:cNvGrpSpPr/>
            <p:nvPr/>
          </p:nvGrpSpPr>
          <p:grpSpPr>
            <a:xfrm>
              <a:off x="3917254" y="2504270"/>
              <a:ext cx="1921724" cy="3516069"/>
              <a:chOff x="3125273" y="2289667"/>
              <a:chExt cx="1745068" cy="3192852"/>
            </a:xfrm>
          </p:grpSpPr>
          <p:pic>
            <p:nvPicPr>
              <p:cNvPr id="15" name="Picture 14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BD203922-372C-BA4E-A198-37419F1C9A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16" name="Picture 8">
                <a:extLst>
                  <a:ext uri="{FF2B5EF4-FFF2-40B4-BE49-F238E27FC236}">
                    <a16:creationId xmlns:a16="http://schemas.microsoft.com/office/drawing/2014/main" id="{E131BD53-AA07-7946-A59F-4170DD5AC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2EEB9005-592D-5340-B66F-D4FEACDD1B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CDD739D-668C-A44D-A26B-49B9F3C4351E}"/>
                </a:ext>
              </a:extLst>
            </p:cNvPr>
            <p:cNvGrpSpPr/>
            <p:nvPr/>
          </p:nvGrpSpPr>
          <p:grpSpPr>
            <a:xfrm>
              <a:off x="6323021" y="2504270"/>
              <a:ext cx="1921724" cy="3516069"/>
              <a:chOff x="5226240" y="2289667"/>
              <a:chExt cx="1745068" cy="3192852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C2F6D0DA-5C62-D848-8F92-DCBE91DB54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927FCCC-3631-474D-8EBE-7C679934D2A9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2" name="Picture 8">
                <a:extLst>
                  <a:ext uri="{FF2B5EF4-FFF2-40B4-BE49-F238E27FC236}">
                    <a16:creationId xmlns:a16="http://schemas.microsoft.com/office/drawing/2014/main" id="{0F3D4B8A-164A-E04B-9746-88BA8CFCF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9D78115A-9EC7-C14F-92FD-AF12B3E6CA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F72B39A-AC95-FF4C-9323-DAC9FAE933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25" name="Right Arrow 38">
              <a:extLst>
                <a:ext uri="{FF2B5EF4-FFF2-40B4-BE49-F238E27FC236}">
                  <a16:creationId xmlns:a16="http://schemas.microsoft.com/office/drawing/2014/main" id="{8FADF273-5FA9-B148-AE02-6C67E631DC2A}"/>
                </a:ext>
              </a:extLst>
            </p:cNvPr>
            <p:cNvSpPr/>
            <p:nvPr/>
          </p:nvSpPr>
          <p:spPr bwMode="auto">
            <a:xfrm>
              <a:off x="3208835" y="3632943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6" name="Right Arrow 38">
              <a:extLst>
                <a:ext uri="{FF2B5EF4-FFF2-40B4-BE49-F238E27FC236}">
                  <a16:creationId xmlns:a16="http://schemas.microsoft.com/office/drawing/2014/main" id="{C9E1A03B-FD0F-3B45-B92F-D21CC58A747B}"/>
                </a:ext>
              </a:extLst>
            </p:cNvPr>
            <p:cNvSpPr/>
            <p:nvPr/>
          </p:nvSpPr>
          <p:spPr bwMode="auto">
            <a:xfrm>
              <a:off x="5609701" y="4350962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7" name="Right Arrow 38">
              <a:extLst>
                <a:ext uri="{FF2B5EF4-FFF2-40B4-BE49-F238E27FC236}">
                  <a16:creationId xmlns:a16="http://schemas.microsoft.com/office/drawing/2014/main" id="{192E5CAA-4490-DA49-8153-C6E2395FE411}"/>
                </a:ext>
              </a:extLst>
            </p:cNvPr>
            <p:cNvSpPr/>
            <p:nvPr/>
          </p:nvSpPr>
          <p:spPr bwMode="auto">
            <a:xfrm>
              <a:off x="7935728" y="4350962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E8DF0E9-6BE6-9745-ABFB-7B6F1FAB83D3}"/>
                </a:ext>
              </a:extLst>
            </p:cNvPr>
            <p:cNvGrpSpPr/>
            <p:nvPr/>
          </p:nvGrpSpPr>
          <p:grpSpPr>
            <a:xfrm>
              <a:off x="8728788" y="2504270"/>
              <a:ext cx="1921724" cy="3516069"/>
              <a:chOff x="8728788" y="2289666"/>
              <a:chExt cx="1921724" cy="3516069"/>
            </a:xfrm>
          </p:grpSpPr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4B5123E9-439B-034E-8863-FC09DC7251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283D9D4E-8941-2641-9D4D-CA61483E816A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4F869627-FED5-D64A-92DD-63A0588962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1D68AF69-FE44-D04B-BBFF-7723E9F2E9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0B44DD5-D7EB-15E0-E601-4DD8CB100FC9}"/>
                </a:ext>
              </a:extLst>
            </p:cNvPr>
            <p:cNvGrpSpPr/>
            <p:nvPr/>
          </p:nvGrpSpPr>
          <p:grpSpPr>
            <a:xfrm>
              <a:off x="1511487" y="2504270"/>
              <a:ext cx="1921724" cy="3516069"/>
              <a:chOff x="1511487" y="2504270"/>
              <a:chExt cx="1921724" cy="3516069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3DA69F48-FFF9-3CD2-A737-C83537030885}"/>
                  </a:ext>
                </a:extLst>
              </p:cNvPr>
              <p:cNvGrpSpPr/>
              <p:nvPr/>
            </p:nvGrpSpPr>
            <p:grpSpPr>
              <a:xfrm>
                <a:off x="1511487" y="2504270"/>
                <a:ext cx="1921724" cy="3516069"/>
                <a:chOff x="1511487" y="2289666"/>
                <a:chExt cx="1921724" cy="3516069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DCD7BE38-8348-1107-F03A-8B98362200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1511487" y="22896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1EDB96AA-2E08-A832-4A0B-D1C9F8912C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alphaModFix/>
                </a:blip>
                <a:srcRect l="239" t="4174" r="-239" b="12799"/>
                <a:stretch/>
              </p:blipFill>
              <p:spPr>
                <a:xfrm>
                  <a:off x="1581621" y="2433233"/>
                  <a:ext cx="1785525" cy="3208149"/>
                </a:xfrm>
                <a:prstGeom prst="rect">
                  <a:avLst/>
                </a:prstGeom>
              </p:spPr>
            </p:pic>
          </p:grpSp>
          <p:pic>
            <p:nvPicPr>
              <p:cNvPr id="6" name="Picture 5" descr="A picture containing map&#10;&#10;Description automatically generated">
                <a:extLst>
                  <a:ext uri="{FF2B5EF4-FFF2-40B4-BE49-F238E27FC236}">
                    <a16:creationId xmlns:a16="http://schemas.microsoft.com/office/drawing/2014/main" id="{ED883F8C-97AF-2D60-3152-29352EC916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t="-893" b="17443"/>
              <a:stretch/>
            </p:blipFill>
            <p:spPr>
              <a:xfrm>
                <a:off x="1622989" y="3533988"/>
                <a:ext cx="1695293" cy="656682"/>
              </a:xfrm>
              <a:prstGeom prst="rect">
                <a:avLst/>
              </a:prstGeom>
            </p:spPr>
          </p:pic>
          <p:pic>
            <p:nvPicPr>
              <p:cNvPr id="7" name="Picture 6" descr="Diagram&#10;&#10;Description automatically generated">
                <a:extLst>
                  <a:ext uri="{FF2B5EF4-FFF2-40B4-BE49-F238E27FC236}">
                    <a16:creationId xmlns:a16="http://schemas.microsoft.com/office/drawing/2014/main" id="{31C5A5F9-B549-F3EA-4639-46AA18A5A2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9564" r="19654"/>
              <a:stretch/>
            </p:blipFill>
            <p:spPr>
              <a:xfrm>
                <a:off x="1622687" y="5061155"/>
                <a:ext cx="1690808" cy="639094"/>
              </a:xfrm>
              <a:prstGeom prst="rect">
                <a:avLst/>
              </a:prstGeom>
            </p:spPr>
          </p:pic>
          <p:pic>
            <p:nvPicPr>
              <p:cNvPr id="8" name="Picture 7" descr="A picture containing text, track, train, outdoor&#10;&#10;Description automatically generated">
                <a:extLst>
                  <a:ext uri="{FF2B5EF4-FFF2-40B4-BE49-F238E27FC236}">
                    <a16:creationId xmlns:a16="http://schemas.microsoft.com/office/drawing/2014/main" id="{EBAF3B2A-35E5-8A05-F606-718127EE49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/>
              <a:srcRect l="8704" r="22109"/>
              <a:stretch/>
            </p:blipFill>
            <p:spPr>
              <a:xfrm>
                <a:off x="1622687" y="4374824"/>
                <a:ext cx="1696618" cy="65668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86562" y="1753458"/>
            <a:ext cx="10369296" cy="4545687"/>
          </a:xfrm>
        </p:spPr>
        <p:txBody>
          <a:bodyPr/>
          <a:lstStyle/>
          <a:p>
            <a:r>
              <a:rPr lang="en-US" sz="2400" dirty="0"/>
              <a:t>ArcGIS Pro SDK for .NET extends ArcGIS Pro using .NET</a:t>
            </a:r>
          </a:p>
          <a:p>
            <a:pPr lvl="1"/>
            <a:r>
              <a:rPr lang="en-US" sz="2000" dirty="0"/>
              <a:t>Microsoft .NET Runtime 6.0.5 or better.</a:t>
            </a:r>
            <a:endParaRPr lang="en-US" dirty="0"/>
          </a:p>
          <a:p>
            <a:pPr>
              <a:buClr>
                <a:srgbClr val="00FFF2"/>
              </a:buClr>
            </a:pPr>
            <a:r>
              <a:rPr lang="en-US" sz="2400" dirty="0"/>
              <a:t>Provides the following extensibility patterns: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ArcGIS Pro Module Add-ins</a:t>
            </a:r>
          </a:p>
          <a:p>
            <a:pPr lvl="1">
              <a:buClr>
                <a:srgbClr val="00FFF2"/>
              </a:buClr>
            </a:pPr>
            <a:r>
              <a:rPr lang="en-US" sz="2000" b="0" dirty="0"/>
              <a:t>ArcGIS Pro Managed Configurations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ArcGIS Pro Plugin </a:t>
            </a:r>
            <a:r>
              <a:rPr lang="en-US" sz="2000" dirty="0" err="1"/>
              <a:t>Datasource</a:t>
            </a:r>
            <a:endParaRPr lang="en-US" sz="2000" dirty="0"/>
          </a:p>
          <a:p>
            <a:pPr lvl="1">
              <a:buClr>
                <a:srgbClr val="00FFF2"/>
              </a:buClr>
            </a:pPr>
            <a:r>
              <a:rPr lang="en-US" sz="2000" b="0" dirty="0"/>
              <a:t>ArcGIS Pro </a:t>
            </a:r>
            <a:r>
              <a:rPr lang="en-US" sz="2000" b="0" dirty="0" err="1"/>
              <a:t>CoreHost</a:t>
            </a:r>
            <a:r>
              <a:rPr lang="en-US" sz="2000" b="0" dirty="0"/>
              <a:t> </a:t>
            </a:r>
            <a:r>
              <a:rPr lang="en-US" sz="2000" dirty="0"/>
              <a:t>application</a:t>
            </a:r>
          </a:p>
          <a:p>
            <a:r>
              <a:rPr lang="en-US" sz="2400" dirty="0"/>
              <a:t>ArcGIS Pro API comes with ArcGIS Pro out-of-box</a:t>
            </a:r>
          </a:p>
          <a:p>
            <a:pPr lvl="1"/>
            <a:r>
              <a:rPr lang="en-US" sz="2000" dirty="0"/>
              <a:t>File based references (No Global Assembly Cache)</a:t>
            </a:r>
          </a:p>
          <a:p>
            <a:pPr lvl="1">
              <a:buClr>
                <a:srgbClr val="00FFF2"/>
              </a:buClr>
            </a:pPr>
            <a:endParaRPr lang="en-US" b="0" dirty="0"/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562" y="658157"/>
            <a:ext cx="10369296" cy="430887"/>
          </a:xfrm>
        </p:spPr>
        <p:txBody>
          <a:bodyPr/>
          <a:lstStyle/>
          <a:p>
            <a:r>
              <a:rPr lang="en-US" sz="2800" b="0" dirty="0"/>
              <a:t>What is ArcGIS Pro SDK for .NET?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57F200-627B-4C1F-8D7A-E7278300F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879" y="2185726"/>
            <a:ext cx="3963440" cy="3227489"/>
          </a:xfrm>
          <a:prstGeom prst="rect">
            <a:avLst/>
          </a:prstGeom>
        </p:spPr>
      </p:pic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2206E6A9-EB72-40CA-9991-1FA492CF1D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0863" y="1163470"/>
            <a:ext cx="10369296" cy="276999"/>
          </a:xfrm>
        </p:spPr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2090F6-D5CA-4884-9FD1-2DD1B6078F07}"/>
              </a:ext>
            </a:extLst>
          </p:cNvPr>
          <p:cNvSpPr txBox="1"/>
          <p:nvPr/>
        </p:nvSpPr>
        <p:spPr>
          <a:xfrm>
            <a:off x="8944150" y="1817237"/>
            <a:ext cx="1912497" cy="34562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600" dirty="0">
                <a:solidFill>
                  <a:schemeClr val="bg1"/>
                </a:solidFill>
                <a:highlight>
                  <a:srgbClr val="C3E3F7"/>
                </a:highlight>
                <a:ea typeface="+mn-ea"/>
                <a:cs typeface="+mn-cs"/>
              </a:rPr>
              <a:t>Extensibility Patterns</a:t>
            </a: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E9561BEF-DA8D-462D-8B7E-96F3E3EEB2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4400" y="6185356"/>
            <a:ext cx="10597896" cy="21544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ArcGIS Pro SDK for .NET </a:t>
            </a:r>
          </a:p>
        </p:txBody>
      </p:sp>
    </p:spTree>
    <p:extLst>
      <p:ext uri="{BB962C8B-B14F-4D97-AF65-F5344CB8AC3E}">
        <p14:creationId xmlns:p14="http://schemas.microsoft.com/office/powerpoint/2010/main" val="3721914246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64B4B74-EE8C-3D85-B3B9-827B9C9D8AC2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7FD1FF1-30F1-2C42-E6DA-2F4B7B4A37D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0" name="Picture 9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CCC2CAC6-CF44-503F-3092-F0FDC4EA6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4F83A-66C0-DC60-7EBE-6455F61E7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3150" y="0"/>
              <a:ext cx="12185702" cy="685800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9B6B62D-204F-2748-8CE1-CDFE12D92C10}"/>
              </a:ext>
            </a:extLst>
          </p:cNvPr>
          <p:cNvSpPr/>
          <p:nvPr/>
        </p:nvSpPr>
        <p:spPr>
          <a:xfrm>
            <a:off x="-4" y="6447175"/>
            <a:ext cx="3061256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alpha val="6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01C0DD-3A63-3E89-E247-0C272FDC5E26}"/>
              </a:ext>
            </a:extLst>
          </p:cNvPr>
          <p:cNvSpPr txBox="1"/>
          <p:nvPr/>
        </p:nvSpPr>
        <p:spPr>
          <a:xfrm>
            <a:off x="4206240" y="347472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dirty="0" err="1">
              <a:ea typeface="+mn-ea"/>
              <a:cs typeface="+mn-cs"/>
            </a:endParaRPr>
          </a:p>
        </p:txBody>
      </p:sp>
      <p:pic>
        <p:nvPicPr>
          <p:cNvPr id="8" name="Picture 7" descr="Logo&#10;&#10;Description automatically generated with medium confidence">
            <a:extLst>
              <a:ext uri="{FF2B5EF4-FFF2-40B4-BE49-F238E27FC236}">
                <a16:creationId xmlns:a16="http://schemas.microsoft.com/office/drawing/2014/main" id="{2C1ABE25-AF1E-E57C-FB66-481E9C441E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1" y="2667964"/>
            <a:ext cx="5334000" cy="152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6182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45902" y="1367818"/>
            <a:ext cx="7898851" cy="4545687"/>
          </a:xfrm>
        </p:spPr>
        <p:txBody>
          <a:bodyPr/>
          <a:lstStyle/>
          <a:p>
            <a:pPr>
              <a:buClr>
                <a:srgbClr val="00FFF2"/>
              </a:buClr>
            </a:pPr>
            <a:r>
              <a:rPr lang="en-US" sz="2400" dirty="0"/>
              <a:t>Includes support for Visual Studio 2022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Project templates for extensibility patterns.</a:t>
            </a:r>
          </a:p>
          <a:p>
            <a:pPr lvl="1">
              <a:buClr>
                <a:srgbClr val="00FFF2"/>
              </a:buClr>
            </a:pPr>
            <a:r>
              <a:rPr lang="en-US" sz="2000" dirty="0"/>
              <a:t>Item templates for Pro UI elements.</a:t>
            </a:r>
          </a:p>
          <a:p>
            <a:pPr>
              <a:buClr>
                <a:srgbClr val="00FFF2"/>
              </a:buClr>
            </a:pPr>
            <a:r>
              <a:rPr lang="en-US" sz="2400" dirty="0"/>
              <a:t>Installation is integrated with Visual Studio Marketplace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02" y="663355"/>
            <a:ext cx="10369296" cy="430887"/>
          </a:xfrm>
        </p:spPr>
        <p:txBody>
          <a:bodyPr/>
          <a:lstStyle/>
          <a:p>
            <a:r>
              <a:rPr lang="en-US" sz="2800" b="0" dirty="0"/>
              <a:t>Visual Studio support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FC523C-9DC7-47CD-AFCF-5DC3B8D71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107" y="1310128"/>
            <a:ext cx="3250119" cy="39246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ED5025-C3B8-4384-A9F6-4E304715A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383" y="3727287"/>
            <a:ext cx="3573104" cy="29096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6E95C2-6212-4ECB-B8D9-E0A24BF93D3A}"/>
              </a:ext>
            </a:extLst>
          </p:cNvPr>
          <p:cNvSpPr txBox="1"/>
          <p:nvPr/>
        </p:nvSpPr>
        <p:spPr>
          <a:xfrm>
            <a:off x="5236278" y="3384785"/>
            <a:ext cx="3154571" cy="34562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600" dirty="0">
                <a:solidFill>
                  <a:schemeClr val="bg1"/>
                </a:solidFill>
                <a:highlight>
                  <a:srgbClr val="C3E3F7"/>
                </a:highlight>
                <a:ea typeface="+mn-ea"/>
                <a:cs typeface="+mn-cs"/>
              </a:rPr>
              <a:t> Visual Studio Project Templates 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835ACA-B2A7-4BC2-8916-85549DBABA60}"/>
              </a:ext>
            </a:extLst>
          </p:cNvPr>
          <p:cNvSpPr txBox="1"/>
          <p:nvPr/>
        </p:nvSpPr>
        <p:spPr>
          <a:xfrm>
            <a:off x="8855438" y="952603"/>
            <a:ext cx="3154571" cy="34562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600" dirty="0">
                <a:solidFill>
                  <a:schemeClr val="bg1"/>
                </a:solidFill>
                <a:highlight>
                  <a:srgbClr val="C3E3F7"/>
                </a:highlight>
                <a:ea typeface="+mn-ea"/>
                <a:cs typeface="+mn-cs"/>
              </a:rPr>
              <a:t> Visual Studio Item Templates 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D27B0DC-9B08-45C9-9FCA-7BFC63771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545902" y="4057867"/>
            <a:ext cx="4197859" cy="168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2C1B1B4-1263-4157-B1FD-1AEE0445FDF2}"/>
              </a:ext>
            </a:extLst>
          </p:cNvPr>
          <p:cNvSpPr txBox="1"/>
          <p:nvPr/>
        </p:nvSpPr>
        <p:spPr>
          <a:xfrm>
            <a:off x="1410091" y="3695831"/>
            <a:ext cx="2469480" cy="34562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600" dirty="0">
                <a:solidFill>
                  <a:schemeClr val="bg1"/>
                </a:solidFill>
                <a:highlight>
                  <a:srgbClr val="C3E3F7"/>
                </a:highlight>
                <a:ea typeface="+mn-ea"/>
                <a:cs typeface="+mn-cs"/>
              </a:rPr>
              <a:t> Visual Studio Marketplace</a:t>
            </a:r>
          </a:p>
        </p:txBody>
      </p:sp>
    </p:spTree>
    <p:extLst>
      <p:ext uri="{BB962C8B-B14F-4D97-AF65-F5344CB8AC3E}">
        <p14:creationId xmlns:p14="http://schemas.microsoft.com/office/powerpoint/2010/main" val="297599896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4400" y="1803919"/>
            <a:ext cx="10369296" cy="2365409"/>
          </a:xfrm>
        </p:spPr>
        <p:txBody>
          <a:bodyPr/>
          <a:lstStyle/>
          <a:p>
            <a:r>
              <a:rPr lang="en-US" sz="2400" dirty="0"/>
              <a:t>ArcGIS Pro SDK is built to support a 64-bit platform.</a:t>
            </a:r>
          </a:p>
          <a:p>
            <a:r>
              <a:rPr lang="en-US" sz="2400" dirty="0"/>
              <a:t>UI is written using WPF (Windows Presentation Foundation) </a:t>
            </a:r>
          </a:p>
          <a:p>
            <a:pPr lvl="1"/>
            <a:r>
              <a:rPr lang="en-US" sz="2000" dirty="0"/>
              <a:t>MVVM pattern (Model-View-</a:t>
            </a:r>
            <a:r>
              <a:rPr lang="en-US" sz="2000" dirty="0" err="1"/>
              <a:t>ViewModel</a:t>
            </a:r>
            <a:r>
              <a:rPr lang="en-US" sz="2000" dirty="0"/>
              <a:t>)</a:t>
            </a:r>
          </a:p>
          <a:p>
            <a:r>
              <a:rPr lang="en-US" sz="2400" dirty="0"/>
              <a:t>Asynchronous Patterns: Multiple threads</a:t>
            </a:r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B776FA-12B0-E349-BE7A-E4B3168DEE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ArcGIS Pro SDK for .NET</a:t>
            </a:r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0713"/>
            <a:ext cx="10369296" cy="430887"/>
          </a:xfrm>
        </p:spPr>
        <p:txBody>
          <a:bodyPr/>
          <a:lstStyle/>
          <a:p>
            <a:r>
              <a:rPr lang="en-US" sz="2800" b="0" dirty="0"/>
              <a:t>Key features</a:t>
            </a:r>
          </a:p>
        </p:txBody>
      </p:sp>
    </p:spTree>
    <p:extLst>
      <p:ext uri="{BB962C8B-B14F-4D97-AF65-F5344CB8AC3E}">
        <p14:creationId xmlns:p14="http://schemas.microsoft.com/office/powerpoint/2010/main" val="16304204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8D777E-F443-A1EC-4BF0-E3BB5675798E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797030-AA17-B861-888A-4DD3096454B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7" name="Picture 16" descr="A picture containing indoor, black, dark&#10;&#10;Description automatically generated">
              <a:extLst>
                <a:ext uri="{FF2B5EF4-FFF2-40B4-BE49-F238E27FC236}">
                  <a16:creationId xmlns:a16="http://schemas.microsoft.com/office/drawing/2014/main" id="{4D5E683A-57BD-29F0-A400-7D0A38B18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4B5C1AB-941F-FD11-5774-294753370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4724" y="885"/>
              <a:ext cx="12184129" cy="6857115"/>
            </a:xfrm>
            <a:prstGeom prst="rect">
              <a:avLst/>
            </a:prstGeom>
          </p:spPr>
        </p:pic>
      </p:grpSp>
      <p:sp>
        <p:nvSpPr>
          <p:cNvPr id="8" name="Title 5">
            <a:extLst>
              <a:ext uri="{FF2B5EF4-FFF2-40B4-BE49-F238E27FC236}">
                <a16:creationId xmlns:a16="http://schemas.microsoft.com/office/drawing/2014/main" id="{042EAA79-856A-8C37-E6DE-14EAA3F19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2119" y="2137477"/>
            <a:ext cx="7247658" cy="914400"/>
          </a:xfrm>
        </p:spPr>
        <p:txBody>
          <a:bodyPr/>
          <a:lstStyle/>
          <a:p>
            <a:pPr algn="l"/>
            <a:r>
              <a:rPr lang="en-US" sz="3200" dirty="0"/>
              <a:t>ArcGIS Pro SDK Extensibility Patterns</a:t>
            </a:r>
          </a:p>
        </p:txBody>
      </p:sp>
      <p:pic>
        <p:nvPicPr>
          <p:cNvPr id="20" name="Picture 19" descr="Logo&#10;&#10;Description automatically generated with medium confidence" hidden="1">
            <a:extLst>
              <a:ext uri="{FF2B5EF4-FFF2-40B4-BE49-F238E27FC236}">
                <a16:creationId xmlns:a16="http://schemas.microsoft.com/office/drawing/2014/main" id="{3D91AB79-4F45-9E23-129C-264727CEDCE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615076" y="494093"/>
            <a:ext cx="2057399" cy="587085"/>
          </a:xfrm>
          <a:prstGeom prst="rect">
            <a:avLst/>
          </a:prstGeom>
        </p:spPr>
      </p:pic>
      <p:sp>
        <p:nvSpPr>
          <p:cNvPr id="3" name="EPC 2022" hidden="1">
            <a:extLst>
              <a:ext uri="{FF2B5EF4-FFF2-40B4-BE49-F238E27FC236}">
                <a16:creationId xmlns:a16="http://schemas.microsoft.com/office/drawing/2014/main" id="{52742F21-5CE2-2747-CD19-7D14A224DAA4}"/>
              </a:ext>
            </a:extLst>
          </p:cNvPr>
          <p:cNvSpPr txBox="1">
            <a:spLocks/>
          </p:cNvSpPr>
          <p:nvPr/>
        </p:nvSpPr>
        <p:spPr bwMode="white">
          <a:xfrm>
            <a:off x="615076" y="6432460"/>
            <a:ext cx="4329425" cy="21681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000" b="1" i="1" dirty="0">
                <a:solidFill>
                  <a:srgbClr val="C3E3F7">
                    <a:alpha val="50000"/>
                  </a:srgbClr>
                </a:solidFill>
              </a:rPr>
              <a:t>2023 ESRI FEDERAL GIS </a:t>
            </a:r>
            <a:r>
              <a:rPr lang="en-US" sz="1000" i="1" dirty="0">
                <a:solidFill>
                  <a:srgbClr val="C3E3F7">
                    <a:alpha val="50000"/>
                  </a:srgbClr>
                </a:solidFill>
              </a:rPr>
              <a:t>CONFERENCE</a:t>
            </a:r>
          </a:p>
        </p:txBody>
      </p:sp>
    </p:spTree>
    <p:extLst>
      <p:ext uri="{BB962C8B-B14F-4D97-AF65-F5344CB8AC3E}">
        <p14:creationId xmlns:p14="http://schemas.microsoft.com/office/powerpoint/2010/main" val="51035592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91695" y="1570861"/>
            <a:ext cx="6986435" cy="4937031"/>
          </a:xfrm>
        </p:spPr>
        <p:txBody>
          <a:bodyPr/>
          <a:lstStyle/>
          <a:p>
            <a:r>
              <a:rPr lang="en-US" sz="2400" dirty="0"/>
              <a:t>Key extensibility pattern used to extend ArcGIS Pro</a:t>
            </a:r>
          </a:p>
          <a:p>
            <a:pPr lvl="1"/>
            <a:r>
              <a:rPr lang="en-US" sz="2000" dirty="0"/>
              <a:t>Modify existing features</a:t>
            </a:r>
          </a:p>
          <a:p>
            <a:pPr lvl="1"/>
            <a:r>
              <a:rPr lang="en-US" sz="2000" dirty="0"/>
              <a:t>Create new functionalities</a:t>
            </a:r>
          </a:p>
          <a:p>
            <a:pPr lvl="1"/>
            <a:r>
              <a:rPr lang="en-US" sz="2000" dirty="0"/>
              <a:t>Create Pro UI elements</a:t>
            </a:r>
          </a:p>
          <a:p>
            <a:pPr lvl="2"/>
            <a:r>
              <a:rPr lang="en-US" sz="2000" dirty="0"/>
              <a:t>Buttons</a:t>
            </a:r>
          </a:p>
          <a:p>
            <a:pPr lvl="2"/>
            <a:r>
              <a:rPr lang="en-US" sz="2000" dirty="0"/>
              <a:t>Tools</a:t>
            </a:r>
          </a:p>
          <a:p>
            <a:pPr lvl="2"/>
            <a:r>
              <a:rPr lang="en-US" sz="2000" dirty="0"/>
              <a:t>Dockpanes</a:t>
            </a:r>
          </a:p>
          <a:p>
            <a:pPr lvl="2"/>
            <a:r>
              <a:rPr lang="en-US" sz="2000" dirty="0"/>
              <a:t>etc..</a:t>
            </a:r>
          </a:p>
          <a:p>
            <a:r>
              <a:rPr lang="en-US" sz="2400" dirty="0"/>
              <a:t>Packaged within a single, compressed file with an .</a:t>
            </a:r>
            <a:r>
              <a:rPr lang="en-US" sz="2400" dirty="0" err="1"/>
              <a:t>esriaddinX</a:t>
            </a:r>
            <a:r>
              <a:rPr lang="en-US" sz="2400" dirty="0"/>
              <a:t> file extension</a:t>
            </a:r>
          </a:p>
          <a:p>
            <a:pPr lvl="1"/>
            <a:r>
              <a:rPr lang="pt-BR" sz="2000" dirty="0"/>
              <a:t>C:%Homepath%\Documents\ArcGIS\AddIns\ArcGISPro</a:t>
            </a:r>
            <a:endParaRPr lang="en-US" sz="2000" dirty="0"/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670" y="548598"/>
            <a:ext cx="10369296" cy="430887"/>
          </a:xfrm>
        </p:spPr>
        <p:txBody>
          <a:bodyPr/>
          <a:lstStyle/>
          <a:p>
            <a:r>
              <a:rPr lang="en-US" sz="2800" b="0" dirty="0"/>
              <a:t>What is an ArcGIS Pro add-in?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16A2BF-C29D-40AC-9DA0-BCD99124A6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8670" y="1115688"/>
            <a:ext cx="10369296" cy="276999"/>
          </a:xfrm>
        </p:spPr>
        <p:txBody>
          <a:bodyPr/>
          <a:lstStyle/>
          <a:p>
            <a:r>
              <a:rPr lang="en-US" dirty="0"/>
              <a:t>Key features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7300CB-D9F7-4313-AE8D-49B6D2292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53072" y="936203"/>
            <a:ext cx="4579265" cy="515775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32598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C6A3B08-08FE-0559-7F99-73E34CA0C7C4}"/>
              </a:ext>
            </a:extLst>
          </p:cNvPr>
          <p:cNvGrpSpPr/>
          <p:nvPr/>
        </p:nvGrpSpPr>
        <p:grpSpPr>
          <a:xfrm>
            <a:off x="0" y="0"/>
            <a:ext cx="12193578" cy="6858000"/>
            <a:chOff x="0" y="0"/>
            <a:chExt cx="12193578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5CC203-702D-1330-1BD0-029F50C56F6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1000">
                  <a:srgbClr val="01193A"/>
                </a:gs>
                <a:gs pos="0">
                  <a:srgbClr val="002859"/>
                </a:gs>
              </a:gsLst>
              <a:lin ang="8100000" scaled="1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A6D6A10-F31C-0CEF-0A1C-DD36001E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3000"/>
            </a:blip>
            <a:stretch>
              <a:fillRect/>
            </a:stretch>
          </p:blipFill>
          <p:spPr>
            <a:xfrm>
              <a:off x="0" y="885"/>
              <a:ext cx="12193578" cy="6857115"/>
            </a:xfrm>
            <a:prstGeom prst="rect">
              <a:avLst/>
            </a:prstGeom>
          </p:spPr>
        </p:pic>
      </p:grpSp>
      <p:graphicFrame>
        <p:nvGraphicFramePr>
          <p:cNvPr id="32" name="Content Placeholder 17">
            <a:extLst>
              <a:ext uri="{FF2B5EF4-FFF2-40B4-BE49-F238E27FC236}">
                <a16:creationId xmlns:a16="http://schemas.microsoft.com/office/drawing/2014/main" id="{067B60F7-A4D3-5E77-CE93-FE5925088AC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180995302"/>
              </p:ext>
            </p:extLst>
          </p:nvPr>
        </p:nvGraphicFramePr>
        <p:xfrm>
          <a:off x="718488" y="1009465"/>
          <a:ext cx="7527588" cy="3450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B776FA-12B0-E349-BE7A-E4B3168DEE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ArcGIS Pro SDK for .NET</a:t>
            </a:r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33" y="455551"/>
            <a:ext cx="10369296" cy="430887"/>
          </a:xfrm>
        </p:spPr>
        <p:txBody>
          <a:bodyPr/>
          <a:lstStyle/>
          <a:p>
            <a:r>
              <a:rPr lang="en-US" sz="2800" dirty="0"/>
              <a:t>ArcGIS Pro Add-in components</a:t>
            </a:r>
            <a:endParaRPr lang="en-US" sz="2800" b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EAD81D-1CD4-4E96-8B32-52BD7185157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8744257" y="556425"/>
            <a:ext cx="3080597" cy="54626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608D0E3-A1A6-4015-B081-2C37A0E2B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88" y="4500412"/>
            <a:ext cx="6596712" cy="20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EE16E3C-0F46-459C-A5BA-8146F9FF9982}"/>
              </a:ext>
            </a:extLst>
          </p:cNvPr>
          <p:cNvCxnSpPr/>
          <p:nvPr/>
        </p:nvCxnSpPr>
        <p:spPr bwMode="auto">
          <a:xfrm flipH="1">
            <a:off x="10086576" y="5842498"/>
            <a:ext cx="873551" cy="0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CDBF74-E338-47D9-9118-E2374A362B23}"/>
              </a:ext>
            </a:extLst>
          </p:cNvPr>
          <p:cNvCxnSpPr/>
          <p:nvPr/>
        </p:nvCxnSpPr>
        <p:spPr bwMode="auto">
          <a:xfrm flipH="1">
            <a:off x="10086576" y="5654104"/>
            <a:ext cx="873551" cy="0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EE2CBE8-275D-4705-A208-50D07CC8C2AE}"/>
              </a:ext>
            </a:extLst>
          </p:cNvPr>
          <p:cNvSpPr/>
          <p:nvPr/>
        </p:nvSpPr>
        <p:spPr bwMode="auto">
          <a:xfrm>
            <a:off x="9409839" y="2223659"/>
            <a:ext cx="2373452" cy="2593994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607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F5CC203-702D-1330-1BD0-029F50C56F6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61000">
                <a:srgbClr val="01193A"/>
              </a:gs>
              <a:gs pos="0">
                <a:srgbClr val="002859"/>
              </a:gs>
            </a:gsLst>
            <a:lin ang="8100000" scaled="1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E5C24C08-4E7C-C0A8-B30C-8CC909BD044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60642" y="1029796"/>
            <a:ext cx="10763075" cy="1412495"/>
          </a:xfrm>
        </p:spPr>
        <p:txBody>
          <a:bodyPr/>
          <a:lstStyle/>
          <a:p>
            <a:r>
              <a:rPr lang="en-US" sz="2400" dirty="0"/>
              <a:t>Includes all functionality of an add-in - plus the ability to:</a:t>
            </a:r>
          </a:p>
          <a:p>
            <a:pPr lvl="1"/>
            <a:r>
              <a:rPr lang="en-US" dirty="0"/>
              <a:t>Change the application title and icon</a:t>
            </a:r>
          </a:p>
          <a:p>
            <a:pPr lvl="1"/>
            <a:r>
              <a:rPr lang="en-US" dirty="0"/>
              <a:t>Change the application splash, start page, and about page</a:t>
            </a:r>
          </a:p>
          <a:p>
            <a:pPr lvl="1"/>
            <a:r>
              <a:rPr lang="en-US" dirty="0"/>
              <a:t>Optionally customize and streamline the UI (the Pro Ribbon) for a specific workflow</a:t>
            </a:r>
          </a:p>
          <a:p>
            <a:pPr marL="284163" lvl="1" indent="0">
              <a:buNone/>
            </a:pPr>
            <a:endParaRPr lang="en-US" dirty="0"/>
          </a:p>
          <a:p>
            <a:pPr>
              <a:buClr>
                <a:srgbClr val="00FFF2"/>
              </a:buClr>
            </a:pPr>
            <a:endParaRPr lang="en-US" b="0" dirty="0"/>
          </a:p>
        </p:txBody>
      </p:sp>
      <p:sp>
        <p:nvSpPr>
          <p:cNvPr id="17" name="Title 15">
            <a:extLst>
              <a:ext uri="{FF2B5EF4-FFF2-40B4-BE49-F238E27FC236}">
                <a16:creationId xmlns:a16="http://schemas.microsoft.com/office/drawing/2014/main" id="{60BF834D-2F9A-C95F-E752-4E485E94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536818"/>
            <a:ext cx="10369296" cy="430887"/>
          </a:xfrm>
        </p:spPr>
        <p:txBody>
          <a:bodyPr/>
          <a:lstStyle/>
          <a:p>
            <a:r>
              <a:rPr lang="en-US" sz="2800" dirty="0"/>
              <a:t>ArcGIS Pro Managed Configuration</a:t>
            </a:r>
            <a:endParaRPr lang="en-US" sz="2800" b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C7F8E94-BA5D-49A1-B150-49931E4FB8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5179" y="2846948"/>
            <a:ext cx="4017479" cy="225542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74BCE74-388D-41A6-B274-4F2E5BDAE700}"/>
              </a:ext>
            </a:extLst>
          </p:cNvPr>
          <p:cNvGrpSpPr/>
          <p:nvPr/>
        </p:nvGrpSpPr>
        <p:grpSpPr>
          <a:xfrm>
            <a:off x="2134630" y="4975741"/>
            <a:ext cx="2553645" cy="407172"/>
            <a:chOff x="733427" y="3427571"/>
            <a:chExt cx="3110703" cy="7475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FD934F5-31D9-4E01-B1D2-CDBDC62C19E4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F71AE8F-2C7D-48DA-B559-C6555ADB784A}"/>
                </a:ext>
              </a:extLst>
            </p:cNvPr>
            <p:cNvSpPr txBox="1"/>
            <p:nvPr/>
          </p:nvSpPr>
          <p:spPr>
            <a:xfrm>
              <a:off x="733427" y="3427573"/>
              <a:ext cx="3110703" cy="747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6EDEA9E-E20B-4E1B-8086-5123B654A28E}"/>
              </a:ext>
            </a:extLst>
          </p:cNvPr>
          <p:cNvGrpSpPr/>
          <p:nvPr/>
        </p:nvGrpSpPr>
        <p:grpSpPr>
          <a:xfrm>
            <a:off x="5811795" y="2846948"/>
            <a:ext cx="4316627" cy="2582770"/>
            <a:chOff x="6169905" y="2659270"/>
            <a:chExt cx="4692842" cy="271669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F9D6921-54BB-4449-968F-2BB9261B0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9905" y="2659270"/>
              <a:ext cx="4626864" cy="2423785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C3F5007-20F5-4F7F-A512-A529C39FC82A}"/>
                </a:ext>
              </a:extLst>
            </p:cNvPr>
            <p:cNvGrpSpPr/>
            <p:nvPr/>
          </p:nvGrpSpPr>
          <p:grpSpPr>
            <a:xfrm>
              <a:off x="8167046" y="4914869"/>
              <a:ext cx="2695701" cy="461096"/>
              <a:chOff x="733427" y="3427568"/>
              <a:chExt cx="3110703" cy="74755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298147A-9D56-49F3-AF26-EE1E081CB875}"/>
                  </a:ext>
                </a:extLst>
              </p:cNvPr>
              <p:cNvSpPr/>
              <p:nvPr/>
            </p:nvSpPr>
            <p:spPr>
              <a:xfrm>
                <a:off x="733427" y="3427571"/>
                <a:ext cx="3110703" cy="74755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DB9FE5A-3ACF-4979-A1E4-6F310D4A0D5B}"/>
                  </a:ext>
                </a:extLst>
              </p:cNvPr>
              <p:cNvSpPr txBox="1"/>
              <p:nvPr/>
            </p:nvSpPr>
            <p:spPr>
              <a:xfrm>
                <a:off x="733427" y="3427568"/>
                <a:ext cx="3110703" cy="7475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marL="0" lvl="0" indent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5000"/>
                  </a:spcAft>
                  <a:buNone/>
                </a:pPr>
                <a:r>
                  <a:rPr lang="en-US" sz="1600" dirty="0"/>
                  <a:t>Custom start page</a:t>
                </a:r>
                <a:endParaRPr lang="en-US" sz="1600" kern="1200" dirty="0"/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C8E6B63-D0D3-466A-99E6-CBCAD9B6F880}"/>
              </a:ext>
            </a:extLst>
          </p:cNvPr>
          <p:cNvSpPr txBox="1"/>
          <p:nvPr/>
        </p:nvSpPr>
        <p:spPr>
          <a:xfrm>
            <a:off x="911352" y="5579964"/>
            <a:ext cx="10763075" cy="73779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Packaged within a single, compressed file with a .</a:t>
            </a:r>
            <a:r>
              <a:rPr lang="en-US" sz="2400" dirty="0" err="1">
                <a:cs typeface="Arial"/>
              </a:rPr>
              <a:t>ProConfigX</a:t>
            </a:r>
            <a:r>
              <a:rPr lang="en-US" sz="2400" dirty="0">
                <a:cs typeface="Arial"/>
              </a:rPr>
              <a:t> file extension</a:t>
            </a:r>
          </a:p>
          <a:p>
            <a:pPr lvl="1"/>
            <a:r>
              <a:rPr lang="pt-BR" dirty="0">
                <a:cs typeface="Arial"/>
              </a:rPr>
              <a:t>C:%Homepath%\Documents\ArcGIS\AddIns\ArcGISPro</a:t>
            </a:r>
            <a:r>
              <a:rPr lang="en-US" dirty="0">
                <a:cs typeface="Arial"/>
              </a:rPr>
              <a:t>\Configurations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15315A-C205-4E35-AE2D-305DFF9F80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882171" y="879549"/>
            <a:ext cx="2858160" cy="90806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ECB2753F-7CAC-4FDF-9206-4C1FA2D26584}"/>
              </a:ext>
            </a:extLst>
          </p:cNvPr>
          <p:cNvGrpSpPr/>
          <p:nvPr/>
        </p:nvGrpSpPr>
        <p:grpSpPr>
          <a:xfrm>
            <a:off x="9753802" y="1768174"/>
            <a:ext cx="2036055" cy="297196"/>
            <a:chOff x="8868272" y="-493050"/>
            <a:chExt cx="2036055" cy="29719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7E4286D-5C01-4F3F-8241-4237181C7E76}"/>
                </a:ext>
              </a:extLst>
            </p:cNvPr>
            <p:cNvSpPr/>
            <p:nvPr/>
          </p:nvSpPr>
          <p:spPr>
            <a:xfrm>
              <a:off x="8917798" y="-493050"/>
              <a:ext cx="1986529" cy="27776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9CD1A0C-AFA4-40A5-A253-B67D56BEF4D1}"/>
                </a:ext>
              </a:extLst>
            </p:cNvPr>
            <p:cNvSpPr txBox="1"/>
            <p:nvPr/>
          </p:nvSpPr>
          <p:spPr>
            <a:xfrm>
              <a:off x="8868272" y="-473614"/>
              <a:ext cx="1986529" cy="2777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Customized Ribbon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7099193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643A9EE8-9AA5-F44F-A415-527DF589CAF2}" vid="{67C7CC12-D2B2-4842-A8AD-7AA8CEC677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1884cce-9d45-4043-afa7-32bbc1b7efa7">
      <Terms xmlns="http://schemas.microsoft.com/office/infopath/2007/PartnerControls"/>
    </lcf76f155ced4ddcb4097134ff3c332f>
    <TaxCatchAll xmlns="f69614ba-8c0b-48cf-8426-51af6ff3aecc" xsi:nil="true"/>
  </documentManagement>
</p:properties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6E0030425A5B40A1EDF779D01DAA9C" ma:contentTypeVersion="16" ma:contentTypeDescription="Create a new document." ma:contentTypeScope="" ma:versionID="572bc374c7f909043296051a1995156d">
  <xsd:schema xmlns:xsd="http://www.w3.org/2001/XMLSchema" xmlns:xs="http://www.w3.org/2001/XMLSchema" xmlns:p="http://schemas.microsoft.com/office/2006/metadata/properties" xmlns:ns2="41884cce-9d45-4043-afa7-32bbc1b7efa7" xmlns:ns3="f69614ba-8c0b-48cf-8426-51af6ff3aecc" targetNamespace="http://schemas.microsoft.com/office/2006/metadata/properties" ma:root="true" ma:fieldsID="c4e2fd8d28425f57272c207ead4b636a" ns2:_="" ns3:_="">
    <xsd:import namespace="41884cce-9d45-4043-afa7-32bbc1b7efa7"/>
    <xsd:import namespace="f69614ba-8c0b-48cf-8426-51af6ff3ae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84cce-9d45-4043-afa7-32bbc1b7ef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9614ba-8c0b-48cf-8426-51af6ff3aec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1f1039e-a627-4a1b-9c0e-81b929efe336}" ma:internalName="TaxCatchAll" ma:showField="CatchAllData" ma:web="f69614ba-8c0b-48cf-8426-51af6ff3ae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9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81E133DB-697E-4C10-B192-8899027B1EC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4d2318c-200c-4824-bfa7-97e5d62cd884"/>
    <ds:schemaRef ds:uri="http://www.w3.org/XML/1998/namespace"/>
    <ds:schemaRef ds:uri="http://purl.org/dc/dcmitype/"/>
    <ds:schemaRef ds:uri="41884cce-9d45-4043-afa7-32bbc1b7efa7"/>
    <ds:schemaRef ds:uri="f69614ba-8c0b-48cf-8426-51af6ff3aecc"/>
  </ds:schemaRefs>
</ds:datastoreItem>
</file>

<file path=customXml/itemProps4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9CC18A32-E4DA-452F-8574-744BC03D42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884cce-9d45-4043-afa7-32bbc1b7efa7"/>
    <ds:schemaRef ds:uri="f69614ba-8c0b-48cf-8426-51af6ff3ae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4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g3105383-fedgis-2023-ppt-presentation-template (1)</Template>
  <TotalTime>1177</TotalTime>
  <Words>1668</Words>
  <Application>Microsoft Office PowerPoint</Application>
  <PresentationFormat>Widescreen</PresentationFormat>
  <Paragraphs>235</Paragraphs>
  <Slides>30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Consolas</vt:lpstr>
      <vt:lpstr>Courier New</vt:lpstr>
      <vt:lpstr>Lucida Grande</vt:lpstr>
      <vt:lpstr>Esri_Corporate_Template-Dark</vt:lpstr>
      <vt:lpstr>ArcGIS Pro SDK for .NET: Introduction to Customizations and Extensibility</vt:lpstr>
      <vt:lpstr>Session Overview</vt:lpstr>
      <vt:lpstr>What is ArcGIS Pro SDK for .NET?</vt:lpstr>
      <vt:lpstr>Visual Studio support</vt:lpstr>
      <vt:lpstr>Key features</vt:lpstr>
      <vt:lpstr>ArcGIS Pro SDK Extensibility Patterns</vt:lpstr>
      <vt:lpstr>What is an ArcGIS Pro add-in?</vt:lpstr>
      <vt:lpstr>ArcGIS Pro Add-in components</vt:lpstr>
      <vt:lpstr>ArcGIS Pro Managed Configuration</vt:lpstr>
      <vt:lpstr>ArcGIS Pro Managed Configuration</vt:lpstr>
      <vt:lpstr>ArcGIS Pro Plugin Datasources</vt:lpstr>
      <vt:lpstr>ArcGIS Pro CoreHost Applications</vt:lpstr>
      <vt:lpstr>Demo: Add-Ins and Configurations</vt:lpstr>
      <vt:lpstr>Desktop Application Markup Language: DAML</vt:lpstr>
      <vt:lpstr>Declarative Markup for Pro UI Elements: DAML</vt:lpstr>
      <vt:lpstr>Declarative Markup for Pro UI Elements: DAML</vt:lpstr>
      <vt:lpstr>How to use existing Pro UI elements in Your Add-in</vt:lpstr>
      <vt:lpstr>How to find existing ArcGIS Pro Element Ids</vt:lpstr>
      <vt:lpstr>Demo: DAML</vt:lpstr>
      <vt:lpstr>Asynchronous Programming</vt:lpstr>
      <vt:lpstr>Asynchronous Programming</vt:lpstr>
      <vt:lpstr>ArcGIS Pro Internal Threading Model</vt:lpstr>
      <vt:lpstr>Asynchronous Programming</vt:lpstr>
      <vt:lpstr>Coarse-Grained, Asynchronous Methods</vt:lpstr>
      <vt:lpstr>Demo: Coarse grained methods</vt:lpstr>
      <vt:lpstr>Fine-Grained, Synchronous Methods</vt:lpstr>
      <vt:lpstr>QueuedTask Class </vt:lpstr>
      <vt:lpstr>Demo: Fine grained methods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Shields</dc:creator>
  <cp:lastModifiedBy>Uma Harano</cp:lastModifiedBy>
  <cp:revision>99</cp:revision>
  <cp:lastPrinted>2021-08-10T23:54:02Z</cp:lastPrinted>
  <dcterms:created xsi:type="dcterms:W3CDTF">2023-01-06T23:20:53Z</dcterms:created>
  <dcterms:modified xsi:type="dcterms:W3CDTF">2023-02-02T20:17:12Z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0x0101002E6E0030425A5B40A1EDF779D01DAA9C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