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79.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1.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33.xml" ContentType="application/vnd.openxmlformats-officedocument.presentationml.notesSlide+xml"/>
  <Override PartName="/ppt/notesSlides/notesSlide6.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ppt/notesSlides/notesSlide10.xml" ContentType="application/vnd.openxmlformats-officedocument.presentationml.notesSlide+xml"/>
  <Override PartName="/ppt/notesSlides/notesSlide24.xml" ContentType="application/vnd.openxmlformats-officedocument.presentationml.notesSlide+xml"/>
  <Override PartName="/ppt/notesSlides/notesSlide11.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webextensions/webextension1.xml" ContentType="application/vnd.ms-office.webextension+xml"/>
  <Override PartName="/ppt/theme/theme1.xml" ContentType="application/vnd.openxmlformats-officedocument.theme+xml"/>
  <Override PartName="/ppt/webextensions/taskpanes.xml" ContentType="application/vnd.ms-office.webextensiontaskpane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customXml/itemProps68.xml" ContentType="application/vnd.openxmlformats-officedocument.customXmlProperties+xml"/>
  <Override PartName="/customXml/itemProps67.xml" ContentType="application/vnd.openxmlformats-officedocument.customXmlProperties+xml"/>
  <Override PartName="/customXml/itemProps66.xml" ContentType="application/vnd.openxmlformats-officedocument.customXmlProperties+xml"/>
  <Override PartName="/customXml/itemProps65.xml" ContentType="application/vnd.openxmlformats-officedocument.customXmlProperties+xml"/>
  <Override PartName="/docProps/core.xml" ContentType="application/vnd.openxmlformats-package.core-properties+xml"/>
  <Override PartName="/customXml/itemProps64.xml" ContentType="application/vnd.openxmlformats-officedocument.customXmlProperties+xml"/>
  <Override PartName="/customXml/itemProps63.xml" ContentType="application/vnd.openxmlformats-officedocument.customXmlProperties+xml"/>
  <Override PartName="/customXml/itemProps62.xml" ContentType="application/vnd.openxmlformats-officedocument.customXmlProperties+xml"/>
  <Override PartName="/customXml/itemProps61.xml" ContentType="application/vnd.openxmlformats-officedocument.customXmlProperties+xml"/>
  <Override PartName="/customXml/itemProps60.xml" ContentType="application/vnd.openxmlformats-officedocument.customXmlProperties+xml"/>
  <Override PartName="/customXml/itemProps59.xml" ContentType="application/vnd.openxmlformats-officedocument.customXmlProperties+xml"/>
  <Override PartName="/customXml/itemProps58.xml" ContentType="application/vnd.openxmlformats-officedocument.customXmlProperties+xml"/>
  <Override PartName="/customXml/itemProps57.xml" ContentType="application/vnd.openxmlformats-officedocument.customXmlProperties+xml"/>
  <Override PartName="/customXml/itemProps56.xml" ContentType="application/vnd.openxmlformats-officedocument.customXmlProperties+xml"/>
  <Override PartName="/customXml/itemProps55.xml" ContentType="application/vnd.openxmlformats-officedocument.customXmlProperties+xml"/>
  <Override PartName="/customXml/itemProps54.xml" ContentType="application/vnd.openxmlformats-officedocument.customXmlProperties+xml"/>
  <Override PartName="/customXml/itemProps53.xml" ContentType="application/vnd.openxmlformats-officedocument.customXmlProperties+xml"/>
  <Override PartName="/customXml/itemProps52.xml" ContentType="application/vnd.openxmlformats-officedocument.customXmlProperties+xml"/>
  <Override PartName="/customXml/itemProps51.xml" ContentType="application/vnd.openxmlformats-officedocument.customXmlProperties+xml"/>
  <Override PartName="/customXml/itemProps50.xml" ContentType="application/vnd.openxmlformats-officedocument.customXmlProperties+xml"/>
  <Override PartName="/customXml/itemProps49.xml" ContentType="application/vnd.openxmlformats-officedocument.customXmlProperties+xml"/>
  <Override PartName="/customXml/itemProps48.xml" ContentType="application/vnd.openxmlformats-officedocument.customXmlProperties+xml"/>
  <Override PartName="/customXml/itemProps47.xml" ContentType="application/vnd.openxmlformats-officedocument.customXmlProperties+xml"/>
  <Override PartName="/customXml/itemProps46.xml" ContentType="application/vnd.openxmlformats-officedocument.customXmlProperties+xml"/>
  <Override PartName="/customXml/itemProps45.xml" ContentType="application/vnd.openxmlformats-officedocument.customXmlProperties+xml"/>
  <Override PartName="/customXml/itemProps44.xml" ContentType="application/vnd.openxmlformats-officedocument.customXmlProperties+xml"/>
  <Override PartName="/customXml/itemProps43.xml" ContentType="application/vnd.openxmlformats-officedocument.customXmlProperties+xml"/>
  <Override PartName="/customXml/itemProps42.xml" ContentType="application/vnd.openxmlformats-officedocument.customXmlProperties+xml"/>
  <Override PartName="/customXml/itemProps41.xml" ContentType="application/vnd.openxmlformats-officedocument.customXmlProperties+xml"/>
  <Override PartName="/customXml/itemProps40.xml" ContentType="application/vnd.openxmlformats-officedocument.customXmlProperties+xml"/>
  <Override PartName="/customXml/itemProps39.xml" ContentType="application/vnd.openxmlformats-officedocument.customXmlProperties+xml"/>
  <Override PartName="/customXml/itemProps38.xml" ContentType="application/vnd.openxmlformats-officedocument.customXmlProperties+xml"/>
  <Override PartName="/customXml/itemProps37.xml" ContentType="application/vnd.openxmlformats-officedocument.customXmlProperties+xml"/>
  <Override PartName="/customXml/itemProps36.xml" ContentType="application/vnd.openxmlformats-officedocument.customXmlProperties+xml"/>
  <Override PartName="/customXml/itemProps35.xml" ContentType="application/vnd.openxmlformats-officedocument.customXmlProperties+xml"/>
  <Override PartName="/customXml/itemProps34.xml" ContentType="application/vnd.openxmlformats-officedocument.customXmlProperties+xml"/>
  <Override PartName="/customXml/itemProps33.xml" ContentType="application/vnd.openxmlformats-officedocument.customXmlProperties+xml"/>
  <Override PartName="/customXml/itemProps32.xml" ContentType="application/vnd.openxmlformats-officedocument.customXmlProperties+xml"/>
  <Override PartName="/customXml/itemProps31.xml" ContentType="application/vnd.openxmlformats-officedocument.customXmlProperties+xml"/>
  <Override PartName="/customXml/itemProps30.xml" ContentType="application/vnd.openxmlformats-officedocument.customXmlProperties+xml"/>
  <Override PartName="/customXml/itemProps29.xml" ContentType="application/vnd.openxmlformats-officedocument.customXmlProperties+xml"/>
  <Override PartName="/ppt/changesInfos/changesInfo1.xml" ContentType="application/vnd.ms-powerpoint.changesinfo+xml"/>
  <Override PartName="/customXml/itemProps28.xml" ContentType="application/vnd.openxmlformats-officedocument.customXmlProperties+xml"/>
  <Override PartName="/customXml/itemProps27.xml" ContentType="application/vnd.openxmlformats-officedocument.customXmlProperties+xml"/>
  <Override PartName="/customXml/itemProps26.xml" ContentType="application/vnd.openxmlformats-officedocument.customXmlProperties+xml"/>
  <Override PartName="/customXml/itemProps25.xml" ContentType="application/vnd.openxmlformats-officedocument.customXmlProperties+xml"/>
  <Override PartName="/customXml/itemProps24.xml" ContentType="application/vnd.openxmlformats-officedocument.customXmlProperties+xml"/>
  <Override PartName="/customXml/itemProps23.xml" ContentType="application/vnd.openxmlformats-officedocument.customXmlProperties+xml"/>
  <Override PartName="/customXml/itemProps22.xml" ContentType="application/vnd.openxmlformats-officedocument.customXmlProperties+xml"/>
  <Override PartName="/customXml/itemProps21.xml" ContentType="application/vnd.openxmlformats-officedocument.customXmlProperties+xml"/>
  <Override PartName="/customXml/itemProps20.xml" ContentType="application/vnd.openxmlformats-officedocument.customXmlProperties+xml"/>
  <Override PartName="/customXml/itemProps19.xml" ContentType="application/vnd.openxmlformats-officedocument.customXmlProperties+xml"/>
  <Override PartName="/customXml/itemProps18.xml" ContentType="application/vnd.openxmlformats-officedocument.customXmlProperties+xml"/>
  <Override PartName="/customXml/itemProps17.xml" ContentType="application/vnd.openxmlformats-officedocument.customXmlProperties+xml"/>
  <Override PartName="/customXml/itemProps16.xml" ContentType="application/vnd.openxmlformats-officedocument.customXmlProperties+xml"/>
  <Override PartName="/customXml/itemProps15.xml" ContentType="application/vnd.openxmlformats-officedocument.customXmlProperties+xml"/>
  <Override PartName="/customXml/itemProps14.xml" ContentType="application/vnd.openxmlformats-officedocument.customXmlProperties+xml"/>
  <Override PartName="/customXml/itemProps13.xml" ContentType="application/vnd.openxmlformats-officedocument.customXmlProperties+xml"/>
  <Override PartName="/customXml/itemProps12.xml" ContentType="application/vnd.openxmlformats-officedocument.customXmlProperties+xml"/>
  <Override PartName="/customXml/itemProps11.xml" ContentType="application/vnd.openxmlformats-officedocument.customXmlProperties+xml"/>
  <Override PartName="/customXml/itemProps10.xml" ContentType="application/vnd.openxmlformats-officedocument.customXmlProperties+xml"/>
  <Override PartName="/customXml/itemProps9.xml" ContentType="application/vnd.openxmlformats-officedocument.customXmlProperties+xml"/>
  <Override PartName="/customXml/itemProps8.xml" ContentType="application/vnd.openxmlformats-officedocument.customXmlProperties+xml"/>
  <Override PartName="/customXml/itemProps7.xml" ContentType="application/vnd.openxmlformats-officedocument.customXmlProperties+xml"/>
  <Override PartName="/customXml/itemProps6.xml" ContentType="application/vnd.openxmlformats-officedocument.customXmlProperties+xml"/>
  <Override PartName="/customXml/itemProps5.xml" ContentType="application/vnd.openxmlformats-officedocument.customXmlProperties+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Override PartName="/customXml/itemProps69.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9"/>
  </p:sldMasterIdLst>
  <p:notesMasterIdLst>
    <p:notesMasterId r:id="rId149"/>
  </p:notesMasterIdLst>
  <p:handoutMasterIdLst>
    <p:handoutMasterId r:id="rId150"/>
  </p:handoutMasterIdLst>
  <p:sldIdLst>
    <p:sldId id="727" r:id="rId70"/>
    <p:sldId id="698" r:id="rId71"/>
    <p:sldId id="766" r:id="rId72"/>
    <p:sldId id="767" r:id="rId73"/>
    <p:sldId id="780" r:id="rId74"/>
    <p:sldId id="740" r:id="rId75"/>
    <p:sldId id="739" r:id="rId76"/>
    <p:sldId id="736" r:id="rId77"/>
    <p:sldId id="741" r:id="rId78"/>
    <p:sldId id="747" r:id="rId79"/>
    <p:sldId id="742" r:id="rId80"/>
    <p:sldId id="748" r:id="rId81"/>
    <p:sldId id="1000" r:id="rId82"/>
    <p:sldId id="999" r:id="rId83"/>
    <p:sldId id="781" r:id="rId84"/>
    <p:sldId id="765" r:id="rId85"/>
    <p:sldId id="738" r:id="rId86"/>
    <p:sldId id="1004" r:id="rId87"/>
    <p:sldId id="1005" r:id="rId88"/>
    <p:sldId id="1003" r:id="rId89"/>
    <p:sldId id="782" r:id="rId90"/>
    <p:sldId id="1006" r:id="rId91"/>
    <p:sldId id="1007" r:id="rId92"/>
    <p:sldId id="1008" r:id="rId93"/>
    <p:sldId id="1009" r:id="rId94"/>
    <p:sldId id="1010" r:id="rId95"/>
    <p:sldId id="1012" r:id="rId96"/>
    <p:sldId id="1013" r:id="rId97"/>
    <p:sldId id="783" r:id="rId98"/>
    <p:sldId id="877" r:id="rId99"/>
    <p:sldId id="879" r:id="rId100"/>
    <p:sldId id="830" r:id="rId101"/>
    <p:sldId id="880" r:id="rId102"/>
    <p:sldId id="881" r:id="rId103"/>
    <p:sldId id="1014" r:id="rId104"/>
    <p:sldId id="784" r:id="rId105"/>
    <p:sldId id="588" r:id="rId106"/>
    <p:sldId id="602" r:id="rId107"/>
    <p:sldId id="603" r:id="rId108"/>
    <p:sldId id="1016" r:id="rId109"/>
    <p:sldId id="1017" r:id="rId110"/>
    <p:sldId id="1024" r:id="rId111"/>
    <p:sldId id="610" r:id="rId112"/>
    <p:sldId id="1018" r:id="rId113"/>
    <p:sldId id="1019" r:id="rId114"/>
    <p:sldId id="613" r:id="rId115"/>
    <p:sldId id="614" r:id="rId116"/>
    <p:sldId id="1020" r:id="rId117"/>
    <p:sldId id="1021" r:id="rId118"/>
    <p:sldId id="1023" r:id="rId119"/>
    <p:sldId id="1025" r:id="rId120"/>
    <p:sldId id="622" r:id="rId121"/>
    <p:sldId id="785" r:id="rId122"/>
    <p:sldId id="1026" r:id="rId123"/>
    <p:sldId id="1027" r:id="rId124"/>
    <p:sldId id="1028" r:id="rId125"/>
    <p:sldId id="1029" r:id="rId126"/>
    <p:sldId id="1030" r:id="rId127"/>
    <p:sldId id="786" r:id="rId128"/>
    <p:sldId id="1031" r:id="rId129"/>
    <p:sldId id="1038" r:id="rId130"/>
    <p:sldId id="1032" r:id="rId131"/>
    <p:sldId id="1035" r:id="rId132"/>
    <p:sldId id="1037" r:id="rId133"/>
    <p:sldId id="1036" r:id="rId134"/>
    <p:sldId id="1033" r:id="rId135"/>
    <p:sldId id="1034" r:id="rId136"/>
    <p:sldId id="787" r:id="rId137"/>
    <p:sldId id="1001" r:id="rId138"/>
    <p:sldId id="1039" r:id="rId139"/>
    <p:sldId id="1040" r:id="rId140"/>
    <p:sldId id="788" r:id="rId141"/>
    <p:sldId id="749" r:id="rId142"/>
    <p:sldId id="750" r:id="rId143"/>
    <p:sldId id="996" r:id="rId144"/>
    <p:sldId id="997" r:id="rId145"/>
    <p:sldId id="998" r:id="rId146"/>
    <p:sldId id="1015" r:id="rId147"/>
    <p:sldId id="778" r:id="rId1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49E71D0-E853-3147-BBE3-583343BDAAEF}">
          <p14:sldIdLst>
            <p14:sldId id="727"/>
            <p14:sldId id="698"/>
            <p14:sldId id="766"/>
            <p14:sldId id="767"/>
          </p14:sldIdLst>
        </p14:section>
        <p14:section name="DDL" id="{76865E0B-ABBB-5043-9DBD-8A6DDB859A83}">
          <p14:sldIdLst>
            <p14:sldId id="780"/>
            <p14:sldId id="740"/>
            <p14:sldId id="739"/>
            <p14:sldId id="736"/>
            <p14:sldId id="741"/>
            <p14:sldId id="747"/>
            <p14:sldId id="742"/>
            <p14:sldId id="748"/>
            <p14:sldId id="1000"/>
            <p14:sldId id="999"/>
          </p14:sldIdLst>
        </p14:section>
        <p14:section name="Mobile Geodatabase Support" id="{1EF545AB-316F-3A4D-8EC0-1677138BD0EF}">
          <p14:sldIdLst>
            <p14:sldId id="781"/>
            <p14:sldId id="765"/>
            <p14:sldId id="738"/>
            <p14:sldId id="1004"/>
            <p14:sldId id="1005"/>
            <p14:sldId id="1003"/>
          </p14:sldIdLst>
        </p14:section>
        <p14:section name="Memory Geodatabase Support" id="{43743C74-5101-AD4F-A4D5-643FD0D501D5}">
          <p14:sldIdLst>
            <p14:sldId id="782"/>
            <p14:sldId id="1006"/>
            <p14:sldId id="1007"/>
            <p14:sldId id="1008"/>
            <p14:sldId id="1009"/>
            <p14:sldId id="1010"/>
            <p14:sldId id="1012"/>
            <p14:sldId id="1013"/>
          </p14:sldIdLst>
        </p14:section>
        <p14:section name="Named Trace Configurations" id="{CFAB917A-F8DF-414D-A872-341A24382E13}">
          <p14:sldIdLst>
            <p14:sldId id="783"/>
            <p14:sldId id="877"/>
            <p14:sldId id="879"/>
            <p14:sldId id="830"/>
            <p14:sldId id="880"/>
            <p14:sldId id="881"/>
            <p14:sldId id="1014"/>
          </p14:sldIdLst>
        </p14:section>
        <p14:section name="Association Traversal" id="{708E8824-ADE1-674C-95C3-0A7299642D95}">
          <p14:sldIdLst>
            <p14:sldId id="784"/>
            <p14:sldId id="588"/>
            <p14:sldId id="602"/>
            <p14:sldId id="603"/>
            <p14:sldId id="1016"/>
            <p14:sldId id="1017"/>
            <p14:sldId id="1024"/>
            <p14:sldId id="610"/>
            <p14:sldId id="1018"/>
            <p14:sldId id="1019"/>
            <p14:sldId id="613"/>
            <p14:sldId id="614"/>
            <p14:sldId id="1020"/>
            <p14:sldId id="1021"/>
            <p14:sldId id="1023"/>
            <p14:sldId id="1025"/>
            <p14:sldId id="622"/>
          </p14:sldIdLst>
        </p14:section>
        <p14:section name="Grab Bag" id="{6753B9A0-821F-9544-92DF-F535BA740740}">
          <p14:sldIdLst>
            <p14:sldId id="785"/>
            <p14:sldId id="1026"/>
            <p14:sldId id="1027"/>
            <p14:sldId id="1028"/>
            <p14:sldId id="1029"/>
            <p14:sldId id="1030"/>
          </p14:sldIdLst>
        </p14:section>
        <p14:section name="Pro 3.0" id="{52D4AFDE-CD0E-1A41-921D-8D376AAFE146}">
          <p14:sldIdLst>
            <p14:sldId id="786"/>
            <p14:sldId id="1031"/>
            <p14:sldId id="1038"/>
            <p14:sldId id="1032"/>
            <p14:sldId id="1035"/>
            <p14:sldId id="1037"/>
            <p14:sldId id="1036"/>
            <p14:sldId id="1033"/>
            <p14:sldId id="1034"/>
          </p14:sldIdLst>
        </p14:section>
        <p14:section name="Post 3.0" id="{84C8B434-A911-0C4B-9CF8-BEF42E5D3B48}">
          <p14:sldIdLst>
            <p14:sldId id="787"/>
            <p14:sldId id="1001"/>
            <p14:sldId id="1039"/>
            <p14:sldId id="1040"/>
          </p14:sldIdLst>
        </p14:section>
        <p14:section name="Closing Thoughts" id="{8E0291EB-7690-5B43-9380-5D384FAF80AE}">
          <p14:sldIdLst>
            <p14:sldId id="788"/>
            <p14:sldId id="749"/>
            <p14:sldId id="750"/>
            <p14:sldId id="996"/>
            <p14:sldId id="997"/>
            <p14:sldId id="998"/>
            <p14:sldId id="1015"/>
            <p14:sldId id="778"/>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C86"/>
    <a:srgbClr val="01114F"/>
    <a:srgbClr val="C3E3F7"/>
    <a:srgbClr val="027ECF"/>
    <a:srgbClr val="C9F2FF"/>
    <a:srgbClr val="FFFFFF"/>
    <a:srgbClr val="828218"/>
    <a:srgbClr val="828219"/>
    <a:srgbClr val="C830A0"/>
    <a:srgbClr val="E24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2"/>
    <p:restoredTop sz="87444"/>
  </p:normalViewPr>
  <p:slideViewPr>
    <p:cSldViewPr snapToGrid="0">
      <p:cViewPr varScale="1">
        <p:scale>
          <a:sx n="100" d="100"/>
          <a:sy n="100" d="100"/>
        </p:scale>
        <p:origin x="1016" y="176"/>
      </p:cViewPr>
      <p:guideLst>
        <p:guide orient="horz" pos="430"/>
        <p:guide orient="horz" pos="3888"/>
        <p:guide pos="576"/>
        <p:guide pos="7104"/>
        <p:guide pos="431"/>
        <p:guide pos="7247"/>
      </p:guideLst>
    </p:cSldViewPr>
  </p:slideViewPr>
  <p:notesTextViewPr>
    <p:cViewPr>
      <p:scale>
        <a:sx n="125" d="100"/>
        <a:sy n="125" d="100"/>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slide" Target="slides/slide15.xml"/><Relationship Id="rId138" Type="http://schemas.openxmlformats.org/officeDocument/2006/relationships/slide" Target="slides/slide69.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slide" Target="slides/slide5.xml"/><Relationship Id="rId128" Type="http://schemas.openxmlformats.org/officeDocument/2006/relationships/slide" Target="slides/slide59.xml"/><Relationship Id="rId149" Type="http://schemas.openxmlformats.org/officeDocument/2006/relationships/notesMaster" Target="notesMasters/notesMaster1.xml"/><Relationship Id="rId5" Type="http://schemas.openxmlformats.org/officeDocument/2006/relationships/customXml" Target="../customXml/item5.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4.xml"/><Relationship Id="rId118" Type="http://schemas.openxmlformats.org/officeDocument/2006/relationships/slide" Target="slides/slide49.xml"/><Relationship Id="rId134" Type="http://schemas.openxmlformats.org/officeDocument/2006/relationships/slide" Target="slides/slide65.xml"/><Relationship Id="rId139" Type="http://schemas.openxmlformats.org/officeDocument/2006/relationships/slide" Target="slides/slide70.xml"/><Relationship Id="rId80" Type="http://schemas.openxmlformats.org/officeDocument/2006/relationships/slide" Target="slides/slide11.xml"/><Relationship Id="rId85" Type="http://schemas.openxmlformats.org/officeDocument/2006/relationships/slide" Target="slides/slide16.xml"/><Relationship Id="rId150" Type="http://schemas.openxmlformats.org/officeDocument/2006/relationships/handoutMaster" Target="handoutMasters/handoutMaster1.xml"/><Relationship Id="rId155" Type="http://schemas.microsoft.com/office/2016/11/relationships/changesInfo" Target="changesInfos/changesInfo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4.xml"/><Relationship Id="rId108" Type="http://schemas.openxmlformats.org/officeDocument/2006/relationships/slide" Target="slides/slide39.xml"/><Relationship Id="rId124" Type="http://schemas.openxmlformats.org/officeDocument/2006/relationships/slide" Target="slides/slide55.xml"/><Relationship Id="rId129" Type="http://schemas.openxmlformats.org/officeDocument/2006/relationships/slide" Target="slides/slide60.xml"/><Relationship Id="rId54" Type="http://schemas.openxmlformats.org/officeDocument/2006/relationships/customXml" Target="../customXml/item54.xml"/><Relationship Id="rId70" Type="http://schemas.openxmlformats.org/officeDocument/2006/relationships/slide" Target="slides/slide1.xml"/><Relationship Id="rId75" Type="http://schemas.openxmlformats.org/officeDocument/2006/relationships/slide" Target="slides/slide6.xml"/><Relationship Id="rId91" Type="http://schemas.openxmlformats.org/officeDocument/2006/relationships/slide" Target="slides/slide22.xml"/><Relationship Id="rId96" Type="http://schemas.openxmlformats.org/officeDocument/2006/relationships/slide" Target="slides/slide27.xml"/><Relationship Id="rId140" Type="http://schemas.openxmlformats.org/officeDocument/2006/relationships/slide" Target="slides/slide71.xml"/><Relationship Id="rId145" Type="http://schemas.openxmlformats.org/officeDocument/2006/relationships/slide" Target="slides/slide76.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45.xml"/><Relationship Id="rId119" Type="http://schemas.openxmlformats.org/officeDocument/2006/relationships/slide" Target="slides/slide50.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slide" Target="slides/slide12.xml"/><Relationship Id="rId86" Type="http://schemas.openxmlformats.org/officeDocument/2006/relationships/slide" Target="slides/slide17.xml"/><Relationship Id="rId130" Type="http://schemas.openxmlformats.org/officeDocument/2006/relationships/slide" Target="slides/slide61.xml"/><Relationship Id="rId135" Type="http://schemas.openxmlformats.org/officeDocument/2006/relationships/slide" Target="slides/slide66.xml"/><Relationship Id="rId151" Type="http://schemas.openxmlformats.org/officeDocument/2006/relationships/presProps" Target="presProps.xml"/><Relationship Id="rId156" Type="http://schemas.openxmlformats.org/officeDocument/2006/relationships/customXml" Target="../customXml/item6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141" Type="http://schemas.openxmlformats.org/officeDocument/2006/relationships/slide" Target="slides/slide72.xml"/><Relationship Id="rId146" Type="http://schemas.openxmlformats.org/officeDocument/2006/relationships/slide" Target="slides/slide77.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slide" Target="slides/slide62.xml"/><Relationship Id="rId136" Type="http://schemas.openxmlformats.org/officeDocument/2006/relationships/slide" Target="slides/slide67.xml"/><Relationship Id="rId61" Type="http://schemas.openxmlformats.org/officeDocument/2006/relationships/customXml" Target="../customXml/item61.xml"/><Relationship Id="rId82" Type="http://schemas.openxmlformats.org/officeDocument/2006/relationships/slide" Target="slides/slide13.xml"/><Relationship Id="rId152" Type="http://schemas.openxmlformats.org/officeDocument/2006/relationships/viewProps" Target="view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openxmlformats.org/officeDocument/2006/relationships/slide" Target="slides/slide57.xml"/><Relationship Id="rId147" Type="http://schemas.openxmlformats.org/officeDocument/2006/relationships/slide" Target="slides/slide78.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142" Type="http://schemas.openxmlformats.org/officeDocument/2006/relationships/slide" Target="slides/slide73.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47.xml"/><Relationship Id="rId137" Type="http://schemas.openxmlformats.org/officeDocument/2006/relationships/slide" Target="slides/slide68.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4.xml"/><Relationship Id="rId88" Type="http://schemas.openxmlformats.org/officeDocument/2006/relationships/slide" Target="slides/slide19.xml"/><Relationship Id="rId111" Type="http://schemas.openxmlformats.org/officeDocument/2006/relationships/slide" Target="slides/slide42.xml"/><Relationship Id="rId132" Type="http://schemas.openxmlformats.org/officeDocument/2006/relationships/slide" Target="slides/slide63.xml"/><Relationship Id="rId153" Type="http://schemas.openxmlformats.org/officeDocument/2006/relationships/theme" Target="theme/theme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37.xml"/><Relationship Id="rId127" Type="http://schemas.openxmlformats.org/officeDocument/2006/relationships/slide" Target="slides/slide58.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4.xml"/><Relationship Id="rId78" Type="http://schemas.openxmlformats.org/officeDocument/2006/relationships/slide" Target="slides/slide9.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43" Type="http://schemas.openxmlformats.org/officeDocument/2006/relationships/slide" Target="slides/slide74.xml"/><Relationship Id="rId148" Type="http://schemas.openxmlformats.org/officeDocument/2006/relationships/slide" Target="slides/slide79.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54" Type="http://schemas.openxmlformats.org/officeDocument/2006/relationships/tableStyles" Target="tableStyles.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44" Type="http://schemas.openxmlformats.org/officeDocument/2006/relationships/slide" Target="slides/slide75.xml"/><Relationship Id="rId90" Type="http://schemas.openxmlformats.org/officeDocument/2006/relationships/slide" Target="slides/slide2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e Heinemann" userId="da775492-65fc-4dd1-a89e-23411025bdb6" providerId="ADAL" clId="{87B58D5F-781D-3A41-9CA5-B477A21B2D11}"/>
    <pc:docChg chg="addSld modSld">
      <pc:chgData name="Kyle Heinemann" userId="da775492-65fc-4dd1-a89e-23411025bdb6" providerId="ADAL" clId="{87B58D5F-781D-3A41-9CA5-B477A21B2D11}" dt="2021-12-03T16:07:42.782" v="1"/>
      <pc:docMkLst>
        <pc:docMk/>
      </pc:docMkLst>
      <pc:sldChg chg="add">
        <pc:chgData name="Kyle Heinemann" userId="da775492-65fc-4dd1-a89e-23411025bdb6" providerId="ADAL" clId="{87B58D5F-781D-3A41-9CA5-B477A21B2D11}" dt="2021-12-03T16:07:38.405" v="0"/>
        <pc:sldMkLst>
          <pc:docMk/>
          <pc:sldMk cId="3867125662" sldId="736"/>
        </pc:sldMkLst>
      </pc:sldChg>
      <pc:sldChg chg="add">
        <pc:chgData name="Kyle Heinemann" userId="da775492-65fc-4dd1-a89e-23411025bdb6" providerId="ADAL" clId="{87B58D5F-781D-3A41-9CA5-B477A21B2D11}" dt="2021-12-03T16:07:42.782" v="1"/>
        <pc:sldMkLst>
          <pc:docMk/>
          <pc:sldMk cId="3480183443" sldId="737"/>
        </pc:sldMkLst>
      </pc:sldChg>
    </pc:docChg>
  </pc:docChgLst>
  <pc:docChgLst>
    <pc:chgData name="Kyle Heinemann" userId="da775492-65fc-4dd1-a89e-23411025bdb6" providerId="ADAL" clId="{BFFF2776-73B4-8943-962B-D5BB27C0A96F}"/>
    <pc:docChg chg="modSld">
      <pc:chgData name="Kyle Heinemann" userId="da775492-65fc-4dd1-a89e-23411025bdb6" providerId="ADAL" clId="{BFFF2776-73B4-8943-962B-D5BB27C0A96F}" dt="2022-01-05T22:51:12.847" v="0"/>
      <pc:docMkLst>
        <pc:docMk/>
      </pc:docMkLst>
      <pc:sldChg chg="modSp mod">
        <pc:chgData name="Kyle Heinemann" userId="da775492-65fc-4dd1-a89e-23411025bdb6" providerId="ADAL" clId="{BFFF2776-73B4-8943-962B-D5BB27C0A96F}" dt="2022-01-05T22:51:12.847" v="0"/>
        <pc:sldMkLst>
          <pc:docMk/>
          <pc:sldMk cId="4293013150" sldId="613"/>
        </pc:sldMkLst>
        <pc:spChg chg="mod">
          <ac:chgData name="Kyle Heinemann" userId="da775492-65fc-4dd1-a89e-23411025bdb6" providerId="ADAL" clId="{BFFF2776-73B4-8943-962B-D5BB27C0A96F}" dt="2022-01-05T22:51:12.847" v="0"/>
          <ac:spMkLst>
            <pc:docMk/>
            <pc:sldMk cId="4293013150" sldId="613"/>
            <ac:spMk id="10" creationId="{03808ECC-C584-E141-8D30-A0DBB8FE4E7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3/5/22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3/5/22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2022 Esri Developer Summit</a:t>
            </a:r>
          </a:p>
        </p:txBody>
      </p:sp>
      <p:sp>
        <p:nvSpPr>
          <p:cNvPr id="4" name="Slide Number Placeholder 3"/>
          <p:cNvSpPr>
            <a:spLocks noGrp="1"/>
          </p:cNvSpPr>
          <p:nvPr>
            <p:ph type="sldNum" sz="quarter" idx="5"/>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2226264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dirty="0"/>
          </a:p>
        </p:txBody>
      </p:sp>
    </p:spTree>
    <p:extLst>
      <p:ext uri="{BB962C8B-B14F-4D97-AF65-F5344CB8AC3E}">
        <p14:creationId xmlns:p14="http://schemas.microsoft.com/office/powerpoint/2010/main" val="613576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410112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806944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a:p>
        </p:txBody>
      </p:sp>
    </p:spTree>
    <p:extLst>
      <p:ext uri="{BB962C8B-B14F-4D97-AF65-F5344CB8AC3E}">
        <p14:creationId xmlns:p14="http://schemas.microsoft.com/office/powerpoint/2010/main" val="2332895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a:p>
        </p:txBody>
      </p:sp>
    </p:spTree>
    <p:extLst>
      <p:ext uri="{BB962C8B-B14F-4D97-AF65-F5344CB8AC3E}">
        <p14:creationId xmlns:p14="http://schemas.microsoft.com/office/powerpoint/2010/main" val="686366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a:p>
        </p:txBody>
      </p:sp>
    </p:spTree>
    <p:extLst>
      <p:ext uri="{BB962C8B-B14F-4D97-AF65-F5344CB8AC3E}">
        <p14:creationId xmlns:p14="http://schemas.microsoft.com/office/powerpoint/2010/main" val="2040681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a:p>
        </p:txBody>
      </p:sp>
    </p:spTree>
    <p:extLst>
      <p:ext uri="{BB962C8B-B14F-4D97-AF65-F5344CB8AC3E}">
        <p14:creationId xmlns:p14="http://schemas.microsoft.com/office/powerpoint/2010/main" val="2022367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dirty="0"/>
          </a:p>
        </p:txBody>
      </p:sp>
    </p:spTree>
    <p:extLst>
      <p:ext uri="{BB962C8B-B14F-4D97-AF65-F5344CB8AC3E}">
        <p14:creationId xmlns:p14="http://schemas.microsoft.com/office/powerpoint/2010/main" val="2775383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3E7143C0-4F23-B545-9533-520B5A87CA1E}" type="slidenum">
              <a:rPr lang="en-US" smtClean="0"/>
              <a:pPr/>
              <a:t>32</a:t>
            </a:fld>
            <a:endParaRPr lang="en-US"/>
          </a:p>
        </p:txBody>
      </p:sp>
    </p:spTree>
    <p:extLst>
      <p:ext uri="{BB962C8B-B14F-4D97-AF65-F5344CB8AC3E}">
        <p14:creationId xmlns:p14="http://schemas.microsoft.com/office/powerpoint/2010/main" val="2073844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33</a:t>
            </a:fld>
            <a:endParaRPr lang="en-US"/>
          </a:p>
        </p:txBody>
      </p:sp>
    </p:spTree>
    <p:extLst>
      <p:ext uri="{BB962C8B-B14F-4D97-AF65-F5344CB8AC3E}">
        <p14:creationId xmlns:p14="http://schemas.microsoft.com/office/powerpoint/2010/main" val="3199596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80685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34</a:t>
            </a:fld>
            <a:endParaRPr lang="en-US"/>
          </a:p>
        </p:txBody>
      </p:sp>
    </p:spTree>
    <p:extLst>
      <p:ext uri="{BB962C8B-B14F-4D97-AF65-F5344CB8AC3E}">
        <p14:creationId xmlns:p14="http://schemas.microsoft.com/office/powerpoint/2010/main" val="5993270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dirty="0"/>
          </a:p>
        </p:txBody>
      </p:sp>
    </p:spTree>
    <p:extLst>
      <p:ext uri="{BB962C8B-B14F-4D97-AF65-F5344CB8AC3E}">
        <p14:creationId xmlns:p14="http://schemas.microsoft.com/office/powerpoint/2010/main" val="3138946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dirty="0"/>
          </a:p>
        </p:txBody>
      </p:sp>
    </p:spTree>
    <p:extLst>
      <p:ext uri="{BB962C8B-B14F-4D97-AF65-F5344CB8AC3E}">
        <p14:creationId xmlns:p14="http://schemas.microsoft.com/office/powerpoint/2010/main" val="3537019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a:p>
        </p:txBody>
      </p:sp>
    </p:spTree>
    <p:extLst>
      <p:ext uri="{BB962C8B-B14F-4D97-AF65-F5344CB8AC3E}">
        <p14:creationId xmlns:p14="http://schemas.microsoft.com/office/powerpoint/2010/main" val="210415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44</a:t>
            </a:fld>
            <a:endParaRPr lang="en-US"/>
          </a:p>
        </p:txBody>
      </p:sp>
    </p:spTree>
    <p:extLst>
      <p:ext uri="{BB962C8B-B14F-4D97-AF65-F5344CB8AC3E}">
        <p14:creationId xmlns:p14="http://schemas.microsoft.com/office/powerpoint/2010/main" val="2019259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45</a:t>
            </a:fld>
            <a:endParaRPr lang="en-US"/>
          </a:p>
        </p:txBody>
      </p:sp>
    </p:spTree>
    <p:extLst>
      <p:ext uri="{BB962C8B-B14F-4D97-AF65-F5344CB8AC3E}">
        <p14:creationId xmlns:p14="http://schemas.microsoft.com/office/powerpoint/2010/main" val="3004062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48</a:t>
            </a:fld>
            <a:endParaRPr lang="en-US"/>
          </a:p>
        </p:txBody>
      </p:sp>
    </p:spTree>
    <p:extLst>
      <p:ext uri="{BB962C8B-B14F-4D97-AF65-F5344CB8AC3E}">
        <p14:creationId xmlns:p14="http://schemas.microsoft.com/office/powerpoint/2010/main" val="1811518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49</a:t>
            </a:fld>
            <a:endParaRPr lang="en-US"/>
          </a:p>
        </p:txBody>
      </p:sp>
    </p:spTree>
    <p:extLst>
      <p:ext uri="{BB962C8B-B14F-4D97-AF65-F5344CB8AC3E}">
        <p14:creationId xmlns:p14="http://schemas.microsoft.com/office/powerpoint/2010/main" val="2278515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50</a:t>
            </a:fld>
            <a:endParaRPr lang="en-US"/>
          </a:p>
        </p:txBody>
      </p:sp>
    </p:spTree>
    <p:extLst>
      <p:ext uri="{BB962C8B-B14F-4D97-AF65-F5344CB8AC3E}">
        <p14:creationId xmlns:p14="http://schemas.microsoft.com/office/powerpoint/2010/main" val="1411034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51</a:t>
            </a:fld>
            <a:endParaRPr lang="en-US" dirty="0"/>
          </a:p>
        </p:txBody>
      </p:sp>
    </p:spTree>
    <p:extLst>
      <p:ext uri="{BB962C8B-B14F-4D97-AF65-F5344CB8AC3E}">
        <p14:creationId xmlns:p14="http://schemas.microsoft.com/office/powerpoint/2010/main" val="1975523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a:p>
        </p:txBody>
      </p:sp>
    </p:spTree>
    <p:extLst>
      <p:ext uri="{BB962C8B-B14F-4D97-AF65-F5344CB8AC3E}">
        <p14:creationId xmlns:p14="http://schemas.microsoft.com/office/powerpoint/2010/main" val="23469803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52</a:t>
            </a:fld>
            <a:endParaRPr lang="en-US"/>
          </a:p>
        </p:txBody>
      </p:sp>
    </p:spTree>
    <p:extLst>
      <p:ext uri="{BB962C8B-B14F-4D97-AF65-F5344CB8AC3E}">
        <p14:creationId xmlns:p14="http://schemas.microsoft.com/office/powerpoint/2010/main" val="1446391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53</a:t>
            </a:fld>
            <a:endParaRPr lang="en-US" dirty="0"/>
          </a:p>
        </p:txBody>
      </p:sp>
    </p:spTree>
    <p:extLst>
      <p:ext uri="{BB962C8B-B14F-4D97-AF65-F5344CB8AC3E}">
        <p14:creationId xmlns:p14="http://schemas.microsoft.com/office/powerpoint/2010/main" val="13599904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54</a:t>
            </a:fld>
            <a:endParaRPr lang="en-US"/>
          </a:p>
        </p:txBody>
      </p:sp>
    </p:spTree>
    <p:extLst>
      <p:ext uri="{BB962C8B-B14F-4D97-AF65-F5344CB8AC3E}">
        <p14:creationId xmlns:p14="http://schemas.microsoft.com/office/powerpoint/2010/main" val="2101958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57</a:t>
            </a:fld>
            <a:endParaRPr lang="en-US"/>
          </a:p>
        </p:txBody>
      </p:sp>
    </p:spTree>
    <p:extLst>
      <p:ext uri="{BB962C8B-B14F-4D97-AF65-F5344CB8AC3E}">
        <p14:creationId xmlns:p14="http://schemas.microsoft.com/office/powerpoint/2010/main" val="4218704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59</a:t>
            </a:fld>
            <a:endParaRPr lang="en-US" dirty="0"/>
          </a:p>
        </p:txBody>
      </p:sp>
    </p:spTree>
    <p:extLst>
      <p:ext uri="{BB962C8B-B14F-4D97-AF65-F5344CB8AC3E}">
        <p14:creationId xmlns:p14="http://schemas.microsoft.com/office/powerpoint/2010/main" val="701528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68</a:t>
            </a:fld>
            <a:endParaRPr lang="en-US" dirty="0"/>
          </a:p>
        </p:txBody>
      </p:sp>
    </p:spTree>
    <p:extLst>
      <p:ext uri="{BB962C8B-B14F-4D97-AF65-F5344CB8AC3E}">
        <p14:creationId xmlns:p14="http://schemas.microsoft.com/office/powerpoint/2010/main" val="3556776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69</a:t>
            </a:fld>
            <a:endParaRPr lang="en-US"/>
          </a:p>
        </p:txBody>
      </p:sp>
    </p:spTree>
    <p:extLst>
      <p:ext uri="{BB962C8B-B14F-4D97-AF65-F5344CB8AC3E}">
        <p14:creationId xmlns:p14="http://schemas.microsoft.com/office/powerpoint/2010/main" val="4163698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considering supporting the new trace option to return connectivity, but I’m concerned about performance and I don’t want to get anyone’s hopes up.</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71</a:t>
            </a:fld>
            <a:endParaRPr lang="en-US"/>
          </a:p>
        </p:txBody>
      </p:sp>
    </p:spTree>
    <p:extLst>
      <p:ext uri="{BB962C8B-B14F-4D97-AF65-F5344CB8AC3E}">
        <p14:creationId xmlns:p14="http://schemas.microsoft.com/office/powerpoint/2010/main" val="1888339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72</a:t>
            </a:fld>
            <a:endParaRPr lang="en-US" dirty="0"/>
          </a:p>
        </p:txBody>
      </p:sp>
    </p:spTree>
    <p:extLst>
      <p:ext uri="{BB962C8B-B14F-4D97-AF65-F5344CB8AC3E}">
        <p14:creationId xmlns:p14="http://schemas.microsoft.com/office/powerpoint/2010/main" val="350585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75</a:t>
            </a:fld>
            <a:endParaRPr lang="en-US" dirty="0"/>
          </a:p>
        </p:txBody>
      </p:sp>
    </p:spTree>
    <p:extLst>
      <p:ext uri="{BB962C8B-B14F-4D97-AF65-F5344CB8AC3E}">
        <p14:creationId xmlns:p14="http://schemas.microsoft.com/office/powerpoint/2010/main" val="2683321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2834139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76</a:t>
            </a:fld>
            <a:endParaRPr lang="en-US" dirty="0"/>
          </a:p>
        </p:txBody>
      </p:sp>
    </p:spTree>
    <p:extLst>
      <p:ext uri="{BB962C8B-B14F-4D97-AF65-F5344CB8AC3E}">
        <p14:creationId xmlns:p14="http://schemas.microsoft.com/office/powerpoint/2010/main" val="8797801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77</a:t>
            </a:fld>
            <a:endParaRPr lang="en-US" dirty="0"/>
          </a:p>
        </p:txBody>
      </p:sp>
    </p:spTree>
    <p:extLst>
      <p:ext uri="{BB962C8B-B14F-4D97-AF65-F5344CB8AC3E}">
        <p14:creationId xmlns:p14="http://schemas.microsoft.com/office/powerpoint/2010/main" val="35918505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78</a:t>
            </a:fld>
            <a:endParaRPr lang="en-US" dirty="0"/>
          </a:p>
        </p:txBody>
      </p:sp>
    </p:spTree>
    <p:extLst>
      <p:ext uri="{BB962C8B-B14F-4D97-AF65-F5344CB8AC3E}">
        <p14:creationId xmlns:p14="http://schemas.microsoft.com/office/powerpoint/2010/main" val="19724793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79</a:t>
            </a:fld>
            <a:endParaRPr lang="en-US" dirty="0"/>
          </a:p>
        </p:txBody>
      </p:sp>
    </p:spTree>
    <p:extLst>
      <p:ext uri="{BB962C8B-B14F-4D97-AF65-F5344CB8AC3E}">
        <p14:creationId xmlns:p14="http://schemas.microsoft.com/office/powerpoint/2010/main" val="1708049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1152831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Included as a pre-release in ArcGIS Pro 2.7</a:t>
            </a:r>
          </a:p>
          <a:p>
            <a:r>
              <a:rPr lang="en-US" dirty="0"/>
              <a:t>Officially part of the product at ArcGIS Pro 2.8</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621607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2342467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3495601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29829022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screen">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3/5/22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4013389131"/>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dirty="0"/>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82056730"/>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3/5/22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3/5/22</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3/5/22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3/5/22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E65C412-A5BC-FA4F-998C-914F4020062C}"/>
              </a:ext>
            </a:extLst>
          </p:cNvPr>
          <p:cNvGrpSpPr/>
          <p:nvPr userDrawn="1"/>
        </p:nvGrpSpPr>
        <p:grpSpPr>
          <a:xfrm>
            <a:off x="0" y="0"/>
            <a:ext cx="12192000" cy="6858001"/>
            <a:chOff x="0" y="0"/>
            <a:chExt cx="12192000" cy="6858001"/>
          </a:xfrm>
        </p:grpSpPr>
        <p:sp>
          <p:nvSpPr>
            <p:cNvPr id="6" name="Rectangle 5">
              <a:extLst>
                <a:ext uri="{FF2B5EF4-FFF2-40B4-BE49-F238E27FC236}">
                  <a16:creationId xmlns:a16="http://schemas.microsoft.com/office/drawing/2014/main" id="{EB93B1C1-46ED-9F46-9FE4-46DF482E37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72B899E0-74C0-5848-AC32-CE3B9F06A1EA}"/>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3/5/22</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3/5/22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ADA4713-2CBD-904A-8E8D-E34B1584FCB4}"/>
              </a:ext>
            </a:extLst>
          </p:cNvPr>
          <p:cNvGrpSpPr/>
          <p:nvPr userDrawn="1"/>
        </p:nvGrpSpPr>
        <p:grpSpPr>
          <a:xfrm>
            <a:off x="0" y="0"/>
            <a:ext cx="12192000" cy="6858001"/>
            <a:chOff x="0" y="0"/>
            <a:chExt cx="12192000" cy="6858001"/>
          </a:xfrm>
        </p:grpSpPr>
        <p:sp>
          <p:nvSpPr>
            <p:cNvPr id="8" name="Rectangle 7">
              <a:extLst>
                <a:ext uri="{FF2B5EF4-FFF2-40B4-BE49-F238E27FC236}">
                  <a16:creationId xmlns:a16="http://schemas.microsoft.com/office/drawing/2014/main" id="{BBAE81BB-EA4C-4F43-9449-F8F2DC90D311}"/>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D41A60F9-9A66-6F40-8FB9-E77EC5870150}"/>
                </a:ext>
              </a:extLst>
            </p:cNvPr>
            <p:cNvPicPr>
              <a:picLocks noChangeAspect="1"/>
            </p:cNvPicPr>
            <p:nvPr/>
          </p:nvPicPr>
          <p:blipFill>
            <a:blip r:embed="rId17">
              <a:alphaModFix amt="28000"/>
            </a:blip>
            <a:stretch>
              <a:fillRect/>
            </a:stretch>
          </p:blipFill>
          <p:spPr>
            <a:xfrm>
              <a:off x="0" y="0"/>
              <a:ext cx="12192000" cy="6858000"/>
            </a:xfrm>
            <a:prstGeom prst="rect">
              <a:avLst/>
            </a:prstGeom>
          </p:spPr>
        </p:pic>
      </p:grpSp>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3/5/22</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 id="2147486824" r:id="rId14"/>
    <p:sldLayoutId id="2147486825" r:id="rId15"/>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youtube.com/watch?v=7dGrKjxW5bY" TargetMode="External"/><Relationship Id="rId4" Type="http://schemas.openxmlformats.org/officeDocument/2006/relationships/hyperlink" Target="https://www.youtube.com/watch?v=EKx1kzQARl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cid:image003.png@01D76BF6.717467E0" TargetMode="External"/><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github.com/arcgis/arcgis-pro-sdk/wiki/ProConcepts-Geoprocessing" TargetMode="External"/><Relationship Id="rId4" Type="http://schemas.openxmlformats.org/officeDocument/2006/relationships/hyperlink" Target="https://pro.arcgis.com/en/pro-app/latest/sdk/api-reference/#topic6813.html"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hyperlink" Target="https://github.com/esri/arcgis-pro-sdk/wiki/ProSnippets" TargetMode="External"/><Relationship Id="rId3" Type="http://schemas.openxmlformats.org/officeDocument/2006/relationships/hyperlink" Target="https://github.com/esri/arcgis-pro-sdk/wiki/ProConcepts-Geodatabase" TargetMode="External"/><Relationship Id="rId7" Type="http://schemas.openxmlformats.org/officeDocument/2006/relationships/hyperlink" Target="https://esri.github.io/arcgis-pro-sdk/content/OMDs/Utility-Network-Object-Model-Diagram.pdf"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github.com/esri/arcgis-pro-sdk/wiki/ProConcepts-Utility-Network" TargetMode="External"/><Relationship Id="rId5" Type="http://schemas.openxmlformats.org/officeDocument/2006/relationships/hyperlink" Target="https://github.com/esri/arcgis-pro-sdk/wiki/ProConcepts-DDL" TargetMode="External"/><Relationship Id="rId10" Type="http://schemas.openxmlformats.org/officeDocument/2006/relationships/hyperlink" Target="https://pro.arcgis.com/en/pro-app/latest/sdk/api-reference/#topic1.html" TargetMode="External"/><Relationship Id="rId4" Type="http://schemas.openxmlformats.org/officeDocument/2006/relationships/hyperlink" Target="http://esri.github.io/arcgis-pro-sdk/content/OMDs/Geodatabase-Object-Model-Diagram.pdf" TargetMode="External"/><Relationship Id="rId9" Type="http://schemas.openxmlformats.org/officeDocument/2006/relationships/hyperlink" Target="https://github.com/esri/arcgis-pro-sdk-community-samples"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4.xml"/><Relationship Id="rId5" Type="http://schemas.openxmlformats.org/officeDocument/2006/relationships/image" Target="../media/image31.png"/><Relationship Id="rId4" Type="http://schemas.openxmlformats.org/officeDocument/2006/relationships/hyperlink" Target="https://github.com/Esri/arcgis-pro-sdk/wiki/Tech-Sessions#2022-palm-springs" TargetMode="External"/></Relationships>
</file>

<file path=ppt/slides/_rels/slide78.xml.rels><?xml version="1.0" encoding="UTF-8" standalone="yes"?>
<Relationships xmlns="http://schemas.openxmlformats.org/package/2006/relationships"><Relationship Id="rId8" Type="http://schemas.openxmlformats.org/officeDocument/2006/relationships/image" Target="../media/image37.tiff"/><Relationship Id="rId3" Type="http://schemas.openxmlformats.org/officeDocument/2006/relationships/image" Target="../media/image32.png"/><Relationship Id="rId7" Type="http://schemas.openxmlformats.org/officeDocument/2006/relationships/image" Target="../media/image36.jpg"/><Relationship Id="rId12"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8.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7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5B37E60-D63E-5B49-9924-36771DDDE56E}"/>
              </a:ext>
            </a:extLst>
          </p:cNvPr>
          <p:cNvGrpSpPr/>
          <p:nvPr/>
        </p:nvGrpSpPr>
        <p:grpSpPr>
          <a:xfrm>
            <a:off x="0" y="0"/>
            <a:ext cx="12192000" cy="6858002"/>
            <a:chOff x="0" y="-1"/>
            <a:chExt cx="12192000" cy="6858002"/>
          </a:xfrm>
        </p:grpSpPr>
        <p:sp>
          <p:nvSpPr>
            <p:cNvPr id="15" name="Rectangle 14">
              <a:extLst>
                <a:ext uri="{FF2B5EF4-FFF2-40B4-BE49-F238E27FC236}">
                  <a16:creationId xmlns:a16="http://schemas.microsoft.com/office/drawing/2014/main" id="{1E04D4E3-6A10-FA40-8B2E-0950CDE416F5}"/>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4" name="Rectangle 3">
              <a:extLst>
                <a:ext uri="{FF2B5EF4-FFF2-40B4-BE49-F238E27FC236}">
                  <a16:creationId xmlns:a16="http://schemas.microsoft.com/office/drawing/2014/main" id="{3C5283A1-AB2C-AE47-9C3F-300748917555}"/>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4" name="Picture 13" descr="A screenshot of a video game&#10;&#10;Description automatically generated">
              <a:extLst>
                <a:ext uri="{FF2B5EF4-FFF2-40B4-BE49-F238E27FC236}">
                  <a16:creationId xmlns:a16="http://schemas.microsoft.com/office/drawing/2014/main" id="{B94452B5-C579-294C-8F58-3D5089D0AAB4}"/>
                </a:ext>
              </a:extLst>
            </p:cNvPr>
            <p:cNvPicPr>
              <a:picLocks noChangeAspect="1"/>
            </p:cNvPicPr>
            <p:nvPr/>
          </p:nvPicPr>
          <p:blipFill rotWithShape="1">
            <a:blip r:embed="rId3"/>
            <a:srcRect l="21929"/>
            <a:stretch/>
          </p:blipFill>
          <p:spPr>
            <a:xfrm>
              <a:off x="2673530" y="0"/>
              <a:ext cx="9518469" cy="6858000"/>
            </a:xfrm>
            <a:prstGeom prst="rect">
              <a:avLst/>
            </a:prstGeom>
          </p:spPr>
        </p:pic>
        <p:sp>
          <p:nvSpPr>
            <p:cNvPr id="90" name="DEV 2022">
              <a:extLst>
                <a:ext uri="{FF2B5EF4-FFF2-40B4-BE49-F238E27FC236}">
                  <a16:creationId xmlns:a16="http://schemas.microsoft.com/office/drawing/2014/main" id="{2E9B2769-9AC6-4F49-9068-89159E6DB466}"/>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32" name="Picture 31">
              <a:extLst>
                <a:ext uri="{FF2B5EF4-FFF2-40B4-BE49-F238E27FC236}">
                  <a16:creationId xmlns:a16="http://schemas.microsoft.com/office/drawing/2014/main" id="{E3AFC92E-593E-8240-BD21-2E5955FC390F}"/>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Subtitle 2">
            <a:extLst>
              <a:ext uri="{FF2B5EF4-FFF2-40B4-BE49-F238E27FC236}">
                <a16:creationId xmlns:a16="http://schemas.microsoft.com/office/drawing/2014/main" id="{2B34C910-E2D3-6A4B-8541-EC7FBFBB1FFC}"/>
              </a:ext>
            </a:extLst>
          </p:cNvPr>
          <p:cNvSpPr>
            <a:spLocks noGrp="1"/>
          </p:cNvSpPr>
          <p:nvPr>
            <p:ph type="subTitle" idx="1"/>
          </p:nvPr>
        </p:nvSpPr>
        <p:spPr>
          <a:xfrm>
            <a:off x="1371601" y="3635936"/>
            <a:ext cx="5486400" cy="490333"/>
          </a:xfrm>
        </p:spPr>
        <p:txBody>
          <a:bodyPr/>
          <a:lstStyle/>
          <a:p>
            <a:pPr algn="l"/>
            <a:r>
              <a:rPr lang="en-US" sz="1800" dirty="0">
                <a:solidFill>
                  <a:srgbClr val="1EF1BA"/>
                </a:solidFill>
              </a:rPr>
              <a:t>Rich Ruh</a:t>
            </a:r>
          </a:p>
          <a:p>
            <a:pPr algn="l"/>
            <a:r>
              <a:rPr lang="en-US" sz="1800" dirty="0">
                <a:solidFill>
                  <a:srgbClr val="1EF1BA"/>
                </a:solidFill>
              </a:rPr>
              <a:t>Alex Nguyen</a:t>
            </a:r>
          </a:p>
          <a:p>
            <a:pPr algn="l"/>
            <a:r>
              <a:rPr lang="en-US" sz="1800" dirty="0" err="1">
                <a:solidFill>
                  <a:srgbClr val="1EF1BA"/>
                </a:solidFill>
              </a:rPr>
              <a:t>Aashis</a:t>
            </a:r>
            <a:r>
              <a:rPr lang="en-US" sz="1800" dirty="0">
                <a:solidFill>
                  <a:srgbClr val="1EF1BA"/>
                </a:solidFill>
              </a:rPr>
              <a:t> </a:t>
            </a:r>
            <a:r>
              <a:rPr lang="en-US" sz="1800" dirty="0" err="1">
                <a:solidFill>
                  <a:srgbClr val="1EF1BA"/>
                </a:solidFill>
              </a:rPr>
              <a:t>Lamsal</a:t>
            </a:r>
            <a:endParaRPr lang="en-US" sz="1800" dirty="0">
              <a:solidFill>
                <a:srgbClr val="1EF1BA"/>
              </a:solidFill>
            </a:endParaRPr>
          </a:p>
          <a:p>
            <a:pPr algn="l"/>
            <a:endParaRPr lang="en-US" dirty="0"/>
          </a:p>
        </p:txBody>
      </p:sp>
      <p:sp>
        <p:nvSpPr>
          <p:cNvPr id="2" name="Title 1">
            <a:extLst>
              <a:ext uri="{FF2B5EF4-FFF2-40B4-BE49-F238E27FC236}">
                <a16:creationId xmlns:a16="http://schemas.microsoft.com/office/drawing/2014/main" id="{7409638F-DBE3-6B45-ADEA-DC27A9027620}"/>
              </a:ext>
            </a:extLst>
          </p:cNvPr>
          <p:cNvSpPr>
            <a:spLocks noGrp="1"/>
          </p:cNvSpPr>
          <p:nvPr>
            <p:ph type="ctrTitle"/>
          </p:nvPr>
        </p:nvSpPr>
        <p:spPr>
          <a:xfrm>
            <a:off x="1360511" y="2676225"/>
            <a:ext cx="6397142" cy="914400"/>
          </a:xfrm>
        </p:spPr>
        <p:txBody>
          <a:bodyPr/>
          <a:lstStyle/>
          <a:p>
            <a:pPr algn="l"/>
            <a:r>
              <a:rPr lang="en-US" sz="2400" dirty="0"/>
              <a:t>ArcGIS Pro SDK for .NET:</a:t>
            </a:r>
            <a:br>
              <a:rPr lang="en-US" sz="4000" dirty="0"/>
            </a:br>
            <a:r>
              <a:rPr lang="en-US" sz="4000" dirty="0"/>
              <a:t>What’s New in the Geodatabase and Utility Network APIs</a:t>
            </a:r>
            <a:endParaRPr lang="en-US" sz="3800" dirty="0"/>
          </a:p>
        </p:txBody>
      </p:sp>
    </p:spTree>
    <p:extLst>
      <p:ext uri="{BB962C8B-B14F-4D97-AF65-F5344CB8AC3E}">
        <p14:creationId xmlns:p14="http://schemas.microsoft.com/office/powerpoint/2010/main" val="2598311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FAEDE5A-77DB-DD4B-A395-27849AB3BAC1}"/>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6F1BE887-794E-5F49-A82E-86C81643B2C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68D3C886-0947-2340-BAD0-06EDA53DE36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BC2D5B5F-E05A-7B4F-9202-2E925ED6A5C4}"/>
              </a:ext>
            </a:extLst>
          </p:cNvPr>
          <p:cNvSpPr>
            <a:spLocks noGrp="1"/>
          </p:cNvSpPr>
          <p:nvPr>
            <p:ph type="title"/>
          </p:nvPr>
        </p:nvSpPr>
        <p:spPr/>
        <p:txBody>
          <a:bodyPr/>
          <a:lstStyle/>
          <a:p>
            <a:r>
              <a:rPr lang="en-US" dirty="0"/>
              <a:t>Using DDL in the Pro SDK</a:t>
            </a:r>
          </a:p>
        </p:txBody>
      </p:sp>
      <p:sp>
        <p:nvSpPr>
          <p:cNvPr id="3" name="Content Placeholder 2">
            <a:extLst>
              <a:ext uri="{FF2B5EF4-FFF2-40B4-BE49-F238E27FC236}">
                <a16:creationId xmlns:a16="http://schemas.microsoft.com/office/drawing/2014/main" id="{151A2476-7C22-F746-8844-B94A5D127283}"/>
              </a:ext>
            </a:extLst>
          </p:cNvPr>
          <p:cNvSpPr>
            <a:spLocks noGrp="1"/>
          </p:cNvSpPr>
          <p:nvPr>
            <p:ph sz="quarter" idx="10"/>
          </p:nvPr>
        </p:nvSpPr>
        <p:spPr/>
        <p:txBody>
          <a:bodyPr/>
          <a:lstStyle/>
          <a:p>
            <a:pPr marL="0" indent="0">
              <a:buNone/>
            </a:pPr>
            <a:r>
              <a:rPr lang="en-US" dirty="0"/>
              <a:t>3. Add the DDL operation to the </a:t>
            </a:r>
            <a:r>
              <a:rPr lang="en-US" dirty="0" err="1">
                <a:solidFill>
                  <a:schemeClr val="tx2"/>
                </a:solidFill>
                <a:latin typeface="Consolas" panose="020B0609020204030204" pitchFamily="49" charset="0"/>
                <a:cs typeface="Consolas" panose="020B0609020204030204" pitchFamily="49" charset="0"/>
              </a:rPr>
              <a:t>SchemaBuilder</a:t>
            </a:r>
            <a:r>
              <a:rPr lang="en-US" dirty="0"/>
              <a:t> queue</a:t>
            </a:r>
          </a:p>
          <a:p>
            <a:endParaRPr lang="en-US" dirty="0"/>
          </a:p>
          <a:p>
            <a:endParaRPr lang="en-US" dirty="0"/>
          </a:p>
          <a:p>
            <a:endParaRPr lang="en-US" dirty="0"/>
          </a:p>
          <a:p>
            <a:pPr marL="0" indent="0">
              <a:buNone/>
            </a:pPr>
            <a:r>
              <a:rPr lang="en-US" dirty="0"/>
              <a:t>4. Repeat as desired to perform multiple DDL operations</a:t>
            </a:r>
          </a:p>
          <a:p>
            <a:pPr lvl="1"/>
            <a:r>
              <a:rPr lang="en-US" dirty="0"/>
              <a:t>The enqueuing routines return </a:t>
            </a:r>
            <a:r>
              <a:rPr lang="en-US" i="1" dirty="0"/>
              <a:t>token</a:t>
            </a:r>
            <a:r>
              <a:rPr lang="en-US" dirty="0"/>
              <a:t> objects that can be used to chain dependencies between operations</a:t>
            </a:r>
          </a:p>
        </p:txBody>
      </p:sp>
      <p:pic>
        <p:nvPicPr>
          <p:cNvPr id="4" name="Picture 3">
            <a:extLst>
              <a:ext uri="{FF2B5EF4-FFF2-40B4-BE49-F238E27FC236}">
                <a16:creationId xmlns:a16="http://schemas.microsoft.com/office/drawing/2014/main" id="{BD657396-CD33-5548-9E80-2ED07F0FB53F}"/>
              </a:ext>
            </a:extLst>
          </p:cNvPr>
          <p:cNvPicPr>
            <a:picLocks noChangeAspect="1"/>
          </p:cNvPicPr>
          <p:nvPr/>
        </p:nvPicPr>
        <p:blipFill>
          <a:blip r:embed="rId4"/>
          <a:stretch>
            <a:fillRect/>
          </a:stretch>
        </p:blipFill>
        <p:spPr>
          <a:xfrm>
            <a:off x="2889250" y="2794000"/>
            <a:ext cx="6413500" cy="635000"/>
          </a:xfrm>
          <a:prstGeom prst="rect">
            <a:avLst/>
          </a:prstGeom>
        </p:spPr>
      </p:pic>
    </p:spTree>
    <p:extLst>
      <p:ext uri="{BB962C8B-B14F-4D97-AF65-F5344CB8AC3E}">
        <p14:creationId xmlns:p14="http://schemas.microsoft.com/office/powerpoint/2010/main" val="29439719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20EEBC4-96C6-884F-A9F1-2D7A46E2978A}"/>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E26286F6-678D-F945-B1D9-B46F1382D88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AA8212D8-8C28-984B-A8C0-7A90885BA78C}"/>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dirty="0"/>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dirty="0"/>
              <a:t>5. Execute the DDL by calling </a:t>
            </a:r>
            <a:r>
              <a:rPr lang="en-US" dirty="0" err="1">
                <a:solidFill>
                  <a:schemeClr val="tx2"/>
                </a:solidFill>
                <a:latin typeface="Consolas" panose="020B0609020204030204" pitchFamily="49" charset="0"/>
                <a:cs typeface="Consolas" panose="020B0609020204030204" pitchFamily="49" charset="0"/>
              </a:rPr>
              <a:t>SchemaBuilder.Build</a:t>
            </a:r>
            <a:r>
              <a:rPr lang="en-US" dirty="0">
                <a:solidFill>
                  <a:schemeClr val="tx2"/>
                </a:solidFill>
                <a:latin typeface="Consolas" panose="020B0609020204030204" pitchFamily="49" charset="0"/>
                <a:cs typeface="Consolas" panose="020B0609020204030204" pitchFamily="49" charset="0"/>
              </a:rPr>
              <a:t>()</a:t>
            </a:r>
          </a:p>
        </p:txBody>
      </p:sp>
      <p:pic>
        <p:nvPicPr>
          <p:cNvPr id="4" name="Picture 3">
            <a:extLst>
              <a:ext uri="{FF2B5EF4-FFF2-40B4-BE49-F238E27FC236}">
                <a16:creationId xmlns:a16="http://schemas.microsoft.com/office/drawing/2014/main" id="{FB3CFFF8-3142-1343-8DD6-22A289A99148}"/>
              </a:ext>
            </a:extLst>
          </p:cNvPr>
          <p:cNvPicPr>
            <a:picLocks noChangeAspect="1"/>
          </p:cNvPicPr>
          <p:nvPr/>
        </p:nvPicPr>
        <p:blipFill>
          <a:blip r:embed="rId3"/>
          <a:stretch>
            <a:fillRect/>
          </a:stretch>
        </p:blipFill>
        <p:spPr>
          <a:xfrm>
            <a:off x="3943350" y="2705100"/>
            <a:ext cx="4305300" cy="723900"/>
          </a:xfrm>
          <a:prstGeom prst="rect">
            <a:avLst/>
          </a:prstGeom>
        </p:spPr>
      </p:pic>
    </p:spTree>
    <p:extLst>
      <p:ext uri="{BB962C8B-B14F-4D97-AF65-F5344CB8AC3E}">
        <p14:creationId xmlns:p14="http://schemas.microsoft.com/office/powerpoint/2010/main" val="31928719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9F0DE631-9EC4-824D-88BA-9A65C45C964B}"/>
              </a:ext>
            </a:extLst>
          </p:cNvPr>
          <p:cNvGrpSpPr/>
          <p:nvPr/>
        </p:nvGrpSpPr>
        <p:grpSpPr>
          <a:xfrm>
            <a:off x="0" y="0"/>
            <a:ext cx="12192000" cy="6858001"/>
            <a:chOff x="0" y="0"/>
            <a:chExt cx="12192000" cy="6858001"/>
          </a:xfrm>
        </p:grpSpPr>
        <p:sp>
          <p:nvSpPr>
            <p:cNvPr id="14" name="Rectangle 13">
              <a:extLst>
                <a:ext uri="{FF2B5EF4-FFF2-40B4-BE49-F238E27FC236}">
                  <a16:creationId xmlns:a16="http://schemas.microsoft.com/office/drawing/2014/main" id="{F3893931-9A13-8F47-984D-5D9F77B9183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5" name="Picture 14">
              <a:extLst>
                <a:ext uri="{FF2B5EF4-FFF2-40B4-BE49-F238E27FC236}">
                  <a16:creationId xmlns:a16="http://schemas.microsoft.com/office/drawing/2014/main" id="{94653D09-61F7-1D45-9021-854C01D6C76A}"/>
                </a:ext>
              </a:extLst>
            </p:cNvPr>
            <p:cNvPicPr>
              <a:picLocks noChangeAspect="1"/>
            </p:cNvPicPr>
            <p:nvPr/>
          </p:nvPicPr>
          <p:blipFill>
            <a:blip r:embed="rId3"/>
            <a:stretch>
              <a:fillRect/>
            </a:stretch>
          </p:blipFill>
          <p:spPr>
            <a:xfrm>
              <a:off x="0" y="0"/>
              <a:ext cx="12192000" cy="6858000"/>
            </a:xfrm>
            <a:prstGeom prst="rect">
              <a:avLst/>
            </a:prstGeom>
          </p:spPr>
        </p:pic>
      </p:grpSp>
      <p:sp>
        <p:nvSpPr>
          <p:cNvPr id="6" name="Text Placeholder 5"/>
          <p:cNvSpPr>
            <a:spLocks noGrp="1"/>
          </p:cNvSpPr>
          <p:nvPr>
            <p:ph type="body" idx="1"/>
          </p:nvPr>
        </p:nvSpPr>
        <p:spPr>
          <a:xfrm>
            <a:off x="6976871" y="3582548"/>
            <a:ext cx="4527741" cy="307777"/>
          </a:xfrm>
        </p:spPr>
        <p:txBody>
          <a:bodyPr/>
          <a:lstStyle/>
          <a:p>
            <a:pPr>
              <a:spcBef>
                <a:spcPts val="300"/>
              </a:spcBef>
              <a:spcAft>
                <a:spcPts val="600"/>
              </a:spcAft>
            </a:pPr>
            <a:r>
              <a:rPr lang="en-US" sz="2000" dirty="0">
                <a:solidFill>
                  <a:srgbClr val="1EF1BA"/>
                </a:solidFill>
              </a:rPr>
              <a:t>Alex Nguyen</a:t>
            </a:r>
          </a:p>
        </p:txBody>
      </p:sp>
      <p:sp>
        <p:nvSpPr>
          <p:cNvPr id="5" name="Title 4"/>
          <p:cNvSpPr>
            <a:spLocks noGrp="1"/>
          </p:cNvSpPr>
          <p:nvPr>
            <p:ph type="title"/>
          </p:nvPr>
        </p:nvSpPr>
        <p:spPr>
          <a:xfrm>
            <a:off x="6976871" y="2932886"/>
            <a:ext cx="4527741" cy="584775"/>
          </a:xfrm>
        </p:spPr>
        <p:txBody>
          <a:bodyPr/>
          <a:lstStyle/>
          <a:p>
            <a:r>
              <a:rPr lang="en-US" dirty="0"/>
              <a:t>DDL</a:t>
            </a:r>
          </a:p>
        </p:txBody>
      </p:sp>
      <p:pic>
        <p:nvPicPr>
          <p:cNvPr id="9" name="Picture Placeholder 8" descr="Graphical user interface, text, application, email&#10;&#10;Description automatically generated">
            <a:extLst>
              <a:ext uri="{FF2B5EF4-FFF2-40B4-BE49-F238E27FC236}">
                <a16:creationId xmlns:a16="http://schemas.microsoft.com/office/drawing/2014/main" id="{6277CEF6-735E-0C48-B66C-2A3080697397}"/>
              </a:ext>
            </a:extLst>
          </p:cNvPr>
          <p:cNvPicPr>
            <a:picLocks noGrp="1" noChangeAspect="1"/>
          </p:cNvPicPr>
          <p:nvPr>
            <p:ph type="pic" sz="quarter" idx="12"/>
          </p:nvPr>
        </p:nvPicPr>
        <p:blipFill>
          <a:blip r:embed="rId4"/>
          <a:srcRect t="4421" b="4421"/>
          <a:stretch>
            <a:fillRect/>
          </a:stretch>
        </p:blipFill>
        <p:spPr/>
      </p:pic>
    </p:spTree>
    <p:extLst>
      <p:ext uri="{BB962C8B-B14F-4D97-AF65-F5344CB8AC3E}">
        <p14:creationId xmlns:p14="http://schemas.microsoft.com/office/powerpoint/2010/main" val="7294891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3B692-79C1-AB46-B647-ABFA6F147CAC}"/>
              </a:ext>
            </a:extLst>
          </p:cNvPr>
          <p:cNvSpPr>
            <a:spLocks noGrp="1"/>
          </p:cNvSpPr>
          <p:nvPr>
            <p:ph type="title"/>
          </p:nvPr>
        </p:nvSpPr>
        <p:spPr/>
        <p:txBody>
          <a:bodyPr/>
          <a:lstStyle/>
          <a:p>
            <a:r>
              <a:rPr lang="en-US" dirty="0"/>
              <a:t>DDL Operations Supported</a:t>
            </a:r>
          </a:p>
        </p:txBody>
      </p:sp>
      <p:sp>
        <p:nvSpPr>
          <p:cNvPr id="3" name="Content Placeholder 2">
            <a:extLst>
              <a:ext uri="{FF2B5EF4-FFF2-40B4-BE49-F238E27FC236}">
                <a16:creationId xmlns:a16="http://schemas.microsoft.com/office/drawing/2014/main" id="{F7D117E8-6285-0A4D-AD1D-84EEA75CDC3E}"/>
              </a:ext>
            </a:extLst>
          </p:cNvPr>
          <p:cNvSpPr>
            <a:spLocks noGrp="1"/>
          </p:cNvSpPr>
          <p:nvPr>
            <p:ph sz="quarter" idx="10"/>
          </p:nvPr>
        </p:nvSpPr>
        <p:spPr/>
        <p:txBody>
          <a:bodyPr/>
          <a:lstStyle/>
          <a:p>
            <a:r>
              <a:rPr lang="en-US" dirty="0"/>
              <a:t>Create / delete / modify / rename </a:t>
            </a:r>
            <a:r>
              <a:rPr lang="en-US" dirty="0">
                <a:solidFill>
                  <a:schemeClr val="accent3"/>
                </a:solidFill>
              </a:rPr>
              <a:t>tables</a:t>
            </a:r>
          </a:p>
          <a:p>
            <a:r>
              <a:rPr lang="en-US" dirty="0"/>
              <a:t>Create / delete / modify / rename </a:t>
            </a:r>
            <a:r>
              <a:rPr lang="en-US" dirty="0">
                <a:solidFill>
                  <a:schemeClr val="accent3"/>
                </a:solidFill>
              </a:rPr>
              <a:t>feature classes</a:t>
            </a:r>
          </a:p>
          <a:p>
            <a:r>
              <a:rPr lang="en-US" dirty="0"/>
              <a:t>Create / delete / modify / rename </a:t>
            </a:r>
            <a:r>
              <a:rPr lang="en-US" dirty="0">
                <a:solidFill>
                  <a:schemeClr val="accent3"/>
                </a:solidFill>
              </a:rPr>
              <a:t>feature datasets</a:t>
            </a:r>
          </a:p>
          <a:p>
            <a:r>
              <a:rPr lang="en-US" dirty="0"/>
              <a:t>Create / delete </a:t>
            </a:r>
            <a:r>
              <a:rPr lang="en-US" dirty="0">
                <a:solidFill>
                  <a:schemeClr val="accent3"/>
                </a:solidFill>
              </a:rPr>
              <a:t>domains</a:t>
            </a:r>
          </a:p>
          <a:p>
            <a:r>
              <a:rPr lang="en-US" dirty="0"/>
              <a:t>Create / delete </a:t>
            </a:r>
            <a:r>
              <a:rPr lang="en-US" dirty="0">
                <a:solidFill>
                  <a:schemeClr val="accent3"/>
                </a:solidFill>
              </a:rPr>
              <a:t>annotation feature classes</a:t>
            </a:r>
          </a:p>
          <a:p>
            <a:r>
              <a:rPr lang="en-US" dirty="0"/>
              <a:t>Create / delete </a:t>
            </a:r>
            <a:r>
              <a:rPr lang="en-US" dirty="0">
                <a:solidFill>
                  <a:schemeClr val="accent3"/>
                </a:solidFill>
              </a:rPr>
              <a:t>geodatabases</a:t>
            </a:r>
          </a:p>
          <a:p>
            <a:endParaRPr lang="en-US" dirty="0"/>
          </a:p>
        </p:txBody>
      </p:sp>
    </p:spTree>
    <p:extLst>
      <p:ext uri="{BB962C8B-B14F-4D97-AF65-F5344CB8AC3E}">
        <p14:creationId xmlns:p14="http://schemas.microsoft.com/office/powerpoint/2010/main" val="9965717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1A1A1-5FE7-AB41-B2A7-899712DDA14F}"/>
              </a:ext>
            </a:extLst>
          </p:cNvPr>
          <p:cNvSpPr>
            <a:spLocks noGrp="1"/>
          </p:cNvSpPr>
          <p:nvPr>
            <p:ph type="title"/>
          </p:nvPr>
        </p:nvSpPr>
        <p:spPr/>
        <p:txBody>
          <a:bodyPr/>
          <a:lstStyle/>
          <a:p>
            <a:r>
              <a:rPr lang="en-US" dirty="0"/>
              <a:t>DDL Operations Supported</a:t>
            </a:r>
          </a:p>
        </p:txBody>
      </p:sp>
      <p:pic>
        <p:nvPicPr>
          <p:cNvPr id="5" name="Picture 4">
            <a:extLst>
              <a:ext uri="{FF2B5EF4-FFF2-40B4-BE49-F238E27FC236}">
                <a16:creationId xmlns:a16="http://schemas.microsoft.com/office/drawing/2014/main" id="{15EAB914-E6F7-C041-A593-8754B6F71852}"/>
              </a:ext>
            </a:extLst>
          </p:cNvPr>
          <p:cNvPicPr>
            <a:picLocks noChangeAspect="1"/>
          </p:cNvPicPr>
          <p:nvPr/>
        </p:nvPicPr>
        <p:blipFill>
          <a:blip r:embed="rId3"/>
          <a:stretch>
            <a:fillRect/>
          </a:stretch>
        </p:blipFill>
        <p:spPr>
          <a:xfrm>
            <a:off x="146879" y="2161878"/>
            <a:ext cx="11898241" cy="3545100"/>
          </a:xfrm>
          <a:prstGeom prst="rect">
            <a:avLst/>
          </a:prstGeom>
        </p:spPr>
      </p:pic>
    </p:spTree>
    <p:extLst>
      <p:ext uri="{BB962C8B-B14F-4D97-AF65-F5344CB8AC3E}">
        <p14:creationId xmlns:p14="http://schemas.microsoft.com/office/powerpoint/2010/main" val="39813324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API</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363338"/>
            <a:ext cx="5061888" cy="1107996"/>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Mobile Geodatabase Support</a:t>
            </a:r>
            <a:endParaRPr lang="en-US" sz="3600" dirty="0"/>
          </a:p>
        </p:txBody>
      </p:sp>
    </p:spTree>
    <p:extLst>
      <p:ext uri="{BB962C8B-B14F-4D97-AF65-F5344CB8AC3E}">
        <p14:creationId xmlns:p14="http://schemas.microsoft.com/office/powerpoint/2010/main" val="12140088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AE78F-0B8E-2045-9F71-363FF911DCCE}"/>
              </a:ext>
            </a:extLst>
          </p:cNvPr>
          <p:cNvSpPr>
            <a:spLocks noGrp="1"/>
          </p:cNvSpPr>
          <p:nvPr>
            <p:ph type="title"/>
          </p:nvPr>
        </p:nvSpPr>
        <p:spPr/>
        <p:txBody>
          <a:bodyPr/>
          <a:lstStyle/>
          <a:p>
            <a:r>
              <a:rPr lang="en-US" dirty="0"/>
              <a:t>Improved Mobile Geodatabase Support</a:t>
            </a:r>
          </a:p>
        </p:txBody>
      </p:sp>
      <p:sp>
        <p:nvSpPr>
          <p:cNvPr id="3" name="Content Placeholder 2">
            <a:extLst>
              <a:ext uri="{FF2B5EF4-FFF2-40B4-BE49-F238E27FC236}">
                <a16:creationId xmlns:a16="http://schemas.microsoft.com/office/drawing/2014/main" id="{3C12B5C5-7BC5-4E49-A88E-BB424BFBBB92}"/>
              </a:ext>
            </a:extLst>
          </p:cNvPr>
          <p:cNvSpPr>
            <a:spLocks noGrp="1"/>
          </p:cNvSpPr>
          <p:nvPr>
            <p:ph sz="quarter" idx="10"/>
          </p:nvPr>
        </p:nvSpPr>
        <p:spPr/>
        <p:txBody>
          <a:bodyPr/>
          <a:lstStyle/>
          <a:p>
            <a:r>
              <a:rPr lang="en-US" dirty="0"/>
              <a:t>New Class</a:t>
            </a:r>
          </a:p>
          <a:p>
            <a:pPr lvl="1"/>
            <a:r>
              <a:rPr lang="en-US" dirty="0" err="1">
                <a:solidFill>
                  <a:schemeClr val="tx2"/>
                </a:solidFill>
                <a:latin typeface="Consolas" panose="020B0609020204030204" pitchFamily="49" charset="0"/>
                <a:cs typeface="Consolas" panose="020B0609020204030204" pitchFamily="49" charset="0"/>
              </a:rPr>
              <a:t>MobileGeodatabaseConnectionPath</a:t>
            </a:r>
            <a:endParaRPr lang="en-US" dirty="0">
              <a:solidFill>
                <a:schemeClr val="tx2"/>
              </a:solidFill>
              <a:latin typeface="Consolas" panose="020B0609020204030204" pitchFamily="49" charset="0"/>
              <a:cs typeface="Consolas" panose="020B0609020204030204" pitchFamily="49" charset="0"/>
            </a:endParaRPr>
          </a:p>
          <a:p>
            <a:r>
              <a:rPr lang="en-US" dirty="0"/>
              <a:t>New Geodatabase constructor</a:t>
            </a:r>
          </a:p>
          <a:p>
            <a:pPr lvl="1"/>
            <a:r>
              <a:rPr lang="en-US" dirty="0">
                <a:solidFill>
                  <a:schemeClr val="tx2"/>
                </a:solidFill>
                <a:latin typeface="Consolas" panose="020B0609020204030204" pitchFamily="49" charset="0"/>
                <a:cs typeface="Consolas" panose="020B0609020204030204" pitchFamily="49" charset="0"/>
              </a:rPr>
              <a:t>Geodatabase(</a:t>
            </a:r>
            <a:r>
              <a:rPr lang="en-US" dirty="0" err="1">
                <a:solidFill>
                  <a:schemeClr val="tx2"/>
                </a:solidFill>
                <a:latin typeface="Consolas" panose="020B0609020204030204" pitchFamily="49" charset="0"/>
                <a:cs typeface="Consolas" panose="020B0609020204030204" pitchFamily="49" charset="0"/>
              </a:rPr>
              <a:t>MobileGeodatabaseConnectionPath</a:t>
            </a:r>
            <a:r>
              <a:rPr lang="en-US" dirty="0">
                <a:solidFill>
                  <a:schemeClr val="tx2"/>
                </a:solidFill>
                <a:latin typeface="Consolas" panose="020B0609020204030204" pitchFamily="49" charset="0"/>
                <a:cs typeface="Consolas" panose="020B0609020204030204" pitchFamily="49" charset="0"/>
              </a:rPr>
              <a:t>)</a:t>
            </a:r>
          </a:p>
          <a:p>
            <a:r>
              <a:rPr lang="en-US" dirty="0" err="1">
                <a:solidFill>
                  <a:schemeClr val="tx2"/>
                </a:solidFill>
                <a:latin typeface="Consolas" panose="020B0609020204030204" pitchFamily="49" charset="0"/>
                <a:cs typeface="Consolas" panose="020B0609020204030204" pitchFamily="49" charset="0"/>
              </a:rPr>
              <a:t>Geodatabase.GetGeodatabaseType</a:t>
            </a:r>
            <a:r>
              <a:rPr lang="en-US" dirty="0">
                <a:solidFill>
                  <a:schemeClr val="tx2"/>
                </a:solidFill>
                <a:latin typeface="Consolas" panose="020B0609020204030204" pitchFamily="49" charset="0"/>
                <a:cs typeface="Consolas" panose="020B0609020204030204" pitchFamily="49" charset="0"/>
              </a:rPr>
              <a:t>() </a:t>
            </a:r>
            <a:r>
              <a:rPr lang="en-US" dirty="0"/>
              <a:t>returns </a:t>
            </a:r>
            <a:r>
              <a:rPr lang="en-US" dirty="0" err="1">
                <a:solidFill>
                  <a:schemeClr val="tx2"/>
                </a:solidFill>
                <a:latin typeface="Consolas" panose="020B0609020204030204" pitchFamily="49" charset="0"/>
                <a:cs typeface="Consolas" panose="020B0609020204030204" pitchFamily="49" charset="0"/>
              </a:rPr>
              <a:t>GeodatabaseType.LocalDatabase</a:t>
            </a:r>
            <a:endParaRPr lang="en-US" dirty="0">
              <a:solidFill>
                <a:schemeClr val="tx2"/>
              </a:solidFill>
              <a:latin typeface="Consolas" panose="020B0609020204030204" pitchFamily="49" charset="0"/>
              <a:cs typeface="Consolas" panose="020B0609020204030204" pitchFamily="49" charset="0"/>
            </a:endParaRPr>
          </a:p>
          <a:p>
            <a:pPr lvl="1"/>
            <a:r>
              <a:rPr lang="en-US" dirty="0"/>
              <a:t>Same as file geodatabases</a:t>
            </a:r>
          </a:p>
          <a:p>
            <a:r>
              <a:rPr lang="en-US" dirty="0"/>
              <a:t>Applies to </a:t>
            </a:r>
          </a:p>
          <a:p>
            <a:pPr lvl="1"/>
            <a:r>
              <a:rPr lang="en-US" dirty="0"/>
              <a:t>Mobile geodatabases created with </a:t>
            </a:r>
            <a:r>
              <a:rPr lang="en-US" dirty="0">
                <a:cs typeface="Consolas" panose="020B0609020204030204" pitchFamily="49" charset="0"/>
              </a:rPr>
              <a:t>Create Mobile Geodatabase </a:t>
            </a:r>
            <a:r>
              <a:rPr lang="en-US" dirty="0"/>
              <a:t>geoprocessing tool</a:t>
            </a:r>
          </a:p>
          <a:p>
            <a:pPr lvl="1"/>
            <a:r>
              <a:rPr lang="en-US" dirty="0"/>
              <a:t>Offline mobile geodatabases created with feature services sync</a:t>
            </a:r>
          </a:p>
          <a:p>
            <a:pPr lvl="1"/>
            <a:r>
              <a:rPr lang="en-US" dirty="0"/>
              <a:t>Mobile geodatabases stored in an MMPK</a:t>
            </a:r>
          </a:p>
        </p:txBody>
      </p:sp>
      <p:pic>
        <p:nvPicPr>
          <p:cNvPr id="4" name="Picture 3">
            <a:extLst>
              <a:ext uri="{FF2B5EF4-FFF2-40B4-BE49-F238E27FC236}">
                <a16:creationId xmlns:a16="http://schemas.microsoft.com/office/drawing/2014/main" id="{3CC99109-2356-7F43-9F57-7C7E1F0C9BCA}"/>
              </a:ext>
            </a:extLst>
          </p:cNvPr>
          <p:cNvPicPr>
            <a:picLocks noChangeAspect="1"/>
          </p:cNvPicPr>
          <p:nvPr/>
        </p:nvPicPr>
        <p:blipFill>
          <a:blip r:embed="rId2"/>
          <a:stretch>
            <a:fillRect/>
          </a:stretch>
        </p:blipFill>
        <p:spPr>
          <a:xfrm>
            <a:off x="8019570" y="170249"/>
            <a:ext cx="3958820" cy="2130741"/>
          </a:xfrm>
          <a:prstGeom prst="rect">
            <a:avLst/>
          </a:prstGeom>
        </p:spPr>
      </p:pic>
    </p:spTree>
    <p:extLst>
      <p:ext uri="{BB962C8B-B14F-4D97-AF65-F5344CB8AC3E}">
        <p14:creationId xmlns:p14="http://schemas.microsoft.com/office/powerpoint/2010/main" val="645288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61665"/>
          </a:xfrm>
        </p:spPr>
        <p:txBody>
          <a:bodyPr/>
          <a:lstStyle/>
          <a:p>
            <a:r>
              <a:rPr lang="en-US" b="0" dirty="0"/>
              <a:t>Reminder: Types of Datastores</a:t>
            </a:r>
          </a:p>
        </p:txBody>
      </p:sp>
      <p:sp>
        <p:nvSpPr>
          <p:cNvPr id="3" name="Content Placeholder 2"/>
          <p:cNvSpPr>
            <a:spLocks noGrp="1"/>
          </p:cNvSpPr>
          <p:nvPr>
            <p:ph sz="half" idx="2"/>
          </p:nvPr>
        </p:nvSpPr>
        <p:spPr/>
        <p:txBody>
          <a:bodyPr/>
          <a:lstStyle/>
          <a:p>
            <a:r>
              <a:rPr lang="en-US" b="0" dirty="0">
                <a:solidFill>
                  <a:schemeClr val="tx2"/>
                </a:solidFill>
                <a:latin typeface="Consolas" panose="020B0609020204030204" pitchFamily="49" charset="0"/>
                <a:cs typeface="Consolas" panose="020B0609020204030204" pitchFamily="49" charset="0"/>
              </a:rPr>
              <a:t>Geodatabase</a:t>
            </a:r>
          </a:p>
          <a:p>
            <a:pPr lvl="1"/>
            <a:r>
              <a:rPr lang="en-US" b="0" dirty="0"/>
              <a:t>Enterprise Geodatabases (Oracle, SQL Server, Postgres, Hana)</a:t>
            </a:r>
          </a:p>
          <a:p>
            <a:pPr lvl="1"/>
            <a:r>
              <a:rPr lang="en-US" b="0" dirty="0"/>
              <a:t>File Geodatabases</a:t>
            </a:r>
          </a:p>
          <a:p>
            <a:pPr lvl="1"/>
            <a:r>
              <a:rPr lang="en-US" b="0" dirty="0"/>
              <a:t>Feature Service Geodatabases</a:t>
            </a:r>
          </a:p>
          <a:p>
            <a:r>
              <a:rPr lang="en-US" b="0" dirty="0" err="1">
                <a:solidFill>
                  <a:schemeClr val="tx2"/>
                </a:solidFill>
                <a:latin typeface="Consolas" panose="020B0609020204030204" pitchFamily="49" charset="0"/>
                <a:cs typeface="Consolas" panose="020B0609020204030204" pitchFamily="49" charset="0"/>
              </a:rPr>
              <a:t>FileSystemDatastore</a:t>
            </a:r>
            <a:endParaRPr lang="en-US" b="0" dirty="0">
              <a:solidFill>
                <a:schemeClr val="tx2"/>
              </a:solidFill>
              <a:latin typeface="Consolas" panose="020B0609020204030204" pitchFamily="49" charset="0"/>
              <a:cs typeface="Consolas" panose="020B0609020204030204" pitchFamily="49" charset="0"/>
            </a:endParaRPr>
          </a:p>
          <a:p>
            <a:pPr lvl="1"/>
            <a:r>
              <a:rPr lang="en-US" b="0" dirty="0"/>
              <a:t>Shape files</a:t>
            </a:r>
          </a:p>
          <a:p>
            <a:r>
              <a:rPr lang="en-US" b="0" dirty="0">
                <a:solidFill>
                  <a:schemeClr val="tx2"/>
                </a:solidFill>
                <a:latin typeface="Consolas" panose="020B0609020204030204" pitchFamily="49" charset="0"/>
                <a:cs typeface="Consolas" panose="020B0609020204030204" pitchFamily="49" charset="0"/>
              </a:rPr>
              <a:t>Database</a:t>
            </a:r>
          </a:p>
          <a:p>
            <a:pPr lvl="1"/>
            <a:r>
              <a:rPr lang="en-US" b="0" dirty="0"/>
              <a:t>DBMS without geodatabase enabled</a:t>
            </a:r>
          </a:p>
          <a:p>
            <a:pPr lvl="1"/>
            <a:endParaRPr lang="en-US" b="0" dirty="0"/>
          </a:p>
          <a:p>
            <a:pPr marL="0" indent="0">
              <a:buNone/>
            </a:pPr>
            <a:endParaRPr lang="en-US" b="0" dirty="0"/>
          </a:p>
          <a:p>
            <a:endParaRPr lang="en-US" b="0" dirty="0"/>
          </a:p>
        </p:txBody>
      </p:sp>
      <p:pic>
        <p:nvPicPr>
          <p:cNvPr id="1029" name="Picture 11" descr="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0538" y="-323567"/>
            <a:ext cx="4696736" cy="403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E5FD4BD7-57D9-2246-A2B0-A4EFAB0F42E6}"/>
              </a:ext>
            </a:extLst>
          </p:cNvPr>
          <p:cNvPicPr>
            <a:picLocks noChangeAspect="1"/>
          </p:cNvPicPr>
          <p:nvPr/>
        </p:nvPicPr>
        <p:blipFill>
          <a:blip r:embed="rId4"/>
          <a:stretch>
            <a:fillRect/>
          </a:stretch>
        </p:blipFill>
        <p:spPr>
          <a:xfrm>
            <a:off x="5639217" y="4535618"/>
            <a:ext cx="5740400" cy="1651000"/>
          </a:xfrm>
          <a:prstGeom prst="rect">
            <a:avLst/>
          </a:prstGeom>
        </p:spPr>
      </p:pic>
    </p:spTree>
    <p:extLst>
      <p:ext uri="{BB962C8B-B14F-4D97-AF65-F5344CB8AC3E}">
        <p14:creationId xmlns:p14="http://schemas.microsoft.com/office/powerpoint/2010/main" val="31741036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52B65-8BD5-AA49-AC19-D254E7918024}"/>
              </a:ext>
            </a:extLst>
          </p:cNvPr>
          <p:cNvSpPr>
            <a:spLocks noGrp="1"/>
          </p:cNvSpPr>
          <p:nvPr>
            <p:ph type="title"/>
          </p:nvPr>
        </p:nvSpPr>
        <p:spPr>
          <a:xfrm>
            <a:off x="685800" y="682625"/>
            <a:ext cx="10826496" cy="461665"/>
          </a:xfrm>
        </p:spPr>
        <p:txBody>
          <a:bodyPr/>
          <a:lstStyle/>
          <a:p>
            <a:r>
              <a:rPr lang="en-US" dirty="0"/>
              <a:t>Reminder: Creating Datastores</a:t>
            </a:r>
          </a:p>
        </p:txBody>
      </p:sp>
      <p:sp>
        <p:nvSpPr>
          <p:cNvPr id="3" name="Content Placeholder 2">
            <a:extLst>
              <a:ext uri="{FF2B5EF4-FFF2-40B4-BE49-F238E27FC236}">
                <a16:creationId xmlns:a16="http://schemas.microsoft.com/office/drawing/2014/main" id="{C9504AAC-CB0C-FA44-9C42-9D81C8C531AB}"/>
              </a:ext>
            </a:extLst>
          </p:cNvPr>
          <p:cNvSpPr>
            <a:spLocks noGrp="1"/>
          </p:cNvSpPr>
          <p:nvPr>
            <p:ph sz="half" idx="2"/>
          </p:nvPr>
        </p:nvSpPr>
        <p:spPr/>
        <p:txBody>
          <a:bodyPr/>
          <a:lstStyle/>
          <a:p>
            <a:r>
              <a:rPr lang="en-US" dirty="0"/>
              <a:t>Subclasses of </a:t>
            </a:r>
            <a:r>
              <a:rPr lang="en-US" dirty="0">
                <a:solidFill>
                  <a:schemeClr val="tx2"/>
                </a:solidFill>
                <a:latin typeface="Consolas" panose="020B0609020204030204" pitchFamily="49" charset="0"/>
                <a:cs typeface="Consolas" panose="020B0609020204030204" pitchFamily="49" charset="0"/>
              </a:rPr>
              <a:t>Connector</a:t>
            </a:r>
            <a:r>
              <a:rPr lang="en-US" dirty="0"/>
              <a:t> are passed into constructors</a:t>
            </a:r>
          </a:p>
          <a:p>
            <a:r>
              <a:rPr lang="en-US" dirty="0"/>
              <a:t>For example:</a:t>
            </a:r>
          </a:p>
          <a:p>
            <a:pPr lvl="1"/>
            <a:r>
              <a:rPr lang="en-US" dirty="0">
                <a:solidFill>
                  <a:schemeClr val="tx2"/>
                </a:solidFill>
                <a:latin typeface="Consolas" panose="020B0609020204030204" pitchFamily="49" charset="0"/>
                <a:cs typeface="Consolas" panose="020B0609020204030204" pitchFamily="49" charset="0"/>
              </a:rPr>
              <a:t>Geodatabase(</a:t>
            </a:r>
            <a:r>
              <a:rPr lang="en-US" dirty="0" err="1">
                <a:solidFill>
                  <a:schemeClr val="tx2"/>
                </a:solidFill>
                <a:latin typeface="Consolas" panose="020B0609020204030204" pitchFamily="49" charset="0"/>
                <a:cs typeface="Consolas" panose="020B0609020204030204" pitchFamily="49" charset="0"/>
              </a:rPr>
              <a:t>DatabaseConnectionProperties</a:t>
            </a:r>
            <a:r>
              <a:rPr lang="en-US" dirty="0">
                <a:solidFill>
                  <a:schemeClr val="tx2"/>
                </a:solidFill>
                <a:latin typeface="Consolas" panose="020B0609020204030204" pitchFamily="49" charset="0"/>
                <a:cs typeface="Consolas" panose="020B0609020204030204" pitchFamily="49" charset="0"/>
              </a:rPr>
              <a:t>)</a:t>
            </a:r>
          </a:p>
          <a:p>
            <a:pPr lvl="1"/>
            <a:r>
              <a:rPr lang="en-US" dirty="0" err="1">
                <a:solidFill>
                  <a:schemeClr val="tx2"/>
                </a:solidFill>
                <a:latin typeface="Consolas" panose="020B0609020204030204" pitchFamily="49" charset="0"/>
                <a:cs typeface="Consolas" panose="020B0609020204030204" pitchFamily="49" charset="0"/>
              </a:rPr>
              <a:t>FileSystemDatastore</a:t>
            </a:r>
            <a:r>
              <a:rPr lang="en-US" dirty="0">
                <a:solidFill>
                  <a:schemeClr val="tx2"/>
                </a:solidFill>
                <a:latin typeface="Consolas" panose="020B0609020204030204" pitchFamily="49" charset="0"/>
                <a:cs typeface="Consolas" panose="020B0609020204030204" pitchFamily="49" charset="0"/>
              </a:rPr>
              <a:t>(</a:t>
            </a:r>
            <a:r>
              <a:rPr lang="en-US" dirty="0" err="1">
                <a:solidFill>
                  <a:schemeClr val="tx2"/>
                </a:solidFill>
                <a:latin typeface="Consolas" panose="020B0609020204030204" pitchFamily="49" charset="0"/>
                <a:cs typeface="Consolas" panose="020B0609020204030204" pitchFamily="49" charset="0"/>
              </a:rPr>
              <a:t>FileSystemConnectionPath</a:t>
            </a:r>
            <a:r>
              <a:rPr lang="en-US" dirty="0">
                <a:solidFill>
                  <a:schemeClr val="tx2"/>
                </a:solidFill>
                <a:latin typeface="Consolas" panose="020B0609020204030204" pitchFamily="49" charset="0"/>
                <a:cs typeface="Consolas" panose="020B0609020204030204" pitchFamily="49" charset="0"/>
              </a:rPr>
              <a:t>)</a:t>
            </a:r>
          </a:p>
          <a:p>
            <a:pPr lvl="1"/>
            <a:endParaRPr lang="en-US" dirty="0"/>
          </a:p>
        </p:txBody>
      </p:sp>
      <p:pic>
        <p:nvPicPr>
          <p:cNvPr id="4" name="Picture 3">
            <a:extLst>
              <a:ext uri="{FF2B5EF4-FFF2-40B4-BE49-F238E27FC236}">
                <a16:creationId xmlns:a16="http://schemas.microsoft.com/office/drawing/2014/main" id="{6ECA23D4-EF71-BD47-9890-5855942B5B22}"/>
              </a:ext>
            </a:extLst>
          </p:cNvPr>
          <p:cNvPicPr>
            <a:picLocks noChangeAspect="1"/>
          </p:cNvPicPr>
          <p:nvPr/>
        </p:nvPicPr>
        <p:blipFill>
          <a:blip r:embed="rId2"/>
          <a:stretch>
            <a:fillRect/>
          </a:stretch>
        </p:blipFill>
        <p:spPr>
          <a:xfrm>
            <a:off x="2105286" y="4702123"/>
            <a:ext cx="7112000" cy="1651000"/>
          </a:xfrm>
          <a:prstGeom prst="rect">
            <a:avLst/>
          </a:prstGeom>
        </p:spPr>
      </p:pic>
    </p:spTree>
    <p:extLst>
      <p:ext uri="{BB962C8B-B14F-4D97-AF65-F5344CB8AC3E}">
        <p14:creationId xmlns:p14="http://schemas.microsoft.com/office/powerpoint/2010/main" val="13016557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8EB05-8A1A-6846-ACDC-910918E5FF16}"/>
              </a:ext>
            </a:extLst>
          </p:cNvPr>
          <p:cNvSpPr>
            <a:spLocks noGrp="1"/>
          </p:cNvSpPr>
          <p:nvPr>
            <p:ph type="title"/>
          </p:nvPr>
        </p:nvSpPr>
        <p:spPr>
          <a:xfrm>
            <a:off x="685800" y="682625"/>
            <a:ext cx="10924082" cy="923330"/>
          </a:xfrm>
        </p:spPr>
        <p:txBody>
          <a:bodyPr/>
          <a:lstStyle/>
          <a:p>
            <a:r>
              <a:rPr lang="en-US" dirty="0"/>
              <a:t>What’s the Difference Between a Database and a Geodatabase?</a:t>
            </a:r>
          </a:p>
        </p:txBody>
      </p:sp>
      <p:sp>
        <p:nvSpPr>
          <p:cNvPr id="3" name="Content Placeholder 2">
            <a:extLst>
              <a:ext uri="{FF2B5EF4-FFF2-40B4-BE49-F238E27FC236}">
                <a16:creationId xmlns:a16="http://schemas.microsoft.com/office/drawing/2014/main" id="{7F4B192F-2B50-B445-AA9A-5B7B5BBBA062}"/>
              </a:ext>
            </a:extLst>
          </p:cNvPr>
          <p:cNvSpPr>
            <a:spLocks noGrp="1"/>
          </p:cNvSpPr>
          <p:nvPr>
            <p:ph sz="half" idx="2"/>
          </p:nvPr>
        </p:nvSpPr>
        <p:spPr/>
        <p:txBody>
          <a:bodyPr/>
          <a:lstStyle/>
          <a:p>
            <a:r>
              <a:rPr lang="en-US" dirty="0"/>
              <a:t>A Geodatabase contains additional metadata used by ArcGIS (GDB_* tables)</a:t>
            </a:r>
          </a:p>
          <a:p>
            <a:r>
              <a:rPr lang="en-US" dirty="0"/>
              <a:t>This metadata used to provide advanced functionality</a:t>
            </a:r>
          </a:p>
          <a:p>
            <a:pPr lvl="1"/>
            <a:r>
              <a:rPr lang="en-US" dirty="0"/>
              <a:t>Domains</a:t>
            </a:r>
          </a:p>
          <a:p>
            <a:pPr lvl="1"/>
            <a:r>
              <a:rPr lang="en-US" dirty="0"/>
              <a:t>Relationship classes</a:t>
            </a:r>
          </a:p>
          <a:p>
            <a:pPr lvl="1"/>
            <a:r>
              <a:rPr lang="en-US" dirty="0"/>
              <a:t>Topologies</a:t>
            </a:r>
          </a:p>
          <a:p>
            <a:pPr lvl="1"/>
            <a:r>
              <a:rPr lang="en-US" dirty="0"/>
              <a:t>Versioning</a:t>
            </a:r>
          </a:p>
          <a:p>
            <a:pPr lvl="1"/>
            <a:r>
              <a:rPr lang="en-US" dirty="0"/>
              <a:t>Utility networks</a:t>
            </a:r>
          </a:p>
          <a:p>
            <a:pPr lvl="1"/>
            <a:r>
              <a:rPr lang="en-US" dirty="0"/>
              <a:t>Etc.</a:t>
            </a:r>
          </a:p>
        </p:txBody>
      </p:sp>
    </p:spTree>
    <p:extLst>
      <p:ext uri="{BB962C8B-B14F-4D97-AF65-F5344CB8AC3E}">
        <p14:creationId xmlns:p14="http://schemas.microsoft.com/office/powerpoint/2010/main" val="4336483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1E285A32-CEB0-9B4B-81E7-1D37D54AD6ED}"/>
              </a:ext>
            </a:extLst>
          </p:cNvPr>
          <p:cNvGrpSpPr/>
          <p:nvPr/>
        </p:nvGrpSpPr>
        <p:grpSpPr>
          <a:xfrm>
            <a:off x="0" y="0"/>
            <a:ext cx="12192000" cy="6858001"/>
            <a:chOff x="0" y="0"/>
            <a:chExt cx="12192000" cy="6858001"/>
          </a:xfrm>
        </p:grpSpPr>
        <p:sp>
          <p:nvSpPr>
            <p:cNvPr id="16" name="Rectangle 15">
              <a:extLst>
                <a:ext uri="{FF2B5EF4-FFF2-40B4-BE49-F238E27FC236}">
                  <a16:creationId xmlns:a16="http://schemas.microsoft.com/office/drawing/2014/main" id="{10DA2516-C76A-8B42-BAB7-F269B50F83F5}"/>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7" name="Picture 16">
              <a:extLst>
                <a:ext uri="{FF2B5EF4-FFF2-40B4-BE49-F238E27FC236}">
                  <a16:creationId xmlns:a16="http://schemas.microsoft.com/office/drawing/2014/main" id="{E9E53A45-3FF0-4841-8767-E41DBB6DCDFB}"/>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D5E75D19-7D05-8B4C-B22D-CCA3AA5B68C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CA2DE62D-261A-9E4C-838B-DEEDE9B9FEA4}"/>
              </a:ext>
            </a:extLst>
          </p:cNvPr>
          <p:cNvSpPr>
            <a:spLocks noGrp="1"/>
          </p:cNvSpPr>
          <p:nvPr>
            <p:ph sz="quarter" idx="10"/>
          </p:nvPr>
        </p:nvSpPr>
        <p:spPr/>
        <p:txBody>
          <a:bodyPr/>
          <a:lstStyle/>
          <a:p>
            <a:r>
              <a:rPr lang="en-US" dirty="0"/>
              <a:t>The Pro SDK is a managed C# API for writing extensions with ArcGIS Pro</a:t>
            </a:r>
          </a:p>
          <a:p>
            <a:pPr lvl="1"/>
            <a:r>
              <a:rPr lang="en-US" dirty="0"/>
              <a:t>Add-ins</a:t>
            </a:r>
          </a:p>
          <a:p>
            <a:pPr lvl="1"/>
            <a:r>
              <a:rPr lang="en-US" dirty="0"/>
              <a:t>Configurations</a:t>
            </a:r>
          </a:p>
          <a:p>
            <a:pPr lvl="1"/>
            <a:r>
              <a:rPr lang="en-US" dirty="0" err="1"/>
              <a:t>CoreHost</a:t>
            </a:r>
            <a:endParaRPr lang="en-US" dirty="0"/>
          </a:p>
          <a:p>
            <a:r>
              <a:rPr lang="en-US" dirty="0"/>
              <a:t>The Geodatabase API provides data querying and manipulation</a:t>
            </a:r>
          </a:p>
          <a:p>
            <a:r>
              <a:rPr lang="en-US" dirty="0"/>
              <a:t>The Utility Network API provides access to utility network capabilities</a:t>
            </a:r>
          </a:p>
          <a:p>
            <a:r>
              <a:rPr lang="en-US" dirty="0"/>
              <a:t>Why a “What’s New” talk?</a:t>
            </a:r>
          </a:p>
          <a:p>
            <a:pPr lvl="1"/>
            <a:r>
              <a:rPr lang="en-US" dirty="0">
                <a:hlinkClick r:id="rId4"/>
              </a:rPr>
              <a:t>Overview of the Geodatabase API</a:t>
            </a:r>
            <a:endParaRPr lang="en-US" dirty="0"/>
          </a:p>
          <a:p>
            <a:pPr lvl="1"/>
            <a:r>
              <a:rPr lang="en-US" dirty="0">
                <a:hlinkClick r:id="rId5"/>
              </a:rPr>
              <a:t>Overview of the Utility Network Management API</a:t>
            </a:r>
            <a:endParaRPr lang="en-US" dirty="0"/>
          </a:p>
        </p:txBody>
      </p:sp>
    </p:spTree>
    <p:extLst>
      <p:ext uri="{BB962C8B-B14F-4D97-AF65-F5344CB8AC3E}">
        <p14:creationId xmlns:p14="http://schemas.microsoft.com/office/powerpoint/2010/main" val="642213481"/>
      </p:ext>
    </p:extLst>
  </p:cSld>
  <p:clrMapOvr>
    <a:masterClrMapping/>
  </p:clrMapOvr>
  <mc:AlternateContent xmlns:mc="http://schemas.openxmlformats.org/markup-compatibility/2006">
    <mc:Choice xmlns:p14="http://schemas.microsoft.com/office/powerpoint/2010/main" Requires="p14">
      <p:transition p14:dur="0" advTm="469"/>
    </mc:Choice>
    <mc:Fallback>
      <p:transition advTm="46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C1F8F-F638-6B43-89B9-B1687A2E62E5}"/>
              </a:ext>
            </a:extLst>
          </p:cNvPr>
          <p:cNvSpPr>
            <a:spLocks noGrp="1"/>
          </p:cNvSpPr>
          <p:nvPr>
            <p:ph type="title"/>
          </p:nvPr>
        </p:nvSpPr>
        <p:spPr>
          <a:xfrm>
            <a:off x="685800" y="682625"/>
            <a:ext cx="10826496" cy="461665"/>
          </a:xfrm>
        </p:spPr>
        <p:txBody>
          <a:bodyPr/>
          <a:lstStyle/>
          <a:p>
            <a:r>
              <a:rPr lang="en-US" dirty="0"/>
              <a:t>SQLite Databases vs. Mobile Geodatabases</a:t>
            </a:r>
          </a:p>
        </p:txBody>
      </p:sp>
      <p:pic>
        <p:nvPicPr>
          <p:cNvPr id="7" name="Picture 6">
            <a:extLst>
              <a:ext uri="{FF2B5EF4-FFF2-40B4-BE49-F238E27FC236}">
                <a16:creationId xmlns:a16="http://schemas.microsoft.com/office/drawing/2014/main" id="{DA4EBA6B-610B-FB49-B5BE-98E6CED8CA20}"/>
              </a:ext>
            </a:extLst>
          </p:cNvPr>
          <p:cNvPicPr>
            <a:picLocks noChangeAspect="1"/>
          </p:cNvPicPr>
          <p:nvPr/>
        </p:nvPicPr>
        <p:blipFill>
          <a:blip r:embed="rId2"/>
          <a:stretch>
            <a:fillRect/>
          </a:stretch>
        </p:blipFill>
        <p:spPr>
          <a:xfrm>
            <a:off x="171450" y="2146300"/>
            <a:ext cx="11849100" cy="2565400"/>
          </a:xfrm>
          <a:prstGeom prst="rect">
            <a:avLst/>
          </a:prstGeom>
        </p:spPr>
      </p:pic>
      <p:sp>
        <p:nvSpPr>
          <p:cNvPr id="8" name="TextBox 7">
            <a:extLst>
              <a:ext uri="{FF2B5EF4-FFF2-40B4-BE49-F238E27FC236}">
                <a16:creationId xmlns:a16="http://schemas.microsoft.com/office/drawing/2014/main" id="{CFB252AA-C67B-1F43-9FA5-2E53E3DACAAC}"/>
              </a:ext>
            </a:extLst>
          </p:cNvPr>
          <p:cNvSpPr txBox="1"/>
          <p:nvPr/>
        </p:nvSpPr>
        <p:spPr>
          <a:xfrm>
            <a:off x="4234721" y="5036695"/>
            <a:ext cx="2181069" cy="637082"/>
          </a:xfrm>
          <a:prstGeom prst="rect">
            <a:avLst/>
          </a:prstGeom>
          <a:noFill/>
          <a:effectLst/>
        </p:spPr>
        <p:txBody>
          <a:bodyPr wrap="square" lIns="0" tIns="0" rIns="0" bIns="0" rtlCol="0">
            <a:noAutofit/>
          </a:bodyPr>
          <a:lstStyle/>
          <a:p>
            <a:pPr algn="l" eaLnBrk="0" hangingPunct="0"/>
            <a:r>
              <a:rPr lang="en-US" sz="1600" dirty="0"/>
              <a:t>Mobile Geodatabases</a:t>
            </a:r>
          </a:p>
          <a:p>
            <a:pPr algn="l" eaLnBrk="0" hangingPunct="0"/>
            <a:r>
              <a:rPr lang="en-US" sz="1600" dirty="0"/>
              <a:t>*.geodatabase files</a:t>
            </a:r>
            <a:endParaRPr lang="en-US" sz="1600" dirty="0">
              <a:ea typeface="+mn-ea"/>
              <a:cs typeface="+mn-cs"/>
            </a:endParaRPr>
          </a:p>
        </p:txBody>
      </p:sp>
      <p:sp>
        <p:nvSpPr>
          <p:cNvPr id="9" name="TextBox 8">
            <a:extLst>
              <a:ext uri="{FF2B5EF4-FFF2-40B4-BE49-F238E27FC236}">
                <a16:creationId xmlns:a16="http://schemas.microsoft.com/office/drawing/2014/main" id="{0B6CC8DF-8C1C-4C4F-906B-E8028B34F50F}"/>
              </a:ext>
            </a:extLst>
          </p:cNvPr>
          <p:cNvSpPr txBox="1"/>
          <p:nvPr/>
        </p:nvSpPr>
        <p:spPr>
          <a:xfrm>
            <a:off x="789481" y="5039193"/>
            <a:ext cx="2181069" cy="637082"/>
          </a:xfrm>
          <a:prstGeom prst="rect">
            <a:avLst/>
          </a:prstGeom>
          <a:noFill/>
          <a:effectLst/>
        </p:spPr>
        <p:txBody>
          <a:bodyPr wrap="square" lIns="0" tIns="0" rIns="0" bIns="0" rtlCol="0">
            <a:noAutofit/>
          </a:bodyPr>
          <a:lstStyle/>
          <a:p>
            <a:pPr algn="l" eaLnBrk="0" hangingPunct="0"/>
            <a:r>
              <a:rPr lang="en-US" sz="1600" dirty="0"/>
              <a:t>SQLite databases</a:t>
            </a:r>
          </a:p>
          <a:p>
            <a:pPr algn="l" eaLnBrk="0" hangingPunct="0"/>
            <a:r>
              <a:rPr lang="en-US" sz="1600" dirty="0"/>
              <a:t>*.</a:t>
            </a:r>
            <a:r>
              <a:rPr lang="en-US" sz="1600" dirty="0" err="1"/>
              <a:t>sqlite</a:t>
            </a:r>
            <a:r>
              <a:rPr lang="en-US" sz="1600" dirty="0"/>
              <a:t> files</a:t>
            </a:r>
          </a:p>
          <a:p>
            <a:pPr algn="l" eaLnBrk="0" hangingPunct="0"/>
            <a:r>
              <a:rPr lang="en-US" sz="1600" dirty="0"/>
              <a:t>*.</a:t>
            </a:r>
            <a:r>
              <a:rPr lang="en-US" sz="1600" dirty="0" err="1"/>
              <a:t>gpkg</a:t>
            </a:r>
            <a:r>
              <a:rPr lang="en-US" sz="1600" dirty="0"/>
              <a:t> files</a:t>
            </a:r>
            <a:endParaRPr lang="en-US" sz="1600" dirty="0">
              <a:ea typeface="+mn-ea"/>
              <a:cs typeface="+mn-cs"/>
            </a:endParaRPr>
          </a:p>
        </p:txBody>
      </p:sp>
    </p:spTree>
    <p:extLst>
      <p:ext uri="{BB962C8B-B14F-4D97-AF65-F5344CB8AC3E}">
        <p14:creationId xmlns:p14="http://schemas.microsoft.com/office/powerpoint/2010/main" val="34928843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API</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363338"/>
            <a:ext cx="5061888" cy="1107996"/>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Memory Geodatabase Support</a:t>
            </a:r>
            <a:endParaRPr lang="en-US" sz="3600" dirty="0"/>
          </a:p>
        </p:txBody>
      </p:sp>
    </p:spTree>
    <p:extLst>
      <p:ext uri="{BB962C8B-B14F-4D97-AF65-F5344CB8AC3E}">
        <p14:creationId xmlns:p14="http://schemas.microsoft.com/office/powerpoint/2010/main" val="610412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66EB-D750-D247-8063-63BC219B152B}"/>
              </a:ext>
            </a:extLst>
          </p:cNvPr>
          <p:cNvSpPr>
            <a:spLocks noGrp="1"/>
          </p:cNvSpPr>
          <p:nvPr>
            <p:ph type="title"/>
          </p:nvPr>
        </p:nvSpPr>
        <p:spPr/>
        <p:txBody>
          <a:bodyPr/>
          <a:lstStyle/>
          <a:p>
            <a:r>
              <a:rPr lang="en-US" dirty="0"/>
              <a:t>In-Memory Geodatabases</a:t>
            </a:r>
          </a:p>
        </p:txBody>
      </p:sp>
      <p:sp>
        <p:nvSpPr>
          <p:cNvPr id="5" name="Content Placeholder 4">
            <a:extLst>
              <a:ext uri="{FF2B5EF4-FFF2-40B4-BE49-F238E27FC236}">
                <a16:creationId xmlns:a16="http://schemas.microsoft.com/office/drawing/2014/main" id="{9BD7CB99-7294-164A-9800-5EA5C7174514}"/>
              </a:ext>
            </a:extLst>
          </p:cNvPr>
          <p:cNvSpPr>
            <a:spLocks noGrp="1"/>
          </p:cNvSpPr>
          <p:nvPr>
            <p:ph sz="quarter" idx="10"/>
          </p:nvPr>
        </p:nvSpPr>
        <p:spPr/>
        <p:txBody>
          <a:bodyPr/>
          <a:lstStyle/>
          <a:p>
            <a:r>
              <a:rPr lang="en-US" dirty="0"/>
              <a:t>A geodatabase that is stored in memory, not on disk</a:t>
            </a:r>
          </a:p>
          <a:p>
            <a:r>
              <a:rPr lang="en-US" dirty="0"/>
              <a:t>Not persisted between Pro sessions</a:t>
            </a:r>
          </a:p>
          <a:p>
            <a:r>
              <a:rPr lang="en-US" dirty="0"/>
              <a:t>Great for intermediate calculations</a:t>
            </a:r>
          </a:p>
          <a:p>
            <a:r>
              <a:rPr lang="en-US" dirty="0"/>
              <a:t>FAST!!</a:t>
            </a:r>
          </a:p>
        </p:txBody>
      </p:sp>
    </p:spTree>
    <p:extLst>
      <p:ext uri="{BB962C8B-B14F-4D97-AF65-F5344CB8AC3E}">
        <p14:creationId xmlns:p14="http://schemas.microsoft.com/office/powerpoint/2010/main" val="11607318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A2390-AB5D-4C40-99C9-9DEB4E15EFE0}"/>
              </a:ext>
            </a:extLst>
          </p:cNvPr>
          <p:cNvSpPr>
            <a:spLocks noGrp="1"/>
          </p:cNvSpPr>
          <p:nvPr>
            <p:ph type="title"/>
          </p:nvPr>
        </p:nvSpPr>
        <p:spPr>
          <a:xfrm>
            <a:off x="914400" y="452735"/>
            <a:ext cx="10369296" cy="923330"/>
          </a:xfrm>
        </p:spPr>
        <p:txBody>
          <a:bodyPr/>
          <a:lstStyle/>
          <a:p>
            <a:r>
              <a:rPr lang="en-US" dirty="0"/>
              <a:t>Geoprocessing Supports Two Kinds of Memory Geodatabases</a:t>
            </a:r>
          </a:p>
        </p:txBody>
      </p:sp>
      <p:sp>
        <p:nvSpPr>
          <p:cNvPr id="3" name="Content Placeholder 2">
            <a:extLst>
              <a:ext uri="{FF2B5EF4-FFF2-40B4-BE49-F238E27FC236}">
                <a16:creationId xmlns:a16="http://schemas.microsoft.com/office/drawing/2014/main" id="{F88D1E76-E86F-7D42-AABF-C125B7415063}"/>
              </a:ext>
            </a:extLst>
          </p:cNvPr>
          <p:cNvSpPr>
            <a:spLocks noGrp="1"/>
          </p:cNvSpPr>
          <p:nvPr>
            <p:ph sz="quarter" idx="10"/>
          </p:nvPr>
        </p:nvSpPr>
        <p:spPr/>
        <p:txBody>
          <a:bodyPr/>
          <a:lstStyle/>
          <a:p>
            <a:r>
              <a:rPr lang="en-US" dirty="0"/>
              <a:t>memory</a:t>
            </a:r>
          </a:p>
          <a:p>
            <a:pPr lvl="1"/>
            <a:r>
              <a:rPr lang="en-US" dirty="0"/>
              <a:t>Developed for ArcGIS Pro</a:t>
            </a:r>
          </a:p>
          <a:p>
            <a:pPr lvl="1"/>
            <a:r>
              <a:rPr lang="en-US" dirty="0"/>
              <a:t>Feature classes can be displayed on a map</a:t>
            </a:r>
          </a:p>
          <a:p>
            <a:pPr lvl="1"/>
            <a:r>
              <a:rPr lang="en-US" dirty="0"/>
              <a:t>To write to the memory workspace, specify an output dataset path beginning with memory\ and including no file extension—for example, memory\</a:t>
            </a:r>
            <a:r>
              <a:rPr lang="en-US" dirty="0" err="1"/>
              <a:t>tempOutput</a:t>
            </a:r>
            <a:endParaRPr lang="en-US" dirty="0"/>
          </a:p>
          <a:p>
            <a:r>
              <a:rPr lang="en-US" dirty="0" err="1"/>
              <a:t>in_memory</a:t>
            </a:r>
            <a:endParaRPr lang="en-US" dirty="0"/>
          </a:p>
          <a:p>
            <a:pPr lvl="1"/>
            <a:r>
              <a:rPr lang="en-US" dirty="0"/>
              <a:t>Legacy technology from ArcMap</a:t>
            </a:r>
          </a:p>
          <a:p>
            <a:pPr lvl="1"/>
            <a:r>
              <a:rPr lang="en-US" dirty="0"/>
              <a:t>Feature classes cannot be displayed on a map (internally copied to file geodatabase before display)</a:t>
            </a:r>
          </a:p>
          <a:p>
            <a:pPr lvl="1"/>
            <a:r>
              <a:rPr lang="en-US" dirty="0"/>
              <a:t>To write to the </a:t>
            </a:r>
            <a:r>
              <a:rPr lang="en-US" dirty="0" err="1"/>
              <a:t>in_memory</a:t>
            </a:r>
            <a:r>
              <a:rPr lang="en-US" dirty="0"/>
              <a:t> workspace, specify an output dataset path beginning with </a:t>
            </a:r>
            <a:r>
              <a:rPr lang="en-US" dirty="0" err="1"/>
              <a:t>in_memory</a:t>
            </a:r>
            <a:r>
              <a:rPr lang="en-US" dirty="0"/>
              <a:t>\ and including no file extension—for example, </a:t>
            </a:r>
            <a:r>
              <a:rPr lang="en-US" dirty="0" err="1"/>
              <a:t>in_memory</a:t>
            </a:r>
            <a:r>
              <a:rPr lang="en-US" dirty="0"/>
              <a:t>\</a:t>
            </a:r>
            <a:r>
              <a:rPr lang="en-US" dirty="0" err="1"/>
              <a:t>tempOutput</a:t>
            </a:r>
            <a:endParaRPr lang="en-US" dirty="0"/>
          </a:p>
          <a:p>
            <a:pPr lvl="1"/>
            <a:r>
              <a:rPr lang="en-US" dirty="0"/>
              <a:t>Useful for intermediate results in geoprocessing models</a:t>
            </a:r>
          </a:p>
        </p:txBody>
      </p:sp>
    </p:spTree>
    <p:extLst>
      <p:ext uri="{BB962C8B-B14F-4D97-AF65-F5344CB8AC3E}">
        <p14:creationId xmlns:p14="http://schemas.microsoft.com/office/powerpoint/2010/main" val="32636793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A2390-AB5D-4C40-99C9-9DEB4E15EFE0}"/>
              </a:ext>
            </a:extLst>
          </p:cNvPr>
          <p:cNvSpPr>
            <a:spLocks noGrp="1"/>
          </p:cNvSpPr>
          <p:nvPr>
            <p:ph type="title"/>
          </p:nvPr>
        </p:nvSpPr>
        <p:spPr>
          <a:xfrm>
            <a:off x="914400" y="452735"/>
            <a:ext cx="10369296" cy="923330"/>
          </a:xfrm>
        </p:spPr>
        <p:txBody>
          <a:bodyPr/>
          <a:lstStyle/>
          <a:p>
            <a:r>
              <a:rPr lang="en-US" dirty="0"/>
              <a:t>Geoprocessing Supports Two Kinds of Memory Geodatabases</a:t>
            </a:r>
          </a:p>
        </p:txBody>
      </p:sp>
      <p:sp>
        <p:nvSpPr>
          <p:cNvPr id="3" name="Content Placeholder 2">
            <a:extLst>
              <a:ext uri="{FF2B5EF4-FFF2-40B4-BE49-F238E27FC236}">
                <a16:creationId xmlns:a16="http://schemas.microsoft.com/office/drawing/2014/main" id="{F88D1E76-E86F-7D42-AABF-C125B7415063}"/>
              </a:ext>
            </a:extLst>
          </p:cNvPr>
          <p:cNvSpPr>
            <a:spLocks noGrp="1"/>
          </p:cNvSpPr>
          <p:nvPr>
            <p:ph sz="quarter" idx="10"/>
          </p:nvPr>
        </p:nvSpPr>
        <p:spPr>
          <a:ln>
            <a:noFill/>
          </a:ln>
        </p:spPr>
        <p:txBody>
          <a:bodyPr/>
          <a:lstStyle/>
          <a:p>
            <a:r>
              <a:rPr lang="en-US" dirty="0"/>
              <a:t>memory</a:t>
            </a:r>
          </a:p>
          <a:p>
            <a:pPr lvl="1"/>
            <a:r>
              <a:rPr lang="en-US" dirty="0"/>
              <a:t>Developed for ArcGIS Pro</a:t>
            </a:r>
          </a:p>
          <a:p>
            <a:pPr lvl="1"/>
            <a:r>
              <a:rPr lang="en-US" dirty="0"/>
              <a:t>Feature classes can be displayed on a map</a:t>
            </a:r>
          </a:p>
          <a:p>
            <a:pPr lvl="1"/>
            <a:r>
              <a:rPr lang="en-US" dirty="0"/>
              <a:t>To write to the memory workspace, specify an output dataset path beginning with memory\ and including no file extension—for example, memory\</a:t>
            </a:r>
            <a:r>
              <a:rPr lang="en-US" dirty="0" err="1"/>
              <a:t>tempOutput</a:t>
            </a:r>
            <a:endParaRPr lang="en-US" dirty="0"/>
          </a:p>
          <a:p>
            <a:r>
              <a:rPr lang="en-US" dirty="0" err="1"/>
              <a:t>in_memory</a:t>
            </a:r>
            <a:endParaRPr lang="en-US" dirty="0"/>
          </a:p>
          <a:p>
            <a:pPr lvl="1"/>
            <a:r>
              <a:rPr lang="en-US" dirty="0"/>
              <a:t>Legacy technology from ArcMap</a:t>
            </a:r>
          </a:p>
          <a:p>
            <a:pPr lvl="1"/>
            <a:r>
              <a:rPr lang="en-US" dirty="0"/>
              <a:t>Feature classes cannot be displayed on a map (internally copied to file geodatabase before display)</a:t>
            </a:r>
          </a:p>
          <a:p>
            <a:pPr lvl="1"/>
            <a:r>
              <a:rPr lang="en-US" dirty="0"/>
              <a:t>To write to the </a:t>
            </a:r>
            <a:r>
              <a:rPr lang="en-US" dirty="0" err="1"/>
              <a:t>in_memory</a:t>
            </a:r>
            <a:r>
              <a:rPr lang="en-US" dirty="0"/>
              <a:t> workspace, specify an output dataset path beginning with </a:t>
            </a:r>
            <a:r>
              <a:rPr lang="en-US" dirty="0" err="1"/>
              <a:t>in_memory</a:t>
            </a:r>
            <a:r>
              <a:rPr lang="en-US" dirty="0"/>
              <a:t>\ and including no file extension—for example, </a:t>
            </a:r>
            <a:r>
              <a:rPr lang="en-US" dirty="0" err="1"/>
              <a:t>in_memory</a:t>
            </a:r>
            <a:r>
              <a:rPr lang="en-US" dirty="0"/>
              <a:t>\</a:t>
            </a:r>
            <a:r>
              <a:rPr lang="en-US" dirty="0" err="1"/>
              <a:t>tempOutput</a:t>
            </a:r>
            <a:endParaRPr lang="en-US" dirty="0"/>
          </a:p>
          <a:p>
            <a:pPr lvl="1"/>
            <a:r>
              <a:rPr lang="en-US" dirty="0"/>
              <a:t>Useful for intermediate results in geoprocessing models</a:t>
            </a:r>
          </a:p>
        </p:txBody>
      </p:sp>
      <p:sp>
        <p:nvSpPr>
          <p:cNvPr id="4" name="TextBox 3">
            <a:extLst>
              <a:ext uri="{FF2B5EF4-FFF2-40B4-BE49-F238E27FC236}">
                <a16:creationId xmlns:a16="http://schemas.microsoft.com/office/drawing/2014/main" id="{81933C02-CB29-D641-9B18-75912AE920FB}"/>
              </a:ext>
            </a:extLst>
          </p:cNvPr>
          <p:cNvSpPr txBox="1"/>
          <p:nvPr/>
        </p:nvSpPr>
        <p:spPr>
          <a:xfrm>
            <a:off x="7555043" y="1495269"/>
            <a:ext cx="3267855" cy="1124262"/>
          </a:xfrm>
          <a:prstGeom prst="rect">
            <a:avLst/>
          </a:prstGeom>
          <a:noFill/>
          <a:effectLst/>
        </p:spPr>
        <p:txBody>
          <a:bodyPr wrap="square" lIns="0" tIns="0" rIns="0" bIns="0" rtlCol="0">
            <a:noAutofit/>
          </a:bodyPr>
          <a:lstStyle/>
          <a:p>
            <a:pPr algn="l" eaLnBrk="0" hangingPunct="0"/>
            <a:r>
              <a:rPr lang="en-US" sz="2000" dirty="0">
                <a:solidFill>
                  <a:schemeClr val="accent3"/>
                </a:solidFill>
                <a:ea typeface="+mn-ea"/>
                <a:cs typeface="+mn-cs"/>
              </a:rPr>
              <a:t>Supported by the Pro SDK</a:t>
            </a:r>
          </a:p>
        </p:txBody>
      </p:sp>
      <p:sp>
        <p:nvSpPr>
          <p:cNvPr id="5" name="Rectangle 4">
            <a:extLst>
              <a:ext uri="{FF2B5EF4-FFF2-40B4-BE49-F238E27FC236}">
                <a16:creationId xmlns:a16="http://schemas.microsoft.com/office/drawing/2014/main" id="{4978AE12-8999-4B4F-A7CC-6CFBA12A9A09}"/>
              </a:ext>
            </a:extLst>
          </p:cNvPr>
          <p:cNvSpPr/>
          <p:nvPr/>
        </p:nvSpPr>
        <p:spPr bwMode="auto">
          <a:xfrm>
            <a:off x="809469" y="2057400"/>
            <a:ext cx="10290747" cy="1750102"/>
          </a:xfrm>
          <a:prstGeom prst="rect">
            <a:avLst/>
          </a:prstGeom>
          <a:noFill/>
          <a:ln w="57150">
            <a:solidFill>
              <a:schemeClr val="accent3"/>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Tree>
    <p:extLst>
      <p:ext uri="{BB962C8B-B14F-4D97-AF65-F5344CB8AC3E}">
        <p14:creationId xmlns:p14="http://schemas.microsoft.com/office/powerpoint/2010/main" val="29398400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F950B-92A1-784A-851D-DB9A30064110}"/>
              </a:ext>
            </a:extLst>
          </p:cNvPr>
          <p:cNvSpPr>
            <a:spLocks noGrp="1"/>
          </p:cNvSpPr>
          <p:nvPr>
            <p:ph type="title"/>
          </p:nvPr>
        </p:nvSpPr>
        <p:spPr/>
        <p:txBody>
          <a:bodyPr/>
          <a:lstStyle/>
          <a:p>
            <a:r>
              <a:rPr lang="en-US" dirty="0"/>
              <a:t>Creating a Memory Geodatabase</a:t>
            </a:r>
          </a:p>
        </p:txBody>
      </p:sp>
      <p:sp>
        <p:nvSpPr>
          <p:cNvPr id="3" name="Content Placeholder 2">
            <a:extLst>
              <a:ext uri="{FF2B5EF4-FFF2-40B4-BE49-F238E27FC236}">
                <a16:creationId xmlns:a16="http://schemas.microsoft.com/office/drawing/2014/main" id="{CDBFEE21-89C5-4642-8314-62EAE4734601}"/>
              </a:ext>
            </a:extLst>
          </p:cNvPr>
          <p:cNvSpPr>
            <a:spLocks noGrp="1"/>
          </p:cNvSpPr>
          <p:nvPr>
            <p:ph sz="quarter" idx="10"/>
          </p:nvPr>
        </p:nvSpPr>
        <p:spPr/>
        <p:txBody>
          <a:bodyPr/>
          <a:lstStyle/>
          <a:p>
            <a:r>
              <a:rPr lang="en-US" dirty="0"/>
              <a:t>Create an instance of the </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t> class</a:t>
            </a:r>
          </a:p>
          <a:p>
            <a:pPr lvl="1"/>
            <a:r>
              <a:rPr lang="en-US" dirty="0"/>
              <a:t>Inherits from </a:t>
            </a:r>
            <a:r>
              <a:rPr lang="en-US" dirty="0">
                <a:solidFill>
                  <a:schemeClr val="tx2"/>
                </a:solidFill>
                <a:latin typeface="Consolas" panose="020B0609020204030204" pitchFamily="49" charset="0"/>
                <a:cs typeface="Consolas" panose="020B0609020204030204" pitchFamily="49" charset="0"/>
              </a:rPr>
              <a:t>Connector</a:t>
            </a:r>
            <a:r>
              <a:rPr lang="en-US" dirty="0"/>
              <a:t>!</a:t>
            </a:r>
          </a:p>
          <a:p>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 </a:t>
            </a:r>
            <a:r>
              <a:rPr lang="en-US" dirty="0"/>
              <a:t>default constructor</a:t>
            </a:r>
          </a:p>
          <a:p>
            <a:pPr lvl="1"/>
            <a:r>
              <a:rPr lang="en-US" dirty="0"/>
              <a:t>Creates a memory geodatabase named “Memory”</a:t>
            </a:r>
          </a:p>
          <a:p>
            <a:pPr lvl="1"/>
            <a:r>
              <a:rPr lang="en-US" dirty="0"/>
              <a:t>Shared with geoprocessing</a:t>
            </a:r>
          </a:p>
          <a:p>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(string) </a:t>
            </a:r>
            <a:r>
              <a:rPr lang="en-US" dirty="0"/>
              <a:t>constructor</a:t>
            </a:r>
          </a:p>
          <a:p>
            <a:pPr lvl="1"/>
            <a:r>
              <a:rPr lang="en-US" dirty="0"/>
              <a:t>Create a memory geodatabase with an arbitrary name</a:t>
            </a:r>
          </a:p>
        </p:txBody>
      </p:sp>
    </p:spTree>
    <p:extLst>
      <p:ext uri="{BB962C8B-B14F-4D97-AF65-F5344CB8AC3E}">
        <p14:creationId xmlns:p14="http://schemas.microsoft.com/office/powerpoint/2010/main" val="13509523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87C2-4F84-6745-8D03-C32B1DE2283E}"/>
              </a:ext>
            </a:extLst>
          </p:cNvPr>
          <p:cNvSpPr>
            <a:spLocks noGrp="1"/>
          </p:cNvSpPr>
          <p:nvPr>
            <p:ph type="title"/>
          </p:nvPr>
        </p:nvSpPr>
        <p:spPr/>
        <p:txBody>
          <a:bodyPr/>
          <a:lstStyle/>
          <a:p>
            <a:r>
              <a:rPr lang="en-US" dirty="0"/>
              <a:t>Referencing and Using a Mobile Geodatabase</a:t>
            </a:r>
          </a:p>
        </p:txBody>
      </p:sp>
      <p:sp>
        <p:nvSpPr>
          <p:cNvPr id="3" name="Content Placeholder 2">
            <a:extLst>
              <a:ext uri="{FF2B5EF4-FFF2-40B4-BE49-F238E27FC236}">
                <a16:creationId xmlns:a16="http://schemas.microsoft.com/office/drawing/2014/main" id="{75CA6264-13DA-F045-8808-AA148B59991A}"/>
              </a:ext>
            </a:extLst>
          </p:cNvPr>
          <p:cNvSpPr>
            <a:spLocks noGrp="1"/>
          </p:cNvSpPr>
          <p:nvPr>
            <p:ph sz="quarter" idx="10"/>
          </p:nvPr>
        </p:nvSpPr>
        <p:spPr/>
        <p:txBody>
          <a:bodyPr/>
          <a:lstStyle/>
          <a:p>
            <a:r>
              <a:rPr lang="en-US" dirty="0"/>
              <a:t>Use </a:t>
            </a:r>
            <a:r>
              <a:rPr lang="en-US" dirty="0">
                <a:solidFill>
                  <a:schemeClr val="tx2"/>
                </a:solidFill>
                <a:latin typeface="Consolas" panose="020B0609020204030204" pitchFamily="49" charset="0"/>
                <a:cs typeface="Consolas" panose="020B0609020204030204" pitchFamily="49" charset="0"/>
              </a:rPr>
              <a:t>Geodatabase(</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 </a:t>
            </a:r>
            <a:r>
              <a:rPr lang="en-US" dirty="0"/>
              <a:t>constructor</a:t>
            </a:r>
          </a:p>
          <a:p>
            <a:r>
              <a:rPr lang="en-US" dirty="0"/>
              <a:t>Use DDL routines (or geoprocessing) to create tables and feature classes</a:t>
            </a:r>
          </a:p>
          <a:p>
            <a:endParaRPr lang="en-US" dirty="0"/>
          </a:p>
        </p:txBody>
      </p:sp>
    </p:spTree>
    <p:extLst>
      <p:ext uri="{BB962C8B-B14F-4D97-AF65-F5344CB8AC3E}">
        <p14:creationId xmlns:p14="http://schemas.microsoft.com/office/powerpoint/2010/main" val="7516080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D7D0E-1AD5-2C4A-808E-EFD102A7CAB9}"/>
              </a:ext>
            </a:extLst>
          </p:cNvPr>
          <p:cNvSpPr>
            <a:spLocks noGrp="1"/>
          </p:cNvSpPr>
          <p:nvPr>
            <p:ph type="title"/>
          </p:nvPr>
        </p:nvSpPr>
        <p:spPr/>
        <p:txBody>
          <a:bodyPr/>
          <a:lstStyle/>
          <a:p>
            <a:r>
              <a:rPr lang="en-US" dirty="0"/>
              <a:t>One Thing to Look Out For…</a:t>
            </a:r>
          </a:p>
        </p:txBody>
      </p:sp>
      <p:sp>
        <p:nvSpPr>
          <p:cNvPr id="3" name="Content Placeholder 2">
            <a:extLst>
              <a:ext uri="{FF2B5EF4-FFF2-40B4-BE49-F238E27FC236}">
                <a16:creationId xmlns:a16="http://schemas.microsoft.com/office/drawing/2014/main" id="{137D9D20-B498-E74E-BB69-FF3BDCD91CB6}"/>
              </a:ext>
            </a:extLst>
          </p:cNvPr>
          <p:cNvSpPr>
            <a:spLocks noGrp="1"/>
          </p:cNvSpPr>
          <p:nvPr>
            <p:ph sz="quarter" idx="10"/>
          </p:nvPr>
        </p:nvSpPr>
        <p:spPr/>
        <p:txBody>
          <a:bodyPr/>
          <a:lstStyle/>
          <a:p>
            <a:r>
              <a:rPr lang="en-US" dirty="0"/>
              <a:t>Our current API allows creation of the default mobile geodatabase using geodatabase DDL routines:</a:t>
            </a:r>
          </a:p>
          <a:p>
            <a:pPr marL="284163" lvl="1" indent="0">
              <a:buNone/>
            </a:pPr>
            <a:r>
              <a:rPr lang="en-US" dirty="0">
                <a:solidFill>
                  <a:schemeClr val="tx2"/>
                </a:solidFill>
                <a:latin typeface="Consolas" panose="020B0609020204030204" pitchFamily="49" charset="0"/>
                <a:cs typeface="Consolas" panose="020B0609020204030204" pitchFamily="49" charset="0"/>
              </a:rPr>
              <a:t>Geodatabase geodatabase = </a:t>
            </a:r>
            <a:r>
              <a:rPr lang="en-US" dirty="0" err="1">
                <a:solidFill>
                  <a:schemeClr val="tx2"/>
                </a:solidFill>
                <a:latin typeface="Consolas" panose="020B0609020204030204" pitchFamily="49" charset="0"/>
                <a:cs typeface="Consolas" panose="020B0609020204030204" pitchFamily="49" charset="0"/>
              </a:rPr>
              <a:t>SchemaBuilder.CreateGeodatabase</a:t>
            </a:r>
            <a:r>
              <a:rPr lang="en-US" dirty="0">
                <a:solidFill>
                  <a:schemeClr val="tx2"/>
                </a:solidFill>
                <a:latin typeface="Consolas" panose="020B0609020204030204" pitchFamily="49" charset="0"/>
                <a:cs typeface="Consolas" panose="020B0609020204030204" pitchFamily="49" charset="0"/>
              </a:rPr>
              <a:t>(new   </a:t>
            </a:r>
            <a:br>
              <a:rPr lang="en-US" dirty="0">
                <a:solidFill>
                  <a:schemeClr val="tx2"/>
                </a:solidFill>
                <a:latin typeface="Consolas" panose="020B0609020204030204" pitchFamily="49" charset="0"/>
                <a:cs typeface="Consolas" panose="020B0609020204030204" pitchFamily="49" charset="0"/>
              </a:rPr>
            </a:br>
            <a:r>
              <a:rPr lang="en-US" dirty="0">
                <a:solidFill>
                  <a:schemeClr val="tx2"/>
                </a:solidFill>
                <a:latin typeface="Consolas" panose="020B0609020204030204" pitchFamily="49" charset="0"/>
                <a:cs typeface="Consolas" panose="020B0609020204030204" pitchFamily="49" charset="0"/>
              </a:rPr>
              <a:t>	</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a:t>
            </a:r>
          </a:p>
          <a:p>
            <a:r>
              <a:rPr lang="en-US" dirty="0"/>
              <a:t>Once this memory geodatabase has been created in a Pro session, you can simply create a connection to it</a:t>
            </a:r>
          </a:p>
          <a:p>
            <a:pPr marL="284163" lvl="1" indent="0">
              <a:buNone/>
            </a:pPr>
            <a:r>
              <a:rPr lang="en-US" dirty="0">
                <a:solidFill>
                  <a:schemeClr val="tx2"/>
                </a:solidFill>
                <a:latin typeface="Consolas" panose="020B0609020204030204" pitchFamily="49" charset="0"/>
                <a:cs typeface="Consolas" panose="020B0609020204030204" pitchFamily="49" charset="0"/>
              </a:rPr>
              <a:t>Geodatabase geodatabase = new Geodatabase(new </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a:t>
            </a:r>
          </a:p>
          <a:p>
            <a:r>
              <a:rPr lang="en-US" dirty="0"/>
              <a:t>The problem is this:</a:t>
            </a:r>
          </a:p>
          <a:p>
            <a:pPr marL="627063" lvl="1" indent="-342900">
              <a:buFont typeface="+mj-lt"/>
              <a:buAutoNum type="arabicPeriod"/>
            </a:pPr>
            <a:r>
              <a:rPr lang="en-US" dirty="0"/>
              <a:t>If the user has already run a geoprocessing tool using the memory geodatabase, Create will fail, since the geodatabase already exists</a:t>
            </a:r>
          </a:p>
          <a:p>
            <a:pPr marL="627063" lvl="1" indent="-342900">
              <a:buFont typeface="+mj-lt"/>
              <a:buAutoNum type="arabicPeriod"/>
            </a:pPr>
            <a:r>
              <a:rPr lang="en-US" dirty="0"/>
              <a:t>If the user has not run a geoprocessing tool using the memory geodatabase, new Geodatabase will fail, since the geodatabase doesn't exist already</a:t>
            </a:r>
          </a:p>
          <a:p>
            <a:pPr marL="627063" lvl="1" indent="-342900">
              <a:buFont typeface="+mj-lt"/>
              <a:buAutoNum type="arabicPeriod"/>
            </a:pPr>
            <a:r>
              <a:rPr lang="en-US" dirty="0"/>
              <a:t>There is no way for the developer to tell if the user has already run a geoprocessing tool using the memory geodatabase.</a:t>
            </a:r>
          </a:p>
        </p:txBody>
      </p:sp>
    </p:spTree>
    <p:extLst>
      <p:ext uri="{BB962C8B-B14F-4D97-AF65-F5344CB8AC3E}">
        <p14:creationId xmlns:p14="http://schemas.microsoft.com/office/powerpoint/2010/main" val="4254277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324ED-168E-FC40-861F-1AA1A322F55A}"/>
              </a:ext>
            </a:extLst>
          </p:cNvPr>
          <p:cNvSpPr>
            <a:spLocks noGrp="1"/>
          </p:cNvSpPr>
          <p:nvPr>
            <p:ph type="title"/>
          </p:nvPr>
        </p:nvSpPr>
        <p:spPr/>
        <p:txBody>
          <a:bodyPr/>
          <a:lstStyle/>
          <a:p>
            <a:r>
              <a:rPr lang="en-US" dirty="0"/>
              <a:t>Workaround</a:t>
            </a:r>
          </a:p>
        </p:txBody>
      </p:sp>
      <p:sp>
        <p:nvSpPr>
          <p:cNvPr id="3" name="Content Placeholder 2">
            <a:extLst>
              <a:ext uri="{FF2B5EF4-FFF2-40B4-BE49-F238E27FC236}">
                <a16:creationId xmlns:a16="http://schemas.microsoft.com/office/drawing/2014/main" id="{6A552E93-03FB-904E-ABE7-D31F556C78D8}"/>
              </a:ext>
            </a:extLst>
          </p:cNvPr>
          <p:cNvSpPr>
            <a:spLocks noGrp="1"/>
          </p:cNvSpPr>
          <p:nvPr>
            <p:ph sz="quarter" idx="10"/>
          </p:nvPr>
        </p:nvSpPr>
        <p:spPr>
          <a:xfrm>
            <a:off x="389745" y="2057400"/>
            <a:ext cx="11489960" cy="3429000"/>
          </a:xfrm>
        </p:spPr>
        <p:txBody>
          <a:bodyPr/>
          <a:lstStyle/>
          <a:p>
            <a:pPr marL="0" indent="0">
              <a:buNone/>
            </a:pPr>
            <a:r>
              <a:rPr lang="en-US" dirty="0">
                <a:solidFill>
                  <a:schemeClr val="tx2"/>
                </a:solidFill>
                <a:latin typeface="Consolas" panose="020B0609020204030204" pitchFamily="49" charset="0"/>
                <a:cs typeface="Consolas" panose="020B0609020204030204" pitchFamily="49" charset="0"/>
              </a:rPr>
              <a:t>Geodatabase geodatabase;</a:t>
            </a:r>
          </a:p>
          <a:p>
            <a:pPr marL="0" indent="0">
              <a:buNone/>
            </a:pPr>
            <a:r>
              <a:rPr lang="en-US" dirty="0">
                <a:solidFill>
                  <a:schemeClr val="tx2"/>
                </a:solidFill>
                <a:latin typeface="Consolas" panose="020B0609020204030204" pitchFamily="49" charset="0"/>
                <a:cs typeface="Consolas" panose="020B0609020204030204" pitchFamily="49" charset="0"/>
              </a:rPr>
              <a:t>try {</a:t>
            </a:r>
          </a:p>
          <a:p>
            <a:pPr marL="0" indent="0">
              <a:buNone/>
            </a:pPr>
            <a:r>
              <a:rPr lang="en-US" dirty="0">
                <a:solidFill>
                  <a:schemeClr val="tx2"/>
                </a:solidFill>
                <a:latin typeface="Consolas" panose="020B0609020204030204" pitchFamily="49" charset="0"/>
                <a:cs typeface="Consolas" panose="020B0609020204030204" pitchFamily="49" charset="0"/>
              </a:rPr>
              <a:t>  geodatabase = new Geodatabase(new </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a:t>
            </a:r>
          </a:p>
          <a:p>
            <a:pPr marL="0" indent="0">
              <a:buNone/>
            </a:pPr>
            <a:r>
              <a:rPr lang="en-US" dirty="0">
                <a:solidFill>
                  <a:schemeClr val="tx2"/>
                </a:solidFill>
                <a:latin typeface="Consolas" panose="020B0609020204030204" pitchFamily="49" charset="0"/>
                <a:cs typeface="Consolas" panose="020B0609020204030204" pitchFamily="49" charset="0"/>
              </a:rPr>
              <a:t>}</a:t>
            </a:r>
          </a:p>
          <a:p>
            <a:pPr marL="0" indent="0">
              <a:buNone/>
            </a:pPr>
            <a:r>
              <a:rPr lang="en-US" dirty="0">
                <a:solidFill>
                  <a:schemeClr val="tx2"/>
                </a:solidFill>
                <a:latin typeface="Consolas" panose="020B0609020204030204" pitchFamily="49" charset="0"/>
                <a:cs typeface="Consolas" panose="020B0609020204030204" pitchFamily="49" charset="0"/>
              </a:rPr>
              <a:t>catch {</a:t>
            </a:r>
          </a:p>
          <a:p>
            <a:pPr marL="0" indent="0">
              <a:buNone/>
            </a:pPr>
            <a:r>
              <a:rPr lang="en-US" dirty="0">
                <a:solidFill>
                  <a:schemeClr val="tx2"/>
                </a:solidFill>
                <a:latin typeface="Consolas" panose="020B0609020204030204" pitchFamily="49" charset="0"/>
                <a:cs typeface="Consolas" panose="020B0609020204030204" pitchFamily="49" charset="0"/>
              </a:rPr>
              <a:t>  geodatabase = </a:t>
            </a:r>
            <a:r>
              <a:rPr lang="en-US" dirty="0" err="1">
                <a:solidFill>
                  <a:schemeClr val="tx2"/>
                </a:solidFill>
                <a:latin typeface="Consolas" panose="020B0609020204030204" pitchFamily="49" charset="0"/>
                <a:cs typeface="Consolas" panose="020B0609020204030204" pitchFamily="49" charset="0"/>
              </a:rPr>
              <a:t>SchemaBuilder.CreateGeodatabase</a:t>
            </a:r>
            <a:r>
              <a:rPr lang="en-US" dirty="0">
                <a:solidFill>
                  <a:schemeClr val="tx2"/>
                </a:solidFill>
                <a:latin typeface="Consolas" panose="020B0609020204030204" pitchFamily="49" charset="0"/>
                <a:cs typeface="Consolas" panose="020B0609020204030204" pitchFamily="49" charset="0"/>
              </a:rPr>
              <a:t>(new </a:t>
            </a:r>
            <a:r>
              <a:rPr lang="en-US" dirty="0" err="1">
                <a:solidFill>
                  <a:schemeClr val="tx2"/>
                </a:solidFill>
                <a:latin typeface="Consolas" panose="020B0609020204030204" pitchFamily="49" charset="0"/>
                <a:cs typeface="Consolas" panose="020B0609020204030204" pitchFamily="49" charset="0"/>
              </a:rPr>
              <a:t>MemoryConnectionProperties</a:t>
            </a:r>
            <a:r>
              <a:rPr lang="en-US" dirty="0">
                <a:solidFill>
                  <a:schemeClr val="tx2"/>
                </a:solidFill>
                <a:latin typeface="Consolas" panose="020B0609020204030204" pitchFamily="49" charset="0"/>
                <a:cs typeface="Consolas" panose="020B0609020204030204" pitchFamily="49" charset="0"/>
              </a:rPr>
              <a:t>());</a:t>
            </a:r>
          </a:p>
          <a:p>
            <a:pPr marL="0" indent="0">
              <a:buNone/>
            </a:pPr>
            <a:r>
              <a:rPr lang="en-US" dirty="0">
                <a:solidFill>
                  <a:schemeClr val="tx2"/>
                </a:solidFill>
                <a:latin typeface="Consolas" panose="020B0609020204030204" pitchFamily="49" charset="0"/>
                <a:cs typeface="Consolas" panose="020B0609020204030204" pitchFamily="49" charset="0"/>
              </a:rPr>
              <a:t>}</a:t>
            </a:r>
          </a:p>
          <a:p>
            <a:pPr marL="0" indent="0">
              <a:buNone/>
            </a:pPr>
            <a:endParaRPr lang="en-US" dirty="0"/>
          </a:p>
          <a:p>
            <a:endParaRPr lang="en-US" dirty="0"/>
          </a:p>
        </p:txBody>
      </p:sp>
    </p:spTree>
    <p:extLst>
      <p:ext uri="{BB962C8B-B14F-4D97-AF65-F5344CB8AC3E}">
        <p14:creationId xmlns:p14="http://schemas.microsoft.com/office/powerpoint/2010/main" val="11826774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Utility Network API</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363338"/>
            <a:ext cx="5061888" cy="1107996"/>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Named Trace Configurations</a:t>
            </a:r>
            <a:endParaRPr lang="en-US" sz="3600" dirty="0"/>
          </a:p>
        </p:txBody>
      </p:sp>
    </p:spTree>
    <p:extLst>
      <p:ext uri="{BB962C8B-B14F-4D97-AF65-F5344CB8AC3E}">
        <p14:creationId xmlns:p14="http://schemas.microsoft.com/office/powerpoint/2010/main" val="16746462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295D68E-DF2C-E145-A1CF-CD100D1EF84E}"/>
              </a:ext>
            </a:extLst>
          </p:cNvPr>
          <p:cNvGrpSpPr/>
          <p:nvPr/>
        </p:nvGrpSpPr>
        <p:grpSpPr>
          <a:xfrm>
            <a:off x="0" y="0"/>
            <a:ext cx="12192000" cy="6858001"/>
            <a:chOff x="0" y="0"/>
            <a:chExt cx="12192000" cy="6858001"/>
          </a:xfrm>
        </p:grpSpPr>
        <p:sp>
          <p:nvSpPr>
            <p:cNvPr id="12" name="Rectangle 11">
              <a:extLst>
                <a:ext uri="{FF2B5EF4-FFF2-40B4-BE49-F238E27FC236}">
                  <a16:creationId xmlns:a16="http://schemas.microsoft.com/office/drawing/2014/main" id="{451A1F5F-7E5E-724E-BF08-BE3F6203DAC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E3263276-E5A3-5B40-8E28-623F14CB9D29}"/>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FCCD4CE9-8220-4D46-97F9-117A8F1D7DDC}"/>
              </a:ext>
            </a:extLst>
          </p:cNvPr>
          <p:cNvSpPr>
            <a:spLocks noGrp="1"/>
          </p:cNvSpPr>
          <p:nvPr>
            <p:ph type="title"/>
          </p:nvPr>
        </p:nvSpPr>
        <p:spPr/>
        <p:txBody>
          <a:bodyPr/>
          <a:lstStyle/>
          <a:p>
            <a:r>
              <a:rPr lang="en-US" dirty="0"/>
              <a:t>New Releases since </a:t>
            </a:r>
            <a:r>
              <a:rPr lang="en-US" dirty="0" err="1"/>
              <a:t>DevSummit</a:t>
            </a:r>
            <a:r>
              <a:rPr lang="en-US" dirty="0"/>
              <a:t> 2021</a:t>
            </a:r>
          </a:p>
        </p:txBody>
      </p:sp>
      <p:sp>
        <p:nvSpPr>
          <p:cNvPr id="3" name="Content Placeholder 2">
            <a:extLst>
              <a:ext uri="{FF2B5EF4-FFF2-40B4-BE49-F238E27FC236}">
                <a16:creationId xmlns:a16="http://schemas.microsoft.com/office/drawing/2014/main" id="{6E0F2109-F261-8C43-8087-D6DBD7F1A7E4}"/>
              </a:ext>
            </a:extLst>
          </p:cNvPr>
          <p:cNvSpPr>
            <a:spLocks noGrp="1"/>
          </p:cNvSpPr>
          <p:nvPr>
            <p:ph sz="quarter" idx="10"/>
          </p:nvPr>
        </p:nvSpPr>
        <p:spPr/>
        <p:txBody>
          <a:bodyPr/>
          <a:lstStyle/>
          <a:p>
            <a:r>
              <a:rPr lang="en-US" dirty="0"/>
              <a:t>ArcGIS Pro 2.8 (May 2021)</a:t>
            </a:r>
          </a:p>
          <a:p>
            <a:r>
              <a:rPr lang="en-US" dirty="0"/>
              <a:t>ArcGIS Pro 2.9 (November 2021)</a:t>
            </a:r>
          </a:p>
          <a:p>
            <a:r>
              <a:rPr lang="en-US" dirty="0"/>
              <a:t>ArcGIS Pro 3.0 (coming Q2 2022)</a:t>
            </a:r>
          </a:p>
        </p:txBody>
      </p:sp>
    </p:spTree>
    <p:extLst>
      <p:ext uri="{BB962C8B-B14F-4D97-AF65-F5344CB8AC3E}">
        <p14:creationId xmlns:p14="http://schemas.microsoft.com/office/powerpoint/2010/main" val="2291397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715834-9101-CD43-BD84-4EB985D464D8}"/>
              </a:ext>
            </a:extLst>
          </p:cNvPr>
          <p:cNvSpPr>
            <a:spLocks noGrp="1"/>
          </p:cNvSpPr>
          <p:nvPr>
            <p:ph type="title"/>
          </p:nvPr>
        </p:nvSpPr>
        <p:spPr/>
        <p:txBody>
          <a:bodyPr/>
          <a:lstStyle/>
          <a:p>
            <a:r>
              <a:rPr lang="en-US" dirty="0"/>
              <a:t>What is a Named Trace Configuration?</a:t>
            </a:r>
          </a:p>
        </p:txBody>
      </p:sp>
      <p:sp>
        <p:nvSpPr>
          <p:cNvPr id="5" name="Content Placeholder 4">
            <a:extLst>
              <a:ext uri="{FF2B5EF4-FFF2-40B4-BE49-F238E27FC236}">
                <a16:creationId xmlns:a16="http://schemas.microsoft.com/office/drawing/2014/main" id="{E1D01BCD-FF2F-1E41-9D1D-9C3782DF1308}"/>
              </a:ext>
            </a:extLst>
          </p:cNvPr>
          <p:cNvSpPr>
            <a:spLocks noGrp="1"/>
          </p:cNvSpPr>
          <p:nvPr>
            <p:ph sz="quarter" idx="10"/>
          </p:nvPr>
        </p:nvSpPr>
        <p:spPr/>
        <p:txBody>
          <a:bodyPr/>
          <a:lstStyle/>
          <a:p>
            <a:r>
              <a:rPr lang="en-US" dirty="0"/>
              <a:t>A pre-defined set of trace parameters that is stored on the server with a specific name</a:t>
            </a:r>
          </a:p>
          <a:p>
            <a:r>
              <a:rPr lang="en-US" dirty="0"/>
              <a:t>Created in ArcGIS Pro using the Add Trace Configuration geoprocessing tool</a:t>
            </a:r>
          </a:p>
          <a:p>
            <a:r>
              <a:rPr lang="en-US" dirty="0"/>
              <a:t>Can be added and deleted after a utility network is published</a:t>
            </a:r>
          </a:p>
          <a:p>
            <a:r>
              <a:rPr lang="en-US" dirty="0"/>
              <a:t>A set of applicable named trace configurations can be associated with a map (Pro or Web)</a:t>
            </a:r>
          </a:p>
          <a:p>
            <a:pPr lvl="1"/>
            <a:r>
              <a:rPr lang="en-US" dirty="0"/>
              <a:t>E.g., gas traces can be published with gas maps, electric traces can be published with electric maps, etc.</a:t>
            </a:r>
          </a:p>
        </p:txBody>
      </p:sp>
    </p:spTree>
    <p:extLst>
      <p:ext uri="{BB962C8B-B14F-4D97-AF65-F5344CB8AC3E}">
        <p14:creationId xmlns:p14="http://schemas.microsoft.com/office/powerpoint/2010/main" val="24488993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234F9-42DD-1B46-9D20-B4A5940B34A2}"/>
              </a:ext>
            </a:extLst>
          </p:cNvPr>
          <p:cNvSpPr>
            <a:spLocks noGrp="1"/>
          </p:cNvSpPr>
          <p:nvPr>
            <p:ph type="title"/>
          </p:nvPr>
        </p:nvSpPr>
        <p:spPr/>
        <p:txBody>
          <a:bodyPr/>
          <a:lstStyle/>
          <a:p>
            <a:r>
              <a:rPr lang="en-US" dirty="0"/>
              <a:t>The Power of Named Trace Configurations</a:t>
            </a:r>
          </a:p>
        </p:txBody>
      </p:sp>
      <p:sp>
        <p:nvSpPr>
          <p:cNvPr id="3" name="Content Placeholder 2">
            <a:extLst>
              <a:ext uri="{FF2B5EF4-FFF2-40B4-BE49-F238E27FC236}">
                <a16:creationId xmlns:a16="http://schemas.microsoft.com/office/drawing/2014/main" id="{5901DA33-3E42-6147-B5D2-294CA709D19C}"/>
              </a:ext>
            </a:extLst>
          </p:cNvPr>
          <p:cNvSpPr>
            <a:spLocks noGrp="1"/>
          </p:cNvSpPr>
          <p:nvPr>
            <p:ph sz="quarter" idx="10"/>
          </p:nvPr>
        </p:nvSpPr>
        <p:spPr/>
        <p:txBody>
          <a:bodyPr/>
          <a:lstStyle/>
          <a:p>
            <a:r>
              <a:rPr lang="en-US" dirty="0"/>
              <a:t>Named trace configurations can be treated as a “black box”</a:t>
            </a:r>
          </a:p>
          <a:p>
            <a:pPr lvl="1"/>
            <a:r>
              <a:rPr lang="en-US" dirty="0"/>
              <a:t>There is no need to know or understand the underlying data model</a:t>
            </a:r>
          </a:p>
          <a:p>
            <a:r>
              <a:rPr lang="en-US" dirty="0"/>
              <a:t>This allows the data model to change without impacting your add-in code</a:t>
            </a:r>
          </a:p>
          <a:p>
            <a:r>
              <a:rPr lang="en-US" dirty="0"/>
              <a:t>This allows your add-in code to run with data models from multiple clients</a:t>
            </a:r>
          </a:p>
        </p:txBody>
      </p:sp>
    </p:spTree>
    <p:extLst>
      <p:ext uri="{BB962C8B-B14F-4D97-AF65-F5344CB8AC3E}">
        <p14:creationId xmlns:p14="http://schemas.microsoft.com/office/powerpoint/2010/main" val="38469836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4AF7752-5FFA-FC46-9A60-92576E402BA1}"/>
              </a:ext>
            </a:extLst>
          </p:cNvPr>
          <p:cNvSpPr>
            <a:spLocks noGrp="1"/>
          </p:cNvSpPr>
          <p:nvPr>
            <p:ph type="title"/>
          </p:nvPr>
        </p:nvSpPr>
        <p:spPr/>
        <p:txBody>
          <a:bodyPr/>
          <a:lstStyle/>
          <a:p>
            <a:r>
              <a:rPr lang="en-US" dirty="0"/>
              <a:t>Obtaining Named Trace Configurations</a:t>
            </a:r>
          </a:p>
        </p:txBody>
      </p:sp>
      <p:sp>
        <p:nvSpPr>
          <p:cNvPr id="7" name="Content Placeholder 6">
            <a:extLst>
              <a:ext uri="{FF2B5EF4-FFF2-40B4-BE49-F238E27FC236}">
                <a16:creationId xmlns:a16="http://schemas.microsoft.com/office/drawing/2014/main" id="{56C993DF-6450-164A-B275-9CC89296F93B}"/>
              </a:ext>
            </a:extLst>
          </p:cNvPr>
          <p:cNvSpPr>
            <a:spLocks noGrp="1"/>
          </p:cNvSpPr>
          <p:nvPr>
            <p:ph sz="quarter" idx="10"/>
          </p:nvPr>
        </p:nvSpPr>
        <p:spPr>
          <a:xfrm>
            <a:off x="914399" y="2057400"/>
            <a:ext cx="10593859" cy="3429000"/>
          </a:xfrm>
        </p:spPr>
        <p:txBody>
          <a:bodyPr/>
          <a:lstStyle/>
          <a:p>
            <a:r>
              <a:rPr lang="en-US" dirty="0"/>
              <a:t>From a Utility Network Layer</a:t>
            </a:r>
          </a:p>
          <a:p>
            <a:pPr lvl="1"/>
            <a:r>
              <a:rPr lang="en-US" dirty="0" err="1">
                <a:solidFill>
                  <a:schemeClr val="tx2"/>
                </a:solidFill>
                <a:latin typeface="Consolas" panose="020B0609020204030204" pitchFamily="49" charset="0"/>
                <a:cs typeface="Consolas" panose="020B0609020204030204" pitchFamily="49" charset="0"/>
              </a:rPr>
              <a:t>GetNamedTraceConfigurations</a:t>
            </a:r>
            <a:r>
              <a:rPr lang="en-US" dirty="0">
                <a:solidFill>
                  <a:schemeClr val="tx2"/>
                </a:solidFill>
                <a:latin typeface="Consolas" panose="020B0609020204030204" pitchFamily="49" charset="0"/>
                <a:cs typeface="Consolas" panose="020B0609020204030204" pitchFamily="49" charset="0"/>
              </a:rPr>
              <a:t>()</a:t>
            </a:r>
          </a:p>
          <a:p>
            <a:r>
              <a:rPr lang="en-US" dirty="0"/>
              <a:t>From a Utility Network (</a:t>
            </a:r>
            <a:r>
              <a:rPr lang="en-US" dirty="0" err="1">
                <a:solidFill>
                  <a:schemeClr val="tx2"/>
                </a:solidFill>
                <a:latin typeface="Consolas" panose="020B0609020204030204" pitchFamily="49" charset="0"/>
                <a:cs typeface="Consolas" panose="020B0609020204030204" pitchFamily="49" charset="0"/>
              </a:rPr>
              <a:t>TraceManager</a:t>
            </a:r>
            <a:r>
              <a:rPr lang="en-US" dirty="0"/>
              <a:t>)</a:t>
            </a:r>
          </a:p>
          <a:p>
            <a:pPr lvl="1"/>
            <a:r>
              <a:rPr lang="en-US" dirty="0" err="1">
                <a:solidFill>
                  <a:schemeClr val="tx2"/>
                </a:solidFill>
                <a:latin typeface="Consolas" panose="020B0609020204030204" pitchFamily="49" charset="0"/>
                <a:cs typeface="Consolas" panose="020B0609020204030204" pitchFamily="49" charset="0"/>
              </a:rPr>
              <a:t>GetNamedTraceConfigurations</a:t>
            </a:r>
            <a:r>
              <a:rPr lang="en-US" dirty="0">
                <a:solidFill>
                  <a:schemeClr val="tx2"/>
                </a:solidFill>
                <a:latin typeface="Consolas" panose="020B0609020204030204" pitchFamily="49" charset="0"/>
                <a:cs typeface="Consolas" panose="020B0609020204030204" pitchFamily="49" charset="0"/>
              </a:rPr>
              <a:t>(</a:t>
            </a:r>
            <a:r>
              <a:rPr lang="en-US" dirty="0" err="1">
                <a:solidFill>
                  <a:schemeClr val="tx2"/>
                </a:solidFill>
                <a:latin typeface="Consolas" panose="020B0609020204030204" pitchFamily="49" charset="0"/>
                <a:cs typeface="Consolas" panose="020B0609020204030204" pitchFamily="49" charset="0"/>
              </a:rPr>
              <a:t>NamedTraceConfigurationQuery</a:t>
            </a:r>
            <a:r>
              <a:rPr lang="en-US" dirty="0">
                <a:solidFill>
                  <a:schemeClr val="tx2"/>
                </a:solidFill>
                <a:latin typeface="Consolas" panose="020B0609020204030204" pitchFamily="49" charset="0"/>
                <a:cs typeface="Consolas" panose="020B0609020204030204" pitchFamily="49" charset="0"/>
              </a:rPr>
              <a:t>)</a:t>
            </a:r>
          </a:p>
          <a:p>
            <a:pPr lvl="1"/>
            <a:r>
              <a:rPr lang="en-US" dirty="0"/>
              <a:t>Allows you to query based on </a:t>
            </a:r>
          </a:p>
          <a:p>
            <a:pPr lvl="2"/>
            <a:r>
              <a:rPr lang="en-US" dirty="0"/>
              <a:t>Creator</a:t>
            </a:r>
          </a:p>
          <a:p>
            <a:pPr lvl="2"/>
            <a:r>
              <a:rPr lang="en-US" dirty="0"/>
              <a:t>Global IDs</a:t>
            </a:r>
          </a:p>
          <a:p>
            <a:pPr lvl="2"/>
            <a:r>
              <a:rPr lang="en-US" dirty="0"/>
              <a:t>Names</a:t>
            </a:r>
          </a:p>
          <a:p>
            <a:pPr lvl="2"/>
            <a:r>
              <a:rPr lang="en-US" dirty="0"/>
              <a:t>Tags</a:t>
            </a:r>
          </a:p>
        </p:txBody>
      </p:sp>
    </p:spTree>
    <p:extLst>
      <p:ext uri="{BB962C8B-B14F-4D97-AF65-F5344CB8AC3E}">
        <p14:creationId xmlns:p14="http://schemas.microsoft.com/office/powerpoint/2010/main" val="39079110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3C51B-3CCA-9A42-9742-9F5B4965480E}"/>
              </a:ext>
            </a:extLst>
          </p:cNvPr>
          <p:cNvSpPr>
            <a:spLocks noGrp="1"/>
          </p:cNvSpPr>
          <p:nvPr>
            <p:ph type="title"/>
          </p:nvPr>
        </p:nvSpPr>
        <p:spPr/>
        <p:txBody>
          <a:bodyPr/>
          <a:lstStyle/>
          <a:p>
            <a:r>
              <a:rPr lang="en-US" dirty="0"/>
              <a:t>Properties of a Named Trace Configuration</a:t>
            </a:r>
          </a:p>
        </p:txBody>
      </p:sp>
      <p:sp>
        <p:nvSpPr>
          <p:cNvPr id="3" name="Content Placeholder 2">
            <a:extLst>
              <a:ext uri="{FF2B5EF4-FFF2-40B4-BE49-F238E27FC236}">
                <a16:creationId xmlns:a16="http://schemas.microsoft.com/office/drawing/2014/main" id="{D7EF381B-DD48-E74C-9E11-E967F4028193}"/>
              </a:ext>
            </a:extLst>
          </p:cNvPr>
          <p:cNvSpPr>
            <a:spLocks noGrp="1"/>
          </p:cNvSpPr>
          <p:nvPr>
            <p:ph sz="quarter" idx="10"/>
          </p:nvPr>
        </p:nvSpPr>
        <p:spPr>
          <a:xfrm>
            <a:off x="914400" y="2057400"/>
            <a:ext cx="10369296" cy="4046838"/>
          </a:xfrm>
        </p:spPr>
        <p:txBody>
          <a:bodyPr/>
          <a:lstStyle/>
          <a:p>
            <a:r>
              <a:rPr lang="en-US" dirty="0"/>
              <a:t>Creator</a:t>
            </a:r>
          </a:p>
          <a:p>
            <a:r>
              <a:rPr lang="en-US" dirty="0"/>
              <a:t>Description</a:t>
            </a:r>
          </a:p>
          <a:p>
            <a:r>
              <a:rPr lang="en-US" dirty="0" err="1"/>
              <a:t>GlobalID</a:t>
            </a:r>
            <a:endParaRPr lang="en-US" dirty="0"/>
          </a:p>
          <a:p>
            <a:r>
              <a:rPr lang="en-US" dirty="0"/>
              <a:t>Minimum starting locations</a:t>
            </a:r>
          </a:p>
          <a:p>
            <a:r>
              <a:rPr lang="en-US" dirty="0"/>
              <a:t>Name</a:t>
            </a:r>
          </a:p>
          <a:p>
            <a:r>
              <a:rPr lang="en-US" dirty="0"/>
              <a:t>Result types</a:t>
            </a:r>
          </a:p>
          <a:p>
            <a:r>
              <a:rPr lang="en-US" dirty="0"/>
              <a:t>Tags</a:t>
            </a:r>
          </a:p>
          <a:p>
            <a:r>
              <a:rPr lang="en-US" dirty="0"/>
              <a:t>Trace type</a:t>
            </a:r>
          </a:p>
        </p:txBody>
      </p:sp>
    </p:spTree>
    <p:extLst>
      <p:ext uri="{BB962C8B-B14F-4D97-AF65-F5344CB8AC3E}">
        <p14:creationId xmlns:p14="http://schemas.microsoft.com/office/powerpoint/2010/main" val="18032728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390DE-BE74-8042-AD6F-0DC0449FCE71}"/>
              </a:ext>
            </a:extLst>
          </p:cNvPr>
          <p:cNvSpPr>
            <a:spLocks noGrp="1"/>
          </p:cNvSpPr>
          <p:nvPr>
            <p:ph type="title"/>
          </p:nvPr>
        </p:nvSpPr>
        <p:spPr/>
        <p:txBody>
          <a:bodyPr/>
          <a:lstStyle/>
          <a:p>
            <a:r>
              <a:rPr lang="en-US" dirty="0"/>
              <a:t>Using a Named Trace Configuration</a:t>
            </a:r>
          </a:p>
        </p:txBody>
      </p:sp>
      <p:sp>
        <p:nvSpPr>
          <p:cNvPr id="3" name="Content Placeholder 2">
            <a:extLst>
              <a:ext uri="{FF2B5EF4-FFF2-40B4-BE49-F238E27FC236}">
                <a16:creationId xmlns:a16="http://schemas.microsoft.com/office/drawing/2014/main" id="{A48E81F0-82F2-8E4B-8D2B-C2B481C64F13}"/>
              </a:ext>
            </a:extLst>
          </p:cNvPr>
          <p:cNvSpPr>
            <a:spLocks noGrp="1"/>
          </p:cNvSpPr>
          <p:nvPr>
            <p:ph sz="quarter" idx="10"/>
          </p:nvPr>
        </p:nvSpPr>
        <p:spPr/>
        <p:txBody>
          <a:bodyPr/>
          <a:lstStyle/>
          <a:p>
            <a:r>
              <a:rPr lang="en-US" dirty="0"/>
              <a:t>The </a:t>
            </a:r>
            <a:r>
              <a:rPr lang="en-US" dirty="0">
                <a:solidFill>
                  <a:schemeClr val="tx2"/>
                </a:solidFill>
                <a:latin typeface="Consolas" panose="020B0609020204030204" pitchFamily="49" charset="0"/>
                <a:cs typeface="Consolas" panose="020B0609020204030204" pitchFamily="49" charset="0"/>
              </a:rPr>
              <a:t>Trace</a:t>
            </a:r>
            <a:r>
              <a:rPr lang="en-US" dirty="0"/>
              <a:t> method takes a </a:t>
            </a:r>
            <a:r>
              <a:rPr lang="en-US" dirty="0" err="1">
                <a:solidFill>
                  <a:schemeClr val="tx2"/>
                </a:solidFill>
                <a:latin typeface="Consolas" panose="020B0609020204030204" pitchFamily="49" charset="0"/>
                <a:cs typeface="Consolas" panose="020B0609020204030204" pitchFamily="49" charset="0"/>
              </a:rPr>
              <a:t>TraceArgument</a:t>
            </a:r>
            <a:r>
              <a:rPr lang="en-US" dirty="0"/>
              <a:t> object</a:t>
            </a:r>
          </a:p>
          <a:p>
            <a:r>
              <a:rPr lang="en-US" dirty="0"/>
              <a:t>When executing a custom trace, you typically call </a:t>
            </a:r>
            <a:r>
              <a:rPr lang="en-US" dirty="0" err="1">
                <a:solidFill>
                  <a:schemeClr val="tx2"/>
                </a:solidFill>
                <a:latin typeface="Consolas" panose="020B0609020204030204" pitchFamily="49" charset="0"/>
                <a:cs typeface="Consolas" panose="020B0609020204030204" pitchFamily="49" charset="0"/>
              </a:rPr>
              <a:t>TraceArgument</a:t>
            </a:r>
            <a:r>
              <a:rPr lang="en-US" dirty="0">
                <a:solidFill>
                  <a:schemeClr val="tx2"/>
                </a:solidFill>
                <a:latin typeface="Consolas" panose="020B0609020204030204" pitchFamily="49" charset="0"/>
                <a:cs typeface="Consolas" panose="020B0609020204030204" pitchFamily="49" charset="0"/>
              </a:rPr>
              <a:t>(</a:t>
            </a:r>
            <a:r>
              <a:rPr lang="en-US" dirty="0" err="1">
                <a:solidFill>
                  <a:schemeClr val="tx2"/>
                </a:solidFill>
                <a:latin typeface="Consolas" panose="020B0609020204030204" pitchFamily="49" charset="0"/>
                <a:cs typeface="Consolas" panose="020B0609020204030204" pitchFamily="49" charset="0"/>
              </a:rPr>
              <a:t>IEnumerable</a:t>
            </a:r>
            <a:r>
              <a:rPr lang="en-US" dirty="0">
                <a:solidFill>
                  <a:schemeClr val="tx2"/>
                </a:solidFill>
                <a:latin typeface="Consolas" panose="020B0609020204030204" pitchFamily="49" charset="0"/>
                <a:cs typeface="Consolas" panose="020B0609020204030204" pitchFamily="49" charset="0"/>
              </a:rPr>
              <a:t>&lt;</a:t>
            </a:r>
            <a:r>
              <a:rPr lang="en-US" dirty="0" err="1">
                <a:solidFill>
                  <a:schemeClr val="tx2"/>
                </a:solidFill>
                <a:latin typeface="Consolas" panose="020B0609020204030204" pitchFamily="49" charset="0"/>
                <a:cs typeface="Consolas" panose="020B0609020204030204" pitchFamily="49" charset="0"/>
              </a:rPr>
              <a:t>UtilityElement</a:t>
            </a:r>
            <a:r>
              <a:rPr lang="en-US" dirty="0">
                <a:solidFill>
                  <a:schemeClr val="tx2"/>
                </a:solidFill>
                <a:latin typeface="Consolas" panose="020B0609020204030204" pitchFamily="49" charset="0"/>
                <a:cs typeface="Consolas" panose="020B0609020204030204" pitchFamily="49" charset="0"/>
              </a:rPr>
              <a:t>&gt;)</a:t>
            </a:r>
            <a:r>
              <a:rPr lang="en-US" dirty="0"/>
              <a:t> constructor</a:t>
            </a:r>
          </a:p>
          <a:p>
            <a:pPr lvl="1"/>
            <a:r>
              <a:rPr lang="en-US" dirty="0"/>
              <a:t>And then set properties for </a:t>
            </a:r>
            <a:r>
              <a:rPr lang="en-US" sz="2000" dirty="0" err="1">
                <a:solidFill>
                  <a:schemeClr val="tx2"/>
                </a:solidFill>
                <a:latin typeface="Consolas" panose="020B0609020204030204" pitchFamily="49" charset="0"/>
                <a:cs typeface="Consolas" panose="020B0609020204030204" pitchFamily="49" charset="0"/>
              </a:rPr>
              <a:t>ResultTypes</a:t>
            </a:r>
            <a:r>
              <a:rPr lang="en-US" dirty="0"/>
              <a:t> and </a:t>
            </a:r>
            <a:r>
              <a:rPr lang="en-US" sz="2000" dirty="0">
                <a:solidFill>
                  <a:schemeClr val="tx2"/>
                </a:solidFill>
                <a:latin typeface="Consolas" panose="020B0609020204030204" pitchFamily="49" charset="0"/>
                <a:cs typeface="Consolas" panose="020B0609020204030204" pitchFamily="49" charset="0"/>
              </a:rPr>
              <a:t>Configuration</a:t>
            </a:r>
          </a:p>
          <a:p>
            <a:r>
              <a:rPr lang="en-US" dirty="0"/>
              <a:t>With a named trace configuration, call </a:t>
            </a:r>
            <a:r>
              <a:rPr lang="en-US" dirty="0" err="1">
                <a:solidFill>
                  <a:schemeClr val="tx2"/>
                </a:solidFill>
                <a:latin typeface="Consolas" panose="020B0609020204030204" pitchFamily="49" charset="0"/>
                <a:cs typeface="Consolas" panose="020B0609020204030204" pitchFamily="49" charset="0"/>
              </a:rPr>
              <a:t>TraceArgument</a:t>
            </a:r>
            <a:r>
              <a:rPr lang="en-US" dirty="0">
                <a:solidFill>
                  <a:schemeClr val="tx2"/>
                </a:solidFill>
                <a:latin typeface="Consolas" panose="020B0609020204030204" pitchFamily="49" charset="0"/>
                <a:cs typeface="Consolas" panose="020B0609020204030204" pitchFamily="49" charset="0"/>
              </a:rPr>
              <a:t>(</a:t>
            </a:r>
            <a:r>
              <a:rPr lang="en-US" dirty="0" err="1">
                <a:solidFill>
                  <a:schemeClr val="tx2"/>
                </a:solidFill>
                <a:latin typeface="Consolas" panose="020B0609020204030204" pitchFamily="49" charset="0"/>
                <a:cs typeface="Consolas" panose="020B0609020204030204" pitchFamily="49" charset="0"/>
              </a:rPr>
              <a:t>NamedTraceConfiguration</a:t>
            </a:r>
            <a:r>
              <a:rPr lang="en-US" dirty="0">
                <a:solidFill>
                  <a:schemeClr val="tx2"/>
                </a:solidFill>
                <a:latin typeface="Consolas" panose="020B0609020204030204" pitchFamily="49" charset="0"/>
                <a:cs typeface="Consolas" panose="020B0609020204030204" pitchFamily="49" charset="0"/>
              </a:rPr>
              <a:t>, </a:t>
            </a:r>
            <a:r>
              <a:rPr lang="en-US" dirty="0" err="1">
                <a:solidFill>
                  <a:schemeClr val="tx2"/>
                </a:solidFill>
                <a:latin typeface="Consolas" panose="020B0609020204030204" pitchFamily="49" charset="0"/>
                <a:cs typeface="Consolas" panose="020B0609020204030204" pitchFamily="49" charset="0"/>
              </a:rPr>
              <a:t>IEnumerable</a:t>
            </a:r>
            <a:r>
              <a:rPr lang="en-US" dirty="0">
                <a:solidFill>
                  <a:schemeClr val="tx2"/>
                </a:solidFill>
                <a:latin typeface="Consolas" panose="020B0609020204030204" pitchFamily="49" charset="0"/>
                <a:cs typeface="Consolas" panose="020B0609020204030204" pitchFamily="49" charset="0"/>
              </a:rPr>
              <a:t>&lt;</a:t>
            </a:r>
            <a:r>
              <a:rPr lang="en-US" dirty="0" err="1">
                <a:solidFill>
                  <a:schemeClr val="tx2"/>
                </a:solidFill>
                <a:latin typeface="Consolas" panose="020B0609020204030204" pitchFamily="49" charset="0"/>
                <a:cs typeface="Consolas" panose="020B0609020204030204" pitchFamily="49" charset="0"/>
              </a:rPr>
              <a:t>UtilityElement</a:t>
            </a:r>
            <a:r>
              <a:rPr lang="en-US" dirty="0">
                <a:solidFill>
                  <a:schemeClr val="tx2"/>
                </a:solidFill>
                <a:latin typeface="Consolas" panose="020B0609020204030204" pitchFamily="49" charset="0"/>
                <a:cs typeface="Consolas" panose="020B0609020204030204" pitchFamily="49" charset="0"/>
              </a:rPr>
              <a:t>&gt;)</a:t>
            </a:r>
            <a:r>
              <a:rPr lang="en-US" dirty="0"/>
              <a:t> constructor and you’re done</a:t>
            </a:r>
          </a:p>
          <a:p>
            <a:pPr lvl="1"/>
            <a:r>
              <a:rPr lang="en-US" dirty="0"/>
              <a:t>You </a:t>
            </a:r>
            <a:r>
              <a:rPr lang="en-US" i="1" dirty="0"/>
              <a:t>can</a:t>
            </a:r>
            <a:r>
              <a:rPr lang="en-US" dirty="0"/>
              <a:t> make additional modifications to the trace if you desire</a:t>
            </a:r>
          </a:p>
        </p:txBody>
      </p:sp>
    </p:spTree>
    <p:extLst>
      <p:ext uri="{BB962C8B-B14F-4D97-AF65-F5344CB8AC3E}">
        <p14:creationId xmlns:p14="http://schemas.microsoft.com/office/powerpoint/2010/main" val="14324857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80F09FC-8B29-FC45-BBAD-A85AC0C86A8D}"/>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22DEEF95-717D-9142-BDDD-E6CC5D6FCE4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5" name="Picture 14">
              <a:extLst>
                <a:ext uri="{FF2B5EF4-FFF2-40B4-BE49-F238E27FC236}">
                  <a16:creationId xmlns:a16="http://schemas.microsoft.com/office/drawing/2014/main" id="{F80BDF46-520E-CB45-BD3B-42A14F664D95}"/>
                </a:ext>
              </a:extLst>
            </p:cNvPr>
            <p:cNvPicPr>
              <a:picLocks noChangeAspect="1"/>
            </p:cNvPicPr>
            <p:nvPr/>
          </p:nvPicPr>
          <p:blipFill>
            <a:blip r:embed="rId3"/>
            <a:stretch>
              <a:fillRect/>
            </a:stretch>
          </p:blipFill>
          <p:spPr>
            <a:xfrm>
              <a:off x="0" y="0"/>
              <a:ext cx="12192000" cy="6858000"/>
            </a:xfrm>
            <a:prstGeom prst="rect">
              <a:avLst/>
            </a:prstGeom>
          </p:spPr>
        </p:pic>
      </p:grpSp>
      <p:sp>
        <p:nvSpPr>
          <p:cNvPr id="6" name="Text Placeholder 5"/>
          <p:cNvSpPr>
            <a:spLocks noGrp="1"/>
          </p:cNvSpPr>
          <p:nvPr>
            <p:ph type="body" idx="1"/>
          </p:nvPr>
        </p:nvSpPr>
        <p:spPr>
          <a:xfrm>
            <a:off x="6976872" y="3549028"/>
            <a:ext cx="4427728" cy="276999"/>
          </a:xfrm>
        </p:spPr>
        <p:txBody>
          <a:bodyPr/>
          <a:lstStyle/>
          <a:p>
            <a:pPr marL="0" marR="0" lvl="0" indent="0" algn="l" defTabSz="457200" rtl="0" eaLnBrk="1" fontAlgn="auto" latinLnBrk="0" hangingPunct="1">
              <a:lnSpc>
                <a:spcPct val="100000"/>
              </a:lnSpc>
              <a:spcBef>
                <a:spcPts val="0"/>
              </a:spcBef>
              <a:spcAft>
                <a:spcPts val="0"/>
              </a:spcAft>
              <a:buClr>
                <a:srgbClr val="00B9F2">
                  <a:lumMod val="60000"/>
                  <a:lumOff val="40000"/>
                </a:srgbClr>
              </a:buClr>
              <a:buSzTx/>
              <a:buFontTx/>
              <a:buNone/>
              <a:tabLst>
                <a:tab pos="276225" algn="l"/>
              </a:tabLst>
              <a:defRPr/>
            </a:pPr>
            <a:r>
              <a:rPr kumimoji="0" lang="en-US" sz="1800" b="0" i="0" u="none" strike="noStrike" kern="1200" cap="none" spc="0" normalizeH="0" baseline="0" noProof="0" dirty="0">
                <a:ln>
                  <a:noFill/>
                </a:ln>
                <a:solidFill>
                  <a:srgbClr val="00EC86"/>
                </a:solidFill>
                <a:effectLst/>
                <a:uLnTx/>
                <a:uFillTx/>
                <a:latin typeface="Arial"/>
                <a:ea typeface="ＭＳ Ｐゴシック"/>
                <a:cs typeface="Arial"/>
              </a:rPr>
              <a:t>Alex Nguyen</a:t>
            </a:r>
          </a:p>
        </p:txBody>
      </p:sp>
      <p:sp>
        <p:nvSpPr>
          <p:cNvPr id="5" name="Title 4"/>
          <p:cNvSpPr>
            <a:spLocks noGrp="1"/>
          </p:cNvSpPr>
          <p:nvPr>
            <p:ph type="title"/>
          </p:nvPr>
        </p:nvSpPr>
        <p:spPr>
          <a:xfrm>
            <a:off x="6976871" y="2409665"/>
            <a:ext cx="4527741" cy="1107996"/>
          </a:xfrm>
        </p:spPr>
        <p:txBody>
          <a:bodyPr/>
          <a:lstStyle/>
          <a:p>
            <a:r>
              <a:rPr lang="en-US" sz="3600" dirty="0"/>
              <a:t>Named Trace Configuration Demo</a:t>
            </a:r>
          </a:p>
        </p:txBody>
      </p:sp>
      <p:pic>
        <p:nvPicPr>
          <p:cNvPr id="3" name="Picture Placeholder 2">
            <a:extLst>
              <a:ext uri="{FF2B5EF4-FFF2-40B4-BE49-F238E27FC236}">
                <a16:creationId xmlns:a16="http://schemas.microsoft.com/office/drawing/2014/main" id="{B2E411CD-E3DC-FC4A-AD65-5DCE2CAA2024}"/>
              </a:ext>
            </a:extLst>
          </p:cNvPr>
          <p:cNvPicPr>
            <a:picLocks noGrp="1" noChangeAspect="1"/>
          </p:cNvPicPr>
          <p:nvPr>
            <p:ph type="pic" sz="quarter" idx="12"/>
          </p:nvPr>
        </p:nvPicPr>
        <p:blipFill>
          <a:blip r:embed="rId4"/>
          <a:srcRect t="9005" b="9005"/>
          <a:stretch>
            <a:fillRect/>
          </a:stretch>
        </p:blipFill>
        <p:spPr>
          <a:xfrm>
            <a:off x="684213" y="1757363"/>
            <a:ext cx="5943600" cy="3343275"/>
          </a:xfrm>
        </p:spPr>
      </p:pic>
    </p:spTree>
    <p:extLst>
      <p:ext uri="{BB962C8B-B14F-4D97-AF65-F5344CB8AC3E}">
        <p14:creationId xmlns:p14="http://schemas.microsoft.com/office/powerpoint/2010/main" val="38358541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Utility Network API</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917336"/>
            <a:ext cx="5061888" cy="553998"/>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Association Traversal</a:t>
            </a:r>
            <a:endParaRPr lang="en-US" sz="3600" dirty="0"/>
          </a:p>
        </p:txBody>
      </p:sp>
    </p:spTree>
    <p:extLst>
      <p:ext uri="{BB962C8B-B14F-4D97-AF65-F5344CB8AC3E}">
        <p14:creationId xmlns:p14="http://schemas.microsoft.com/office/powerpoint/2010/main" val="24691955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Objectives</a:t>
            </a:r>
          </a:p>
        </p:txBody>
      </p:sp>
      <p:sp>
        <p:nvSpPr>
          <p:cNvPr id="3" name="Content Placeholder 2"/>
          <p:cNvSpPr>
            <a:spLocks noGrp="1"/>
          </p:cNvSpPr>
          <p:nvPr>
            <p:ph sz="quarter" idx="10"/>
          </p:nvPr>
        </p:nvSpPr>
        <p:spPr>
          <a:xfrm>
            <a:off x="914400" y="2057400"/>
            <a:ext cx="5349240" cy="3429000"/>
          </a:xfrm>
        </p:spPr>
        <p:txBody>
          <a:bodyPr/>
          <a:lstStyle/>
          <a:p>
            <a:r>
              <a:rPr lang="en-US" b="0" dirty="0"/>
              <a:t>Enhance </a:t>
            </a:r>
            <a:r>
              <a:rPr lang="en-US" dirty="0"/>
              <a:t>the Pro SDK to efficiently fetch the associations of a telecom junction</a:t>
            </a:r>
          </a:p>
          <a:p>
            <a:pPr lvl="1"/>
            <a:r>
              <a:rPr lang="en-US" b="0" dirty="0"/>
              <a:t>Canonical use case is creating a spli</a:t>
            </a:r>
            <a:r>
              <a:rPr lang="en-US" dirty="0"/>
              <a:t>ce editor</a:t>
            </a:r>
          </a:p>
        </p:txBody>
      </p:sp>
      <p:pic>
        <p:nvPicPr>
          <p:cNvPr id="5" name="Picture 6" descr="Unknown">
            <a:extLst>
              <a:ext uri="{FF2B5EF4-FFF2-40B4-BE49-F238E27FC236}">
                <a16:creationId xmlns:a16="http://schemas.microsoft.com/office/drawing/2014/main" id="{3F703D67-CCA5-D447-A717-4E96EDC948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8486" y="611712"/>
            <a:ext cx="5226875" cy="5450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0207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38120-24BF-2D45-B960-7513FDB3E655}"/>
              </a:ext>
            </a:extLst>
          </p:cNvPr>
          <p:cNvSpPr>
            <a:spLocks noGrp="1"/>
          </p:cNvSpPr>
          <p:nvPr>
            <p:ph type="title"/>
          </p:nvPr>
        </p:nvSpPr>
        <p:spPr/>
        <p:txBody>
          <a:bodyPr/>
          <a:lstStyle/>
          <a:p>
            <a:r>
              <a:rPr lang="en-US" dirty="0"/>
              <a:t>An Example Splice Enclosure</a:t>
            </a:r>
          </a:p>
        </p:txBody>
      </p:sp>
      <p:pic>
        <p:nvPicPr>
          <p:cNvPr id="4" name="Picture 3">
            <a:extLst>
              <a:ext uri="{FF2B5EF4-FFF2-40B4-BE49-F238E27FC236}">
                <a16:creationId xmlns:a16="http://schemas.microsoft.com/office/drawing/2014/main" id="{64DEF460-9512-F349-AC3C-C2987EF23799}"/>
              </a:ext>
            </a:extLst>
          </p:cNvPr>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142059" y="1151935"/>
            <a:ext cx="11735201" cy="5499072"/>
          </a:xfrm>
          <a:prstGeom prst="rect">
            <a:avLst/>
          </a:prstGeom>
          <a:noFill/>
          <a:ln>
            <a:noFill/>
          </a:ln>
        </p:spPr>
      </p:pic>
    </p:spTree>
    <p:extLst>
      <p:ext uri="{BB962C8B-B14F-4D97-AF65-F5344CB8AC3E}">
        <p14:creationId xmlns:p14="http://schemas.microsoft.com/office/powerpoint/2010/main" val="42357741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5F18-76A2-C447-A728-2883F3E0BD3B}"/>
              </a:ext>
            </a:extLst>
          </p:cNvPr>
          <p:cNvSpPr>
            <a:spLocks noGrp="1"/>
          </p:cNvSpPr>
          <p:nvPr>
            <p:ph type="title"/>
          </p:nvPr>
        </p:nvSpPr>
        <p:spPr>
          <a:xfrm>
            <a:off x="914400" y="914400"/>
            <a:ext cx="10369296" cy="461665"/>
          </a:xfrm>
        </p:spPr>
        <p:txBody>
          <a:bodyPr/>
          <a:lstStyle/>
          <a:p>
            <a:r>
              <a:rPr lang="en-US" dirty="0"/>
              <a:t>Logical Connections within a Splice Enclosure</a:t>
            </a:r>
          </a:p>
        </p:txBody>
      </p:sp>
      <p:pic>
        <p:nvPicPr>
          <p:cNvPr id="5" name="Picture 2">
            <a:extLst>
              <a:ext uri="{FF2B5EF4-FFF2-40B4-BE49-F238E27FC236}">
                <a16:creationId xmlns:a16="http://schemas.microsoft.com/office/drawing/2014/main" id="{038850A0-1D98-DB4E-9C5D-246B1356E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370" y="1527048"/>
            <a:ext cx="6223266" cy="521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64D962-88D2-054B-9454-4D22E34BD60A}"/>
              </a:ext>
            </a:extLst>
          </p:cNvPr>
          <p:cNvSpPr/>
          <p:nvPr/>
        </p:nvSpPr>
        <p:spPr bwMode="auto">
          <a:xfrm>
            <a:off x="6935190" y="5902036"/>
            <a:ext cx="2600696" cy="74814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6168705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7562296-8512-C54C-8C5B-A8F1E3A62555}"/>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6B945497-A220-F746-B897-AB3B980C1D4A}"/>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30E72921-C7E5-C944-8FD2-31CB5113AF00}"/>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D65A57E-E28B-4B4F-BB75-D88372488D59}"/>
              </a:ext>
            </a:extLst>
          </p:cNvPr>
          <p:cNvSpPr>
            <a:spLocks noGrp="1"/>
          </p:cNvSpPr>
          <p:nvPr>
            <p:ph type="title"/>
          </p:nvPr>
        </p:nvSpPr>
        <p:spPr/>
        <p:txBody>
          <a:bodyPr/>
          <a:lstStyle/>
          <a:p>
            <a:r>
              <a:rPr lang="en-US" dirty="0"/>
              <a:t>Today’s Outline</a:t>
            </a:r>
          </a:p>
        </p:txBody>
      </p:sp>
      <p:sp>
        <p:nvSpPr>
          <p:cNvPr id="3" name="Content Placeholder 2">
            <a:extLst>
              <a:ext uri="{FF2B5EF4-FFF2-40B4-BE49-F238E27FC236}">
                <a16:creationId xmlns:a16="http://schemas.microsoft.com/office/drawing/2014/main" id="{DB4CC6F3-F41C-1941-BAE0-F35418CEC906}"/>
              </a:ext>
            </a:extLst>
          </p:cNvPr>
          <p:cNvSpPr>
            <a:spLocks noGrp="1"/>
          </p:cNvSpPr>
          <p:nvPr>
            <p:ph sz="quarter" idx="10"/>
          </p:nvPr>
        </p:nvSpPr>
        <p:spPr/>
        <p:txBody>
          <a:bodyPr/>
          <a:lstStyle/>
          <a:p>
            <a:r>
              <a:rPr lang="en-US" dirty="0"/>
              <a:t>Geodatabase</a:t>
            </a:r>
          </a:p>
          <a:p>
            <a:pPr lvl="1"/>
            <a:r>
              <a:rPr lang="en-US" dirty="0"/>
              <a:t>Data Definition Language (DDL)</a:t>
            </a:r>
          </a:p>
          <a:p>
            <a:pPr lvl="1"/>
            <a:r>
              <a:rPr lang="en-US" dirty="0"/>
              <a:t>Mobile Geodatabase support</a:t>
            </a:r>
          </a:p>
          <a:p>
            <a:pPr lvl="1"/>
            <a:r>
              <a:rPr lang="en-US" dirty="0"/>
              <a:t>Memory Geodatabase support</a:t>
            </a:r>
          </a:p>
          <a:p>
            <a:r>
              <a:rPr lang="en-US" dirty="0"/>
              <a:t>Utility Network</a:t>
            </a:r>
          </a:p>
          <a:p>
            <a:pPr lvl="1"/>
            <a:r>
              <a:rPr lang="en-US" dirty="0"/>
              <a:t>Named Trace Configurations</a:t>
            </a:r>
          </a:p>
          <a:p>
            <a:pPr lvl="1"/>
            <a:r>
              <a:rPr lang="en-US" dirty="0"/>
              <a:t>Association Traversal</a:t>
            </a:r>
          </a:p>
          <a:p>
            <a:r>
              <a:rPr lang="en-US" dirty="0"/>
              <a:t>Miscellaneous Grab Bag</a:t>
            </a:r>
          </a:p>
          <a:p>
            <a:r>
              <a:rPr lang="en-US" dirty="0"/>
              <a:t>ArcGIS Pro 3.0</a:t>
            </a:r>
          </a:p>
          <a:p>
            <a:r>
              <a:rPr lang="en-US" dirty="0"/>
              <a:t>The Road Ahead</a:t>
            </a:r>
          </a:p>
        </p:txBody>
      </p:sp>
    </p:spTree>
    <p:extLst>
      <p:ext uri="{BB962C8B-B14F-4D97-AF65-F5344CB8AC3E}">
        <p14:creationId xmlns:p14="http://schemas.microsoft.com/office/powerpoint/2010/main" val="11569991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5F18-76A2-C447-A728-2883F3E0BD3B}"/>
              </a:ext>
            </a:extLst>
          </p:cNvPr>
          <p:cNvSpPr>
            <a:spLocks noGrp="1"/>
          </p:cNvSpPr>
          <p:nvPr>
            <p:ph type="title"/>
          </p:nvPr>
        </p:nvSpPr>
        <p:spPr/>
        <p:txBody>
          <a:bodyPr/>
          <a:lstStyle/>
          <a:p>
            <a:r>
              <a:rPr lang="en-US" dirty="0"/>
              <a:t>Logical Connections within a Splice Enclosure</a:t>
            </a:r>
          </a:p>
        </p:txBody>
      </p:sp>
      <p:sp>
        <p:nvSpPr>
          <p:cNvPr id="3" name="Content Placeholder 2">
            <a:extLst>
              <a:ext uri="{FF2B5EF4-FFF2-40B4-BE49-F238E27FC236}">
                <a16:creationId xmlns:a16="http://schemas.microsoft.com/office/drawing/2014/main" id="{293AEFE4-6A69-B947-BE20-D1846470D904}"/>
              </a:ext>
            </a:extLst>
          </p:cNvPr>
          <p:cNvSpPr>
            <a:spLocks noGrp="1"/>
          </p:cNvSpPr>
          <p:nvPr>
            <p:ph sz="quarter" idx="10"/>
          </p:nvPr>
        </p:nvSpPr>
        <p:spPr>
          <a:xfrm>
            <a:off x="914400" y="1714500"/>
            <a:ext cx="4837176" cy="3429000"/>
          </a:xfrm>
        </p:spPr>
        <p:txBody>
          <a:bodyPr/>
          <a:lstStyle/>
          <a:p>
            <a:r>
              <a:rPr lang="en-US" dirty="0"/>
              <a:t>Existing API</a:t>
            </a:r>
          </a:p>
          <a:p>
            <a:pPr marL="283464" lvl="1" indent="0">
              <a:buNone/>
            </a:pPr>
            <a:r>
              <a:rPr lang="en-US" dirty="0" err="1">
                <a:solidFill>
                  <a:schemeClr val="tx2"/>
                </a:solidFill>
                <a:latin typeface="Consolas" panose="020B0609020204030204" pitchFamily="49" charset="0"/>
                <a:cs typeface="Consolas" panose="020B0609020204030204" pitchFamily="49" charset="0"/>
              </a:rPr>
              <a:t>UtilityNetwork.GetAssociations</a:t>
            </a:r>
            <a:br>
              <a:rPr lang="en-US" dirty="0">
                <a:solidFill>
                  <a:schemeClr val="tx2"/>
                </a:solidFill>
                <a:latin typeface="Consolas" panose="020B0609020204030204" pitchFamily="49" charset="0"/>
                <a:cs typeface="Consolas" panose="020B0609020204030204" pitchFamily="49" charset="0"/>
              </a:rPr>
            </a:br>
            <a:r>
              <a:rPr lang="en-US" dirty="0">
                <a:solidFill>
                  <a:schemeClr val="tx2"/>
                </a:solidFill>
                <a:latin typeface="Consolas" panose="020B0609020204030204" pitchFamily="49" charset="0"/>
                <a:cs typeface="Consolas" panose="020B0609020204030204" pitchFamily="49" charset="0"/>
              </a:rPr>
              <a:t>(Element)</a:t>
            </a:r>
          </a:p>
          <a:p>
            <a:r>
              <a:rPr lang="en-US" dirty="0"/>
              <a:t>Ask the </a:t>
            </a:r>
            <a:r>
              <a:rPr lang="en-US" i="1" dirty="0"/>
              <a:t>Splice Enclosure </a:t>
            </a:r>
            <a:r>
              <a:rPr lang="en-US" dirty="0"/>
              <a:t>for its content</a:t>
            </a:r>
          </a:p>
          <a:p>
            <a:r>
              <a:rPr lang="en-US" dirty="0"/>
              <a:t>Ask each </a:t>
            </a:r>
            <a:r>
              <a:rPr lang="en-US" i="1" dirty="0"/>
              <a:t>Connector Group </a:t>
            </a:r>
            <a:r>
              <a:rPr lang="en-US" dirty="0"/>
              <a:t>and </a:t>
            </a:r>
            <a:r>
              <a:rPr lang="en-US" i="1" dirty="0"/>
              <a:t>Splice Tray </a:t>
            </a:r>
            <a:r>
              <a:rPr lang="en-US" dirty="0"/>
              <a:t>for its content</a:t>
            </a:r>
          </a:p>
          <a:p>
            <a:r>
              <a:rPr lang="en-US" dirty="0"/>
              <a:t>Ask each </a:t>
            </a:r>
            <a:r>
              <a:rPr lang="en-US" i="1" dirty="0"/>
              <a:t>Fiber </a:t>
            </a:r>
            <a:r>
              <a:rPr lang="en-US" dirty="0"/>
              <a:t>for its content</a:t>
            </a:r>
          </a:p>
          <a:p>
            <a:r>
              <a:rPr lang="en-US" dirty="0"/>
              <a:t>Ask each </a:t>
            </a:r>
            <a:r>
              <a:rPr lang="en-US" i="1" dirty="0"/>
              <a:t>Connector </a:t>
            </a:r>
            <a:r>
              <a:rPr lang="en-US" dirty="0"/>
              <a:t>for connectivity associations</a:t>
            </a:r>
          </a:p>
          <a:p>
            <a:endParaRPr lang="en-US" dirty="0"/>
          </a:p>
          <a:p>
            <a:r>
              <a:rPr lang="en-US" dirty="0"/>
              <a:t>Each query requires a call to </a:t>
            </a:r>
            <a:r>
              <a:rPr lang="en-US" dirty="0" err="1">
                <a:solidFill>
                  <a:schemeClr val="tx2"/>
                </a:solidFill>
                <a:latin typeface="Consolas" panose="020B0609020204030204" pitchFamily="49" charset="0"/>
                <a:cs typeface="Consolas" panose="020B0609020204030204" pitchFamily="49" charset="0"/>
              </a:rPr>
              <a:t>GetAssociations</a:t>
            </a:r>
            <a:endParaRPr lang="en-US" dirty="0">
              <a:solidFill>
                <a:schemeClr val="tx2"/>
              </a:solidFill>
              <a:latin typeface="Consolas" panose="020B0609020204030204" pitchFamily="49" charset="0"/>
              <a:cs typeface="Consolas" panose="020B0609020204030204" pitchFamily="49" charset="0"/>
            </a:endParaRPr>
          </a:p>
          <a:p>
            <a:endParaRPr lang="en-US" dirty="0"/>
          </a:p>
        </p:txBody>
      </p:sp>
      <p:pic>
        <p:nvPicPr>
          <p:cNvPr id="5" name="Picture 2">
            <a:extLst>
              <a:ext uri="{FF2B5EF4-FFF2-40B4-BE49-F238E27FC236}">
                <a16:creationId xmlns:a16="http://schemas.microsoft.com/office/drawing/2014/main" id="{038850A0-1D98-DB4E-9C5D-246B1356E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370" y="1527048"/>
            <a:ext cx="6223266" cy="521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64D962-88D2-054B-9454-4D22E34BD60A}"/>
              </a:ext>
            </a:extLst>
          </p:cNvPr>
          <p:cNvSpPr/>
          <p:nvPr/>
        </p:nvSpPr>
        <p:spPr bwMode="auto">
          <a:xfrm>
            <a:off x="6935190" y="5902036"/>
            <a:ext cx="2600696" cy="74814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2194250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5F18-76A2-C447-A728-2883F3E0BD3B}"/>
              </a:ext>
            </a:extLst>
          </p:cNvPr>
          <p:cNvSpPr>
            <a:spLocks noGrp="1"/>
          </p:cNvSpPr>
          <p:nvPr>
            <p:ph type="title"/>
          </p:nvPr>
        </p:nvSpPr>
        <p:spPr/>
        <p:txBody>
          <a:bodyPr/>
          <a:lstStyle/>
          <a:p>
            <a:r>
              <a:rPr lang="en-US" dirty="0"/>
              <a:t>Logical Connections within a Splice Enclosure</a:t>
            </a:r>
          </a:p>
        </p:txBody>
      </p:sp>
      <p:sp>
        <p:nvSpPr>
          <p:cNvPr id="3" name="Content Placeholder 2">
            <a:extLst>
              <a:ext uri="{FF2B5EF4-FFF2-40B4-BE49-F238E27FC236}">
                <a16:creationId xmlns:a16="http://schemas.microsoft.com/office/drawing/2014/main" id="{293AEFE4-6A69-B947-BE20-D1846470D904}"/>
              </a:ext>
            </a:extLst>
          </p:cNvPr>
          <p:cNvSpPr>
            <a:spLocks noGrp="1"/>
          </p:cNvSpPr>
          <p:nvPr>
            <p:ph sz="quarter" idx="10"/>
          </p:nvPr>
        </p:nvSpPr>
        <p:spPr>
          <a:xfrm>
            <a:off x="914400" y="1714500"/>
            <a:ext cx="4837176" cy="3429000"/>
          </a:xfrm>
        </p:spPr>
        <p:txBody>
          <a:bodyPr/>
          <a:lstStyle/>
          <a:p>
            <a:r>
              <a:rPr lang="en-US" dirty="0"/>
              <a:t>Existing algorithm called </a:t>
            </a:r>
            <a:r>
              <a:rPr lang="en-US" dirty="0" err="1">
                <a:solidFill>
                  <a:schemeClr val="tx2"/>
                </a:solidFill>
                <a:latin typeface="Consolas" panose="020B0609020204030204" pitchFamily="49" charset="0"/>
                <a:cs typeface="Consolas" panose="020B0609020204030204" pitchFamily="49" charset="0"/>
              </a:rPr>
              <a:t>UtilityNetwork.GetAssociations</a:t>
            </a:r>
            <a:r>
              <a:rPr lang="en-US" dirty="0">
                <a:solidFill>
                  <a:schemeClr val="tx2"/>
                </a:solidFill>
                <a:latin typeface="Consolas" panose="020B0609020204030204" pitchFamily="49" charset="0"/>
                <a:cs typeface="Consolas" panose="020B0609020204030204" pitchFamily="49" charset="0"/>
              </a:rPr>
              <a:t> </a:t>
            </a:r>
            <a:r>
              <a:rPr lang="en-US" dirty="0"/>
              <a:t>over 1100 times</a:t>
            </a:r>
          </a:p>
          <a:p>
            <a:r>
              <a:rPr lang="en-US" dirty="0"/>
              <a:t>Each function call resolved to a services call to the REST endpoint</a:t>
            </a:r>
          </a:p>
          <a:p>
            <a:endParaRPr lang="en-US" dirty="0"/>
          </a:p>
          <a:p>
            <a:r>
              <a:rPr lang="en-US" dirty="0"/>
              <a:t>Performance was… not great</a:t>
            </a:r>
          </a:p>
          <a:p>
            <a:pPr marL="0" indent="0">
              <a:buNone/>
            </a:pPr>
            <a:endParaRPr lang="en-US" dirty="0"/>
          </a:p>
        </p:txBody>
      </p:sp>
      <p:pic>
        <p:nvPicPr>
          <p:cNvPr id="5" name="Picture 2">
            <a:extLst>
              <a:ext uri="{FF2B5EF4-FFF2-40B4-BE49-F238E27FC236}">
                <a16:creationId xmlns:a16="http://schemas.microsoft.com/office/drawing/2014/main" id="{038850A0-1D98-DB4E-9C5D-246B1356E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370" y="1527048"/>
            <a:ext cx="6223266" cy="521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64D962-88D2-054B-9454-4D22E34BD60A}"/>
              </a:ext>
            </a:extLst>
          </p:cNvPr>
          <p:cNvSpPr/>
          <p:nvPr/>
        </p:nvSpPr>
        <p:spPr bwMode="auto">
          <a:xfrm>
            <a:off x="6935190" y="5902036"/>
            <a:ext cx="2600696" cy="74814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8972340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5F18-76A2-C447-A728-2883F3E0BD3B}"/>
              </a:ext>
            </a:extLst>
          </p:cNvPr>
          <p:cNvSpPr>
            <a:spLocks noGrp="1"/>
          </p:cNvSpPr>
          <p:nvPr>
            <p:ph type="title"/>
          </p:nvPr>
        </p:nvSpPr>
        <p:spPr/>
        <p:txBody>
          <a:bodyPr/>
          <a:lstStyle/>
          <a:p>
            <a:r>
              <a:rPr lang="en-US" dirty="0"/>
              <a:t>Logical Connections within a Splice Enclosure</a:t>
            </a:r>
          </a:p>
        </p:txBody>
      </p:sp>
      <p:sp>
        <p:nvSpPr>
          <p:cNvPr id="3" name="Content Placeholder 2">
            <a:extLst>
              <a:ext uri="{FF2B5EF4-FFF2-40B4-BE49-F238E27FC236}">
                <a16:creationId xmlns:a16="http://schemas.microsoft.com/office/drawing/2014/main" id="{293AEFE4-6A69-B947-BE20-D1846470D904}"/>
              </a:ext>
            </a:extLst>
          </p:cNvPr>
          <p:cNvSpPr>
            <a:spLocks noGrp="1"/>
          </p:cNvSpPr>
          <p:nvPr>
            <p:ph sz="quarter" idx="10"/>
          </p:nvPr>
        </p:nvSpPr>
        <p:spPr>
          <a:xfrm>
            <a:off x="914400" y="1714500"/>
            <a:ext cx="4837176" cy="4869180"/>
          </a:xfrm>
        </p:spPr>
        <p:txBody>
          <a:bodyPr/>
          <a:lstStyle/>
          <a:p>
            <a:r>
              <a:rPr lang="en-US" dirty="0"/>
              <a:t>Existing algorithm called </a:t>
            </a:r>
            <a:r>
              <a:rPr lang="en-US" dirty="0" err="1">
                <a:solidFill>
                  <a:schemeClr val="tx2"/>
                </a:solidFill>
                <a:latin typeface="Consolas" panose="020B0609020204030204" pitchFamily="49" charset="0"/>
                <a:cs typeface="Consolas" panose="020B0609020204030204" pitchFamily="49" charset="0"/>
              </a:rPr>
              <a:t>UtilityNetwork.GetAssociations</a:t>
            </a:r>
            <a:r>
              <a:rPr lang="en-US" dirty="0">
                <a:solidFill>
                  <a:schemeClr val="tx2"/>
                </a:solidFill>
                <a:latin typeface="Consolas" panose="020B0609020204030204" pitchFamily="49" charset="0"/>
                <a:cs typeface="Consolas" panose="020B0609020204030204" pitchFamily="49" charset="0"/>
              </a:rPr>
              <a:t> </a:t>
            </a:r>
            <a:r>
              <a:rPr lang="en-US" dirty="0"/>
              <a:t>over 1100 times</a:t>
            </a:r>
          </a:p>
          <a:p>
            <a:r>
              <a:rPr lang="en-US" dirty="0"/>
              <a:t>Each function call resolved to a services call to the REST endpoint</a:t>
            </a:r>
          </a:p>
          <a:p>
            <a:endParaRPr lang="en-US" dirty="0"/>
          </a:p>
          <a:p>
            <a:r>
              <a:rPr lang="en-US" dirty="0"/>
              <a:t>Performance was… not great</a:t>
            </a:r>
          </a:p>
          <a:p>
            <a:endParaRPr lang="en-US" dirty="0"/>
          </a:p>
          <a:p>
            <a:r>
              <a:rPr lang="en-US" dirty="0"/>
              <a:t>Thankfully this was a problem with our API and not with the utility network itself</a:t>
            </a:r>
          </a:p>
          <a:p>
            <a:pPr lvl="1"/>
            <a:r>
              <a:rPr lang="en-US" dirty="0"/>
              <a:t>Utility network service includes a traverse endpoint</a:t>
            </a:r>
          </a:p>
          <a:p>
            <a:pPr marL="0" indent="0">
              <a:buNone/>
            </a:pPr>
            <a:endParaRPr lang="en-US" dirty="0"/>
          </a:p>
        </p:txBody>
      </p:sp>
      <p:pic>
        <p:nvPicPr>
          <p:cNvPr id="5" name="Picture 2">
            <a:extLst>
              <a:ext uri="{FF2B5EF4-FFF2-40B4-BE49-F238E27FC236}">
                <a16:creationId xmlns:a16="http://schemas.microsoft.com/office/drawing/2014/main" id="{038850A0-1D98-DB4E-9C5D-246B1356E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370" y="1527048"/>
            <a:ext cx="6223266" cy="521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64D962-88D2-054B-9454-4D22E34BD60A}"/>
              </a:ext>
            </a:extLst>
          </p:cNvPr>
          <p:cNvSpPr/>
          <p:nvPr/>
        </p:nvSpPr>
        <p:spPr bwMode="auto">
          <a:xfrm>
            <a:off x="6935190" y="5902036"/>
            <a:ext cx="2600696" cy="74814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489410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7597-FAB3-554E-812A-B9C7436F4A87}"/>
              </a:ext>
            </a:extLst>
          </p:cNvPr>
          <p:cNvSpPr>
            <a:spLocks noGrp="1"/>
          </p:cNvSpPr>
          <p:nvPr>
            <p:ph type="title"/>
          </p:nvPr>
        </p:nvSpPr>
        <p:spPr/>
        <p:txBody>
          <a:bodyPr/>
          <a:lstStyle/>
          <a:p>
            <a:r>
              <a:rPr lang="en-US" dirty="0"/>
              <a:t>New Routine Added to Utility Network Class</a:t>
            </a:r>
          </a:p>
        </p:txBody>
      </p:sp>
      <p:sp>
        <p:nvSpPr>
          <p:cNvPr id="3" name="Content Placeholder 2">
            <a:extLst>
              <a:ext uri="{FF2B5EF4-FFF2-40B4-BE49-F238E27FC236}">
                <a16:creationId xmlns:a16="http://schemas.microsoft.com/office/drawing/2014/main" id="{824756B7-9B41-834E-B386-221146B7C422}"/>
              </a:ext>
            </a:extLst>
          </p:cNvPr>
          <p:cNvSpPr>
            <a:spLocks noGrp="1"/>
          </p:cNvSpPr>
          <p:nvPr>
            <p:ph sz="quarter" idx="10"/>
          </p:nvPr>
        </p:nvSpPr>
        <p:spPr/>
        <p:txBody>
          <a:bodyPr/>
          <a:lstStyle/>
          <a:p>
            <a:pPr marL="0" indent="0">
              <a:buNone/>
            </a:pPr>
            <a:r>
              <a:rPr lang="en-US" sz="2400" dirty="0" err="1">
                <a:solidFill>
                  <a:schemeClr val="tx2"/>
                </a:solidFill>
                <a:latin typeface="Consolas" panose="020B0609020204030204" pitchFamily="49" charset="0"/>
                <a:cs typeface="Consolas" panose="020B0609020204030204" pitchFamily="49" charset="0"/>
              </a:rPr>
              <a:t>TraverseAssociations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IReadOnlyList</a:t>
            </a:r>
            <a:r>
              <a:rPr lang="en-US" sz="2400" dirty="0">
                <a:solidFill>
                  <a:schemeClr val="tx2"/>
                </a:solidFill>
                <a:latin typeface="Consolas" panose="020B0609020204030204" pitchFamily="49" charset="0"/>
                <a:cs typeface="Consolas" panose="020B0609020204030204" pitchFamily="49" charset="0"/>
              </a:rPr>
              <a:t>&lt;Element&gt; </a:t>
            </a:r>
            <a:r>
              <a:rPr lang="en-US" sz="2400" dirty="0" err="1">
                <a:solidFill>
                  <a:schemeClr val="tx2"/>
                </a:solidFill>
                <a:latin typeface="Consolas" panose="020B0609020204030204" pitchFamily="49" charset="0"/>
                <a:cs typeface="Consolas" panose="020B0609020204030204" pitchFamily="49" charset="0"/>
              </a:rPr>
              <a:t>startElements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TraverseAssociationsDescription</a:t>
            </a:r>
            <a:r>
              <a:rPr lang="en-US" sz="2400" dirty="0">
                <a:solidFill>
                  <a:schemeClr val="tx2"/>
                </a:solidFill>
                <a:latin typeface="Consolas" panose="020B0609020204030204" pitchFamily="49" charset="0"/>
                <a:cs typeface="Consolas" panose="020B0609020204030204" pitchFamily="49" charset="0"/>
              </a:rPr>
              <a:t> description):</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TraverseAssociationsResult</a:t>
            </a:r>
            <a:endParaRPr lang="en-US" sz="2400" dirty="0">
              <a:solidFill>
                <a:schemeClr val="tx2"/>
              </a:solidFill>
              <a:latin typeface="Consolas" panose="020B0609020204030204" pitchFamily="49" charset="0"/>
              <a:cs typeface="Consolas" panose="020B0609020204030204" pitchFamily="49" charset="0"/>
            </a:endParaRPr>
          </a:p>
          <a:p>
            <a:endParaRPr lang="en-US" sz="2400" dirty="0"/>
          </a:p>
        </p:txBody>
      </p:sp>
    </p:spTree>
    <p:extLst>
      <p:ext uri="{BB962C8B-B14F-4D97-AF65-F5344CB8AC3E}">
        <p14:creationId xmlns:p14="http://schemas.microsoft.com/office/powerpoint/2010/main" val="18997068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7597-FAB3-554E-812A-B9C7436F4A87}"/>
              </a:ext>
            </a:extLst>
          </p:cNvPr>
          <p:cNvSpPr>
            <a:spLocks noGrp="1"/>
          </p:cNvSpPr>
          <p:nvPr>
            <p:ph type="title"/>
          </p:nvPr>
        </p:nvSpPr>
        <p:spPr/>
        <p:txBody>
          <a:bodyPr/>
          <a:lstStyle/>
          <a:p>
            <a:r>
              <a:rPr lang="en-US" dirty="0"/>
              <a:t>New Routine Added to Utility Network Class</a:t>
            </a:r>
          </a:p>
        </p:txBody>
      </p:sp>
      <p:sp>
        <p:nvSpPr>
          <p:cNvPr id="3" name="Content Placeholder 2">
            <a:extLst>
              <a:ext uri="{FF2B5EF4-FFF2-40B4-BE49-F238E27FC236}">
                <a16:creationId xmlns:a16="http://schemas.microsoft.com/office/drawing/2014/main" id="{824756B7-9B41-834E-B386-221146B7C422}"/>
              </a:ext>
            </a:extLst>
          </p:cNvPr>
          <p:cNvSpPr>
            <a:spLocks noGrp="1"/>
          </p:cNvSpPr>
          <p:nvPr>
            <p:ph sz="quarter" idx="10"/>
          </p:nvPr>
        </p:nvSpPr>
        <p:spPr/>
        <p:txBody>
          <a:bodyPr/>
          <a:lstStyle/>
          <a:p>
            <a:pPr marL="0" indent="0">
              <a:buNone/>
            </a:pPr>
            <a:r>
              <a:rPr lang="en-US" sz="2400" dirty="0" err="1">
                <a:solidFill>
                  <a:schemeClr val="tx2"/>
                </a:solidFill>
                <a:latin typeface="Consolas" panose="020B0609020204030204" pitchFamily="49" charset="0"/>
                <a:cs typeface="Consolas" panose="020B0609020204030204" pitchFamily="49" charset="0"/>
              </a:rPr>
              <a:t>TraverseAssociations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IReadOnlyList</a:t>
            </a:r>
            <a:r>
              <a:rPr lang="en-US" sz="2400" dirty="0">
                <a:solidFill>
                  <a:schemeClr val="tx2"/>
                </a:solidFill>
                <a:latin typeface="Consolas" panose="020B0609020204030204" pitchFamily="49" charset="0"/>
                <a:cs typeface="Consolas" panose="020B0609020204030204" pitchFamily="49" charset="0"/>
              </a:rPr>
              <a:t>&lt;Element&gt; </a:t>
            </a:r>
            <a:r>
              <a:rPr lang="en-US" sz="2400" dirty="0" err="1">
                <a:solidFill>
                  <a:schemeClr val="tx2"/>
                </a:solidFill>
                <a:latin typeface="Consolas" panose="020B0609020204030204" pitchFamily="49" charset="0"/>
                <a:cs typeface="Consolas" panose="020B0609020204030204" pitchFamily="49" charset="0"/>
              </a:rPr>
              <a:t>startElements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TraverseAssociationsDescription</a:t>
            </a:r>
            <a:r>
              <a:rPr lang="en-US" sz="2400" dirty="0">
                <a:solidFill>
                  <a:schemeClr val="tx2"/>
                </a:solidFill>
                <a:latin typeface="Consolas" panose="020B0609020204030204" pitchFamily="49" charset="0"/>
                <a:cs typeface="Consolas" panose="020B0609020204030204" pitchFamily="49" charset="0"/>
              </a:rPr>
              <a:t> description):</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TraverseAssociationsResult</a:t>
            </a:r>
            <a:endParaRPr lang="en-US" sz="2400" dirty="0">
              <a:solidFill>
                <a:schemeClr val="tx2"/>
              </a:solidFill>
              <a:latin typeface="Consolas" panose="020B0609020204030204" pitchFamily="49" charset="0"/>
              <a:cs typeface="Consolas" panose="020B0609020204030204" pitchFamily="49" charset="0"/>
            </a:endParaRPr>
          </a:p>
          <a:p>
            <a:endParaRPr lang="en-US" sz="2400" dirty="0"/>
          </a:p>
        </p:txBody>
      </p:sp>
      <p:sp>
        <p:nvSpPr>
          <p:cNvPr id="4" name="TextBox 3">
            <a:extLst>
              <a:ext uri="{FF2B5EF4-FFF2-40B4-BE49-F238E27FC236}">
                <a16:creationId xmlns:a16="http://schemas.microsoft.com/office/drawing/2014/main" id="{BE542CDE-CB9F-5145-BB1C-C3181015A0E3}"/>
              </a:ext>
            </a:extLst>
          </p:cNvPr>
          <p:cNvSpPr txBox="1"/>
          <p:nvPr/>
        </p:nvSpPr>
        <p:spPr>
          <a:xfrm>
            <a:off x="6891963" y="4898334"/>
            <a:ext cx="3503221" cy="1615044"/>
          </a:xfrm>
          <a:prstGeom prst="rect">
            <a:avLst/>
          </a:prstGeom>
          <a:noFill/>
          <a:ln w="50800">
            <a:solidFill>
              <a:schemeClr val="accent3"/>
            </a:solidFill>
          </a:ln>
          <a:effectLst/>
        </p:spPr>
        <p:txBody>
          <a:bodyPr wrap="square" lIns="0" tIns="0" rIns="0" bIns="0" rtlCol="0" anchor="ctr">
            <a:noAutofit/>
          </a:bodyPr>
          <a:lstStyle/>
          <a:p>
            <a:pPr lvl="0" algn="ctr">
              <a:spcBef>
                <a:spcPts val="300"/>
              </a:spcBef>
              <a:spcAft>
                <a:spcPts val="600"/>
              </a:spcAft>
              <a:buClr>
                <a:srgbClr val="00B9F2">
                  <a:lumMod val="60000"/>
                  <a:lumOff val="40000"/>
                </a:srgbClr>
              </a:buClr>
              <a:buSzPct val="80000"/>
            </a:pPr>
            <a:r>
              <a:rPr lang="en-US" sz="3200" dirty="0">
                <a:solidFill>
                  <a:prstClr val="white"/>
                </a:solidFill>
                <a:cs typeface="Arial"/>
              </a:rPr>
              <a:t>Takes a </a:t>
            </a:r>
            <a:r>
              <a:rPr lang="en-US" sz="3200" i="1" dirty="0">
                <a:solidFill>
                  <a:prstClr val="white"/>
                </a:solidFill>
                <a:cs typeface="Arial"/>
              </a:rPr>
              <a:t>set</a:t>
            </a:r>
            <a:r>
              <a:rPr lang="en-US" sz="3200" dirty="0">
                <a:solidFill>
                  <a:prstClr val="white"/>
                </a:solidFill>
                <a:cs typeface="Arial"/>
              </a:rPr>
              <a:t> of starting elements</a:t>
            </a:r>
          </a:p>
        </p:txBody>
      </p:sp>
      <p:sp>
        <p:nvSpPr>
          <p:cNvPr id="5" name="Rectangle 4">
            <a:extLst>
              <a:ext uri="{FF2B5EF4-FFF2-40B4-BE49-F238E27FC236}">
                <a16:creationId xmlns:a16="http://schemas.microsoft.com/office/drawing/2014/main" id="{2AB0BB74-2495-094D-B195-F291A7BBC3AC}"/>
              </a:ext>
            </a:extLst>
          </p:cNvPr>
          <p:cNvSpPr/>
          <p:nvPr/>
        </p:nvSpPr>
        <p:spPr bwMode="auto">
          <a:xfrm>
            <a:off x="1307592" y="2618272"/>
            <a:ext cx="6368143" cy="712519"/>
          </a:xfrm>
          <a:prstGeom prst="rect">
            <a:avLst/>
          </a:prstGeom>
          <a:noFill/>
          <a:ln w="50800">
            <a:solidFill>
              <a:schemeClr val="accent3"/>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6" name="Straight Arrow Connector 5">
            <a:extLst>
              <a:ext uri="{FF2B5EF4-FFF2-40B4-BE49-F238E27FC236}">
                <a16:creationId xmlns:a16="http://schemas.microsoft.com/office/drawing/2014/main" id="{A5A14183-9588-F649-AB97-F03BD03591EA}"/>
              </a:ext>
            </a:extLst>
          </p:cNvPr>
          <p:cNvCxnSpPr>
            <a:cxnSpLocks/>
          </p:cNvCxnSpPr>
          <p:nvPr/>
        </p:nvCxnSpPr>
        <p:spPr bwMode="auto">
          <a:xfrm flipH="1" flipV="1">
            <a:off x="7236348" y="3330791"/>
            <a:ext cx="1199409" cy="1567545"/>
          </a:xfrm>
          <a:prstGeom prst="straightConnector1">
            <a:avLst/>
          </a:prstGeom>
          <a:noFill/>
          <a:ln w="50800" cap="flat" cmpd="sng" algn="ctr">
            <a:solidFill>
              <a:schemeClr val="accent3"/>
            </a:solidFill>
            <a:prstDash val="solid"/>
            <a:round/>
            <a:headEnd type="none" w="med" len="med"/>
            <a:tailEnd type="triangle" w="lg" len="lg"/>
          </a:ln>
          <a:effectLst/>
        </p:spPr>
      </p:cxnSp>
    </p:spTree>
    <p:extLst>
      <p:ext uri="{BB962C8B-B14F-4D97-AF65-F5344CB8AC3E}">
        <p14:creationId xmlns:p14="http://schemas.microsoft.com/office/powerpoint/2010/main" val="19523921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7597-FAB3-554E-812A-B9C7436F4A87}"/>
              </a:ext>
            </a:extLst>
          </p:cNvPr>
          <p:cNvSpPr>
            <a:spLocks noGrp="1"/>
          </p:cNvSpPr>
          <p:nvPr>
            <p:ph type="title"/>
          </p:nvPr>
        </p:nvSpPr>
        <p:spPr/>
        <p:txBody>
          <a:bodyPr/>
          <a:lstStyle/>
          <a:p>
            <a:r>
              <a:rPr lang="en-US" dirty="0"/>
              <a:t>New Routine Added to Utility Network Class</a:t>
            </a:r>
          </a:p>
        </p:txBody>
      </p:sp>
      <p:sp>
        <p:nvSpPr>
          <p:cNvPr id="3" name="Content Placeholder 2">
            <a:extLst>
              <a:ext uri="{FF2B5EF4-FFF2-40B4-BE49-F238E27FC236}">
                <a16:creationId xmlns:a16="http://schemas.microsoft.com/office/drawing/2014/main" id="{824756B7-9B41-834E-B386-221146B7C422}"/>
              </a:ext>
            </a:extLst>
          </p:cNvPr>
          <p:cNvSpPr>
            <a:spLocks noGrp="1"/>
          </p:cNvSpPr>
          <p:nvPr>
            <p:ph sz="quarter" idx="10"/>
          </p:nvPr>
        </p:nvSpPr>
        <p:spPr/>
        <p:txBody>
          <a:bodyPr/>
          <a:lstStyle/>
          <a:p>
            <a:pPr marL="0" indent="0">
              <a:buNone/>
            </a:pPr>
            <a:r>
              <a:rPr lang="en-US" sz="2400" dirty="0" err="1">
                <a:solidFill>
                  <a:schemeClr val="tx2"/>
                </a:solidFill>
                <a:latin typeface="Consolas" panose="020B0609020204030204" pitchFamily="49" charset="0"/>
                <a:cs typeface="Consolas" panose="020B0609020204030204" pitchFamily="49" charset="0"/>
              </a:rPr>
              <a:t>TraverseAssociations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IReadOnlyList</a:t>
            </a:r>
            <a:r>
              <a:rPr lang="en-US" sz="2400" dirty="0">
                <a:solidFill>
                  <a:schemeClr val="tx2"/>
                </a:solidFill>
                <a:latin typeface="Consolas" panose="020B0609020204030204" pitchFamily="49" charset="0"/>
                <a:cs typeface="Consolas" panose="020B0609020204030204" pitchFamily="49" charset="0"/>
              </a:rPr>
              <a:t>&lt;Element&gt; </a:t>
            </a:r>
            <a:r>
              <a:rPr lang="en-US" sz="2400" dirty="0" err="1">
                <a:solidFill>
                  <a:schemeClr val="tx2"/>
                </a:solidFill>
                <a:latin typeface="Consolas" panose="020B0609020204030204" pitchFamily="49" charset="0"/>
                <a:cs typeface="Consolas" panose="020B0609020204030204" pitchFamily="49" charset="0"/>
              </a:rPr>
              <a:t>startElements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TraverseAssociationsDescription</a:t>
            </a:r>
            <a:r>
              <a:rPr lang="en-US" sz="2400" dirty="0">
                <a:solidFill>
                  <a:schemeClr val="tx2"/>
                </a:solidFill>
                <a:latin typeface="Consolas" panose="020B0609020204030204" pitchFamily="49" charset="0"/>
                <a:cs typeface="Consolas" panose="020B0609020204030204" pitchFamily="49" charset="0"/>
              </a:rPr>
              <a:t> description):</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TraverseAssociationsResult</a:t>
            </a:r>
            <a:endParaRPr lang="en-US" sz="2400" dirty="0">
              <a:solidFill>
                <a:schemeClr val="tx2"/>
              </a:solidFill>
              <a:latin typeface="Consolas" panose="020B0609020204030204" pitchFamily="49" charset="0"/>
              <a:cs typeface="Consolas" panose="020B0609020204030204" pitchFamily="49" charset="0"/>
            </a:endParaRPr>
          </a:p>
          <a:p>
            <a:endParaRPr lang="en-US" sz="2400" dirty="0"/>
          </a:p>
        </p:txBody>
      </p:sp>
      <p:sp>
        <p:nvSpPr>
          <p:cNvPr id="4" name="TextBox 3">
            <a:extLst>
              <a:ext uri="{FF2B5EF4-FFF2-40B4-BE49-F238E27FC236}">
                <a16:creationId xmlns:a16="http://schemas.microsoft.com/office/drawing/2014/main" id="{F48B5B2E-FA83-DD4E-B08A-CB31D6BC72F3}"/>
              </a:ext>
            </a:extLst>
          </p:cNvPr>
          <p:cNvSpPr txBox="1"/>
          <p:nvPr/>
        </p:nvSpPr>
        <p:spPr>
          <a:xfrm>
            <a:off x="2911355" y="4889190"/>
            <a:ext cx="7172696" cy="1615044"/>
          </a:xfrm>
          <a:prstGeom prst="rect">
            <a:avLst/>
          </a:prstGeom>
          <a:noFill/>
          <a:ln w="50800">
            <a:solidFill>
              <a:schemeClr val="accent3"/>
            </a:solidFill>
          </a:ln>
          <a:effectLst/>
        </p:spPr>
        <p:txBody>
          <a:bodyPr wrap="square" lIns="0" tIns="0" rIns="0" bIns="0" rtlCol="0" anchor="ctr">
            <a:noAutofit/>
          </a:bodyPr>
          <a:lstStyle/>
          <a:p>
            <a:pPr lvl="0" algn="ctr">
              <a:spcBef>
                <a:spcPts val="300"/>
              </a:spcBef>
              <a:spcAft>
                <a:spcPts val="600"/>
              </a:spcAft>
              <a:buClr>
                <a:srgbClr val="00B9F2">
                  <a:lumMod val="60000"/>
                  <a:lumOff val="40000"/>
                </a:srgbClr>
              </a:buClr>
              <a:buSzPct val="80000"/>
            </a:pPr>
            <a:r>
              <a:rPr lang="en-US" sz="3200" dirty="0" err="1">
                <a:solidFill>
                  <a:schemeClr val="tx2"/>
                </a:solidFill>
                <a:latin typeface="Consolas" panose="020B0609020204030204" pitchFamily="49" charset="0"/>
                <a:cs typeface="Consolas" panose="020B0609020204030204" pitchFamily="49" charset="0"/>
              </a:rPr>
              <a:t>TraverseAssociationsDescription</a:t>
            </a:r>
            <a:r>
              <a:rPr lang="en-US" sz="3200" dirty="0">
                <a:solidFill>
                  <a:prstClr val="white"/>
                </a:solidFill>
                <a:cs typeface="Arial"/>
              </a:rPr>
              <a:t> parameter provides additional information</a:t>
            </a:r>
          </a:p>
        </p:txBody>
      </p:sp>
      <p:sp>
        <p:nvSpPr>
          <p:cNvPr id="5" name="Rectangle 4">
            <a:extLst>
              <a:ext uri="{FF2B5EF4-FFF2-40B4-BE49-F238E27FC236}">
                <a16:creationId xmlns:a16="http://schemas.microsoft.com/office/drawing/2014/main" id="{6BC717DE-2679-4D4C-99C6-92ECA3521365}"/>
              </a:ext>
            </a:extLst>
          </p:cNvPr>
          <p:cNvSpPr/>
          <p:nvPr/>
        </p:nvSpPr>
        <p:spPr bwMode="auto">
          <a:xfrm>
            <a:off x="663950" y="3283052"/>
            <a:ext cx="11248901" cy="712519"/>
          </a:xfrm>
          <a:prstGeom prst="rect">
            <a:avLst/>
          </a:prstGeom>
          <a:noFill/>
          <a:ln w="50800">
            <a:solidFill>
              <a:schemeClr val="accent3"/>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6" name="Straight Arrow Connector 5">
            <a:extLst>
              <a:ext uri="{FF2B5EF4-FFF2-40B4-BE49-F238E27FC236}">
                <a16:creationId xmlns:a16="http://schemas.microsoft.com/office/drawing/2014/main" id="{8835956C-423F-D64A-B47B-F3C313506751}"/>
              </a:ext>
            </a:extLst>
          </p:cNvPr>
          <p:cNvCxnSpPr>
            <a:cxnSpLocks/>
          </p:cNvCxnSpPr>
          <p:nvPr/>
        </p:nvCxnSpPr>
        <p:spPr bwMode="auto">
          <a:xfrm flipH="1" flipV="1">
            <a:off x="7697110" y="3995571"/>
            <a:ext cx="190008" cy="893623"/>
          </a:xfrm>
          <a:prstGeom prst="straightConnector1">
            <a:avLst/>
          </a:prstGeom>
          <a:noFill/>
          <a:ln w="50800" cap="flat" cmpd="sng" algn="ctr">
            <a:solidFill>
              <a:schemeClr val="accent3"/>
            </a:solidFill>
            <a:prstDash val="solid"/>
            <a:round/>
            <a:headEnd type="none" w="med" len="med"/>
            <a:tailEnd type="triangle" w="lg" len="lg"/>
          </a:ln>
          <a:effectLst/>
        </p:spPr>
      </p:cxnSp>
    </p:spTree>
    <p:extLst>
      <p:ext uri="{BB962C8B-B14F-4D97-AF65-F5344CB8AC3E}">
        <p14:creationId xmlns:p14="http://schemas.microsoft.com/office/powerpoint/2010/main" val="20801227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16FDD-4066-B743-A63C-16197985BE1C}"/>
              </a:ext>
            </a:extLst>
          </p:cNvPr>
          <p:cNvSpPr>
            <a:spLocks noGrp="1"/>
          </p:cNvSpPr>
          <p:nvPr>
            <p:ph type="title"/>
          </p:nvPr>
        </p:nvSpPr>
        <p:spPr/>
        <p:txBody>
          <a:bodyPr/>
          <a:lstStyle/>
          <a:p>
            <a:r>
              <a:rPr lang="en-US" dirty="0" err="1">
                <a:solidFill>
                  <a:schemeClr val="tx2"/>
                </a:solidFill>
                <a:latin typeface="Consolas" panose="020B0609020204030204" pitchFamily="49" charset="0"/>
                <a:cs typeface="Consolas" panose="020B0609020204030204" pitchFamily="49" charset="0"/>
              </a:rPr>
              <a:t>TraverseAssociationsDescription</a:t>
            </a:r>
            <a:r>
              <a:rPr lang="en-US" dirty="0"/>
              <a:t> Class</a:t>
            </a:r>
          </a:p>
        </p:txBody>
      </p:sp>
      <p:sp>
        <p:nvSpPr>
          <p:cNvPr id="3" name="Content Placeholder 2">
            <a:extLst>
              <a:ext uri="{FF2B5EF4-FFF2-40B4-BE49-F238E27FC236}">
                <a16:creationId xmlns:a16="http://schemas.microsoft.com/office/drawing/2014/main" id="{3AF3B88F-B64E-1041-BAAE-2AF4CCE1803E}"/>
              </a:ext>
            </a:extLst>
          </p:cNvPr>
          <p:cNvSpPr>
            <a:spLocks noGrp="1"/>
          </p:cNvSpPr>
          <p:nvPr>
            <p:ph sz="quarter" idx="10"/>
          </p:nvPr>
        </p:nvSpPr>
        <p:spPr/>
        <p:txBody>
          <a:bodyPr/>
          <a:lstStyle/>
          <a:p>
            <a:r>
              <a:rPr lang="en-US" dirty="0" err="1">
                <a:solidFill>
                  <a:schemeClr val="tx2"/>
                </a:solidFill>
                <a:latin typeface="Consolas" panose="020B0609020204030204" pitchFamily="49" charset="0"/>
                <a:cs typeface="Consolas" panose="020B0609020204030204" pitchFamily="49" charset="0"/>
              </a:rPr>
              <a:t>TraversalDirection</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MaximumDepth</a:t>
            </a:r>
            <a:r>
              <a:rPr lang="en-US" dirty="0"/>
              <a:t> – how many levels deep to traverse</a:t>
            </a:r>
          </a:p>
          <a:p>
            <a:r>
              <a:rPr lang="en-US" dirty="0" err="1">
                <a:solidFill>
                  <a:schemeClr val="tx2"/>
                </a:solidFill>
                <a:latin typeface="Consolas" panose="020B0609020204030204" pitchFamily="49" charset="0"/>
                <a:cs typeface="Consolas" panose="020B0609020204030204" pitchFamily="49" charset="0"/>
              </a:rPr>
              <a:t>AdditionalFields</a:t>
            </a:r>
            <a:r>
              <a:rPr lang="en-US" dirty="0"/>
              <a:t> – any other fields you want to return with the result</a:t>
            </a:r>
          </a:p>
        </p:txBody>
      </p:sp>
      <p:pic>
        <p:nvPicPr>
          <p:cNvPr id="5" name="Picture 4">
            <a:extLst>
              <a:ext uri="{FF2B5EF4-FFF2-40B4-BE49-F238E27FC236}">
                <a16:creationId xmlns:a16="http://schemas.microsoft.com/office/drawing/2014/main" id="{C3426D68-7A93-F54D-BDE4-912E2C458EA8}"/>
              </a:ext>
            </a:extLst>
          </p:cNvPr>
          <p:cNvPicPr>
            <a:picLocks noChangeAspect="1"/>
          </p:cNvPicPr>
          <p:nvPr/>
        </p:nvPicPr>
        <p:blipFill>
          <a:blip r:embed="rId2"/>
          <a:stretch>
            <a:fillRect/>
          </a:stretch>
        </p:blipFill>
        <p:spPr>
          <a:xfrm>
            <a:off x="9468751" y="4419600"/>
            <a:ext cx="2209800" cy="1524000"/>
          </a:xfrm>
          <a:prstGeom prst="rect">
            <a:avLst/>
          </a:prstGeom>
        </p:spPr>
      </p:pic>
      <p:pic>
        <p:nvPicPr>
          <p:cNvPr id="7" name="Picture 6">
            <a:extLst>
              <a:ext uri="{FF2B5EF4-FFF2-40B4-BE49-F238E27FC236}">
                <a16:creationId xmlns:a16="http://schemas.microsoft.com/office/drawing/2014/main" id="{C5DF25A1-BFF2-B444-A997-1CC6359DD638}"/>
              </a:ext>
            </a:extLst>
          </p:cNvPr>
          <p:cNvPicPr>
            <a:picLocks noChangeAspect="1"/>
          </p:cNvPicPr>
          <p:nvPr/>
        </p:nvPicPr>
        <p:blipFill>
          <a:blip r:embed="rId3"/>
          <a:stretch>
            <a:fillRect/>
          </a:stretch>
        </p:blipFill>
        <p:spPr>
          <a:xfrm>
            <a:off x="1415034" y="3829050"/>
            <a:ext cx="7223834" cy="2700338"/>
          </a:xfrm>
          <a:prstGeom prst="rect">
            <a:avLst/>
          </a:prstGeom>
        </p:spPr>
      </p:pic>
    </p:spTree>
    <p:extLst>
      <p:ext uri="{BB962C8B-B14F-4D97-AF65-F5344CB8AC3E}">
        <p14:creationId xmlns:p14="http://schemas.microsoft.com/office/powerpoint/2010/main" val="31139550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49114-36DE-6E48-B645-C0C5D6F87070}"/>
              </a:ext>
            </a:extLst>
          </p:cNvPr>
          <p:cNvSpPr>
            <a:spLocks noGrp="1"/>
          </p:cNvSpPr>
          <p:nvPr>
            <p:ph type="title"/>
          </p:nvPr>
        </p:nvSpPr>
        <p:spPr/>
        <p:txBody>
          <a:bodyPr/>
          <a:lstStyle/>
          <a:p>
            <a:r>
              <a:rPr lang="en-US" dirty="0"/>
              <a:t>What does </a:t>
            </a:r>
            <a:r>
              <a:rPr lang="en-US" dirty="0" err="1">
                <a:solidFill>
                  <a:schemeClr val="tx2"/>
                </a:solidFill>
                <a:latin typeface="Consolas" panose="020B0609020204030204" pitchFamily="49" charset="0"/>
                <a:cs typeface="Consolas" panose="020B0609020204030204" pitchFamily="49" charset="0"/>
              </a:rPr>
              <a:t>TraversalDirection</a:t>
            </a:r>
            <a:r>
              <a:rPr lang="en-US" dirty="0"/>
              <a:t> </a:t>
            </a:r>
            <a:r>
              <a:rPr lang="en-US" i="1" dirty="0"/>
              <a:t>Mean</a:t>
            </a:r>
            <a:r>
              <a:rPr lang="en-US" dirty="0"/>
              <a:t>?</a:t>
            </a:r>
          </a:p>
        </p:txBody>
      </p:sp>
      <p:sp>
        <p:nvSpPr>
          <p:cNvPr id="3" name="Content Placeholder 2">
            <a:extLst>
              <a:ext uri="{FF2B5EF4-FFF2-40B4-BE49-F238E27FC236}">
                <a16:creationId xmlns:a16="http://schemas.microsoft.com/office/drawing/2014/main" id="{8FAD015A-A89B-CE48-94D1-8258C2DAF439}"/>
              </a:ext>
            </a:extLst>
          </p:cNvPr>
          <p:cNvSpPr>
            <a:spLocks noGrp="1"/>
          </p:cNvSpPr>
          <p:nvPr>
            <p:ph sz="quarter" idx="10"/>
          </p:nvPr>
        </p:nvSpPr>
        <p:spPr>
          <a:xfrm>
            <a:off x="911352" y="1502861"/>
            <a:ext cx="10369296" cy="3429000"/>
          </a:xfrm>
        </p:spPr>
        <p:txBody>
          <a:bodyPr/>
          <a:lstStyle/>
          <a:p>
            <a:r>
              <a:rPr lang="en-US" dirty="0"/>
              <a:t>Descending</a:t>
            </a:r>
          </a:p>
          <a:p>
            <a:endParaRPr lang="en-US" dirty="0"/>
          </a:p>
          <a:p>
            <a:endParaRPr lang="en-US" dirty="0"/>
          </a:p>
          <a:p>
            <a:endParaRPr lang="en-US" dirty="0"/>
          </a:p>
          <a:p>
            <a:endParaRPr lang="en-US" dirty="0"/>
          </a:p>
          <a:p>
            <a:endParaRPr lang="en-US" dirty="0"/>
          </a:p>
          <a:p>
            <a:r>
              <a:rPr lang="en-US" dirty="0"/>
              <a:t>Ascending</a:t>
            </a:r>
          </a:p>
        </p:txBody>
      </p:sp>
      <p:graphicFrame>
        <p:nvGraphicFramePr>
          <p:cNvPr id="4" name="Table 4">
            <a:extLst>
              <a:ext uri="{FF2B5EF4-FFF2-40B4-BE49-F238E27FC236}">
                <a16:creationId xmlns:a16="http://schemas.microsoft.com/office/drawing/2014/main" id="{D432C8EA-74B1-4649-BB5E-0D1F752595C8}"/>
              </a:ext>
            </a:extLst>
          </p:cNvPr>
          <p:cNvGraphicFramePr>
            <a:graphicFrameLocks noGrp="1"/>
          </p:cNvGraphicFramePr>
          <p:nvPr/>
        </p:nvGraphicFramePr>
        <p:xfrm>
          <a:off x="1568862" y="1970630"/>
          <a:ext cx="9273310" cy="1854200"/>
        </p:xfrm>
        <a:graphic>
          <a:graphicData uri="http://schemas.openxmlformats.org/drawingml/2006/table">
            <a:tbl>
              <a:tblPr firstRow="1" bandRow="1">
                <a:tableStyleId>{5C22544A-7EE6-4342-B048-85BDC9FD1C3A}</a:tableStyleId>
              </a:tblPr>
              <a:tblGrid>
                <a:gridCol w="4636655">
                  <a:extLst>
                    <a:ext uri="{9D8B030D-6E8A-4147-A177-3AD203B41FA5}">
                      <a16:colId xmlns:a16="http://schemas.microsoft.com/office/drawing/2014/main" val="1653404443"/>
                    </a:ext>
                  </a:extLst>
                </a:gridCol>
                <a:gridCol w="4636655">
                  <a:extLst>
                    <a:ext uri="{9D8B030D-6E8A-4147-A177-3AD203B41FA5}">
                      <a16:colId xmlns:a16="http://schemas.microsoft.com/office/drawing/2014/main" val="442485948"/>
                    </a:ext>
                  </a:extLst>
                </a:gridCol>
              </a:tblGrid>
              <a:tr h="370840">
                <a:tc>
                  <a:txBody>
                    <a:bodyPr/>
                    <a:lstStyle/>
                    <a:p>
                      <a:r>
                        <a:rPr lang="en-US" dirty="0" err="1"/>
                        <a:t>AssociationType</a:t>
                      </a:r>
                      <a:endParaRPr lang="en-US" dirty="0"/>
                    </a:p>
                  </a:txBody>
                  <a:tcPr/>
                </a:tc>
                <a:tc>
                  <a:txBody>
                    <a:bodyPr/>
                    <a:lstStyle/>
                    <a:p>
                      <a:r>
                        <a:rPr lang="en-US" dirty="0"/>
                        <a:t>Meaning</a:t>
                      </a:r>
                    </a:p>
                  </a:txBody>
                  <a:tcPr/>
                </a:tc>
                <a:extLst>
                  <a:ext uri="{0D108BD9-81ED-4DB2-BD59-A6C34878D82A}">
                    <a16:rowId xmlns:a16="http://schemas.microsoft.com/office/drawing/2014/main" val="3597797912"/>
                  </a:ext>
                </a:extLst>
              </a:tr>
              <a:tr h="370840">
                <a:tc>
                  <a:txBody>
                    <a:bodyPr/>
                    <a:lstStyle/>
                    <a:p>
                      <a:r>
                        <a:rPr lang="en-US" dirty="0"/>
                        <a:t>Containment association</a:t>
                      </a:r>
                    </a:p>
                  </a:txBody>
                  <a:tcPr/>
                </a:tc>
                <a:tc>
                  <a:txBody>
                    <a:bodyPr/>
                    <a:lstStyle/>
                    <a:p>
                      <a:r>
                        <a:rPr lang="en-US" dirty="0"/>
                        <a:t>Container to content</a:t>
                      </a:r>
                    </a:p>
                  </a:txBody>
                  <a:tcPr/>
                </a:tc>
                <a:extLst>
                  <a:ext uri="{0D108BD9-81ED-4DB2-BD59-A6C34878D82A}">
                    <a16:rowId xmlns:a16="http://schemas.microsoft.com/office/drawing/2014/main" val="2849438737"/>
                  </a:ext>
                </a:extLst>
              </a:tr>
              <a:tr h="370840">
                <a:tc>
                  <a:txBody>
                    <a:bodyPr/>
                    <a:lstStyle/>
                    <a:p>
                      <a:r>
                        <a:rPr lang="en-US" dirty="0"/>
                        <a:t>Structural attachment association</a:t>
                      </a:r>
                    </a:p>
                  </a:txBody>
                  <a:tcPr/>
                </a:tc>
                <a:tc>
                  <a:txBody>
                    <a:bodyPr/>
                    <a:lstStyle/>
                    <a:p>
                      <a:r>
                        <a:rPr lang="en-US" dirty="0"/>
                        <a:t>Structure to attachment</a:t>
                      </a:r>
                    </a:p>
                  </a:txBody>
                  <a:tcPr/>
                </a:tc>
                <a:extLst>
                  <a:ext uri="{0D108BD9-81ED-4DB2-BD59-A6C34878D82A}">
                    <a16:rowId xmlns:a16="http://schemas.microsoft.com/office/drawing/2014/main" val="4114790297"/>
                  </a:ext>
                </a:extLst>
              </a:tr>
              <a:tr h="370840">
                <a:tc>
                  <a:txBody>
                    <a:bodyPr/>
                    <a:lstStyle/>
                    <a:p>
                      <a:r>
                        <a:rPr lang="en-US" dirty="0"/>
                        <a:t>Junction-Junction connectivity association</a:t>
                      </a:r>
                    </a:p>
                  </a:txBody>
                  <a:tcPr/>
                </a:tc>
                <a:tc>
                  <a:txBody>
                    <a:bodyPr/>
                    <a:lstStyle/>
                    <a:p>
                      <a:r>
                        <a:rPr lang="en-US" dirty="0"/>
                        <a:t>From to To</a:t>
                      </a:r>
                    </a:p>
                  </a:txBody>
                  <a:tcPr/>
                </a:tc>
                <a:extLst>
                  <a:ext uri="{0D108BD9-81ED-4DB2-BD59-A6C34878D82A}">
                    <a16:rowId xmlns:a16="http://schemas.microsoft.com/office/drawing/2014/main" val="3835986819"/>
                  </a:ext>
                </a:extLst>
              </a:tr>
              <a:tr h="370840">
                <a:tc>
                  <a:txBody>
                    <a:bodyPr/>
                    <a:lstStyle/>
                    <a:p>
                      <a:r>
                        <a:rPr lang="en-US" dirty="0"/>
                        <a:t>Junction-Edge connectivity association</a:t>
                      </a:r>
                    </a:p>
                  </a:txBody>
                  <a:tcPr/>
                </a:tc>
                <a:tc>
                  <a:txBody>
                    <a:bodyPr/>
                    <a:lstStyle/>
                    <a:p>
                      <a:r>
                        <a:rPr lang="en-US" dirty="0"/>
                        <a:t>Junction to Edge</a:t>
                      </a:r>
                    </a:p>
                  </a:txBody>
                  <a:tcPr/>
                </a:tc>
                <a:extLst>
                  <a:ext uri="{0D108BD9-81ED-4DB2-BD59-A6C34878D82A}">
                    <a16:rowId xmlns:a16="http://schemas.microsoft.com/office/drawing/2014/main" val="530168841"/>
                  </a:ext>
                </a:extLst>
              </a:tr>
            </a:tbl>
          </a:graphicData>
        </a:graphic>
      </p:graphicFrame>
      <p:graphicFrame>
        <p:nvGraphicFramePr>
          <p:cNvPr id="5" name="Table 4">
            <a:extLst>
              <a:ext uri="{FF2B5EF4-FFF2-40B4-BE49-F238E27FC236}">
                <a16:creationId xmlns:a16="http://schemas.microsoft.com/office/drawing/2014/main" id="{5D3B79F6-DF32-6842-B538-503059F6E165}"/>
              </a:ext>
            </a:extLst>
          </p:cNvPr>
          <p:cNvGraphicFramePr>
            <a:graphicFrameLocks noGrp="1"/>
          </p:cNvGraphicFramePr>
          <p:nvPr/>
        </p:nvGraphicFramePr>
        <p:xfrm>
          <a:off x="1568862" y="4558277"/>
          <a:ext cx="9273310" cy="1854200"/>
        </p:xfrm>
        <a:graphic>
          <a:graphicData uri="http://schemas.openxmlformats.org/drawingml/2006/table">
            <a:tbl>
              <a:tblPr firstRow="1" bandRow="1">
                <a:tableStyleId>{5C22544A-7EE6-4342-B048-85BDC9FD1C3A}</a:tableStyleId>
              </a:tblPr>
              <a:tblGrid>
                <a:gridCol w="4636655">
                  <a:extLst>
                    <a:ext uri="{9D8B030D-6E8A-4147-A177-3AD203B41FA5}">
                      <a16:colId xmlns:a16="http://schemas.microsoft.com/office/drawing/2014/main" val="1653404443"/>
                    </a:ext>
                  </a:extLst>
                </a:gridCol>
                <a:gridCol w="4636655">
                  <a:extLst>
                    <a:ext uri="{9D8B030D-6E8A-4147-A177-3AD203B41FA5}">
                      <a16:colId xmlns:a16="http://schemas.microsoft.com/office/drawing/2014/main" val="442485948"/>
                    </a:ext>
                  </a:extLst>
                </a:gridCol>
              </a:tblGrid>
              <a:tr h="370840">
                <a:tc>
                  <a:txBody>
                    <a:bodyPr/>
                    <a:lstStyle/>
                    <a:p>
                      <a:r>
                        <a:rPr lang="en-US" dirty="0" err="1"/>
                        <a:t>AssociationType</a:t>
                      </a:r>
                      <a:endParaRPr lang="en-US" dirty="0"/>
                    </a:p>
                  </a:txBody>
                  <a:tcPr/>
                </a:tc>
                <a:tc>
                  <a:txBody>
                    <a:bodyPr/>
                    <a:lstStyle/>
                    <a:p>
                      <a:r>
                        <a:rPr lang="en-US" dirty="0"/>
                        <a:t>Meaning</a:t>
                      </a:r>
                    </a:p>
                  </a:txBody>
                  <a:tcPr/>
                </a:tc>
                <a:extLst>
                  <a:ext uri="{0D108BD9-81ED-4DB2-BD59-A6C34878D82A}">
                    <a16:rowId xmlns:a16="http://schemas.microsoft.com/office/drawing/2014/main" val="3597797912"/>
                  </a:ext>
                </a:extLst>
              </a:tr>
              <a:tr h="370840">
                <a:tc>
                  <a:txBody>
                    <a:bodyPr/>
                    <a:lstStyle/>
                    <a:p>
                      <a:r>
                        <a:rPr lang="en-US" dirty="0"/>
                        <a:t>Containment association</a:t>
                      </a:r>
                    </a:p>
                  </a:txBody>
                  <a:tcPr/>
                </a:tc>
                <a:tc>
                  <a:txBody>
                    <a:bodyPr/>
                    <a:lstStyle/>
                    <a:p>
                      <a:r>
                        <a:rPr lang="en-US" dirty="0"/>
                        <a:t>Content to container</a:t>
                      </a:r>
                    </a:p>
                  </a:txBody>
                  <a:tcPr/>
                </a:tc>
                <a:extLst>
                  <a:ext uri="{0D108BD9-81ED-4DB2-BD59-A6C34878D82A}">
                    <a16:rowId xmlns:a16="http://schemas.microsoft.com/office/drawing/2014/main" val="2849438737"/>
                  </a:ext>
                </a:extLst>
              </a:tr>
              <a:tr h="370840">
                <a:tc>
                  <a:txBody>
                    <a:bodyPr/>
                    <a:lstStyle/>
                    <a:p>
                      <a:r>
                        <a:rPr lang="en-US" dirty="0"/>
                        <a:t>Structural attachment association</a:t>
                      </a:r>
                    </a:p>
                  </a:txBody>
                  <a:tcPr/>
                </a:tc>
                <a:tc>
                  <a:txBody>
                    <a:bodyPr/>
                    <a:lstStyle/>
                    <a:p>
                      <a:r>
                        <a:rPr lang="en-US" dirty="0"/>
                        <a:t>Attachment to structure</a:t>
                      </a:r>
                    </a:p>
                  </a:txBody>
                  <a:tcPr/>
                </a:tc>
                <a:extLst>
                  <a:ext uri="{0D108BD9-81ED-4DB2-BD59-A6C34878D82A}">
                    <a16:rowId xmlns:a16="http://schemas.microsoft.com/office/drawing/2014/main" val="4114790297"/>
                  </a:ext>
                </a:extLst>
              </a:tr>
              <a:tr h="370840">
                <a:tc>
                  <a:txBody>
                    <a:bodyPr/>
                    <a:lstStyle/>
                    <a:p>
                      <a:r>
                        <a:rPr lang="en-US" dirty="0"/>
                        <a:t>Junction-Junction connectivity association</a:t>
                      </a:r>
                    </a:p>
                  </a:txBody>
                  <a:tcPr/>
                </a:tc>
                <a:tc>
                  <a:txBody>
                    <a:bodyPr/>
                    <a:lstStyle/>
                    <a:p>
                      <a:r>
                        <a:rPr lang="en-US" dirty="0"/>
                        <a:t>To to From</a:t>
                      </a:r>
                    </a:p>
                  </a:txBody>
                  <a:tcPr/>
                </a:tc>
                <a:extLst>
                  <a:ext uri="{0D108BD9-81ED-4DB2-BD59-A6C34878D82A}">
                    <a16:rowId xmlns:a16="http://schemas.microsoft.com/office/drawing/2014/main" val="3835986819"/>
                  </a:ext>
                </a:extLst>
              </a:tr>
              <a:tr h="370840">
                <a:tc>
                  <a:txBody>
                    <a:bodyPr/>
                    <a:lstStyle/>
                    <a:p>
                      <a:r>
                        <a:rPr lang="en-US" dirty="0"/>
                        <a:t>Junction-Edge connectivity association</a:t>
                      </a:r>
                    </a:p>
                  </a:txBody>
                  <a:tcPr/>
                </a:tc>
                <a:tc>
                  <a:txBody>
                    <a:bodyPr/>
                    <a:lstStyle/>
                    <a:p>
                      <a:r>
                        <a:rPr lang="en-US" dirty="0"/>
                        <a:t>Edge to Junction</a:t>
                      </a:r>
                    </a:p>
                  </a:txBody>
                  <a:tcPr/>
                </a:tc>
                <a:extLst>
                  <a:ext uri="{0D108BD9-81ED-4DB2-BD59-A6C34878D82A}">
                    <a16:rowId xmlns:a16="http://schemas.microsoft.com/office/drawing/2014/main" val="530168841"/>
                  </a:ext>
                </a:extLst>
              </a:tr>
            </a:tbl>
          </a:graphicData>
        </a:graphic>
      </p:graphicFrame>
    </p:spTree>
    <p:extLst>
      <p:ext uri="{BB962C8B-B14F-4D97-AF65-F5344CB8AC3E}">
        <p14:creationId xmlns:p14="http://schemas.microsoft.com/office/powerpoint/2010/main" val="34462281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7597-FAB3-554E-812A-B9C7436F4A87}"/>
              </a:ext>
            </a:extLst>
          </p:cNvPr>
          <p:cNvSpPr>
            <a:spLocks noGrp="1"/>
          </p:cNvSpPr>
          <p:nvPr>
            <p:ph type="title"/>
          </p:nvPr>
        </p:nvSpPr>
        <p:spPr/>
        <p:txBody>
          <a:bodyPr/>
          <a:lstStyle/>
          <a:p>
            <a:r>
              <a:rPr lang="en-US" dirty="0"/>
              <a:t>New Routine Added to Utility Network Class</a:t>
            </a:r>
          </a:p>
        </p:txBody>
      </p:sp>
      <p:sp>
        <p:nvSpPr>
          <p:cNvPr id="3" name="Content Placeholder 2">
            <a:extLst>
              <a:ext uri="{FF2B5EF4-FFF2-40B4-BE49-F238E27FC236}">
                <a16:creationId xmlns:a16="http://schemas.microsoft.com/office/drawing/2014/main" id="{824756B7-9B41-834E-B386-221146B7C422}"/>
              </a:ext>
            </a:extLst>
          </p:cNvPr>
          <p:cNvSpPr>
            <a:spLocks noGrp="1"/>
          </p:cNvSpPr>
          <p:nvPr>
            <p:ph sz="quarter" idx="10"/>
          </p:nvPr>
        </p:nvSpPr>
        <p:spPr/>
        <p:txBody>
          <a:bodyPr/>
          <a:lstStyle/>
          <a:p>
            <a:pPr marL="0" indent="0">
              <a:buNone/>
            </a:pPr>
            <a:r>
              <a:rPr lang="en-US" sz="2400" dirty="0" err="1">
                <a:solidFill>
                  <a:schemeClr val="tx2"/>
                </a:solidFill>
                <a:latin typeface="Consolas" panose="020B0609020204030204" pitchFamily="49" charset="0"/>
                <a:cs typeface="Consolas" panose="020B0609020204030204" pitchFamily="49" charset="0"/>
              </a:rPr>
              <a:t>TraverseAssociations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IReadOnlyList</a:t>
            </a:r>
            <a:r>
              <a:rPr lang="en-US" sz="2400" dirty="0">
                <a:solidFill>
                  <a:schemeClr val="tx2"/>
                </a:solidFill>
                <a:latin typeface="Consolas" panose="020B0609020204030204" pitchFamily="49" charset="0"/>
                <a:cs typeface="Consolas" panose="020B0609020204030204" pitchFamily="49" charset="0"/>
              </a:rPr>
              <a:t>&lt;Element&gt; </a:t>
            </a:r>
            <a:r>
              <a:rPr lang="en-US" sz="2400" dirty="0" err="1">
                <a:solidFill>
                  <a:schemeClr val="tx2"/>
                </a:solidFill>
                <a:latin typeface="Consolas" panose="020B0609020204030204" pitchFamily="49" charset="0"/>
                <a:cs typeface="Consolas" panose="020B0609020204030204" pitchFamily="49" charset="0"/>
              </a:rPr>
              <a:t>startElements</a:t>
            </a:r>
            <a:r>
              <a:rPr lang="en-US" sz="2400" dirty="0">
                <a:solidFill>
                  <a:schemeClr val="tx2"/>
                </a:solidFill>
                <a:latin typeface="Consolas" panose="020B0609020204030204" pitchFamily="49" charset="0"/>
                <a:cs typeface="Consolas" panose="020B0609020204030204" pitchFamily="49" charset="0"/>
              </a:rPr>
              <a:t>,</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TraverseAssociationsDescription</a:t>
            </a:r>
            <a:r>
              <a:rPr lang="en-US" sz="2400" dirty="0">
                <a:solidFill>
                  <a:schemeClr val="tx2"/>
                </a:solidFill>
                <a:latin typeface="Consolas" panose="020B0609020204030204" pitchFamily="49" charset="0"/>
                <a:cs typeface="Consolas" panose="020B0609020204030204" pitchFamily="49" charset="0"/>
              </a:rPr>
              <a:t> description):</a:t>
            </a:r>
            <a:br>
              <a:rPr lang="en-US" sz="2400" dirty="0">
                <a:solidFill>
                  <a:schemeClr val="tx2"/>
                </a:solidFill>
                <a:latin typeface="Consolas" panose="020B0609020204030204" pitchFamily="49" charset="0"/>
                <a:cs typeface="Consolas" panose="020B0609020204030204" pitchFamily="49" charset="0"/>
              </a:rPr>
            </a:br>
            <a:br>
              <a:rPr lang="en-US" sz="2400" dirty="0">
                <a:solidFill>
                  <a:schemeClr val="tx2"/>
                </a:solidFill>
                <a:latin typeface="Consolas" panose="020B0609020204030204" pitchFamily="49" charset="0"/>
                <a:cs typeface="Consolas" panose="020B0609020204030204" pitchFamily="49" charset="0"/>
              </a:rPr>
            </a:br>
            <a:r>
              <a:rPr lang="en-US" sz="2400" dirty="0">
                <a:solidFill>
                  <a:schemeClr val="tx2"/>
                </a:solidFill>
                <a:latin typeface="Consolas" panose="020B0609020204030204" pitchFamily="49" charset="0"/>
                <a:cs typeface="Consolas" panose="020B0609020204030204" pitchFamily="49" charset="0"/>
              </a:rPr>
              <a:t>		</a:t>
            </a:r>
            <a:r>
              <a:rPr lang="en-US" sz="2400" dirty="0" err="1">
                <a:solidFill>
                  <a:schemeClr val="tx2"/>
                </a:solidFill>
                <a:latin typeface="Consolas" panose="020B0609020204030204" pitchFamily="49" charset="0"/>
                <a:cs typeface="Consolas" panose="020B0609020204030204" pitchFamily="49" charset="0"/>
              </a:rPr>
              <a:t>TraverseAssociationsResult</a:t>
            </a:r>
            <a:endParaRPr lang="en-US" sz="2400" dirty="0">
              <a:solidFill>
                <a:schemeClr val="tx2"/>
              </a:solidFill>
              <a:latin typeface="Consolas" panose="020B0609020204030204" pitchFamily="49" charset="0"/>
              <a:cs typeface="Consolas" panose="020B0609020204030204" pitchFamily="49" charset="0"/>
            </a:endParaRPr>
          </a:p>
          <a:p>
            <a:endParaRPr lang="en-US" sz="2400" dirty="0"/>
          </a:p>
        </p:txBody>
      </p:sp>
      <p:sp>
        <p:nvSpPr>
          <p:cNvPr id="4" name="TextBox 3">
            <a:extLst>
              <a:ext uri="{FF2B5EF4-FFF2-40B4-BE49-F238E27FC236}">
                <a16:creationId xmlns:a16="http://schemas.microsoft.com/office/drawing/2014/main" id="{5BB7C044-990F-A34F-8DAD-CF92A87E5F5D}"/>
              </a:ext>
            </a:extLst>
          </p:cNvPr>
          <p:cNvSpPr txBox="1"/>
          <p:nvPr/>
        </p:nvSpPr>
        <p:spPr>
          <a:xfrm>
            <a:off x="1326078" y="5166359"/>
            <a:ext cx="9180378" cy="1001376"/>
          </a:xfrm>
          <a:prstGeom prst="rect">
            <a:avLst/>
          </a:prstGeom>
          <a:noFill/>
          <a:ln w="50800">
            <a:solidFill>
              <a:schemeClr val="accent3"/>
            </a:solidFill>
          </a:ln>
          <a:effectLst/>
        </p:spPr>
        <p:txBody>
          <a:bodyPr wrap="square" lIns="0" tIns="0" rIns="0" bIns="0" rtlCol="0" anchor="ctr">
            <a:noAutofit/>
          </a:bodyPr>
          <a:lstStyle/>
          <a:p>
            <a:pPr lvl="0" algn="ctr">
              <a:spcBef>
                <a:spcPts val="300"/>
              </a:spcBef>
              <a:spcAft>
                <a:spcPts val="600"/>
              </a:spcAft>
              <a:buClr>
                <a:srgbClr val="00B9F2">
                  <a:lumMod val="60000"/>
                  <a:lumOff val="40000"/>
                </a:srgbClr>
              </a:buClr>
              <a:buSzPct val="80000"/>
            </a:pPr>
            <a:r>
              <a:rPr lang="en-US" sz="3200" dirty="0">
                <a:solidFill>
                  <a:prstClr val="white"/>
                </a:solidFill>
                <a:cs typeface="Arial"/>
              </a:rPr>
              <a:t>Returns a </a:t>
            </a:r>
            <a:r>
              <a:rPr lang="en-US" sz="3200" dirty="0" err="1">
                <a:solidFill>
                  <a:schemeClr val="tx2"/>
                </a:solidFill>
                <a:latin typeface="Consolas" panose="020B0609020204030204" pitchFamily="49" charset="0"/>
                <a:cs typeface="Consolas" panose="020B0609020204030204" pitchFamily="49" charset="0"/>
              </a:rPr>
              <a:t>TraverseAssociationsResult</a:t>
            </a:r>
            <a:r>
              <a:rPr lang="en-US" sz="3200" dirty="0">
                <a:solidFill>
                  <a:prstClr val="white"/>
                </a:solidFill>
                <a:cs typeface="Arial"/>
              </a:rPr>
              <a:t> object</a:t>
            </a:r>
          </a:p>
        </p:txBody>
      </p:sp>
      <p:sp>
        <p:nvSpPr>
          <p:cNvPr id="5" name="Rectangle 4">
            <a:extLst>
              <a:ext uri="{FF2B5EF4-FFF2-40B4-BE49-F238E27FC236}">
                <a16:creationId xmlns:a16="http://schemas.microsoft.com/office/drawing/2014/main" id="{94903C07-8DD7-E545-B23A-370B06DF1E12}"/>
              </a:ext>
            </a:extLst>
          </p:cNvPr>
          <p:cNvSpPr/>
          <p:nvPr/>
        </p:nvSpPr>
        <p:spPr bwMode="auto">
          <a:xfrm>
            <a:off x="1678379" y="4012970"/>
            <a:ext cx="4863935" cy="712519"/>
          </a:xfrm>
          <a:prstGeom prst="rect">
            <a:avLst/>
          </a:prstGeom>
          <a:noFill/>
          <a:ln w="50800">
            <a:solidFill>
              <a:schemeClr val="accent3"/>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6" name="Straight Arrow Connector 5">
            <a:extLst>
              <a:ext uri="{FF2B5EF4-FFF2-40B4-BE49-F238E27FC236}">
                <a16:creationId xmlns:a16="http://schemas.microsoft.com/office/drawing/2014/main" id="{30C8B797-5A33-EB4E-A9F2-3695EDA1B484}"/>
              </a:ext>
            </a:extLst>
          </p:cNvPr>
          <p:cNvCxnSpPr>
            <a:cxnSpLocks/>
          </p:cNvCxnSpPr>
          <p:nvPr/>
        </p:nvCxnSpPr>
        <p:spPr bwMode="auto">
          <a:xfrm flipH="1" flipV="1">
            <a:off x="6672942" y="4305399"/>
            <a:ext cx="1425039" cy="860960"/>
          </a:xfrm>
          <a:prstGeom prst="straightConnector1">
            <a:avLst/>
          </a:prstGeom>
          <a:noFill/>
          <a:ln w="50800" cap="flat" cmpd="sng" algn="ctr">
            <a:solidFill>
              <a:schemeClr val="accent3"/>
            </a:solidFill>
            <a:prstDash val="solid"/>
            <a:round/>
            <a:headEnd type="none" w="med" len="med"/>
            <a:tailEnd type="triangle" w="lg" len="lg"/>
          </a:ln>
          <a:effectLst/>
        </p:spPr>
      </p:cxnSp>
    </p:spTree>
    <p:extLst>
      <p:ext uri="{BB962C8B-B14F-4D97-AF65-F5344CB8AC3E}">
        <p14:creationId xmlns:p14="http://schemas.microsoft.com/office/powerpoint/2010/main" val="21558034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43506-E482-DE48-AECF-7DCC36B267EB}"/>
              </a:ext>
            </a:extLst>
          </p:cNvPr>
          <p:cNvSpPr>
            <a:spLocks noGrp="1"/>
          </p:cNvSpPr>
          <p:nvPr>
            <p:ph type="title"/>
          </p:nvPr>
        </p:nvSpPr>
        <p:spPr/>
        <p:txBody>
          <a:bodyPr/>
          <a:lstStyle/>
          <a:p>
            <a:r>
              <a:rPr lang="en-US" dirty="0"/>
              <a:t>The </a:t>
            </a:r>
            <a:r>
              <a:rPr lang="en-US" dirty="0" err="1">
                <a:solidFill>
                  <a:schemeClr val="tx2"/>
                </a:solidFill>
                <a:latin typeface="Consolas" panose="020B0609020204030204" pitchFamily="49" charset="0"/>
                <a:cs typeface="Consolas" panose="020B0609020204030204" pitchFamily="49" charset="0"/>
              </a:rPr>
              <a:t>TraverseAssociationsResult</a:t>
            </a:r>
            <a:r>
              <a:rPr lang="en-US" dirty="0"/>
              <a:t> Class</a:t>
            </a:r>
          </a:p>
        </p:txBody>
      </p:sp>
      <p:sp>
        <p:nvSpPr>
          <p:cNvPr id="3" name="Content Placeholder 2">
            <a:extLst>
              <a:ext uri="{FF2B5EF4-FFF2-40B4-BE49-F238E27FC236}">
                <a16:creationId xmlns:a16="http://schemas.microsoft.com/office/drawing/2014/main" id="{DAD6DC6F-5582-F74F-A107-B964350EA1FD}"/>
              </a:ext>
            </a:extLst>
          </p:cNvPr>
          <p:cNvSpPr>
            <a:spLocks noGrp="1"/>
          </p:cNvSpPr>
          <p:nvPr>
            <p:ph sz="quarter" idx="10"/>
          </p:nvPr>
        </p:nvSpPr>
        <p:spPr/>
        <p:txBody>
          <a:bodyPr/>
          <a:lstStyle/>
          <a:p>
            <a:r>
              <a:rPr lang="en-US" dirty="0"/>
              <a:t>List of Associations</a:t>
            </a:r>
          </a:p>
          <a:p>
            <a:pPr lvl="1"/>
            <a:r>
              <a:rPr lang="en-US" dirty="0"/>
              <a:t>Remember that each association has a </a:t>
            </a:r>
            <a:r>
              <a:rPr lang="en-US" dirty="0" err="1">
                <a:solidFill>
                  <a:schemeClr val="tx2"/>
                </a:solidFill>
                <a:latin typeface="Consolas" panose="020B0609020204030204" pitchFamily="49" charset="0"/>
                <a:cs typeface="Consolas" panose="020B0609020204030204" pitchFamily="49" charset="0"/>
              </a:rPr>
              <a:t>FromElement</a:t>
            </a:r>
            <a:r>
              <a:rPr lang="en-US" dirty="0"/>
              <a:t> and a </a:t>
            </a:r>
            <a:r>
              <a:rPr lang="en-US" dirty="0" err="1">
                <a:solidFill>
                  <a:schemeClr val="tx2"/>
                </a:solidFill>
                <a:latin typeface="Consolas" panose="020B0609020204030204" pitchFamily="49" charset="0"/>
                <a:cs typeface="Consolas" panose="020B0609020204030204" pitchFamily="49" charset="0"/>
              </a:rPr>
              <a:t>ToElement</a:t>
            </a:r>
            <a:endParaRPr lang="en-US" dirty="0">
              <a:solidFill>
                <a:schemeClr val="tx2"/>
              </a:solidFill>
              <a:latin typeface="Consolas" panose="020B0609020204030204" pitchFamily="49" charset="0"/>
              <a:cs typeface="Consolas" panose="020B0609020204030204" pitchFamily="49" charset="0"/>
            </a:endParaRPr>
          </a:p>
          <a:p>
            <a:r>
              <a:rPr lang="en-US" dirty="0"/>
              <a:t>A Dictionary of elements, providing a set of field name – value pairs</a:t>
            </a:r>
          </a:p>
          <a:p>
            <a:pPr lvl="1"/>
            <a:r>
              <a:rPr lang="en-US" dirty="0"/>
              <a:t>What is this for?</a:t>
            </a:r>
          </a:p>
        </p:txBody>
      </p:sp>
      <p:pic>
        <p:nvPicPr>
          <p:cNvPr id="7" name="Picture 6">
            <a:extLst>
              <a:ext uri="{FF2B5EF4-FFF2-40B4-BE49-F238E27FC236}">
                <a16:creationId xmlns:a16="http://schemas.microsoft.com/office/drawing/2014/main" id="{6ED34B0F-8B27-2242-AC5E-172CF702C4D0}"/>
              </a:ext>
            </a:extLst>
          </p:cNvPr>
          <p:cNvPicPr>
            <a:picLocks noChangeAspect="1"/>
          </p:cNvPicPr>
          <p:nvPr/>
        </p:nvPicPr>
        <p:blipFill>
          <a:blip r:embed="rId3"/>
          <a:stretch>
            <a:fillRect/>
          </a:stretch>
        </p:blipFill>
        <p:spPr>
          <a:xfrm>
            <a:off x="514269" y="4110335"/>
            <a:ext cx="8276036" cy="1661922"/>
          </a:xfrm>
          <a:prstGeom prst="rect">
            <a:avLst/>
          </a:prstGeom>
        </p:spPr>
      </p:pic>
      <p:pic>
        <p:nvPicPr>
          <p:cNvPr id="9" name="Picture 8">
            <a:extLst>
              <a:ext uri="{FF2B5EF4-FFF2-40B4-BE49-F238E27FC236}">
                <a16:creationId xmlns:a16="http://schemas.microsoft.com/office/drawing/2014/main" id="{5AA93FA5-981E-0045-BB09-A9B4148C166C}"/>
              </a:ext>
            </a:extLst>
          </p:cNvPr>
          <p:cNvPicPr>
            <a:picLocks noChangeAspect="1"/>
          </p:cNvPicPr>
          <p:nvPr/>
        </p:nvPicPr>
        <p:blipFill>
          <a:blip r:embed="rId4"/>
          <a:stretch>
            <a:fillRect/>
          </a:stretch>
        </p:blipFill>
        <p:spPr>
          <a:xfrm>
            <a:off x="9298685" y="5138928"/>
            <a:ext cx="2586297" cy="1497330"/>
          </a:xfrm>
          <a:prstGeom prst="rect">
            <a:avLst/>
          </a:prstGeom>
        </p:spPr>
      </p:pic>
    </p:spTree>
    <p:extLst>
      <p:ext uri="{BB962C8B-B14F-4D97-AF65-F5344CB8AC3E}">
        <p14:creationId xmlns:p14="http://schemas.microsoft.com/office/powerpoint/2010/main" val="10832205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35172" y="3356878"/>
            <a:ext cx="5061888" cy="276999"/>
          </a:xfrm>
        </p:spPr>
        <p:txBody>
          <a:bodyPr/>
          <a:lstStyle/>
          <a:p>
            <a:pPr marL="0" marR="0" lvl="0" indent="0" algn="l" defTabSz="457200" rtl="0" eaLnBrk="1" fontAlgn="auto" latinLnBrk="0" hangingPunct="1">
              <a:lnSpc>
                <a:spcPct val="100000"/>
              </a:lnSpc>
              <a:spcBef>
                <a:spcPts val="0"/>
              </a:spcBef>
              <a:spcAft>
                <a:spcPts val="0"/>
              </a:spcAft>
              <a:buClr>
                <a:srgbClr val="00B9F2">
                  <a:lumMod val="60000"/>
                  <a:lumOff val="40000"/>
                </a:srgbClr>
              </a:buClr>
              <a:buSzTx/>
              <a:buFontTx/>
              <a:buNone/>
              <a:tabLst>
                <a:tab pos="276225" algn="l"/>
              </a:tabLst>
              <a:defRPr/>
            </a:pPr>
            <a:r>
              <a:rPr kumimoji="0" lang="en-US" sz="1800" b="0" i="0" u="none" strike="noStrike" kern="1200" cap="none" spc="0" normalizeH="0" baseline="0" noProof="0" dirty="0">
                <a:ln>
                  <a:noFill/>
                </a:ln>
                <a:solidFill>
                  <a:srgbClr val="00EC86"/>
                </a:solidFill>
                <a:effectLst/>
                <a:uLnTx/>
                <a:uFillTx/>
                <a:latin typeface="Arial"/>
                <a:ea typeface="ＭＳ Ｐゴシック"/>
              </a:rPr>
              <a:t>Geodatabase API</a:t>
            </a: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35172" y="2207473"/>
            <a:ext cx="6697000" cy="1107996"/>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Data Definition Language (DDL)</a:t>
            </a:r>
            <a:endParaRPr lang="en-US" sz="3600" dirty="0"/>
          </a:p>
        </p:txBody>
      </p:sp>
    </p:spTree>
    <p:extLst>
      <p:ext uri="{BB962C8B-B14F-4D97-AF65-F5344CB8AC3E}">
        <p14:creationId xmlns:p14="http://schemas.microsoft.com/office/powerpoint/2010/main" val="2206284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8640E-74DF-4841-9B16-4AD1C0146920}"/>
              </a:ext>
            </a:extLst>
          </p:cNvPr>
          <p:cNvSpPr>
            <a:spLocks noGrp="1"/>
          </p:cNvSpPr>
          <p:nvPr>
            <p:ph type="title"/>
          </p:nvPr>
        </p:nvSpPr>
        <p:spPr/>
        <p:txBody>
          <a:bodyPr/>
          <a:lstStyle/>
          <a:p>
            <a:r>
              <a:rPr lang="en-US" dirty="0"/>
              <a:t>Remember This Picture?</a:t>
            </a:r>
          </a:p>
        </p:txBody>
      </p:sp>
      <p:sp>
        <p:nvSpPr>
          <p:cNvPr id="3" name="Content Placeholder 2">
            <a:extLst>
              <a:ext uri="{FF2B5EF4-FFF2-40B4-BE49-F238E27FC236}">
                <a16:creationId xmlns:a16="http://schemas.microsoft.com/office/drawing/2014/main" id="{DED2D6BB-38DA-124F-9EDD-85B1143411AE}"/>
              </a:ext>
            </a:extLst>
          </p:cNvPr>
          <p:cNvSpPr>
            <a:spLocks noGrp="1"/>
          </p:cNvSpPr>
          <p:nvPr>
            <p:ph sz="quarter" idx="10"/>
          </p:nvPr>
        </p:nvSpPr>
        <p:spPr>
          <a:xfrm>
            <a:off x="493776" y="2057400"/>
            <a:ext cx="5647499" cy="3429000"/>
          </a:xfrm>
        </p:spPr>
        <p:txBody>
          <a:bodyPr/>
          <a:lstStyle/>
          <a:p>
            <a:r>
              <a:rPr lang="en-US" dirty="0"/>
              <a:t>Notice that the dialog includes information about each strand?</a:t>
            </a:r>
          </a:p>
          <a:p>
            <a:r>
              <a:rPr lang="en-US" dirty="0"/>
              <a:t>Building the elements as part of the return value, requires a query against the user feature classes to get asset groups and asset types</a:t>
            </a:r>
          </a:p>
          <a:p>
            <a:r>
              <a:rPr lang="en-US" dirty="0"/>
              <a:t>The </a:t>
            </a:r>
            <a:r>
              <a:rPr lang="en-US" dirty="0" err="1">
                <a:solidFill>
                  <a:schemeClr val="tx2"/>
                </a:solidFill>
                <a:latin typeface="Consolas" panose="020B0609020204030204" pitchFamily="49" charset="0"/>
                <a:cs typeface="Consolas" panose="020B0609020204030204" pitchFamily="49" charset="0"/>
              </a:rPr>
              <a:t>FieldNames</a:t>
            </a:r>
            <a:r>
              <a:rPr lang="en-US" dirty="0"/>
              <a:t> input parameter and the </a:t>
            </a:r>
            <a:r>
              <a:rPr lang="en-US" dirty="0" err="1">
                <a:solidFill>
                  <a:schemeClr val="tx2"/>
                </a:solidFill>
                <a:latin typeface="Consolas" panose="020B0609020204030204" pitchFamily="49" charset="0"/>
                <a:cs typeface="Consolas" panose="020B0609020204030204" pitchFamily="49" charset="0"/>
              </a:rPr>
              <a:t>AdditionalFieldValues</a:t>
            </a:r>
            <a:r>
              <a:rPr lang="en-US" dirty="0"/>
              <a:t> output parameter prevent a second set of queries against the user feature classes</a:t>
            </a:r>
          </a:p>
        </p:txBody>
      </p:sp>
      <p:pic>
        <p:nvPicPr>
          <p:cNvPr id="4" name="Picture 6" descr="Unknown">
            <a:extLst>
              <a:ext uri="{FF2B5EF4-FFF2-40B4-BE49-F238E27FC236}">
                <a16:creationId xmlns:a16="http://schemas.microsoft.com/office/drawing/2014/main" id="{4712856F-2A09-DC4C-B279-519F7F41CC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7944" y="611712"/>
            <a:ext cx="5727418" cy="5971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6022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80F09FC-8B29-FC45-BBAD-A85AC0C86A8D}"/>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22DEEF95-717D-9142-BDDD-E6CC5D6FCE4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5" name="Picture 14">
              <a:extLst>
                <a:ext uri="{FF2B5EF4-FFF2-40B4-BE49-F238E27FC236}">
                  <a16:creationId xmlns:a16="http://schemas.microsoft.com/office/drawing/2014/main" id="{F80BDF46-520E-CB45-BD3B-42A14F664D95}"/>
                </a:ext>
              </a:extLst>
            </p:cNvPr>
            <p:cNvPicPr>
              <a:picLocks noChangeAspect="1"/>
            </p:cNvPicPr>
            <p:nvPr/>
          </p:nvPicPr>
          <p:blipFill>
            <a:blip r:embed="rId3"/>
            <a:stretch>
              <a:fillRect/>
            </a:stretch>
          </p:blipFill>
          <p:spPr>
            <a:xfrm>
              <a:off x="0" y="0"/>
              <a:ext cx="12192000" cy="6858000"/>
            </a:xfrm>
            <a:prstGeom prst="rect">
              <a:avLst/>
            </a:prstGeom>
          </p:spPr>
        </p:pic>
      </p:grpSp>
      <p:sp>
        <p:nvSpPr>
          <p:cNvPr id="6" name="Text Placeholder 5"/>
          <p:cNvSpPr>
            <a:spLocks noGrp="1"/>
          </p:cNvSpPr>
          <p:nvPr>
            <p:ph type="body" idx="1"/>
          </p:nvPr>
        </p:nvSpPr>
        <p:spPr>
          <a:xfrm>
            <a:off x="6976872" y="3549028"/>
            <a:ext cx="4427728" cy="276999"/>
          </a:xfrm>
        </p:spPr>
        <p:txBody>
          <a:bodyPr/>
          <a:lstStyle/>
          <a:p>
            <a:pPr marL="0" marR="0" lvl="0" indent="0" algn="l" defTabSz="457200" rtl="0" eaLnBrk="1" fontAlgn="auto" latinLnBrk="0" hangingPunct="1">
              <a:lnSpc>
                <a:spcPct val="100000"/>
              </a:lnSpc>
              <a:spcBef>
                <a:spcPts val="0"/>
              </a:spcBef>
              <a:spcAft>
                <a:spcPts val="0"/>
              </a:spcAft>
              <a:buClr>
                <a:srgbClr val="00B9F2">
                  <a:lumMod val="60000"/>
                  <a:lumOff val="40000"/>
                </a:srgbClr>
              </a:buClr>
              <a:buSzTx/>
              <a:buFontTx/>
              <a:buNone/>
              <a:tabLst>
                <a:tab pos="276225" algn="l"/>
              </a:tabLst>
              <a:defRPr/>
            </a:pPr>
            <a:r>
              <a:rPr kumimoji="0" lang="en-US" sz="1800" b="0" i="0" u="none" strike="noStrike" kern="1200" cap="none" spc="0" normalizeH="0" baseline="0" noProof="0" dirty="0">
                <a:ln>
                  <a:noFill/>
                </a:ln>
                <a:solidFill>
                  <a:srgbClr val="00EC86"/>
                </a:solidFill>
                <a:effectLst/>
                <a:uLnTx/>
                <a:uFillTx/>
                <a:latin typeface="Arial"/>
                <a:ea typeface="ＭＳ Ｐゴシック"/>
                <a:cs typeface="Arial"/>
              </a:rPr>
              <a:t>Alex Nguyen</a:t>
            </a:r>
          </a:p>
        </p:txBody>
      </p:sp>
      <p:sp>
        <p:nvSpPr>
          <p:cNvPr id="5" name="Title 4"/>
          <p:cNvSpPr>
            <a:spLocks noGrp="1"/>
          </p:cNvSpPr>
          <p:nvPr>
            <p:ph type="title"/>
          </p:nvPr>
        </p:nvSpPr>
        <p:spPr>
          <a:xfrm>
            <a:off x="6976871" y="2409665"/>
            <a:ext cx="4527741" cy="1107996"/>
          </a:xfrm>
        </p:spPr>
        <p:txBody>
          <a:bodyPr/>
          <a:lstStyle/>
          <a:p>
            <a:r>
              <a:rPr lang="en-US" sz="3600" dirty="0"/>
              <a:t>Association Traversal Demo</a:t>
            </a:r>
          </a:p>
        </p:txBody>
      </p:sp>
      <p:sp>
        <p:nvSpPr>
          <p:cNvPr id="16" name="Picture Placeholder 6">
            <a:extLst>
              <a:ext uri="{FF2B5EF4-FFF2-40B4-BE49-F238E27FC236}">
                <a16:creationId xmlns:a16="http://schemas.microsoft.com/office/drawing/2014/main" id="{4E87B321-204D-954A-B5A6-4FB66419FB93}"/>
              </a:ext>
            </a:extLst>
          </p:cNvPr>
          <p:cNvSpPr>
            <a:spLocks noGrp="1"/>
          </p:cNvSpPr>
          <p:nvPr>
            <p:ph type="pic" sz="quarter" idx="12"/>
          </p:nvPr>
        </p:nvSpPr>
        <p:spPr>
          <a:xfrm>
            <a:off x="684213" y="1757363"/>
            <a:ext cx="5943600" cy="3343275"/>
          </a:xfrm>
        </p:spPr>
      </p:sp>
    </p:spTree>
    <p:extLst>
      <p:ext uri="{BB962C8B-B14F-4D97-AF65-F5344CB8AC3E}">
        <p14:creationId xmlns:p14="http://schemas.microsoft.com/office/powerpoint/2010/main" val="30236671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C37EF-8F73-C343-8F36-78ABEBF5AA55}"/>
              </a:ext>
            </a:extLst>
          </p:cNvPr>
          <p:cNvSpPr>
            <a:spLocks noGrp="1"/>
          </p:cNvSpPr>
          <p:nvPr>
            <p:ph type="title"/>
          </p:nvPr>
        </p:nvSpPr>
        <p:spPr/>
        <p:txBody>
          <a:bodyPr/>
          <a:lstStyle/>
          <a:p>
            <a:r>
              <a:rPr lang="en-US" dirty="0"/>
              <a:t>Fetching this Graph</a:t>
            </a:r>
          </a:p>
        </p:txBody>
      </p:sp>
      <p:sp>
        <p:nvSpPr>
          <p:cNvPr id="4" name="Content Placeholder 3">
            <a:extLst>
              <a:ext uri="{FF2B5EF4-FFF2-40B4-BE49-F238E27FC236}">
                <a16:creationId xmlns:a16="http://schemas.microsoft.com/office/drawing/2014/main" id="{B11CB1C0-0B4C-124F-A767-CDEC3568BC44}"/>
              </a:ext>
            </a:extLst>
          </p:cNvPr>
          <p:cNvSpPr>
            <a:spLocks noGrp="1"/>
          </p:cNvSpPr>
          <p:nvPr>
            <p:ph sz="quarter" idx="10"/>
          </p:nvPr>
        </p:nvSpPr>
        <p:spPr>
          <a:xfrm>
            <a:off x="914400" y="2057400"/>
            <a:ext cx="5513832" cy="3429000"/>
          </a:xfrm>
        </p:spPr>
        <p:txBody>
          <a:bodyPr/>
          <a:lstStyle/>
          <a:p>
            <a:r>
              <a:rPr lang="en-US" dirty="0"/>
              <a:t>One call to traverse REST endpoint</a:t>
            </a:r>
          </a:p>
          <a:p>
            <a:r>
              <a:rPr lang="en-US" dirty="0"/>
              <a:t>One call to the feature service for each feature class returned in the result</a:t>
            </a:r>
          </a:p>
          <a:p>
            <a:pPr lvl="1"/>
            <a:r>
              <a:rPr lang="en-US" dirty="0"/>
              <a:t>E.g., </a:t>
            </a:r>
            <a:r>
              <a:rPr lang="en-US" dirty="0" err="1"/>
              <a:t>TelecomJunction</a:t>
            </a:r>
            <a:r>
              <a:rPr lang="en-US" dirty="0"/>
              <a:t>, </a:t>
            </a:r>
            <a:r>
              <a:rPr lang="en-US" dirty="0" err="1"/>
              <a:t>TelecomDevice</a:t>
            </a:r>
            <a:r>
              <a:rPr lang="en-US" dirty="0"/>
              <a:t>, </a:t>
            </a:r>
            <a:r>
              <a:rPr lang="en-US" dirty="0" err="1"/>
              <a:t>TelecomLine</a:t>
            </a:r>
            <a:r>
              <a:rPr lang="en-US" dirty="0"/>
              <a:t>, </a:t>
            </a:r>
            <a:r>
              <a:rPr lang="en-US" dirty="0" err="1"/>
              <a:t>TelecomAssembly</a:t>
            </a:r>
            <a:r>
              <a:rPr lang="en-US" dirty="0"/>
              <a:t>, </a:t>
            </a:r>
            <a:r>
              <a:rPr lang="en-US" dirty="0" err="1"/>
              <a:t>TelecomJunctionObject</a:t>
            </a:r>
            <a:r>
              <a:rPr lang="en-US" dirty="0"/>
              <a:t>, </a:t>
            </a:r>
            <a:r>
              <a:rPr lang="en-US" dirty="0" err="1"/>
              <a:t>TelecomEdgeObject</a:t>
            </a:r>
            <a:endParaRPr lang="en-US" dirty="0"/>
          </a:p>
          <a:p>
            <a:r>
              <a:rPr lang="en-US" dirty="0"/>
              <a:t>1100+ calls before, about 7 after</a:t>
            </a:r>
          </a:p>
        </p:txBody>
      </p:sp>
      <p:pic>
        <p:nvPicPr>
          <p:cNvPr id="6" name="Picture 5">
            <a:extLst>
              <a:ext uri="{FF2B5EF4-FFF2-40B4-BE49-F238E27FC236}">
                <a16:creationId xmlns:a16="http://schemas.microsoft.com/office/drawing/2014/main" id="{C4C13B19-7038-5043-96E5-4D3D5D79D755}"/>
              </a:ext>
            </a:extLst>
          </p:cNvPr>
          <p:cNvPicPr>
            <a:picLocks noChangeAspect="1"/>
          </p:cNvPicPr>
          <p:nvPr/>
        </p:nvPicPr>
        <p:blipFill>
          <a:blip r:embed="rId3"/>
          <a:stretch>
            <a:fillRect/>
          </a:stretch>
        </p:blipFill>
        <p:spPr>
          <a:xfrm>
            <a:off x="6868059" y="49095"/>
            <a:ext cx="5280211" cy="4062637"/>
          </a:xfrm>
          <a:prstGeom prst="rect">
            <a:avLst/>
          </a:prstGeom>
        </p:spPr>
      </p:pic>
    </p:spTree>
    <p:extLst>
      <p:ext uri="{BB962C8B-B14F-4D97-AF65-F5344CB8AC3E}">
        <p14:creationId xmlns:p14="http://schemas.microsoft.com/office/powerpoint/2010/main" val="14728353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and Utility Network APIs</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917336"/>
            <a:ext cx="5061888" cy="553998"/>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Miscellaneous Grab Bag</a:t>
            </a:r>
            <a:endParaRPr lang="en-US" sz="3600" dirty="0"/>
          </a:p>
        </p:txBody>
      </p:sp>
    </p:spTree>
    <p:extLst>
      <p:ext uri="{BB962C8B-B14F-4D97-AF65-F5344CB8AC3E}">
        <p14:creationId xmlns:p14="http://schemas.microsoft.com/office/powerpoint/2010/main" val="36799524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889B95-5DD9-664B-AE88-3FE8A8A81303}"/>
              </a:ext>
            </a:extLst>
          </p:cNvPr>
          <p:cNvSpPr>
            <a:spLocks noGrp="1"/>
          </p:cNvSpPr>
          <p:nvPr>
            <p:ph type="title"/>
          </p:nvPr>
        </p:nvSpPr>
        <p:spPr/>
        <p:txBody>
          <a:bodyPr/>
          <a:lstStyle/>
          <a:p>
            <a:r>
              <a:rPr lang="en-US" dirty="0"/>
              <a:t>CAD File Support</a:t>
            </a:r>
          </a:p>
        </p:txBody>
      </p:sp>
      <p:sp>
        <p:nvSpPr>
          <p:cNvPr id="5" name="Content Placeholder 4">
            <a:extLst>
              <a:ext uri="{FF2B5EF4-FFF2-40B4-BE49-F238E27FC236}">
                <a16:creationId xmlns:a16="http://schemas.microsoft.com/office/drawing/2014/main" id="{5BE5F9E5-5A50-614E-8449-E5B931651557}"/>
              </a:ext>
            </a:extLst>
          </p:cNvPr>
          <p:cNvSpPr>
            <a:spLocks noGrp="1"/>
          </p:cNvSpPr>
          <p:nvPr>
            <p:ph sz="quarter" idx="10"/>
          </p:nvPr>
        </p:nvSpPr>
        <p:spPr>
          <a:xfrm>
            <a:off x="914400" y="2057400"/>
            <a:ext cx="3602736" cy="3429000"/>
          </a:xfrm>
        </p:spPr>
        <p:txBody>
          <a:bodyPr/>
          <a:lstStyle/>
          <a:p>
            <a:r>
              <a:rPr lang="en-US" dirty="0" err="1">
                <a:solidFill>
                  <a:schemeClr val="tx2"/>
                </a:solidFill>
                <a:latin typeface="Consolas" panose="020B0609020204030204" pitchFamily="49" charset="0"/>
                <a:cs typeface="Consolas" panose="020B0609020204030204" pitchFamily="49" charset="0"/>
              </a:rPr>
              <a:t>FileSystemDatastore</a:t>
            </a:r>
            <a:r>
              <a:rPr lang="en-US" dirty="0"/>
              <a:t> now supports CAD files</a:t>
            </a:r>
          </a:p>
          <a:p>
            <a:pPr lvl="1"/>
            <a:r>
              <a:rPr lang="en-US" dirty="0" err="1">
                <a:solidFill>
                  <a:schemeClr val="tx2"/>
                </a:solidFill>
                <a:latin typeface="Consolas" panose="020B0609020204030204" pitchFamily="49" charset="0"/>
                <a:cs typeface="Consolas" panose="020B0609020204030204" pitchFamily="49" charset="0"/>
              </a:rPr>
              <a:t>CADDataset</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CADDatasetDefinition</a:t>
            </a:r>
            <a:endParaRPr lang="en-US" dirty="0">
              <a:solidFill>
                <a:schemeClr val="tx2"/>
              </a:solidFill>
              <a:latin typeface="Consolas" panose="020B0609020204030204" pitchFamily="49" charset="0"/>
              <a:cs typeface="Consolas" panose="020B0609020204030204" pitchFamily="49" charset="0"/>
            </a:endParaRPr>
          </a:p>
        </p:txBody>
      </p:sp>
      <p:pic>
        <p:nvPicPr>
          <p:cNvPr id="7" name="Picture 6">
            <a:extLst>
              <a:ext uri="{FF2B5EF4-FFF2-40B4-BE49-F238E27FC236}">
                <a16:creationId xmlns:a16="http://schemas.microsoft.com/office/drawing/2014/main" id="{BB31F332-AE30-2D47-B233-748CD6D6278C}"/>
              </a:ext>
            </a:extLst>
          </p:cNvPr>
          <p:cNvPicPr>
            <a:picLocks noChangeAspect="1"/>
          </p:cNvPicPr>
          <p:nvPr/>
        </p:nvPicPr>
        <p:blipFill>
          <a:blip r:embed="rId3"/>
          <a:stretch>
            <a:fillRect/>
          </a:stretch>
        </p:blipFill>
        <p:spPr>
          <a:xfrm>
            <a:off x="4925812" y="1465629"/>
            <a:ext cx="7010155" cy="3926741"/>
          </a:xfrm>
          <a:prstGeom prst="rect">
            <a:avLst/>
          </a:prstGeom>
          <a:ln w="57150">
            <a:solidFill>
              <a:schemeClr val="tx1"/>
            </a:solidFill>
          </a:ln>
        </p:spPr>
      </p:pic>
    </p:spTree>
    <p:extLst>
      <p:ext uri="{BB962C8B-B14F-4D97-AF65-F5344CB8AC3E}">
        <p14:creationId xmlns:p14="http://schemas.microsoft.com/office/powerpoint/2010/main" val="35163912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DC12C-A7E0-D149-BAA5-4C2877CEC1AE}"/>
              </a:ext>
            </a:extLst>
          </p:cNvPr>
          <p:cNvSpPr>
            <a:spLocks noGrp="1"/>
          </p:cNvSpPr>
          <p:nvPr>
            <p:ph type="title"/>
          </p:nvPr>
        </p:nvSpPr>
        <p:spPr/>
        <p:txBody>
          <a:bodyPr/>
          <a:lstStyle/>
          <a:p>
            <a:r>
              <a:rPr lang="en-US" dirty="0"/>
              <a:t>Plugin Datastores</a:t>
            </a:r>
          </a:p>
        </p:txBody>
      </p:sp>
      <p:sp>
        <p:nvSpPr>
          <p:cNvPr id="3" name="Content Placeholder 2">
            <a:extLst>
              <a:ext uri="{FF2B5EF4-FFF2-40B4-BE49-F238E27FC236}">
                <a16:creationId xmlns:a16="http://schemas.microsoft.com/office/drawing/2014/main" id="{592E779A-5146-C94B-998A-860449C41B1E}"/>
              </a:ext>
            </a:extLst>
          </p:cNvPr>
          <p:cNvSpPr>
            <a:spLocks noGrp="1"/>
          </p:cNvSpPr>
          <p:nvPr>
            <p:ph sz="quarter" idx="10"/>
          </p:nvPr>
        </p:nvSpPr>
        <p:spPr/>
        <p:txBody>
          <a:bodyPr/>
          <a:lstStyle/>
          <a:p>
            <a:r>
              <a:rPr lang="en-US" dirty="0"/>
              <a:t>Added a new </a:t>
            </a:r>
            <a:r>
              <a:rPr lang="en-US" dirty="0" err="1">
                <a:solidFill>
                  <a:schemeClr val="tx2"/>
                </a:solidFill>
                <a:latin typeface="Consolas" panose="020B0609020204030204" pitchFamily="49" charset="0"/>
                <a:cs typeface="Consolas" panose="020B0609020204030204" pitchFamily="49" charset="0"/>
              </a:rPr>
              <a:t>PluginField.Length</a:t>
            </a:r>
            <a:r>
              <a:rPr lang="en-US" dirty="0">
                <a:solidFill>
                  <a:schemeClr val="tx2"/>
                </a:solidFill>
                <a:latin typeface="Consolas" panose="020B0609020204030204" pitchFamily="49" charset="0"/>
                <a:cs typeface="Consolas" panose="020B0609020204030204" pitchFamily="49" charset="0"/>
              </a:rPr>
              <a:t> </a:t>
            </a:r>
            <a:r>
              <a:rPr lang="en-US" dirty="0"/>
              <a:t>property</a:t>
            </a:r>
          </a:p>
          <a:p>
            <a:pPr lvl="1"/>
            <a:r>
              <a:rPr lang="en-US" dirty="0"/>
              <a:t>Allows implementers of plugin datastores to specify the maximum length of a text field</a:t>
            </a:r>
          </a:p>
        </p:txBody>
      </p:sp>
    </p:spTree>
    <p:extLst>
      <p:ext uri="{BB962C8B-B14F-4D97-AF65-F5344CB8AC3E}">
        <p14:creationId xmlns:p14="http://schemas.microsoft.com/office/powerpoint/2010/main" val="12154745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A6079-A9AD-2647-9CA3-B6EFB38109F3}"/>
              </a:ext>
            </a:extLst>
          </p:cNvPr>
          <p:cNvSpPr>
            <a:spLocks noGrp="1"/>
          </p:cNvSpPr>
          <p:nvPr>
            <p:ph type="title"/>
          </p:nvPr>
        </p:nvSpPr>
        <p:spPr/>
        <p:txBody>
          <a:bodyPr/>
          <a:lstStyle/>
          <a:p>
            <a:r>
              <a:rPr lang="en-US" dirty="0"/>
              <a:t>Utility Network Metadata</a:t>
            </a:r>
          </a:p>
        </p:txBody>
      </p:sp>
      <p:sp>
        <p:nvSpPr>
          <p:cNvPr id="3" name="Content Placeholder 2">
            <a:extLst>
              <a:ext uri="{FF2B5EF4-FFF2-40B4-BE49-F238E27FC236}">
                <a16:creationId xmlns:a16="http://schemas.microsoft.com/office/drawing/2014/main" id="{C8CF8C99-4237-8246-ACA9-71D3E7686D0D}"/>
              </a:ext>
            </a:extLst>
          </p:cNvPr>
          <p:cNvSpPr>
            <a:spLocks noGrp="1"/>
          </p:cNvSpPr>
          <p:nvPr>
            <p:ph sz="quarter" idx="10"/>
          </p:nvPr>
        </p:nvSpPr>
        <p:spPr/>
        <p:txBody>
          <a:bodyPr/>
          <a:lstStyle/>
          <a:p>
            <a:r>
              <a:rPr lang="en-US" dirty="0"/>
              <a:t>Additional routines to return field names on user tables that participate in a utility network</a:t>
            </a:r>
          </a:p>
          <a:p>
            <a:pPr lvl="1"/>
            <a:r>
              <a:rPr lang="en-US" dirty="0" err="1">
                <a:solidFill>
                  <a:schemeClr val="tx2"/>
                </a:solidFill>
                <a:latin typeface="Consolas" panose="020B0609020204030204" pitchFamily="49" charset="0"/>
                <a:cs typeface="Consolas" panose="020B0609020204030204" pitchFamily="49" charset="0"/>
              </a:rPr>
              <a:t>UtilityNetworkDefinition.GetAssetGroupField</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UtilityNetworkDefinition.GetAssetTypeField</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UtilityNeworkDefinition.GetAssociationStatusField</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Tier.SubnetworkFieldName</a:t>
            </a:r>
            <a:r>
              <a:rPr lang="en-US" dirty="0">
                <a:solidFill>
                  <a:schemeClr val="tx2"/>
                </a:solidFill>
                <a:latin typeface="Consolas" panose="020B0609020204030204" pitchFamily="49" charset="0"/>
                <a:cs typeface="Consolas" panose="020B0609020204030204" pitchFamily="49" charset="0"/>
              </a:rPr>
              <a:t> </a:t>
            </a:r>
            <a:r>
              <a:rPr lang="en-US" dirty="0"/>
              <a:t>returns the name of the field that stores the subnetwork name</a:t>
            </a:r>
          </a:p>
          <a:p>
            <a:endParaRPr lang="en-US" dirty="0"/>
          </a:p>
        </p:txBody>
      </p:sp>
    </p:spTree>
    <p:extLst>
      <p:ext uri="{BB962C8B-B14F-4D97-AF65-F5344CB8AC3E}">
        <p14:creationId xmlns:p14="http://schemas.microsoft.com/office/powerpoint/2010/main" val="27049495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DF7C2-5E57-CA4A-AB95-6C70AD8D8CE4}"/>
              </a:ext>
            </a:extLst>
          </p:cNvPr>
          <p:cNvSpPr>
            <a:spLocks noGrp="1"/>
          </p:cNvSpPr>
          <p:nvPr>
            <p:ph type="title"/>
          </p:nvPr>
        </p:nvSpPr>
        <p:spPr/>
        <p:txBody>
          <a:bodyPr/>
          <a:lstStyle/>
          <a:p>
            <a:r>
              <a:rPr lang="en-US" dirty="0"/>
              <a:t>Utility Network Tracing</a:t>
            </a:r>
          </a:p>
        </p:txBody>
      </p:sp>
      <p:sp>
        <p:nvSpPr>
          <p:cNvPr id="3" name="Content Placeholder 2">
            <a:extLst>
              <a:ext uri="{FF2B5EF4-FFF2-40B4-BE49-F238E27FC236}">
                <a16:creationId xmlns:a16="http://schemas.microsoft.com/office/drawing/2014/main" id="{35DC1A5A-4B1A-0044-B82D-0FDE8A3A0979}"/>
              </a:ext>
            </a:extLst>
          </p:cNvPr>
          <p:cNvSpPr>
            <a:spLocks noGrp="1"/>
          </p:cNvSpPr>
          <p:nvPr>
            <p:ph sz="quarter" idx="10"/>
          </p:nvPr>
        </p:nvSpPr>
        <p:spPr/>
        <p:txBody>
          <a:bodyPr/>
          <a:lstStyle/>
          <a:p>
            <a:r>
              <a:rPr lang="en-US" dirty="0"/>
              <a:t>Added an </a:t>
            </a:r>
            <a:r>
              <a:rPr lang="en-US" dirty="0" err="1">
                <a:solidFill>
                  <a:schemeClr val="tx2"/>
                </a:solidFill>
                <a:latin typeface="Consolas" panose="020B0609020204030204" pitchFamily="49" charset="0"/>
                <a:cs typeface="Consolas" panose="020B0609020204030204" pitchFamily="49" charset="0"/>
              </a:rPr>
              <a:t>AllowIndeterminateFlow</a:t>
            </a:r>
            <a:r>
              <a:rPr lang="en-US" dirty="0"/>
              <a:t> property to </a:t>
            </a:r>
            <a:r>
              <a:rPr lang="en-US" dirty="0" err="1">
                <a:solidFill>
                  <a:schemeClr val="tx2"/>
                </a:solidFill>
                <a:latin typeface="Consolas" panose="020B0609020204030204" pitchFamily="49" charset="0"/>
                <a:cs typeface="Consolas" panose="020B0609020204030204" pitchFamily="49" charset="0"/>
              </a:rPr>
              <a:t>TraceConfiguration</a:t>
            </a:r>
            <a:endParaRPr lang="en-US" dirty="0">
              <a:solidFill>
                <a:schemeClr val="tx2"/>
              </a:solidFill>
              <a:latin typeface="Consolas" panose="020B0609020204030204" pitchFamily="49" charset="0"/>
              <a:cs typeface="Consolas" panose="020B0609020204030204" pitchFamily="49" charset="0"/>
            </a:endParaRPr>
          </a:p>
          <a:p>
            <a:pPr lvl="1"/>
            <a:r>
              <a:rPr lang="en-US" dirty="0"/>
              <a:t>Determines whether elements in a loop are returned with subnetwork trace results</a:t>
            </a:r>
          </a:p>
        </p:txBody>
      </p:sp>
    </p:spTree>
    <p:extLst>
      <p:ext uri="{BB962C8B-B14F-4D97-AF65-F5344CB8AC3E}">
        <p14:creationId xmlns:p14="http://schemas.microsoft.com/office/powerpoint/2010/main" val="19548938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50143-B436-E34C-8DF2-DBB8E0D4C1F9}"/>
              </a:ext>
            </a:extLst>
          </p:cNvPr>
          <p:cNvSpPr>
            <a:spLocks noGrp="1"/>
          </p:cNvSpPr>
          <p:nvPr>
            <p:ph type="title"/>
          </p:nvPr>
        </p:nvSpPr>
        <p:spPr/>
        <p:txBody>
          <a:bodyPr/>
          <a:lstStyle/>
          <a:p>
            <a:r>
              <a:rPr lang="en-US" dirty="0"/>
              <a:t>Network Diagram Changes</a:t>
            </a:r>
          </a:p>
        </p:txBody>
      </p:sp>
      <p:sp>
        <p:nvSpPr>
          <p:cNvPr id="3" name="Content Placeholder 2">
            <a:extLst>
              <a:ext uri="{FF2B5EF4-FFF2-40B4-BE49-F238E27FC236}">
                <a16:creationId xmlns:a16="http://schemas.microsoft.com/office/drawing/2014/main" id="{E38DB7FA-EC24-CA4C-A6DC-FA6BBEA836E8}"/>
              </a:ext>
            </a:extLst>
          </p:cNvPr>
          <p:cNvSpPr>
            <a:spLocks noGrp="1"/>
          </p:cNvSpPr>
          <p:nvPr>
            <p:ph sz="quarter" idx="10"/>
          </p:nvPr>
        </p:nvSpPr>
        <p:spPr/>
        <p:txBody>
          <a:bodyPr/>
          <a:lstStyle/>
          <a:p>
            <a:r>
              <a:rPr lang="en-US" dirty="0"/>
              <a:t>Added properties to the </a:t>
            </a:r>
            <a:r>
              <a:rPr lang="en-US" dirty="0" err="1">
                <a:solidFill>
                  <a:schemeClr val="tx2"/>
                </a:solidFill>
                <a:latin typeface="Consolas" panose="020B0609020204030204" pitchFamily="49" charset="0"/>
                <a:cs typeface="Consolas" panose="020B0609020204030204" pitchFamily="49" charset="0"/>
              </a:rPr>
              <a:t>NetworkDiagramInfo</a:t>
            </a:r>
            <a:r>
              <a:rPr lang="en-US" dirty="0"/>
              <a:t> class to return the count of different kinds of elements inside a network diagram</a:t>
            </a:r>
          </a:p>
          <a:p>
            <a:pPr lvl="1"/>
            <a:r>
              <a:rPr lang="en-US" dirty="0" err="1">
                <a:solidFill>
                  <a:schemeClr val="tx2"/>
                </a:solidFill>
                <a:latin typeface="Consolas" panose="020B0609020204030204" pitchFamily="49" charset="0"/>
                <a:cs typeface="Consolas" panose="020B0609020204030204" pitchFamily="49" charset="0"/>
              </a:rPr>
              <a:t>JunctionCount</a:t>
            </a:r>
            <a:r>
              <a:rPr lang="en-US" dirty="0"/>
              <a:t>, </a:t>
            </a:r>
            <a:r>
              <a:rPr lang="en-US" dirty="0" err="1">
                <a:solidFill>
                  <a:schemeClr val="tx2"/>
                </a:solidFill>
                <a:latin typeface="Consolas" panose="020B0609020204030204" pitchFamily="49" charset="0"/>
                <a:cs typeface="Consolas" panose="020B0609020204030204" pitchFamily="49" charset="0"/>
              </a:rPr>
              <a:t>EdgeCount</a:t>
            </a:r>
            <a:r>
              <a:rPr lang="en-US" dirty="0"/>
              <a:t>, </a:t>
            </a:r>
            <a:r>
              <a:rPr lang="en-US" dirty="0" err="1">
                <a:solidFill>
                  <a:schemeClr val="tx2"/>
                </a:solidFill>
                <a:latin typeface="Consolas" panose="020B0609020204030204" pitchFamily="49" charset="0"/>
                <a:cs typeface="Consolas" panose="020B0609020204030204" pitchFamily="49" charset="0"/>
              </a:rPr>
              <a:t>ContainerCount</a:t>
            </a:r>
            <a:r>
              <a:rPr lang="en-US" dirty="0"/>
              <a:t>, </a:t>
            </a:r>
            <a:r>
              <a:rPr lang="en-US" dirty="0" err="1">
                <a:solidFill>
                  <a:schemeClr val="tx2"/>
                </a:solidFill>
                <a:latin typeface="Consolas" panose="020B0609020204030204" pitchFamily="49" charset="0"/>
                <a:cs typeface="Consolas" panose="020B0609020204030204" pitchFamily="49" charset="0"/>
              </a:rPr>
              <a:t>AggegrationCount</a:t>
            </a:r>
            <a:endParaRPr lang="en-US" dirty="0">
              <a:solidFill>
                <a:schemeClr val="tx2"/>
              </a:solidFill>
              <a:latin typeface="Consolas" panose="020B0609020204030204" pitchFamily="49" charset="0"/>
              <a:cs typeface="Consolas" panose="020B0609020204030204" pitchFamily="49" charset="0"/>
            </a:endParaRPr>
          </a:p>
          <a:p>
            <a:r>
              <a:rPr lang="en-US" dirty="0"/>
              <a:t>Added a </a:t>
            </a:r>
            <a:r>
              <a:rPr lang="en-US" dirty="0" err="1">
                <a:solidFill>
                  <a:schemeClr val="tx2"/>
                </a:solidFill>
                <a:latin typeface="Consolas" panose="020B0609020204030204" pitchFamily="49" charset="0"/>
                <a:cs typeface="Consolas" panose="020B0609020204030204" pitchFamily="49" charset="0"/>
              </a:rPr>
              <a:t>GetSourceAttributeValues</a:t>
            </a:r>
            <a:r>
              <a:rPr lang="en-US" dirty="0"/>
              <a:t> method to the </a:t>
            </a:r>
            <a:r>
              <a:rPr lang="en-US" dirty="0" err="1">
                <a:solidFill>
                  <a:schemeClr val="tx2"/>
                </a:solidFill>
                <a:latin typeface="Consolas" panose="020B0609020204030204" pitchFamily="49" charset="0"/>
                <a:cs typeface="Consolas" panose="020B0609020204030204" pitchFamily="49" charset="0"/>
              </a:rPr>
              <a:t>NetworkDiagram</a:t>
            </a:r>
            <a:r>
              <a:rPr lang="en-US" dirty="0"/>
              <a:t> class</a:t>
            </a:r>
          </a:p>
          <a:p>
            <a:pPr lvl="1"/>
            <a:r>
              <a:rPr lang="en-US" dirty="0"/>
              <a:t>Returns attribute values from the source features that make up a network diagram as a JSON string</a:t>
            </a:r>
          </a:p>
        </p:txBody>
      </p:sp>
    </p:spTree>
    <p:extLst>
      <p:ext uri="{BB962C8B-B14F-4D97-AF65-F5344CB8AC3E}">
        <p14:creationId xmlns:p14="http://schemas.microsoft.com/office/powerpoint/2010/main" val="18293990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and Utility Network APIs</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917336"/>
            <a:ext cx="5061888" cy="553998"/>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ArcGIS Pro 3.0</a:t>
            </a:r>
            <a:endParaRPr lang="en-US" sz="3600" dirty="0"/>
          </a:p>
        </p:txBody>
      </p:sp>
    </p:spTree>
    <p:extLst>
      <p:ext uri="{BB962C8B-B14F-4D97-AF65-F5344CB8AC3E}">
        <p14:creationId xmlns:p14="http://schemas.microsoft.com/office/powerpoint/2010/main" val="17965179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4C0A6E1-D997-784F-85EF-2A182E10C38B}"/>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D8FA2B72-5AF2-5C44-9A09-502429EBDEA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FEFE7A10-4A79-1142-98B4-72A5B01BF8FA}"/>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4" name="Title 3">
            <a:extLst>
              <a:ext uri="{FF2B5EF4-FFF2-40B4-BE49-F238E27FC236}">
                <a16:creationId xmlns:a16="http://schemas.microsoft.com/office/drawing/2014/main" id="{D061058E-BCBA-994D-A1AE-218EDD613B36}"/>
              </a:ext>
            </a:extLst>
          </p:cNvPr>
          <p:cNvSpPr>
            <a:spLocks noGrp="1"/>
          </p:cNvSpPr>
          <p:nvPr>
            <p:ph type="title"/>
          </p:nvPr>
        </p:nvSpPr>
        <p:spPr/>
        <p:txBody>
          <a:bodyPr/>
          <a:lstStyle/>
          <a:p>
            <a:r>
              <a:rPr lang="en-US" dirty="0"/>
              <a:t>DDL</a:t>
            </a:r>
          </a:p>
        </p:txBody>
      </p:sp>
      <p:sp>
        <p:nvSpPr>
          <p:cNvPr id="5" name="Content Placeholder 4">
            <a:extLst>
              <a:ext uri="{FF2B5EF4-FFF2-40B4-BE49-F238E27FC236}">
                <a16:creationId xmlns:a16="http://schemas.microsoft.com/office/drawing/2014/main" id="{D0273275-AFFD-F642-A17B-3727F45119C9}"/>
              </a:ext>
            </a:extLst>
          </p:cNvPr>
          <p:cNvSpPr>
            <a:spLocks noGrp="1"/>
          </p:cNvSpPr>
          <p:nvPr>
            <p:ph sz="quarter" idx="10"/>
          </p:nvPr>
        </p:nvSpPr>
        <p:spPr/>
        <p:txBody>
          <a:bodyPr/>
          <a:lstStyle/>
          <a:p>
            <a:r>
              <a:rPr lang="en-US" dirty="0"/>
              <a:t>The Old</a:t>
            </a:r>
          </a:p>
          <a:p>
            <a:pPr lvl="1"/>
            <a:r>
              <a:rPr lang="en-US" dirty="0"/>
              <a:t>“The </a:t>
            </a:r>
            <a:r>
              <a:rPr lang="en-US" dirty="0">
                <a:hlinkClick r:id="rId4">
                  <a:extLst>
                    <a:ext uri="{A12FA001-AC4F-418D-AE19-62706E023703}">
                      <ahyp:hlinkClr xmlns:ahyp="http://schemas.microsoft.com/office/drawing/2018/hyperlinkcolor" val="tx"/>
                    </a:ext>
                  </a:extLst>
                </a:hlinkClick>
              </a:rPr>
              <a:t>ArcGIS.Core.Data API</a:t>
            </a:r>
            <a:r>
              <a:rPr lang="en-US" dirty="0"/>
              <a:t> is a DML-only (Data Manipulation Language) API. This means that all schema creation and modification operations such as creating tables and feature classes, creating and modifying fields, enabling attachments, and so on, need to be performed using the </a:t>
            </a:r>
            <a:r>
              <a:rPr lang="en-US" dirty="0">
                <a:hlinkClick r:id="rId5">
                  <a:extLst>
                    <a:ext uri="{A12FA001-AC4F-418D-AE19-62706E023703}">
                      <ahyp:hlinkClr xmlns:ahyp="http://schemas.microsoft.com/office/drawing/2018/hyperlinkcolor" val="tx"/>
                    </a:ext>
                  </a:extLst>
                </a:hlinkClick>
              </a:rPr>
              <a:t>Geoprocessing API</a:t>
            </a:r>
            <a:r>
              <a:rPr lang="en-US" dirty="0"/>
              <a:t>.”</a:t>
            </a:r>
          </a:p>
          <a:p>
            <a:pPr lvl="1"/>
            <a:endParaRPr lang="en-US" dirty="0"/>
          </a:p>
          <a:p>
            <a:r>
              <a:rPr lang="en-US" dirty="0"/>
              <a:t>Included as a pre-release in Pro 2.7</a:t>
            </a:r>
          </a:p>
          <a:p>
            <a:r>
              <a:rPr lang="en-US" dirty="0"/>
              <a:t>Shipped with Pro 2.8, and enhanced at 2.9</a:t>
            </a:r>
          </a:p>
          <a:p>
            <a:endParaRPr lang="en-US" dirty="0"/>
          </a:p>
        </p:txBody>
      </p:sp>
    </p:spTree>
    <p:extLst>
      <p:ext uri="{BB962C8B-B14F-4D97-AF65-F5344CB8AC3E}">
        <p14:creationId xmlns:p14="http://schemas.microsoft.com/office/powerpoint/2010/main" val="143226897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92703C-7790-5248-AC4B-8A1CC198CA9F}"/>
              </a:ext>
            </a:extLst>
          </p:cNvPr>
          <p:cNvSpPr>
            <a:spLocks noGrp="1"/>
          </p:cNvSpPr>
          <p:nvPr>
            <p:ph type="title"/>
          </p:nvPr>
        </p:nvSpPr>
        <p:spPr/>
        <p:txBody>
          <a:bodyPr/>
          <a:lstStyle/>
          <a:p>
            <a:r>
              <a:rPr lang="en-US" dirty="0"/>
              <a:t>Pro 3.0 Breaking API Changes</a:t>
            </a:r>
          </a:p>
        </p:txBody>
      </p:sp>
      <p:sp>
        <p:nvSpPr>
          <p:cNvPr id="5" name="Content Placeholder 4">
            <a:extLst>
              <a:ext uri="{FF2B5EF4-FFF2-40B4-BE49-F238E27FC236}">
                <a16:creationId xmlns:a16="http://schemas.microsoft.com/office/drawing/2014/main" id="{8B5E1A9F-9E1F-BE4C-8323-1BBCCB275BF7}"/>
              </a:ext>
            </a:extLst>
          </p:cNvPr>
          <p:cNvSpPr>
            <a:spLocks noGrp="1"/>
          </p:cNvSpPr>
          <p:nvPr>
            <p:ph sz="quarter" idx="10"/>
          </p:nvPr>
        </p:nvSpPr>
        <p:spPr/>
        <p:txBody>
          <a:bodyPr/>
          <a:lstStyle/>
          <a:p>
            <a:r>
              <a:rPr lang="en-US" dirty="0"/>
              <a:t>As a major release, Pro 3.0 will include breaking API changes</a:t>
            </a:r>
          </a:p>
          <a:p>
            <a:r>
              <a:rPr lang="en-US" dirty="0"/>
              <a:t>Removal of obsolete methods</a:t>
            </a:r>
          </a:p>
          <a:p>
            <a:r>
              <a:rPr lang="en-US" dirty="0"/>
              <a:t>Fixing inconsistencies and mistakes</a:t>
            </a:r>
          </a:p>
          <a:p>
            <a:r>
              <a:rPr lang="en-US" dirty="0"/>
              <a:t>Improving the API to support future enhancements</a:t>
            </a:r>
          </a:p>
          <a:p>
            <a:endParaRPr lang="en-US" dirty="0"/>
          </a:p>
          <a:p>
            <a:r>
              <a:rPr lang="en-US" dirty="0"/>
              <a:t>The list here is not exhaustive, but is very close…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868998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92703C-7790-5248-AC4B-8A1CC198CA9F}"/>
              </a:ext>
            </a:extLst>
          </p:cNvPr>
          <p:cNvSpPr>
            <a:spLocks noGrp="1"/>
          </p:cNvSpPr>
          <p:nvPr>
            <p:ph type="title"/>
          </p:nvPr>
        </p:nvSpPr>
        <p:spPr/>
        <p:txBody>
          <a:bodyPr/>
          <a:lstStyle/>
          <a:p>
            <a:r>
              <a:rPr lang="en-US" dirty="0"/>
              <a:t>Pro 3.0 Breaking API Changes</a:t>
            </a:r>
          </a:p>
        </p:txBody>
      </p:sp>
      <p:sp>
        <p:nvSpPr>
          <p:cNvPr id="5" name="Content Placeholder 4">
            <a:extLst>
              <a:ext uri="{FF2B5EF4-FFF2-40B4-BE49-F238E27FC236}">
                <a16:creationId xmlns:a16="http://schemas.microsoft.com/office/drawing/2014/main" id="{8B5E1A9F-9E1F-BE4C-8323-1BBCCB275BF7}"/>
              </a:ext>
            </a:extLst>
          </p:cNvPr>
          <p:cNvSpPr>
            <a:spLocks noGrp="1"/>
          </p:cNvSpPr>
          <p:nvPr>
            <p:ph sz="quarter" idx="10"/>
          </p:nvPr>
        </p:nvSpPr>
        <p:spPr/>
        <p:txBody>
          <a:bodyPr/>
          <a:lstStyle/>
          <a:p>
            <a:r>
              <a:rPr lang="en-US" dirty="0"/>
              <a:t>As a major release, Pro 3.0 will include breaking API changes</a:t>
            </a:r>
          </a:p>
          <a:p>
            <a:r>
              <a:rPr lang="en-US" dirty="0"/>
              <a:t>Removal of obsolete methods</a:t>
            </a:r>
          </a:p>
          <a:p>
            <a:r>
              <a:rPr lang="en-US" dirty="0"/>
              <a:t>Fixing inconsistencies and mistakes</a:t>
            </a:r>
          </a:p>
          <a:p>
            <a:r>
              <a:rPr lang="en-US" dirty="0"/>
              <a:t>Improving the API to support future enhancements</a:t>
            </a:r>
          </a:p>
          <a:p>
            <a:endParaRPr lang="en-US" dirty="0"/>
          </a:p>
          <a:p>
            <a:r>
              <a:rPr lang="en-US" dirty="0"/>
              <a:t>The list here is not exhaustive, but is very close…</a:t>
            </a:r>
          </a:p>
          <a:p>
            <a:endParaRPr lang="en-US" dirty="0"/>
          </a:p>
          <a:p>
            <a:r>
              <a:rPr lang="en-US" dirty="0">
                <a:solidFill>
                  <a:schemeClr val="accent3"/>
                </a:solidFill>
              </a:rPr>
              <a:t>One of our design goals is to not have rotten fruit thrown at us at </a:t>
            </a:r>
            <a:r>
              <a:rPr lang="en-US" dirty="0" err="1">
                <a:solidFill>
                  <a:schemeClr val="accent3"/>
                </a:solidFill>
              </a:rPr>
              <a:t>DevSummit</a:t>
            </a:r>
            <a:r>
              <a:rPr lang="en-US" dirty="0">
                <a:solidFill>
                  <a:schemeClr val="accent3"/>
                </a:solidFill>
              </a:rPr>
              <a:t> 2023</a:t>
            </a:r>
          </a:p>
          <a:p>
            <a:endParaRPr lang="en-US" dirty="0"/>
          </a:p>
          <a:p>
            <a:pPr marL="0" indent="0">
              <a:buNone/>
            </a:pPr>
            <a:endParaRPr lang="en-US" dirty="0"/>
          </a:p>
        </p:txBody>
      </p:sp>
    </p:spTree>
    <p:extLst>
      <p:ext uri="{BB962C8B-B14F-4D97-AF65-F5344CB8AC3E}">
        <p14:creationId xmlns:p14="http://schemas.microsoft.com/office/powerpoint/2010/main" val="27772052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5B061-12B7-0E49-8696-0ACC1CE3CDC3}"/>
              </a:ext>
            </a:extLst>
          </p:cNvPr>
          <p:cNvSpPr>
            <a:spLocks noGrp="1"/>
          </p:cNvSpPr>
          <p:nvPr>
            <p:ph type="title"/>
          </p:nvPr>
        </p:nvSpPr>
        <p:spPr/>
        <p:txBody>
          <a:bodyPr/>
          <a:lstStyle/>
          <a:p>
            <a:r>
              <a:rPr lang="en-US" dirty="0"/>
              <a:t>Version and Historical Version</a:t>
            </a:r>
          </a:p>
        </p:txBody>
      </p:sp>
      <p:sp>
        <p:nvSpPr>
          <p:cNvPr id="3" name="Content Placeholder 2">
            <a:extLst>
              <a:ext uri="{FF2B5EF4-FFF2-40B4-BE49-F238E27FC236}">
                <a16:creationId xmlns:a16="http://schemas.microsoft.com/office/drawing/2014/main" id="{8B92FEE5-D471-DF4E-BC2F-B62E9BCD8A7C}"/>
              </a:ext>
            </a:extLst>
          </p:cNvPr>
          <p:cNvSpPr>
            <a:spLocks noGrp="1"/>
          </p:cNvSpPr>
          <p:nvPr>
            <p:ph sz="quarter" idx="10"/>
          </p:nvPr>
        </p:nvSpPr>
        <p:spPr/>
        <p:txBody>
          <a:bodyPr/>
          <a:lstStyle/>
          <a:p>
            <a:r>
              <a:rPr lang="en-US" dirty="0">
                <a:solidFill>
                  <a:schemeClr val="tx2"/>
                </a:solidFill>
                <a:latin typeface="Consolas" panose="020B0609020204030204" pitchFamily="49" charset="0"/>
                <a:cs typeface="Consolas" panose="020B0609020204030204" pitchFamily="49" charset="0"/>
              </a:rPr>
              <a:t>Version</a:t>
            </a:r>
            <a:r>
              <a:rPr lang="en-US" dirty="0"/>
              <a:t> and </a:t>
            </a:r>
            <a:r>
              <a:rPr lang="en-US" dirty="0" err="1">
                <a:solidFill>
                  <a:schemeClr val="tx2"/>
                </a:solidFill>
                <a:latin typeface="Consolas" panose="020B0609020204030204" pitchFamily="49" charset="0"/>
                <a:cs typeface="Consolas" panose="020B0609020204030204" pitchFamily="49" charset="0"/>
              </a:rPr>
              <a:t>HistoricalVersion</a:t>
            </a:r>
            <a:r>
              <a:rPr lang="en-US" dirty="0"/>
              <a:t> now inherit from a common base class</a:t>
            </a:r>
          </a:p>
          <a:p>
            <a:r>
              <a:rPr lang="en-US" dirty="0" err="1">
                <a:solidFill>
                  <a:schemeClr val="tx2"/>
                </a:solidFill>
                <a:latin typeface="Consolas" panose="020B0609020204030204" pitchFamily="49" charset="0"/>
                <a:cs typeface="Consolas" panose="020B0609020204030204" pitchFamily="49" charset="0"/>
              </a:rPr>
              <a:t>Map.ChangeVersion</a:t>
            </a:r>
            <a:r>
              <a:rPr lang="en-US" dirty="0">
                <a:solidFill>
                  <a:schemeClr val="tx2"/>
                </a:solidFill>
                <a:latin typeface="Consolas" panose="020B0609020204030204" pitchFamily="49" charset="0"/>
                <a:cs typeface="Consolas" panose="020B0609020204030204" pitchFamily="49" charset="0"/>
              </a:rPr>
              <a:t>() </a:t>
            </a:r>
            <a:r>
              <a:rPr lang="en-US" dirty="0"/>
              <a:t>now supports historical versions</a:t>
            </a:r>
          </a:p>
        </p:txBody>
      </p:sp>
      <p:pic>
        <p:nvPicPr>
          <p:cNvPr id="4" name="Picture 3">
            <a:extLst>
              <a:ext uri="{FF2B5EF4-FFF2-40B4-BE49-F238E27FC236}">
                <a16:creationId xmlns:a16="http://schemas.microsoft.com/office/drawing/2014/main" id="{CF0DBD09-8AE5-0F41-914F-A32F6ACDE9B4}"/>
              </a:ext>
            </a:extLst>
          </p:cNvPr>
          <p:cNvPicPr>
            <a:picLocks noChangeAspect="1"/>
          </p:cNvPicPr>
          <p:nvPr/>
        </p:nvPicPr>
        <p:blipFill>
          <a:blip r:embed="rId2"/>
          <a:stretch>
            <a:fillRect/>
          </a:stretch>
        </p:blipFill>
        <p:spPr>
          <a:xfrm>
            <a:off x="6873138" y="2986088"/>
            <a:ext cx="5183514" cy="3656475"/>
          </a:xfrm>
          <a:prstGeom prst="rect">
            <a:avLst/>
          </a:prstGeom>
        </p:spPr>
      </p:pic>
    </p:spTree>
    <p:extLst>
      <p:ext uri="{BB962C8B-B14F-4D97-AF65-F5344CB8AC3E}">
        <p14:creationId xmlns:p14="http://schemas.microsoft.com/office/powerpoint/2010/main" val="7228210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8D590-6644-0E4A-A70F-77396A7BC016}"/>
              </a:ext>
            </a:extLst>
          </p:cNvPr>
          <p:cNvSpPr>
            <a:spLocks noGrp="1"/>
          </p:cNvSpPr>
          <p:nvPr>
            <p:ph type="title"/>
          </p:nvPr>
        </p:nvSpPr>
        <p:spPr/>
        <p:txBody>
          <a:bodyPr/>
          <a:lstStyle/>
          <a:p>
            <a:r>
              <a:rPr lang="en-US" dirty="0"/>
              <a:t>Reconcile and Post</a:t>
            </a:r>
          </a:p>
        </p:txBody>
      </p:sp>
      <p:sp>
        <p:nvSpPr>
          <p:cNvPr id="3" name="Content Placeholder 2">
            <a:extLst>
              <a:ext uri="{FF2B5EF4-FFF2-40B4-BE49-F238E27FC236}">
                <a16:creationId xmlns:a16="http://schemas.microsoft.com/office/drawing/2014/main" id="{7850DDA6-14CE-EB42-A717-F26572916F99}"/>
              </a:ext>
            </a:extLst>
          </p:cNvPr>
          <p:cNvSpPr>
            <a:spLocks noGrp="1"/>
          </p:cNvSpPr>
          <p:nvPr>
            <p:ph sz="quarter" idx="10"/>
          </p:nvPr>
        </p:nvSpPr>
        <p:spPr/>
        <p:txBody>
          <a:bodyPr/>
          <a:lstStyle/>
          <a:p>
            <a:r>
              <a:rPr lang="en-US" dirty="0" err="1">
                <a:solidFill>
                  <a:schemeClr val="tx2"/>
                </a:solidFill>
                <a:latin typeface="Consolas" panose="020B0609020204030204" pitchFamily="49" charset="0"/>
                <a:cs typeface="Consolas" panose="020B0609020204030204" pitchFamily="49" charset="0"/>
              </a:rPr>
              <a:t>ReconcileDescription</a:t>
            </a:r>
            <a:r>
              <a:rPr lang="en-US" dirty="0"/>
              <a:t> broken up into two classes — </a:t>
            </a:r>
            <a:r>
              <a:rPr lang="en-US" dirty="0" err="1">
                <a:solidFill>
                  <a:schemeClr val="tx2"/>
                </a:solidFill>
                <a:latin typeface="Consolas" panose="020B0609020204030204" pitchFamily="49" charset="0"/>
                <a:cs typeface="Consolas" panose="020B0609020204030204" pitchFamily="49" charset="0"/>
              </a:rPr>
              <a:t>ReconcileOptions</a:t>
            </a:r>
            <a:r>
              <a:rPr lang="en-US" dirty="0"/>
              <a:t> and </a:t>
            </a:r>
            <a:r>
              <a:rPr lang="en-US" dirty="0" err="1">
                <a:solidFill>
                  <a:schemeClr val="tx2"/>
                </a:solidFill>
                <a:latin typeface="Consolas" panose="020B0609020204030204" pitchFamily="49" charset="0"/>
                <a:cs typeface="Consolas" panose="020B0609020204030204" pitchFamily="49" charset="0"/>
              </a:rPr>
              <a:t>PostOptions</a:t>
            </a:r>
            <a:endParaRPr lang="en-US" dirty="0">
              <a:solidFill>
                <a:schemeClr val="tx2"/>
              </a:solidFill>
              <a:latin typeface="Consolas" panose="020B0609020204030204" pitchFamily="49" charset="0"/>
              <a:cs typeface="Consolas" panose="020B0609020204030204" pitchFamily="49" charset="0"/>
            </a:endParaRPr>
          </a:p>
          <a:p>
            <a:r>
              <a:rPr lang="en-US" dirty="0"/>
              <a:t>New routines allow reconcile and post to happen independently</a:t>
            </a:r>
          </a:p>
          <a:p>
            <a:r>
              <a:rPr lang="en-US" dirty="0"/>
              <a:t>Branch versioning routines now support use of the asynchronous REST endpoint</a:t>
            </a:r>
          </a:p>
        </p:txBody>
      </p:sp>
    </p:spTree>
    <p:extLst>
      <p:ext uri="{BB962C8B-B14F-4D97-AF65-F5344CB8AC3E}">
        <p14:creationId xmlns:p14="http://schemas.microsoft.com/office/powerpoint/2010/main" val="7472994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51CB2-0B2D-A141-B3D9-48BCC26C19F3}"/>
              </a:ext>
            </a:extLst>
          </p:cNvPr>
          <p:cNvSpPr>
            <a:spLocks noGrp="1"/>
          </p:cNvSpPr>
          <p:nvPr>
            <p:ph type="title"/>
          </p:nvPr>
        </p:nvSpPr>
        <p:spPr/>
        <p:txBody>
          <a:bodyPr/>
          <a:lstStyle/>
          <a:p>
            <a:r>
              <a:rPr lang="en-US" dirty="0"/>
              <a:t>Support 64-bit Row Counts</a:t>
            </a:r>
          </a:p>
        </p:txBody>
      </p:sp>
      <p:sp>
        <p:nvSpPr>
          <p:cNvPr id="3" name="Content Placeholder 2">
            <a:extLst>
              <a:ext uri="{FF2B5EF4-FFF2-40B4-BE49-F238E27FC236}">
                <a16:creationId xmlns:a16="http://schemas.microsoft.com/office/drawing/2014/main" id="{A8EDE572-36C0-8541-9910-A5F5FC30DA4D}"/>
              </a:ext>
            </a:extLst>
          </p:cNvPr>
          <p:cNvSpPr>
            <a:spLocks noGrp="1"/>
          </p:cNvSpPr>
          <p:nvPr>
            <p:ph sz="quarter" idx="10"/>
          </p:nvPr>
        </p:nvSpPr>
        <p:spPr/>
        <p:txBody>
          <a:bodyPr/>
          <a:lstStyle/>
          <a:p>
            <a:r>
              <a:rPr lang="en-US" dirty="0" err="1">
                <a:solidFill>
                  <a:schemeClr val="tx2"/>
                </a:solidFill>
                <a:latin typeface="Consolas" panose="020B0609020204030204" pitchFamily="49" charset="0"/>
                <a:cs typeface="Consolas" panose="020B0609020204030204" pitchFamily="49" charset="0"/>
              </a:rPr>
              <a:t>AttributeRuleEvaluationResult</a:t>
            </a:r>
            <a:r>
              <a:rPr lang="en-US" dirty="0" err="1">
                <a:latin typeface="Consolas" panose="020B0609020204030204" pitchFamily="49" charset="0"/>
                <a:cs typeface="Consolas" panose="020B0609020204030204" pitchFamily="49" charset="0"/>
              </a:rPr>
              <a:t>.</a:t>
            </a:r>
            <a:r>
              <a:rPr lang="en-US" dirty="0" err="1">
                <a:solidFill>
                  <a:schemeClr val="tx2"/>
                </a:solidFill>
                <a:latin typeface="Consolas" panose="020B0609020204030204" pitchFamily="49" charset="0"/>
                <a:cs typeface="Consolas" panose="020B0609020204030204" pitchFamily="49" charset="0"/>
              </a:rPr>
              <a:t>NumberOfErrors</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PluginTableTemplate.GetNativeRowCount</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Selection.GetCount</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StatisticsResult.Count</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Table.GetCount</a:t>
            </a:r>
            <a:r>
              <a:rPr lang="en-US" dirty="0">
                <a:solidFill>
                  <a:schemeClr val="tx2"/>
                </a:solidFill>
                <a:latin typeface="Consolas" panose="020B0609020204030204" pitchFamily="49" charset="0"/>
                <a:cs typeface="Consolas" panose="020B0609020204030204" pitchFamily="49" charset="0"/>
              </a:rPr>
              <a:t> </a:t>
            </a:r>
            <a:r>
              <a:rPr lang="en-US" dirty="0"/>
              <a:t>(multiple overloads)</a:t>
            </a:r>
          </a:p>
          <a:p>
            <a:endParaRPr lang="en-US" dirty="0"/>
          </a:p>
          <a:p>
            <a:r>
              <a:rPr lang="en-US" dirty="0"/>
              <a:t>For </a:t>
            </a:r>
            <a:r>
              <a:rPr lang="en-US" dirty="0">
                <a:solidFill>
                  <a:schemeClr val="accent3"/>
                </a:solidFill>
              </a:rPr>
              <a:t>future</a:t>
            </a:r>
            <a:r>
              <a:rPr lang="en-US" dirty="0"/>
              <a:t> support of 64-bit Object IDs</a:t>
            </a:r>
          </a:p>
        </p:txBody>
      </p:sp>
    </p:spTree>
    <p:extLst>
      <p:ext uri="{BB962C8B-B14F-4D97-AF65-F5344CB8AC3E}">
        <p14:creationId xmlns:p14="http://schemas.microsoft.com/office/powerpoint/2010/main" val="36785799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AA787-BA31-D94A-8C5B-F6DAC6259330}"/>
              </a:ext>
            </a:extLst>
          </p:cNvPr>
          <p:cNvSpPr>
            <a:spLocks noGrp="1"/>
          </p:cNvSpPr>
          <p:nvPr>
            <p:ph type="title"/>
          </p:nvPr>
        </p:nvSpPr>
        <p:spPr/>
        <p:txBody>
          <a:bodyPr/>
          <a:lstStyle/>
          <a:p>
            <a:r>
              <a:rPr lang="en-US" dirty="0"/>
              <a:t>Miscellaneous Geodatabase Changes</a:t>
            </a:r>
          </a:p>
        </p:txBody>
      </p:sp>
      <p:sp>
        <p:nvSpPr>
          <p:cNvPr id="3" name="Content Placeholder 2">
            <a:extLst>
              <a:ext uri="{FF2B5EF4-FFF2-40B4-BE49-F238E27FC236}">
                <a16:creationId xmlns:a16="http://schemas.microsoft.com/office/drawing/2014/main" id="{D294EA9C-EE04-1147-AA71-FF25DA49FED0}"/>
              </a:ext>
            </a:extLst>
          </p:cNvPr>
          <p:cNvSpPr>
            <a:spLocks noGrp="1"/>
          </p:cNvSpPr>
          <p:nvPr>
            <p:ph sz="quarter" idx="10"/>
          </p:nvPr>
        </p:nvSpPr>
        <p:spPr/>
        <p:txBody>
          <a:bodyPr/>
          <a:lstStyle/>
          <a:p>
            <a:r>
              <a:rPr lang="en-US" dirty="0"/>
              <a:t>50 </a:t>
            </a:r>
            <a:r>
              <a:rPr lang="en-US" dirty="0">
                <a:solidFill>
                  <a:schemeClr val="tx2"/>
                </a:solidFill>
                <a:latin typeface="Consolas" panose="020B0609020204030204" pitchFamily="49" charset="0"/>
                <a:cs typeface="Consolas" panose="020B0609020204030204" pitchFamily="49" charset="0"/>
              </a:rPr>
              <a:t>Exception</a:t>
            </a:r>
            <a:r>
              <a:rPr lang="en-US" dirty="0"/>
              <a:t> classes moved into their own namespace (</a:t>
            </a:r>
            <a:r>
              <a:rPr lang="en-US" dirty="0" err="1">
                <a:solidFill>
                  <a:schemeClr val="tx2"/>
                </a:solidFill>
                <a:latin typeface="Consolas" panose="020B0609020204030204" pitchFamily="49" charset="0"/>
                <a:cs typeface="Consolas" panose="020B0609020204030204" pitchFamily="49" charset="0"/>
              </a:rPr>
              <a:t>ArcGIS.Core.Data.Exceptions</a:t>
            </a:r>
            <a:r>
              <a:rPr lang="en-US" dirty="0"/>
              <a:t>)</a:t>
            </a:r>
          </a:p>
          <a:p>
            <a:pPr lvl="1"/>
            <a:r>
              <a:rPr lang="en-US" dirty="0"/>
              <a:t>Almost half of the classes in </a:t>
            </a:r>
            <a:r>
              <a:rPr lang="en-US" dirty="0" err="1">
                <a:solidFill>
                  <a:schemeClr val="tx2"/>
                </a:solidFill>
                <a:latin typeface="Consolas" panose="020B0609020204030204" pitchFamily="49" charset="0"/>
                <a:cs typeface="Consolas" panose="020B0609020204030204" pitchFamily="49" charset="0"/>
              </a:rPr>
              <a:t>Core.Data</a:t>
            </a:r>
            <a:endParaRPr lang="en-US" dirty="0">
              <a:solidFill>
                <a:schemeClr val="tx2"/>
              </a:solidFill>
              <a:latin typeface="Consolas" panose="020B0609020204030204" pitchFamily="49" charset="0"/>
              <a:cs typeface="Consolas" panose="020B0609020204030204" pitchFamily="49" charset="0"/>
            </a:endParaRPr>
          </a:p>
          <a:p>
            <a:pPr lvl="1"/>
            <a:r>
              <a:rPr lang="en-US" dirty="0"/>
              <a:t>Makes it easier to find the other half…</a:t>
            </a:r>
          </a:p>
          <a:p>
            <a:r>
              <a:rPr lang="en-US" dirty="0" err="1">
                <a:solidFill>
                  <a:schemeClr val="tx2"/>
                </a:solidFill>
                <a:latin typeface="Consolas" panose="020B0609020204030204" pitchFamily="49" charset="0"/>
                <a:cs typeface="Consolas" panose="020B0609020204030204" pitchFamily="49" charset="0"/>
              </a:rPr>
              <a:t>InvocationTarget</a:t>
            </a:r>
            <a:r>
              <a:rPr lang="en-US" dirty="0"/>
              <a:t> </a:t>
            </a:r>
            <a:r>
              <a:rPr lang="en-US" dirty="0" err="1"/>
              <a:t>enum</a:t>
            </a:r>
            <a:r>
              <a:rPr lang="en-US" dirty="0"/>
              <a:t> renamed </a:t>
            </a:r>
            <a:r>
              <a:rPr lang="en-US" dirty="0" err="1">
                <a:solidFill>
                  <a:schemeClr val="tx2"/>
                </a:solidFill>
                <a:latin typeface="Consolas" panose="020B0609020204030204" pitchFamily="49" charset="0"/>
                <a:cs typeface="Consolas" panose="020B0609020204030204" pitchFamily="49" charset="0"/>
              </a:rPr>
              <a:t>ServiceSynchronizationType</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QueryDescription.GetObjectIDColumnName</a:t>
            </a:r>
            <a:r>
              <a:rPr lang="en-US" dirty="0">
                <a:solidFill>
                  <a:schemeClr val="tx2"/>
                </a:solidFill>
                <a:latin typeface="Consolas" panose="020B0609020204030204" pitchFamily="49" charset="0"/>
                <a:cs typeface="Consolas" panose="020B0609020204030204" pitchFamily="49" charset="0"/>
              </a:rPr>
              <a:t> </a:t>
            </a:r>
            <a:r>
              <a:rPr lang="en-US" dirty="0"/>
              <a:t>and </a:t>
            </a:r>
            <a:r>
              <a:rPr lang="en-US" dirty="0" err="1">
                <a:solidFill>
                  <a:schemeClr val="tx2"/>
                </a:solidFill>
                <a:latin typeface="Consolas" panose="020B0609020204030204" pitchFamily="49" charset="0"/>
                <a:cs typeface="Consolas" panose="020B0609020204030204" pitchFamily="49" charset="0"/>
              </a:rPr>
              <a:t>GetShapeColumnName</a:t>
            </a:r>
            <a:r>
              <a:rPr lang="en-US" dirty="0"/>
              <a:t> renamed to </a:t>
            </a:r>
            <a:r>
              <a:rPr lang="en-US" dirty="0" err="1">
                <a:solidFill>
                  <a:schemeClr val="tx2"/>
                </a:solidFill>
                <a:latin typeface="Consolas" panose="020B0609020204030204" pitchFamily="49" charset="0"/>
                <a:cs typeface="Consolas" panose="020B0609020204030204" pitchFamily="49" charset="0"/>
              </a:rPr>
              <a:t>GetObjectIDField</a:t>
            </a:r>
            <a:r>
              <a:rPr lang="en-US" dirty="0"/>
              <a:t> and </a:t>
            </a:r>
            <a:r>
              <a:rPr lang="en-US" dirty="0" err="1">
                <a:solidFill>
                  <a:schemeClr val="tx2"/>
                </a:solidFill>
                <a:latin typeface="Consolas" panose="020B0609020204030204" pitchFamily="49" charset="0"/>
                <a:cs typeface="Consolas" panose="020B0609020204030204" pitchFamily="49" charset="0"/>
              </a:rPr>
              <a:t>GetShapeField</a:t>
            </a:r>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Geodatabase.OpenRelationshipClass</a:t>
            </a:r>
            <a:r>
              <a:rPr lang="en-US" dirty="0">
                <a:solidFill>
                  <a:schemeClr val="tx2"/>
                </a:solidFill>
                <a:latin typeface="Consolas" panose="020B0609020204030204" pitchFamily="49" charset="0"/>
                <a:cs typeface="Consolas" panose="020B0609020204030204" pitchFamily="49" charset="0"/>
              </a:rPr>
              <a:t> </a:t>
            </a:r>
            <a:r>
              <a:rPr lang="en-US" dirty="0"/>
              <a:t>renamed </a:t>
            </a:r>
            <a:r>
              <a:rPr lang="en-US" dirty="0" err="1">
                <a:solidFill>
                  <a:schemeClr val="tx2"/>
                </a:solidFill>
                <a:latin typeface="Consolas" panose="020B0609020204030204" pitchFamily="49" charset="0"/>
                <a:cs typeface="Consolas" panose="020B0609020204030204" pitchFamily="49" charset="0"/>
              </a:rPr>
              <a:t>OpenRelationshipClasses</a:t>
            </a:r>
            <a:endParaRPr lang="en-US" dirty="0">
              <a:solidFill>
                <a:schemeClr val="tx2"/>
              </a:solidFill>
              <a:latin typeface="Consolas" panose="020B0609020204030204" pitchFamily="49" charset="0"/>
              <a:cs typeface="Consolas" panose="020B0609020204030204" pitchFamily="49" charset="0"/>
            </a:endParaRPr>
          </a:p>
          <a:p>
            <a:pPr lvl="1"/>
            <a:r>
              <a:rPr lang="en-US" dirty="0"/>
              <a:t>Because it returns a list</a:t>
            </a:r>
          </a:p>
        </p:txBody>
      </p:sp>
    </p:spTree>
    <p:extLst>
      <p:ext uri="{BB962C8B-B14F-4D97-AF65-F5344CB8AC3E}">
        <p14:creationId xmlns:p14="http://schemas.microsoft.com/office/powerpoint/2010/main" val="5428755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EE54C-9974-1646-8D46-E2CFC24D7912}"/>
              </a:ext>
            </a:extLst>
          </p:cNvPr>
          <p:cNvSpPr>
            <a:spLocks noGrp="1"/>
          </p:cNvSpPr>
          <p:nvPr>
            <p:ph type="title"/>
          </p:nvPr>
        </p:nvSpPr>
        <p:spPr/>
        <p:txBody>
          <a:bodyPr/>
          <a:lstStyle/>
          <a:p>
            <a:r>
              <a:rPr lang="en-US" dirty="0"/>
              <a:t>Association Editing Changes</a:t>
            </a:r>
          </a:p>
        </p:txBody>
      </p:sp>
      <p:sp>
        <p:nvSpPr>
          <p:cNvPr id="3" name="Content Placeholder 2">
            <a:extLst>
              <a:ext uri="{FF2B5EF4-FFF2-40B4-BE49-F238E27FC236}">
                <a16:creationId xmlns:a16="http://schemas.microsoft.com/office/drawing/2014/main" id="{E56DA717-D684-EB4E-BEB7-CFF7100DE18C}"/>
              </a:ext>
            </a:extLst>
          </p:cNvPr>
          <p:cNvSpPr>
            <a:spLocks noGrp="1"/>
          </p:cNvSpPr>
          <p:nvPr>
            <p:ph sz="quarter" idx="10"/>
          </p:nvPr>
        </p:nvSpPr>
        <p:spPr/>
        <p:txBody>
          <a:bodyPr/>
          <a:lstStyle/>
          <a:p>
            <a:r>
              <a:rPr lang="en-US" dirty="0"/>
              <a:t>Removed obsolete methods on utility network</a:t>
            </a:r>
          </a:p>
          <a:p>
            <a:pPr lvl="1"/>
            <a:r>
              <a:rPr lang="en-US" dirty="0" err="1">
                <a:solidFill>
                  <a:schemeClr val="tx2"/>
                </a:solidFill>
                <a:latin typeface="Consolas" panose="020B0609020204030204" pitchFamily="49" charset="0"/>
                <a:cs typeface="Consolas" panose="020B0609020204030204" pitchFamily="49" charset="0"/>
              </a:rPr>
              <a:t>AddConnectivityAssociation</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DeleteConnectivityAssociation</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AddContainmentAssociation</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DeleteContainmentAssociation</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AddStructuralAttachmentAssociation</a:t>
            </a:r>
            <a:endParaRPr lang="en-US" dirty="0">
              <a:solidFill>
                <a:schemeClr val="tx2"/>
              </a:solidFill>
              <a:latin typeface="Consolas" panose="020B0609020204030204" pitchFamily="49" charset="0"/>
              <a:cs typeface="Consolas" panose="020B0609020204030204" pitchFamily="49" charset="0"/>
            </a:endParaRPr>
          </a:p>
          <a:p>
            <a:pPr lvl="1"/>
            <a:r>
              <a:rPr lang="en-US" dirty="0" err="1">
                <a:solidFill>
                  <a:schemeClr val="tx2"/>
                </a:solidFill>
                <a:latin typeface="Consolas" panose="020B0609020204030204" pitchFamily="49" charset="0"/>
                <a:cs typeface="Consolas" panose="020B0609020204030204" pitchFamily="49" charset="0"/>
              </a:rPr>
              <a:t>DeleteStructuralAttachmentAssociation</a:t>
            </a:r>
            <a:endParaRPr lang="en-US" dirty="0">
              <a:solidFill>
                <a:schemeClr val="tx2"/>
              </a:solidFill>
              <a:latin typeface="Consolas" panose="020B0609020204030204" pitchFamily="49" charset="0"/>
              <a:cs typeface="Consolas" panose="020B0609020204030204" pitchFamily="49" charset="0"/>
            </a:endParaRPr>
          </a:p>
          <a:p>
            <a:r>
              <a:rPr lang="en-US" dirty="0"/>
              <a:t>And removed equivalent routines in the editor</a:t>
            </a:r>
          </a:p>
          <a:p>
            <a:r>
              <a:rPr lang="en-US" dirty="0"/>
              <a:t>These were deprecated and replaced with other routines at Pro 2.6</a:t>
            </a:r>
          </a:p>
          <a:p>
            <a:pPr marL="0" indent="0">
              <a:buNone/>
            </a:pPr>
            <a:endParaRPr lang="en-US" dirty="0"/>
          </a:p>
        </p:txBody>
      </p:sp>
    </p:spTree>
    <p:extLst>
      <p:ext uri="{BB962C8B-B14F-4D97-AF65-F5344CB8AC3E}">
        <p14:creationId xmlns:p14="http://schemas.microsoft.com/office/powerpoint/2010/main" val="21214114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10546-5901-434D-A44A-FD8804FDFD93}"/>
              </a:ext>
            </a:extLst>
          </p:cNvPr>
          <p:cNvSpPr>
            <a:spLocks noGrp="1"/>
          </p:cNvSpPr>
          <p:nvPr>
            <p:ph type="title"/>
          </p:nvPr>
        </p:nvSpPr>
        <p:spPr/>
        <p:txBody>
          <a:bodyPr/>
          <a:lstStyle/>
          <a:p>
            <a:r>
              <a:rPr lang="en-US" dirty="0"/>
              <a:t>Miscellaneous Utility Network API changes</a:t>
            </a:r>
          </a:p>
        </p:txBody>
      </p:sp>
      <p:sp>
        <p:nvSpPr>
          <p:cNvPr id="3" name="Content Placeholder 2">
            <a:extLst>
              <a:ext uri="{FF2B5EF4-FFF2-40B4-BE49-F238E27FC236}">
                <a16:creationId xmlns:a16="http://schemas.microsoft.com/office/drawing/2014/main" id="{B37CC41C-D7A1-3E45-B20E-B57EC72B1287}"/>
              </a:ext>
            </a:extLst>
          </p:cNvPr>
          <p:cNvSpPr>
            <a:spLocks noGrp="1"/>
          </p:cNvSpPr>
          <p:nvPr>
            <p:ph sz="quarter" idx="10"/>
          </p:nvPr>
        </p:nvSpPr>
        <p:spPr/>
        <p:txBody>
          <a:bodyPr/>
          <a:lstStyle/>
          <a:p>
            <a:r>
              <a:rPr lang="en-US" dirty="0"/>
              <a:t>Moved network diagrams to a new namespace</a:t>
            </a:r>
          </a:p>
          <a:p>
            <a:pPr lvl="1"/>
            <a:r>
              <a:rPr lang="en-US" dirty="0" err="1">
                <a:solidFill>
                  <a:schemeClr val="tx2"/>
                </a:solidFill>
                <a:latin typeface="Consolas" panose="020B0609020204030204" pitchFamily="49" charset="0"/>
                <a:cs typeface="Consolas" panose="020B0609020204030204" pitchFamily="49" charset="0"/>
              </a:rPr>
              <a:t>ArcGIS.Core.Data.NetworkDiagrams</a:t>
            </a:r>
            <a:endParaRPr lang="en-US" dirty="0">
              <a:solidFill>
                <a:schemeClr val="tx2"/>
              </a:solidFill>
              <a:latin typeface="Consolas" panose="020B0609020204030204" pitchFamily="49" charset="0"/>
              <a:cs typeface="Consolas" panose="020B0609020204030204" pitchFamily="49" charset="0"/>
            </a:endParaRPr>
          </a:p>
          <a:p>
            <a:r>
              <a:rPr lang="en-US" dirty="0"/>
              <a:t>Changed </a:t>
            </a:r>
            <a:r>
              <a:rPr lang="en-US" dirty="0" err="1">
                <a:solidFill>
                  <a:schemeClr val="tx2"/>
                </a:solidFill>
                <a:latin typeface="Consolas" panose="020B0609020204030204" pitchFamily="49" charset="0"/>
                <a:cs typeface="Consolas" panose="020B0609020204030204" pitchFamily="49" charset="0"/>
              </a:rPr>
              <a:t>Tier.TraceConfiguration</a:t>
            </a:r>
            <a:r>
              <a:rPr lang="en-US" dirty="0">
                <a:solidFill>
                  <a:schemeClr val="tx2"/>
                </a:solidFill>
                <a:latin typeface="Consolas" panose="020B0609020204030204" pitchFamily="49" charset="0"/>
                <a:cs typeface="Consolas" panose="020B0609020204030204" pitchFamily="49" charset="0"/>
              </a:rPr>
              <a:t> </a:t>
            </a:r>
            <a:r>
              <a:rPr lang="en-US" dirty="0"/>
              <a:t>to </a:t>
            </a:r>
            <a:r>
              <a:rPr lang="en-US" dirty="0" err="1">
                <a:solidFill>
                  <a:schemeClr val="tx2"/>
                </a:solidFill>
                <a:latin typeface="Consolas" panose="020B0609020204030204" pitchFamily="49" charset="0"/>
                <a:cs typeface="Consolas" panose="020B0609020204030204" pitchFamily="49" charset="0"/>
              </a:rPr>
              <a:t>Tier.GetTraceConfiguration</a:t>
            </a:r>
            <a:endParaRPr lang="en-US" dirty="0">
              <a:solidFill>
                <a:schemeClr val="tx2"/>
              </a:solidFill>
              <a:latin typeface="Consolas" panose="020B0609020204030204" pitchFamily="49" charset="0"/>
              <a:cs typeface="Consolas" panose="020B0609020204030204" pitchFamily="49" charset="0"/>
            </a:endParaRPr>
          </a:p>
          <a:p>
            <a:r>
              <a:rPr lang="en-US" dirty="0"/>
              <a:t>Removed unimplemented property </a:t>
            </a:r>
            <a:r>
              <a:rPr lang="en-US" dirty="0" err="1">
                <a:solidFill>
                  <a:schemeClr val="tx2"/>
                </a:solidFill>
                <a:latin typeface="Consolas" panose="020B0609020204030204" pitchFamily="49" charset="0"/>
                <a:cs typeface="Consolas" panose="020B0609020204030204" pitchFamily="49" charset="0"/>
              </a:rPr>
              <a:t>ValidationResult.NumberOfDirtyAreas</a:t>
            </a:r>
            <a:endParaRPr lang="en-US" dirty="0">
              <a:solidFill>
                <a:schemeClr val="tx2"/>
              </a:solidFill>
              <a:latin typeface="Consolas" panose="020B0609020204030204" pitchFamily="49" charset="0"/>
              <a:cs typeface="Consolas" panose="020B0609020204030204" pitchFamily="49" charset="0"/>
            </a:endParaRPr>
          </a:p>
          <a:p>
            <a:r>
              <a:rPr lang="en-US" dirty="0"/>
              <a:t>Renamed </a:t>
            </a:r>
            <a:r>
              <a:rPr lang="en-US" dirty="0" err="1">
                <a:solidFill>
                  <a:schemeClr val="tx2"/>
                </a:solidFill>
                <a:latin typeface="Consolas" panose="020B0609020204030204" pitchFamily="49" charset="0"/>
                <a:cs typeface="Consolas" panose="020B0609020204030204" pitchFamily="49" charset="0"/>
              </a:rPr>
              <a:t>AssociationElementFieldValue</a:t>
            </a:r>
            <a:r>
              <a:rPr lang="en-US" dirty="0"/>
              <a:t> to </a:t>
            </a:r>
            <a:r>
              <a:rPr lang="en-US" dirty="0" err="1">
                <a:solidFill>
                  <a:schemeClr val="tx2"/>
                </a:solidFill>
                <a:latin typeface="Consolas" panose="020B0609020204030204" pitchFamily="49" charset="0"/>
                <a:cs typeface="Consolas" panose="020B0609020204030204" pitchFamily="49" charset="0"/>
              </a:rPr>
              <a:t>FieldValue</a:t>
            </a:r>
            <a:endParaRPr lang="en-US" dirty="0">
              <a:solidFill>
                <a:schemeClr val="tx2"/>
              </a:solidFill>
              <a:latin typeface="Consolas" panose="020B0609020204030204" pitchFamily="49" charset="0"/>
              <a:cs typeface="Consolas" panose="020B0609020204030204" pitchFamily="49" charset="0"/>
            </a:endParaRPr>
          </a:p>
          <a:p>
            <a:r>
              <a:rPr lang="en-US" dirty="0"/>
              <a:t>Changed values returned by </a:t>
            </a:r>
            <a:r>
              <a:rPr lang="en-US" dirty="0" err="1">
                <a:solidFill>
                  <a:schemeClr val="tx2"/>
                </a:solidFill>
                <a:latin typeface="Consolas" panose="020B0609020204030204" pitchFamily="49" charset="0"/>
                <a:cs typeface="Consolas" panose="020B0609020204030204" pitchFamily="49" charset="0"/>
              </a:rPr>
              <a:t>NetworkAttribute.Type</a:t>
            </a:r>
            <a:r>
              <a:rPr lang="en-US" dirty="0">
                <a:solidFill>
                  <a:schemeClr val="tx2"/>
                </a:solidFill>
                <a:latin typeface="Consolas" panose="020B0609020204030204" pitchFamily="49" charset="0"/>
                <a:cs typeface="Consolas" panose="020B0609020204030204" pitchFamily="49" charset="0"/>
              </a:rPr>
              <a:t> </a:t>
            </a:r>
            <a:r>
              <a:rPr lang="en-US" dirty="0"/>
              <a:t>to match the values shown in the Network Properties dialog</a:t>
            </a:r>
          </a:p>
        </p:txBody>
      </p:sp>
    </p:spTree>
    <p:extLst>
      <p:ext uri="{BB962C8B-B14F-4D97-AF65-F5344CB8AC3E}">
        <p14:creationId xmlns:p14="http://schemas.microsoft.com/office/powerpoint/2010/main" val="1425164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and Utility Network APIs</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363338"/>
            <a:ext cx="5061888" cy="1107996"/>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The Road Ahead</a:t>
            </a:r>
            <a:br>
              <a:rPr kumimoji="0" lang="en-US" sz="3600" b="0" i="0" u="none" strike="noStrike" kern="1200" cap="none" spc="0" normalizeH="0" baseline="0" noProof="0" dirty="0">
                <a:ln>
                  <a:noFill/>
                </a:ln>
                <a:solidFill>
                  <a:prstClr val="white"/>
                </a:solidFill>
                <a:effectLst/>
                <a:uLnTx/>
                <a:uFillTx/>
                <a:latin typeface="Arial"/>
                <a:ea typeface="ＭＳ Ｐゴシック"/>
              </a:rPr>
            </a:br>
            <a:r>
              <a:rPr kumimoji="0" lang="en-US" sz="3600" b="0" i="0" u="none" strike="noStrike" kern="1200" cap="none" spc="0" normalizeH="0" baseline="0" noProof="0" dirty="0">
                <a:ln>
                  <a:noFill/>
                </a:ln>
                <a:solidFill>
                  <a:prstClr val="white"/>
                </a:solidFill>
                <a:effectLst/>
                <a:uLnTx/>
                <a:uFillTx/>
                <a:latin typeface="Arial"/>
                <a:ea typeface="ＭＳ Ｐゴシック"/>
              </a:rPr>
              <a:t>Beyond 3.0</a:t>
            </a:r>
            <a:endParaRPr lang="en-US" sz="3600" dirty="0"/>
          </a:p>
        </p:txBody>
      </p:sp>
    </p:spTree>
    <p:extLst>
      <p:ext uri="{BB962C8B-B14F-4D97-AF65-F5344CB8AC3E}">
        <p14:creationId xmlns:p14="http://schemas.microsoft.com/office/powerpoint/2010/main" val="7118795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B753D6-F919-E34A-8C56-ED82488E1F74}"/>
              </a:ext>
            </a:extLst>
          </p:cNvPr>
          <p:cNvSpPr>
            <a:spLocks noGrp="1"/>
          </p:cNvSpPr>
          <p:nvPr>
            <p:ph type="title"/>
          </p:nvPr>
        </p:nvSpPr>
        <p:spPr/>
        <p:txBody>
          <a:bodyPr/>
          <a:lstStyle/>
          <a:p>
            <a:r>
              <a:rPr lang="en-US" dirty="0"/>
              <a:t>DDL Enhancements</a:t>
            </a:r>
          </a:p>
        </p:txBody>
      </p:sp>
      <p:sp>
        <p:nvSpPr>
          <p:cNvPr id="5" name="Content Placeholder 4">
            <a:extLst>
              <a:ext uri="{FF2B5EF4-FFF2-40B4-BE49-F238E27FC236}">
                <a16:creationId xmlns:a16="http://schemas.microsoft.com/office/drawing/2014/main" id="{2CBAC602-4BF6-574C-BBEB-D51961A7A499}"/>
              </a:ext>
            </a:extLst>
          </p:cNvPr>
          <p:cNvSpPr>
            <a:spLocks noGrp="1"/>
          </p:cNvSpPr>
          <p:nvPr>
            <p:ph sz="quarter" idx="10"/>
          </p:nvPr>
        </p:nvSpPr>
        <p:spPr/>
        <p:txBody>
          <a:bodyPr/>
          <a:lstStyle/>
          <a:p>
            <a:r>
              <a:rPr lang="en-US" dirty="0"/>
              <a:t>Subtypes</a:t>
            </a:r>
          </a:p>
          <a:p>
            <a:r>
              <a:rPr lang="en-US" dirty="0"/>
              <a:t>Relationship classes (including rules)</a:t>
            </a:r>
          </a:p>
          <a:p>
            <a:r>
              <a:rPr lang="en-US" dirty="0"/>
              <a:t>Farther out</a:t>
            </a:r>
          </a:p>
          <a:p>
            <a:pPr lvl="1"/>
            <a:r>
              <a:rPr lang="en-US" dirty="0"/>
              <a:t>Modify fields, domains, annotation classes</a:t>
            </a:r>
          </a:p>
          <a:p>
            <a:pPr lvl="1"/>
            <a:r>
              <a:rPr lang="en-US" dirty="0"/>
              <a:t>Indices</a:t>
            </a:r>
          </a:p>
        </p:txBody>
      </p:sp>
    </p:spTree>
    <p:extLst>
      <p:ext uri="{BB962C8B-B14F-4D97-AF65-F5344CB8AC3E}">
        <p14:creationId xmlns:p14="http://schemas.microsoft.com/office/powerpoint/2010/main" val="4715373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780CCF6-F31B-3E4F-BB20-0CB22CE901CE}"/>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20C13396-FFBE-A441-BCD0-B01116D2EA7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a:extLst>
                <a:ext uri="{FF2B5EF4-FFF2-40B4-BE49-F238E27FC236}">
                  <a16:creationId xmlns:a16="http://schemas.microsoft.com/office/drawing/2014/main" id="{18BBFBEB-78B9-344F-A391-326AA01DA1AB}"/>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D4E04607-2F2C-5A44-BE7C-45FCDB99B0B7}"/>
              </a:ext>
            </a:extLst>
          </p:cNvPr>
          <p:cNvSpPr>
            <a:spLocks noGrp="1"/>
          </p:cNvSpPr>
          <p:nvPr>
            <p:ph type="title"/>
          </p:nvPr>
        </p:nvSpPr>
        <p:spPr/>
        <p:txBody>
          <a:bodyPr/>
          <a:lstStyle/>
          <a:p>
            <a:r>
              <a:rPr lang="en-US" dirty="0"/>
              <a:t>DDL — Targeted Use Cases</a:t>
            </a:r>
          </a:p>
        </p:txBody>
      </p:sp>
      <p:sp>
        <p:nvSpPr>
          <p:cNvPr id="3" name="Content Placeholder 2">
            <a:extLst>
              <a:ext uri="{FF2B5EF4-FFF2-40B4-BE49-F238E27FC236}">
                <a16:creationId xmlns:a16="http://schemas.microsoft.com/office/drawing/2014/main" id="{8FAE1805-8EEB-8848-83B6-9AA6D3A134D0}"/>
              </a:ext>
            </a:extLst>
          </p:cNvPr>
          <p:cNvSpPr>
            <a:spLocks noGrp="1"/>
          </p:cNvSpPr>
          <p:nvPr>
            <p:ph sz="quarter" idx="10"/>
          </p:nvPr>
        </p:nvSpPr>
        <p:spPr/>
        <p:txBody>
          <a:bodyPr/>
          <a:lstStyle/>
          <a:p>
            <a:r>
              <a:rPr lang="en-US" dirty="0"/>
              <a:t>Support users and business partners who want to create and work with their ”own” data</a:t>
            </a:r>
          </a:p>
          <a:p>
            <a:pPr lvl="1"/>
            <a:r>
              <a:rPr lang="en-US" dirty="0"/>
              <a:t>Creating datasets for storing results</a:t>
            </a:r>
          </a:p>
          <a:p>
            <a:pPr lvl="1"/>
            <a:r>
              <a:rPr lang="en-US" dirty="0"/>
              <a:t>Creating and deleting ”scratch” datasets</a:t>
            </a:r>
          </a:p>
          <a:p>
            <a:pPr lvl="1"/>
            <a:r>
              <a:rPr lang="en-US" dirty="0"/>
              <a:t>Manipulating their own datasets (e.g., a third-party application’s system tables)</a:t>
            </a:r>
          </a:p>
          <a:p>
            <a:r>
              <a:rPr lang="en-US" dirty="0"/>
              <a:t>Create and modify annotation and dimensioning</a:t>
            </a:r>
          </a:p>
          <a:p>
            <a:r>
              <a:rPr lang="en-US" dirty="0"/>
              <a:t>Geoprocessing and python will remain the preferred way to do large scale operations</a:t>
            </a:r>
          </a:p>
        </p:txBody>
      </p:sp>
    </p:spTree>
    <p:extLst>
      <p:ext uri="{BB962C8B-B14F-4D97-AF65-F5344CB8AC3E}">
        <p14:creationId xmlns:p14="http://schemas.microsoft.com/office/powerpoint/2010/main" val="42214458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73A82-500C-F04F-B549-7A9456DE3AAD}"/>
              </a:ext>
            </a:extLst>
          </p:cNvPr>
          <p:cNvSpPr>
            <a:spLocks noGrp="1"/>
          </p:cNvSpPr>
          <p:nvPr>
            <p:ph type="title"/>
          </p:nvPr>
        </p:nvSpPr>
        <p:spPr/>
        <p:txBody>
          <a:bodyPr/>
          <a:lstStyle/>
          <a:p>
            <a:r>
              <a:rPr lang="en-US" dirty="0"/>
              <a:t>Other Post 3.0 Geodatabase Enhancements</a:t>
            </a:r>
          </a:p>
        </p:txBody>
      </p:sp>
      <p:sp>
        <p:nvSpPr>
          <p:cNvPr id="3" name="Content Placeholder 2">
            <a:extLst>
              <a:ext uri="{FF2B5EF4-FFF2-40B4-BE49-F238E27FC236}">
                <a16:creationId xmlns:a16="http://schemas.microsoft.com/office/drawing/2014/main" id="{BB3C3B52-C343-CE49-82F8-C1DE7B4D0995}"/>
              </a:ext>
            </a:extLst>
          </p:cNvPr>
          <p:cNvSpPr>
            <a:spLocks noGrp="1"/>
          </p:cNvSpPr>
          <p:nvPr>
            <p:ph sz="quarter" idx="10"/>
          </p:nvPr>
        </p:nvSpPr>
        <p:spPr/>
        <p:txBody>
          <a:bodyPr/>
          <a:lstStyle/>
          <a:p>
            <a:r>
              <a:rPr lang="en-US" dirty="0"/>
              <a:t>Version conflict support</a:t>
            </a:r>
          </a:p>
          <a:p>
            <a:r>
              <a:rPr lang="en-US" dirty="0"/>
              <a:t>Support for editing changes</a:t>
            </a:r>
          </a:p>
          <a:p>
            <a:r>
              <a:rPr lang="en-US" dirty="0"/>
              <a:t>Update cursor for faster bulk editing</a:t>
            </a:r>
          </a:p>
          <a:p>
            <a:r>
              <a:rPr lang="en-US" dirty="0">
                <a:solidFill>
                  <a:schemeClr val="accent3"/>
                </a:solidFill>
              </a:rPr>
              <a:t>(Your idea here)</a:t>
            </a:r>
          </a:p>
        </p:txBody>
      </p:sp>
    </p:spTree>
    <p:extLst>
      <p:ext uri="{BB962C8B-B14F-4D97-AF65-F5344CB8AC3E}">
        <p14:creationId xmlns:p14="http://schemas.microsoft.com/office/powerpoint/2010/main" val="1834816214"/>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FBDAA-0068-9B44-B533-0C36CE08E3D4}"/>
              </a:ext>
            </a:extLst>
          </p:cNvPr>
          <p:cNvSpPr>
            <a:spLocks noGrp="1"/>
          </p:cNvSpPr>
          <p:nvPr>
            <p:ph type="title"/>
          </p:nvPr>
        </p:nvSpPr>
        <p:spPr/>
        <p:txBody>
          <a:bodyPr/>
          <a:lstStyle/>
          <a:p>
            <a:r>
              <a:rPr lang="en-US" dirty="0"/>
              <a:t>Utility Network Future Enhancements</a:t>
            </a:r>
          </a:p>
        </p:txBody>
      </p:sp>
      <p:sp>
        <p:nvSpPr>
          <p:cNvPr id="3" name="Content Placeholder 2">
            <a:extLst>
              <a:ext uri="{FF2B5EF4-FFF2-40B4-BE49-F238E27FC236}">
                <a16:creationId xmlns:a16="http://schemas.microsoft.com/office/drawing/2014/main" id="{B57CEB43-8C88-854E-A4DE-C3D841515ABD}"/>
              </a:ext>
            </a:extLst>
          </p:cNvPr>
          <p:cNvSpPr>
            <a:spLocks noGrp="1"/>
          </p:cNvSpPr>
          <p:nvPr>
            <p:ph sz="quarter" idx="10"/>
          </p:nvPr>
        </p:nvSpPr>
        <p:spPr/>
        <p:txBody>
          <a:bodyPr/>
          <a:lstStyle/>
          <a:p>
            <a:r>
              <a:rPr lang="en-US" dirty="0"/>
              <a:t>Supporting the asynchronous REST endpoint with </a:t>
            </a:r>
            <a:r>
              <a:rPr lang="en-US" dirty="0">
                <a:solidFill>
                  <a:schemeClr val="tx2"/>
                </a:solidFill>
                <a:latin typeface="Consolas" panose="020B0609020204030204" pitchFamily="49" charset="0"/>
                <a:cs typeface="Consolas" panose="020B0609020204030204" pitchFamily="49" charset="0"/>
              </a:rPr>
              <a:t>Trace</a:t>
            </a:r>
          </a:p>
          <a:p>
            <a:r>
              <a:rPr lang="en-US" dirty="0"/>
              <a:t>Provide an easier way to convert Elements into Rows</a:t>
            </a:r>
          </a:p>
        </p:txBody>
      </p:sp>
    </p:spTree>
    <p:extLst>
      <p:ext uri="{BB962C8B-B14F-4D97-AF65-F5344CB8AC3E}">
        <p14:creationId xmlns:p14="http://schemas.microsoft.com/office/powerpoint/2010/main" val="1961061535"/>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FF7D17D-4F5F-6248-9201-7838499AB40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AE87E885-155A-C74A-8692-F4242FAADBA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FC63112D-A5F6-2C41-9A2F-C25C7164F696}"/>
                </a:ext>
              </a:extLst>
            </p:cNvPr>
            <p:cNvPicPr>
              <a:picLocks noChangeAspect="1"/>
            </p:cNvPicPr>
            <p:nvPr/>
          </p:nvPicPr>
          <p:blipFill>
            <a:blip r:embed="rId3"/>
            <a:stretch>
              <a:fillRect/>
            </a:stretch>
          </p:blipFill>
          <p:spPr>
            <a:xfrm>
              <a:off x="9525" y="0"/>
              <a:ext cx="12172950" cy="6858000"/>
            </a:xfrm>
            <a:prstGeom prst="rect">
              <a:avLst/>
            </a:prstGeom>
          </p:spPr>
        </p:pic>
      </p:grpSp>
      <p:sp>
        <p:nvSpPr>
          <p:cNvPr id="9" name="Text Placeholder 8">
            <a:extLst>
              <a:ext uri="{FF2B5EF4-FFF2-40B4-BE49-F238E27FC236}">
                <a16:creationId xmlns:a16="http://schemas.microsoft.com/office/drawing/2014/main" id="{9A7DB123-4ACD-F349-83B7-4BAD00E5FD3E}"/>
              </a:ext>
            </a:extLst>
          </p:cNvPr>
          <p:cNvSpPr>
            <a:spLocks noGrp="1"/>
          </p:cNvSpPr>
          <p:nvPr>
            <p:ph type="body" idx="1"/>
          </p:nvPr>
        </p:nvSpPr>
        <p:spPr>
          <a:xfrm>
            <a:off x="1366345" y="3512743"/>
            <a:ext cx="5061888" cy="276999"/>
          </a:xfrm>
        </p:spPr>
        <p:txBody>
          <a:bodyPr/>
          <a:lstStyle/>
          <a:p>
            <a:pPr lvl="0">
              <a:buClr>
                <a:srgbClr val="00B9F2">
                  <a:lumMod val="60000"/>
                  <a:lumOff val="40000"/>
                </a:srgbClr>
              </a:buClr>
              <a:buSzTx/>
              <a:tabLst>
                <a:tab pos="276225" algn="l"/>
              </a:tabLst>
              <a:defRPr/>
            </a:pPr>
            <a:r>
              <a:rPr lang="en-US" sz="1800" dirty="0">
                <a:solidFill>
                  <a:srgbClr val="00EC86"/>
                </a:solidFill>
              </a:rPr>
              <a:t>Geodatabase and Utility Network APIs</a:t>
            </a:r>
            <a:endParaRPr kumimoji="0" lang="en-US" sz="1800" b="0" i="0" u="none" strike="noStrike" kern="1200" cap="none" spc="0" normalizeH="0" baseline="0" noProof="0" dirty="0">
              <a:ln>
                <a:noFill/>
              </a:ln>
              <a:solidFill>
                <a:srgbClr val="00EC86"/>
              </a:solidFill>
              <a:effectLst/>
              <a:uLnTx/>
              <a:uFillTx/>
              <a:latin typeface="Arial"/>
              <a:ea typeface="ＭＳ Ｐゴシック"/>
            </a:endParaRPr>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917336"/>
            <a:ext cx="5061888" cy="553998"/>
          </a:xfrm>
        </p:spPr>
        <p:txBody>
          <a:bodyPr/>
          <a:lstStyle/>
          <a:p>
            <a:pPr marL="0" marR="0" lvl="0" indent="0" defTabSz="457200" rtl="0" eaLnBrk="1" fontAlgn="auto" latinLnBrk="0" hangingPunct="1">
              <a:lnSpc>
                <a:spcPct val="100000"/>
              </a:lnSpc>
              <a:spcBef>
                <a:spcPts val="0"/>
              </a:spcBef>
              <a:spcAft>
                <a:spcPts val="0"/>
              </a:spcAft>
              <a:tabLst/>
              <a:defRPr/>
            </a:pPr>
            <a:r>
              <a:rPr kumimoji="0" lang="en-US" sz="3600" b="0" i="0" u="none" strike="noStrike" kern="1200" cap="none" spc="0" normalizeH="0" baseline="0" noProof="0" dirty="0">
                <a:ln>
                  <a:noFill/>
                </a:ln>
                <a:solidFill>
                  <a:prstClr val="white"/>
                </a:solidFill>
                <a:effectLst/>
                <a:uLnTx/>
                <a:uFillTx/>
                <a:latin typeface="Arial"/>
                <a:ea typeface="ＭＳ Ｐゴシック"/>
              </a:rPr>
              <a:t>Closing Thoughts</a:t>
            </a:r>
            <a:endParaRPr lang="en-US" sz="3600" dirty="0"/>
          </a:p>
        </p:txBody>
      </p:sp>
    </p:spTree>
    <p:extLst>
      <p:ext uri="{BB962C8B-B14F-4D97-AF65-F5344CB8AC3E}">
        <p14:creationId xmlns:p14="http://schemas.microsoft.com/office/powerpoint/2010/main" val="20082050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E129984-0A44-D948-8300-FBE6EBCCFF0A}"/>
              </a:ext>
            </a:extLst>
          </p:cNvPr>
          <p:cNvGrpSpPr/>
          <p:nvPr/>
        </p:nvGrpSpPr>
        <p:grpSpPr>
          <a:xfrm>
            <a:off x="0" y="0"/>
            <a:ext cx="12192000" cy="6858001"/>
            <a:chOff x="0" y="0"/>
            <a:chExt cx="12192000" cy="6858001"/>
          </a:xfrm>
        </p:grpSpPr>
        <p:sp>
          <p:nvSpPr>
            <p:cNvPr id="11" name="Rectangle 10">
              <a:extLst>
                <a:ext uri="{FF2B5EF4-FFF2-40B4-BE49-F238E27FC236}">
                  <a16:creationId xmlns:a16="http://schemas.microsoft.com/office/drawing/2014/main" id="{28893405-B322-4A4A-910E-67F46701A662}"/>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2" name="Picture 11">
              <a:extLst>
                <a:ext uri="{FF2B5EF4-FFF2-40B4-BE49-F238E27FC236}">
                  <a16:creationId xmlns:a16="http://schemas.microsoft.com/office/drawing/2014/main" id="{C77189F3-D4BB-3D43-A45B-4C21DAA6F4DA}"/>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4" name="Title 3">
            <a:extLst>
              <a:ext uri="{FF2B5EF4-FFF2-40B4-BE49-F238E27FC236}">
                <a16:creationId xmlns:a16="http://schemas.microsoft.com/office/drawing/2014/main" id="{5C44D881-9FF9-B146-809A-716D8ED276C0}"/>
              </a:ext>
            </a:extLst>
          </p:cNvPr>
          <p:cNvSpPr>
            <a:spLocks noGrp="1"/>
          </p:cNvSpPr>
          <p:nvPr>
            <p:ph type="title"/>
          </p:nvPr>
        </p:nvSpPr>
        <p:spPr/>
        <p:txBody>
          <a:bodyPr/>
          <a:lstStyle/>
          <a:p>
            <a:r>
              <a:rPr lang="en-US" dirty="0"/>
              <a:t>Consider the Other Tools in the Toolbox</a:t>
            </a:r>
          </a:p>
        </p:txBody>
      </p:sp>
      <p:sp>
        <p:nvSpPr>
          <p:cNvPr id="5" name="Content Placeholder 4">
            <a:extLst>
              <a:ext uri="{FF2B5EF4-FFF2-40B4-BE49-F238E27FC236}">
                <a16:creationId xmlns:a16="http://schemas.microsoft.com/office/drawing/2014/main" id="{B59CD20D-3DE8-C440-8170-88D401E3F35A}"/>
              </a:ext>
            </a:extLst>
          </p:cNvPr>
          <p:cNvSpPr>
            <a:spLocks noGrp="1"/>
          </p:cNvSpPr>
          <p:nvPr>
            <p:ph sz="quarter" idx="10"/>
          </p:nvPr>
        </p:nvSpPr>
        <p:spPr/>
        <p:txBody>
          <a:bodyPr/>
          <a:lstStyle/>
          <a:p>
            <a:r>
              <a:rPr lang="en-US" dirty="0"/>
              <a:t>Geoprocessing tools</a:t>
            </a:r>
          </a:p>
          <a:p>
            <a:r>
              <a:rPr lang="en-US" dirty="0"/>
              <a:t>Python scripts</a:t>
            </a:r>
          </a:p>
          <a:p>
            <a:r>
              <a:rPr lang="en-US" dirty="0"/>
              <a:t>Enterprise SDK</a:t>
            </a:r>
          </a:p>
          <a:p>
            <a:r>
              <a:rPr lang="en-US" dirty="0"/>
              <a:t>JavaScript SDK</a:t>
            </a:r>
          </a:p>
          <a:p>
            <a:r>
              <a:rPr lang="en-US" dirty="0"/>
              <a:t>Runtime SDKs</a:t>
            </a:r>
          </a:p>
        </p:txBody>
      </p:sp>
    </p:spTree>
    <p:extLst>
      <p:ext uri="{BB962C8B-B14F-4D97-AF65-F5344CB8AC3E}">
        <p14:creationId xmlns:p14="http://schemas.microsoft.com/office/powerpoint/2010/main" val="13993376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FECA72A-5694-7E45-88D2-1F8222FE0A9B}"/>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5207589D-F346-E34F-BAD6-110CA268971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11AA270A-B6D2-8749-BE16-A7486565A79E}"/>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A2774D30-8E14-4248-8ECE-5940865F78B1}"/>
              </a:ext>
            </a:extLst>
          </p:cNvPr>
          <p:cNvSpPr>
            <a:spLocks noGrp="1"/>
          </p:cNvSpPr>
          <p:nvPr>
            <p:ph type="title"/>
          </p:nvPr>
        </p:nvSpPr>
        <p:spPr/>
        <p:txBody>
          <a:bodyPr/>
          <a:lstStyle/>
          <a:p>
            <a:r>
              <a:rPr lang="en-US" dirty="0"/>
              <a:t>For More Information</a:t>
            </a:r>
          </a:p>
        </p:txBody>
      </p:sp>
      <p:sp>
        <p:nvSpPr>
          <p:cNvPr id="3" name="Content Placeholder 2">
            <a:extLst>
              <a:ext uri="{FF2B5EF4-FFF2-40B4-BE49-F238E27FC236}">
                <a16:creationId xmlns:a16="http://schemas.microsoft.com/office/drawing/2014/main" id="{7CF538B7-6071-DF4B-84B4-AACD541C6A07}"/>
              </a:ext>
            </a:extLst>
          </p:cNvPr>
          <p:cNvSpPr>
            <a:spLocks noGrp="1"/>
          </p:cNvSpPr>
          <p:nvPr>
            <p:ph sz="quarter" idx="10"/>
          </p:nvPr>
        </p:nvSpPr>
        <p:spPr/>
        <p:txBody>
          <a:bodyPr/>
          <a:lstStyle/>
          <a:p>
            <a:r>
              <a:rPr lang="en-US" dirty="0">
                <a:hlinkClick r:id="rId3"/>
              </a:rPr>
              <a:t>Geodatabase conceptual doc</a:t>
            </a:r>
            <a:endParaRPr lang="en-US" dirty="0"/>
          </a:p>
          <a:p>
            <a:pPr lvl="1"/>
            <a:r>
              <a:rPr lang="en-US" dirty="0">
                <a:hlinkClick r:id="rId4"/>
              </a:rPr>
              <a:t>Object model diagram</a:t>
            </a:r>
            <a:endParaRPr lang="en-US" dirty="0"/>
          </a:p>
          <a:p>
            <a:pPr lvl="1"/>
            <a:r>
              <a:rPr lang="en-US" dirty="0">
                <a:hlinkClick r:id="rId5"/>
              </a:rPr>
              <a:t>DDL conceptual doc</a:t>
            </a:r>
            <a:endParaRPr lang="en-US" dirty="0"/>
          </a:p>
          <a:p>
            <a:r>
              <a:rPr lang="en-US" dirty="0">
                <a:hlinkClick r:id="rId6"/>
              </a:rPr>
              <a:t>Utility network conceptual doc</a:t>
            </a:r>
            <a:endParaRPr lang="en-US" dirty="0"/>
          </a:p>
          <a:p>
            <a:pPr lvl="1"/>
            <a:r>
              <a:rPr lang="en-US" dirty="0">
                <a:hlinkClick r:id="rId7"/>
              </a:rPr>
              <a:t>Object model diagram</a:t>
            </a:r>
            <a:endParaRPr lang="en-US" dirty="0"/>
          </a:p>
          <a:p>
            <a:r>
              <a:rPr lang="en-US" dirty="0">
                <a:hlinkClick r:id="rId8"/>
              </a:rPr>
              <a:t>Snippets</a:t>
            </a:r>
            <a:endParaRPr lang="en-US" dirty="0"/>
          </a:p>
          <a:p>
            <a:r>
              <a:rPr lang="en-US" dirty="0">
                <a:hlinkClick r:id="rId9"/>
              </a:rPr>
              <a:t>Code samples</a:t>
            </a:r>
            <a:endParaRPr lang="en-US" dirty="0"/>
          </a:p>
          <a:p>
            <a:r>
              <a:rPr lang="en-US" dirty="0">
                <a:hlinkClick r:id="rId10"/>
              </a:rPr>
              <a:t>API reference</a:t>
            </a:r>
            <a:endParaRPr lang="en-US" dirty="0"/>
          </a:p>
          <a:p>
            <a:endParaRPr lang="en-US" dirty="0"/>
          </a:p>
        </p:txBody>
      </p:sp>
    </p:spTree>
    <p:extLst>
      <p:ext uri="{BB962C8B-B14F-4D97-AF65-F5344CB8AC3E}">
        <p14:creationId xmlns:p14="http://schemas.microsoft.com/office/powerpoint/2010/main" val="29191294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304794A-9EA4-C549-8A6C-F1AD5274604F}"/>
              </a:ext>
            </a:extLst>
          </p:cNvPr>
          <p:cNvGrpSpPr/>
          <p:nvPr/>
        </p:nvGrpSpPr>
        <p:grpSpPr>
          <a:xfrm>
            <a:off x="0" y="0"/>
            <a:ext cx="12192000" cy="6858001"/>
            <a:chOff x="0" y="0"/>
            <a:chExt cx="12192000" cy="6858001"/>
          </a:xfrm>
        </p:grpSpPr>
        <p:sp>
          <p:nvSpPr>
            <p:cNvPr id="11" name="Rectangle 10">
              <a:extLst>
                <a:ext uri="{FF2B5EF4-FFF2-40B4-BE49-F238E27FC236}">
                  <a16:creationId xmlns:a16="http://schemas.microsoft.com/office/drawing/2014/main" id="{7500856E-AAF6-4242-83A4-51112C0CED0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8552351C-1ACE-BA4B-BC57-42405A8B703B}"/>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50899" y="1188156"/>
            <a:ext cx="10826496" cy="369332"/>
          </a:xfrm>
        </p:spPr>
        <p:txBody>
          <a:bodyPr/>
          <a:lstStyle/>
          <a:p>
            <a:r>
              <a:rPr lang="en-US" b="0" dirty="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4274302227"/>
              </p:ext>
            </p:extLst>
          </p:nvPr>
        </p:nvGraphicFramePr>
        <p:xfrm>
          <a:off x="241301" y="2239429"/>
          <a:ext cx="11709399" cy="3546633"/>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341823">
                  <a:extLst>
                    <a:ext uri="{9D8B030D-6E8A-4147-A177-3AD203B41FA5}">
                      <a16:colId xmlns:a16="http://schemas.microsoft.com/office/drawing/2014/main" val="323322535"/>
                    </a:ext>
                  </a:extLst>
                </a:gridCol>
                <a:gridCol w="2748085">
                  <a:extLst>
                    <a:ext uri="{9D8B030D-6E8A-4147-A177-3AD203B41FA5}">
                      <a16:colId xmlns:a16="http://schemas.microsoft.com/office/drawing/2014/main" val="3773691281"/>
                    </a:ext>
                  </a:extLst>
                </a:gridCol>
              </a:tblGrid>
              <a:tr h="267630">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500" u="none" strike="noStrike" kern="1200" dirty="0">
                          <a:solidFill>
                            <a:schemeClr val="tx1">
                              <a:lumMod val="75000"/>
                            </a:schemeClr>
                          </a:solidFill>
                          <a:effectLst/>
                          <a:latin typeface="+mn-lt"/>
                          <a:ea typeface="+mn-ea"/>
                          <a:cs typeface="+mn-cs"/>
                        </a:rPr>
                        <a:t>Tue,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tx1">
                              <a:lumMod val="75000"/>
                            </a:schemeClr>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tx1">
                              <a:lumMod val="75000"/>
                            </a:schemeClr>
                          </a:solidFill>
                          <a:effectLst/>
                          <a:latin typeface="+mn-lt"/>
                          <a:ea typeface="+mn-ea"/>
                          <a:cs typeface="+mn-cs"/>
                        </a:rPr>
                        <a:t>Approaches for Pro Extensibility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tx1">
                              <a:lumMod val="75000"/>
                            </a:schemeClr>
                          </a:solidFill>
                          <a:effectLst/>
                          <a:latin typeface="+mn-lt"/>
                          <a:ea typeface="+mn-ea"/>
                          <a:cs typeface="+mn-cs"/>
                        </a:rPr>
                        <a:t>Mojave Learning Center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tx1">
                              <a:lumMod val="75000"/>
                            </a:schemeClr>
                          </a:solidFill>
                          <a:effectLst/>
                          <a:latin typeface="+mn-lt"/>
                          <a:ea typeface="+mn-ea"/>
                          <a:cs typeface="+mn-cs"/>
                        </a:rPr>
                        <a:t>2:30 p.m. - 3:30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tx1">
                              <a:lumMod val="75000"/>
                            </a:schemeClr>
                          </a:solidFill>
                          <a:effectLst/>
                          <a:latin typeface="+mn-lt"/>
                          <a:ea typeface="+mn-ea"/>
                          <a:cs typeface="+mn-cs"/>
                        </a:rPr>
                        <a:t>Understanding the Sketch Tool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tx1">
                              <a:lumMod val="75000"/>
                            </a:schemeClr>
                          </a:solidFill>
                          <a:effectLst/>
                          <a:latin typeface="+mn-lt"/>
                          <a:ea typeface="+mn-ea"/>
                          <a:cs typeface="+mn-cs"/>
                        </a:rPr>
                        <a:t>Mesquite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solidFill>
                            <a:schemeClr val="tx1">
                              <a:lumMod val="75000"/>
                            </a:schemeClr>
                          </a:solidFill>
                          <a:effectLst/>
                        </a:rPr>
                        <a:t>5:30 p.m. - 6:30 p.m.</a:t>
                      </a:r>
                      <a:endParaRPr lang="en-US" sz="1500" b="1" i="0" u="none" strike="noStrike" dirty="0">
                        <a:solidFill>
                          <a:schemeClr val="tx1">
                            <a:lumMod val="75000"/>
                          </a:schemeClr>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solidFill>
                            <a:schemeClr val="tx1">
                              <a:lumMod val="75000"/>
                            </a:schemeClr>
                          </a:solidFill>
                          <a:effectLst/>
                        </a:rPr>
                        <a:t>Using Graphic Elements with Maps and Layouts</a:t>
                      </a:r>
                      <a:endParaRPr lang="en-US" sz="1500" b="1" i="0" u="none" strike="noStrike" dirty="0">
                        <a:solidFill>
                          <a:schemeClr val="tx1">
                            <a:lumMod val="75000"/>
                          </a:schemeClr>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solidFill>
                            <a:schemeClr val="tx1">
                              <a:lumMod val="75000"/>
                            </a:schemeClr>
                          </a:solidFill>
                          <a:effectLst/>
                        </a:rPr>
                        <a:t>Mojave Learning Center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rowSpan="3">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ctr" defTabSz="457200" rtl="0" eaLnBrk="1" fontAlgn="b" latinLnBrk="0" hangingPunct="1"/>
                      <a:r>
                        <a:rPr lang="en-US" sz="1500" b="0" u="none" strike="noStrike" kern="1200" dirty="0">
                          <a:solidFill>
                            <a:schemeClr val="tx1">
                              <a:lumMod val="75000"/>
                            </a:schemeClr>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tx1">
                              <a:lumMod val="75000"/>
                            </a:schemeClr>
                          </a:solidFill>
                          <a:effectLst/>
                          <a:latin typeface="+mn-lt"/>
                          <a:ea typeface="+mn-ea"/>
                          <a:cs typeface="+mn-cs"/>
                        </a:rPr>
                        <a:t>What's New in the Geodatabase and Utility Network APIs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tx1">
                              <a:lumMod val="75000"/>
                            </a:schemeClr>
                          </a:solidFill>
                          <a:effectLst/>
                          <a:latin typeface="+mn-lt"/>
                          <a:ea typeface="+mn-ea"/>
                          <a:cs typeface="+mn-cs"/>
                        </a:rPr>
                        <a:t>Mesquite G-H</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645727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COGO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Primrose 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417399">
                <a:tc vMerge="1">
                  <a:txBody>
                    <a:bodyPr/>
                    <a:lstStyle/>
                    <a:p>
                      <a:pPr marL="0" algn="ctr" defTabSz="457200" rtl="0" eaLnBrk="1" fontAlgn="b" latinLnBrk="0" hangingPunct="1"/>
                      <a:endParaRPr lang="en-US" sz="1600" u="none" strike="noStrike" kern="1200" dirty="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Layout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Mesquite C</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56907969"/>
                  </a:ext>
                </a:extLst>
              </a:tr>
              <a:tr h="417399">
                <a:tc rowSpan="2">
                  <a:txBody>
                    <a:bodyPr/>
                    <a:lstStyle/>
                    <a:p>
                      <a:pPr algn="ctr" fontAlgn="b"/>
                      <a:r>
                        <a:rPr lang="en-US" sz="1500" b="0" u="none" strike="noStrike" dirty="0">
                          <a:solidFill>
                            <a:schemeClr val="bg1"/>
                          </a:solidFill>
                          <a:effectLst/>
                        </a:rPr>
                        <a:t>Thu, Mar 10</a:t>
                      </a: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Santa Rosa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Improving Your </a:t>
                      </a:r>
                      <a:r>
                        <a:rPr lang="en-US" sz="1500" b="0" i="0" u="none" strike="noStrike" dirty="0" err="1">
                          <a:solidFill>
                            <a:srgbClr val="000000"/>
                          </a:solidFill>
                          <a:effectLst/>
                          <a:latin typeface="+mn-lt"/>
                        </a:rPr>
                        <a:t>Dockpane</a:t>
                      </a:r>
                      <a:r>
                        <a:rPr lang="en-US" sz="1500" b="0" i="0" u="none" strike="noStrike" dirty="0">
                          <a:solidFill>
                            <a:srgbClr val="000000"/>
                          </a:solidFill>
                          <a:effectLst/>
                          <a:latin typeface="+mn-lt"/>
                        </a:rPr>
                        <a:t> and </a:t>
                      </a:r>
                      <a:r>
                        <a:rPr lang="en-US" sz="1500" b="0" i="0" u="none" strike="noStrike" dirty="0" err="1">
                          <a:solidFill>
                            <a:srgbClr val="000000"/>
                          </a:solidFill>
                          <a:effectLst/>
                          <a:latin typeface="+mn-lt"/>
                        </a:rPr>
                        <a:t>ProWindow</a:t>
                      </a:r>
                      <a:r>
                        <a:rPr lang="en-US" sz="1500" b="0" i="0" u="none" strike="noStrike" dirty="0">
                          <a:solidFill>
                            <a:srgbClr val="000000"/>
                          </a:solidFill>
                          <a:effectLst/>
                          <a:latin typeface="+mn-lt"/>
                        </a:rPr>
                        <a:t> Design Patterns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Primrose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bl>
          </a:graphicData>
        </a:graphic>
      </p:graphicFrame>
      <p:sp>
        <p:nvSpPr>
          <p:cNvPr id="12" name="Title 1">
            <a:extLst>
              <a:ext uri="{FF2B5EF4-FFF2-40B4-BE49-F238E27FC236}">
                <a16:creationId xmlns:a16="http://schemas.microsoft.com/office/drawing/2014/main" id="{6EB8AC1A-63F8-4615-B87B-862F6EDD90BD}"/>
              </a:ext>
            </a:extLst>
          </p:cNvPr>
          <p:cNvSpPr txBox="1">
            <a:spLocks/>
          </p:cNvSpPr>
          <p:nvPr/>
        </p:nvSpPr>
        <p:spPr>
          <a:xfrm>
            <a:off x="250899" y="1743765"/>
            <a:ext cx="10826496" cy="246221"/>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1600" b="0" i="1" dirty="0">
                <a:solidFill>
                  <a:srgbClr val="00B0F0"/>
                </a:solidFill>
              </a:rPr>
              <a:t>NOTE</a:t>
            </a:r>
            <a:r>
              <a:rPr lang="en-US" sz="1600" b="0" dirty="0">
                <a:solidFill>
                  <a:srgbClr val="00B0F0"/>
                </a:solidFill>
              </a:rPr>
              <a:t>:  </a:t>
            </a:r>
            <a:r>
              <a:rPr lang="en-US" sz="1600" b="0" dirty="0"/>
              <a:t>Session titles are led by “ArcGIS Pro SDK for .NET” in online agenda  </a:t>
            </a:r>
          </a:p>
        </p:txBody>
      </p:sp>
      <p:sp>
        <p:nvSpPr>
          <p:cNvPr id="8" name="Title 1">
            <a:extLst>
              <a:ext uri="{FF2B5EF4-FFF2-40B4-BE49-F238E27FC236}">
                <a16:creationId xmlns:a16="http://schemas.microsoft.com/office/drawing/2014/main" id="{80610B97-1107-4D5A-B549-7F0BE667618F}"/>
              </a:ext>
            </a:extLst>
          </p:cNvPr>
          <p:cNvSpPr txBox="1">
            <a:spLocks/>
          </p:cNvSpPr>
          <p:nvPr/>
        </p:nvSpPr>
        <p:spPr>
          <a:xfrm>
            <a:off x="350240" y="190182"/>
            <a:ext cx="10826496" cy="492443"/>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3200" b="0"/>
              <a:t>Developer Summit – March 8 – 11, 2022</a:t>
            </a:r>
            <a:endParaRPr lang="en-US" sz="3200" dirty="0"/>
          </a:p>
        </p:txBody>
      </p:sp>
      <p:sp>
        <p:nvSpPr>
          <p:cNvPr id="4" name="Rectangle 3">
            <a:extLst>
              <a:ext uri="{FF2B5EF4-FFF2-40B4-BE49-F238E27FC236}">
                <a16:creationId xmlns:a16="http://schemas.microsoft.com/office/drawing/2014/main" id="{72A5E9E4-EE13-41B5-B103-BE5D6C01FAC4}"/>
              </a:ext>
            </a:extLst>
          </p:cNvPr>
          <p:cNvSpPr/>
          <p:nvPr/>
        </p:nvSpPr>
        <p:spPr>
          <a:xfrm>
            <a:off x="250899" y="6046836"/>
            <a:ext cx="9436017" cy="646331"/>
          </a:xfrm>
          <a:prstGeom prst="rect">
            <a:avLst/>
          </a:prstGeom>
        </p:spPr>
        <p:txBody>
          <a:bodyPr wrap="square">
            <a:spAutoFit/>
          </a:bodyPr>
          <a:lstStyle/>
          <a:p>
            <a:r>
              <a:rPr lang="en-US" dirty="0"/>
              <a:t>Search the online Detailed Agenda using “Pro SDK” for more information:</a:t>
            </a:r>
          </a:p>
          <a:p>
            <a:r>
              <a:rPr lang="en-US" dirty="0"/>
              <a:t>https://www.esri.com/en-us/about/events/devsummit/agenda/agenda/detail</a:t>
            </a:r>
          </a:p>
        </p:txBody>
      </p:sp>
    </p:spTree>
    <p:extLst>
      <p:ext uri="{BB962C8B-B14F-4D97-AF65-F5344CB8AC3E}">
        <p14:creationId xmlns:p14="http://schemas.microsoft.com/office/powerpoint/2010/main" val="5530323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400EE5B8-1E21-4A4F-974F-E05DABF44A1E}"/>
              </a:ext>
            </a:extLst>
          </p:cNvPr>
          <p:cNvGrpSpPr/>
          <p:nvPr/>
        </p:nvGrpSpPr>
        <p:grpSpPr>
          <a:xfrm>
            <a:off x="0" y="0"/>
            <a:ext cx="12192000" cy="6858001"/>
            <a:chOff x="0" y="0"/>
            <a:chExt cx="12192000" cy="6858001"/>
          </a:xfrm>
        </p:grpSpPr>
        <p:sp>
          <p:nvSpPr>
            <p:cNvPr id="61" name="Rectangle 60">
              <a:extLst>
                <a:ext uri="{FF2B5EF4-FFF2-40B4-BE49-F238E27FC236}">
                  <a16:creationId xmlns:a16="http://schemas.microsoft.com/office/drawing/2014/main" id="{4A6CDC5D-4362-4DC7-A5C1-FB9DA275878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2" name="Picture 61">
              <a:extLst>
                <a:ext uri="{FF2B5EF4-FFF2-40B4-BE49-F238E27FC236}">
                  <a16:creationId xmlns:a16="http://schemas.microsoft.com/office/drawing/2014/main" id="{17ECE0D5-6782-40DB-BE2F-59C1BAA29A1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358981" y="587754"/>
            <a:ext cx="10826496" cy="369332"/>
          </a:xfrm>
        </p:spPr>
        <p:txBody>
          <a:bodyPr/>
          <a:lstStyle/>
          <a:p>
            <a:r>
              <a:rPr lang="en-US" b="0" dirty="0"/>
              <a:t>ArcGIS Pro SDK for .NET –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358981" y="1209628"/>
          <a:ext cx="11375819" cy="2489330"/>
        </p:xfrm>
        <a:graphic>
          <a:graphicData uri="http://schemas.openxmlformats.org/drawingml/2006/table">
            <a:tbl>
              <a:tblPr firstRow="1">
                <a:tableStyleId>{7DF18680-E054-41AD-8BC1-D1AEF772440D}</a:tableStyleId>
              </a:tblPr>
              <a:tblGrid>
                <a:gridCol w="1496374">
                  <a:extLst>
                    <a:ext uri="{9D8B030D-6E8A-4147-A177-3AD203B41FA5}">
                      <a16:colId xmlns:a16="http://schemas.microsoft.com/office/drawing/2014/main" val="1488540618"/>
                    </a:ext>
                  </a:extLst>
                </a:gridCol>
                <a:gridCol w="2143888">
                  <a:extLst>
                    <a:ext uri="{9D8B030D-6E8A-4147-A177-3AD203B41FA5}">
                      <a16:colId xmlns:a16="http://schemas.microsoft.com/office/drawing/2014/main" val="4139165684"/>
                    </a:ext>
                  </a:extLst>
                </a:gridCol>
                <a:gridCol w="4828235">
                  <a:extLst>
                    <a:ext uri="{9D8B030D-6E8A-4147-A177-3AD203B41FA5}">
                      <a16:colId xmlns:a16="http://schemas.microsoft.com/office/drawing/2014/main" val="323322535"/>
                    </a:ext>
                  </a:extLst>
                </a:gridCol>
                <a:gridCol w="2907322">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rowSpan="3">
                  <a:txBody>
                    <a:bodyPr/>
                    <a:lstStyle/>
                    <a:p>
                      <a:pPr marL="0" algn="l" defTabSz="457200" rtl="0" eaLnBrk="1" fontAlgn="b" latinLnBrk="0" hangingPunct="1"/>
                      <a:r>
                        <a:rPr lang="en-US" sz="1600" u="none" strike="noStrike" kern="1200" dirty="0">
                          <a:effectLst/>
                        </a:rPr>
                        <a:t>Wed, Mar 9</a:t>
                      </a:r>
                      <a:endParaRPr lang="en-US" sz="1600" b="1" u="none" strike="noStrike" kern="1200" dirty="0">
                        <a:solidFill>
                          <a:schemeClr val="dk1"/>
                        </a:solidFill>
                        <a:effectLst/>
                        <a:latin typeface="+mn-lt"/>
                        <a:ea typeface="+mn-ea"/>
                        <a:cs typeface="+mn-cs"/>
                      </a:endParaRPr>
                    </a:p>
                  </a:txBody>
                  <a:tcPr anchor="ct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2:30 p.m. - 3:00 p.m.</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Customize Galleries and </a:t>
                      </a:r>
                      <a:r>
                        <a:rPr lang="en-US" sz="1500" u="none" strike="noStrike" kern="1200" dirty="0" err="1">
                          <a:solidFill>
                            <a:schemeClr val="dk1"/>
                          </a:solidFill>
                          <a:effectLst/>
                          <a:latin typeface="+mn-lt"/>
                          <a:ea typeface="+mn-ea"/>
                          <a:cs typeface="+mn-cs"/>
                        </a:rPr>
                        <a:t>Comboboxes</a:t>
                      </a:r>
                      <a:r>
                        <a:rPr lang="en-US" sz="1500" u="none" strike="noStrike" kern="1200" dirty="0">
                          <a:solidFill>
                            <a:schemeClr val="dk1"/>
                          </a:solidFill>
                          <a:effectLst/>
                          <a:latin typeface="+mn-lt"/>
                          <a:ea typeface="+mn-ea"/>
                          <a:cs typeface="+mn-cs"/>
                        </a:rPr>
                        <a:t> with Templates</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3659967875"/>
                  </a:ext>
                </a:extLst>
              </a:tr>
              <a:tr h="388138">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err="1">
                          <a:solidFill>
                            <a:schemeClr val="dk1"/>
                          </a:solidFill>
                          <a:effectLst/>
                          <a:latin typeface="+mn-lt"/>
                          <a:ea typeface="+mn-ea"/>
                          <a:cs typeface="+mn-cs"/>
                        </a:rPr>
                        <a:t>WebViewBrowser</a:t>
                      </a:r>
                      <a:r>
                        <a:rPr lang="en-US" sz="1500" b="0" u="none" strike="noStrike" kern="1200" dirty="0">
                          <a:solidFill>
                            <a:schemeClr val="dk1"/>
                          </a:solidFill>
                          <a:effectLst/>
                          <a:latin typeface="+mn-lt"/>
                          <a:ea typeface="+mn-ea"/>
                          <a:cs typeface="+mn-cs"/>
                        </a:rPr>
                        <a:t> Control and Webview2</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1448729988"/>
                  </a:ext>
                </a:extLst>
              </a:tr>
              <a:tr h="388138">
                <a:tc vMerge="1">
                  <a:txBody>
                    <a:bodyPr/>
                    <a:lstStyle/>
                    <a:p>
                      <a:pPr marL="0" algn="l" defTabSz="457200" rtl="0" eaLnBrk="1" fontAlgn="b" latinLnBrk="0" hangingPunct="1"/>
                      <a:endParaRPr lang="en-US" sz="1600" b="1" u="none" strike="noStrike" kern="1200" dirty="0">
                        <a:solidFill>
                          <a:schemeClr val="dk1"/>
                        </a:solidFill>
                        <a:effectLst/>
                        <a:latin typeface="+mn-lt"/>
                        <a:ea typeface="+mn-ea"/>
                        <a:cs typeface="+mn-cs"/>
                      </a:endParaRPr>
                    </a:p>
                  </a:txBody>
                  <a:tcPr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Topology in the ArcGIS Pro SDK</a:t>
                      </a:r>
                    </a:p>
                  </a:txBody>
                  <a:tcPr marL="45720" marR="45720" anchor="ct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51161786"/>
                  </a:ext>
                </a:extLst>
              </a:tr>
              <a:tr h="388138">
                <a:tc rowSpan="2">
                  <a:txBody>
                    <a:bodyPr/>
                    <a:lstStyle/>
                    <a:p>
                      <a:pPr marL="0" algn="l" defTabSz="457200" rtl="0" eaLnBrk="1" fontAlgn="b" latinLnBrk="0" hangingPunct="1"/>
                      <a:r>
                        <a:rPr lang="en-US" sz="1600" u="none" strike="noStrike" kern="1200" dirty="0">
                          <a:solidFill>
                            <a:schemeClr val="dk1"/>
                          </a:solidFill>
                          <a:effectLst/>
                          <a:latin typeface="+mn-lt"/>
                          <a:ea typeface="+mn-ea"/>
                          <a:cs typeface="+mn-cs"/>
                        </a:rPr>
                        <a:t>Thu, Mar 10</a:t>
                      </a:r>
                    </a:p>
                  </a:txBody>
                  <a:tcPr anchor="ctr">
                    <a:solidFill>
                      <a:schemeClr val="accent4">
                        <a:lumMod val="20000"/>
                        <a:lumOff val="8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11:15 a.m. - 11:45 a.m.</a:t>
                      </a:r>
                    </a:p>
                  </a:txBody>
                  <a:tcPr marL="45720" marR="45720" anchor="ctr">
                    <a:solidFill>
                      <a:schemeClr val="accent4">
                        <a:lumMod val="20000"/>
                        <a:lumOff val="80000"/>
                      </a:schemeClr>
                    </a:solidFill>
                  </a:tcPr>
                </a:tc>
                <a:tc>
                  <a:txBody>
                    <a:bodyPr/>
                    <a:lstStyle/>
                    <a:p>
                      <a:pPr algn="l" fontAlgn="b"/>
                      <a:r>
                        <a:rPr lang="en-US" sz="1500" b="0" i="0" u="none" strike="noStrike" dirty="0">
                          <a:solidFill>
                            <a:srgbClr val="000000"/>
                          </a:solidFill>
                          <a:effectLst/>
                          <a:latin typeface="+mn-lt"/>
                        </a:rPr>
                        <a:t>Versioning Variations: An In-Depth Look at Using ArcGIS Pro SDK with Geodatabase Versioning</a:t>
                      </a:r>
                    </a:p>
                  </a:txBody>
                  <a:tcPr marL="45720" marR="45720"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solidFill>
                      <a:schemeClr val="accent4">
                        <a:lumMod val="20000"/>
                        <a:lumOff val="80000"/>
                      </a:schemeClr>
                    </a:solidFill>
                  </a:tcPr>
                </a:tc>
                <a:extLst>
                  <a:ext uri="{0D108BD9-81ED-4DB2-BD59-A6C34878D82A}">
                    <a16:rowId xmlns:a16="http://schemas.microsoft.com/office/drawing/2014/main" val="2881707772"/>
                  </a:ext>
                </a:extLst>
              </a:tr>
              <a:tr h="388138">
                <a:tc vMerge="1">
                  <a:txBody>
                    <a:bodyPr/>
                    <a:lstStyle/>
                    <a:p>
                      <a:pPr marL="0" algn="l" defTabSz="457200" rtl="0" eaLnBrk="1" fontAlgn="b" latinLnBrk="0" hangingPunct="1"/>
                      <a:endParaRPr lang="en-US" sz="160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1:00 p.m. - 1:30 p.m.</a:t>
                      </a: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ArcGIS Pro SDK for .NET: The </a:t>
                      </a:r>
                      <a:r>
                        <a:rPr lang="en-US" sz="1600" b="0" u="none" strike="noStrike" kern="1200" dirty="0" err="1">
                          <a:solidFill>
                            <a:schemeClr val="dk1"/>
                          </a:solidFill>
                          <a:effectLst/>
                          <a:latin typeface="+mn-lt"/>
                          <a:ea typeface="+mn-ea"/>
                          <a:cs typeface="+mn-cs"/>
                        </a:rPr>
                        <a:t>TableControl</a:t>
                      </a:r>
                      <a:endParaRPr lang="sv-SE" sz="16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3615856176"/>
                  </a:ext>
                </a:extLst>
              </a:tr>
            </a:tbl>
          </a:graphicData>
        </a:graphic>
      </p:graphicFrame>
      <p:sp>
        <p:nvSpPr>
          <p:cNvPr id="4" name="Title 1">
            <a:extLst>
              <a:ext uri="{FF2B5EF4-FFF2-40B4-BE49-F238E27FC236}">
                <a16:creationId xmlns:a16="http://schemas.microsoft.com/office/drawing/2014/main" id="{B33F5727-5B01-4297-A57D-A6D1CC665CD5}"/>
              </a:ext>
            </a:extLst>
          </p:cNvPr>
          <p:cNvSpPr txBox="1">
            <a:spLocks/>
          </p:cNvSpPr>
          <p:nvPr/>
        </p:nvSpPr>
        <p:spPr>
          <a:xfrm>
            <a:off x="377536" y="4325215"/>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dirty="0"/>
              <a:t>The Road Ahead:  ArcGIS Pro</a:t>
            </a:r>
          </a:p>
        </p:txBody>
      </p:sp>
      <p:graphicFrame>
        <p:nvGraphicFramePr>
          <p:cNvPr id="5" name="Content Placeholder 6">
            <a:extLst>
              <a:ext uri="{FF2B5EF4-FFF2-40B4-BE49-F238E27FC236}">
                <a16:creationId xmlns:a16="http://schemas.microsoft.com/office/drawing/2014/main" id="{7761FE37-E7B7-486A-9DA1-C37F49E681BD}"/>
              </a:ext>
            </a:extLst>
          </p:cNvPr>
          <p:cNvGraphicFramePr>
            <a:graphicFrameLocks/>
          </p:cNvGraphicFramePr>
          <p:nvPr/>
        </p:nvGraphicFramePr>
        <p:xfrm>
          <a:off x="377536" y="4910977"/>
          <a:ext cx="11125985" cy="776276"/>
        </p:xfrm>
        <a:graphic>
          <a:graphicData uri="http://schemas.openxmlformats.org/drawingml/2006/table">
            <a:tbl>
              <a:tblPr firstRow="1">
                <a:tableStyleId>{7DF18680-E054-41AD-8BC1-D1AEF772440D}</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10</a:t>
                      </a: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Primrose C-D</a:t>
                      </a: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23726591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400EE5B8-1E21-4A4F-974F-E05DABF44A1E}"/>
              </a:ext>
            </a:extLst>
          </p:cNvPr>
          <p:cNvGrpSpPr/>
          <p:nvPr/>
        </p:nvGrpSpPr>
        <p:grpSpPr>
          <a:xfrm>
            <a:off x="0" y="1"/>
            <a:ext cx="12192000" cy="6858001"/>
            <a:chOff x="0" y="0"/>
            <a:chExt cx="12192000" cy="6858001"/>
          </a:xfrm>
        </p:grpSpPr>
        <p:sp>
          <p:nvSpPr>
            <p:cNvPr id="61" name="Rectangle 60">
              <a:extLst>
                <a:ext uri="{FF2B5EF4-FFF2-40B4-BE49-F238E27FC236}">
                  <a16:creationId xmlns:a16="http://schemas.microsoft.com/office/drawing/2014/main" id="{4A6CDC5D-4362-4DC7-A5C1-FB9DA275878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2" name="Picture 61">
              <a:extLst>
                <a:ext uri="{FF2B5EF4-FFF2-40B4-BE49-F238E27FC236}">
                  <a16:creationId xmlns:a16="http://schemas.microsoft.com/office/drawing/2014/main" id="{17ECE0D5-6782-40DB-BE2F-59C1BAA29A1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758124" y="1403544"/>
            <a:ext cx="10826496" cy="923329"/>
          </a:xfrm>
        </p:spPr>
        <p:txBody>
          <a:bodyPr/>
          <a:lstStyle/>
          <a:p>
            <a:r>
              <a:rPr lang="en-US" b="0" dirty="0">
                <a:ea typeface="+mj-lt"/>
                <a:cs typeface="+mj-lt"/>
                <a:hlinkClick r:id="rId4"/>
              </a:rPr>
              <a:t>https://github.com/Esri/arcgis-pro-sdk/wiki/Tech-Sessions#2022-palm-springs</a:t>
            </a:r>
            <a:endParaRPr lang="en-US" dirty="0"/>
          </a:p>
        </p:txBody>
      </p:sp>
      <p:sp>
        <p:nvSpPr>
          <p:cNvPr id="9" name="Title 1">
            <a:extLst>
              <a:ext uri="{FF2B5EF4-FFF2-40B4-BE49-F238E27FC236}">
                <a16:creationId xmlns:a16="http://schemas.microsoft.com/office/drawing/2014/main" id="{C1FDBBAE-1680-4DFB-8EE4-EFD2C1CE4754}"/>
              </a:ext>
            </a:extLst>
          </p:cNvPr>
          <p:cNvSpPr txBox="1">
            <a:spLocks/>
          </p:cNvSpPr>
          <p:nvPr/>
        </p:nvSpPr>
        <p:spPr>
          <a:xfrm>
            <a:off x="350240" y="190183"/>
            <a:ext cx="10826496" cy="492443"/>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3200" b="0" dirty="0"/>
              <a:t>Pro SDK Sessions on GitHub</a:t>
            </a:r>
          </a:p>
        </p:txBody>
      </p:sp>
      <p:pic>
        <p:nvPicPr>
          <p:cNvPr id="10" name="Picture 10" descr="Qr code&#10;&#10;Description automatically generated">
            <a:extLst>
              <a:ext uri="{FF2B5EF4-FFF2-40B4-BE49-F238E27FC236}">
                <a16:creationId xmlns:a16="http://schemas.microsoft.com/office/drawing/2014/main" id="{1EE97B47-7568-4FD2-95A0-3BBB794A2840}"/>
              </a:ext>
            </a:extLst>
          </p:cNvPr>
          <p:cNvPicPr>
            <a:picLocks noChangeAspect="1"/>
          </p:cNvPicPr>
          <p:nvPr/>
        </p:nvPicPr>
        <p:blipFill>
          <a:blip r:embed="rId5"/>
          <a:stretch>
            <a:fillRect/>
          </a:stretch>
        </p:blipFill>
        <p:spPr>
          <a:xfrm>
            <a:off x="4461329" y="2833039"/>
            <a:ext cx="2743200" cy="2697783"/>
          </a:xfrm>
          <a:prstGeom prst="rect">
            <a:avLst/>
          </a:prstGeom>
        </p:spPr>
      </p:pic>
    </p:spTree>
    <p:extLst>
      <p:ext uri="{BB962C8B-B14F-4D97-AF65-F5344CB8AC3E}">
        <p14:creationId xmlns:p14="http://schemas.microsoft.com/office/powerpoint/2010/main" val="25967878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F9F74E8-D9FA-604C-BF75-131A52C85E4B}"/>
              </a:ext>
            </a:extLst>
          </p:cNvPr>
          <p:cNvGrpSpPr/>
          <p:nvPr/>
        </p:nvGrpSpPr>
        <p:grpSpPr>
          <a:xfrm>
            <a:off x="0" y="1"/>
            <a:ext cx="12192000" cy="6858001"/>
            <a:chOff x="0" y="0"/>
            <a:chExt cx="12192000" cy="6858001"/>
          </a:xfrm>
        </p:grpSpPr>
        <p:sp>
          <p:nvSpPr>
            <p:cNvPr id="10" name="Rectangle 9">
              <a:extLst>
                <a:ext uri="{FF2B5EF4-FFF2-40B4-BE49-F238E27FC236}">
                  <a16:creationId xmlns:a16="http://schemas.microsoft.com/office/drawing/2014/main" id="{BCF7C7AA-DEEE-DE47-82E8-1B203F974A9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7" name="Picture 16" descr="A picture containing graphical user interface&#10;&#10;Description automatically generated">
              <a:extLst>
                <a:ext uri="{FF2B5EF4-FFF2-40B4-BE49-F238E27FC236}">
                  <a16:creationId xmlns:a16="http://schemas.microsoft.com/office/drawing/2014/main" id="{41F11C67-49EA-B34D-8F5A-4A36D5A202C8}"/>
                </a:ext>
              </a:extLst>
            </p:cNvPr>
            <p:cNvPicPr>
              <a:picLocks noChangeAspect="1"/>
            </p:cNvPicPr>
            <p:nvPr/>
          </p:nvPicPr>
          <p:blipFill rotWithShape="1">
            <a:blip r:embed="rId3">
              <a:alphaModFix amt="61000"/>
            </a:blip>
            <a:srcRect r="47989"/>
            <a:stretch/>
          </p:blipFill>
          <p:spPr>
            <a:xfrm>
              <a:off x="0" y="0"/>
              <a:ext cx="5964371" cy="6450496"/>
            </a:xfrm>
            <a:prstGeom prst="rect">
              <a:avLst/>
            </a:prstGeom>
          </p:spPr>
        </p:pic>
      </p:grpSp>
      <p:grpSp>
        <p:nvGrpSpPr>
          <p:cNvPr id="2" name="Group 1">
            <a:extLst>
              <a:ext uri="{FF2B5EF4-FFF2-40B4-BE49-F238E27FC236}">
                <a16:creationId xmlns:a16="http://schemas.microsoft.com/office/drawing/2014/main" id="{FC037533-8F12-9149-A013-DC018BEB5650}"/>
              </a:ext>
            </a:extLst>
          </p:cNvPr>
          <p:cNvGrpSpPr/>
          <p:nvPr/>
        </p:nvGrpSpPr>
        <p:grpSpPr>
          <a:xfrm>
            <a:off x="1511489" y="1660235"/>
            <a:ext cx="9139025" cy="4336701"/>
            <a:chOff x="1511487" y="1660234"/>
            <a:chExt cx="9139025" cy="4336701"/>
          </a:xfrm>
        </p:grpSpPr>
        <p:sp>
          <p:nvSpPr>
            <p:cNvPr id="6" name="TextBox 5">
              <a:extLst>
                <a:ext uri="{FF2B5EF4-FFF2-40B4-BE49-F238E27FC236}">
                  <a16:creationId xmlns:a16="http://schemas.microsoft.com/office/drawing/2014/main" id="{8850C38A-DFEB-6349-94A5-499FEFA6A06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7" name="TextBox 6">
              <a:extLst>
                <a:ext uri="{FF2B5EF4-FFF2-40B4-BE49-F238E27FC236}">
                  <a16:creationId xmlns:a16="http://schemas.microsoft.com/office/drawing/2014/main" id="{7381F224-72DC-4241-BB75-3F1CF2EA7BE1}"/>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Select the session you attended</a:t>
              </a:r>
            </a:p>
          </p:txBody>
        </p:sp>
        <p:sp>
          <p:nvSpPr>
            <p:cNvPr id="8" name="TextBox 7">
              <a:extLst>
                <a:ext uri="{FF2B5EF4-FFF2-40B4-BE49-F238E27FC236}">
                  <a16:creationId xmlns:a16="http://schemas.microsoft.com/office/drawing/2014/main" id="{2ABEA1C3-E185-194D-A4A0-17D7FB34F4D1}"/>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9" name="TextBox 8">
              <a:extLst>
                <a:ext uri="{FF2B5EF4-FFF2-40B4-BE49-F238E27FC236}">
                  <a16:creationId xmlns:a16="http://schemas.microsoft.com/office/drawing/2014/main" id="{22C61F03-0729-9245-855D-63132C33B863}"/>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Log in to access the survey</a:t>
              </a:r>
            </a:p>
          </p:txBody>
        </p:sp>
        <p:grpSp>
          <p:nvGrpSpPr>
            <p:cNvPr id="11" name="Group 10">
              <a:extLst>
                <a:ext uri="{FF2B5EF4-FFF2-40B4-BE49-F238E27FC236}">
                  <a16:creationId xmlns:a16="http://schemas.microsoft.com/office/drawing/2014/main" id="{E95F50F2-B02E-8941-8C91-626D3BA0D883}"/>
                </a:ext>
              </a:extLst>
            </p:cNvPr>
            <p:cNvGrpSpPr/>
            <p:nvPr/>
          </p:nvGrpSpPr>
          <p:grpSpPr>
            <a:xfrm>
              <a:off x="3917254" y="2480866"/>
              <a:ext cx="1921724" cy="3516069"/>
              <a:chOff x="3125273" y="2289667"/>
              <a:chExt cx="1745068" cy="3192852"/>
            </a:xfrm>
          </p:grpSpPr>
          <p:pic>
            <p:nvPicPr>
              <p:cNvPr id="12" name="Picture 11" descr="A screenshot of a cell phone&#10;&#10;Description generated with very high confidence">
                <a:extLst>
                  <a:ext uri="{FF2B5EF4-FFF2-40B4-BE49-F238E27FC236}">
                    <a16:creationId xmlns:a16="http://schemas.microsoft.com/office/drawing/2014/main" id="{82BAE032-2B26-DE41-A77A-C598B4D52D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C7884134-DBB4-B847-9A8D-F25810AEE454}"/>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2068E54C-C8B3-9A4F-AD47-CFAC8BD3280A}"/>
                  </a:ext>
                </a:extLst>
              </p:cNvPr>
              <p:cNvPicPr>
                <a:picLocks noChangeAspect="1"/>
              </p:cNvPicPr>
              <p:nvPr/>
            </p:nvPicPr>
            <p:blipFill rotWithShape="1">
              <a:blip r:embed="rId7"/>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D813EF59-4A51-BB4E-BB9D-E289BD721B77}"/>
                </a:ext>
              </a:extLst>
            </p:cNvPr>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0F4EDA14-5500-A54D-A0CF-045D632D88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A245444C-72F6-E14A-88A4-70F42AFA463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72F83291-46D9-2F40-BB40-0949D3FBACBC}"/>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B2F083CE-761F-5B44-9D60-E3E9B263286F}"/>
                  </a:ext>
                </a:extLst>
              </p:cNvPr>
              <p:cNvPicPr>
                <a:picLocks noChangeAspect="1"/>
              </p:cNvPicPr>
              <p:nvPr/>
            </p:nvPicPr>
            <p:blipFill rotWithShape="1">
              <a:blip r:embed="rId9"/>
              <a:srcRect t="5528" b="11593"/>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535DF100-CBD9-074D-9733-47200FA381A6}"/>
                  </a:ext>
                </a:extLst>
              </p:cNvPr>
              <p:cNvPicPr>
                <a:picLocks noChangeAspect="1"/>
              </p:cNvPicPr>
              <p:nvPr/>
            </p:nvPicPr>
            <p:blipFill rotWithShape="1">
              <a:blip r:embed="rId9"/>
              <a:srcRect t="5528" b="88481"/>
              <a:stretch/>
            </p:blipFill>
            <p:spPr>
              <a:xfrm>
                <a:off x="5286686" y="2428985"/>
                <a:ext cx="1627632" cy="211014"/>
              </a:xfrm>
              <a:prstGeom prst="rect">
                <a:avLst/>
              </a:prstGeom>
            </p:spPr>
          </p:pic>
        </p:grpSp>
        <p:sp>
          <p:nvSpPr>
            <p:cNvPr id="24" name="Right Arrow 38">
              <a:extLst>
                <a:ext uri="{FF2B5EF4-FFF2-40B4-BE49-F238E27FC236}">
                  <a16:creationId xmlns:a16="http://schemas.microsoft.com/office/drawing/2014/main" id="{7325D5B9-3AFA-3E47-8138-65F8D5447E69}"/>
                </a:ext>
              </a:extLst>
            </p:cNvPr>
            <p:cNvSpPr/>
            <p:nvPr/>
          </p:nvSpPr>
          <p:spPr bwMode="auto">
            <a:xfrm>
              <a:off x="3208835" y="3609539"/>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D1F45432-308A-FD46-A157-211CA1060763}"/>
                </a:ext>
              </a:extLst>
            </p:cNvPr>
            <p:cNvSpPr/>
            <p:nvPr/>
          </p:nvSpPr>
          <p:spPr bwMode="auto">
            <a:xfrm>
              <a:off x="5609701"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54874BB2-3872-7441-8F1A-21BE13B6AB72}"/>
                </a:ext>
              </a:extLst>
            </p:cNvPr>
            <p:cNvSpPr/>
            <p:nvPr/>
          </p:nvSpPr>
          <p:spPr bwMode="auto">
            <a:xfrm>
              <a:off x="7935728"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7B09CCB2-AEFA-EF4B-8AE5-DFD06235A12F}"/>
                </a:ext>
              </a:extLst>
            </p:cNvPr>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ED94FC9A-361F-E542-80E7-EE83F10342E8}"/>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AE96365D-2F2E-F145-9AEC-B04A2C49EC98}"/>
                  </a:ext>
                </a:extLst>
              </p:cNvPr>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03A02BF9-8C1C-C945-94E0-B8B7B3A05789}"/>
                    </a:ext>
                  </a:extLst>
                </p:cNvPr>
                <p:cNvPicPr>
                  <a:picLocks noChangeAspect="1"/>
                </p:cNvPicPr>
                <p:nvPr/>
              </p:nvPicPr>
              <p:blipFill rotWithShape="1">
                <a:blip r:embed="rId10"/>
                <a:srcRect t="5776" b="89445"/>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2021EAAF-504B-F242-96B1-8415531BBD30}"/>
                    </a:ext>
                  </a:extLst>
                </p:cNvPr>
                <p:cNvPicPr>
                  <a:picLocks noChangeAspect="1"/>
                </p:cNvPicPr>
                <p:nvPr/>
              </p:nvPicPr>
              <p:blipFill rotWithShape="1">
                <a:blip r:embed="rId11"/>
                <a:srcRect t="21917" b="493"/>
                <a:stretch/>
              </p:blipFill>
              <p:spPr>
                <a:xfrm>
                  <a:off x="8795990" y="2635248"/>
                  <a:ext cx="1799083" cy="3022601"/>
                </a:xfrm>
                <a:prstGeom prst="rect">
                  <a:avLst/>
                </a:prstGeom>
              </p:spPr>
            </p:pic>
          </p:grpSp>
        </p:grpSp>
        <p:grpSp>
          <p:nvGrpSpPr>
            <p:cNvPr id="32" name="Group 31">
              <a:extLst>
                <a:ext uri="{FF2B5EF4-FFF2-40B4-BE49-F238E27FC236}">
                  <a16:creationId xmlns:a16="http://schemas.microsoft.com/office/drawing/2014/main" id="{91B469A5-7119-2C47-A3F3-564E7B700B6A}"/>
                </a:ext>
              </a:extLst>
            </p:cNvPr>
            <p:cNvGrpSpPr/>
            <p:nvPr/>
          </p:nvGrpSpPr>
          <p:grpSpPr>
            <a:xfrm>
              <a:off x="1511487" y="2480866"/>
              <a:ext cx="1921724" cy="3516069"/>
              <a:chOff x="1511487" y="2289666"/>
              <a:chExt cx="1921724" cy="3516069"/>
            </a:xfrm>
          </p:grpSpPr>
          <p:pic>
            <p:nvPicPr>
              <p:cNvPr id="33" name="Picture 8">
                <a:extLst>
                  <a:ext uri="{FF2B5EF4-FFF2-40B4-BE49-F238E27FC236}">
                    <a16:creationId xmlns:a16="http://schemas.microsoft.com/office/drawing/2014/main" id="{1BB21591-AE0C-3742-A944-98DACB66526A}"/>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1511487" y="2289666"/>
                <a:ext cx="1921724" cy="3516069"/>
              </a:xfrm>
              <a:prstGeom prst="rect">
                <a:avLst/>
              </a:prstGeom>
            </p:spPr>
          </p:pic>
          <p:pic>
            <p:nvPicPr>
              <p:cNvPr id="34" name="Picture 33">
                <a:extLst>
                  <a:ext uri="{FF2B5EF4-FFF2-40B4-BE49-F238E27FC236}">
                    <a16:creationId xmlns:a16="http://schemas.microsoft.com/office/drawing/2014/main" id="{FBC2D592-CDE5-3D45-8854-33F318214AED}"/>
                  </a:ext>
                </a:extLst>
              </p:cNvPr>
              <p:cNvPicPr>
                <a:picLocks noChangeAspect="1"/>
              </p:cNvPicPr>
              <p:nvPr/>
            </p:nvPicPr>
            <p:blipFill rotWithShape="1">
              <a:blip r:embed="rId12"/>
              <a:srcRect t="4161" b="12904"/>
              <a:stretch/>
            </p:blipFill>
            <p:spPr>
              <a:xfrm>
                <a:off x="1574581" y="2431279"/>
                <a:ext cx="1785525" cy="3204672"/>
              </a:xfrm>
              <a:prstGeom prst="rect">
                <a:avLst/>
              </a:prstGeom>
            </p:spPr>
          </p:pic>
        </p:grpSp>
      </p:grpSp>
      <p:sp>
        <p:nvSpPr>
          <p:cNvPr id="35" name="Title 2">
            <a:extLst>
              <a:ext uri="{FF2B5EF4-FFF2-40B4-BE49-F238E27FC236}">
                <a16:creationId xmlns:a16="http://schemas.microsoft.com/office/drawing/2014/main" id="{D0EDFF76-F4F1-A34E-9DBE-9B61D5A3B7D0}"/>
              </a:ext>
            </a:extLst>
          </p:cNvPr>
          <p:cNvSpPr txBox="1">
            <a:spLocks/>
          </p:cNvSpPr>
          <p:nvPr/>
        </p:nvSpPr>
        <p:spPr>
          <a:xfrm>
            <a:off x="914400" y="813570"/>
            <a:ext cx="10369296" cy="461665"/>
          </a:xfrm>
          <a:prstGeom prst="rect">
            <a:avLst/>
          </a:prstGeom>
        </p:spPr>
        <p:txBody>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algn="ctr"/>
            <a:r>
              <a:rPr lang="en-US" dirty="0"/>
              <a:t>Please Share Your Feedback in the App</a:t>
            </a:r>
          </a:p>
        </p:txBody>
      </p:sp>
      <p:pic>
        <p:nvPicPr>
          <p:cNvPr id="36" name="Picture 35" descr="A picture containing graphical user interface&#10;&#10;Description automatically generated">
            <a:extLst>
              <a:ext uri="{FF2B5EF4-FFF2-40B4-BE49-F238E27FC236}">
                <a16:creationId xmlns:a16="http://schemas.microsoft.com/office/drawing/2014/main" id="{6CE3CB30-3726-F743-AA20-B0CF1E356A57}"/>
              </a:ext>
            </a:extLst>
          </p:cNvPr>
          <p:cNvPicPr>
            <a:picLocks noChangeAspect="1"/>
          </p:cNvPicPr>
          <p:nvPr/>
        </p:nvPicPr>
        <p:blipFill rotWithShape="1">
          <a:blip r:embed="rId3"/>
          <a:srcRect l="48750"/>
          <a:stretch/>
        </p:blipFill>
        <p:spPr>
          <a:xfrm>
            <a:off x="6989069" y="1147466"/>
            <a:ext cx="5202932" cy="5710535"/>
          </a:xfrm>
          <a:prstGeom prst="rect">
            <a:avLst/>
          </a:prstGeom>
        </p:spPr>
      </p:pic>
    </p:spTree>
    <p:extLst>
      <p:ext uri="{BB962C8B-B14F-4D97-AF65-F5344CB8AC3E}">
        <p14:creationId xmlns:p14="http://schemas.microsoft.com/office/powerpoint/2010/main" val="30268497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0BEF217-0FE0-A742-8673-2A7AA7301D3B}"/>
              </a:ext>
            </a:extLst>
          </p:cNvPr>
          <p:cNvGrpSpPr/>
          <p:nvPr/>
        </p:nvGrpSpPr>
        <p:grpSpPr>
          <a:xfrm>
            <a:off x="0" y="-1"/>
            <a:ext cx="12192000" cy="6867664"/>
            <a:chOff x="0" y="-1"/>
            <a:chExt cx="12192000" cy="6867664"/>
          </a:xfrm>
        </p:grpSpPr>
        <p:sp>
          <p:nvSpPr>
            <p:cNvPr id="10" name="Rectangle 9">
              <a:extLst>
                <a:ext uri="{FF2B5EF4-FFF2-40B4-BE49-F238E27FC236}">
                  <a16:creationId xmlns:a16="http://schemas.microsoft.com/office/drawing/2014/main" id="{B5D46C39-C73E-8341-BE4D-A6FE0683144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1" name="Rectangle 20">
              <a:extLst>
                <a:ext uri="{FF2B5EF4-FFF2-40B4-BE49-F238E27FC236}">
                  <a16:creationId xmlns:a16="http://schemas.microsoft.com/office/drawing/2014/main" id="{47736CB9-A2A0-724A-AA73-BE36AA32FD84}"/>
                </a:ext>
              </a:extLst>
            </p:cNvPr>
            <p:cNvSpPr/>
            <p:nvPr/>
          </p:nvSpPr>
          <p:spPr bwMode="auto">
            <a:xfrm>
              <a:off x="0" y="9662"/>
              <a:ext cx="12192000" cy="6858001"/>
            </a:xfrm>
            <a:prstGeom prst="rect">
              <a:avLst/>
            </a:prstGeom>
            <a:gradFill flip="none" rotWithShape="1">
              <a:gsLst>
                <a:gs pos="40000">
                  <a:srgbClr val="0B1A38">
                    <a:alpha val="0"/>
                  </a:srgbClr>
                </a:gs>
                <a:gs pos="0">
                  <a:srgbClr val="080F24">
                    <a:alpha val="85980"/>
                  </a:srgbClr>
                </a:gs>
              </a:gsLst>
              <a:lin ang="16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0" name="Rectangle 19">
              <a:extLst>
                <a:ext uri="{FF2B5EF4-FFF2-40B4-BE49-F238E27FC236}">
                  <a16:creationId xmlns:a16="http://schemas.microsoft.com/office/drawing/2014/main" id="{D5FF3ADB-E582-7D42-AFF2-83EC15BAFDAE}"/>
                </a:ext>
              </a:extLst>
            </p:cNvPr>
            <p:cNvSpPr/>
            <p:nvPr/>
          </p:nvSpPr>
          <p:spPr bwMode="auto">
            <a:xfrm>
              <a:off x="0" y="-1"/>
              <a:ext cx="12192000" cy="6858001"/>
            </a:xfrm>
            <a:prstGeom prst="rect">
              <a:avLst/>
            </a:prstGeom>
            <a:gradFill flip="none" rotWithShape="1">
              <a:gsLst>
                <a:gs pos="46000">
                  <a:srgbClr val="0B1A38">
                    <a:alpha val="0"/>
                  </a:srgbClr>
                </a:gs>
                <a:gs pos="7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23" name="Picture 22" descr="Background pattern&#10;&#10;Description automatically generated">
              <a:extLst>
                <a:ext uri="{FF2B5EF4-FFF2-40B4-BE49-F238E27FC236}">
                  <a16:creationId xmlns:a16="http://schemas.microsoft.com/office/drawing/2014/main" id="{F13A02E3-35ED-BA41-BBE5-8ADB01E23AEE}"/>
                </a:ext>
              </a:extLst>
            </p:cNvPr>
            <p:cNvPicPr>
              <a:picLocks noChangeAspect="1"/>
            </p:cNvPicPr>
            <p:nvPr/>
          </p:nvPicPr>
          <p:blipFill>
            <a:blip r:embed="rId3">
              <a:alphaModFix amt="34000"/>
            </a:blip>
            <a:stretch>
              <a:fillRect/>
            </a:stretch>
          </p:blipFill>
          <p:spPr>
            <a:xfrm>
              <a:off x="0" y="0"/>
              <a:ext cx="12192000" cy="6858000"/>
            </a:xfrm>
            <a:prstGeom prst="rect">
              <a:avLst/>
            </a:prstGeom>
          </p:spPr>
        </p:pic>
        <p:pic>
          <p:nvPicPr>
            <p:cNvPr id="19" name="Picture 18" descr="Background pattern&#10;&#10;Description automatically generated">
              <a:extLst>
                <a:ext uri="{FF2B5EF4-FFF2-40B4-BE49-F238E27FC236}">
                  <a16:creationId xmlns:a16="http://schemas.microsoft.com/office/drawing/2014/main" id="{68EC4E4F-3D60-F044-A5A1-A5FAEBA9C1E7}"/>
                </a:ext>
              </a:extLst>
            </p:cNvPr>
            <p:cNvPicPr>
              <a:picLocks noChangeAspect="1"/>
            </p:cNvPicPr>
            <p:nvPr/>
          </p:nvPicPr>
          <p:blipFill>
            <a:blip r:embed="rId4"/>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458C3CC2-2836-8540-82C2-551689D3743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42763" y="2670486"/>
              <a:ext cx="4906474" cy="1517028"/>
            </a:xfrm>
            <a:prstGeom prst="rect">
              <a:avLst/>
            </a:prstGeom>
          </p:spPr>
        </p:pic>
        <p:sp>
          <p:nvSpPr>
            <p:cNvPr id="39" name="Rectangle 38">
              <a:extLst>
                <a:ext uri="{FF2B5EF4-FFF2-40B4-BE49-F238E27FC236}">
                  <a16:creationId xmlns:a16="http://schemas.microsoft.com/office/drawing/2014/main" id="{AD48158A-2CC7-B347-B5D6-B3552870633B}"/>
                </a:ext>
              </a:extLst>
            </p:cNvPr>
            <p:cNvSpPr/>
            <p:nvPr/>
          </p:nvSpPr>
          <p:spPr>
            <a:xfrm>
              <a:off x="2108384" y="6402195"/>
              <a:ext cx="3923608" cy="252883"/>
            </a:xfrm>
            <a:prstGeom prst="rect">
              <a:avLst/>
            </a:prstGeom>
          </p:spPr>
          <p:txBody>
            <a:bodyPr wrap="square">
              <a:spAutoFit/>
            </a:bodyPr>
            <a:lstStyle/>
            <a:p>
              <a:r>
                <a:rPr lang="en-US" sz="1050" dirty="0">
                  <a:solidFill>
                    <a:schemeClr val="tx1">
                      <a:alpha val="60000"/>
                    </a:schemeClr>
                  </a:solidFill>
                </a:rPr>
                <a:t>Copyright © 2022 Esri. All rights reserved.</a:t>
              </a:r>
            </a:p>
          </p:txBody>
        </p:sp>
      </p:grpSp>
    </p:spTree>
    <p:extLst>
      <p:ext uri="{BB962C8B-B14F-4D97-AF65-F5344CB8AC3E}">
        <p14:creationId xmlns:p14="http://schemas.microsoft.com/office/powerpoint/2010/main" val="29781066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563C4B2-FE90-C141-8F41-DE52A023A027}"/>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6A67970C-89D7-5B42-A400-8C079D8E660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54A9E96A-4932-DE43-87D1-6A52A760CCB3}"/>
                </a:ext>
              </a:extLst>
            </p:cNvPr>
            <p:cNvPicPr>
              <a:picLocks noChangeAspect="1"/>
            </p:cNvPicPr>
            <p:nvPr/>
          </p:nvPicPr>
          <p:blipFill>
            <a:blip r:embed="rId2">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dirty="0"/>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dirty="0"/>
              <a:t>1. Create a </a:t>
            </a:r>
            <a:r>
              <a:rPr lang="en-US" dirty="0" err="1">
                <a:solidFill>
                  <a:schemeClr val="tx2"/>
                </a:solidFill>
                <a:latin typeface="Consolas" panose="020B0609020204030204" pitchFamily="49" charset="0"/>
                <a:cs typeface="Consolas" panose="020B0609020204030204" pitchFamily="49" charset="0"/>
              </a:rPr>
              <a:t>SchemaBuilder</a:t>
            </a:r>
            <a:r>
              <a:rPr lang="en-US" dirty="0"/>
              <a:t> object</a:t>
            </a:r>
          </a:p>
        </p:txBody>
      </p:sp>
      <p:pic>
        <p:nvPicPr>
          <p:cNvPr id="4" name="Picture 3">
            <a:extLst>
              <a:ext uri="{FF2B5EF4-FFF2-40B4-BE49-F238E27FC236}">
                <a16:creationId xmlns:a16="http://schemas.microsoft.com/office/drawing/2014/main" id="{50D2BD44-38C1-8D49-BAFB-76C712007A88}"/>
              </a:ext>
            </a:extLst>
          </p:cNvPr>
          <p:cNvPicPr>
            <a:picLocks noChangeAspect="1"/>
          </p:cNvPicPr>
          <p:nvPr/>
        </p:nvPicPr>
        <p:blipFill>
          <a:blip r:embed="rId3"/>
          <a:stretch>
            <a:fillRect/>
          </a:stretch>
        </p:blipFill>
        <p:spPr>
          <a:xfrm>
            <a:off x="2590800" y="3022600"/>
            <a:ext cx="7010400" cy="812800"/>
          </a:xfrm>
          <a:prstGeom prst="rect">
            <a:avLst/>
          </a:prstGeom>
        </p:spPr>
      </p:pic>
    </p:spTree>
    <p:extLst>
      <p:ext uri="{BB962C8B-B14F-4D97-AF65-F5344CB8AC3E}">
        <p14:creationId xmlns:p14="http://schemas.microsoft.com/office/powerpoint/2010/main" val="7297790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6A065A5-5201-8B48-B586-874A97581CD4}"/>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B55E31F6-65F0-5A4C-B247-A742E8B81235}"/>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91D846A6-7096-BC4E-B072-03C10C6AEB04}"/>
                </a:ext>
              </a:extLst>
            </p:cNvPr>
            <p:cNvPicPr>
              <a:picLocks noChangeAspect="1"/>
            </p:cNvPicPr>
            <p:nvPr/>
          </p:nvPicPr>
          <p:blipFill>
            <a:blip r:embed="rId2"/>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dirty="0"/>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dirty="0"/>
              <a:t>2. Describe a DDL operation using </a:t>
            </a:r>
            <a:r>
              <a:rPr lang="en-US" dirty="0">
                <a:solidFill>
                  <a:schemeClr val="tx2"/>
                </a:solidFill>
                <a:latin typeface="Consolas" panose="020B0609020204030204" pitchFamily="49" charset="0"/>
                <a:cs typeface="Consolas" panose="020B0609020204030204" pitchFamily="49" charset="0"/>
              </a:rPr>
              <a:t>Description</a:t>
            </a:r>
            <a:r>
              <a:rPr lang="en-US" dirty="0"/>
              <a:t> objects</a:t>
            </a:r>
          </a:p>
        </p:txBody>
      </p:sp>
      <p:pic>
        <p:nvPicPr>
          <p:cNvPr id="5" name="Picture 4" descr="Graphical user interface, text, application&#10;&#10;Description automatically generated">
            <a:extLst>
              <a:ext uri="{FF2B5EF4-FFF2-40B4-BE49-F238E27FC236}">
                <a16:creationId xmlns:a16="http://schemas.microsoft.com/office/drawing/2014/main" id="{616A7870-1902-7843-BABB-71343B2D1982}"/>
              </a:ext>
            </a:extLst>
          </p:cNvPr>
          <p:cNvPicPr>
            <a:picLocks noChangeAspect="1"/>
          </p:cNvPicPr>
          <p:nvPr/>
        </p:nvPicPr>
        <p:blipFill>
          <a:blip r:embed="rId3"/>
          <a:stretch>
            <a:fillRect/>
          </a:stretch>
        </p:blipFill>
        <p:spPr>
          <a:xfrm>
            <a:off x="6648184" y="2539241"/>
            <a:ext cx="4978400" cy="3796030"/>
          </a:xfrm>
          <a:prstGeom prst="rect">
            <a:avLst/>
          </a:prstGeom>
        </p:spPr>
      </p:pic>
      <p:pic>
        <p:nvPicPr>
          <p:cNvPr id="7" name="Picture 6" descr="Graphical user interface, text, application, email&#10;&#10;Description automatically generated">
            <a:extLst>
              <a:ext uri="{FF2B5EF4-FFF2-40B4-BE49-F238E27FC236}">
                <a16:creationId xmlns:a16="http://schemas.microsoft.com/office/drawing/2014/main" id="{9BFEF2EB-AED7-8B4A-876D-6C25445BCD6D}"/>
              </a:ext>
            </a:extLst>
          </p:cNvPr>
          <p:cNvPicPr>
            <a:picLocks noChangeAspect="1"/>
          </p:cNvPicPr>
          <p:nvPr/>
        </p:nvPicPr>
        <p:blipFill>
          <a:blip r:embed="rId4"/>
          <a:stretch>
            <a:fillRect/>
          </a:stretch>
        </p:blipFill>
        <p:spPr>
          <a:xfrm>
            <a:off x="1318006" y="2986480"/>
            <a:ext cx="4987290" cy="2169160"/>
          </a:xfrm>
          <a:prstGeom prst="rect">
            <a:avLst/>
          </a:prstGeom>
        </p:spPr>
      </p:pic>
    </p:spTree>
    <p:extLst>
      <p:ext uri="{BB962C8B-B14F-4D97-AF65-F5344CB8AC3E}">
        <p14:creationId xmlns:p14="http://schemas.microsoft.com/office/powerpoint/2010/main" val="36642065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mso-contentType ?>
<FormTemplates xmlns="http://schemas.microsoft.com/sharepoint/v3/contenttype/forms">
  <Display>DocumentLibraryForm</Display>
  <Edit>DocumentLibraryForm</Edit>
  <New>DocumentLibraryForm</New>
</FormTemplates>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p:properties xmlns:p="http://schemas.microsoft.com/office/2006/metadata/properties" xmlns:xsi="http://www.w3.org/2001/XMLSchema-instance" xmlns:pc="http://schemas.microsoft.com/office/infopath/2007/PartnerControls">
  <documentManagement>
    <_dlc_DocId xmlns="d1cd6fb8-9f75-4a4e-ba19-f8afe0aa8e3f">P7457YNZQEFK-1362962714-284262</_dlc_DocId>
    <_dlc_DocIdUrl xmlns="d1cd6fb8-9f75-4a4e-ba19-f8afe0aa8e3f">
      <Url>https://esriis.sharepoint.com/sites/Geodatabase577/_layouts/15/DocIdRedir.aspx?ID=P7457YNZQEFK-1362962714-284262</Url>
      <Description>P7457YNZQEFK-1362962714-284262</Description>
    </_dlc_DocIdUrl>
  </documentManagement>
</p:properties>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3" ma:contentTypeDescription="Create a new document." ma:contentTypeScope="" ma:versionID="86d98522209d74e08a29ac9bd9f951ec">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808522cba2d7fb09f03c11bb64b9b9cc"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10.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11.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12.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13.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14.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15.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16.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17.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18.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19.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2.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20.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21.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22.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23.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4.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25.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26.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27.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28.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29.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3.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30.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1.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2.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33.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4.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35.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6.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37.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38.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9.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4.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40.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41.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42.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3.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44.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45.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46.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7.xml><?xml version="1.0" encoding="utf-8"?>
<ds:datastoreItem xmlns:ds="http://schemas.openxmlformats.org/officeDocument/2006/customXml" ds:itemID="{81E133DB-697E-4C10-B192-8899027B1EC6}">
  <ds:schemaRefs>
    <ds:schemaRef ds:uri="http://purl.org/dc/terms/"/>
    <ds:schemaRef ds:uri="http://schemas.microsoft.com/office/2006/metadata/properties"/>
    <ds:schemaRef ds:uri="http://schemas.microsoft.com/office/2006/documentManagement/types"/>
    <ds:schemaRef ds:uri="http://purl.org/dc/elements/1.1/"/>
    <ds:schemaRef ds:uri="http://www.w3.org/XML/1998/namespace"/>
    <ds:schemaRef ds:uri="http://purl.org/dc/dcmitype/"/>
    <ds:schemaRef ds:uri="http://schemas.openxmlformats.org/package/2006/metadata/core-properties"/>
    <ds:schemaRef ds:uri="http://schemas.microsoft.com/office/infopath/2007/PartnerControls"/>
    <ds:schemaRef ds:uri="969634b1-bb27-4400-acd6-86276217b3b6"/>
    <ds:schemaRef ds:uri="3b231bd9-362e-4b4a-b934-a8e14959ce6d"/>
  </ds:schemaRefs>
</ds:datastoreItem>
</file>

<file path=customXml/itemProps48.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49.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5.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50.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51.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52.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3.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54.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55.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56.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57.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58.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59.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6.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60.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61.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2.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63.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64.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65.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66.xml><?xml version="1.0" encoding="utf-8"?>
<ds:datastoreItem xmlns:ds="http://schemas.openxmlformats.org/officeDocument/2006/customXml" ds:itemID="{24124443-341D-416D-B909-4D6175188F89}"/>
</file>

<file path=customXml/itemProps67.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68.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69.xml><?xml version="1.0" encoding="utf-8"?>
<ds:datastoreItem xmlns:ds="http://schemas.openxmlformats.org/officeDocument/2006/customXml" ds:itemID="{FABE6DCC-C562-4158-888E-B5C84193C693}"/>
</file>

<file path=customXml/itemProps7.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8.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9.xml><?xml version="1.0" encoding="utf-8"?>
<ds:datastoreItem xmlns:ds="http://schemas.openxmlformats.org/officeDocument/2006/customXml" ds:itemID="{8EED6C1C-A455-42E4-8CBE-649F5A755068}">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Esri_Corporate_Template-Dark</Template>
  <TotalTime>13782</TotalTime>
  <Words>3099</Words>
  <Application>Microsoft Macintosh PowerPoint</Application>
  <PresentationFormat>Widescreen</PresentationFormat>
  <Paragraphs>532</Paragraphs>
  <Slides>79</Slides>
  <Notes>43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79</vt:i4>
      </vt:variant>
    </vt:vector>
  </HeadingPairs>
  <TitlesOfParts>
    <vt:vector size="84" baseType="lpstr">
      <vt:lpstr>Arial</vt:lpstr>
      <vt:lpstr>Calibri</vt:lpstr>
      <vt:lpstr>Consolas</vt:lpstr>
      <vt:lpstr>Lucida Grande</vt:lpstr>
      <vt:lpstr>Esri_Corporate_Template-Dark</vt:lpstr>
      <vt:lpstr>ArcGIS Pro SDK for .NET: What’s New in the Geodatabase and Utility Network APIs</vt:lpstr>
      <vt:lpstr>Introduction</vt:lpstr>
      <vt:lpstr>New Releases since DevSummit 2021</vt:lpstr>
      <vt:lpstr>Today’s Outline</vt:lpstr>
      <vt:lpstr>Data Definition Language (DDL)</vt:lpstr>
      <vt:lpstr>DDL</vt:lpstr>
      <vt:lpstr>DDL — Targeted Use Cases</vt:lpstr>
      <vt:lpstr>Using DDL in the Pro SDK</vt:lpstr>
      <vt:lpstr>Using DDL in the Pro SDK</vt:lpstr>
      <vt:lpstr>Using DDL in the Pro SDK</vt:lpstr>
      <vt:lpstr>Using DDL in the Pro SDK</vt:lpstr>
      <vt:lpstr>DDL</vt:lpstr>
      <vt:lpstr>DDL Operations Supported</vt:lpstr>
      <vt:lpstr>DDL Operations Supported</vt:lpstr>
      <vt:lpstr>Mobile Geodatabase Support</vt:lpstr>
      <vt:lpstr>Improved Mobile Geodatabase Support</vt:lpstr>
      <vt:lpstr>Reminder: Types of Datastores</vt:lpstr>
      <vt:lpstr>Reminder: Creating Datastores</vt:lpstr>
      <vt:lpstr>What’s the Difference Between a Database and a Geodatabase?</vt:lpstr>
      <vt:lpstr>SQLite Databases vs. Mobile Geodatabases</vt:lpstr>
      <vt:lpstr>Memory Geodatabase Support</vt:lpstr>
      <vt:lpstr>In-Memory Geodatabases</vt:lpstr>
      <vt:lpstr>Geoprocessing Supports Two Kinds of Memory Geodatabases</vt:lpstr>
      <vt:lpstr>Geoprocessing Supports Two Kinds of Memory Geodatabases</vt:lpstr>
      <vt:lpstr>Creating a Memory Geodatabase</vt:lpstr>
      <vt:lpstr>Referencing and Using a Mobile Geodatabase</vt:lpstr>
      <vt:lpstr>One Thing to Look Out For…</vt:lpstr>
      <vt:lpstr>Workaround</vt:lpstr>
      <vt:lpstr>Named Trace Configurations</vt:lpstr>
      <vt:lpstr>What is a Named Trace Configuration?</vt:lpstr>
      <vt:lpstr>The Power of Named Trace Configurations</vt:lpstr>
      <vt:lpstr>Obtaining Named Trace Configurations</vt:lpstr>
      <vt:lpstr>Properties of a Named Trace Configuration</vt:lpstr>
      <vt:lpstr>Using a Named Trace Configuration</vt:lpstr>
      <vt:lpstr>Named Trace Configuration Demo</vt:lpstr>
      <vt:lpstr>Association Traversal</vt:lpstr>
      <vt:lpstr>Objectives</vt:lpstr>
      <vt:lpstr>An Example Splice Enclosure</vt:lpstr>
      <vt:lpstr>Logical Connections within a Splice Enclosure</vt:lpstr>
      <vt:lpstr>Logical Connections within a Splice Enclosure</vt:lpstr>
      <vt:lpstr>Logical Connections within a Splice Enclosure</vt:lpstr>
      <vt:lpstr>Logical Connections within a Splice Enclosure</vt:lpstr>
      <vt:lpstr>New Routine Added to Utility Network Class</vt:lpstr>
      <vt:lpstr>New Routine Added to Utility Network Class</vt:lpstr>
      <vt:lpstr>New Routine Added to Utility Network Class</vt:lpstr>
      <vt:lpstr>TraverseAssociationsDescription Class</vt:lpstr>
      <vt:lpstr>What does TraversalDirection Mean?</vt:lpstr>
      <vt:lpstr>New Routine Added to Utility Network Class</vt:lpstr>
      <vt:lpstr>The TraverseAssociationsResult Class</vt:lpstr>
      <vt:lpstr>Remember This Picture?</vt:lpstr>
      <vt:lpstr>Association Traversal Demo</vt:lpstr>
      <vt:lpstr>Fetching this Graph</vt:lpstr>
      <vt:lpstr>Miscellaneous Grab Bag</vt:lpstr>
      <vt:lpstr>CAD File Support</vt:lpstr>
      <vt:lpstr>Plugin Datastores</vt:lpstr>
      <vt:lpstr>Utility Network Metadata</vt:lpstr>
      <vt:lpstr>Utility Network Tracing</vt:lpstr>
      <vt:lpstr>Network Diagram Changes</vt:lpstr>
      <vt:lpstr>ArcGIS Pro 3.0</vt:lpstr>
      <vt:lpstr>Pro 3.0 Breaking API Changes</vt:lpstr>
      <vt:lpstr>Pro 3.0 Breaking API Changes</vt:lpstr>
      <vt:lpstr>Version and Historical Version</vt:lpstr>
      <vt:lpstr>Reconcile and Post</vt:lpstr>
      <vt:lpstr>Support 64-bit Row Counts</vt:lpstr>
      <vt:lpstr>Miscellaneous Geodatabase Changes</vt:lpstr>
      <vt:lpstr>Association Editing Changes</vt:lpstr>
      <vt:lpstr>Miscellaneous Utility Network API changes</vt:lpstr>
      <vt:lpstr>The Road Ahead Beyond 3.0</vt:lpstr>
      <vt:lpstr>DDL Enhancements</vt:lpstr>
      <vt:lpstr>Other Post 3.0 Geodatabase Enhancements</vt:lpstr>
      <vt:lpstr>Utility Network Future Enhancements</vt:lpstr>
      <vt:lpstr>Closing Thoughts</vt:lpstr>
      <vt:lpstr>Consider the Other Tools in the Toolbox</vt:lpstr>
      <vt:lpstr>For More Information</vt:lpstr>
      <vt:lpstr>ArcGIS Pro SDK for .NET – Technical Sessions</vt:lpstr>
      <vt:lpstr>ArcGIS Pro SDK for .NET – Demo Theater Sessions</vt:lpstr>
      <vt:lpstr>https://github.com/Esri/arcgis-pro-sdk/wiki/Tech-Sessions#2022-palm-springs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Pettitt</dc:creator>
  <cp:lastModifiedBy>Rich Ruh</cp:lastModifiedBy>
  <cp:revision>45</cp:revision>
  <cp:lastPrinted>2021-08-10T23:54:02Z</cp:lastPrinted>
  <dcterms:created xsi:type="dcterms:W3CDTF">2021-10-12T16:08:44Z</dcterms:created>
  <dcterms:modified xsi:type="dcterms:W3CDTF">2022-03-06T00:40:16Z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_dlc_DocIdItemGuid">
    <vt:lpwstr>5b4a2f79-6737-4329-8398-af6437b364e0</vt:lpwstr>
  </property>
</Properties>
</file>