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18" r:id="rId69"/>
    <p:sldMasterId id="2147486829" r:id="rId70"/>
  </p:sldMasterIdLst>
  <p:notesMasterIdLst>
    <p:notesMasterId r:id="rId112"/>
  </p:notesMasterIdLst>
  <p:handoutMasterIdLst>
    <p:handoutMasterId r:id="rId113"/>
  </p:handoutMasterIdLst>
  <p:sldIdLst>
    <p:sldId id="999" r:id="rId71"/>
    <p:sldId id="1002" r:id="rId72"/>
    <p:sldId id="1005" r:id="rId73"/>
    <p:sldId id="1007" r:id="rId74"/>
    <p:sldId id="1004" r:id="rId75"/>
    <p:sldId id="1008" r:id="rId76"/>
    <p:sldId id="1013" r:id="rId77"/>
    <p:sldId id="1014" r:id="rId78"/>
    <p:sldId id="1015" r:id="rId79"/>
    <p:sldId id="1003" r:id="rId80"/>
    <p:sldId id="1009" r:id="rId81"/>
    <p:sldId id="1012" r:id="rId82"/>
    <p:sldId id="1010" r:id="rId83"/>
    <p:sldId id="1011" r:id="rId84"/>
    <p:sldId id="603" r:id="rId85"/>
    <p:sldId id="702" r:id="rId86"/>
    <p:sldId id="697" r:id="rId87"/>
    <p:sldId id="881" r:id="rId88"/>
    <p:sldId id="704" r:id="rId89"/>
    <p:sldId id="882" r:id="rId90"/>
    <p:sldId id="895" r:id="rId91"/>
    <p:sldId id="896" r:id="rId92"/>
    <p:sldId id="884" r:id="rId93"/>
    <p:sldId id="886" r:id="rId94"/>
    <p:sldId id="883" r:id="rId95"/>
    <p:sldId id="885" r:id="rId96"/>
    <p:sldId id="898" r:id="rId97"/>
    <p:sldId id="887" r:id="rId98"/>
    <p:sldId id="902" r:id="rId99"/>
    <p:sldId id="888" r:id="rId100"/>
    <p:sldId id="904" r:id="rId101"/>
    <p:sldId id="894" r:id="rId102"/>
    <p:sldId id="891" r:id="rId103"/>
    <p:sldId id="893" r:id="rId104"/>
    <p:sldId id="901" r:id="rId105"/>
    <p:sldId id="996" r:id="rId106"/>
    <p:sldId id="997" r:id="rId107"/>
    <p:sldId id="998" r:id="rId108"/>
    <p:sldId id="1000" r:id="rId109"/>
    <p:sldId id="1001" r:id="rId110"/>
    <p:sldId id="889" r:id="rId1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00DDD6"/>
    <a:srgbClr val="71FBF1"/>
    <a:srgbClr val="1D51D9"/>
    <a:srgbClr val="E0F4FE"/>
    <a:srgbClr val="0073B4"/>
    <a:srgbClr val="438EB7"/>
    <a:srgbClr val="007AC2"/>
    <a:srgbClr val="C0E8FF"/>
    <a:srgbClr val="C8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365AAF-7AC8-4D7A-821F-8E74A2815357}" v="45" dt="2022-03-03T15:01:45.9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5148" autoAdjust="0"/>
  </p:normalViewPr>
  <p:slideViewPr>
    <p:cSldViewPr snapToGrid="0" snapToObjects="1" showGuides="1">
      <p:cViewPr varScale="1">
        <p:scale>
          <a:sx n="94" d="100"/>
          <a:sy n="94" d="100"/>
        </p:scale>
        <p:origin x="130" y="77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7" d="100"/>
        <a:sy n="11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tableStyles" Target="tableStyles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4.xml"/><Relationship Id="rId89" Type="http://schemas.openxmlformats.org/officeDocument/2006/relationships/slide" Target="slides/slide19.xml"/><Relationship Id="rId112" Type="http://schemas.openxmlformats.org/officeDocument/2006/relationships/notesMaster" Target="notesMasters/notesMaster1.xml"/><Relationship Id="rId16" Type="http://schemas.openxmlformats.org/officeDocument/2006/relationships/customXml" Target="../customXml/item16.xml"/><Relationship Id="rId107" Type="http://schemas.openxmlformats.org/officeDocument/2006/relationships/slide" Target="slides/slide37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4.xml"/><Relationship Id="rId79" Type="http://schemas.openxmlformats.org/officeDocument/2006/relationships/slide" Target="slides/slide9.xml"/><Relationship Id="rId102" Type="http://schemas.openxmlformats.org/officeDocument/2006/relationships/slide" Target="slides/slide32.xml"/><Relationship Id="rId5" Type="http://schemas.openxmlformats.org/officeDocument/2006/relationships/customXml" Target="../customXml/item5.xml"/><Relationship Id="rId90" Type="http://schemas.openxmlformats.org/officeDocument/2006/relationships/slide" Target="slides/slide20.xml"/><Relationship Id="rId95" Type="http://schemas.openxmlformats.org/officeDocument/2006/relationships/slide" Target="slides/slide25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113" Type="http://schemas.openxmlformats.org/officeDocument/2006/relationships/handoutMaster" Target="handoutMasters/handoutMaster1.xml"/><Relationship Id="rId118" Type="http://schemas.microsoft.com/office/2015/10/relationships/revisionInfo" Target="revisionInfo.xml"/><Relationship Id="rId80" Type="http://schemas.openxmlformats.org/officeDocument/2006/relationships/slide" Target="slides/slide10.xml"/><Relationship Id="rId85" Type="http://schemas.openxmlformats.org/officeDocument/2006/relationships/slide" Target="slides/slide15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33.xml"/><Relationship Id="rId108" Type="http://schemas.openxmlformats.org/officeDocument/2006/relationships/slide" Target="slides/slide38.xml"/><Relationship Id="rId54" Type="http://schemas.openxmlformats.org/officeDocument/2006/relationships/customXml" Target="../customXml/item54.xml"/><Relationship Id="rId70" Type="http://schemas.openxmlformats.org/officeDocument/2006/relationships/slideMaster" Target="slideMasters/slideMaster2.xml"/><Relationship Id="rId75" Type="http://schemas.openxmlformats.org/officeDocument/2006/relationships/slide" Target="slides/slide5.xml"/><Relationship Id="rId91" Type="http://schemas.openxmlformats.org/officeDocument/2006/relationships/slide" Target="slides/slide21.xml"/><Relationship Id="rId96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presProps" Target="presProp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3.xml"/><Relationship Id="rId78" Type="http://schemas.openxmlformats.org/officeDocument/2006/relationships/slide" Target="slides/slide8.xml"/><Relationship Id="rId81" Type="http://schemas.openxmlformats.org/officeDocument/2006/relationships/slide" Target="slides/slide11.xml"/><Relationship Id="rId86" Type="http://schemas.openxmlformats.org/officeDocument/2006/relationships/slide" Target="slides/slide16.xml"/><Relationship Id="rId94" Type="http://schemas.openxmlformats.org/officeDocument/2006/relationships/slide" Target="slides/slide24.xml"/><Relationship Id="rId99" Type="http://schemas.openxmlformats.org/officeDocument/2006/relationships/slide" Target="slides/slide29.xml"/><Relationship Id="rId101" Type="http://schemas.openxmlformats.org/officeDocument/2006/relationships/slide" Target="slides/slide3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6.xml"/><Relationship Id="rId97" Type="http://schemas.openxmlformats.org/officeDocument/2006/relationships/slide" Target="slides/slide27.xml"/><Relationship Id="rId104" Type="http://schemas.openxmlformats.org/officeDocument/2006/relationships/slide" Target="slides/slide34.xml"/><Relationship Id="rId7" Type="http://schemas.openxmlformats.org/officeDocument/2006/relationships/customXml" Target="../customXml/item7.xml"/><Relationship Id="rId71" Type="http://schemas.openxmlformats.org/officeDocument/2006/relationships/slide" Target="slides/slide1.xml"/><Relationship Id="rId92" Type="http://schemas.openxmlformats.org/officeDocument/2006/relationships/slide" Target="slides/slide2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7.xml"/><Relationship Id="rId110" Type="http://schemas.openxmlformats.org/officeDocument/2006/relationships/slide" Target="slides/slide40.xml"/><Relationship Id="rId115" Type="http://schemas.openxmlformats.org/officeDocument/2006/relationships/viewProps" Target="viewProps.xml"/><Relationship Id="rId61" Type="http://schemas.openxmlformats.org/officeDocument/2006/relationships/customXml" Target="../customXml/item61.xml"/><Relationship Id="rId82" Type="http://schemas.openxmlformats.org/officeDocument/2006/relationships/slide" Target="slides/slide1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7.xml"/><Relationship Id="rId100" Type="http://schemas.openxmlformats.org/officeDocument/2006/relationships/slide" Target="slides/slide30.xml"/><Relationship Id="rId105" Type="http://schemas.openxmlformats.org/officeDocument/2006/relationships/slide" Target="slides/slide35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2.xml"/><Relationship Id="rId93" Type="http://schemas.openxmlformats.org/officeDocument/2006/relationships/slide" Target="slides/slide23.xml"/><Relationship Id="rId98" Type="http://schemas.openxmlformats.org/officeDocument/2006/relationships/slide" Target="slides/slide28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theme" Target="theme/theme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slide" Target="slides/slide13.xml"/><Relationship Id="rId88" Type="http://schemas.openxmlformats.org/officeDocument/2006/relationships/slide" Target="slides/slide18.xml"/><Relationship Id="rId111" Type="http://schemas.openxmlformats.org/officeDocument/2006/relationships/slide" Target="slides/slide41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slide" Target="slides/slide3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3/8/2022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Shape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53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7657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668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84718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42186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39945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72748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331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36992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87062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9248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MapView</a:t>
            </a:r>
            <a:r>
              <a:rPr lang="en-US" dirty="0"/>
              <a:t> Graphic Overlay</a:t>
            </a:r>
          </a:p>
          <a:p>
            <a:r>
              <a:rPr lang="en-US" dirty="0"/>
              <a:t>Temporary graphics can be added to your map view or scene view using something called a "graphic overlay" associated with the map or scene views. The overlays are for showing temporary data that's not persisted when the view is closed. Overlay graphics are defined using a geometry to specify its location and a corresponding CIM symbol (technically a CIM symbol </a:t>
            </a:r>
            <a:r>
              <a:rPr lang="en-US" dirty="0" err="1"/>
              <a:t>symbol</a:t>
            </a:r>
            <a:r>
              <a:rPr lang="en-US" dirty="0"/>
              <a:t> reference). A </a:t>
            </a:r>
            <a:r>
              <a:rPr lang="en-US" dirty="0" err="1"/>
              <a:t>CIMGraphic</a:t>
            </a:r>
            <a:r>
              <a:rPr lang="en-US" dirty="0"/>
              <a:t> can also be used (which basically combines the geometry and symbol into a single entity). Graphics can be points, lines, polygon, or text (to include callouts).</a:t>
            </a:r>
          </a:p>
          <a:p>
            <a:endParaRPr lang="en-US" dirty="0"/>
          </a:p>
          <a:p>
            <a:r>
              <a:rPr lang="en-US" dirty="0"/>
              <a:t>In the image below, a point geometry symbolized with a star has been added to the overlay. Additionally, a second text graphic has been added, using a callout, to "add" a label to the star.</a:t>
            </a:r>
          </a:p>
          <a:p>
            <a:endParaRPr lang="en-US" dirty="0"/>
          </a:p>
          <a:p>
            <a:r>
              <a:rPr lang="en-US" dirty="0" err="1"/>
              <a:t>graphicOverlay</a:t>
            </a:r>
            <a:endParaRPr lang="en-US" dirty="0"/>
          </a:p>
          <a:p>
            <a:endParaRPr lang="en-US" dirty="0"/>
          </a:p>
          <a:p>
            <a:r>
              <a:rPr lang="en-US" dirty="0"/>
              <a:t>To create a Graphic overlay, use the </a:t>
            </a:r>
            <a:r>
              <a:rPr lang="en-US" dirty="0" err="1"/>
              <a:t>MapView</a:t>
            </a:r>
            <a:r>
              <a:rPr lang="en-US" dirty="0"/>
              <a:t> </a:t>
            </a:r>
            <a:r>
              <a:rPr lang="en-US" dirty="0" err="1"/>
              <a:t>AddOverlay</a:t>
            </a:r>
            <a:r>
              <a:rPr lang="en-US" dirty="0"/>
              <a:t> method. There are 3 overloads for this method that use a geometry and a Symbol reference; a </a:t>
            </a:r>
            <a:r>
              <a:rPr lang="en-US" dirty="0" err="1"/>
              <a:t>CIMGraphic</a:t>
            </a:r>
            <a:r>
              <a:rPr lang="en-US" dirty="0"/>
              <a:t>; or a feature </a:t>
            </a:r>
            <a:r>
              <a:rPr lang="en-US" dirty="0" err="1"/>
              <a:t>oid</a:t>
            </a:r>
            <a:r>
              <a:rPr lang="en-US" dirty="0"/>
              <a:t> (for the location) and Symbol Reference.</a:t>
            </a:r>
          </a:p>
          <a:p>
            <a:endParaRPr lang="en-US" dirty="0"/>
          </a:p>
          <a:p>
            <a:r>
              <a:rPr lang="en-US" dirty="0"/>
              <a:t>public static </a:t>
            </a:r>
            <a:r>
              <a:rPr lang="en-US" dirty="0" err="1"/>
              <a:t>IDisposable</a:t>
            </a:r>
            <a:r>
              <a:rPr lang="en-US" dirty="0"/>
              <a:t> </a:t>
            </a:r>
            <a:r>
              <a:rPr lang="en-US" dirty="0" err="1"/>
              <a:t>AddOverlay</a:t>
            </a:r>
            <a:r>
              <a:rPr lang="en-US" dirty="0"/>
              <a:t>( </a:t>
            </a:r>
            <a:r>
              <a:rPr lang="en-US" dirty="0" err="1"/>
              <a:t>MapView</a:t>
            </a:r>
            <a:r>
              <a:rPr lang="en-US" dirty="0"/>
              <a:t> </a:t>
            </a:r>
            <a:r>
              <a:rPr lang="en-US" dirty="0" err="1"/>
              <a:t>mapView</a:t>
            </a:r>
            <a:r>
              <a:rPr lang="en-US" dirty="0"/>
              <a:t>, Geometry </a:t>
            </a:r>
            <a:r>
              <a:rPr lang="en-US" dirty="0" err="1"/>
              <a:t>geom</a:t>
            </a:r>
            <a:r>
              <a:rPr lang="en-US" dirty="0"/>
              <a:t>, </a:t>
            </a:r>
            <a:r>
              <a:rPr lang="en-US" dirty="0" err="1"/>
              <a:t>CIMSymbolReference</a:t>
            </a:r>
            <a:r>
              <a:rPr lang="en-US" dirty="0"/>
              <a:t> symbol)</a:t>
            </a:r>
          </a:p>
          <a:p>
            <a:r>
              <a:rPr lang="en-US" dirty="0"/>
              <a:t>public static </a:t>
            </a:r>
            <a:r>
              <a:rPr lang="en-US" dirty="0" err="1"/>
              <a:t>IDisposable</a:t>
            </a:r>
            <a:r>
              <a:rPr lang="en-US" dirty="0"/>
              <a:t> </a:t>
            </a:r>
            <a:r>
              <a:rPr lang="en-US" dirty="0" err="1"/>
              <a:t>AddOverlay</a:t>
            </a:r>
            <a:r>
              <a:rPr lang="en-US" dirty="0"/>
              <a:t>(</a:t>
            </a:r>
            <a:r>
              <a:rPr lang="en-US" dirty="0" err="1"/>
              <a:t>MapView</a:t>
            </a:r>
            <a:r>
              <a:rPr lang="en-US" dirty="0"/>
              <a:t> </a:t>
            </a:r>
            <a:r>
              <a:rPr lang="en-US" dirty="0" err="1"/>
              <a:t>mapView</a:t>
            </a:r>
            <a:r>
              <a:rPr lang="en-US" dirty="0"/>
              <a:t>, </a:t>
            </a:r>
            <a:r>
              <a:rPr lang="en-US" dirty="0" err="1"/>
              <a:t>CIMGraphic</a:t>
            </a:r>
            <a:r>
              <a:rPr lang="en-US" dirty="0"/>
              <a:t> graphic)</a:t>
            </a:r>
          </a:p>
          <a:p>
            <a:r>
              <a:rPr lang="en-US" dirty="0"/>
              <a:t>public static </a:t>
            </a:r>
            <a:r>
              <a:rPr lang="en-US" dirty="0" err="1"/>
              <a:t>IDisposable</a:t>
            </a:r>
            <a:r>
              <a:rPr lang="en-US" dirty="0"/>
              <a:t> </a:t>
            </a:r>
            <a:r>
              <a:rPr lang="en-US" dirty="0" err="1"/>
              <a:t>AddOverlay</a:t>
            </a:r>
            <a:r>
              <a:rPr lang="en-US" dirty="0"/>
              <a:t>(</a:t>
            </a:r>
            <a:r>
              <a:rPr lang="en-US" dirty="0" err="1"/>
              <a:t>MapView</a:t>
            </a:r>
            <a:r>
              <a:rPr lang="en-US" dirty="0"/>
              <a:t> </a:t>
            </a:r>
            <a:r>
              <a:rPr lang="en-US" dirty="0" err="1"/>
              <a:t>mapView</a:t>
            </a:r>
            <a:r>
              <a:rPr lang="en-US" dirty="0"/>
              <a:t>, Layer </a:t>
            </a:r>
            <a:r>
              <a:rPr lang="en-US" dirty="0" err="1"/>
              <a:t>layer</a:t>
            </a:r>
            <a:r>
              <a:rPr lang="en-US" dirty="0"/>
              <a:t>, long </a:t>
            </a:r>
            <a:r>
              <a:rPr lang="en-US" dirty="0" err="1"/>
              <a:t>oid</a:t>
            </a:r>
            <a:r>
              <a:rPr lang="en-US" dirty="0"/>
              <a:t>, </a:t>
            </a:r>
            <a:r>
              <a:rPr lang="en-US" dirty="0" err="1"/>
              <a:t>CIMSymbolReference</a:t>
            </a:r>
            <a:r>
              <a:rPr lang="en-US" dirty="0"/>
              <a:t> symbol)</a:t>
            </a:r>
          </a:p>
          <a:p>
            <a:r>
              <a:rPr lang="en-US" dirty="0"/>
              <a:t>The </a:t>
            </a:r>
            <a:r>
              <a:rPr lang="en-US" dirty="0" err="1"/>
              <a:t>AddOverlay</a:t>
            </a:r>
            <a:r>
              <a:rPr lang="en-US" dirty="0"/>
              <a:t> method returns an </a:t>
            </a:r>
            <a:r>
              <a:rPr lang="en-US" dirty="0" err="1"/>
              <a:t>IDisposable</a:t>
            </a:r>
            <a:r>
              <a:rPr lang="en-US" dirty="0"/>
              <a:t> which can be used to clear the graphic. To remove the graphic, call "Dispose" on the returned </a:t>
            </a:r>
            <a:r>
              <a:rPr lang="en-US" dirty="0" err="1"/>
              <a:t>IDisposable</a:t>
            </a:r>
            <a:r>
              <a:rPr lang="en-US" dirty="0"/>
              <a:t> (</a:t>
            </a:r>
            <a:r>
              <a:rPr lang="en-US" dirty="0" err="1"/>
              <a:t>eg</a:t>
            </a:r>
            <a:r>
              <a:rPr lang="en-US" dirty="0"/>
              <a:t> _</a:t>
            </a:r>
            <a:r>
              <a:rPr lang="en-US" dirty="0" err="1"/>
              <a:t>graphic.Dispose</a:t>
            </a:r>
            <a:r>
              <a:rPr lang="en-US" dirty="0"/>
              <a:t>()). Save the </a:t>
            </a:r>
            <a:r>
              <a:rPr lang="en-US" dirty="0" err="1"/>
              <a:t>IDisposable</a:t>
            </a:r>
            <a:r>
              <a:rPr lang="en-US" dirty="0"/>
              <a:t> in a member variable if you need to maintain a reference to it. If you do not remove the graphic, it will automatically be removed when the </a:t>
            </a:r>
            <a:r>
              <a:rPr lang="en-US" dirty="0" err="1"/>
              <a:t>mapview</a:t>
            </a:r>
            <a:r>
              <a:rPr lang="en-US" dirty="0"/>
              <a:t> is closed.</a:t>
            </a:r>
          </a:p>
          <a:p>
            <a:endParaRPr lang="en-US" dirty="0"/>
          </a:p>
          <a:p>
            <a:r>
              <a:rPr lang="en-US" dirty="0"/>
              <a:t>The following code snippet illustrates how to create a graphic using a geometry and CIM symbol (reference).</a:t>
            </a:r>
          </a:p>
          <a:p>
            <a:endParaRPr lang="en-US" dirty="0"/>
          </a:p>
          <a:p>
            <a:r>
              <a:rPr lang="en-US" dirty="0"/>
              <a:t>	    private </a:t>
            </a:r>
            <a:r>
              <a:rPr lang="en-US" dirty="0" err="1"/>
              <a:t>IDisposable</a:t>
            </a:r>
            <a:r>
              <a:rPr lang="en-US" dirty="0"/>
              <a:t> _graphic = null; //defined elsewhere</a:t>
            </a:r>
          </a:p>
          <a:p>
            <a:endParaRPr lang="en-US" dirty="0"/>
          </a:p>
          <a:p>
            <a:r>
              <a:rPr lang="en-US" dirty="0"/>
              <a:t>            // Add point graphic to the overlay at the center of the </a:t>
            </a:r>
            <a:r>
              <a:rPr lang="en-US" dirty="0" err="1"/>
              <a:t>mapView</a:t>
            </a:r>
            <a:endParaRPr lang="en-US" dirty="0"/>
          </a:p>
          <a:p>
            <a:r>
              <a:rPr lang="en-US" dirty="0"/>
              <a:t>	    // Note: Run within </a:t>
            </a:r>
            <a:r>
              <a:rPr lang="en-US" dirty="0" err="1"/>
              <a:t>QueuedTask.Run</a:t>
            </a:r>
            <a:endParaRPr lang="en-US" dirty="0"/>
          </a:p>
          <a:p>
            <a:r>
              <a:rPr lang="en-US" dirty="0"/>
              <a:t>            _graphic = </a:t>
            </a:r>
            <a:r>
              <a:rPr lang="en-US" dirty="0" err="1"/>
              <a:t>mapView.AddOverlay</a:t>
            </a:r>
            <a:r>
              <a:rPr lang="en-US" dirty="0"/>
              <a:t>(</a:t>
            </a:r>
            <a:r>
              <a:rPr lang="en-US" dirty="0" err="1"/>
              <a:t>mapView.Extent.Center</a:t>
            </a:r>
            <a:r>
              <a:rPr lang="en-US" dirty="0"/>
              <a:t>, </a:t>
            </a:r>
            <a:r>
              <a:rPr lang="en-US" dirty="0" err="1"/>
              <a:t>SymbolFactory.Instance.ConstructPointSymbol</a:t>
            </a:r>
            <a:r>
              <a:rPr lang="en-US" dirty="0"/>
              <a:t>(</a:t>
            </a:r>
            <a:r>
              <a:rPr lang="en-US" dirty="0" err="1"/>
              <a:t>ColorFactory.Instance.RedRGB</a:t>
            </a:r>
            <a:r>
              <a:rPr lang="en-US" dirty="0"/>
              <a:t>, 40.0, </a:t>
            </a:r>
            <a:r>
              <a:rPr lang="en-US" dirty="0" err="1"/>
              <a:t>SimpleMarkerStyle.Star</a:t>
            </a:r>
            <a:r>
              <a:rPr lang="en-US" dirty="0"/>
              <a:t>).</a:t>
            </a:r>
            <a:r>
              <a:rPr lang="en-US" dirty="0" err="1"/>
              <a:t>MakeSymbolReference</a:t>
            </a:r>
            <a:r>
              <a:rPr lang="en-US" dirty="0"/>
              <a:t>());</a:t>
            </a:r>
          </a:p>
          <a:p>
            <a:endParaRPr lang="en-US" dirty="0"/>
          </a:p>
          <a:p>
            <a:r>
              <a:rPr lang="en-US" dirty="0"/>
              <a:t>	    // Note: Update graphic using </a:t>
            </a:r>
            <a:r>
              <a:rPr lang="en-US" dirty="0" err="1"/>
              <a:t>UpdateOverlay</a:t>
            </a:r>
            <a:endParaRPr lang="en-US" dirty="0"/>
          </a:p>
          <a:p>
            <a:r>
              <a:rPr lang="en-US" dirty="0"/>
              <a:t>	    // </a:t>
            </a:r>
            <a:r>
              <a:rPr lang="en-US" dirty="0" err="1"/>
              <a:t>mapView.UpdateOverlay</a:t>
            </a:r>
            <a:r>
              <a:rPr lang="en-US" dirty="0"/>
              <a:t>(_graphic,...);</a:t>
            </a:r>
          </a:p>
          <a:p>
            <a:endParaRPr lang="en-US" dirty="0"/>
          </a:p>
          <a:p>
            <a:r>
              <a:rPr lang="en-US" dirty="0"/>
              <a:t>	    _</a:t>
            </a:r>
            <a:r>
              <a:rPr lang="en-US" dirty="0" err="1"/>
              <a:t>graphic.Dispose</a:t>
            </a:r>
            <a:r>
              <a:rPr lang="en-US" dirty="0"/>
              <a:t>(); //Removes the graphic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1296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4464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8467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3210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7801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8505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758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6280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461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0883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40319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716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6111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95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tif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11" Type="http://schemas.openxmlformats.org/officeDocument/2006/relationships/image" Target="../media/image14.jp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D83224D-B8F0-49E7-99A9-3566CD48678A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D204C84-DC56-4A89-8EFC-08C754801EF0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68000">
                  <a:srgbClr val="0B1A38">
                    <a:alpha val="0"/>
                  </a:srgbClr>
                </a:gs>
                <a:gs pos="100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4F48E91-818A-4DD6-9EC2-B2D38F78AA9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0F16227-1225-42DC-A86F-4F00D0F07C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845"/>
            <a:stretch/>
          </p:blipFill>
          <p:spPr>
            <a:xfrm>
              <a:off x="4614040" y="0"/>
              <a:ext cx="7577959" cy="6858000"/>
            </a:xfrm>
            <a:prstGeom prst="rect">
              <a:avLst/>
            </a:prstGeom>
          </p:spPr>
        </p:pic>
        <p:sp>
          <p:nvSpPr>
            <p:cNvPr id="14" name="DEV 2022">
              <a:extLst>
                <a:ext uri="{FF2B5EF4-FFF2-40B4-BE49-F238E27FC236}">
                  <a16:creationId xmlns:a16="http://schemas.microsoft.com/office/drawing/2014/main" id="{7773847F-96CB-41F2-B1CE-F978D70ABE02}"/>
                </a:ext>
              </a:extLst>
            </p:cNvPr>
            <p:cNvSpPr txBox="1">
              <a:spLocks/>
            </p:cNvSpPr>
            <p:nvPr/>
          </p:nvSpPr>
          <p:spPr bwMode="white">
            <a:xfrm>
              <a:off x="1362073" y="6034895"/>
              <a:ext cx="4329425" cy="606772"/>
            </a:xfrm>
            <a:prstGeom prst="rect">
              <a:avLst/>
            </a:prstGeom>
            <a:noFill/>
          </p:spPr>
          <p:txBody>
            <a:bodyPr vert="horz" lIns="0" tIns="0" rIns="0" bIns="0" rtlCol="0">
              <a:noAutofit/>
            </a:bodyPr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None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572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8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2pPr>
              <a:lvl3pPr marL="9144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6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3pPr>
              <a:lvl4pPr marL="1371600" indent="0" algn="ctr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4pPr>
              <a:lvl5pPr marL="1828800" indent="0" algn="ctr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5pPr>
              <a:lvl6pPr marL="2286000" indent="0" algn="ctr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tabLst>
                  <a:tab pos="1484313" algn="l"/>
                </a:tabLst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6pPr>
              <a:lvl7pPr marL="27432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7pPr>
              <a:lvl8pPr marL="32004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8pPr>
              <a:lvl9pPr marL="36576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B9F2">
                    <a:lumMod val="60000"/>
                    <a:lumOff val="40000"/>
                  </a:srgbClr>
                </a:buClr>
                <a:buSzPct val="80000"/>
                <a:buFont typeface="Arial"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srgbClr val="C3E3F7">
                      <a:alpha val="5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Arial"/>
                </a:rPr>
                <a:t>2022 ESRI DEVELOPER SUMMIT</a:t>
              </a:r>
              <a:endPara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C3E3F7">
                    <a:alpha val="50000"/>
                  </a:srgbClr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ED6DA1E-6EB6-4977-B539-701BDCF3C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5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484" y="654271"/>
              <a:ext cx="2007343" cy="620648"/>
            </a:xfrm>
            <a:prstGeom prst="rect">
              <a:avLst/>
            </a:prstGeom>
          </p:spPr>
        </p:pic>
      </p:grpSp>
      <p:sp>
        <p:nvSpPr>
          <p:cNvPr id="16" name="Subtitle 2">
            <a:extLst>
              <a:ext uri="{FF2B5EF4-FFF2-40B4-BE49-F238E27FC236}">
                <a16:creationId xmlns:a16="http://schemas.microsoft.com/office/drawing/2014/main" id="{39ECC7C0-C256-48A4-A841-4C98B9AA2C7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71601" y="3420036"/>
            <a:ext cx="5486400" cy="490333"/>
          </a:xfrm>
          <a:prstGeom prst="rect">
            <a:avLst/>
          </a:prstGeom>
        </p:spPr>
        <p:txBody>
          <a:bodyPr/>
          <a:lstStyle/>
          <a:p>
            <a:pPr marR="0" lvl="0" algn="l" fontAlgn="auto"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tabLst>
                <a:tab pos="276225" algn="l"/>
              </a:tabLst>
              <a:defRPr/>
            </a:pPr>
            <a:r>
              <a:rPr lang="en-US" sz="1800" dirty="0">
                <a:solidFill>
                  <a:srgbClr val="00EC86"/>
                </a:solidFill>
                <a:latin typeface="Arial"/>
                <a:ea typeface="ＭＳ Ｐゴシック"/>
              </a:rPr>
              <a:t>Presenter Names</a:t>
            </a:r>
          </a:p>
          <a:p>
            <a:pPr algn="l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6FBE06-C154-4AEA-AE70-1ED6B0782E4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360511" y="2460325"/>
            <a:ext cx="6397142" cy="9144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3800" dirty="0">
                <a:solidFill>
                  <a:prstClr val="white"/>
                </a:solidFill>
                <a:latin typeface="Arial"/>
                <a:ea typeface="ＭＳ Ｐゴシック"/>
              </a:rPr>
              <a:t>Presentation Title 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85985062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CF517-5231-43BB-893C-350694697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646A66-77E5-493E-BA72-4B7EE111A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EB6EE0-EDA2-4B4F-96DC-6994CC5C4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B736E-2715-4074-8E54-DFDEE6CDC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C82D96-B84F-4CB4-9F85-44F53277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311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F2290-127E-401C-A1AB-025C99957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87A9DC-9077-4377-A054-7163209B96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AF6D6C-B87D-4107-96D2-120C33D1D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476A2-F5CE-41C4-AA06-9CB054D7F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68804-CD4F-4157-A1FA-669B1B052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466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D932C-E422-4816-8E5B-B3C3EDC04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91D82-3518-4974-B5FE-9F37AE734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72BAC-2A2C-4BBF-9D18-997BC6059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61069-A08C-490E-BE3B-D3CC6B207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FA23F-5D52-4FB5-9C45-D941C7F2C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21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328C1-47F4-476C-BBC8-E01459DE3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F6BA6-E525-4A0B-90B5-E96FC7834F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5E406B-4D2B-4CCB-97F2-8B1D25BD13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FDF25E-9BCE-45EB-ADBF-F4DD714EA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9EDA05-D7A7-48D9-9A1C-4F9C9EA98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27CC44-5FFA-40CC-A329-84ABD8865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61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668C-8B10-46CA-9182-69730DD68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E0FAD-4CDB-4679-9141-A13B5E858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D012C8-36BA-48AA-ADFA-9998DFAA72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C1D4C9-CE39-4BAA-8A8B-D9663F2E2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5D14C1-79D2-4879-9A4E-A871C7909E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DA50B0-38A9-4695-8D47-99AD2B083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9B7B86-4474-475C-BBB3-C0D15853A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19ABEB-4F5D-4747-BCE8-FE51D4D90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181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5B34C-C58A-464A-97E1-B5BFBB1BD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F5C115-B562-4486-974D-B4BA96258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263623-5C21-4A2E-85BE-50C02B5D9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D24A47-E263-4AA0-8B0B-258F103B7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77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B9FA16-D5A4-41AA-B899-36162E0E8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DE5C76-C54C-4747-AC52-526A42DBC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9C8081-D976-4981-8B47-2D59D6DAC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9507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654F3-F073-44A2-BF94-F580734E7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0079A-42A9-4A77-8F11-54C4EAB66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B3B0A9-3657-4DBD-99FF-AE1D8B570E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A8BFFD-7F07-4731-B9F8-077B514F9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E14933-2DE4-41B1-86CE-14E4791D8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7C3004-1520-4AB9-99DB-F6F98A54B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1824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13C02-0195-43D3-A9DE-735CADF90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2DB26A-945C-476D-9ED1-7D2522917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A4CFF9-CC51-4184-957A-A5043FC773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441699-E8FE-4AF6-9F8A-6CD47A504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ACB06-0205-4A11-A115-7DEE25882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05990F-4D58-4EE8-BD10-61C03E59B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5655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A718A-DE6A-46EF-88AB-14AA4FB4F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D194F-69E6-4612-B61F-F4F3E2B1C8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71B72-D6EF-45C9-893B-0C448A0B7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55C2D-AE86-47AD-91AC-05054A882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CD71BC-DE5C-46A2-8B7F-2E4CF28D7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65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9D0C038-66B2-4F96-B145-69E7922507C6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70C1577-11F6-44B7-853B-DE7943B0FB4E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47D1F8-17AB-4D10-8EB4-6D59F6F6F732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86020C0-FCB3-4EE6-887B-147708004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Content Placeholder 17">
            <a:extLst>
              <a:ext uri="{FF2B5EF4-FFF2-40B4-BE49-F238E27FC236}">
                <a16:creationId xmlns:a16="http://schemas.microsoft.com/office/drawing/2014/main" id="{C7F7F6DC-4D8D-494D-ACD8-1567EAB45F7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1352" y="1005840"/>
            <a:ext cx="10369296" cy="5386647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Bullets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0F7682D1-1423-48DD-B420-2F0ABF01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357936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sz="2800" b="0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2673497158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E02CE5-9BDF-4EC0-A383-315C9801B2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E38E86-6DD7-489C-8826-F7F7D7F4B4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A9423E-DC0D-47AD-8983-C898FB5C0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87FCC-EC57-4E92-B996-89B973337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14C5FF-A8CE-4AED-96D6-E19B78323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1818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92767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9D0C038-66B2-4F96-B145-69E7922507C6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70C1577-11F6-44B7-853B-DE7943B0FB4E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47D1F8-17AB-4D10-8EB4-6D59F6F6F732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86020C0-FCB3-4EE6-887B-147708004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Content Placeholder 17">
            <a:extLst>
              <a:ext uri="{FF2B5EF4-FFF2-40B4-BE49-F238E27FC236}">
                <a16:creationId xmlns:a16="http://schemas.microsoft.com/office/drawing/2014/main" id="{C7F7F6DC-4D8D-494D-ACD8-1567EAB45F7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08304" y="1388225"/>
            <a:ext cx="10369296" cy="5093007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Bullets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0F7682D1-1423-48DD-B420-2F0ABF01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7676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sz="2800" b="0" dirty="0"/>
              <a:t>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42B5EB-76C9-4CCE-9ECD-C80C0B0C34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838731"/>
            <a:ext cx="10363200" cy="403225"/>
          </a:xfrm>
          <a:prstGeom prst="rect">
            <a:avLst/>
          </a:prstGeom>
        </p:spPr>
        <p:txBody>
          <a:bodyPr/>
          <a:lstStyle>
            <a:lvl2pPr marL="284163" indent="0">
              <a:buNone/>
              <a:defRPr/>
            </a:lvl2pPr>
            <a:lvl3pPr marL="622300" indent="0">
              <a:buNone/>
              <a:defRPr/>
            </a:lvl3pPr>
            <a:lvl4pPr marL="1042416" indent="0">
              <a:buNone/>
              <a:defRPr/>
            </a:lvl4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92721437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900877A-0036-44EE-9D93-3E1AAF669E75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F22EE32-3DA6-43C5-8936-C58312E2629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7ED1F3E-7629-45DC-9AEC-D9122AC7F33D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F549FF6-50AC-432D-8C3B-8F74E92A9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1" name="Title 15">
            <a:extLst>
              <a:ext uri="{FF2B5EF4-FFF2-40B4-BE49-F238E27FC236}">
                <a16:creationId xmlns:a16="http://schemas.microsoft.com/office/drawing/2014/main" id="{6FD2BEEE-1DAF-468F-AB9A-150859C599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290945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sz="2800" b="0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248717989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Pic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96DE8BA-87AB-443A-978F-9D0EC4B8F93E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22618C-A410-4260-8BB9-D889F064E8CA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E24C353-7C1A-45E0-AC88-7A9214833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1C8118A-1D36-4D05-85DD-9084B4E2C504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976872" y="3549028"/>
            <a:ext cx="4427728" cy="27699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buSzTx/>
              <a:buFontTx/>
              <a:buNone/>
              <a:tabLst>
                <a:tab pos="27622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EC8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Demo Presenter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EA8FCC59-A48C-4CC8-BA08-4BFBD55397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76871" y="2963663"/>
            <a:ext cx="4527741" cy="553998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Demo Title</a:t>
            </a:r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54B8C782-2667-48A6-9E13-3C3951585057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74259800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D6BF937-3BB9-47D7-BFEE-EE2B40998FB4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0934906-D014-4E1B-8868-E79C8AE3744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372ED15F-E8EC-4EDE-B568-C1AC9DC98F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61000"/>
            </a:blip>
            <a:srcRect r="47989"/>
            <a:stretch/>
          </p:blipFill>
          <p:spPr>
            <a:xfrm>
              <a:off x="0" y="0"/>
              <a:ext cx="5964371" cy="6450496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42801BF-5D58-4772-A55E-128DCC14B90E}"/>
              </a:ext>
            </a:extLst>
          </p:cNvPr>
          <p:cNvGrpSpPr/>
          <p:nvPr userDrawn="1"/>
        </p:nvGrpSpPr>
        <p:grpSpPr>
          <a:xfrm>
            <a:off x="1511487" y="1660234"/>
            <a:ext cx="9139025" cy="4336701"/>
            <a:chOff x="1511487" y="1660234"/>
            <a:chExt cx="9139025" cy="433670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68778B-898D-445D-9FDD-7EDC0D59035D}"/>
                </a:ext>
              </a:extLst>
            </p:cNvPr>
            <p:cNvSpPr txBox="1"/>
            <p:nvPr/>
          </p:nvSpPr>
          <p:spPr>
            <a:xfrm>
              <a:off x="1605700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Download the Esri Events app and find your event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179DFA-F2C9-4498-83D7-B601B924BD07}"/>
                </a:ext>
              </a:extLst>
            </p:cNvPr>
            <p:cNvSpPr txBox="1"/>
            <p:nvPr/>
          </p:nvSpPr>
          <p:spPr>
            <a:xfrm>
              <a:off x="4011467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3E3F7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Select the session you attended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5A02FF5-3FFD-422E-B807-F65EA7E36631}"/>
                </a:ext>
              </a:extLst>
            </p:cNvPr>
            <p:cNvSpPr txBox="1"/>
            <p:nvPr/>
          </p:nvSpPr>
          <p:spPr>
            <a:xfrm>
              <a:off x="6417234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Scroll down to “Survey”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ECDF418-ED74-471B-88CE-7EF79FC123C3}"/>
                </a:ext>
              </a:extLst>
            </p:cNvPr>
            <p:cNvSpPr txBox="1"/>
            <p:nvPr/>
          </p:nvSpPr>
          <p:spPr>
            <a:xfrm>
              <a:off x="8823001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3E3F7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Log in to access the survey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650D21B-4397-4483-BBE0-FBF7386C7528}"/>
                </a:ext>
              </a:extLst>
            </p:cNvPr>
            <p:cNvGrpSpPr/>
            <p:nvPr/>
          </p:nvGrpSpPr>
          <p:grpSpPr>
            <a:xfrm>
              <a:off x="3917254" y="2480866"/>
              <a:ext cx="1921724" cy="3516069"/>
              <a:chOff x="3125273" y="2289667"/>
              <a:chExt cx="1745068" cy="3192852"/>
            </a:xfrm>
          </p:grpSpPr>
          <p:pic>
            <p:nvPicPr>
              <p:cNvPr id="29" name="Picture 28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07C3A2A0-52D8-4ECD-B72D-F7AC16722C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7021" y="2443993"/>
                <a:ext cx="1607862" cy="2888675"/>
              </a:xfrm>
              <a:prstGeom prst="rect">
                <a:avLst/>
              </a:prstGeom>
            </p:spPr>
          </p:pic>
          <p:pic>
            <p:nvPicPr>
              <p:cNvPr id="30" name="Picture 8">
                <a:extLst>
                  <a:ext uri="{FF2B5EF4-FFF2-40B4-BE49-F238E27FC236}">
                    <a16:creationId xmlns:a16="http://schemas.microsoft.com/office/drawing/2014/main" id="{B0FCCCCC-71C8-4A7E-9393-DD05CFEDBF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3125273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D0A6005-F34F-4334-A71C-931F49E891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5264" b="11908"/>
              <a:stretch/>
            </p:blipFill>
            <p:spPr>
              <a:xfrm>
                <a:off x="3184457" y="2416320"/>
                <a:ext cx="1627632" cy="2917493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B371E30-CCC6-49D8-BE21-A72B1C50452D}"/>
                </a:ext>
              </a:extLst>
            </p:cNvPr>
            <p:cNvGrpSpPr/>
            <p:nvPr/>
          </p:nvGrpSpPr>
          <p:grpSpPr>
            <a:xfrm>
              <a:off x="6323021" y="2480866"/>
              <a:ext cx="1921724" cy="3516069"/>
              <a:chOff x="5226240" y="2289667"/>
              <a:chExt cx="1745068" cy="3192852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7428985B-F57E-439C-8335-A4CE3D6FE8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2508" y="2463294"/>
                <a:ext cx="1618488" cy="2878751"/>
              </a:xfrm>
              <a:prstGeom prst="rect">
                <a:avLst/>
              </a:prstGeom>
            </p:spPr>
          </p:pic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2BB0E6B-A2DC-4E95-A6ED-5F9AD0B8EC67}"/>
                  </a:ext>
                </a:extLst>
              </p:cNvPr>
              <p:cNvSpPr/>
              <p:nvPr/>
            </p:nvSpPr>
            <p:spPr bwMode="auto">
              <a:xfrm>
                <a:off x="5292508" y="2445031"/>
                <a:ext cx="1618488" cy="9743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pic>
            <p:nvPicPr>
              <p:cNvPr id="26" name="Picture 8">
                <a:extLst>
                  <a:ext uri="{FF2B5EF4-FFF2-40B4-BE49-F238E27FC236}">
                    <a16:creationId xmlns:a16="http://schemas.microsoft.com/office/drawing/2014/main" id="{0532F81A-A0D7-4AE3-80CE-71634E9ECF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5226240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73A1F250-7779-43A3-99A4-44E5CFDEA0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11593"/>
              <a:stretch/>
            </p:blipFill>
            <p:spPr>
              <a:xfrm>
                <a:off x="5288838" y="2428985"/>
                <a:ext cx="1627632" cy="2919244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499A747A-4260-49F2-BCD7-65C8A04F97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88481"/>
              <a:stretch/>
            </p:blipFill>
            <p:spPr>
              <a:xfrm>
                <a:off x="5286686" y="2428985"/>
                <a:ext cx="1627632" cy="211014"/>
              </a:xfrm>
              <a:prstGeom prst="rect">
                <a:avLst/>
              </a:prstGeom>
            </p:spPr>
          </p:pic>
        </p:grpSp>
        <p:sp>
          <p:nvSpPr>
            <p:cNvPr id="13" name="Right Arrow 38">
              <a:extLst>
                <a:ext uri="{FF2B5EF4-FFF2-40B4-BE49-F238E27FC236}">
                  <a16:creationId xmlns:a16="http://schemas.microsoft.com/office/drawing/2014/main" id="{D1CBE43D-67C3-42F1-8508-267076D6FD72}"/>
                </a:ext>
              </a:extLst>
            </p:cNvPr>
            <p:cNvSpPr/>
            <p:nvPr/>
          </p:nvSpPr>
          <p:spPr bwMode="auto">
            <a:xfrm>
              <a:off x="3208835" y="3609539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4" name="Right Arrow 38">
              <a:extLst>
                <a:ext uri="{FF2B5EF4-FFF2-40B4-BE49-F238E27FC236}">
                  <a16:creationId xmlns:a16="http://schemas.microsoft.com/office/drawing/2014/main" id="{6823C824-C1CB-44A7-9FAA-0AFE47EC6029}"/>
                </a:ext>
              </a:extLst>
            </p:cNvPr>
            <p:cNvSpPr/>
            <p:nvPr/>
          </p:nvSpPr>
          <p:spPr bwMode="auto">
            <a:xfrm>
              <a:off x="5609701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5" name="Right Arrow 38">
              <a:extLst>
                <a:ext uri="{FF2B5EF4-FFF2-40B4-BE49-F238E27FC236}">
                  <a16:creationId xmlns:a16="http://schemas.microsoft.com/office/drawing/2014/main" id="{FCEFCA9D-CDBB-4235-8D00-4045186A8249}"/>
                </a:ext>
              </a:extLst>
            </p:cNvPr>
            <p:cNvSpPr/>
            <p:nvPr/>
          </p:nvSpPr>
          <p:spPr bwMode="auto">
            <a:xfrm>
              <a:off x="7935728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F830F01-EDBE-47F8-B272-79C009359709}"/>
                </a:ext>
              </a:extLst>
            </p:cNvPr>
            <p:cNvGrpSpPr/>
            <p:nvPr/>
          </p:nvGrpSpPr>
          <p:grpSpPr>
            <a:xfrm>
              <a:off x="8728788" y="2480866"/>
              <a:ext cx="1921724" cy="3516069"/>
              <a:chOff x="8728788" y="2289666"/>
              <a:chExt cx="1921724" cy="3516069"/>
            </a:xfrm>
          </p:grpSpPr>
          <p:pic>
            <p:nvPicPr>
              <p:cNvPr id="20" name="Picture 8">
                <a:extLst>
                  <a:ext uri="{FF2B5EF4-FFF2-40B4-BE49-F238E27FC236}">
                    <a16:creationId xmlns:a16="http://schemas.microsoft.com/office/drawing/2014/main" id="{8065A53E-E961-48BD-957A-B2C5529E0F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728788" y="2289666"/>
                <a:ext cx="1921724" cy="3516069"/>
              </a:xfrm>
              <a:prstGeom prst="rect">
                <a:avLst/>
              </a:prstGeom>
            </p:spPr>
          </p:pic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D9F9D293-E7BA-465B-ACD6-19982D355715}"/>
                  </a:ext>
                </a:extLst>
              </p:cNvPr>
              <p:cNvGrpSpPr/>
              <p:nvPr/>
            </p:nvGrpSpPr>
            <p:grpSpPr>
              <a:xfrm>
                <a:off x="8795989" y="2443515"/>
                <a:ext cx="1801368" cy="3214334"/>
                <a:chOff x="8795989" y="2443515"/>
                <a:chExt cx="1801368" cy="3214334"/>
              </a:xfrm>
            </p:grpSpPr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1633310D-FA6E-4080-94CA-C71523B87CA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5776" b="89445"/>
                <a:stretch/>
              </p:blipFill>
              <p:spPr>
                <a:xfrm>
                  <a:off x="8795989" y="2443515"/>
                  <a:ext cx="1801368" cy="186411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C8AADDB4-83B7-413E-B44C-18C00FD5D0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t="21917" b="493"/>
                <a:stretch/>
              </p:blipFill>
              <p:spPr>
                <a:xfrm>
                  <a:off x="8795990" y="2635248"/>
                  <a:ext cx="1799083" cy="302260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B225285-712A-448A-B804-66E54167969B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289666"/>
              <a:chExt cx="1921724" cy="3516069"/>
            </a:xfrm>
          </p:grpSpPr>
          <p:pic>
            <p:nvPicPr>
              <p:cNvPr id="18" name="Picture 8">
                <a:extLst>
                  <a:ext uri="{FF2B5EF4-FFF2-40B4-BE49-F238E27FC236}">
                    <a16:creationId xmlns:a16="http://schemas.microsoft.com/office/drawing/2014/main" id="{B08284DD-BBF1-421D-A74E-15206454F6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511487" y="2289666"/>
                <a:ext cx="1921724" cy="3516069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7CFAB58F-536B-4E2D-8D3F-9E23162A38E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t="4161" b="12904"/>
              <a:stretch/>
            </p:blipFill>
            <p:spPr>
              <a:xfrm>
                <a:off x="1574581" y="2431279"/>
                <a:ext cx="1785525" cy="3204672"/>
              </a:xfrm>
              <a:prstGeom prst="rect">
                <a:avLst/>
              </a:prstGeom>
            </p:spPr>
          </p:pic>
        </p:grpSp>
      </p:grpSp>
      <p:sp>
        <p:nvSpPr>
          <p:cNvPr id="32" name="Title 2">
            <a:extLst>
              <a:ext uri="{FF2B5EF4-FFF2-40B4-BE49-F238E27FC236}">
                <a16:creationId xmlns:a16="http://schemas.microsoft.com/office/drawing/2014/main" id="{B2A2BA2E-1A14-415F-B0B4-A19165173BD1}"/>
              </a:ext>
            </a:extLst>
          </p:cNvPr>
          <p:cNvSpPr txBox="1">
            <a:spLocks/>
          </p:cNvSpPr>
          <p:nvPr userDrawn="1"/>
        </p:nvSpPr>
        <p:spPr>
          <a:xfrm>
            <a:off x="914400" y="813569"/>
            <a:ext cx="10369296" cy="46166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Please Share Your Feedback in the App</a:t>
            </a:r>
          </a:p>
        </p:txBody>
      </p:sp>
      <p:pic>
        <p:nvPicPr>
          <p:cNvPr id="33" name="Picture 3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A4D4E1E-C843-48B9-A947-89D36E43C5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8750"/>
          <a:stretch/>
        </p:blipFill>
        <p:spPr>
          <a:xfrm>
            <a:off x="6961537" y="1147465"/>
            <a:ext cx="5202932" cy="571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59886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C460763-2C4E-4C4A-BB57-497EE5C50EEE}"/>
              </a:ext>
            </a:extLst>
          </p:cNvPr>
          <p:cNvGrpSpPr/>
          <p:nvPr userDrawn="1"/>
        </p:nvGrpSpPr>
        <p:grpSpPr>
          <a:xfrm>
            <a:off x="0" y="-1"/>
            <a:ext cx="12192000" cy="6867664"/>
            <a:chOff x="0" y="-1"/>
            <a:chExt cx="12192000" cy="686766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27EFB36-DF59-4D1B-A044-849E2DF07D9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7D65062-9D63-40C8-897B-A9E377954CEC}"/>
                </a:ext>
              </a:extLst>
            </p:cNvPr>
            <p:cNvSpPr/>
            <p:nvPr/>
          </p:nvSpPr>
          <p:spPr bwMode="auto">
            <a:xfrm>
              <a:off x="0" y="9662"/>
              <a:ext cx="12192000" cy="6858001"/>
            </a:xfrm>
            <a:prstGeom prst="rect">
              <a:avLst/>
            </a:prstGeom>
            <a:gradFill flip="none" rotWithShape="1">
              <a:gsLst>
                <a:gs pos="40000">
                  <a:srgbClr val="0B1A38">
                    <a:alpha val="0"/>
                  </a:srgbClr>
                </a:gs>
                <a:gs pos="0">
                  <a:srgbClr val="080F24">
                    <a:alpha val="85980"/>
                  </a:srgbClr>
                </a:gs>
              </a:gsLst>
              <a:lin ang="16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AA66686-72EE-4D4A-9524-5110DB0EDE4C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46000">
                  <a:srgbClr val="0B1A38">
                    <a:alpha val="0"/>
                  </a:srgbClr>
                </a:gs>
                <a:gs pos="7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7" name="Picture 6" descr="Background pattern&#10;&#10;Description automatically generated">
              <a:extLst>
                <a:ext uri="{FF2B5EF4-FFF2-40B4-BE49-F238E27FC236}">
                  <a16:creationId xmlns:a16="http://schemas.microsoft.com/office/drawing/2014/main" id="{373C5DF1-BE27-4055-9C0F-06A12ED14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4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8" name="Picture 7" descr="Background pattern&#10;&#10;Description automatically generated">
              <a:extLst>
                <a:ext uri="{FF2B5EF4-FFF2-40B4-BE49-F238E27FC236}">
                  <a16:creationId xmlns:a16="http://schemas.microsoft.com/office/drawing/2014/main" id="{4AB90B15-34E1-40F5-81F4-C3C79DED1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E5CC0D6-6B7C-4C1B-99BC-495D539B7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2763" y="2670486"/>
              <a:ext cx="4906474" cy="1517028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5A55732-6E70-4B41-802F-CC9F1CB2FFDD}"/>
                </a:ext>
              </a:extLst>
            </p:cNvPr>
            <p:cNvSpPr/>
            <p:nvPr/>
          </p:nvSpPr>
          <p:spPr>
            <a:xfrm>
              <a:off x="2108384" y="6402195"/>
              <a:ext cx="3923608" cy="252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0000"/>
                    </a:prstClr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Copyright © 2022 Esri.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389152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845197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4076202159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81036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19" r:id="rId1"/>
    <p:sldLayoutId id="2147486820" r:id="rId2"/>
    <p:sldLayoutId id="2147486828" r:id="rId3"/>
    <p:sldLayoutId id="2147486821" r:id="rId4"/>
    <p:sldLayoutId id="2147486822" r:id="rId5"/>
    <p:sldLayoutId id="2147486823" r:id="rId6"/>
    <p:sldLayoutId id="2147486824" r:id="rId7"/>
    <p:sldLayoutId id="2147486825" r:id="rId8"/>
    <p:sldLayoutId id="2147486826" r:id="rId9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079A91-5DA9-4BCA-9665-2C443FBFA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890DE-C792-4B20-B777-7FDCA9378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EEB2A9-835D-4D3A-B672-84C9743FDE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E3173-F255-42DD-932D-05B45294AB3E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E22769-066D-4909-8A1B-9C9732E05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D4444C-2EFF-4D2A-B019-E6D8F6E09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996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30" r:id="rId1"/>
    <p:sldLayoutId id="2147486831" r:id="rId2"/>
    <p:sldLayoutId id="2147486832" r:id="rId3"/>
    <p:sldLayoutId id="2147486833" r:id="rId4"/>
    <p:sldLayoutId id="2147486834" r:id="rId5"/>
    <p:sldLayoutId id="2147486835" r:id="rId6"/>
    <p:sldLayoutId id="2147486836" r:id="rId7"/>
    <p:sldLayoutId id="2147486837" r:id="rId8"/>
    <p:sldLayoutId id="2147486838" r:id="rId9"/>
    <p:sldLayoutId id="2147486839" r:id="rId10"/>
    <p:sldLayoutId id="2147486840" r:id="rId11"/>
    <p:sldLayoutId id="214748684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github.com/esri/arcgis-pro-sdk-cim-viewer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5" Type="http://schemas.openxmlformats.org/officeDocument/2006/relationships/hyperlink" Target="https://github.com/Esri/arcgis-pro-sdk/wiki/ProGuide-Code-Your-Own-States-and-Conditions" TargetMode="External"/><Relationship Id="rId4" Type="http://schemas.openxmlformats.org/officeDocument/2006/relationships/hyperlink" Target="https://github.com/Esri/arcgis-pro-sdk/wiki/ArcGIS-Pro-DAML-ID-Reference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Esri/arcgis-pro-sdk/wiki/Tech-Sessions#2022-palm-springs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pro.arcgis.com/en/pro-app/2.7/sdk/api-reference/topic5720.html" TargetMode="External"/><Relationship Id="rId3" Type="http://schemas.openxmlformats.org/officeDocument/2006/relationships/hyperlink" Target="https://pro.arcgis.com/en/pro-app/2.7/sdk/api-reference/topic2211.html" TargetMode="External"/><Relationship Id="rId7" Type="http://schemas.openxmlformats.org/officeDocument/2006/relationships/hyperlink" Target="https://pro.arcgis.com/en/pro-app/2.7/sdk/api-reference/topic3948.html" TargetMode="External"/><Relationship Id="rId2" Type="http://schemas.openxmlformats.org/officeDocument/2006/relationships/hyperlink" Target="https://pro.arcgis.com/en/pro-app/2.7/sdk/api-reference/topic190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ro.arcgis.com/en/pro-app/2.7/sdk/api-reference/topic5730.html" TargetMode="External"/><Relationship Id="rId5" Type="http://schemas.openxmlformats.org/officeDocument/2006/relationships/hyperlink" Target="https://pro.arcgis.com/en/pro-app/2.7/sdk/api-reference/topic4999.html" TargetMode="External"/><Relationship Id="rId4" Type="http://schemas.openxmlformats.org/officeDocument/2006/relationships/hyperlink" Target="https://pro.arcgis.com/en/pro-app/2.7/sdk/api-reference/topic4018.html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F1B61C-0B93-4387-A5EF-E2D9970B584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360511" y="1605516"/>
            <a:ext cx="6397142" cy="176920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ArcGIS Pro SDK for .NET:</a:t>
            </a:r>
            <a:br>
              <a:rPr lang="en-US" dirty="0"/>
            </a:br>
            <a:r>
              <a:rPr lang="en-US" dirty="0"/>
              <a:t>Using Graphic Elements with Maps and Layouts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3ACA7757-8C0D-4826-B034-9793BE32D82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71601" y="3420036"/>
            <a:ext cx="5486400" cy="49033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/>
              <a:t>Wolf Kaiser, Uma Harano</a:t>
            </a:r>
          </a:p>
        </p:txBody>
      </p:sp>
    </p:spTree>
    <p:extLst>
      <p:ext uri="{BB962C8B-B14F-4D97-AF65-F5344CB8AC3E}">
        <p14:creationId xmlns:p14="http://schemas.microsoft.com/office/powerpoint/2010/main" val="1903185588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4E3C733-3D5F-405F-927B-54D6D99B11B2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1352" y="1005840"/>
            <a:ext cx="10369296" cy="5386647"/>
          </a:xfrm>
          <a:prstGeom prst="rect">
            <a:avLst/>
          </a:prstGeom>
        </p:spPr>
        <p:txBody>
          <a:bodyPr/>
          <a:lstStyle/>
          <a:p>
            <a:r>
              <a:rPr lang="en-US" sz="2800" dirty="0"/>
              <a:t> Map and Scene views have an associated "graphic overlay"</a:t>
            </a:r>
          </a:p>
          <a:p>
            <a:pPr lvl="1"/>
            <a:r>
              <a:rPr lang="en-US" sz="2400" dirty="0"/>
              <a:t>Add temporary graphics to your map or scene view</a:t>
            </a:r>
          </a:p>
          <a:p>
            <a:pPr lvl="1"/>
            <a:r>
              <a:rPr lang="en-US" sz="2400" dirty="0"/>
              <a:t>Used to show how to construct Graphic Elements in the upcoming demo</a:t>
            </a:r>
          </a:p>
          <a:p>
            <a:r>
              <a:rPr lang="en-US" sz="2800" dirty="0"/>
              <a:t> Later in this this session:</a:t>
            </a:r>
          </a:p>
          <a:p>
            <a:pPr lvl="1"/>
            <a:r>
              <a:rPr lang="en-US" sz="2600" dirty="0"/>
              <a:t>How to permanently add and how to manipulate Graphic Elements</a:t>
            </a:r>
          </a:p>
          <a:p>
            <a:r>
              <a:rPr lang="en-US" sz="2800" dirty="0"/>
              <a:t> Using the “graphic overlay” in a </a:t>
            </a:r>
            <a:r>
              <a:rPr lang="en-US" sz="2800" dirty="0" err="1"/>
              <a:t>MapView</a:t>
            </a:r>
            <a:r>
              <a:rPr lang="en-US" sz="2800" dirty="0"/>
              <a:t> to add </a:t>
            </a:r>
            <a:r>
              <a:rPr lang="en-US" sz="2800" b="1" dirty="0" err="1"/>
              <a:t>CIMGraphics</a:t>
            </a:r>
            <a:endParaRPr lang="en-US" sz="2800" dirty="0"/>
          </a:p>
          <a:p>
            <a:pPr lvl="1"/>
            <a:r>
              <a:rPr lang="en-US" sz="2400" dirty="0"/>
              <a:t>To add </a:t>
            </a:r>
            <a:r>
              <a:rPr lang="en-US" sz="2400" dirty="0" err="1"/>
              <a:t>CIMGraphics</a:t>
            </a:r>
            <a:r>
              <a:rPr lang="en-US" sz="2400" dirty="0"/>
              <a:t> to a Graphic overlay, use the </a:t>
            </a:r>
            <a:r>
              <a:rPr lang="en-US" sz="2400" dirty="0" err="1"/>
              <a:t>MapView</a:t>
            </a:r>
            <a:r>
              <a:rPr lang="en-US" sz="2400" dirty="0"/>
              <a:t> </a:t>
            </a:r>
            <a:r>
              <a:rPr lang="en-US" sz="2400" dirty="0" err="1"/>
              <a:t>AddOverlay</a:t>
            </a:r>
            <a:r>
              <a:rPr lang="en-US" sz="2400" dirty="0"/>
              <a:t> extension method (3 overloads)</a:t>
            </a:r>
          </a:p>
          <a:p>
            <a:pPr lvl="2"/>
            <a:r>
              <a:rPr lang="en-US" sz="2200" dirty="0"/>
              <a:t>public static </a:t>
            </a:r>
            <a:r>
              <a:rPr lang="en-US" sz="2200" dirty="0" err="1"/>
              <a:t>IDisposable</a:t>
            </a:r>
            <a:r>
              <a:rPr lang="en-US" sz="2200" dirty="0"/>
              <a:t> </a:t>
            </a:r>
            <a:r>
              <a:rPr lang="en-US" sz="2200" dirty="0" err="1"/>
              <a:t>MapView.AddOverlay</a:t>
            </a:r>
            <a:r>
              <a:rPr lang="en-US" sz="2200" dirty="0"/>
              <a:t>(</a:t>
            </a:r>
            <a:r>
              <a:rPr lang="en-US" sz="2200" b="1" dirty="0" err="1"/>
              <a:t>CIMGraphic</a:t>
            </a:r>
            <a:r>
              <a:rPr lang="en-US" sz="2200" dirty="0"/>
              <a:t> graphic)</a:t>
            </a:r>
          </a:p>
          <a:p>
            <a:pPr lvl="1"/>
            <a:r>
              <a:rPr lang="en-US" sz="2400" dirty="0"/>
              <a:t>The </a:t>
            </a:r>
            <a:r>
              <a:rPr lang="en-US" sz="2400" dirty="0" err="1"/>
              <a:t>AddOverlay</a:t>
            </a:r>
            <a:r>
              <a:rPr lang="en-US" sz="2400" dirty="0"/>
              <a:t> method returns an </a:t>
            </a:r>
            <a:r>
              <a:rPr lang="en-US" sz="2400" dirty="0" err="1"/>
              <a:t>IDisposable</a:t>
            </a:r>
            <a:r>
              <a:rPr lang="en-US" sz="2400" dirty="0"/>
              <a:t> which can be used to clear the graphic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6F475E-01BF-40F7-AC80-026F983ADD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357936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MapView</a:t>
            </a:r>
            <a:r>
              <a:rPr lang="en-US" dirty="0"/>
              <a:t> Graphic Overlay</a:t>
            </a:r>
          </a:p>
        </p:txBody>
      </p:sp>
    </p:spTree>
    <p:extLst>
      <p:ext uri="{BB962C8B-B14F-4D97-AF65-F5344CB8AC3E}">
        <p14:creationId xmlns:p14="http://schemas.microsoft.com/office/powerpoint/2010/main" val="1340541511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520137-B7A5-4717-AC29-3EB0E96DED4D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976872" y="3549028"/>
            <a:ext cx="4427728" cy="27699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D35485-D6DD-470D-AEA9-63EEF11BB5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76871" y="2963663"/>
            <a:ext cx="4527741" cy="5539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Creating </a:t>
            </a:r>
            <a:r>
              <a:rPr lang="en-US" dirty="0" err="1"/>
              <a:t>CIMGraphics</a:t>
            </a:r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1A3CBD1-39EA-4264-8ACE-D1AB8D894E37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/>
          <a:srcRect t="11170" b="11170"/>
          <a:stretch>
            <a:fillRect/>
          </a:stretch>
        </p:blipFill>
        <p:spPr>
          <a:xfrm>
            <a:off x="684213" y="1757363"/>
            <a:ext cx="59436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81153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B0B5AA-CF6C-4D16-9345-0EDC503C9A1A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1352" y="1005840"/>
            <a:ext cx="10369296" cy="538664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To see a real live sample of a specific Symbol you can use </a:t>
            </a:r>
            <a:r>
              <a:rPr lang="en-US" dirty="0" err="1"/>
              <a:t>CIMViewer</a:t>
            </a:r>
            <a:endParaRPr lang="en-US" dirty="0"/>
          </a:p>
          <a:p>
            <a:pPr lvl="1"/>
            <a:r>
              <a:rPr lang="en-US" dirty="0"/>
              <a:t> Downloadable add-in:</a:t>
            </a:r>
          </a:p>
          <a:p>
            <a:pPr lvl="1"/>
            <a:r>
              <a:rPr lang="en-US" dirty="0"/>
              <a:t> </a:t>
            </a:r>
            <a:r>
              <a:rPr lang="en-US" dirty="0">
                <a:hlinkClick r:id="rId2"/>
              </a:rPr>
              <a:t>https://github.com/esri/arcgis-pro-sdk-cim-viewer</a:t>
            </a:r>
            <a:endParaRPr lang="en-US" dirty="0"/>
          </a:p>
          <a:p>
            <a:r>
              <a:rPr lang="en-US" dirty="0"/>
              <a:t> Download, build the </a:t>
            </a:r>
            <a:r>
              <a:rPr lang="en-US" dirty="0" err="1"/>
              <a:t>CIMViewer</a:t>
            </a:r>
            <a:r>
              <a:rPr lang="en-US" dirty="0"/>
              <a:t>, run ArcGIS Pro, and open a map with feature layers </a:t>
            </a:r>
          </a:p>
          <a:p>
            <a:r>
              <a:rPr lang="en-US" dirty="0"/>
              <a:t> Create the symbol that you want to emulate in your custom add-in for the feature layer</a:t>
            </a:r>
          </a:p>
          <a:p>
            <a:r>
              <a:rPr lang="en-US" dirty="0"/>
              <a:t> Under the ‘CIM Viewer’ tab click on ‘Show CIM Viewer’</a:t>
            </a:r>
          </a:p>
          <a:p>
            <a:r>
              <a:rPr lang="en-US" dirty="0"/>
              <a:t> Select the feature layer</a:t>
            </a:r>
          </a:p>
          <a:p>
            <a:r>
              <a:rPr lang="en-US" dirty="0"/>
              <a:t> Examine the properties</a:t>
            </a:r>
            <a:br>
              <a:rPr lang="en-US" dirty="0"/>
            </a:br>
            <a:r>
              <a:rPr lang="en-US" dirty="0"/>
              <a:t>of </a:t>
            </a:r>
            <a:r>
              <a:rPr lang="en-US" dirty="0" err="1"/>
              <a:t>CIMGraphic</a:t>
            </a:r>
            <a:r>
              <a:rPr lang="en-US" dirty="0"/>
              <a:t> you need</a:t>
            </a:r>
            <a:br>
              <a:rPr lang="en-US" dirty="0"/>
            </a:br>
            <a:r>
              <a:rPr lang="en-US" dirty="0"/>
              <a:t>to duplicate</a:t>
            </a:r>
          </a:p>
          <a:p>
            <a:r>
              <a:rPr lang="en-US" dirty="0"/>
              <a:t> Also look under tech</a:t>
            </a:r>
            <a:br>
              <a:rPr lang="en-US" dirty="0"/>
            </a:br>
            <a:r>
              <a:rPr lang="en-US" dirty="0"/>
              <a:t>session for the </a:t>
            </a:r>
            <a:br>
              <a:rPr lang="en-US" dirty="0"/>
            </a:br>
            <a:r>
              <a:rPr lang="en-US" dirty="0"/>
              <a:t>2021 ‘CIM Session’</a:t>
            </a:r>
            <a:br>
              <a:rPr lang="en-US" dirty="0"/>
            </a:br>
            <a:r>
              <a:rPr lang="en-US" dirty="0"/>
              <a:t>presentation</a:t>
            </a:r>
          </a:p>
          <a:p>
            <a:r>
              <a:rPr lang="en-US" dirty="0"/>
              <a:t>https://github.com/esri/arcgis-pro-sdk/wiki/tech-sessions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1F93A0E-FB16-43CA-8401-334B742C35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357936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CIMGraphics</a:t>
            </a:r>
            <a:r>
              <a:rPr lang="en-US" dirty="0"/>
              <a:t> are complex, how can get the settings I need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A56BCD-4CB7-4C4E-82D9-9C7E136C41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2215"/>
          <a:stretch/>
        </p:blipFill>
        <p:spPr>
          <a:xfrm>
            <a:off x="3927763" y="3428999"/>
            <a:ext cx="7994073" cy="262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82643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2307E2-0845-4C0E-832C-B7A3B3A8624E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1352" y="1005840"/>
            <a:ext cx="10369296" cy="5386647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 </a:t>
            </a:r>
            <a:r>
              <a:rPr lang="fr-FR" dirty="0" err="1"/>
              <a:t>Layout</a:t>
            </a:r>
            <a:r>
              <a:rPr lang="fr-FR" dirty="0"/>
              <a:t> Graphics</a:t>
            </a:r>
          </a:p>
          <a:p>
            <a:pPr lvl="1"/>
            <a:r>
              <a:rPr lang="fr-FR" dirty="0" err="1"/>
              <a:t>LayoutElementFactory</a:t>
            </a:r>
            <a:r>
              <a:rPr lang="fr-FR" dirty="0"/>
              <a:t> class (</a:t>
            </a:r>
            <a:r>
              <a:rPr lang="fr-FR" dirty="0" err="1"/>
              <a:t>ElementFactory</a:t>
            </a:r>
            <a:r>
              <a:rPr lang="fr-FR" dirty="0"/>
              <a:t> in ArcGIS 3.0) </a:t>
            </a:r>
            <a:r>
              <a:rPr lang="fr-FR" dirty="0" err="1"/>
              <a:t>CreateGraphicElement</a:t>
            </a:r>
            <a:r>
              <a:rPr lang="fr-FR" dirty="0"/>
              <a:t> </a:t>
            </a:r>
            <a:r>
              <a:rPr lang="fr-FR" dirty="0" err="1"/>
              <a:t>method</a:t>
            </a:r>
            <a:r>
              <a:rPr lang="fr-FR" dirty="0"/>
              <a:t> </a:t>
            </a:r>
          </a:p>
          <a:p>
            <a:pPr lvl="1"/>
            <a:r>
              <a:rPr lang="fr-FR" dirty="0" err="1"/>
              <a:t>ILayoutElementContainer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the </a:t>
            </a:r>
            <a:r>
              <a:rPr lang="fr-FR" dirty="0" err="1"/>
              <a:t>graphic</a:t>
            </a:r>
            <a:r>
              <a:rPr lang="fr-FR" dirty="0"/>
              <a:t> </a:t>
            </a:r>
            <a:r>
              <a:rPr lang="fr-FR" dirty="0" err="1"/>
              <a:t>element</a:t>
            </a:r>
            <a:r>
              <a:rPr lang="fr-FR" dirty="0"/>
              <a:t> container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fr-FR" dirty="0"/>
              <a:t>Graphics Layer</a:t>
            </a:r>
          </a:p>
          <a:p>
            <a:pPr lvl="1"/>
            <a:r>
              <a:rPr lang="fr-FR" dirty="0" err="1"/>
              <a:t>LayoutElementFactory</a:t>
            </a:r>
            <a:r>
              <a:rPr lang="fr-FR" dirty="0"/>
              <a:t> class (</a:t>
            </a:r>
            <a:r>
              <a:rPr lang="fr-FR" dirty="0" err="1"/>
              <a:t>ElementFactory</a:t>
            </a:r>
            <a:r>
              <a:rPr lang="fr-FR" dirty="0"/>
              <a:t> in ArcGIS 3.0) </a:t>
            </a:r>
            <a:r>
              <a:rPr lang="fr-FR" dirty="0" err="1"/>
              <a:t>CreateGraphicElement</a:t>
            </a:r>
            <a:r>
              <a:rPr lang="fr-FR" dirty="0"/>
              <a:t> </a:t>
            </a:r>
            <a:r>
              <a:rPr lang="fr-FR" dirty="0" err="1"/>
              <a:t>method</a:t>
            </a:r>
            <a:endParaRPr lang="fr-FR" dirty="0"/>
          </a:p>
          <a:p>
            <a:pPr lvl="1"/>
            <a:r>
              <a:rPr lang="fr-FR" dirty="0" err="1"/>
              <a:t>GraphicElementContainer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the </a:t>
            </a:r>
            <a:r>
              <a:rPr lang="fr-FR" dirty="0" err="1"/>
              <a:t>graphic</a:t>
            </a:r>
            <a:r>
              <a:rPr lang="fr-FR" dirty="0"/>
              <a:t> </a:t>
            </a:r>
            <a:r>
              <a:rPr lang="fr-FR" dirty="0" err="1"/>
              <a:t>element</a:t>
            </a:r>
            <a:r>
              <a:rPr lang="fr-FR" dirty="0"/>
              <a:t> container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r>
              <a:rPr lang="fr-FR" dirty="0"/>
              <a:t>Or </a:t>
            </a:r>
            <a:r>
              <a:rPr lang="fr-FR" dirty="0" err="1"/>
              <a:t>used</a:t>
            </a:r>
            <a:r>
              <a:rPr lang="fr-FR" dirty="0"/>
              <a:t> one of the </a:t>
            </a:r>
            <a:r>
              <a:rPr lang="fr-FR" dirty="0" err="1"/>
              <a:t>many</a:t>
            </a:r>
            <a:r>
              <a:rPr lang="fr-FR" dirty="0"/>
              <a:t> </a:t>
            </a:r>
            <a:r>
              <a:rPr lang="fr-FR" dirty="0" err="1"/>
              <a:t>convenience</a:t>
            </a:r>
            <a:r>
              <a:rPr lang="fr-FR" dirty="0"/>
              <a:t> </a:t>
            </a:r>
            <a:r>
              <a:rPr lang="fr-FR" dirty="0" err="1"/>
              <a:t>methods</a:t>
            </a:r>
            <a:r>
              <a:rPr lang="fr-FR" dirty="0"/>
              <a:t> </a:t>
            </a:r>
            <a:r>
              <a:rPr lang="fr-FR" dirty="0" err="1"/>
              <a:t>such</a:t>
            </a:r>
            <a:r>
              <a:rPr lang="fr-FR" dirty="0"/>
              <a:t> as:</a:t>
            </a:r>
          </a:p>
          <a:p>
            <a:pPr lvl="1"/>
            <a:r>
              <a:rPr lang="fr-FR" dirty="0" err="1"/>
              <a:t>CreatePointTextGraphicElement</a:t>
            </a:r>
            <a:r>
              <a:rPr lang="fr-FR" dirty="0"/>
              <a:t>, </a:t>
            </a:r>
            <a:r>
              <a:rPr lang="en-US" dirty="0" err="1"/>
              <a:t>CreatePolygonGraphicElement</a:t>
            </a:r>
            <a:r>
              <a:rPr lang="en-US" dirty="0"/>
              <a:t>, …</a:t>
            </a:r>
          </a:p>
          <a:p>
            <a:pPr lvl="1"/>
            <a:endParaRPr lang="fr-FR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C101FB-743F-4EFE-ACEC-FA2421F8C1C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357936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Creating </a:t>
            </a:r>
            <a:r>
              <a:rPr lang="en-US" dirty="0" err="1"/>
              <a:t>GraphicElements</a:t>
            </a:r>
            <a:r>
              <a:rPr lang="en-US" dirty="0"/>
              <a:t> from </a:t>
            </a:r>
            <a:r>
              <a:rPr lang="en-US" dirty="0" err="1"/>
              <a:t>CIMGraphics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AB9AAF-C89E-4B10-88DF-2B13935621F7}"/>
              </a:ext>
            </a:extLst>
          </p:cNvPr>
          <p:cNvSpPr txBox="1"/>
          <p:nvPr/>
        </p:nvSpPr>
        <p:spPr>
          <a:xfrm>
            <a:off x="1030214" y="2269415"/>
            <a:ext cx="9405874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GraphicElement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CreateGraphicElement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ILayoutElementContainer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CIMGraphic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graphic)</a:t>
            </a:r>
            <a:endParaRPr lang="fr-FR" sz="1600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AC9CCF-4156-44CD-A3EF-23A768B66ACE}"/>
              </a:ext>
            </a:extLst>
          </p:cNvPr>
          <p:cNvSpPr txBox="1"/>
          <p:nvPr/>
        </p:nvSpPr>
        <p:spPr>
          <a:xfrm>
            <a:off x="1030214" y="4320658"/>
            <a:ext cx="9405874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FR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GraphicElement</a:t>
            </a:r>
            <a:r>
              <a:rPr lang="fr-FR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CreateGraphicElement</a:t>
            </a:r>
            <a:r>
              <a:rPr lang="fr-FR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fr-FR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GraphicElementContainer</a:t>
            </a:r>
            <a:r>
              <a:rPr lang="fr-FR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elementContainer</a:t>
            </a:r>
            <a:r>
              <a:rPr lang="fr-FR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CIMGraphic</a:t>
            </a:r>
            <a:r>
              <a:rPr lang="fr-FR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graphic</a:t>
            </a:r>
            <a:r>
              <a:rPr lang="fr-FR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43343244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2952AAD-E2FC-43D5-82C3-F7A5F4FC6A28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976872" y="3549028"/>
            <a:ext cx="4427728" cy="27699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935E03-5B5E-45A6-A42A-11EFB67EBC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76871" y="2963663"/>
            <a:ext cx="4527741" cy="5539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Uma’s Presentation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0FDB481-6DA7-4E41-BD42-93F2FEA31E04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/>
          <a:srcRect t="7841" b="7841"/>
          <a:stretch>
            <a:fillRect/>
          </a:stretch>
        </p:blipFill>
        <p:spPr>
          <a:xfrm>
            <a:off x="684213" y="1757363"/>
            <a:ext cx="59436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656715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6FA8FB4A-8B38-4147-8E2C-6DAEE4B18ABF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4AF04BD-D172-448D-A64A-AC6E634FEF98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3356E99-4865-4275-B2AF-98A62B523B1A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E8BE85E-BA81-4C01-AC2B-08F600F24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Using Graphic Elements with Maps and Layouts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D5CE8F-6FAF-40C2-8A9E-2E72031A5DF1}"/>
              </a:ext>
            </a:extLst>
          </p:cNvPr>
          <p:cNvSpPr txBox="1"/>
          <p:nvPr/>
        </p:nvSpPr>
        <p:spPr>
          <a:xfrm>
            <a:off x="908303" y="1796319"/>
            <a:ext cx="949440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1EF1B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LayoutTool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EF1B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Definition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LayoutTool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class Properties, methods, DAML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GraphicElementContainer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Creating Graphics Elements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Selecting Graphics Elements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KeepLastToolActive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property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322578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FA37D03-C297-4C85-B046-94C9B658EDE6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5EC899-6C26-4E43-B6F7-2E5540ADE45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038F67C-F2FD-48D7-B079-432B7EAC6723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C93C9C6-8153-414E-B452-246B006209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Layout Tool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798" y="1359589"/>
            <a:ext cx="11140442" cy="517184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Represents a tool command to perform interactive operations on a </a:t>
            </a:r>
            <a:r>
              <a:rPr lang="en-US" sz="3200" dirty="0" err="1">
                <a:solidFill>
                  <a:schemeClr val="bg1"/>
                </a:solidFill>
              </a:rPr>
              <a:t>LayoutView</a:t>
            </a:r>
            <a:r>
              <a:rPr lang="en-US" sz="3200" dirty="0">
                <a:solidFill>
                  <a:schemeClr val="bg1"/>
                </a:solidFill>
              </a:rPr>
              <a:t> or MapView.</a:t>
            </a:r>
            <a:endParaRPr lang="en-US" sz="2800" dirty="0">
              <a:solidFill>
                <a:schemeClr val="bg1"/>
              </a:solidFill>
            </a:endParaRPr>
          </a:p>
          <a:p>
            <a:pPr lvl="1"/>
            <a:r>
              <a:rPr lang="en-US" sz="2800" dirty="0">
                <a:solidFill>
                  <a:schemeClr val="bg1"/>
                </a:solidFill>
              </a:rPr>
              <a:t>a single tool that can interact with </a:t>
            </a:r>
            <a:r>
              <a:rPr lang="en-US" sz="2800" dirty="0" err="1">
                <a:solidFill>
                  <a:schemeClr val="bg1"/>
                </a:solidFill>
              </a:rPr>
              <a:t>GraphicElements</a:t>
            </a:r>
            <a:r>
              <a:rPr lang="en-US" sz="2800" dirty="0">
                <a:solidFill>
                  <a:schemeClr val="bg1"/>
                </a:solidFill>
              </a:rPr>
              <a:t> in map views and layout views.</a:t>
            </a:r>
          </a:p>
          <a:p>
            <a:r>
              <a:rPr lang="en-US" sz="3200" dirty="0" err="1">
                <a:solidFill>
                  <a:schemeClr val="bg1"/>
                </a:solidFill>
              </a:rPr>
              <a:t>ArcGIS.Desktop.Layouts.LayoutTool</a:t>
            </a:r>
            <a:r>
              <a:rPr lang="en-US" sz="3200" dirty="0">
                <a:solidFill>
                  <a:schemeClr val="bg1"/>
                </a:solidFill>
              </a:rPr>
              <a:t> is an abstract base class.</a:t>
            </a:r>
          </a:p>
          <a:p>
            <a:pPr lvl="1"/>
            <a:r>
              <a:rPr lang="en-US" sz="2600" dirty="0">
                <a:solidFill>
                  <a:schemeClr val="bg1"/>
                </a:solidFill>
              </a:rPr>
              <a:t>Derive from base class to create custom </a:t>
            </a:r>
            <a:r>
              <a:rPr lang="en-US" sz="2600" dirty="0" err="1">
                <a:solidFill>
                  <a:schemeClr val="bg1"/>
                </a:solidFill>
              </a:rPr>
              <a:t>LayoutTools</a:t>
            </a:r>
            <a:r>
              <a:rPr lang="en-US" sz="2600" dirty="0">
                <a:solidFill>
                  <a:schemeClr val="bg1"/>
                </a:solidFill>
              </a:rPr>
              <a:t>.</a:t>
            </a:r>
          </a:p>
          <a:p>
            <a:endParaRPr lang="en-US" sz="3000" dirty="0">
              <a:solidFill>
                <a:schemeClr val="bg1"/>
              </a:solidFill>
            </a:endParaRPr>
          </a:p>
          <a:p>
            <a:r>
              <a:rPr lang="en-US" sz="3000" dirty="0">
                <a:solidFill>
                  <a:schemeClr val="bg1"/>
                </a:solidFill>
              </a:rPr>
              <a:t>Available only with ArcGIS Pro 2.9+</a:t>
            </a:r>
          </a:p>
          <a:p>
            <a:r>
              <a:rPr lang="en-US" sz="3000" dirty="0">
                <a:solidFill>
                  <a:schemeClr val="bg1"/>
                </a:solidFill>
              </a:rPr>
              <a:t>Programming structure is similar to the </a:t>
            </a:r>
            <a:r>
              <a:rPr lang="en-US" sz="3000" dirty="0" err="1">
                <a:solidFill>
                  <a:schemeClr val="bg1"/>
                </a:solidFill>
              </a:rPr>
              <a:t>MapTool</a:t>
            </a:r>
            <a:r>
              <a:rPr lang="en-US" sz="30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685798" y="1012406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EF1B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6583CC-D487-422C-95A4-2068C5378817}"/>
              </a:ext>
            </a:extLst>
          </p:cNvPr>
          <p:cNvSpPr txBox="1"/>
          <p:nvPr/>
        </p:nvSpPr>
        <p:spPr>
          <a:xfrm>
            <a:off x="991752" y="4540438"/>
            <a:ext cx="88315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internal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class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MyPointTool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ArcGIS.Desktop.Layouts.LayoutTool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{}</a:t>
            </a:r>
          </a:p>
        </p:txBody>
      </p:sp>
    </p:spTree>
    <p:extLst>
      <p:ext uri="{BB962C8B-B14F-4D97-AF65-F5344CB8AC3E}">
        <p14:creationId xmlns:p14="http://schemas.microsoft.com/office/powerpoint/2010/main" val="4143935051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0D01337D-EC98-4C19-A843-DBE0729E1322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A7BD65-E5D5-4BE4-85A8-C00C22A17488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6272B39-C8DB-43F7-96FA-B021FF4C514D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966CE9C-9BD9-4889-84B0-3AFAC563A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49" y="415829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Layout Tool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399" y="1367258"/>
            <a:ext cx="10826495" cy="949234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“</a:t>
            </a:r>
            <a:r>
              <a:rPr lang="en-US" sz="2400" dirty="0" err="1">
                <a:solidFill>
                  <a:schemeClr val="bg1"/>
                </a:solidFill>
              </a:rPr>
              <a:t>LayoutTool</a:t>
            </a:r>
            <a:r>
              <a:rPr lang="en-US" sz="2400" dirty="0">
                <a:solidFill>
                  <a:schemeClr val="bg1"/>
                </a:solidFill>
              </a:rPr>
              <a:t>” class has virtual methods that can be overridden to perform actions. </a:t>
            </a:r>
          </a:p>
          <a:p>
            <a:pPr lvl="1"/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OnSketchComplete</a:t>
            </a:r>
            <a:r>
              <a:rPr lang="en-US" sz="2200" dirty="0">
                <a:solidFill>
                  <a:schemeClr val="bg1"/>
                </a:solidFill>
              </a:rPr>
              <a:t>, </a:t>
            </a:r>
            <a:r>
              <a:rPr lang="en-US" sz="2200" dirty="0" err="1">
                <a:solidFill>
                  <a:schemeClr val="bg1"/>
                </a:solidFill>
              </a:rPr>
              <a:t>OnToolActivateAync</a:t>
            </a:r>
            <a:r>
              <a:rPr lang="en-US" sz="2200" dirty="0">
                <a:solidFill>
                  <a:schemeClr val="bg1"/>
                </a:solidFill>
              </a:rPr>
              <a:t>, </a:t>
            </a:r>
            <a:r>
              <a:rPr lang="en-US" sz="2200" dirty="0" err="1">
                <a:solidFill>
                  <a:schemeClr val="bg1"/>
                </a:solidFill>
              </a:rPr>
              <a:t>OnToolMouseDown</a:t>
            </a:r>
            <a:r>
              <a:rPr lang="en-US" sz="2200" dirty="0">
                <a:solidFill>
                  <a:schemeClr val="bg1"/>
                </a:solidFill>
              </a:rPr>
              <a:t>, </a:t>
            </a:r>
            <a:r>
              <a:rPr lang="en-US" sz="2200" dirty="0" err="1">
                <a:solidFill>
                  <a:schemeClr val="bg1"/>
                </a:solidFill>
              </a:rPr>
              <a:t>etc</a:t>
            </a:r>
            <a:endParaRPr lang="en-US" sz="22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730649" y="1041004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EF1B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3BDBDC-661C-4E28-A831-B74C14FAEACA}"/>
              </a:ext>
            </a:extLst>
          </p:cNvPr>
          <p:cNvSpPr txBox="1"/>
          <p:nvPr/>
        </p:nvSpPr>
        <p:spPr>
          <a:xfrm>
            <a:off x="914400" y="2322261"/>
            <a:ext cx="1045899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protected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Task&lt;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OnSketchCompleteAsync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(Geometry geometry)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protected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Task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OnToolActivateAsync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active)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…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1F742-1B55-4AFE-91CB-C49D6F589FA8}"/>
              </a:ext>
            </a:extLst>
          </p:cNvPr>
          <p:cNvSpPr txBox="1"/>
          <p:nvPr/>
        </p:nvSpPr>
        <p:spPr>
          <a:xfrm>
            <a:off x="833051" y="3479073"/>
            <a:ext cx="10989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LayoutTool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class has properties that can be set to configure the behavior of the tool.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CEA217-5D06-4162-AC7B-F412040366FD}"/>
              </a:ext>
            </a:extLst>
          </p:cNvPr>
          <p:cNvSpPr txBox="1"/>
          <p:nvPr/>
        </p:nvSpPr>
        <p:spPr>
          <a:xfrm>
            <a:off x="914400" y="4178520"/>
            <a:ext cx="10458994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public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LayoutTool1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()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SketchType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SketchGeometryType.RegularPolygon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SketchNumberOfSides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= 4;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UseSnapping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true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ContextMenuID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LayoutToolTesting_LayoutToolContextMenu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ContextToolbarID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LayoutToolTesting_LayoutToolBar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}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2124993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E515A7A-54B1-435E-99B5-65C9443C1129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4028B92-6012-4C32-BB4C-58976F616C6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D6D32AD-89F1-4B43-914E-3205300112CF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2095621-0247-49E8-8EE0-E1CED78F6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16" y="406300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Layout Tool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80516" y="1322069"/>
            <a:ext cx="11102478" cy="159020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Layout tools are added to the </a:t>
            </a:r>
            <a:r>
              <a:rPr lang="en-US" b="1" u="sng" dirty="0">
                <a:solidFill>
                  <a:schemeClr val="bg1"/>
                </a:solidFill>
              </a:rPr>
              <a:t>&lt;controls&gt; </a:t>
            </a:r>
            <a:r>
              <a:rPr lang="en-US" dirty="0">
                <a:solidFill>
                  <a:schemeClr val="bg1"/>
                </a:solidFill>
              </a:rPr>
              <a:t>section of the add-in </a:t>
            </a:r>
            <a:r>
              <a:rPr lang="en-US" dirty="0" err="1">
                <a:solidFill>
                  <a:schemeClr val="bg1"/>
                </a:solidFill>
              </a:rPr>
              <a:t>Config.daml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layout tools are referenced within the </a:t>
            </a:r>
            <a:r>
              <a:rPr lang="en-US" b="1" u="sng" dirty="0">
                <a:solidFill>
                  <a:schemeClr val="bg1"/>
                </a:solidFill>
              </a:rPr>
              <a:t>&lt;groups&gt; </a:t>
            </a:r>
            <a:r>
              <a:rPr lang="en-US" dirty="0">
                <a:solidFill>
                  <a:schemeClr val="bg1"/>
                </a:solidFill>
              </a:rPr>
              <a:t>that will contain them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groups are referenced within the individual </a:t>
            </a:r>
            <a:r>
              <a:rPr lang="en-US" b="1" u="sng" dirty="0">
                <a:solidFill>
                  <a:schemeClr val="bg1"/>
                </a:solidFill>
              </a:rPr>
              <a:t>&lt;tabs&gt; </a:t>
            </a:r>
            <a:r>
              <a:rPr lang="en-US" dirty="0">
                <a:solidFill>
                  <a:schemeClr val="bg1"/>
                </a:solidFill>
              </a:rPr>
              <a:t>on which they should be shown on Pro’s Ribbon.</a:t>
            </a:r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651916" y="1058057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EF1B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Declaration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5DA601-1FA3-4694-890F-8D571A3C92E3}"/>
              </a:ext>
            </a:extLst>
          </p:cNvPr>
          <p:cNvSpPr txBox="1"/>
          <p:nvPr/>
        </p:nvSpPr>
        <p:spPr>
          <a:xfrm>
            <a:off x="651916" y="2635271"/>
            <a:ext cx="11209158" cy="36009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tabs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tab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ProAppModule2_Tab1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caption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New Tab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group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refID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ProAppModule2_Group1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&lt;/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tab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&lt;/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tabs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groups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group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ProAppModule2_Group1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caption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Group 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appearsOnAddInTab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false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refID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ProAppModule2_LayoutTool1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size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large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/&gt;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&lt;/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group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&lt;/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groups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controls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&lt;!--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use condition="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esri_layouts_layoutPane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 to enable only in layout view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--&gt;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ProAppModule2_LayoutTool1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caption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className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…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  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tooltip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heading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Tooltip Heading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Tooltip text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disabledText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/&gt;&lt;/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tooltip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&lt;/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&lt;/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controls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96DAF2-91B1-4BE4-AB73-0E9BFC26C1BA}"/>
              </a:ext>
            </a:extLst>
          </p:cNvPr>
          <p:cNvSpPr txBox="1"/>
          <p:nvPr/>
        </p:nvSpPr>
        <p:spPr>
          <a:xfrm>
            <a:off x="811579" y="5399833"/>
            <a:ext cx="287384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0C7F58-4D80-4FF2-B847-BB4F9C4EC7B2}"/>
              </a:ext>
            </a:extLst>
          </p:cNvPr>
          <p:cNvSpPr txBox="1"/>
          <p:nvPr/>
        </p:nvSpPr>
        <p:spPr>
          <a:xfrm>
            <a:off x="779984" y="4202515"/>
            <a:ext cx="287384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99D1E9-EC5C-4088-A5DE-32A174E6C266}"/>
              </a:ext>
            </a:extLst>
          </p:cNvPr>
          <p:cNvSpPr txBox="1"/>
          <p:nvPr/>
        </p:nvSpPr>
        <p:spPr>
          <a:xfrm>
            <a:off x="789240" y="3028399"/>
            <a:ext cx="287384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2FC38031-BA43-4DD1-82F6-15C13034E9E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43425" y="2690813"/>
            <a:ext cx="3105150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4">
            <a:extLst>
              <a:ext uri="{FF2B5EF4-FFF2-40B4-BE49-F238E27FC236}">
                <a16:creationId xmlns:a16="http://schemas.microsoft.com/office/drawing/2014/main" id="{355D85C9-10D0-48E0-BDB1-93320AAA30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95825" y="2843213"/>
            <a:ext cx="3105150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874DB3F-4F44-4A55-801A-5D7B8D5EC2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9547" y="2972406"/>
            <a:ext cx="3362469" cy="151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754550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0ECDC071-B66A-4468-95AC-69C006339CBE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B651BCF-9B53-4AC9-9114-A58CC1CE9C6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F524E57-BF90-493E-BA96-1B1B9210B8F4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2C8F5A2B-DF97-4CE2-9A04-E7B2629247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8" name="Title 49">
            <a:extLst>
              <a:ext uri="{FF2B5EF4-FFF2-40B4-BE49-F238E27FC236}">
                <a16:creationId xmlns:a16="http://schemas.microsoft.com/office/drawing/2014/main" id="{9567DE02-0D78-4CB5-B541-DE07DF0C4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075" y="333645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Layout Tool</a:t>
            </a:r>
          </a:p>
        </p:txBody>
      </p:sp>
      <p:sp>
        <p:nvSpPr>
          <p:cNvPr id="39" name="Content Placeholder 6">
            <a:extLst>
              <a:ext uri="{FF2B5EF4-FFF2-40B4-BE49-F238E27FC236}">
                <a16:creationId xmlns:a16="http://schemas.microsoft.com/office/drawing/2014/main" id="{93FE43E6-AC6D-42E2-94CA-48AF066897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3498" y="911270"/>
            <a:ext cx="11122073" cy="1128865"/>
          </a:xfrm>
        </p:spPr>
        <p:txBody>
          <a:bodyPr>
            <a:no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LayoutTool</a:t>
            </a:r>
            <a:r>
              <a:rPr lang="en-US" sz="2400" dirty="0">
                <a:solidFill>
                  <a:schemeClr val="bg1"/>
                </a:solidFill>
              </a:rPr>
              <a:t> has a corresponding code behind file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"class" implementation 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referenced in the tool </a:t>
            </a:r>
            <a:r>
              <a:rPr lang="en-US" sz="2400" dirty="0" err="1">
                <a:solidFill>
                  <a:schemeClr val="bg1"/>
                </a:solidFill>
              </a:rPr>
              <a:t>daml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Pro SDK includes the ArcGIS Pro Layout Tool template 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automates the </a:t>
            </a:r>
            <a:r>
              <a:rPr lang="en-US" sz="2400" dirty="0" err="1">
                <a:solidFill>
                  <a:schemeClr val="bg1"/>
                </a:solidFill>
              </a:rPr>
              <a:t>daml</a:t>
            </a:r>
            <a:r>
              <a:rPr lang="en-US" sz="2400" dirty="0">
                <a:solidFill>
                  <a:schemeClr val="bg1"/>
                </a:solidFill>
              </a:rPr>
              <a:t> and code behind class </a:t>
            </a:r>
          </a:p>
          <a:p>
            <a:pPr marL="457200" lvl="1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file definition required to create a basic layout tool.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310F383-AA0B-4AE3-B631-29B9F13640D9}"/>
              </a:ext>
            </a:extLst>
          </p:cNvPr>
          <p:cNvSpPr txBox="1"/>
          <p:nvPr/>
        </p:nvSpPr>
        <p:spPr>
          <a:xfrm>
            <a:off x="493499" y="2540554"/>
            <a:ext cx="8288362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internal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class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: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public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(){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SketchType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SketchGeometryType.Rectangle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protected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Task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OnToolActivateAsync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active){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…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protected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Task&lt;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OnSketchCompleteAsync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(Geometry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geom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){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…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}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ABFDC4-C661-4227-AD7F-57C9621929B3}"/>
              </a:ext>
            </a:extLst>
          </p:cNvPr>
          <p:cNvSpPr txBox="1"/>
          <p:nvPr/>
        </p:nvSpPr>
        <p:spPr>
          <a:xfrm>
            <a:off x="4973311" y="1572808"/>
            <a:ext cx="707935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ProAppModule2_LayoutTool1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caption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1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className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LayoutTool1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…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AutoShape 6">
            <a:extLst>
              <a:ext uri="{FF2B5EF4-FFF2-40B4-BE49-F238E27FC236}">
                <a16:creationId xmlns:a16="http://schemas.microsoft.com/office/drawing/2014/main" id="{39046314-D1F6-467F-B937-C5DD6534E24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09700" y="1814513"/>
            <a:ext cx="9372600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8ADE987-56E3-40EB-AA9E-C1C09139C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0734" y="4370074"/>
            <a:ext cx="4578453" cy="2117057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7533E19A-0F02-408C-859F-B19145380939}"/>
              </a:ext>
            </a:extLst>
          </p:cNvPr>
          <p:cNvSpPr txBox="1"/>
          <p:nvPr/>
        </p:nvSpPr>
        <p:spPr>
          <a:xfrm>
            <a:off x="2178961" y="2540553"/>
            <a:ext cx="1329182" cy="339552"/>
          </a:xfrm>
          <a:prstGeom prst="rect">
            <a:avLst/>
          </a:prstGeom>
          <a:solidFill>
            <a:schemeClr val="accent2">
              <a:lumMod val="60000"/>
              <a:lumOff val="4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5D6D1A6-33C2-4B7D-92EC-6AEB8B44DBAF}"/>
              </a:ext>
            </a:extLst>
          </p:cNvPr>
          <p:cNvSpPr txBox="1"/>
          <p:nvPr/>
        </p:nvSpPr>
        <p:spPr>
          <a:xfrm>
            <a:off x="8264435" y="1869598"/>
            <a:ext cx="3211800" cy="36933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Arrow: Down 45">
            <a:extLst>
              <a:ext uri="{FF2B5EF4-FFF2-40B4-BE49-F238E27FC236}">
                <a16:creationId xmlns:a16="http://schemas.microsoft.com/office/drawing/2014/main" id="{B17C5909-DE3A-441E-A451-CCAEC08885C7}"/>
              </a:ext>
            </a:extLst>
          </p:cNvPr>
          <p:cNvSpPr/>
          <p:nvPr/>
        </p:nvSpPr>
        <p:spPr>
          <a:xfrm>
            <a:off x="10409258" y="1355241"/>
            <a:ext cx="312290" cy="495641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Arrow: Down 51">
            <a:extLst>
              <a:ext uri="{FF2B5EF4-FFF2-40B4-BE49-F238E27FC236}">
                <a16:creationId xmlns:a16="http://schemas.microsoft.com/office/drawing/2014/main" id="{9F619025-899F-44CE-8DCE-318595E99C5B}"/>
              </a:ext>
            </a:extLst>
          </p:cNvPr>
          <p:cNvSpPr/>
          <p:nvPr/>
        </p:nvSpPr>
        <p:spPr>
          <a:xfrm>
            <a:off x="3109376" y="2122119"/>
            <a:ext cx="312290" cy="495641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3531660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536943A-CFA3-4715-A63C-D9CFC0BE35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357936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E07826C-255E-4A69-B389-DE8B2358148B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1352" y="1005840"/>
            <a:ext cx="10369296" cy="538664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  <a:p>
            <a:r>
              <a:rPr lang="en-US" dirty="0"/>
              <a:t>Adding graphic artifacts to your Maps and Layouts</a:t>
            </a:r>
          </a:p>
          <a:p>
            <a:pPr lvl="1"/>
            <a:r>
              <a:rPr lang="en-US" dirty="0" err="1"/>
              <a:t>GraphicElement</a:t>
            </a:r>
            <a:endParaRPr lang="en-US" dirty="0"/>
          </a:p>
          <a:p>
            <a:pPr lvl="1"/>
            <a:r>
              <a:rPr lang="en-US" dirty="0" err="1"/>
              <a:t>CIMGraphic</a:t>
            </a:r>
            <a:endParaRPr lang="en-US" dirty="0"/>
          </a:p>
          <a:p>
            <a:pPr lvl="1"/>
            <a:r>
              <a:rPr lang="en-US" dirty="0"/>
              <a:t>How to make them</a:t>
            </a:r>
          </a:p>
          <a:p>
            <a:endParaRPr lang="en-US" dirty="0"/>
          </a:p>
          <a:p>
            <a:r>
              <a:rPr lang="en-US" dirty="0"/>
              <a:t>Using the </a:t>
            </a:r>
            <a:r>
              <a:rPr lang="en-US" dirty="0" err="1"/>
              <a:t>LayoutTool</a:t>
            </a:r>
            <a:r>
              <a:rPr lang="en-US" dirty="0"/>
              <a:t> to work with Graphic Elements on Maps and Layouts</a:t>
            </a:r>
          </a:p>
          <a:p>
            <a:pPr lvl="1"/>
            <a:r>
              <a:rPr lang="en-US" dirty="0"/>
              <a:t>Definition</a:t>
            </a:r>
          </a:p>
          <a:p>
            <a:pPr lvl="1"/>
            <a:r>
              <a:rPr lang="en-US" dirty="0"/>
              <a:t>Usages</a:t>
            </a:r>
          </a:p>
          <a:p>
            <a:pPr lvl="1"/>
            <a:r>
              <a:rPr lang="en-US" dirty="0"/>
              <a:t>Sample code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794572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2BED9A98-BF1B-4E24-A27F-B5C37336E438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457D6D4-2914-4F86-BDAE-04C4C17936A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2C6E7E2-CFB4-47BF-A609-43E4C40FF685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9B04429-8B5E-4603-B2D8-290DD5BB7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Using Conditions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5962" y="1206986"/>
            <a:ext cx="11140442" cy="4504628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Enabled/Disabled status of a layout tool is controlled by adding a condition attribute on the tool </a:t>
            </a:r>
            <a:r>
              <a:rPr lang="en-US" sz="3200" dirty="0" err="1">
                <a:solidFill>
                  <a:schemeClr val="bg1"/>
                </a:solidFill>
              </a:rPr>
              <a:t>daml</a:t>
            </a:r>
            <a:r>
              <a:rPr lang="en-US" sz="3200" dirty="0">
                <a:solidFill>
                  <a:schemeClr val="bg1"/>
                </a:solidFill>
              </a:rPr>
              <a:t> element. </a:t>
            </a:r>
          </a:p>
          <a:p>
            <a:pPr lvl="1"/>
            <a:r>
              <a:rPr lang="en-US" sz="3200" dirty="0">
                <a:solidFill>
                  <a:schemeClr val="bg1"/>
                </a:solidFill>
              </a:rPr>
              <a:t>An existing Pro condition </a:t>
            </a:r>
            <a:r>
              <a:rPr lang="en-US" sz="2800" dirty="0">
                <a:solidFill>
                  <a:schemeClr val="bg1"/>
                </a:solidFill>
              </a:rPr>
              <a:t>(</a:t>
            </a:r>
            <a:r>
              <a:rPr lang="en-US" sz="28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ArcGIS Pro DAML ID Reference</a:t>
            </a:r>
            <a:r>
              <a:rPr lang="en-US" sz="2800" dirty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en-US" sz="3200" dirty="0">
                <a:solidFill>
                  <a:schemeClr val="bg1"/>
                </a:solidFill>
              </a:rPr>
              <a:t>A custom condition (</a:t>
            </a:r>
            <a:r>
              <a:rPr lang="en-US" sz="3200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 Guide: Code your own States and Conditions</a:t>
            </a:r>
            <a:r>
              <a:rPr lang="en-US" sz="3200" dirty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en-US" sz="3200" dirty="0">
                <a:solidFill>
                  <a:schemeClr val="bg1"/>
                </a:solidFill>
              </a:rPr>
              <a:t>The </a:t>
            </a:r>
            <a:r>
              <a:rPr lang="en-US" sz="3200" dirty="0" err="1">
                <a:solidFill>
                  <a:schemeClr val="bg1"/>
                </a:solidFill>
              </a:rPr>
              <a:t>daml</a:t>
            </a:r>
            <a:r>
              <a:rPr lang="en-US" sz="3200" dirty="0">
                <a:solidFill>
                  <a:schemeClr val="bg1"/>
                </a:solidFill>
              </a:rPr>
              <a:t> id of a pane.</a:t>
            </a:r>
          </a:p>
          <a:p>
            <a:pPr lvl="2"/>
            <a:r>
              <a:rPr lang="en-US" sz="2800" dirty="0">
                <a:solidFill>
                  <a:schemeClr val="bg1"/>
                </a:solidFill>
              </a:rPr>
              <a:t>Active instances of that type of pane will enable your tool.</a:t>
            </a:r>
          </a:p>
        </p:txBody>
      </p:sp>
    </p:spTree>
    <p:extLst>
      <p:ext uri="{BB962C8B-B14F-4D97-AF65-F5344CB8AC3E}">
        <p14:creationId xmlns:p14="http://schemas.microsoft.com/office/powerpoint/2010/main" val="2599635776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2BED9A98-BF1B-4E24-A27F-B5C37336E438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457D6D4-2914-4F86-BDAE-04C4C17936A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2C6E7E2-CFB4-47BF-A609-43E4C40FF685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9B04429-8B5E-4603-B2D8-290DD5BB7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Using Conditions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5962" y="1206986"/>
            <a:ext cx="11140442" cy="383369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Enable when a Layout Pane is active.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842A87-278E-48B2-BBCC-DA0A11C5A1C9}"/>
              </a:ext>
            </a:extLst>
          </p:cNvPr>
          <p:cNvSpPr txBox="1"/>
          <p:nvPr/>
        </p:nvSpPr>
        <p:spPr>
          <a:xfrm>
            <a:off x="465685" y="1674673"/>
            <a:ext cx="7859709" cy="13542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controls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ProAppModule2_LayoutTool1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caption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Enable for Layout Pane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className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condition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esri_layouts_layoutPane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…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&lt;/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&lt;/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controls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129335-30A4-412E-BFA4-D9DD59F9FEBF}"/>
              </a:ext>
            </a:extLst>
          </p:cNvPr>
          <p:cNvSpPr txBox="1"/>
          <p:nvPr/>
        </p:nvSpPr>
        <p:spPr>
          <a:xfrm>
            <a:off x="4331425" y="2218307"/>
            <a:ext cx="2827022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Content Placeholder 6">
            <a:extLst>
              <a:ext uri="{FF2B5EF4-FFF2-40B4-BE49-F238E27FC236}">
                <a16:creationId xmlns:a16="http://schemas.microsoft.com/office/drawing/2014/main" id="{8B677612-6057-4995-B140-D0E77078B993}"/>
              </a:ext>
            </a:extLst>
          </p:cNvPr>
          <p:cNvSpPr txBox="1">
            <a:spLocks/>
          </p:cNvSpPr>
          <p:nvPr/>
        </p:nvSpPr>
        <p:spPr>
          <a:xfrm>
            <a:off x="373316" y="3228533"/>
            <a:ext cx="11140442" cy="3833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Enable when a Map Pane is active.</a:t>
            </a:r>
          </a:p>
        </p:txBody>
      </p:sp>
      <p:sp>
        <p:nvSpPr>
          <p:cNvPr id="18" name="Content Placeholder 6">
            <a:extLst>
              <a:ext uri="{FF2B5EF4-FFF2-40B4-BE49-F238E27FC236}">
                <a16:creationId xmlns:a16="http://schemas.microsoft.com/office/drawing/2014/main" id="{59BF3512-70D0-4798-B655-2E0C21AF0B52}"/>
              </a:ext>
            </a:extLst>
          </p:cNvPr>
          <p:cNvSpPr txBox="1">
            <a:spLocks/>
          </p:cNvSpPr>
          <p:nvPr/>
        </p:nvSpPr>
        <p:spPr>
          <a:xfrm>
            <a:off x="465685" y="4991642"/>
            <a:ext cx="11140442" cy="3833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Enable when a Layout Pane or Map Pane is active.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5B7222-00F8-4FB9-8D8F-3293C92E5B7A}"/>
              </a:ext>
            </a:extLst>
          </p:cNvPr>
          <p:cNvSpPr txBox="1"/>
          <p:nvPr/>
        </p:nvSpPr>
        <p:spPr>
          <a:xfrm>
            <a:off x="465685" y="3611902"/>
            <a:ext cx="7859709" cy="13542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controls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ProAppModule2_LayoutTool2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caption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Enable for Map Pane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className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LayoutTool2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condition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esri_mapping_mapPane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…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&lt;/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&lt;/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controls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61BA5B-9974-4C60-A459-F35C338AC98E}"/>
              </a:ext>
            </a:extLst>
          </p:cNvPr>
          <p:cNvSpPr txBox="1"/>
          <p:nvPr/>
        </p:nvSpPr>
        <p:spPr>
          <a:xfrm>
            <a:off x="4331425" y="4155536"/>
            <a:ext cx="2452552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4D122E4-0638-4F69-8E00-6DFE80CA1F3A}"/>
              </a:ext>
            </a:extLst>
          </p:cNvPr>
          <p:cNvSpPr txBox="1"/>
          <p:nvPr/>
        </p:nvSpPr>
        <p:spPr>
          <a:xfrm>
            <a:off x="465685" y="5349488"/>
            <a:ext cx="7859709" cy="13542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controls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ProAppModule2_LayoutTool3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caption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Enable for Layout Map Pane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className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LayoutTool3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condition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esri_mapping_mapPaneOrlayoutPane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"&gt;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&lt;/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&lt;/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controls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FD4D28-E973-4A2A-AFB1-01BB037184B1}"/>
              </a:ext>
            </a:extLst>
          </p:cNvPr>
          <p:cNvSpPr txBox="1"/>
          <p:nvPr/>
        </p:nvSpPr>
        <p:spPr>
          <a:xfrm>
            <a:off x="1678760" y="6081125"/>
            <a:ext cx="3767546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C6C9813-34B4-4321-ACC4-0955F58A9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2487" y="4036216"/>
            <a:ext cx="3742761" cy="22942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EBF59AB-3770-41A0-B706-389AF438E3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7704" y="684452"/>
            <a:ext cx="3754385" cy="283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3077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10506A0-876C-44A9-9916-3A387C2F973C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2DD37E0-BD9E-4612-88A9-8DB1D688F28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E27C39-3D6C-4CBB-A21D-9F51686E3F69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508DBC-B269-4574-ACF2-ACF85B16C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Activate/Deactivate </a:t>
            </a:r>
            <a:r>
              <a:rPr lang="en-US" b="1" dirty="0" err="1">
                <a:solidFill>
                  <a:schemeClr val="bg1"/>
                </a:solidFill>
              </a:rPr>
              <a:t>LayoutTool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798" y="1359589"/>
            <a:ext cx="11140442" cy="4504628"/>
          </a:xfrm>
        </p:spPr>
        <p:txBody>
          <a:bodyPr>
            <a:normAutofit/>
          </a:bodyPr>
          <a:lstStyle/>
          <a:p>
            <a:r>
              <a:rPr lang="en-US" sz="2800" b="1" u="sng" dirty="0">
                <a:solidFill>
                  <a:schemeClr val="bg1"/>
                </a:solidFill>
              </a:rPr>
              <a:t>“</a:t>
            </a:r>
            <a:r>
              <a:rPr lang="en-US" sz="2800" b="1" u="sng" dirty="0" err="1">
                <a:solidFill>
                  <a:schemeClr val="bg1"/>
                </a:solidFill>
              </a:rPr>
              <a:t>OnToolActivateAsync</a:t>
            </a:r>
            <a:r>
              <a:rPr lang="en-US" sz="2800" dirty="0">
                <a:solidFill>
                  <a:schemeClr val="bg1"/>
                </a:solidFill>
              </a:rPr>
              <a:t>” callback occurs when the </a:t>
            </a:r>
            <a:r>
              <a:rPr lang="en-US" sz="2800" dirty="0" err="1">
                <a:solidFill>
                  <a:schemeClr val="bg1"/>
                </a:solidFill>
              </a:rPr>
              <a:t>LayoutTool</a:t>
            </a:r>
            <a:r>
              <a:rPr lang="en-US" sz="2800" dirty="0">
                <a:solidFill>
                  <a:schemeClr val="bg1"/>
                </a:solidFill>
              </a:rPr>
              <a:t> is activated.</a:t>
            </a:r>
          </a:p>
          <a:p>
            <a:pPr lvl="1"/>
            <a:r>
              <a:rPr lang="en-US" sz="2600" dirty="0">
                <a:solidFill>
                  <a:schemeClr val="bg1"/>
                </a:solidFill>
              </a:rPr>
              <a:t>Ex: When tool activates, set the geometry type, re-populate with relevant symbols, etc.</a:t>
            </a:r>
          </a:p>
          <a:p>
            <a:r>
              <a:rPr lang="en-US" sz="2800" dirty="0">
                <a:solidFill>
                  <a:schemeClr val="bg1"/>
                </a:solidFill>
              </a:rPr>
              <a:t>“</a:t>
            </a:r>
            <a:r>
              <a:rPr lang="en-US" sz="2800" b="1" u="sng" dirty="0" err="1">
                <a:solidFill>
                  <a:schemeClr val="bg1"/>
                </a:solidFill>
              </a:rPr>
              <a:t>OnToolDeactivateAsync</a:t>
            </a:r>
            <a:r>
              <a:rPr lang="en-US" sz="2800" b="1" u="sng" dirty="0">
                <a:solidFill>
                  <a:schemeClr val="bg1"/>
                </a:solidFill>
              </a:rPr>
              <a:t>” </a:t>
            </a:r>
            <a:r>
              <a:rPr lang="en-US" sz="2800" dirty="0">
                <a:solidFill>
                  <a:schemeClr val="bg1"/>
                </a:solidFill>
              </a:rPr>
              <a:t>callback occurs when the </a:t>
            </a:r>
            <a:r>
              <a:rPr lang="en-US" sz="2800" dirty="0" err="1">
                <a:solidFill>
                  <a:schemeClr val="bg1"/>
                </a:solidFill>
              </a:rPr>
              <a:t>LayoutTool</a:t>
            </a:r>
            <a:r>
              <a:rPr lang="en-US" sz="2800" dirty="0">
                <a:solidFill>
                  <a:schemeClr val="bg1"/>
                </a:solidFill>
              </a:rPr>
              <a:t> is deactivated. </a:t>
            </a: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5E547A-3358-400F-90C6-952B08766904}"/>
              </a:ext>
            </a:extLst>
          </p:cNvPr>
          <p:cNvSpPr txBox="1"/>
          <p:nvPr/>
        </p:nvSpPr>
        <p:spPr>
          <a:xfrm>
            <a:off x="984068" y="3835354"/>
            <a:ext cx="10223863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protected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Task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OnToolActivateAsync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active)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//TODO logic when we are activated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return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base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.OnToolActivateAsync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(active);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protected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Task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OnToolDeactivateAsync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hasVewChanged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//TODO logic for when we are deactivated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return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base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.OnToolDeactivateAsync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hasVewChanged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}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2414619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10506A0-876C-44A9-9916-3A387C2F973C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2DD37E0-BD9E-4612-88A9-8DB1D688F28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E27C39-3D6C-4CBB-A21D-9F51686E3F69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508DBC-B269-4574-ACF2-ACF85B16C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Sketch Callbacks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798" y="1359589"/>
            <a:ext cx="11140442" cy="4504628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LayoutTool</a:t>
            </a:r>
            <a:r>
              <a:rPr lang="en-US" sz="2800" dirty="0">
                <a:solidFill>
                  <a:schemeClr val="bg1"/>
                </a:solidFill>
              </a:rPr>
              <a:t> allows you to sketch a geometry in the map view or the layout view.</a:t>
            </a:r>
          </a:p>
          <a:p>
            <a:r>
              <a:rPr lang="en-US" sz="2800" dirty="0" err="1">
                <a:solidFill>
                  <a:schemeClr val="bg1"/>
                </a:solidFill>
              </a:rPr>
              <a:t>LayoutTool</a:t>
            </a:r>
            <a:r>
              <a:rPr lang="en-US" sz="2800" dirty="0">
                <a:solidFill>
                  <a:schemeClr val="bg1"/>
                </a:solidFill>
              </a:rPr>
              <a:t> is always in “Sketch” mode. </a:t>
            </a:r>
            <a:r>
              <a:rPr lang="en-US" sz="2800" dirty="0" err="1">
                <a:solidFill>
                  <a:schemeClr val="bg1"/>
                </a:solidFill>
              </a:rPr>
              <a:t>ie</a:t>
            </a:r>
            <a:r>
              <a:rPr lang="en-US" sz="2800" dirty="0">
                <a:solidFill>
                  <a:schemeClr val="bg1"/>
                </a:solidFill>
              </a:rPr>
              <a:t>: No </a:t>
            </a:r>
            <a:r>
              <a:rPr lang="en-US" sz="2800" dirty="0" err="1">
                <a:solidFill>
                  <a:schemeClr val="bg1"/>
                </a:solidFill>
              </a:rPr>
              <a:t>IsSketchTool</a:t>
            </a:r>
            <a:r>
              <a:rPr lang="en-US" sz="2800" dirty="0">
                <a:solidFill>
                  <a:schemeClr val="bg1"/>
                </a:solidFill>
              </a:rPr>
              <a:t> property.</a:t>
            </a:r>
          </a:p>
          <a:p>
            <a:pPr lvl="1"/>
            <a:r>
              <a:rPr lang="en-US" sz="2600" dirty="0">
                <a:solidFill>
                  <a:schemeClr val="bg1"/>
                </a:solidFill>
              </a:rPr>
              <a:t>“</a:t>
            </a:r>
            <a:r>
              <a:rPr lang="en-US" sz="2600" b="1" u="sng" dirty="0" err="1">
                <a:solidFill>
                  <a:schemeClr val="bg1"/>
                </a:solidFill>
              </a:rPr>
              <a:t>SketchType</a:t>
            </a:r>
            <a:r>
              <a:rPr lang="en-US" sz="2600" dirty="0">
                <a:solidFill>
                  <a:schemeClr val="bg1"/>
                </a:solidFill>
              </a:rPr>
              <a:t>”: Circle, Polygon, Multipoint, etc.</a:t>
            </a:r>
          </a:p>
          <a:p>
            <a:r>
              <a:rPr lang="en-US" sz="2800" dirty="0">
                <a:solidFill>
                  <a:schemeClr val="bg1"/>
                </a:solidFill>
              </a:rPr>
              <a:t>"in progress" sketch is passed to the layout tool via the protected “</a:t>
            </a:r>
            <a:r>
              <a:rPr lang="en-US" sz="2800" u="sng" dirty="0" err="1">
                <a:solidFill>
                  <a:schemeClr val="bg1"/>
                </a:solidFill>
              </a:rPr>
              <a:t>OnSketchModifiedAsync</a:t>
            </a:r>
            <a:r>
              <a:rPr lang="en-US" sz="2800" dirty="0">
                <a:solidFill>
                  <a:schemeClr val="bg1"/>
                </a:solidFill>
              </a:rPr>
              <a:t>()” method. </a:t>
            </a:r>
          </a:p>
          <a:p>
            <a:r>
              <a:rPr lang="en-US" sz="2800" dirty="0">
                <a:solidFill>
                  <a:schemeClr val="bg1"/>
                </a:solidFill>
              </a:rPr>
              <a:t>Finished sketch is passed via the “</a:t>
            </a:r>
            <a:r>
              <a:rPr lang="en-US" sz="2800" b="1" u="sng" dirty="0" err="1">
                <a:solidFill>
                  <a:schemeClr val="bg1"/>
                </a:solidFill>
              </a:rPr>
              <a:t>OnSketchCompleteAsync</a:t>
            </a:r>
            <a:r>
              <a:rPr lang="en-US" sz="2800" dirty="0">
                <a:solidFill>
                  <a:schemeClr val="bg1"/>
                </a:solidFill>
              </a:rPr>
              <a:t>” method.</a:t>
            </a:r>
          </a:p>
          <a:p>
            <a:pPr lvl="1"/>
            <a:r>
              <a:rPr lang="en-US" sz="2600" dirty="0">
                <a:solidFill>
                  <a:schemeClr val="bg1"/>
                </a:solidFill>
              </a:rPr>
              <a:t>passes in the geometry that was created by the sketch. </a:t>
            </a: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850980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877FABED-D9B4-485F-8A52-F033BFC6FB0F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6A1045-BA67-4F0C-97BD-67D864DEC0D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67218B3-6CCC-43C5-8C90-A5D416FE3C3C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DD7C2A7-E9C2-4087-997B-3AFA104EB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Sketch Callbacks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798" y="1359589"/>
            <a:ext cx="11140442" cy="4504628"/>
          </a:xfrm>
        </p:spPr>
        <p:txBody>
          <a:bodyPr>
            <a:norm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685A56-B355-4A62-84D5-5ED15B34FB35}"/>
              </a:ext>
            </a:extLst>
          </p:cNvPr>
          <p:cNvSpPr txBox="1"/>
          <p:nvPr/>
        </p:nvSpPr>
        <p:spPr>
          <a:xfrm>
            <a:off x="172017" y="1445623"/>
            <a:ext cx="11941520" cy="42473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protected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Task&lt;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OnSketchModifiedAsync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()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//TODO - the sketch has been modified on the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LayoutView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//For example, access the sketch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var sketch = await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this.GetCurrentSketchAsync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//Do something...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await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this.SetCurrentSketchAsync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(sketch);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return true;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protected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Task&lt;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OnSketchCompleteAsync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(Geometry geometry)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//TODO: Use geometry. Add graphic, select elements, etc.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QueuedTask.Run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 () =&gt; {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ActiveElementContainer.SelectElements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(geometry,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SelectionCombinationMethod.New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, false);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//});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return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base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.OnSketchCompleteAsync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(geometry);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}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AFD2B2-1C33-4D4F-BD58-D589E39ADB78}"/>
              </a:ext>
            </a:extLst>
          </p:cNvPr>
          <p:cNvSpPr txBox="1"/>
          <p:nvPr/>
        </p:nvSpPr>
        <p:spPr>
          <a:xfrm>
            <a:off x="4520036" y="1525472"/>
            <a:ext cx="2695170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33DBA16-78D0-443A-A72A-135325214DA3}"/>
              </a:ext>
            </a:extLst>
          </p:cNvPr>
          <p:cNvSpPr txBox="1"/>
          <p:nvPr/>
        </p:nvSpPr>
        <p:spPr>
          <a:xfrm>
            <a:off x="3118131" y="2284424"/>
            <a:ext cx="2452768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F90D333-52FC-4B54-B872-7A2014520666}"/>
              </a:ext>
            </a:extLst>
          </p:cNvPr>
          <p:cNvSpPr txBox="1"/>
          <p:nvPr/>
        </p:nvSpPr>
        <p:spPr>
          <a:xfrm>
            <a:off x="1941307" y="2803480"/>
            <a:ext cx="2857029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62D0D4-977D-4CE7-91AA-D2EBAEE722BE}"/>
              </a:ext>
            </a:extLst>
          </p:cNvPr>
          <p:cNvSpPr txBox="1"/>
          <p:nvPr/>
        </p:nvSpPr>
        <p:spPr>
          <a:xfrm>
            <a:off x="4520036" y="3611903"/>
            <a:ext cx="2695170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7285120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23ABD43-4916-4E19-8590-3A21B4D41EA5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CEA9042-1924-49F1-BAEB-578BF3773E4F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BE528C3-3B9F-4586-851A-0DFC721E579F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9262369-DCBD-41CA-837E-AE7EF17D29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Mouse and keyboard events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798" y="1359589"/>
            <a:ext cx="11140442" cy="4504628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Virtual events that can be overridden when mouse and keyboard events occur: “</a:t>
            </a:r>
            <a:r>
              <a:rPr lang="en-US" sz="2600" dirty="0" err="1">
                <a:solidFill>
                  <a:schemeClr val="bg1"/>
                </a:solidFill>
              </a:rPr>
              <a:t>OnToolMouseDown</a:t>
            </a:r>
            <a:r>
              <a:rPr lang="en-US" sz="2600" dirty="0">
                <a:solidFill>
                  <a:schemeClr val="bg1"/>
                </a:solidFill>
              </a:rPr>
              <a:t>”, “</a:t>
            </a:r>
            <a:r>
              <a:rPr lang="en-US" sz="2600">
                <a:solidFill>
                  <a:schemeClr val="bg1"/>
                </a:solidFill>
              </a:rPr>
              <a:t>OnToolKeyDown</a:t>
            </a:r>
            <a:r>
              <a:rPr lang="en-US" sz="2600" dirty="0">
                <a:solidFill>
                  <a:schemeClr val="bg1"/>
                </a:solidFill>
              </a:rPr>
              <a:t>”, </a:t>
            </a:r>
            <a:r>
              <a:rPr lang="en-US" sz="2600" dirty="0" err="1">
                <a:solidFill>
                  <a:schemeClr val="bg1"/>
                </a:solidFill>
              </a:rPr>
              <a:t>etc</a:t>
            </a:r>
            <a:endParaRPr lang="en-US" sz="2400" dirty="0">
              <a:solidFill>
                <a:schemeClr val="bg1"/>
              </a:solidFill>
            </a:endParaRPr>
          </a:p>
          <a:p>
            <a:pPr lvl="1"/>
            <a:r>
              <a:rPr lang="en-US" sz="2600" dirty="0">
                <a:solidFill>
                  <a:schemeClr val="bg1"/>
                </a:solidFill>
              </a:rPr>
              <a:t>Event </a:t>
            </a:r>
            <a:r>
              <a:rPr lang="en-US" sz="2600" dirty="0" err="1">
                <a:solidFill>
                  <a:schemeClr val="bg1"/>
                </a:solidFill>
              </a:rPr>
              <a:t>args</a:t>
            </a:r>
            <a:r>
              <a:rPr lang="en-US" sz="2600" dirty="0">
                <a:solidFill>
                  <a:schemeClr val="bg1"/>
                </a:solidFill>
              </a:rPr>
              <a:t> provide information as to which button was clicked, clicked “</a:t>
            </a:r>
            <a:r>
              <a:rPr lang="en-US" sz="2600" dirty="0" err="1">
                <a:solidFill>
                  <a:schemeClr val="bg1"/>
                </a:solidFill>
              </a:rPr>
              <a:t>ClientPoint</a:t>
            </a:r>
            <a:r>
              <a:rPr lang="en-US" sz="2600" dirty="0">
                <a:solidFill>
                  <a:schemeClr val="bg1"/>
                </a:solidFill>
              </a:rPr>
              <a:t>” (relative to the top left corner of MapView/</a:t>
            </a:r>
            <a:r>
              <a:rPr lang="en-US" sz="2600" dirty="0" err="1">
                <a:solidFill>
                  <a:schemeClr val="bg1"/>
                </a:solidFill>
              </a:rPr>
              <a:t>LayoutView</a:t>
            </a:r>
            <a:r>
              <a:rPr lang="en-US" sz="2600" dirty="0">
                <a:solidFill>
                  <a:schemeClr val="bg1"/>
                </a:solidFill>
              </a:rPr>
              <a:t>.)</a:t>
            </a:r>
          </a:p>
          <a:p>
            <a:pPr lvl="2"/>
            <a:r>
              <a:rPr lang="en-US" sz="2400" dirty="0" err="1">
                <a:solidFill>
                  <a:schemeClr val="bg1"/>
                </a:solidFill>
              </a:rPr>
              <a:t>ClientToMap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ClientToPage</a:t>
            </a:r>
            <a:endParaRPr lang="en-US" sz="2400" dirty="0">
              <a:solidFill>
                <a:schemeClr val="bg1"/>
              </a:solidFill>
            </a:endParaRPr>
          </a:p>
          <a:p>
            <a:pPr lvl="1"/>
            <a:r>
              <a:rPr lang="en-US" sz="2600" dirty="0">
                <a:solidFill>
                  <a:schemeClr val="bg1"/>
                </a:solidFill>
              </a:rPr>
              <a:t>Synchronous methods.</a:t>
            </a:r>
          </a:p>
          <a:p>
            <a:pPr lvl="1"/>
            <a:r>
              <a:rPr lang="en-US" sz="2600" dirty="0">
                <a:solidFill>
                  <a:schemeClr val="bg1"/>
                </a:solidFill>
              </a:rPr>
              <a:t>To execute Asynchronous code, set the handled property on the event arguments to true.</a:t>
            </a:r>
          </a:p>
          <a:p>
            <a:pPr lvl="2"/>
            <a:r>
              <a:rPr lang="en-US" sz="2400" dirty="0">
                <a:solidFill>
                  <a:schemeClr val="bg1"/>
                </a:solidFill>
              </a:rPr>
              <a:t>the corresponding Handle...Async virtual method will be called with the same event arguments. </a:t>
            </a:r>
          </a:p>
        </p:txBody>
      </p:sp>
    </p:spTree>
    <p:extLst>
      <p:ext uri="{BB962C8B-B14F-4D97-AF65-F5344CB8AC3E}">
        <p14:creationId xmlns:p14="http://schemas.microsoft.com/office/powerpoint/2010/main" val="595268698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0D9ADA3-133A-44F0-90A1-E68F1ECF4A51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14FC893-C604-4AC5-AB0B-33BC15B9766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9479964-BF84-4790-B112-7ECFA02968D3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B551670-1B5F-43AB-9FF4-1EA16B086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Mouse and keyboard events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798" y="1359589"/>
            <a:ext cx="11140442" cy="4504628"/>
          </a:xfrm>
        </p:spPr>
        <p:txBody>
          <a:bodyPr>
            <a:norm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1F74BB-315D-4923-BC26-33B87F43D0E7}"/>
              </a:ext>
            </a:extLst>
          </p:cNvPr>
          <p:cNvSpPr txBox="1"/>
          <p:nvPr/>
        </p:nvSpPr>
        <p:spPr>
          <a:xfrm>
            <a:off x="685797" y="1359589"/>
            <a:ext cx="11140442" cy="42473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protected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void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OnToolMouseDown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LayoutViewMouseButtonEventArgs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e.ChangedButton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==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System.Windows.Input.MouseButton.Left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e.Handled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=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true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;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//Handle the event to get the call to the async method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protected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Task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HandleMouseDownAsync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LayoutViewMouseButtonEventArgs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return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QueuedTask.Run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(() =&gt;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var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layoutPoint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LayoutView.Active.ClientToPage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e.ClientPoint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ArcGIS.Desktop.Framework.Dialogs.MessageBox.Show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string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.Format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"X: {0} Y: {1}"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           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layoutPoint.X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layoutPoint.Y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),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"Layout Coordinates"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});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}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E6D605-EC09-48F9-A10A-D4B40A5830BF}"/>
              </a:ext>
            </a:extLst>
          </p:cNvPr>
          <p:cNvSpPr txBox="1"/>
          <p:nvPr/>
        </p:nvSpPr>
        <p:spPr>
          <a:xfrm>
            <a:off x="3875314" y="1400267"/>
            <a:ext cx="1924594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D1D2D8-ECFE-4A6A-85AC-AD11B985CADC}"/>
              </a:ext>
            </a:extLst>
          </p:cNvPr>
          <p:cNvSpPr txBox="1"/>
          <p:nvPr/>
        </p:nvSpPr>
        <p:spPr>
          <a:xfrm>
            <a:off x="1710146" y="2197005"/>
            <a:ext cx="2260963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C7D14E-1A68-4ADB-980C-05B9921E1CA9}"/>
              </a:ext>
            </a:extLst>
          </p:cNvPr>
          <p:cNvSpPr txBox="1"/>
          <p:nvPr/>
        </p:nvSpPr>
        <p:spPr>
          <a:xfrm>
            <a:off x="4267199" y="3010377"/>
            <a:ext cx="2542903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2103048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10506A0-876C-44A9-9916-3A387C2F973C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2DD37E0-BD9E-4612-88A9-8DB1D688F28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E27C39-3D6C-4CBB-A21D-9F51686E3F69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508DBC-B269-4574-ACF2-ACF85B16C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609398"/>
          </a:xfrm>
        </p:spPr>
        <p:txBody>
          <a:bodyPr/>
          <a:lstStyle/>
          <a:p>
            <a:r>
              <a:rPr lang="en-US" b="1" dirty="0" err="1">
                <a:solidFill>
                  <a:prstClr val="white"/>
                </a:solidFill>
              </a:rPr>
              <a:t>GraphicElementContainer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62" y="1144145"/>
            <a:ext cx="11140442" cy="450462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New class introduced with ArcGIS Pro 2.9.</a:t>
            </a:r>
          </a:p>
          <a:p>
            <a:r>
              <a:rPr lang="en-US" sz="2400" dirty="0">
                <a:solidFill>
                  <a:schemeClr val="bg1"/>
                </a:solidFill>
              </a:rPr>
              <a:t>Used by the </a:t>
            </a:r>
            <a:r>
              <a:rPr lang="en-US" sz="2400" dirty="0" err="1">
                <a:solidFill>
                  <a:schemeClr val="bg1"/>
                </a:solidFill>
              </a:rPr>
              <a:t>LayoutTool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  <a:p>
            <a:r>
              <a:rPr lang="en-US" sz="2400" dirty="0">
                <a:solidFill>
                  <a:schemeClr val="bg1"/>
                </a:solidFill>
              </a:rPr>
              <a:t>Used to define the container to store graphics in a </a:t>
            </a:r>
            <a:r>
              <a:rPr lang="en-US" sz="2400" dirty="0" err="1">
                <a:solidFill>
                  <a:schemeClr val="bg1"/>
                </a:solidFill>
              </a:rPr>
              <a:t>LayoutView</a:t>
            </a:r>
            <a:r>
              <a:rPr lang="en-US" sz="2400" dirty="0">
                <a:solidFill>
                  <a:schemeClr val="bg1"/>
                </a:solidFill>
              </a:rPr>
              <a:t> or MapView.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8F7E52-47A4-46D1-854E-9AE114EDC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974" y="2700933"/>
            <a:ext cx="8930095" cy="380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29790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10506A0-876C-44A9-9916-3A387C2F973C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2DD37E0-BD9E-4612-88A9-8DB1D688F28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E27C39-3D6C-4CBB-A21D-9F51686E3F69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508DBC-B269-4574-ACF2-ACF85B16C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341558"/>
            <a:ext cx="10826496" cy="609398"/>
          </a:xfrm>
        </p:spPr>
        <p:txBody>
          <a:bodyPr/>
          <a:lstStyle/>
          <a:p>
            <a:r>
              <a:rPr lang="en-US" b="1" dirty="0" err="1">
                <a:solidFill>
                  <a:schemeClr val="bg1"/>
                </a:solidFill>
              </a:rPr>
              <a:t>ActiveElementContainer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752" y="1020388"/>
            <a:ext cx="11140442" cy="450462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“</a:t>
            </a:r>
            <a:r>
              <a:rPr lang="en-US" sz="2800" b="1" u="sng" dirty="0" err="1">
                <a:solidFill>
                  <a:schemeClr val="bg1"/>
                </a:solidFill>
              </a:rPr>
              <a:t>ActiveElementContainer</a:t>
            </a:r>
            <a:r>
              <a:rPr lang="en-US" sz="2800" dirty="0">
                <a:solidFill>
                  <a:schemeClr val="bg1"/>
                </a:solidFill>
              </a:rPr>
              <a:t>” property of the </a:t>
            </a:r>
            <a:r>
              <a:rPr lang="en-US" sz="2800" dirty="0" err="1">
                <a:solidFill>
                  <a:schemeClr val="bg1"/>
                </a:solidFill>
              </a:rPr>
              <a:t>LayoutTool</a:t>
            </a:r>
            <a:r>
              <a:rPr lang="en-US" sz="2800" dirty="0">
                <a:solidFill>
                  <a:schemeClr val="bg1"/>
                </a:solidFill>
              </a:rPr>
              <a:t> class. Is of type </a:t>
            </a:r>
            <a:r>
              <a:rPr lang="en-US" sz="2800" dirty="0" err="1">
                <a:solidFill>
                  <a:schemeClr val="bg1"/>
                </a:solidFill>
              </a:rPr>
              <a:t>GraphicElementContainer</a:t>
            </a:r>
            <a:r>
              <a:rPr lang="en-US" sz="2800" dirty="0">
                <a:solidFill>
                  <a:schemeClr val="bg1"/>
                </a:solidFill>
              </a:rPr>
              <a:t>.</a:t>
            </a:r>
          </a:p>
          <a:p>
            <a:pPr lvl="1"/>
            <a:r>
              <a:rPr lang="en-US" sz="2800" b="1" u="sng" dirty="0">
                <a:solidFill>
                  <a:schemeClr val="bg1"/>
                </a:solidFill>
              </a:rPr>
              <a:t>MapView</a:t>
            </a:r>
            <a:r>
              <a:rPr lang="en-US" sz="2800" dirty="0">
                <a:solidFill>
                  <a:schemeClr val="bg1"/>
                </a:solidFill>
              </a:rPr>
              <a:t>: </a:t>
            </a:r>
            <a:r>
              <a:rPr lang="en-US" sz="2800" dirty="0" err="1">
                <a:solidFill>
                  <a:schemeClr val="bg1"/>
                </a:solidFill>
              </a:rPr>
              <a:t>ActiveElementContainer</a:t>
            </a:r>
            <a:r>
              <a:rPr lang="en-US" sz="2800" dirty="0">
                <a:solidFill>
                  <a:schemeClr val="bg1"/>
                </a:solidFill>
              </a:rPr>
              <a:t> is the “</a:t>
            </a:r>
            <a:r>
              <a:rPr lang="en-US" sz="2800" b="1" u="sng" dirty="0">
                <a:solidFill>
                  <a:schemeClr val="bg1"/>
                </a:solidFill>
              </a:rPr>
              <a:t>TargetGraphicsLayer”</a:t>
            </a:r>
            <a:r>
              <a:rPr lang="en-US" sz="2800" dirty="0">
                <a:solidFill>
                  <a:schemeClr val="bg1"/>
                </a:solidFill>
              </a:rPr>
              <a:t> of the map view.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</a:p>
          <a:p>
            <a:pPr lvl="1"/>
            <a:r>
              <a:rPr lang="en-US" sz="2800" b="1" u="sng" dirty="0" err="1">
                <a:solidFill>
                  <a:schemeClr val="bg1"/>
                </a:solidFill>
              </a:rPr>
              <a:t>LayoutView</a:t>
            </a:r>
            <a:r>
              <a:rPr lang="en-US" sz="2800" dirty="0">
                <a:solidFill>
                  <a:schemeClr val="bg1"/>
                </a:solidFill>
              </a:rPr>
              <a:t>:  the </a:t>
            </a:r>
            <a:r>
              <a:rPr lang="en-US" sz="2800" dirty="0" err="1">
                <a:solidFill>
                  <a:schemeClr val="bg1"/>
                </a:solidFill>
              </a:rPr>
              <a:t>ActiveElementContainer</a:t>
            </a:r>
            <a:r>
              <a:rPr lang="en-US" sz="2800" dirty="0">
                <a:solidFill>
                  <a:schemeClr val="bg1"/>
                </a:solidFill>
              </a:rPr>
              <a:t> is the “</a:t>
            </a:r>
            <a:r>
              <a:rPr lang="en-US" sz="2800" b="1" u="sng" dirty="0">
                <a:solidFill>
                  <a:schemeClr val="bg1"/>
                </a:solidFill>
              </a:rPr>
              <a:t>Layout</a:t>
            </a:r>
            <a:r>
              <a:rPr lang="en-US" sz="2800" dirty="0">
                <a:solidFill>
                  <a:schemeClr val="bg1"/>
                </a:solidFill>
              </a:rPr>
              <a:t>”.</a:t>
            </a:r>
          </a:p>
          <a:p>
            <a:pPr lvl="1"/>
            <a:endParaRPr lang="en-US" sz="26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B899AB-D4E9-484F-A0EB-81981A2891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54627" y="4078409"/>
            <a:ext cx="2969193" cy="23141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DD4BD5-A904-4FF0-8F70-1A54D87F35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5109" y="3754748"/>
            <a:ext cx="3343935" cy="26589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2B4DD9-6AC7-47E9-AB69-73410F73AD11}"/>
              </a:ext>
            </a:extLst>
          </p:cNvPr>
          <p:cNvSpPr txBox="1"/>
          <p:nvPr/>
        </p:nvSpPr>
        <p:spPr>
          <a:xfrm>
            <a:off x="682752" y="4796948"/>
            <a:ext cx="1410158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MapView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1A7D4-8070-461F-98D4-DF2C157BD8FD}"/>
              </a:ext>
            </a:extLst>
          </p:cNvPr>
          <p:cNvSpPr txBox="1"/>
          <p:nvPr/>
        </p:nvSpPr>
        <p:spPr>
          <a:xfrm>
            <a:off x="5685233" y="4796948"/>
            <a:ext cx="1647384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LayoutView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112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90DCB03-6F90-4BDC-8D0B-4FA6DD635F1A}"/>
              </a:ext>
            </a:extLst>
          </p:cNvPr>
          <p:cNvSpPr/>
          <p:nvPr/>
        </p:nvSpPr>
        <p:spPr bwMode="auto"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rgbClr val="01114F"/>
              </a:gs>
              <a:gs pos="28000">
                <a:srgbClr val="01114F"/>
              </a:gs>
              <a:gs pos="67000">
                <a:srgbClr val="080F24"/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7F598F-7C1A-4835-931B-B91FFF1FA6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845"/>
          <a:stretch/>
        </p:blipFill>
        <p:spPr>
          <a:xfrm>
            <a:off x="4614041" y="0"/>
            <a:ext cx="7577959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77C37FF-D502-446B-A943-E9038692B410}"/>
              </a:ext>
            </a:extLst>
          </p:cNvPr>
          <p:cNvSpPr txBox="1"/>
          <p:nvPr/>
        </p:nvSpPr>
        <p:spPr>
          <a:xfrm>
            <a:off x="923108" y="573811"/>
            <a:ext cx="4145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LayoutTool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E2D120-2348-400F-ACE8-9A34EFF9F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100" y="1567497"/>
            <a:ext cx="4578453" cy="21170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AAB2AE-C167-442D-B6EA-B3FA255A5FE4}"/>
              </a:ext>
            </a:extLst>
          </p:cNvPr>
          <p:cNvSpPr txBox="1"/>
          <p:nvPr/>
        </p:nvSpPr>
        <p:spPr>
          <a:xfrm>
            <a:off x="1099140" y="4695664"/>
            <a:ext cx="8288362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internal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class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: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public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(){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SketchType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SketchGeometryType.Rectangle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protected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Task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OnToolActivateAsync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active){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…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protected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Task&lt;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OnSketchCompleteAsync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(Geometry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geom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){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…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}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D97275-C985-490D-915C-53F984BEE93E}"/>
              </a:ext>
            </a:extLst>
          </p:cNvPr>
          <p:cNvSpPr txBox="1"/>
          <p:nvPr/>
        </p:nvSpPr>
        <p:spPr>
          <a:xfrm>
            <a:off x="4415171" y="3801411"/>
            <a:ext cx="707935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tool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ProAppModule2_LayoutTool1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caption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1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className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LayoutTool1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…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FBFECC-ADF6-43B7-86AA-3B724AA70A44}"/>
              </a:ext>
            </a:extLst>
          </p:cNvPr>
          <p:cNvSpPr txBox="1"/>
          <p:nvPr/>
        </p:nvSpPr>
        <p:spPr>
          <a:xfrm>
            <a:off x="2784602" y="4695663"/>
            <a:ext cx="1329182" cy="339552"/>
          </a:xfrm>
          <a:prstGeom prst="rect">
            <a:avLst/>
          </a:prstGeom>
          <a:solidFill>
            <a:schemeClr val="accent2">
              <a:lumMod val="60000"/>
              <a:lumOff val="4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6FDCBF-E565-45C4-A74B-03B5AE2749D9}"/>
              </a:ext>
            </a:extLst>
          </p:cNvPr>
          <p:cNvSpPr txBox="1"/>
          <p:nvPr/>
        </p:nvSpPr>
        <p:spPr>
          <a:xfrm>
            <a:off x="7706295" y="4098201"/>
            <a:ext cx="3211800" cy="36933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2460FA2D-73C9-49B0-BE0F-2D46E6B748EE}"/>
              </a:ext>
            </a:extLst>
          </p:cNvPr>
          <p:cNvSpPr/>
          <p:nvPr/>
        </p:nvSpPr>
        <p:spPr>
          <a:xfrm>
            <a:off x="9851118" y="3583844"/>
            <a:ext cx="312290" cy="495641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9076E2CD-D15B-4550-8947-738B2C975A50}"/>
              </a:ext>
            </a:extLst>
          </p:cNvPr>
          <p:cNvSpPr/>
          <p:nvPr/>
        </p:nvSpPr>
        <p:spPr>
          <a:xfrm>
            <a:off x="3715017" y="4277229"/>
            <a:ext cx="312290" cy="495641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9944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36A185-2410-425F-9EF3-0A7B16C0E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357936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Graphic Elements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F858D5A-DA53-466E-961E-55EFC1E5EBB3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1352" y="1005840"/>
            <a:ext cx="10369296" cy="538664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Sometimes we want to annotate a map with artifacts that are not associated with a feature layer</a:t>
            </a:r>
          </a:p>
          <a:p>
            <a:r>
              <a:rPr lang="en-US" dirty="0"/>
              <a:t> ArcGIS Pro API uses the </a:t>
            </a:r>
            <a:r>
              <a:rPr lang="en-US" dirty="0" err="1"/>
              <a:t>GraphicElement</a:t>
            </a:r>
            <a:r>
              <a:rPr lang="en-US" dirty="0"/>
              <a:t> class to define those artifacts </a:t>
            </a:r>
          </a:p>
          <a:p>
            <a:r>
              <a:rPr lang="en-US" dirty="0"/>
              <a:t> Example of </a:t>
            </a:r>
            <a:r>
              <a:rPr lang="en-US" dirty="0" err="1"/>
              <a:t>GraphicElements</a:t>
            </a:r>
            <a:r>
              <a:rPr lang="en-US" dirty="0"/>
              <a:t> from the ArcGIS Desktop plenary on Thursday</a:t>
            </a:r>
          </a:p>
          <a:p>
            <a:pPr lvl="1"/>
            <a:r>
              <a:rPr lang="en-US" dirty="0"/>
              <a:t>Workorder location for a repair in an electric utility network: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11379E-2FBB-4697-B09D-5C3E60C983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352" y="2953252"/>
            <a:ext cx="6744284" cy="34978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580BDE-400C-4DD8-8ECD-3A4E0E0D0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921" y="3787141"/>
            <a:ext cx="5640012" cy="2791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988254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10506A0-876C-44A9-9916-3A387C2F973C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2DD37E0-BD9E-4612-88A9-8DB1D688F28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E27C39-3D6C-4CBB-A21D-9F51686E3F69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508DBC-B269-4574-ACF2-ACF85B16C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365806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Creating Graphic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752" y="1096337"/>
            <a:ext cx="5484500" cy="4834199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To create graphic elements using the layout tool, use the various "</a:t>
            </a:r>
            <a:r>
              <a:rPr lang="en-US" sz="2800" dirty="0" err="1">
                <a:solidFill>
                  <a:schemeClr val="bg1"/>
                </a:solidFill>
              </a:rPr>
              <a:t>CreateGraphicXXXXX</a:t>
            </a:r>
            <a:r>
              <a:rPr lang="en-US" sz="2800" dirty="0">
                <a:solidFill>
                  <a:schemeClr val="bg1"/>
                </a:solidFill>
              </a:rPr>
              <a:t>" method overloads available with the </a:t>
            </a:r>
            <a:r>
              <a:rPr lang="en-US" sz="2800" dirty="0" err="1">
                <a:solidFill>
                  <a:schemeClr val="bg1"/>
                </a:solidFill>
              </a:rPr>
              <a:t>LayoutElementFactory</a:t>
            </a:r>
            <a:r>
              <a:rPr lang="en-US" sz="2800" dirty="0">
                <a:solidFill>
                  <a:schemeClr val="bg1"/>
                </a:solidFill>
              </a:rPr>
              <a:t> class. 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Which overload to use with </a:t>
            </a:r>
            <a:r>
              <a:rPr lang="en-US" sz="2800" dirty="0" err="1">
                <a:solidFill>
                  <a:schemeClr val="bg1"/>
                </a:solidFill>
              </a:rPr>
              <a:t>LayoutTool</a:t>
            </a:r>
            <a:r>
              <a:rPr lang="en-US" sz="28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2623B1-391F-4D71-AB87-302E96D368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6203" y="942296"/>
            <a:ext cx="5405846" cy="540584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D1B907-337B-4AF2-AC82-3B003F3B119A}"/>
              </a:ext>
            </a:extLst>
          </p:cNvPr>
          <p:cNvSpPr txBox="1"/>
          <p:nvPr/>
        </p:nvSpPr>
        <p:spPr>
          <a:xfrm>
            <a:off x="652556" y="3562916"/>
            <a:ext cx="5306192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ArcGIS 3.0: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LayoutElementFactory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class will be renamed to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ElementFactory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class.</a:t>
            </a:r>
          </a:p>
        </p:txBody>
      </p:sp>
    </p:spTree>
    <p:extLst>
      <p:ext uri="{BB962C8B-B14F-4D97-AF65-F5344CB8AC3E}">
        <p14:creationId xmlns:p14="http://schemas.microsoft.com/office/powerpoint/2010/main" val="2464973200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10506A0-876C-44A9-9916-3A387C2F973C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2DD37E0-BD9E-4612-88A9-8DB1D688F28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E27C39-3D6C-4CBB-A21D-9F51686E3F69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508DBC-B269-4574-ACF2-ACF85B16C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365806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Creating Graphic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779" y="1044087"/>
            <a:ext cx="11140442" cy="151909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Each method to </a:t>
            </a:r>
            <a:r>
              <a:rPr lang="en-US" sz="2400" dirty="0" err="1">
                <a:solidFill>
                  <a:schemeClr val="bg1"/>
                </a:solidFill>
              </a:rPr>
              <a:t>CreateGraphicsElements</a:t>
            </a:r>
            <a:r>
              <a:rPr lang="en-US" sz="2400" dirty="0">
                <a:solidFill>
                  <a:schemeClr val="bg1"/>
                </a:solidFill>
              </a:rPr>
              <a:t> have multiple overloads. </a:t>
            </a:r>
          </a:p>
          <a:p>
            <a:r>
              <a:rPr lang="en-US" sz="2400" dirty="0">
                <a:solidFill>
                  <a:schemeClr val="bg1"/>
                </a:solidFill>
              </a:rPr>
              <a:t>To use with the </a:t>
            </a:r>
            <a:r>
              <a:rPr lang="en-US" sz="2400" dirty="0" err="1">
                <a:solidFill>
                  <a:schemeClr val="bg1"/>
                </a:solidFill>
              </a:rPr>
              <a:t>LayoutTool</a:t>
            </a:r>
            <a:r>
              <a:rPr lang="en-US" sz="2400" dirty="0">
                <a:solidFill>
                  <a:schemeClr val="bg1"/>
                </a:solidFill>
              </a:rPr>
              <a:t>, find the overload that takes the </a:t>
            </a:r>
            <a:r>
              <a:rPr lang="en-US" sz="2400" dirty="0" err="1">
                <a:solidFill>
                  <a:schemeClr val="bg1"/>
                </a:solidFill>
              </a:rPr>
              <a:t>GraphicsElementContainer</a:t>
            </a:r>
            <a:r>
              <a:rPr lang="en-US" sz="2400" dirty="0">
                <a:solidFill>
                  <a:schemeClr val="bg1"/>
                </a:solidFill>
              </a:rPr>
              <a:t> as the first parameter.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091E1D-4A58-4236-BF37-95A42B1D2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410" y="2488141"/>
            <a:ext cx="11692128" cy="361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820234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10506A0-876C-44A9-9916-3A387C2F973C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2DD37E0-BD9E-4612-88A9-8DB1D688F28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E27C39-3D6C-4CBB-A21D-9F51686E3F69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508DBC-B269-4574-ACF2-ACF85B16C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Creating Graphic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798" y="1359589"/>
            <a:ext cx="11140442" cy="450462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Programming pattern to create </a:t>
            </a:r>
            <a:r>
              <a:rPr lang="en-US" sz="2400" dirty="0" err="1">
                <a:solidFill>
                  <a:schemeClr val="bg1"/>
                </a:solidFill>
              </a:rPr>
              <a:t>GraphicElements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  <a:p>
            <a:pPr lvl="1"/>
            <a:r>
              <a:rPr lang="en-US" sz="2400" dirty="0" err="1">
                <a:solidFill>
                  <a:schemeClr val="bg1"/>
                </a:solidFill>
              </a:rPr>
              <a:t>OnSketchCompleteAsync</a:t>
            </a:r>
            <a:r>
              <a:rPr lang="en-US" sz="2400" dirty="0">
                <a:solidFill>
                  <a:schemeClr val="bg1"/>
                </a:solidFill>
              </a:rPr>
              <a:t> callback of layout tool.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Check if the </a:t>
            </a:r>
            <a:r>
              <a:rPr lang="en-US" sz="2400" dirty="0" err="1">
                <a:solidFill>
                  <a:schemeClr val="bg1"/>
                </a:solidFill>
              </a:rPr>
              <a:t>ActiveElementContainer</a:t>
            </a:r>
            <a:r>
              <a:rPr lang="en-US" sz="2400" dirty="0">
                <a:solidFill>
                  <a:schemeClr val="bg1"/>
                </a:solidFill>
              </a:rPr>
              <a:t> is null.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Check if elements can be added using the “</a:t>
            </a:r>
            <a:r>
              <a:rPr lang="en-US" sz="2400" b="1" u="sng" dirty="0" err="1">
                <a:solidFill>
                  <a:schemeClr val="bg1"/>
                </a:solidFill>
              </a:rPr>
              <a:t>CanCreateGraphicElement</a:t>
            </a:r>
            <a:r>
              <a:rPr lang="en-US" sz="2400" dirty="0">
                <a:solidFill>
                  <a:schemeClr val="bg1"/>
                </a:solidFill>
              </a:rPr>
              <a:t>” method.</a:t>
            </a:r>
          </a:p>
          <a:p>
            <a:r>
              <a:rPr lang="en-US" sz="2400" dirty="0">
                <a:solidFill>
                  <a:schemeClr val="bg1"/>
                </a:solidFill>
              </a:rPr>
              <a:t>Pass in the </a:t>
            </a:r>
            <a:r>
              <a:rPr lang="en-US" sz="2400" dirty="0" err="1">
                <a:solidFill>
                  <a:schemeClr val="bg1"/>
                </a:solidFill>
              </a:rPr>
              <a:t>ActiveElement</a:t>
            </a:r>
            <a:r>
              <a:rPr lang="en-US" sz="2400" dirty="0">
                <a:solidFill>
                  <a:schemeClr val="bg1"/>
                </a:solidFill>
              </a:rPr>
              <a:t> container and CIMGraphic to the Create method</a:t>
            </a:r>
          </a:p>
          <a:p>
            <a:pPr lvl="1"/>
            <a:r>
              <a:rPr lang="en-US" sz="2200" dirty="0">
                <a:solidFill>
                  <a:schemeClr val="bg1"/>
                </a:solidFill>
              </a:rPr>
              <a:t>CIMGraphic contains sketch geometry and symbology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2A891B-2DE9-4841-9E9E-0B71D9D6E373}"/>
              </a:ext>
            </a:extLst>
          </p:cNvPr>
          <p:cNvSpPr txBox="1"/>
          <p:nvPr/>
        </p:nvSpPr>
        <p:spPr>
          <a:xfrm>
            <a:off x="248195" y="4563523"/>
            <a:ext cx="11695610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protected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override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Task&lt;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&gt;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OnSketchCompleteAsync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(Geometry geometry){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ActiveElementContainer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==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null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   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Task.FromResult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true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ActiveElementContainer.CanCreateGraphicElement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())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   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LayoutElementFactory.Instance.CreateGraphicElement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ActiveElementContainer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,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cimGraphicElement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}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ACEC6A-589B-4E26-80BF-53705EC1CE2F}"/>
              </a:ext>
            </a:extLst>
          </p:cNvPr>
          <p:cNvSpPr txBox="1"/>
          <p:nvPr/>
        </p:nvSpPr>
        <p:spPr>
          <a:xfrm>
            <a:off x="1670958" y="4865559"/>
            <a:ext cx="3985260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BB9021-6697-44AB-84E7-BF9884EF59BB}"/>
              </a:ext>
            </a:extLst>
          </p:cNvPr>
          <p:cNvSpPr txBox="1"/>
          <p:nvPr/>
        </p:nvSpPr>
        <p:spPr>
          <a:xfrm>
            <a:off x="1374866" y="5663622"/>
            <a:ext cx="6680562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138CED-66EE-4553-BAC4-40796F3D3A0B}"/>
              </a:ext>
            </a:extLst>
          </p:cNvPr>
          <p:cNvSpPr txBox="1"/>
          <p:nvPr/>
        </p:nvSpPr>
        <p:spPr>
          <a:xfrm>
            <a:off x="10206445" y="4214949"/>
            <a:ext cx="1737359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Aharoni" panose="020B0604020202020204" pitchFamily="2" charset="-79"/>
              </a:rPr>
              <a:t>Works in MapView &amp;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Aharoni" panose="020B0604020202020204" pitchFamily="2" charset="-79"/>
              </a:rPr>
              <a:t>LayoutView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Aharoni" panose="020B0604020202020204" pitchFamily="2" charset="-79"/>
              </a:rPr>
              <a:t>!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F723865-9EDB-46D6-BAD2-440C09C0ABFC}"/>
              </a:ext>
            </a:extLst>
          </p:cNvPr>
          <p:cNvSpPr/>
          <p:nvPr/>
        </p:nvSpPr>
        <p:spPr>
          <a:xfrm rot="8794401">
            <a:off x="9592489" y="5106219"/>
            <a:ext cx="731520" cy="339552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0689639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10506A0-876C-44A9-9916-3A387C2F973C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2DD37E0-BD9E-4612-88A9-8DB1D688F28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E27C39-3D6C-4CBB-A21D-9F51686E3F69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508DBC-B269-4574-ACF2-ACF85B16C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498598"/>
          </a:xfrm>
        </p:spPr>
        <p:txBody>
          <a:bodyPr/>
          <a:lstStyle/>
          <a:p>
            <a:r>
              <a:rPr lang="en-US" sz="3600" b="1" dirty="0">
                <a:solidFill>
                  <a:schemeClr val="bg1"/>
                </a:solidFill>
              </a:rPr>
              <a:t>Selecting </a:t>
            </a:r>
            <a:r>
              <a:rPr lang="en-US" sz="3600" b="1" dirty="0" err="1">
                <a:solidFill>
                  <a:schemeClr val="bg1"/>
                </a:solidFill>
              </a:rPr>
              <a:t>GraphicElements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03F0E0-E627-44E9-BF22-D317C2CF4E4E}"/>
              </a:ext>
            </a:extLst>
          </p:cNvPr>
          <p:cNvSpPr txBox="1"/>
          <p:nvPr/>
        </p:nvSpPr>
        <p:spPr>
          <a:xfrm>
            <a:off x="687262" y="1373244"/>
            <a:ext cx="1106930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LayoutTool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can be used to select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GraphicsElements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 a MapView or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LayoutView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“SelectElements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 method on the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ActiveElementContainer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is used to select elements.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Pass in the sketch “geometry” and the Selection parameters.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</a:t>
            </a: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</a:t>
            </a:r>
            <a:r>
              <a:rPr kumimoji="0" lang="en-US" sz="2800" b="1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GetSelectedElements</a:t>
            </a: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method on the “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ActiveElementContainer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 to obtain a list of the selected elements.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1E5A31-0864-438A-B3C3-187B34C9D281}"/>
              </a:ext>
            </a:extLst>
          </p:cNvPr>
          <p:cNvSpPr txBox="1"/>
          <p:nvPr/>
        </p:nvSpPr>
        <p:spPr>
          <a:xfrm>
            <a:off x="687262" y="4943349"/>
            <a:ext cx="1123477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//Within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QueuedTask.Run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…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ActiveElementContainer.SelectElements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(geometry,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SelectionCombinationMethod.New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true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var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selectedElements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ActiveElementContainer.GetSelectedElements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//Do something with the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selectedElements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: Move, edit, etc.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29A3BD-450C-40F7-B186-8539999270EB}"/>
              </a:ext>
            </a:extLst>
          </p:cNvPr>
          <p:cNvSpPr txBox="1"/>
          <p:nvPr/>
        </p:nvSpPr>
        <p:spPr>
          <a:xfrm>
            <a:off x="6540141" y="5515479"/>
            <a:ext cx="2629986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E48489-69B0-4551-B833-E09D76BB4798}"/>
              </a:ext>
            </a:extLst>
          </p:cNvPr>
          <p:cNvSpPr txBox="1"/>
          <p:nvPr/>
        </p:nvSpPr>
        <p:spPr>
          <a:xfrm>
            <a:off x="3591930" y="5241666"/>
            <a:ext cx="1859636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0141934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10506A0-876C-44A9-9916-3A387C2F973C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2DD37E0-BD9E-4612-88A9-8DB1D688F28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E27C39-3D6C-4CBB-A21D-9F51686E3F69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508DBC-B269-4574-ACF2-ACF85B16C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49">
            <a:extLst>
              <a:ext uri="{FF2B5EF4-FFF2-40B4-BE49-F238E27FC236}">
                <a16:creationId xmlns:a16="http://schemas.microsoft.com/office/drawing/2014/main" id="{893134C6-9E5D-4113-B077-BFAB55E1CD1E}"/>
              </a:ext>
            </a:extLst>
          </p:cNvPr>
          <p:cNvSpPr txBox="1">
            <a:spLocks/>
          </p:cNvSpPr>
          <p:nvPr/>
        </p:nvSpPr>
        <p:spPr>
          <a:xfrm>
            <a:off x="687262" y="437323"/>
            <a:ext cx="10826496" cy="49859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KeepLastToolActive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Property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DE4BD7-E2E5-4C86-9593-29D81881F206}"/>
              </a:ext>
            </a:extLst>
          </p:cNvPr>
          <p:cNvSpPr txBox="1"/>
          <p:nvPr/>
        </p:nvSpPr>
        <p:spPr>
          <a:xfrm>
            <a:off x="783057" y="1375953"/>
            <a:ext cx="108264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 default, after you add a graphic, the application switches to selection mode so you can modify your graphic.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</a:t>
            </a:r>
            <a:r>
              <a:rPr kumimoji="0" lang="en-US" sz="2800" b="1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KeepLastToolActive</a:t>
            </a: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property allows you to continue adding graphics rather than switching to selection mode.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ApplicationOptions.LayoutOptions.KeepLastToolActive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BBE558C-6C48-4238-B8C8-62215AC9E5A2}"/>
              </a:ext>
            </a:extLst>
          </p:cNvPr>
          <p:cNvGrpSpPr/>
          <p:nvPr/>
        </p:nvGrpSpPr>
        <p:grpSpPr>
          <a:xfrm>
            <a:off x="783057" y="4053609"/>
            <a:ext cx="10826495" cy="1754326"/>
            <a:chOff x="783057" y="4053609"/>
            <a:chExt cx="10826495" cy="175432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5778BF0-2A26-4356-85B4-97C0DEEF84D5}"/>
                </a:ext>
              </a:extLst>
            </p:cNvPr>
            <p:cNvSpPr txBox="1"/>
            <p:nvPr/>
          </p:nvSpPr>
          <p:spPr>
            <a:xfrm>
              <a:off x="783057" y="4053609"/>
              <a:ext cx="10826495" cy="175432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8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//Get current layout options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var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lastToolActive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 =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ApplicationOptions.LayoutOptions.</a:t>
              </a: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KeepLastToolActive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;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8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//Set layout options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8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//keep graphic element insert tool active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ApplicationOptions.LayoutOptions.</a:t>
              </a: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KeepLastToolActive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 = 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true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+mn-cs"/>
                </a:rPr>
                <a:t>;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E858825-7F06-448A-84E6-ACE780309AD4}"/>
                </a:ext>
              </a:extLst>
            </p:cNvPr>
            <p:cNvSpPr txBox="1"/>
            <p:nvPr/>
          </p:nvSpPr>
          <p:spPr>
            <a:xfrm>
              <a:off x="7636345" y="4369588"/>
              <a:ext cx="2280654" cy="339552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3D549DB-8416-4598-90BD-5AFD6E023A8B}"/>
                </a:ext>
              </a:extLst>
            </p:cNvPr>
            <p:cNvSpPr txBox="1"/>
            <p:nvPr/>
          </p:nvSpPr>
          <p:spPr>
            <a:xfrm>
              <a:off x="4955674" y="5393651"/>
              <a:ext cx="2280654" cy="339552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4297627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90DCB03-6F90-4BDC-8D0B-4FA6DD635F1A}"/>
              </a:ext>
            </a:extLst>
          </p:cNvPr>
          <p:cNvSpPr/>
          <p:nvPr/>
        </p:nvSpPr>
        <p:spPr bwMode="auto"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rgbClr val="01114F"/>
              </a:gs>
              <a:gs pos="28000">
                <a:srgbClr val="01114F"/>
              </a:gs>
              <a:gs pos="67000">
                <a:srgbClr val="080F24"/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59A405-D096-4F52-BCC8-B8867D0AC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45" y="1611168"/>
            <a:ext cx="7186592" cy="47942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7F598F-7C1A-4835-931B-B91FFF1FA6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845"/>
          <a:stretch/>
        </p:blipFill>
        <p:spPr>
          <a:xfrm>
            <a:off x="4614041" y="0"/>
            <a:ext cx="7577959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77C37FF-D502-446B-A943-E9038692B410}"/>
              </a:ext>
            </a:extLst>
          </p:cNvPr>
          <p:cNvSpPr txBox="1"/>
          <p:nvPr/>
        </p:nvSpPr>
        <p:spPr>
          <a:xfrm>
            <a:off x="923108" y="573811"/>
            <a:ext cx="4145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LayoutTool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9808505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b="0" dirty="0"/>
              <a:t>ArcGIS Pro SDK for .NET – Technical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921842938"/>
              </p:ext>
            </p:extLst>
          </p:nvPr>
        </p:nvGraphicFramePr>
        <p:xfrm>
          <a:off x="482600" y="2252663"/>
          <a:ext cx="11709399" cy="3546633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34182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748085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Approaches for Pro Extensibility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Mojave Learning Center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Understanding the Sketch Tool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- 6:30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Using Graphic Elements with Maps and Layouts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Mojave Learning Center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What's New in the Geodatabase and Utility Network APIs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G-H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 COGO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- 6:30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 Layout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07969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Thu, Mar 10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10:30 a.m. - 11:30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 Parcel Fabric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Santa Rosa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1:00 p.m. —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Improving Your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Dockpane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ProWindow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Design Patterns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6EB8AC1A-63F8-4615-B87B-862F6EDD90BD}"/>
              </a:ext>
            </a:extLst>
          </p:cNvPr>
          <p:cNvSpPr txBox="1">
            <a:spLocks/>
          </p:cNvSpPr>
          <p:nvPr/>
        </p:nvSpPr>
        <p:spPr>
          <a:xfrm>
            <a:off x="250899" y="1743765"/>
            <a:ext cx="10826496" cy="246221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1600" b="0" i="1" dirty="0">
                <a:solidFill>
                  <a:srgbClr val="00B0F0"/>
                </a:solidFill>
              </a:rPr>
              <a:t>NOTE</a:t>
            </a:r>
            <a:r>
              <a:rPr lang="en-US" sz="1600" b="0" dirty="0">
                <a:solidFill>
                  <a:srgbClr val="00B0F0"/>
                </a:solidFill>
              </a:rPr>
              <a:t>:  </a:t>
            </a:r>
            <a:r>
              <a:rPr lang="en-US" sz="1600" b="0" dirty="0"/>
              <a:t>Session titles are led by “ArcGIS Pro SDK for .NET” in online agenda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610B97-1107-4D5A-B549-7F0BE667618F}"/>
              </a:ext>
            </a:extLst>
          </p:cNvPr>
          <p:cNvSpPr txBox="1">
            <a:spLocks/>
          </p:cNvSpPr>
          <p:nvPr/>
        </p:nvSpPr>
        <p:spPr>
          <a:xfrm>
            <a:off x="998826" y="206159"/>
            <a:ext cx="108264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200" b="0" dirty="0"/>
              <a:t>Developer Summit – March 8 – 11, 2022</a:t>
            </a:r>
            <a:endParaRPr lang="en-US" sz="3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A5E9E4-EE13-41B5-B103-BE5D6C01FAC4}"/>
              </a:ext>
            </a:extLst>
          </p:cNvPr>
          <p:cNvSpPr/>
          <p:nvPr/>
        </p:nvSpPr>
        <p:spPr>
          <a:xfrm>
            <a:off x="250899" y="6046836"/>
            <a:ext cx="94360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Search the online Detailed Agenda using “Pro SDK” for more information:</a:t>
            </a:r>
          </a:p>
          <a:p>
            <a:r>
              <a:rPr lang="en-US" dirty="0"/>
              <a:t>https://www.esri.com/en-us/about/events/devsummit/agenda/agenda/detail</a:t>
            </a:r>
          </a:p>
        </p:txBody>
      </p:sp>
    </p:spTree>
    <p:extLst>
      <p:ext uri="{BB962C8B-B14F-4D97-AF65-F5344CB8AC3E}">
        <p14:creationId xmlns:p14="http://schemas.microsoft.com/office/powerpoint/2010/main" val="553032379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8090" y="324515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b="0" dirty="0"/>
              <a:t>ArcGIS Pro SDK for .NET – Demo Theater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741527891"/>
              </p:ext>
            </p:extLst>
          </p:nvPr>
        </p:nvGraphicFramePr>
        <p:xfrm>
          <a:off x="377536" y="1287463"/>
          <a:ext cx="11375819" cy="2489330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96374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4388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28235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907322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 rowSpan="3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Wed, Mar 9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- 3:00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Customize Galleries and </a:t>
                      </a:r>
                      <a:r>
                        <a:rPr lang="en-US" sz="15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Comboboxes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Templates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1: Oasis 1-2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3:15 p.m. - 3:45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WebViewBrowser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Control and Webview2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1: Oasis 1-2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48729988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3:15 p.m. - 3:45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Topology in the ArcGIS Pro SDK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51161786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11:15 a.m. - 11:45 a.m.</a:t>
                      </a: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Versioning Variations: An In-Depth Look at Using ArcGIS Pro SDK with Geodatabase Versioning</a:t>
                      </a: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707772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- 1:30 p.m.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The </a:t>
                      </a:r>
                      <a:r>
                        <a:rPr lang="en-US" sz="16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TableControl</a:t>
                      </a:r>
                      <a:endParaRPr lang="sv-SE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5617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33F5727-5B01-4297-A57D-A6D1CC665CD5}"/>
              </a:ext>
            </a:extLst>
          </p:cNvPr>
          <p:cNvSpPr txBox="1">
            <a:spLocks/>
          </p:cNvSpPr>
          <p:nvPr/>
        </p:nvSpPr>
        <p:spPr>
          <a:xfrm>
            <a:off x="377536" y="432521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b="0" dirty="0"/>
              <a:t>The Road Ahead:  ArcGIS Pro</a:t>
            </a: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7761FE37-E7B7-486A-9DA1-C37F49E681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6567923"/>
              </p:ext>
            </p:extLst>
          </p:nvPr>
        </p:nvGraphicFramePr>
        <p:xfrm>
          <a:off x="377536" y="5017302"/>
          <a:ext cx="11125985" cy="77627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9680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7903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effectLst/>
                        </a:rPr>
                        <a:t>ArcGIS Pro: The Road Ahead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C-D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2659123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Qr code&#10;&#10;Description automatically generated">
            <a:extLst>
              <a:ext uri="{FF2B5EF4-FFF2-40B4-BE49-F238E27FC236}">
                <a16:creationId xmlns:a16="http://schemas.microsoft.com/office/drawing/2014/main" id="{1EE97B47-7568-4FD2-95A0-3BBB794A2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7158" y="3429000"/>
            <a:ext cx="2743200" cy="269778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F97DC99-A9C6-44E0-BF0C-12E048530D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Dev Summit Tech Session content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E5F30-CD2D-4F57-A1BD-5EDE0AB9C68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634247"/>
            <a:ext cx="10369296" cy="4503905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Slides and Example code:</a:t>
            </a:r>
          </a:p>
          <a:p>
            <a:r>
              <a:rPr lang="en-US" sz="2400" dirty="0">
                <a:ea typeface="+mj-lt"/>
                <a:cs typeface="+mj-lt"/>
                <a:hlinkClick r:id="rId4"/>
              </a:rPr>
              <a:t>https://github.com/Esri/arcgis-pro-sdk/wiki/Tech-Sessions#2022-palm-springs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96787883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81458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629B1B5-AF2A-4ED7-B4F4-9E98BC1E990C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1352" y="1005840"/>
            <a:ext cx="10369296" cy="5386647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 </a:t>
            </a:r>
            <a:r>
              <a:rPr lang="en-US" sz="2400" dirty="0" err="1"/>
              <a:t>GraphicElement</a:t>
            </a:r>
            <a:r>
              <a:rPr lang="en-US" sz="2400" dirty="0"/>
              <a:t> is a Managed wrapper class for </a:t>
            </a:r>
            <a:r>
              <a:rPr lang="en-US" sz="2400" dirty="0" err="1"/>
              <a:t>CIMGraphic</a:t>
            </a:r>
            <a:endParaRPr lang="en-US" sz="2400" dirty="0"/>
          </a:p>
          <a:p>
            <a:r>
              <a:rPr lang="en-US" sz="2400" dirty="0"/>
              <a:t> Each </a:t>
            </a:r>
            <a:r>
              <a:rPr lang="en-US" sz="2400" dirty="0" err="1"/>
              <a:t>GraphicElement</a:t>
            </a:r>
            <a:r>
              <a:rPr lang="en-US" sz="2400" dirty="0"/>
              <a:t> object contains one “</a:t>
            </a:r>
            <a:r>
              <a:rPr lang="en-US" sz="2400" dirty="0" err="1"/>
              <a:t>CIMGraphic</a:t>
            </a:r>
            <a:r>
              <a:rPr lang="en-US" sz="2400" dirty="0"/>
              <a:t>”</a:t>
            </a:r>
          </a:p>
          <a:p>
            <a:pPr lvl="1"/>
            <a:r>
              <a:rPr lang="en-US" sz="2000" dirty="0" err="1"/>
              <a:t>CIMGraphic</a:t>
            </a:r>
            <a:r>
              <a:rPr lang="en-US" sz="2000" dirty="0"/>
              <a:t> is the CIM Representation of the graphic element</a:t>
            </a:r>
          </a:p>
          <a:p>
            <a:pPr lvl="1"/>
            <a:r>
              <a:rPr lang="en-US" sz="2000" dirty="0"/>
              <a:t>The Pro API provides plenty of convenience methods to construct a </a:t>
            </a:r>
            <a:r>
              <a:rPr lang="en-US" sz="2000" dirty="0" err="1"/>
              <a:t>GraphicElement</a:t>
            </a:r>
            <a:endParaRPr lang="en-US" sz="2000" dirty="0"/>
          </a:p>
          <a:p>
            <a:pPr lvl="1"/>
            <a:r>
              <a:rPr lang="en-US" sz="2000" dirty="0"/>
              <a:t>But </a:t>
            </a:r>
            <a:r>
              <a:rPr lang="en-US" sz="2000" dirty="0" err="1"/>
              <a:t>CIMGraphic</a:t>
            </a:r>
            <a:r>
              <a:rPr lang="en-US" sz="2000" dirty="0"/>
              <a:t> provides finer grained properties that are not exposed in the </a:t>
            </a:r>
            <a:r>
              <a:rPr lang="en-US" sz="2000" dirty="0" err="1"/>
              <a:t>GraphicElement’s</a:t>
            </a:r>
            <a:r>
              <a:rPr lang="en-US" sz="2000" dirty="0"/>
              <a:t> managed API</a:t>
            </a:r>
          </a:p>
          <a:p>
            <a:r>
              <a:rPr lang="en-US" sz="2400" dirty="0"/>
              <a:t> How to Manage the </a:t>
            </a:r>
            <a:r>
              <a:rPr lang="en-US" sz="2400" dirty="0" err="1"/>
              <a:t>CIMGraphic</a:t>
            </a:r>
            <a:r>
              <a:rPr lang="en-US" sz="2400" dirty="0"/>
              <a:t> contained in </a:t>
            </a:r>
            <a:r>
              <a:rPr lang="en-US" sz="2400" dirty="0" err="1"/>
              <a:t>GraphicElement</a:t>
            </a:r>
            <a:r>
              <a:rPr lang="en-US" sz="2400" dirty="0"/>
              <a:t> </a:t>
            </a:r>
          </a:p>
          <a:p>
            <a:pPr lvl="1"/>
            <a:r>
              <a:rPr lang="en-US" sz="2400" dirty="0"/>
              <a:t>To access </a:t>
            </a:r>
            <a:r>
              <a:rPr lang="en-US" sz="2400" dirty="0" err="1"/>
              <a:t>CIMGraphic</a:t>
            </a:r>
            <a:r>
              <a:rPr lang="en-US" sz="2400" dirty="0"/>
              <a:t> use “</a:t>
            </a:r>
            <a:r>
              <a:rPr lang="en-US" sz="2400" dirty="0" err="1"/>
              <a:t>GetGraphic</a:t>
            </a:r>
            <a:r>
              <a:rPr lang="en-US" sz="2400" dirty="0"/>
              <a:t>()” method.</a:t>
            </a:r>
          </a:p>
          <a:p>
            <a:pPr lvl="1"/>
            <a:r>
              <a:rPr lang="en-US" sz="2400" dirty="0"/>
              <a:t>To update the </a:t>
            </a:r>
            <a:r>
              <a:rPr lang="en-US" sz="2400" dirty="0" err="1"/>
              <a:t>CIMGraphic</a:t>
            </a:r>
            <a:r>
              <a:rPr lang="en-US" sz="2400" dirty="0"/>
              <a:t> use the “</a:t>
            </a:r>
            <a:r>
              <a:rPr lang="en-US" sz="2400" dirty="0" err="1"/>
              <a:t>SetGraphic</a:t>
            </a:r>
            <a:r>
              <a:rPr lang="en-US" sz="2400" dirty="0"/>
              <a:t>(…)” method</a:t>
            </a:r>
          </a:p>
          <a:p>
            <a:r>
              <a:rPr lang="en-US" sz="2400" dirty="0"/>
              <a:t> Cumulatively, graphics layers in maps cannot exceed 10 MB or contain more than 4,000 graphic elements. </a:t>
            </a:r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E3FF26-26F1-4C8E-9A8B-5DA9555F9A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357936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GraphicElement</a:t>
            </a:r>
            <a:r>
              <a:rPr lang="en-US" dirty="0"/>
              <a:t> Class</a:t>
            </a:r>
          </a:p>
        </p:txBody>
      </p:sp>
    </p:spTree>
    <p:extLst>
      <p:ext uri="{BB962C8B-B14F-4D97-AF65-F5344CB8AC3E}">
        <p14:creationId xmlns:p14="http://schemas.microsoft.com/office/powerpoint/2010/main" val="3020320475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583008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10506A0-876C-44A9-9916-3A387C2F973C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2DD37E0-BD9E-4612-88A9-8DB1D688F28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E27C39-3D6C-4CBB-A21D-9F51686E3F69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508DBC-B269-4574-ACF2-ACF85B16C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997196"/>
          </a:xfrm>
        </p:spPr>
        <p:txBody>
          <a:bodyPr/>
          <a:lstStyle/>
          <a:p>
            <a:r>
              <a:rPr lang="en-US" sz="3600" b="1" dirty="0">
                <a:solidFill>
                  <a:schemeClr val="bg1"/>
                </a:solidFill>
              </a:rPr>
              <a:t>Creating a Polygon Graphic using the geometry sketched by the </a:t>
            </a:r>
            <a:r>
              <a:rPr lang="en-US" sz="3600" b="1" dirty="0" err="1">
                <a:solidFill>
                  <a:schemeClr val="bg1"/>
                </a:solidFill>
              </a:rPr>
              <a:t>LayoutTool</a:t>
            </a:r>
            <a:r>
              <a:rPr lang="en-US" sz="36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7E1B46-8A89-4E4D-AABC-F7703823833E}"/>
              </a:ext>
            </a:extLst>
          </p:cNvPr>
          <p:cNvSpPr txBox="1"/>
          <p:nvPr/>
        </p:nvSpPr>
        <p:spPr>
          <a:xfrm>
            <a:off x="296091" y="2007212"/>
            <a:ext cx="11599817" cy="43396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protected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override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Task&lt;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bool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OnSketchCompleteAsync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(Geometry geometry)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QueuedTask.Run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(() =&gt;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if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ActiveElementContainer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==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null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     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Task.FromResult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true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+mn-ea"/>
                <a:cs typeface="+mn-cs"/>
              </a:rPr>
              <a:t>);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//Create a Polygon graphic element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var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element =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new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CIMPolygonGraphic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  Polygon = geometry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Polygon,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//the "sketch"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  Symbol 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SymbolFactory.Instance.ConstructPolygonSymbol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(…)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};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//Add the polygon graphic to the map view or layout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if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ActiveElementContainer.CanCreateGraphicElement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())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LayoutElementFactory.Instance.CreateGraphicElement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ActiveElementContainer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, element);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});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return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true;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}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BAD720-9CE1-454C-949E-051FDDE5A88A}"/>
              </a:ext>
            </a:extLst>
          </p:cNvPr>
          <p:cNvSpPr txBox="1"/>
          <p:nvPr/>
        </p:nvSpPr>
        <p:spPr>
          <a:xfrm>
            <a:off x="1584847" y="5188625"/>
            <a:ext cx="9300977" cy="33955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0BD701-8DEF-4263-82A7-01C7ADED7F5A}"/>
              </a:ext>
            </a:extLst>
          </p:cNvPr>
          <p:cNvSpPr txBox="1"/>
          <p:nvPr/>
        </p:nvSpPr>
        <p:spPr>
          <a:xfrm>
            <a:off x="10174179" y="1018753"/>
            <a:ext cx="1737359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Works in MapView &amp;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LayoutView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!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5C1718D-9BB6-4ACC-94BA-CB17B8DD41EE}"/>
              </a:ext>
            </a:extLst>
          </p:cNvPr>
          <p:cNvSpPr/>
          <p:nvPr/>
        </p:nvSpPr>
        <p:spPr>
          <a:xfrm rot="8794401">
            <a:off x="9560223" y="1910023"/>
            <a:ext cx="731520" cy="339552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03514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93262AE-BAF8-40F4-A688-62CEE8D752D9}"/>
              </a:ext>
            </a:extLst>
          </p:cNvPr>
          <p:cNvSpPr txBox="1"/>
          <p:nvPr/>
        </p:nvSpPr>
        <p:spPr>
          <a:xfrm>
            <a:off x="7430870" y="3572729"/>
            <a:ext cx="976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Symbol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5C997E-C8F5-46DF-9FF2-35876DDAE6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290945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GraphicElement</a:t>
            </a:r>
            <a:r>
              <a:rPr lang="en-US" dirty="0"/>
              <a:t> Wrapper</a:t>
            </a:r>
            <a:br>
              <a:rPr lang="en-US" dirty="0"/>
            </a:br>
            <a:r>
              <a:rPr lang="en-US" dirty="0"/>
              <a:t>Class Diagram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A0EC504-5BFF-4ED7-B02C-35E1D551DADA}"/>
              </a:ext>
            </a:extLst>
          </p:cNvPr>
          <p:cNvGrpSpPr/>
          <p:nvPr/>
        </p:nvGrpSpPr>
        <p:grpSpPr>
          <a:xfrm>
            <a:off x="3430949" y="571146"/>
            <a:ext cx="7968394" cy="4738762"/>
            <a:chOff x="2175121" y="1259730"/>
            <a:chExt cx="7968394" cy="4738762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B0A40A5-8C8D-4173-9DD9-AF02FD35DAAB}"/>
                </a:ext>
              </a:extLst>
            </p:cNvPr>
            <p:cNvSpPr/>
            <p:nvPr/>
          </p:nvSpPr>
          <p:spPr>
            <a:xfrm>
              <a:off x="4612834" y="3479371"/>
              <a:ext cx="1471033" cy="1471033"/>
            </a:xfrm>
            <a:custGeom>
              <a:avLst/>
              <a:gdLst>
                <a:gd name="connsiteX0" fmla="*/ 0 w 1471033"/>
                <a:gd name="connsiteY0" fmla="*/ 245177 h 1471033"/>
                <a:gd name="connsiteX1" fmla="*/ 245177 w 1471033"/>
                <a:gd name="connsiteY1" fmla="*/ 0 h 1471033"/>
                <a:gd name="connsiteX2" fmla="*/ 1225856 w 1471033"/>
                <a:gd name="connsiteY2" fmla="*/ 0 h 1471033"/>
                <a:gd name="connsiteX3" fmla="*/ 1471033 w 1471033"/>
                <a:gd name="connsiteY3" fmla="*/ 245177 h 1471033"/>
                <a:gd name="connsiteX4" fmla="*/ 1471033 w 1471033"/>
                <a:gd name="connsiteY4" fmla="*/ 1225856 h 1471033"/>
                <a:gd name="connsiteX5" fmla="*/ 1225856 w 1471033"/>
                <a:gd name="connsiteY5" fmla="*/ 1471033 h 1471033"/>
                <a:gd name="connsiteX6" fmla="*/ 245177 w 1471033"/>
                <a:gd name="connsiteY6" fmla="*/ 1471033 h 1471033"/>
                <a:gd name="connsiteX7" fmla="*/ 0 w 1471033"/>
                <a:gd name="connsiteY7" fmla="*/ 1225856 h 1471033"/>
                <a:gd name="connsiteX8" fmla="*/ 0 w 1471033"/>
                <a:gd name="connsiteY8" fmla="*/ 245177 h 147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1033" h="1471033">
                  <a:moveTo>
                    <a:pt x="0" y="245177"/>
                  </a:moveTo>
                  <a:cubicBezTo>
                    <a:pt x="0" y="109769"/>
                    <a:pt x="109769" y="0"/>
                    <a:pt x="245177" y="0"/>
                  </a:cubicBezTo>
                  <a:lnTo>
                    <a:pt x="1225856" y="0"/>
                  </a:lnTo>
                  <a:cubicBezTo>
                    <a:pt x="1361264" y="0"/>
                    <a:pt x="1471033" y="109769"/>
                    <a:pt x="1471033" y="245177"/>
                  </a:cubicBezTo>
                  <a:lnTo>
                    <a:pt x="1471033" y="1225856"/>
                  </a:lnTo>
                  <a:cubicBezTo>
                    <a:pt x="1471033" y="1361264"/>
                    <a:pt x="1361264" y="1471033"/>
                    <a:pt x="1225856" y="1471033"/>
                  </a:cubicBezTo>
                  <a:lnTo>
                    <a:pt x="245177" y="1471033"/>
                  </a:lnTo>
                  <a:cubicBezTo>
                    <a:pt x="109769" y="1471033"/>
                    <a:pt x="0" y="1361264"/>
                    <a:pt x="0" y="1225856"/>
                  </a:cubicBezTo>
                  <a:lnTo>
                    <a:pt x="0" y="245177"/>
                  </a:lnTo>
                  <a:close/>
                </a:path>
              </a:pathLst>
            </a:custGeom>
            <a:solidFill>
              <a:srgbClr val="ED7D31">
                <a:lumMod val="7500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2610" tIns="122610" rIns="122610" bIns="12261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 err="1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CIMGraphic</a:t>
              </a:r>
              <a:endParaRPr lang="en-US" sz="2000" kern="1200" dirty="0">
                <a:solidFill>
                  <a:sysClr val="window" lastClr="FFFFFF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194A4E5-280C-40B5-BEF1-61FCB461E796}"/>
                </a:ext>
              </a:extLst>
            </p:cNvPr>
            <p:cNvSpPr/>
            <p:nvPr/>
          </p:nvSpPr>
          <p:spPr>
            <a:xfrm>
              <a:off x="4586685" y="1259730"/>
              <a:ext cx="1523331" cy="1389951"/>
            </a:xfrm>
            <a:custGeom>
              <a:avLst/>
              <a:gdLst>
                <a:gd name="connsiteX0" fmla="*/ 0 w 1523331"/>
                <a:gd name="connsiteY0" fmla="*/ 231663 h 1389951"/>
                <a:gd name="connsiteX1" fmla="*/ 231663 w 1523331"/>
                <a:gd name="connsiteY1" fmla="*/ 0 h 1389951"/>
                <a:gd name="connsiteX2" fmla="*/ 1291668 w 1523331"/>
                <a:gd name="connsiteY2" fmla="*/ 0 h 1389951"/>
                <a:gd name="connsiteX3" fmla="*/ 1523331 w 1523331"/>
                <a:gd name="connsiteY3" fmla="*/ 231663 h 1389951"/>
                <a:gd name="connsiteX4" fmla="*/ 1523331 w 1523331"/>
                <a:gd name="connsiteY4" fmla="*/ 1158288 h 1389951"/>
                <a:gd name="connsiteX5" fmla="*/ 1291668 w 1523331"/>
                <a:gd name="connsiteY5" fmla="*/ 1389951 h 1389951"/>
                <a:gd name="connsiteX6" fmla="*/ 231663 w 1523331"/>
                <a:gd name="connsiteY6" fmla="*/ 1389951 h 1389951"/>
                <a:gd name="connsiteX7" fmla="*/ 0 w 1523331"/>
                <a:gd name="connsiteY7" fmla="*/ 1158288 h 1389951"/>
                <a:gd name="connsiteX8" fmla="*/ 0 w 1523331"/>
                <a:gd name="connsiteY8" fmla="*/ 231663 h 138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3331" h="1389951">
                  <a:moveTo>
                    <a:pt x="0" y="231663"/>
                  </a:moveTo>
                  <a:cubicBezTo>
                    <a:pt x="0" y="103719"/>
                    <a:pt x="103719" y="0"/>
                    <a:pt x="231663" y="0"/>
                  </a:cubicBezTo>
                  <a:lnTo>
                    <a:pt x="1291668" y="0"/>
                  </a:lnTo>
                  <a:cubicBezTo>
                    <a:pt x="1419612" y="0"/>
                    <a:pt x="1523331" y="103719"/>
                    <a:pt x="1523331" y="231663"/>
                  </a:cubicBezTo>
                  <a:lnTo>
                    <a:pt x="1523331" y="1158288"/>
                  </a:lnTo>
                  <a:cubicBezTo>
                    <a:pt x="1523331" y="1286232"/>
                    <a:pt x="1419612" y="1389951"/>
                    <a:pt x="1291668" y="1389951"/>
                  </a:cubicBezTo>
                  <a:lnTo>
                    <a:pt x="231663" y="1389951"/>
                  </a:lnTo>
                  <a:cubicBezTo>
                    <a:pt x="103719" y="1389951"/>
                    <a:pt x="0" y="1286232"/>
                    <a:pt x="0" y="1158288"/>
                  </a:cubicBezTo>
                  <a:lnTo>
                    <a:pt x="0" y="231663"/>
                  </a:lnTo>
                  <a:close/>
                </a:path>
              </a:pathLst>
            </a:custGeom>
            <a:solidFill>
              <a:srgbClr val="002060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5952" tIns="105952" rIns="105952" bIns="105952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 dirty="0" err="1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GraphicElement</a:t>
              </a:r>
              <a:endParaRPr lang="en-US" sz="1500" kern="1200" dirty="0">
                <a:solidFill>
                  <a:sysClr val="window" lastClr="FFFFFF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7A7A692-E765-4A2F-B862-AD2B10A4B112}"/>
                </a:ext>
              </a:extLst>
            </p:cNvPr>
            <p:cNvSpPr/>
            <p:nvPr/>
          </p:nvSpPr>
          <p:spPr>
            <a:xfrm>
              <a:off x="7919063" y="4799342"/>
              <a:ext cx="2224452" cy="1199150"/>
            </a:xfrm>
            <a:custGeom>
              <a:avLst/>
              <a:gdLst>
                <a:gd name="connsiteX0" fmla="*/ 0 w 2224452"/>
                <a:gd name="connsiteY0" fmla="*/ 199862 h 1199150"/>
                <a:gd name="connsiteX1" fmla="*/ 199862 w 2224452"/>
                <a:gd name="connsiteY1" fmla="*/ 0 h 1199150"/>
                <a:gd name="connsiteX2" fmla="*/ 2024590 w 2224452"/>
                <a:gd name="connsiteY2" fmla="*/ 0 h 1199150"/>
                <a:gd name="connsiteX3" fmla="*/ 2224452 w 2224452"/>
                <a:gd name="connsiteY3" fmla="*/ 199862 h 1199150"/>
                <a:gd name="connsiteX4" fmla="*/ 2224452 w 2224452"/>
                <a:gd name="connsiteY4" fmla="*/ 999288 h 1199150"/>
                <a:gd name="connsiteX5" fmla="*/ 2024590 w 2224452"/>
                <a:gd name="connsiteY5" fmla="*/ 1199150 h 1199150"/>
                <a:gd name="connsiteX6" fmla="*/ 199862 w 2224452"/>
                <a:gd name="connsiteY6" fmla="*/ 1199150 h 1199150"/>
                <a:gd name="connsiteX7" fmla="*/ 0 w 2224452"/>
                <a:gd name="connsiteY7" fmla="*/ 999288 h 1199150"/>
                <a:gd name="connsiteX8" fmla="*/ 0 w 2224452"/>
                <a:gd name="connsiteY8" fmla="*/ 199862 h 119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4452" h="1199150">
                  <a:moveTo>
                    <a:pt x="0" y="199862"/>
                  </a:moveTo>
                  <a:cubicBezTo>
                    <a:pt x="0" y="89481"/>
                    <a:pt x="89481" y="0"/>
                    <a:pt x="199862" y="0"/>
                  </a:cubicBezTo>
                  <a:lnTo>
                    <a:pt x="2024590" y="0"/>
                  </a:lnTo>
                  <a:cubicBezTo>
                    <a:pt x="2134971" y="0"/>
                    <a:pt x="2224452" y="89481"/>
                    <a:pt x="2224452" y="199862"/>
                  </a:cubicBezTo>
                  <a:lnTo>
                    <a:pt x="2224452" y="999288"/>
                  </a:lnTo>
                  <a:cubicBezTo>
                    <a:pt x="2224452" y="1109669"/>
                    <a:pt x="2134971" y="1199150"/>
                    <a:pt x="2024590" y="1199150"/>
                  </a:cubicBezTo>
                  <a:lnTo>
                    <a:pt x="199862" y="1199150"/>
                  </a:lnTo>
                  <a:cubicBezTo>
                    <a:pt x="89481" y="1199150"/>
                    <a:pt x="0" y="1109669"/>
                    <a:pt x="0" y="999288"/>
                  </a:cubicBezTo>
                  <a:lnTo>
                    <a:pt x="0" y="199862"/>
                  </a:lnTo>
                  <a:close/>
                </a:path>
              </a:pathLst>
            </a:custGeom>
            <a:solidFill>
              <a:srgbClr val="70AD47">
                <a:lumMod val="7500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4258" tIns="104258" rIns="104258" bIns="104258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 err="1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CIMSymbolReference</a:t>
              </a:r>
              <a:r>
                <a:rPr lang="en-US" sz="1800" kern="1200" dirty="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DF88055-E1D0-45DE-A40C-2FD5B61AFA04}"/>
                </a:ext>
              </a:extLst>
            </p:cNvPr>
            <p:cNvSpPr/>
            <p:nvPr/>
          </p:nvSpPr>
          <p:spPr>
            <a:xfrm>
              <a:off x="2175121" y="4799342"/>
              <a:ext cx="985592" cy="1101714"/>
            </a:xfrm>
            <a:custGeom>
              <a:avLst/>
              <a:gdLst>
                <a:gd name="connsiteX0" fmla="*/ 0 w 985592"/>
                <a:gd name="connsiteY0" fmla="*/ 164269 h 1101714"/>
                <a:gd name="connsiteX1" fmla="*/ 164269 w 985592"/>
                <a:gd name="connsiteY1" fmla="*/ 0 h 1101714"/>
                <a:gd name="connsiteX2" fmla="*/ 821323 w 985592"/>
                <a:gd name="connsiteY2" fmla="*/ 0 h 1101714"/>
                <a:gd name="connsiteX3" fmla="*/ 985592 w 985592"/>
                <a:gd name="connsiteY3" fmla="*/ 164269 h 1101714"/>
                <a:gd name="connsiteX4" fmla="*/ 985592 w 985592"/>
                <a:gd name="connsiteY4" fmla="*/ 937445 h 1101714"/>
                <a:gd name="connsiteX5" fmla="*/ 821323 w 985592"/>
                <a:gd name="connsiteY5" fmla="*/ 1101714 h 1101714"/>
                <a:gd name="connsiteX6" fmla="*/ 164269 w 985592"/>
                <a:gd name="connsiteY6" fmla="*/ 1101714 h 1101714"/>
                <a:gd name="connsiteX7" fmla="*/ 0 w 985592"/>
                <a:gd name="connsiteY7" fmla="*/ 937445 h 1101714"/>
                <a:gd name="connsiteX8" fmla="*/ 0 w 985592"/>
                <a:gd name="connsiteY8" fmla="*/ 164269 h 110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5592" h="1101714">
                  <a:moveTo>
                    <a:pt x="0" y="164269"/>
                  </a:moveTo>
                  <a:cubicBezTo>
                    <a:pt x="0" y="73546"/>
                    <a:pt x="73546" y="0"/>
                    <a:pt x="164269" y="0"/>
                  </a:cubicBezTo>
                  <a:lnTo>
                    <a:pt x="821323" y="0"/>
                  </a:lnTo>
                  <a:cubicBezTo>
                    <a:pt x="912046" y="0"/>
                    <a:pt x="985592" y="73546"/>
                    <a:pt x="985592" y="164269"/>
                  </a:cubicBezTo>
                  <a:lnTo>
                    <a:pt x="985592" y="937445"/>
                  </a:lnTo>
                  <a:cubicBezTo>
                    <a:pt x="985592" y="1028168"/>
                    <a:pt x="912046" y="1101714"/>
                    <a:pt x="821323" y="1101714"/>
                  </a:cubicBezTo>
                  <a:lnTo>
                    <a:pt x="164269" y="1101714"/>
                  </a:lnTo>
                  <a:cubicBezTo>
                    <a:pt x="73546" y="1101714"/>
                    <a:pt x="0" y="1028168"/>
                    <a:pt x="0" y="937445"/>
                  </a:cubicBezTo>
                  <a:lnTo>
                    <a:pt x="0" y="164269"/>
                  </a:lnTo>
                  <a:close/>
                </a:path>
              </a:pathLst>
            </a:custGeom>
            <a:solidFill>
              <a:srgbClr val="70AD47">
                <a:lumMod val="7500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6213" tIns="86213" rIns="86213" bIns="8621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 dirty="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Geometry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1F0F5552-DBB2-41C5-8126-5FD7674C35E5}"/>
              </a:ext>
            </a:extLst>
          </p:cNvPr>
          <p:cNvSpPr txBox="1"/>
          <p:nvPr/>
        </p:nvSpPr>
        <p:spPr>
          <a:xfrm>
            <a:off x="7670004" y="3069684"/>
            <a:ext cx="2126477" cy="36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CIMRepresentation</a:t>
            </a:r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5CFC50-AEA0-4376-B7C2-8F3B0408003D}"/>
              </a:ext>
            </a:extLst>
          </p:cNvPr>
          <p:cNvSpPr txBox="1"/>
          <p:nvPr/>
        </p:nvSpPr>
        <p:spPr>
          <a:xfrm>
            <a:off x="6855824" y="2087982"/>
            <a:ext cx="21264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GetGraphic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()</a:t>
            </a:r>
          </a:p>
          <a:p>
            <a:pPr defTabSz="914400"/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SetGraphic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(…)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E0FDC7-0FD8-4270-99BE-80B8BB9779E5}"/>
              </a:ext>
            </a:extLst>
          </p:cNvPr>
          <p:cNvSpPr txBox="1"/>
          <p:nvPr/>
        </p:nvSpPr>
        <p:spPr>
          <a:xfrm>
            <a:off x="7670004" y="917017"/>
            <a:ext cx="21264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Managed wrapper for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CIMGraphic</a:t>
            </a:r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B23710-5219-41AD-B81D-F2E3703E1BAB}"/>
              </a:ext>
            </a:extLst>
          </p:cNvPr>
          <p:cNvSpPr txBox="1"/>
          <p:nvPr/>
        </p:nvSpPr>
        <p:spPr>
          <a:xfrm>
            <a:off x="5057228" y="3605510"/>
            <a:ext cx="852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Shape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5D6320-D5BB-4DBB-9FC1-3D60E0E60709}"/>
              </a:ext>
            </a:extLst>
          </p:cNvPr>
          <p:cNvSpPr txBox="1"/>
          <p:nvPr/>
        </p:nvSpPr>
        <p:spPr>
          <a:xfrm>
            <a:off x="5483471" y="4340207"/>
            <a:ext cx="4300885" cy="164916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1400" dirty="0"/>
              <a:t> </a:t>
            </a:r>
            <a:r>
              <a:rPr lang="en-US" sz="1400" dirty="0" err="1"/>
              <a:t>CIMGraphic</a:t>
            </a:r>
            <a:r>
              <a:rPr lang="en-US" sz="1400" dirty="0"/>
              <a:t> specializations:</a:t>
            </a:r>
          </a:p>
          <a:p>
            <a:pPr eaLnBrk="0" hangingPunct="0">
              <a:lnSpc>
                <a:spcPct val="150000"/>
              </a:lnSpc>
            </a:pPr>
            <a:r>
              <a:rPr lang="en-US" sz="1400" dirty="0"/>
              <a:t>         </a:t>
            </a:r>
            <a:r>
              <a:rPr lang="en-US" sz="1400" dirty="0" err="1"/>
              <a:t>CIMInkGraphic</a:t>
            </a:r>
            <a:endParaRPr lang="en-US" sz="1400" dirty="0"/>
          </a:p>
          <a:p>
            <a:pPr eaLnBrk="0" hangingPunct="0">
              <a:lnSpc>
                <a:spcPct val="150000"/>
              </a:lnSpc>
            </a:pPr>
            <a:r>
              <a:rPr lang="en-US" sz="1400" dirty="0"/>
              <a:t>         </a:t>
            </a:r>
            <a:r>
              <a:rPr lang="en-US" sz="1400" dirty="0" err="1"/>
              <a:t>CIMPictureGraphic</a:t>
            </a:r>
            <a:endParaRPr lang="en-US" sz="1400" dirty="0"/>
          </a:p>
          <a:p>
            <a:pPr eaLnBrk="0" hangingPunct="0">
              <a:lnSpc>
                <a:spcPct val="150000"/>
              </a:lnSpc>
            </a:pPr>
            <a:r>
              <a:rPr lang="en-US" sz="1400" dirty="0"/>
              <a:t>         </a:t>
            </a:r>
            <a:r>
              <a:rPr lang="en-US" sz="1400" dirty="0" err="1"/>
              <a:t>CIMShapeGraphic</a:t>
            </a:r>
            <a:endParaRPr lang="en-US" sz="1400" dirty="0"/>
          </a:p>
          <a:p>
            <a:pPr eaLnBrk="0" hangingPunct="0">
              <a:lnSpc>
                <a:spcPct val="150000"/>
              </a:lnSpc>
            </a:pPr>
            <a:r>
              <a:rPr lang="en-US" sz="1400" dirty="0"/>
              <a:t>         </a:t>
            </a:r>
            <a:r>
              <a:rPr lang="en-US" sz="1400" dirty="0" err="1"/>
              <a:t>CIMTextGraphicBase</a:t>
            </a:r>
            <a:endParaRPr lang="en-US" sz="1400" dirty="0"/>
          </a:p>
          <a:p>
            <a:pPr eaLnBrk="0" hangingPunct="0">
              <a:lnSpc>
                <a:spcPct val="150000"/>
              </a:lnSpc>
            </a:pPr>
            <a:r>
              <a:rPr lang="en-US" sz="1400" dirty="0"/>
              <a:t>            </a:t>
            </a:r>
            <a:r>
              <a:rPr lang="en-US" sz="1400" dirty="0" err="1"/>
              <a:t>CIMParagraphTextGraphic</a:t>
            </a:r>
            <a:endParaRPr lang="en-US" sz="1400" dirty="0"/>
          </a:p>
          <a:p>
            <a:pPr eaLnBrk="0" hangingPunct="0">
              <a:lnSpc>
                <a:spcPct val="150000"/>
              </a:lnSpc>
            </a:pPr>
            <a:r>
              <a:rPr lang="en-US" sz="1400" dirty="0"/>
              <a:t>            </a:t>
            </a:r>
            <a:r>
              <a:rPr lang="en-US" sz="1400" dirty="0" err="1"/>
              <a:t>CIMTextGraphic</a:t>
            </a:r>
            <a:endParaRPr lang="en-US" sz="1400" dirty="0">
              <a:ea typeface="+mn-ea"/>
              <a:cs typeface="+mn-c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4802A8F-4225-4301-8A59-0297EFEA037F}"/>
              </a:ext>
            </a:extLst>
          </p:cNvPr>
          <p:cNvCxnSpPr>
            <a:stCxn id="19" idx="3"/>
            <a:endCxn id="13" idx="7"/>
          </p:cNvCxnSpPr>
          <p:nvPr/>
        </p:nvCxnSpPr>
        <p:spPr bwMode="auto">
          <a:xfrm flipV="1">
            <a:off x="4416541" y="4016643"/>
            <a:ext cx="1452121" cy="258384"/>
          </a:xfrm>
          <a:prstGeom prst="line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B15D01A-0C1A-401A-96B7-15B2C0B91060}"/>
              </a:ext>
            </a:extLst>
          </p:cNvPr>
          <p:cNvCxnSpPr/>
          <p:nvPr/>
        </p:nvCxnSpPr>
        <p:spPr bwMode="auto">
          <a:xfrm>
            <a:off x="6604178" y="1961097"/>
            <a:ext cx="0" cy="829690"/>
          </a:xfrm>
          <a:prstGeom prst="line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F1425C3-DCDC-402F-BC50-A2D053D905EC}"/>
              </a:ext>
            </a:extLst>
          </p:cNvPr>
          <p:cNvCxnSpPr>
            <a:stCxn id="13" idx="4"/>
            <a:endCxn id="17" idx="0"/>
          </p:cNvCxnSpPr>
          <p:nvPr/>
        </p:nvCxnSpPr>
        <p:spPr bwMode="auto">
          <a:xfrm>
            <a:off x="7339695" y="4016643"/>
            <a:ext cx="1835196" cy="293977"/>
          </a:xfrm>
          <a:prstGeom prst="line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BB4247C-0DAA-405B-96A8-1C0A54143FD5}"/>
              </a:ext>
            </a:extLst>
          </p:cNvPr>
          <p:cNvSpPr txBox="1"/>
          <p:nvPr/>
        </p:nvSpPr>
        <p:spPr>
          <a:xfrm>
            <a:off x="1312203" y="4016643"/>
            <a:ext cx="2063255" cy="164916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1400" dirty="0"/>
              <a:t> </a:t>
            </a:r>
            <a:r>
              <a:rPr lang="en-US" sz="1400" dirty="0" err="1"/>
              <a:t>CIMGraphic</a:t>
            </a:r>
            <a:r>
              <a:rPr lang="en-US" sz="1400" dirty="0"/>
              <a:t> Elements:</a:t>
            </a:r>
            <a:br>
              <a:rPr lang="en-US" sz="1400" dirty="0"/>
            </a:br>
            <a:r>
              <a:rPr lang="en-US" sz="1400" dirty="0"/>
              <a:t> Geometry should use</a:t>
            </a:r>
            <a:br>
              <a:rPr lang="en-US" sz="1400" dirty="0"/>
            </a:br>
            <a:r>
              <a:rPr lang="en-US" sz="1400" dirty="0"/>
              <a:t> Map / Layout’s Spatial</a:t>
            </a:r>
            <a:br>
              <a:rPr lang="en-US" sz="1400" dirty="0"/>
            </a:br>
            <a:r>
              <a:rPr lang="en-US" sz="1400" dirty="0"/>
              <a:t> Reference for best</a:t>
            </a:r>
            <a:br>
              <a:rPr lang="en-US" sz="1400" dirty="0"/>
            </a:br>
            <a:r>
              <a:rPr lang="en-US" sz="1400" dirty="0"/>
              <a:t> performance</a:t>
            </a:r>
            <a:endParaRPr lang="en-US" sz="14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2813316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E1128F-F9F1-4DB6-A00C-8030A3FC595F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1352" y="1005840"/>
            <a:ext cx="10369296" cy="5386647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 You need</a:t>
            </a:r>
          </a:p>
          <a:p>
            <a:pPr lvl="1"/>
            <a:r>
              <a:rPr lang="en-US" sz="2000" b="1" dirty="0"/>
              <a:t>Geometry</a:t>
            </a:r>
            <a:r>
              <a:rPr lang="en-US" sz="2000" dirty="0"/>
              <a:t> for the location where to place the graphic with Map Spatial Reference</a:t>
            </a:r>
          </a:p>
          <a:p>
            <a:pPr lvl="1"/>
            <a:r>
              <a:rPr lang="en-US" sz="2000" b="1" dirty="0" err="1"/>
              <a:t>CIMSymbolReference</a:t>
            </a:r>
            <a:r>
              <a:rPr lang="en-US" sz="2000" dirty="0"/>
              <a:t> to define how to draw the artifact</a:t>
            </a:r>
          </a:p>
          <a:p>
            <a:pPr lvl="1"/>
            <a:r>
              <a:rPr lang="en-US" sz="2000" dirty="0"/>
              <a:t>Other attributes like for the example the text to display</a:t>
            </a:r>
          </a:p>
          <a:p>
            <a:r>
              <a:rPr lang="en-US" sz="2400" dirty="0"/>
              <a:t> Use a specialized implementation of </a:t>
            </a:r>
            <a:r>
              <a:rPr lang="en-US" sz="2400" dirty="0" err="1"/>
              <a:t>CIMGraphic</a:t>
            </a:r>
            <a:r>
              <a:rPr lang="en-US" sz="2400" dirty="0"/>
              <a:t> to create the </a:t>
            </a:r>
            <a:r>
              <a:rPr lang="en-US" sz="2400" dirty="0" err="1"/>
              <a:t>CIMGraphic</a:t>
            </a:r>
            <a:r>
              <a:rPr lang="en-US" sz="2400" dirty="0"/>
              <a:t> instance</a:t>
            </a:r>
          </a:p>
          <a:p>
            <a:pPr lvl="1"/>
            <a:r>
              <a:rPr lang="en-US" sz="2000" dirty="0"/>
              <a:t>Any class that derives from </a:t>
            </a:r>
            <a:r>
              <a:rPr lang="en-US" sz="2000" dirty="0" err="1"/>
              <a:t>CIMGraphic</a:t>
            </a:r>
            <a:r>
              <a:rPr lang="en-US" sz="2000" dirty="0"/>
              <a:t> for example:</a:t>
            </a:r>
          </a:p>
          <a:p>
            <a:pPr lvl="1"/>
            <a:r>
              <a:rPr lang="en-US" sz="2000" dirty="0" err="1">
                <a:hlinkClick r:id="rId2"/>
              </a:rPr>
              <a:t>CIMGraphic</a:t>
            </a:r>
            <a:endParaRPr lang="en-US" sz="2000" dirty="0"/>
          </a:p>
          <a:p>
            <a:pPr lvl="2"/>
            <a:r>
              <a:rPr lang="en-US" sz="1800" dirty="0" err="1">
                <a:hlinkClick r:id="rId3"/>
              </a:rPr>
              <a:t>CIMInkGraphic</a:t>
            </a:r>
            <a:endParaRPr lang="en-US" sz="1800" dirty="0"/>
          </a:p>
          <a:p>
            <a:pPr lvl="2"/>
            <a:r>
              <a:rPr lang="en-US" sz="1800" dirty="0" err="1">
                <a:hlinkClick r:id="rId4"/>
              </a:rPr>
              <a:t>CIMPictureGraphic</a:t>
            </a:r>
            <a:endParaRPr lang="en-US" sz="1800" dirty="0"/>
          </a:p>
          <a:p>
            <a:pPr lvl="2"/>
            <a:r>
              <a:rPr lang="en-US" sz="1800" dirty="0" err="1">
                <a:hlinkClick r:id="rId5"/>
              </a:rPr>
              <a:t>CIMShapeGraphic</a:t>
            </a:r>
            <a:endParaRPr lang="en-US" sz="1800" dirty="0"/>
          </a:p>
          <a:p>
            <a:pPr lvl="3"/>
            <a:r>
              <a:rPr lang="en-US" sz="1600" dirty="0" err="1"/>
              <a:t>CIMLineGraphic</a:t>
            </a:r>
            <a:r>
              <a:rPr lang="en-US" sz="1600" dirty="0"/>
              <a:t>, </a:t>
            </a:r>
            <a:r>
              <a:rPr lang="en-US" sz="1600" dirty="0" err="1"/>
              <a:t>CIMMultiPatchGraphic</a:t>
            </a:r>
            <a:r>
              <a:rPr lang="en-US" sz="1600" dirty="0"/>
              <a:t>, </a:t>
            </a:r>
            <a:r>
              <a:rPr lang="en-US" sz="1600" dirty="0" err="1"/>
              <a:t>CIMMultipointGraphic</a:t>
            </a:r>
            <a:r>
              <a:rPr lang="en-US" sz="1600" dirty="0"/>
              <a:t>, </a:t>
            </a:r>
            <a:r>
              <a:rPr lang="en-US" sz="1600" dirty="0" err="1"/>
              <a:t>CIMPointGraphic</a:t>
            </a:r>
            <a:r>
              <a:rPr lang="en-US" sz="1600" dirty="0"/>
              <a:t>, </a:t>
            </a:r>
            <a:r>
              <a:rPr lang="en-US" sz="1600" dirty="0" err="1"/>
              <a:t>CIMPolygonGraphic</a:t>
            </a:r>
            <a:endParaRPr lang="en-US" sz="1600" dirty="0"/>
          </a:p>
          <a:p>
            <a:pPr lvl="2"/>
            <a:r>
              <a:rPr lang="en-US" sz="1800" dirty="0" err="1">
                <a:hlinkClick r:id="rId6"/>
              </a:rPr>
              <a:t>CIMTextGraphicBase</a:t>
            </a:r>
            <a:endParaRPr lang="en-US" sz="1800" dirty="0"/>
          </a:p>
          <a:p>
            <a:pPr lvl="3"/>
            <a:r>
              <a:rPr lang="en-US" dirty="0" err="1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CIMParagraphTextGraphic</a:t>
            </a:r>
            <a:r>
              <a:rPr lang="en-US" dirty="0"/>
              <a:t>, </a:t>
            </a:r>
            <a:r>
              <a:rPr lang="en-US" dirty="0" err="1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CIMTextGraphic</a:t>
            </a:r>
            <a:endParaRPr lang="en-US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7BC1AA-64CD-41A2-A3AE-AF602DA8273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357936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How to create a </a:t>
            </a:r>
            <a:r>
              <a:rPr lang="en-US" sz="3200" dirty="0" err="1"/>
              <a:t>CIMGraphic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491597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25E382-D55F-4880-8183-782C0B9DB14A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1352" y="1005840"/>
            <a:ext cx="10369296" cy="538664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CIMTextGraphic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08B9D5-ED39-4559-BFC0-7B86BEE160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357936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How to create </a:t>
            </a:r>
            <a:r>
              <a:rPr lang="en-US" dirty="0" err="1"/>
              <a:t>CIMGraphic</a:t>
            </a:r>
            <a:r>
              <a:rPr lang="en-US" dirty="0"/>
              <a:t> examples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DABD4B-18DC-4DB9-B7B1-8BAAA64815E6}"/>
              </a:ext>
            </a:extLst>
          </p:cNvPr>
          <p:cNvSpPr txBox="1"/>
          <p:nvPr/>
        </p:nvSpPr>
        <p:spPr>
          <a:xfrm>
            <a:off x="911352" y="1639406"/>
            <a:ext cx="9825016" cy="255454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cityName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"Redlands"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geometry = Module1.GetGeometry(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"U.S. Cities"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600" dirty="0">
                <a:solidFill>
                  <a:srgbClr val="800000"/>
                </a:solidFill>
                <a:latin typeface="Cascadia Mono" panose="020B0609020000020004" pitchFamily="49" charset="0"/>
              </a:rPr>
              <a:t>$@"</a:t>
            </a:r>
            <a:r>
              <a:rPr lang="en-US" sz="1600" dirty="0" err="1">
                <a:solidFill>
                  <a:srgbClr val="800000"/>
                </a:solidFill>
                <a:latin typeface="Cascadia Mono" panose="020B0609020000020004" pitchFamily="49" charset="0"/>
              </a:rPr>
              <a:t>city_name</a:t>
            </a:r>
            <a:r>
              <a:rPr lang="en-US" sz="1600" dirty="0">
                <a:solidFill>
                  <a:srgbClr val="800000"/>
                </a:solidFill>
                <a:latin typeface="Cascadia Mono" panose="020B0609020000020004" pitchFamily="49" charset="0"/>
              </a:rPr>
              <a:t> = '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cityName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r>
              <a:rPr lang="en-US" sz="1600" dirty="0">
                <a:solidFill>
                  <a:srgbClr val="800000"/>
                </a:solidFill>
                <a:latin typeface="Cascadia Mono" panose="020B0609020000020004" pitchFamily="49" charset="0"/>
              </a:rPr>
              <a:t>’”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txtSymbolRef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SymbolFactory.Instance.ConstructTextSymbol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ColorFactory.Instance.RedRGB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, 10, 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"Tahoma"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"Bold"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).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MakeSymbolReference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cimGraphic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CIMTextGraphic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Symbol =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txtSymbolRef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Shape = geometry,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Text =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cityName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108AC5-87BA-463F-8AE1-C16107F2D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8918" y="2920999"/>
            <a:ext cx="2935894" cy="343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070185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25E382-D55F-4880-8183-782C0B9DB14A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1352" y="1005840"/>
            <a:ext cx="10369296" cy="538664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CIMLineGraphic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08B9D5-ED39-4559-BFC0-7B86BEE160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357936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How to create </a:t>
            </a:r>
            <a:r>
              <a:rPr lang="en-US" dirty="0" err="1"/>
              <a:t>CIMGraphic</a:t>
            </a:r>
            <a:r>
              <a:rPr lang="en-US" dirty="0"/>
              <a:t> examples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DABD4B-18DC-4DB9-B7B1-8BAAA64815E6}"/>
              </a:ext>
            </a:extLst>
          </p:cNvPr>
          <p:cNvSpPr txBox="1"/>
          <p:nvPr/>
        </p:nvSpPr>
        <p:spPr>
          <a:xfrm>
            <a:off x="911352" y="1727897"/>
            <a:ext cx="10369296" cy="230832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highwayRoute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"I10"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geometry = Module1.GetGeometry(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USHighways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600" dirty="0">
                <a:solidFill>
                  <a:srgbClr val="800000"/>
                </a:solidFill>
                <a:latin typeface="Cascadia Mono" panose="020B0609020000020004" pitchFamily="49" charset="0"/>
              </a:rPr>
              <a:t>$@"</a:t>
            </a:r>
            <a:r>
              <a:rPr lang="en-US" sz="1600" dirty="0" err="1">
                <a:solidFill>
                  <a:srgbClr val="800000"/>
                </a:solidFill>
                <a:latin typeface="Cascadia Mono" panose="020B0609020000020004" pitchFamily="49" charset="0"/>
              </a:rPr>
              <a:t>route_num</a:t>
            </a:r>
            <a:r>
              <a:rPr lang="en-US" sz="1600" dirty="0">
                <a:solidFill>
                  <a:srgbClr val="800000"/>
                </a:solidFill>
                <a:latin typeface="Cascadia Mono" panose="020B0609020000020004" pitchFamily="49" charset="0"/>
              </a:rPr>
              <a:t> = '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highwayRoute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r>
              <a:rPr lang="en-US" sz="1600" dirty="0">
                <a:solidFill>
                  <a:srgbClr val="800000"/>
                </a:solidFill>
                <a:latin typeface="Cascadia Mono" panose="020B0609020000020004" pitchFamily="49" charset="0"/>
              </a:rPr>
              <a:t>'"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lineSymbolRef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SymbolFactory.Instance.ConstructLineSymbol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ColorFactory.Instance.CreateRGBColor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(255, 1, 20, 50), 4).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MakeSymbolReference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cimGraphic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CIMLineGraphic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Symbol =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lineSymbolRef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Line = geometry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Polyline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192F7C-7E96-4F74-8061-951A0AD156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071" y="3048409"/>
            <a:ext cx="2892530" cy="334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11064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25E382-D55F-4880-8183-782C0B9DB14A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1352" y="1005840"/>
            <a:ext cx="10369296" cy="538664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CIMPolygonGraphic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08B9D5-ED39-4559-BFC0-7B86BEE160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1352" y="357936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How to create </a:t>
            </a:r>
            <a:r>
              <a:rPr lang="en-US" dirty="0" err="1"/>
              <a:t>CIMGraphic</a:t>
            </a:r>
            <a:r>
              <a:rPr lang="en-US" dirty="0"/>
              <a:t> examples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DABD4B-18DC-4DB9-B7B1-8BAAA64815E6}"/>
              </a:ext>
            </a:extLst>
          </p:cNvPr>
          <p:cNvSpPr txBox="1"/>
          <p:nvPr/>
        </p:nvSpPr>
        <p:spPr>
          <a:xfrm>
            <a:off x="911352" y="1659285"/>
            <a:ext cx="9648035" cy="35394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stateName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"California"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geometry = Module1.GetGeometry(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"States"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600" dirty="0">
                <a:solidFill>
                  <a:srgbClr val="800000"/>
                </a:solidFill>
                <a:latin typeface="Cascadia Mono" panose="020B0609020000020004" pitchFamily="49" charset="0"/>
              </a:rPr>
              <a:t>$@"</a:t>
            </a:r>
            <a:r>
              <a:rPr lang="en-US" sz="1600" dirty="0" err="1">
                <a:solidFill>
                  <a:srgbClr val="800000"/>
                </a:solidFill>
                <a:latin typeface="Cascadia Mono" panose="020B0609020000020004" pitchFamily="49" charset="0"/>
              </a:rPr>
              <a:t>state_name</a:t>
            </a:r>
            <a:r>
              <a:rPr lang="en-US" sz="1600" dirty="0">
                <a:solidFill>
                  <a:srgbClr val="800000"/>
                </a:solidFill>
                <a:latin typeface="Cascadia Mono" panose="020B0609020000020004" pitchFamily="49" charset="0"/>
              </a:rPr>
              <a:t> = '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stateName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r>
              <a:rPr lang="en-US" sz="1600" dirty="0">
                <a:solidFill>
                  <a:srgbClr val="800000"/>
                </a:solidFill>
                <a:latin typeface="Cascadia Mono" panose="020B0609020000020004" pitchFamily="49" charset="0"/>
              </a:rPr>
              <a:t>'"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CIMStroke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outline =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SymbolFactory.Instance.ConstructStroke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ColorFactory.Instance.CreateRGBColor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(0, 100, 0), 2.0,	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					  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SimpleLineStyle.Solid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polySymbolRef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SymbolFactory.Instance.ConstructPolygonSymbol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ColorFactory.Instance.CreateRGBColor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(0, 100, 0, 50),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SimpleFillStyle.ForwardDiagonal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  <a:b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</a:b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					   outline).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MakeSymbolReference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cimGraphic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CIMPolygonGraphic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Symbol =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polySymbolRef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Polygon = geometry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Polygon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BC3838-468A-4277-8C68-D4638DBBF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325" y="3577139"/>
            <a:ext cx="2558323" cy="296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1031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summit-2022-ppt-template-updated-0122" id="{74E80B15-0ACE-8C4D-A980-C626E2B85541}" vid="{2DB75426-E831-3442-9C76-3AF2809214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1" ma:contentTypeDescription="Create a new document." ma:contentTypeScope="" ma:versionID="647b6714bcbd012a02104274568241a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8B8D6152-B933-4294-8151-3CF2A1B01F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0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3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81E133DB-697E-4C10-B192-8899027B1EC6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sharepoint/v3"/>
    <ds:schemaRef ds:uri="http://www.w3.org/XML/1998/namespace"/>
  </ds:schemaRefs>
</ds:datastoreItem>
</file>

<file path=customXml/itemProps66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3715</Words>
  <Application>Microsoft Office PowerPoint</Application>
  <PresentationFormat>Widescreen</PresentationFormat>
  <Paragraphs>500</Paragraphs>
  <Slides>41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Arial</vt:lpstr>
      <vt:lpstr>Arial Rounded MT Bold</vt:lpstr>
      <vt:lpstr>Calibri</vt:lpstr>
      <vt:lpstr>Calibri Light</vt:lpstr>
      <vt:lpstr>Cascadia Mono</vt:lpstr>
      <vt:lpstr>Consolas</vt:lpstr>
      <vt:lpstr>Lucida Grande</vt:lpstr>
      <vt:lpstr>1_Esri_Corporate_Template-Dark</vt:lpstr>
      <vt:lpstr>Office Theme</vt:lpstr>
      <vt:lpstr>ArcGIS Pro SDK for .NET: Using Graphic Elements with Maps and Layouts</vt:lpstr>
      <vt:lpstr>Session Overview</vt:lpstr>
      <vt:lpstr>Graphic Elements</vt:lpstr>
      <vt:lpstr>GraphicElement Class</vt:lpstr>
      <vt:lpstr>GraphicElement Wrapper Class Diagram</vt:lpstr>
      <vt:lpstr>How to create a CIMGraphic</vt:lpstr>
      <vt:lpstr>How to create CIMGraphic examples</vt:lpstr>
      <vt:lpstr>How to create CIMGraphic examples</vt:lpstr>
      <vt:lpstr>How to create CIMGraphic examples</vt:lpstr>
      <vt:lpstr>MapView Graphic Overlay</vt:lpstr>
      <vt:lpstr>Creating CIMGraphics</vt:lpstr>
      <vt:lpstr>CIMGraphics are complex, how can get the settings I need</vt:lpstr>
      <vt:lpstr>Creating GraphicElements from CIMGraphics</vt:lpstr>
      <vt:lpstr>Uma’s Presentation</vt:lpstr>
      <vt:lpstr>Using Graphic Elements with Maps and Layouts</vt:lpstr>
      <vt:lpstr>Layout Tool</vt:lpstr>
      <vt:lpstr>Layout Tool</vt:lpstr>
      <vt:lpstr>Layout Tool</vt:lpstr>
      <vt:lpstr>Layout Tool</vt:lpstr>
      <vt:lpstr>Using Conditions</vt:lpstr>
      <vt:lpstr>Using Conditions</vt:lpstr>
      <vt:lpstr>Activate/Deactivate LayoutTool</vt:lpstr>
      <vt:lpstr>Sketch Callbacks</vt:lpstr>
      <vt:lpstr>Sketch Callbacks</vt:lpstr>
      <vt:lpstr>Mouse and keyboard events</vt:lpstr>
      <vt:lpstr>Mouse and keyboard events</vt:lpstr>
      <vt:lpstr>GraphicElementContainer</vt:lpstr>
      <vt:lpstr>ActiveElementContainer</vt:lpstr>
      <vt:lpstr>PowerPoint Presentation</vt:lpstr>
      <vt:lpstr>Creating Graphic Elements</vt:lpstr>
      <vt:lpstr>Creating Graphic Elements</vt:lpstr>
      <vt:lpstr>Creating Graphic Elements</vt:lpstr>
      <vt:lpstr>Selecting GraphicElements</vt:lpstr>
      <vt:lpstr>PowerPoint Presentation</vt:lpstr>
      <vt:lpstr>PowerPoint Presentation</vt:lpstr>
      <vt:lpstr>ArcGIS Pro SDK for .NET – Technical Sessions</vt:lpstr>
      <vt:lpstr>ArcGIS Pro SDK for .NET – Demo Theater Sessions</vt:lpstr>
      <vt:lpstr>Dev Summit Tech Session content</vt:lpstr>
      <vt:lpstr>PowerPoint Presentation</vt:lpstr>
      <vt:lpstr>PowerPoint Presentation</vt:lpstr>
      <vt:lpstr>Creating a Polygon Graphic using the geometry sketched by the LayoutTool.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 Modern Desktop Solutions with ArcGIS Pro</dc:title>
  <dc:creator/>
  <cp:lastModifiedBy/>
  <cp:revision>29</cp:revision>
  <cp:lastPrinted>2019-04-30T20:56:12Z</cp:lastPrinted>
  <dcterms:created xsi:type="dcterms:W3CDTF">2019-06-07T19:06:35Z</dcterms:created>
  <dcterms:modified xsi:type="dcterms:W3CDTF">2022-03-08T19:57:31Z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