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5"/>
  </p:sldMasterIdLst>
  <p:notesMasterIdLst>
    <p:notesMasterId r:id="rId97"/>
  </p:notesMasterIdLst>
  <p:handoutMasterIdLst>
    <p:handoutMasterId r:id="rId98"/>
  </p:handoutMasterIdLst>
  <p:sldIdLst>
    <p:sldId id="789" r:id="rId6"/>
    <p:sldId id="748" r:id="rId7"/>
    <p:sldId id="881" r:id="rId8"/>
    <p:sldId id="716" r:id="rId9"/>
    <p:sldId id="746" r:id="rId10"/>
    <p:sldId id="883" r:id="rId11"/>
    <p:sldId id="885" r:id="rId12"/>
    <p:sldId id="886" r:id="rId13"/>
    <p:sldId id="887" r:id="rId14"/>
    <p:sldId id="894" r:id="rId15"/>
    <p:sldId id="925" r:id="rId16"/>
    <p:sldId id="895" r:id="rId17"/>
    <p:sldId id="889" r:id="rId18"/>
    <p:sldId id="896" r:id="rId19"/>
    <p:sldId id="926" r:id="rId20"/>
    <p:sldId id="900" r:id="rId21"/>
    <p:sldId id="902" r:id="rId22"/>
    <p:sldId id="903" r:id="rId23"/>
    <p:sldId id="888" r:id="rId24"/>
    <p:sldId id="882" r:id="rId25"/>
    <p:sldId id="751" r:id="rId26"/>
    <p:sldId id="916" r:id="rId27"/>
    <p:sldId id="904" r:id="rId28"/>
    <p:sldId id="909" r:id="rId29"/>
    <p:sldId id="910" r:id="rId30"/>
    <p:sldId id="918" r:id="rId31"/>
    <p:sldId id="919" r:id="rId32"/>
    <p:sldId id="911" r:id="rId33"/>
    <p:sldId id="944" r:id="rId34"/>
    <p:sldId id="912" r:id="rId35"/>
    <p:sldId id="913" r:id="rId36"/>
    <p:sldId id="920" r:id="rId37"/>
    <p:sldId id="914" r:id="rId38"/>
    <p:sldId id="750" r:id="rId39"/>
    <p:sldId id="961" r:id="rId40"/>
    <p:sldId id="898" r:id="rId41"/>
    <p:sldId id="921" r:id="rId42"/>
    <p:sldId id="952" r:id="rId43"/>
    <p:sldId id="923" r:id="rId44"/>
    <p:sldId id="924" r:id="rId45"/>
    <p:sldId id="982" r:id="rId46"/>
    <p:sldId id="983" r:id="rId47"/>
    <p:sldId id="984" r:id="rId48"/>
    <p:sldId id="985" r:id="rId49"/>
    <p:sldId id="927" r:id="rId50"/>
    <p:sldId id="931" r:id="rId51"/>
    <p:sldId id="966" r:id="rId52"/>
    <p:sldId id="967" r:id="rId53"/>
    <p:sldId id="970" r:id="rId54"/>
    <p:sldId id="968" r:id="rId55"/>
    <p:sldId id="971" r:id="rId56"/>
    <p:sldId id="969" r:id="rId57"/>
    <p:sldId id="905" r:id="rId58"/>
    <p:sldId id="987" r:id="rId59"/>
    <p:sldId id="986" r:id="rId60"/>
    <p:sldId id="972" r:id="rId61"/>
    <p:sldId id="999" r:id="rId62"/>
    <p:sldId id="934" r:id="rId63"/>
    <p:sldId id="962" r:id="rId64"/>
    <p:sldId id="929" r:id="rId65"/>
    <p:sldId id="973" r:id="rId66"/>
    <p:sldId id="988" r:id="rId67"/>
    <p:sldId id="936" r:id="rId68"/>
    <p:sldId id="938" r:id="rId69"/>
    <p:sldId id="939" r:id="rId70"/>
    <p:sldId id="963" r:id="rId71"/>
    <p:sldId id="940" r:id="rId72"/>
    <p:sldId id="996" r:id="rId73"/>
    <p:sldId id="997" r:id="rId74"/>
    <p:sldId id="998" r:id="rId75"/>
    <p:sldId id="943" r:id="rId76"/>
    <p:sldId id="712" r:id="rId77"/>
    <p:sldId id="737" r:id="rId78"/>
    <p:sldId id="696" r:id="rId79"/>
    <p:sldId id="908" r:id="rId80"/>
    <p:sldId id="945" r:id="rId81"/>
    <p:sldId id="946" r:id="rId82"/>
    <p:sldId id="947" r:id="rId83"/>
    <p:sldId id="948" r:id="rId84"/>
    <p:sldId id="949" r:id="rId85"/>
    <p:sldId id="951" r:id="rId86"/>
    <p:sldId id="950" r:id="rId87"/>
    <p:sldId id="922" r:id="rId88"/>
    <p:sldId id="964" r:id="rId89"/>
    <p:sldId id="965" r:id="rId90"/>
    <p:sldId id="960" r:id="rId91"/>
    <p:sldId id="955" r:id="rId92"/>
    <p:sldId id="935" r:id="rId93"/>
    <p:sldId id="958" r:id="rId94"/>
    <p:sldId id="959" r:id="rId95"/>
    <p:sldId id="976" r:id="rId9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1 Developer Summit Template" id="{517F9699-4710-FC48-A450-3FD47793B632}">
          <p14:sldIdLst>
            <p14:sldId id="789"/>
            <p14:sldId id="748"/>
            <p14:sldId id="881"/>
            <p14:sldId id="716"/>
            <p14:sldId id="746"/>
            <p14:sldId id="883"/>
            <p14:sldId id="885"/>
            <p14:sldId id="886"/>
            <p14:sldId id="887"/>
            <p14:sldId id="894"/>
            <p14:sldId id="925"/>
            <p14:sldId id="895"/>
            <p14:sldId id="889"/>
            <p14:sldId id="896"/>
            <p14:sldId id="926"/>
            <p14:sldId id="900"/>
            <p14:sldId id="902"/>
            <p14:sldId id="903"/>
            <p14:sldId id="888"/>
            <p14:sldId id="882"/>
            <p14:sldId id="751"/>
            <p14:sldId id="916"/>
            <p14:sldId id="904"/>
            <p14:sldId id="909"/>
            <p14:sldId id="910"/>
            <p14:sldId id="918"/>
            <p14:sldId id="919"/>
            <p14:sldId id="911"/>
            <p14:sldId id="944"/>
            <p14:sldId id="912"/>
            <p14:sldId id="913"/>
            <p14:sldId id="920"/>
            <p14:sldId id="914"/>
            <p14:sldId id="750"/>
            <p14:sldId id="961"/>
            <p14:sldId id="898"/>
            <p14:sldId id="921"/>
            <p14:sldId id="952"/>
            <p14:sldId id="923"/>
            <p14:sldId id="924"/>
            <p14:sldId id="982"/>
            <p14:sldId id="983"/>
            <p14:sldId id="984"/>
            <p14:sldId id="985"/>
            <p14:sldId id="927"/>
            <p14:sldId id="931"/>
            <p14:sldId id="966"/>
            <p14:sldId id="967"/>
            <p14:sldId id="970"/>
            <p14:sldId id="968"/>
            <p14:sldId id="971"/>
            <p14:sldId id="969"/>
            <p14:sldId id="905"/>
            <p14:sldId id="987"/>
            <p14:sldId id="986"/>
            <p14:sldId id="972"/>
            <p14:sldId id="999"/>
            <p14:sldId id="934"/>
            <p14:sldId id="962"/>
            <p14:sldId id="929"/>
            <p14:sldId id="973"/>
            <p14:sldId id="988"/>
            <p14:sldId id="936"/>
            <p14:sldId id="938"/>
            <p14:sldId id="939"/>
            <p14:sldId id="963"/>
            <p14:sldId id="940"/>
            <p14:sldId id="996"/>
            <p14:sldId id="997"/>
            <p14:sldId id="998"/>
            <p14:sldId id="943"/>
            <p14:sldId id="712"/>
            <p14:sldId id="737"/>
            <p14:sldId id="696"/>
            <p14:sldId id="908"/>
            <p14:sldId id="945"/>
            <p14:sldId id="946"/>
            <p14:sldId id="947"/>
            <p14:sldId id="948"/>
            <p14:sldId id="949"/>
            <p14:sldId id="951"/>
            <p14:sldId id="950"/>
            <p14:sldId id="922"/>
            <p14:sldId id="964"/>
            <p14:sldId id="965"/>
            <p14:sldId id="960"/>
            <p14:sldId id="955"/>
            <p14:sldId id="935"/>
            <p14:sldId id="958"/>
            <p14:sldId id="959"/>
            <p14:sldId id="9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7C80"/>
    <a:srgbClr val="0741AE"/>
    <a:srgbClr val="1D60D6"/>
    <a:srgbClr val="76A7FF"/>
    <a:srgbClr val="2171FF"/>
    <a:srgbClr val="013293"/>
    <a:srgbClr val="1EF1BA"/>
    <a:srgbClr val="00F7BD"/>
    <a:srgbClr val="000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92" autoAdjust="0"/>
    <p:restoredTop sz="94422" autoAdjust="0"/>
  </p:normalViewPr>
  <p:slideViewPr>
    <p:cSldViewPr snapToGrid="0" snapToObjects="1" showGuides="1">
      <p:cViewPr varScale="1">
        <p:scale>
          <a:sx n="110" d="100"/>
          <a:sy n="110" d="100"/>
        </p:scale>
        <p:origin x="222" y="108"/>
      </p:cViewPr>
      <p:guideLst>
        <p:guide orient="horz" pos="432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handoutMaster" Target="handoutMasters/handout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2022 Esri Developer Summit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06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372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534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41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15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80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308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12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513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404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71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81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4308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322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23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722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4988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7887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6127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482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99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870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50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1086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3579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5237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601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0323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3871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538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7579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8244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26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3868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0297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898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0021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7811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8114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94950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4479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92602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5777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07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77068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1280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1351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82305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30822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0507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93815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9443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56521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7131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859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3433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1952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60638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3386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6266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6643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31964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6927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5303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32102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80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800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5053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6836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7930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55057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9743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7333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50143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6127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73925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205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32232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37834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79186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8709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37632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25871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1469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76170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876522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8496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888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774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98598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0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3/2/2022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16296207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3/2/2022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3/2/2022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3/2/2022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3/2/2022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3/2/2022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17" r:id="rId15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pro.arcgis.com/en/pro-app/latest/help/layouts/layouts-in-arcgis-pro.htm" TargetMode="Externa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png"/><Relationship Id="rId4" Type="http://schemas.openxmlformats.org/officeDocument/2006/relationships/hyperlink" Target="https://github.com/Esri/arcgis-pro-sdk/wiki/Tech-Sessions#2022-palm-springs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image" Target="../media/image16.pn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11" Type="http://schemas.openxmlformats.org/officeDocument/2006/relationships/image" Target="../media/image28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5B37E60-D63E-5B49-9924-36771DDDE56E}"/>
              </a:ext>
            </a:extLst>
          </p:cNvPr>
          <p:cNvGrpSpPr/>
          <p:nvPr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04D4E3-6A10-FA40-8B2E-0950CDE416F5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C5283A1-AB2C-AE47-9C3F-30074891755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94452B5-C579-294C-8F58-3D5089D0AA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90" name="DEV 2022">
              <a:extLst>
                <a:ext uri="{FF2B5EF4-FFF2-40B4-BE49-F238E27FC236}">
                  <a16:creationId xmlns:a16="http://schemas.microsoft.com/office/drawing/2014/main" id="{2E9B2769-9AC6-4F49-9068-89159E6DB466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algn="l">
                <a:lnSpc>
                  <a:spcPct val="90000"/>
                </a:lnSpc>
                <a:spcAft>
                  <a:spcPts val="0"/>
                </a:spcAft>
              </a:pPr>
              <a:r>
                <a:rPr lang="en-US" sz="1600" b="1" i="1" dirty="0">
                  <a:solidFill>
                    <a:srgbClr val="C3E3F7">
                      <a:alpha val="50000"/>
                    </a:srgbClr>
                  </a:solidFill>
                </a:rPr>
                <a:t>2022 ESRI DEVELOPER SUMMIT</a:t>
              </a:r>
              <a:endParaRPr lang="en-US" sz="1600" i="1" dirty="0">
                <a:solidFill>
                  <a:srgbClr val="C3E3F7">
                    <a:alpha val="50000"/>
                  </a:srgbClr>
                </a:solidFill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3AFC92E-593E-8240-BD21-2E5955FC3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2B34C910-E2D3-6A4B-8541-EC7FBFBB1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2073" y="3070942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Charlie Macleod, Jeff Barrette</a:t>
            </a:r>
          </a:p>
          <a:p>
            <a:pPr algn="l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09638F-DBE3-6B45-ADEA-DC27A9027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9350" y="1868412"/>
            <a:ext cx="7773441" cy="914400"/>
          </a:xfrm>
        </p:spPr>
        <p:txBody>
          <a:bodyPr/>
          <a:lstStyle/>
          <a:p>
            <a:pPr algn="l"/>
            <a:r>
              <a:rPr lang="en-US" sz="4000" b="0" dirty="0"/>
              <a:t>ArcGIS Pro SDK for .NET: Layout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197589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69440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FrameworkApplication.Panes.CreateLayoutPaneAsync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13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E74D74D-6505-4964-B5D0-E8D19A1DD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" y="3960244"/>
            <a:ext cx="99250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647569-F82D-4950-91FC-9535F73CFD5A}"/>
              </a:ext>
            </a:extLst>
          </p:cNvPr>
          <p:cNvSpPr txBox="1"/>
          <p:nvPr/>
        </p:nvSpPr>
        <p:spPr>
          <a:xfrm>
            <a:off x="851022" y="3820564"/>
            <a:ext cx="335407" cy="21728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3200" dirty="0"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890654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730620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Open a Layout:</a:t>
            </a:r>
          </a:p>
          <a:p>
            <a:pPr lvl="2"/>
            <a:r>
              <a:rPr lang="en-US" sz="2000" dirty="0"/>
              <a:t>Create or “Activate” a layout view pane to host the layout</a:t>
            </a:r>
          </a:p>
          <a:p>
            <a:pPr lvl="2"/>
            <a:r>
              <a:rPr lang="en-US" sz="2000" dirty="0"/>
              <a:t>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FrameworkApplication.Panes.CreateLayoutPaneAsync</a:t>
            </a:r>
            <a:r>
              <a:rPr lang="en-US" sz="2000" dirty="0">
                <a:latin typeface="Consolas" panose="020B0609020204030204" pitchFamily="49" charset="0"/>
              </a:rPr>
              <a:t>(Layout layout)*</a:t>
            </a:r>
          </a:p>
          <a:p>
            <a:pPr lvl="3"/>
            <a:r>
              <a:rPr lang="en-US" sz="1800" dirty="0"/>
              <a:t>Pass in the layout instance to be shown on the view as the input parameter</a:t>
            </a:r>
            <a:endParaRPr lang="en-US" sz="2000" dirty="0"/>
          </a:p>
          <a:p>
            <a:pPr lvl="3"/>
            <a:r>
              <a:rPr lang="en-US" sz="1800" dirty="0"/>
              <a:t>The layout view pane will open and display its associated layout.</a:t>
            </a:r>
          </a:p>
          <a:p>
            <a:pPr lvl="4"/>
            <a:r>
              <a:rPr lang="en-US" sz="1800" dirty="0"/>
              <a:t>The TOC will be populated with the Layout (element) content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3E74D74D-6505-4964-B5D0-E8D19A1DD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" y="3960244"/>
            <a:ext cx="99250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81C6BD-A767-478D-8D3A-496AF856626C}"/>
              </a:ext>
            </a:extLst>
          </p:cNvPr>
          <p:cNvCxnSpPr/>
          <p:nvPr/>
        </p:nvCxnSpPr>
        <p:spPr bwMode="auto">
          <a:xfrm>
            <a:off x="8428384" y="4820474"/>
            <a:ext cx="2295939" cy="0"/>
          </a:xfrm>
          <a:prstGeom prst="line">
            <a:avLst/>
          </a:prstGeom>
          <a:noFill/>
          <a:ln w="666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54B4A48-DE2C-4290-8545-627DF241740D}"/>
              </a:ext>
            </a:extLst>
          </p:cNvPr>
          <p:cNvSpPr txBox="1"/>
          <p:nvPr/>
        </p:nvSpPr>
        <p:spPr>
          <a:xfrm>
            <a:off x="851022" y="3820564"/>
            <a:ext cx="335407" cy="21728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/>
            <a:r>
              <a:rPr lang="en-US" sz="3200" dirty="0"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541900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575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DF1C0E-8A70-49A7-BA45-11F02CBAD61C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39029D-B3E6-40BF-B757-FA7131023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726" y="1880598"/>
            <a:ext cx="8511868" cy="479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23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Open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DC384D-A0B7-49D6-A637-7CA45280C245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//Open a layout…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//TODO…add element content…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 also use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 – derived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FrameworkApplication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ProApp.Panes.CreateLayoutPaneAsync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DF1C0E-8A70-49A7-BA45-11F02CBAD61C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539029D-B3E6-40BF-B757-FA7131023F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726" y="1880598"/>
            <a:ext cx="8511868" cy="4799708"/>
          </a:xfrm>
          <a:prstGeom prst="rect">
            <a:avLst/>
          </a:prstGeom>
        </p:spPr>
      </p:pic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397F6E8E-ABE3-4D25-ABF4-EAC517EAA81E}"/>
              </a:ext>
            </a:extLst>
          </p:cNvPr>
          <p:cNvSpPr/>
          <p:nvPr/>
        </p:nvSpPr>
        <p:spPr bwMode="auto">
          <a:xfrm>
            <a:off x="1727020" y="4494228"/>
            <a:ext cx="3137864" cy="1682857"/>
          </a:xfrm>
          <a:prstGeom prst="wedgeRoundRectCallout">
            <a:avLst>
              <a:gd name="adj1" fmla="val 60022"/>
              <a:gd name="adj2" fmla="val -1474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ea typeface="ＭＳ Ｐゴシック" pitchFamily="16" charset="-128"/>
                <a:cs typeface="ＭＳ Ｐゴシック" pitchFamily="-97" charset="-128"/>
              </a:rPr>
              <a:t>The pane becomes “the”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ea typeface="ＭＳ Ｐゴシック" pitchFamily="16" charset="-128"/>
                <a:cs typeface="ＭＳ Ｐゴシック" pitchFamily="-97" charset="-128"/>
              </a:rPr>
              <a:t>active view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LayoutView.Active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LayoutView.Active.Layout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latin typeface="+mj-lt"/>
                <a:ea typeface="ＭＳ Ｐゴシック" pitchFamily="16" charset="-128"/>
                <a:cs typeface="ＭＳ Ｐゴシック" pitchFamily="-97" charset="-128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MapView.Active</a:t>
            </a:r>
            <a:r>
              <a:rPr lang="en-US" sz="1600" dirty="0">
                <a:solidFill>
                  <a:srgbClr val="000000"/>
                </a:solidFill>
                <a:latin typeface="+mj-lt"/>
                <a:ea typeface="ＭＳ Ｐゴシック" pitchFamily="16" charset="-128"/>
                <a:cs typeface="ＭＳ Ｐゴシック" pitchFamily="-97" charset="-128"/>
              </a:rPr>
              <a:t> will be null)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2939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Retrieval from a Project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Retrieve a Layout stored in a Project and Open it:</a:t>
            </a:r>
          </a:p>
          <a:p>
            <a:pPr lvl="2"/>
            <a:r>
              <a:rPr lang="en-US" sz="2200" dirty="0"/>
              <a:t>1. Use </a:t>
            </a:r>
            <a:r>
              <a:rPr lang="en-US" sz="2200" dirty="0" err="1">
                <a:latin typeface="Consolas" panose="020B0609020204030204" pitchFamily="49" charset="0"/>
              </a:rPr>
              <a:t>Project.Current.GetItems</a:t>
            </a:r>
            <a:r>
              <a:rPr lang="en-US" sz="2200" dirty="0">
                <a:latin typeface="Consolas" panose="020B0609020204030204" pitchFamily="49" charset="0"/>
              </a:rPr>
              <a:t>&lt;T&gt;() </a:t>
            </a:r>
            <a:r>
              <a:rPr lang="en-US" sz="1800" dirty="0"/>
              <a:t>where T is a </a:t>
            </a:r>
            <a:r>
              <a:rPr lang="en-US" sz="2200" dirty="0">
                <a:latin typeface="Consolas" panose="020B0609020204030204" pitchFamily="49" charset="0"/>
              </a:rPr>
              <a:t>“</a:t>
            </a:r>
            <a:r>
              <a:rPr lang="en-US" sz="2200" dirty="0" err="1">
                <a:latin typeface="Consolas" panose="020B0609020204030204" pitchFamily="49" charset="0"/>
              </a:rPr>
              <a:t>LayoutProjectItem</a:t>
            </a:r>
            <a:r>
              <a:rPr lang="en-US" sz="2200" dirty="0">
                <a:latin typeface="Consolas" panose="020B0609020204030204" pitchFamily="49" charset="0"/>
              </a:rPr>
              <a:t>”</a:t>
            </a:r>
            <a:endParaRPr lang="en-US" sz="2000" dirty="0"/>
          </a:p>
          <a:p>
            <a:pPr marL="621792" lvl="2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752281" y="3423962"/>
            <a:ext cx="10826495" cy="2675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			item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“Layout”);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b="1" dirty="0"/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6691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Retrieval from a Project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Retrieve a Layout stored in a Project and Open it:</a:t>
            </a:r>
          </a:p>
          <a:p>
            <a:pPr lvl="2"/>
            <a:r>
              <a:rPr lang="en-US" sz="2200" dirty="0"/>
              <a:t>1. Use </a:t>
            </a:r>
            <a:r>
              <a:rPr lang="en-US" sz="2200" dirty="0" err="1">
                <a:latin typeface="Consolas" panose="020B0609020204030204" pitchFamily="49" charset="0"/>
              </a:rPr>
              <a:t>Project.Current.GetItems</a:t>
            </a:r>
            <a:r>
              <a:rPr lang="en-US" sz="2200" dirty="0">
                <a:latin typeface="Consolas" panose="020B0609020204030204" pitchFamily="49" charset="0"/>
              </a:rPr>
              <a:t>&lt;T&gt;() </a:t>
            </a:r>
            <a:r>
              <a:rPr lang="en-US" sz="1800" dirty="0"/>
              <a:t>where T is a </a:t>
            </a:r>
            <a:r>
              <a:rPr lang="en-US" sz="2200" dirty="0">
                <a:latin typeface="Consolas" panose="020B0609020204030204" pitchFamily="49" charset="0"/>
              </a:rPr>
              <a:t>“</a:t>
            </a:r>
            <a:r>
              <a:rPr lang="en-US" sz="2200" dirty="0" err="1">
                <a:latin typeface="Consolas" panose="020B0609020204030204" pitchFamily="49" charset="0"/>
              </a:rPr>
              <a:t>LayoutProjectItem</a:t>
            </a:r>
            <a:r>
              <a:rPr lang="en-US" sz="2200" dirty="0">
                <a:latin typeface="Consolas" panose="020B0609020204030204" pitchFamily="49" charset="0"/>
              </a:rPr>
              <a:t>”</a:t>
            </a:r>
            <a:endParaRPr lang="en-US" sz="2000" dirty="0"/>
          </a:p>
          <a:p>
            <a:pPr lvl="2"/>
            <a:r>
              <a:rPr lang="en-US" sz="2000" dirty="0"/>
              <a:t>2. Call  </a:t>
            </a:r>
            <a:r>
              <a:rPr lang="en-US" sz="2000" dirty="0" err="1">
                <a:latin typeface="Consolas" panose="020B0609020204030204" pitchFamily="49" charset="0"/>
              </a:rPr>
              <a:t>LayoutProjectItem.GetLayout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sz="2000" dirty="0"/>
              <a:t>to retrieve the Layout and load it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752281" y="3423962"/>
            <a:ext cx="10826495" cy="2675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			item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“Layout”);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b="1" dirty="0"/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return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//Load the layout from the item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3269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Retrieval from a Project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Retrieve a Layout stored in a Project and Open it:</a:t>
            </a:r>
          </a:p>
          <a:p>
            <a:pPr lvl="2"/>
            <a:r>
              <a:rPr lang="en-US" sz="2200" dirty="0"/>
              <a:t>1. Use </a:t>
            </a:r>
            <a:r>
              <a:rPr lang="en-US" sz="2200" dirty="0" err="1">
                <a:latin typeface="Consolas" panose="020B0609020204030204" pitchFamily="49" charset="0"/>
              </a:rPr>
              <a:t>Project.Current.GetItems</a:t>
            </a:r>
            <a:r>
              <a:rPr lang="en-US" sz="2200" dirty="0">
                <a:latin typeface="Consolas" panose="020B0609020204030204" pitchFamily="49" charset="0"/>
              </a:rPr>
              <a:t>&lt;T&gt;() </a:t>
            </a:r>
            <a:r>
              <a:rPr lang="en-US" sz="1800" dirty="0"/>
              <a:t>where T is a </a:t>
            </a:r>
            <a:r>
              <a:rPr lang="en-US" sz="2200" dirty="0">
                <a:latin typeface="Consolas" panose="020B0609020204030204" pitchFamily="49" charset="0"/>
              </a:rPr>
              <a:t>“</a:t>
            </a:r>
            <a:r>
              <a:rPr lang="en-US" sz="2200" dirty="0" err="1">
                <a:latin typeface="Consolas" panose="020B0609020204030204" pitchFamily="49" charset="0"/>
              </a:rPr>
              <a:t>LayoutProjectItem</a:t>
            </a:r>
            <a:r>
              <a:rPr lang="en-US" sz="2200" dirty="0">
                <a:latin typeface="Consolas" panose="020B0609020204030204" pitchFamily="49" charset="0"/>
              </a:rPr>
              <a:t>”</a:t>
            </a:r>
            <a:endParaRPr lang="en-US" sz="2000" dirty="0"/>
          </a:p>
          <a:p>
            <a:pPr lvl="2"/>
            <a:r>
              <a:rPr lang="en-US" sz="2000" dirty="0"/>
              <a:t>2. Call  </a:t>
            </a:r>
            <a:r>
              <a:rPr lang="en-US" sz="2000" dirty="0" err="1">
                <a:latin typeface="Consolas" panose="020B0609020204030204" pitchFamily="49" charset="0"/>
              </a:rPr>
              <a:t>LayoutProjectItem.GetLayout</a:t>
            </a:r>
            <a:r>
              <a:rPr lang="en-US" sz="2000" dirty="0">
                <a:latin typeface="Consolas" panose="020B0609020204030204" pitchFamily="49" charset="0"/>
              </a:rPr>
              <a:t>() </a:t>
            </a:r>
            <a:r>
              <a:rPr lang="en-US" sz="2000" dirty="0"/>
              <a:t>to retrieve the Layout and load it</a:t>
            </a:r>
          </a:p>
          <a:p>
            <a:pPr lvl="2"/>
            <a:r>
              <a:rPr lang="en-US" sz="2000" dirty="0"/>
              <a:t>3. Call </a:t>
            </a:r>
            <a:r>
              <a:rPr lang="en-US" sz="2000" dirty="0" err="1">
                <a:latin typeface="Consolas" panose="020B0609020204030204" pitchFamily="49" charset="0"/>
              </a:rPr>
              <a:t>FrameworkApplication.CreateLayoutPaneAsync</a:t>
            </a:r>
            <a:r>
              <a:rPr lang="en-US" sz="2000" dirty="0">
                <a:latin typeface="Consolas" panose="020B0609020204030204" pitchFamily="49" charset="0"/>
              </a:rPr>
              <a:t>(…)</a:t>
            </a:r>
            <a:r>
              <a:rPr lang="en-US" sz="2000" dirty="0"/>
              <a:t> as before to open a layout view (to display it).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752281" y="3423962"/>
            <a:ext cx="10826495" cy="267541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.Current.GetItems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			item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“Layout”);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b="1" dirty="0"/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return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//Load the layout from the item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377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Retrieval from Application Context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Note: When a layout view “is” active…</a:t>
            </a:r>
          </a:p>
          <a:p>
            <a:pPr lvl="1"/>
            <a:r>
              <a:rPr lang="en-US" sz="2200" dirty="0"/>
              <a:t>The layout view is </a:t>
            </a:r>
            <a:r>
              <a:rPr lang="en-US" sz="2400" dirty="0"/>
              <a:t>the </a:t>
            </a:r>
            <a:r>
              <a:rPr lang="en-US" sz="2400" i="1" dirty="0"/>
              <a:t>_active view_</a:t>
            </a:r>
          </a:p>
          <a:p>
            <a:pPr lvl="2"/>
            <a:r>
              <a:rPr lang="en-US" sz="1800" dirty="0"/>
              <a:t>Use </a:t>
            </a:r>
            <a:r>
              <a:rPr lang="en-US" sz="1800" dirty="0" err="1">
                <a:latin typeface="Consolas" panose="020B0609020204030204" pitchFamily="49" charset="0"/>
              </a:rPr>
              <a:t>LayoutView.Active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to access the view</a:t>
            </a: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Use </a:t>
            </a:r>
            <a:r>
              <a:rPr lang="en-US" sz="1800" dirty="0" err="1">
                <a:latin typeface="Consolas" panose="020B0609020204030204" pitchFamily="49" charset="0"/>
              </a:rPr>
              <a:t>LayoutView.Active.Layout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to access the layout</a:t>
            </a:r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08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Layout - Session focus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2"/>
            <a:r>
              <a:rPr lang="en-US" sz="2000" dirty="0"/>
              <a:t>Layout Create, Open, Retrieve\Activate</a:t>
            </a:r>
          </a:p>
          <a:p>
            <a:pPr lvl="2"/>
            <a:r>
              <a:rPr lang="en-US" sz="2000" dirty="0"/>
              <a:t>Layout Content – Element Create</a:t>
            </a:r>
          </a:p>
          <a:p>
            <a:pPr lvl="2"/>
            <a:r>
              <a:rPr lang="en-US" sz="2000" dirty="0"/>
              <a:t>Demo</a:t>
            </a:r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Elements – Find/Retrieve, Select, Modify</a:t>
            </a:r>
          </a:p>
          <a:p>
            <a:pPr lvl="2"/>
            <a:r>
              <a:rPr lang="en-US" sz="2000" dirty="0"/>
              <a:t>Layout and Element events</a:t>
            </a:r>
          </a:p>
          <a:p>
            <a:pPr lvl="2"/>
            <a:r>
              <a:rPr lang="en-US" sz="2000" dirty="0"/>
              <a:t>Demo</a:t>
            </a:r>
          </a:p>
          <a:p>
            <a:pPr lvl="2"/>
            <a:endParaRPr lang="en-US" sz="2000" dirty="0"/>
          </a:p>
          <a:p>
            <a:pPr lvl="2"/>
            <a:r>
              <a:rPr lang="en-US" sz="2000" dirty="0"/>
              <a:t>Layout API 3.0 - Element Create and Events</a:t>
            </a:r>
          </a:p>
          <a:p>
            <a:pPr lvl="2"/>
            <a:r>
              <a:rPr lang="en-US" sz="2000" dirty="0"/>
              <a:t>Demo</a:t>
            </a:r>
          </a:p>
          <a:p>
            <a:pPr marL="621792" lvl="2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70234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0826495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Add Content as Elements</a:t>
            </a:r>
          </a:p>
          <a:p>
            <a:pPr lvl="1"/>
            <a:r>
              <a:rPr lang="en-US" sz="2200" dirty="0"/>
              <a:t>Use </a:t>
            </a:r>
            <a:r>
              <a:rPr lang="en-US" sz="2200" dirty="0" err="1">
                <a:latin typeface="Consolas" panose="020B0609020204030204" pitchFamily="49" charset="0"/>
              </a:rPr>
              <a:t>ArcGIS.Desktop.Layouts.LayoutElementFactory</a:t>
            </a:r>
            <a:r>
              <a:rPr lang="en-US" sz="2200" dirty="0">
                <a:latin typeface="Consolas" panose="020B0609020204030204" pitchFamily="49" charset="0"/>
              </a:rPr>
              <a:t>*</a:t>
            </a:r>
          </a:p>
          <a:p>
            <a:pPr lvl="1"/>
            <a:r>
              <a:rPr lang="en-US" dirty="0"/>
              <a:t>Provides multiple macros + overloads geared toward the various content element types</a:t>
            </a:r>
          </a:p>
          <a:p>
            <a:pPr lvl="2"/>
            <a:r>
              <a:rPr lang="en-US" sz="1800" dirty="0"/>
              <a:t>Two sets of overloads:</a:t>
            </a:r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ILayoutElementContainer</a:t>
            </a:r>
            <a:r>
              <a:rPr lang="en-US" sz="1800" dirty="0"/>
              <a:t> – use with Layout and </a:t>
            </a:r>
            <a:r>
              <a:rPr lang="en-US" sz="1800" dirty="0" err="1"/>
              <a:t>GroupElement</a:t>
            </a:r>
            <a:endParaRPr lang="en-US" sz="1800" dirty="0"/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GraphicElementContainer</a:t>
            </a:r>
            <a:r>
              <a:rPr lang="en-US" sz="1800" dirty="0"/>
              <a:t> – use with </a:t>
            </a:r>
            <a:r>
              <a:rPr lang="en-US" sz="1800" dirty="0" err="1"/>
              <a:t>GraphicsLayer</a:t>
            </a:r>
            <a:r>
              <a:rPr lang="en-US" sz="1800" dirty="0"/>
              <a:t> (2.9)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endParaRPr lang="en-US" sz="2000" dirty="0"/>
          </a:p>
          <a:p>
            <a:pPr marL="621792" lvl="2" indent="0">
              <a:buNone/>
            </a:pPr>
            <a:r>
              <a:rPr lang="en-US" sz="2000" dirty="0"/>
              <a:t>*Breaking changes at 3.0</a:t>
            </a:r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966648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/>
                        <a:t>CreateGraphicElement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CreateGraphicElements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CreateLineGraphicElement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CreateBezierCurveGraphicElement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CreateFreehandGraphicElement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CreateLassoGraphicElement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702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544451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4546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523856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183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1346403" y="3599230"/>
            <a:ext cx="10621869" cy="257785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//Graphic Elements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CreateLineGraphicElement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lineSymbol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CreatePolygonGraphicElement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polygon,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polySymbol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geometry, symbol,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cimGraphic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…)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166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516837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0167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931158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CreateCurvedText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CreatePointText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CreateCircleParagraph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CreatePolygonParagraph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CreateEllipseParagraph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CreateRectangleParagraph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02853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138345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CreateCurved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Text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Text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Paragraph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Paragraph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Paragraph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Paragraph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1123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1206617" y="3599230"/>
            <a:ext cx="10826495" cy="171014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//Graphic Elements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coord2D, text, symbol,...)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CreateCurvedTextGraphicElement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polyline, text, symbol, …)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660FB1-B3A5-467B-A179-E76E3768784B}"/>
              </a:ext>
            </a:extLst>
          </p:cNvPr>
          <p:cNvSpPr txBox="1"/>
          <p:nvPr/>
        </p:nvSpPr>
        <p:spPr>
          <a:xfrm>
            <a:off x="1206617" y="3599230"/>
            <a:ext cx="10826495" cy="230105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//Graphic Elements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coord2D, text, symbol,...)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CreateCurvedTextGraphicElement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polyline, text, symbol)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CreateRectangleParagraphGraphicElement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extent, text, symbol)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0452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</a:t>
                      </a:r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1206617" y="3599230"/>
            <a:ext cx="10826495" cy="230105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//Graphic Elements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coord2D,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symbol,...)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CreateCurvedTextGraphicElement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polyline,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symbol)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CreateRectangleParagraphGraphicElement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extent,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symbol)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9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Definition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548622"/>
            <a:ext cx="10826495" cy="472571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 layout or “page layout” is a collection of map elements organized on a virtual page designed for printing.</a:t>
            </a:r>
          </a:p>
          <a:p>
            <a:r>
              <a:rPr lang="en-US" dirty="0">
                <a:hlinkClick r:id="rId5"/>
              </a:rPr>
              <a:t>https://pro.arcgis.com/en/pro-app/latest/help/layouts/layouts-in-arcgis-pro.htm</a:t>
            </a:r>
            <a:endParaRPr lang="en-US" dirty="0"/>
          </a:p>
          <a:p>
            <a:endParaRPr lang="en-US" sz="2000" dirty="0"/>
          </a:p>
          <a:p>
            <a:r>
              <a:rPr lang="en-US" sz="2000" dirty="0"/>
              <a:t>“Map” Elements include:</a:t>
            </a:r>
          </a:p>
          <a:p>
            <a:pPr lvl="1"/>
            <a:r>
              <a:rPr lang="en-US" dirty="0"/>
              <a:t>Graphic elements – point, line, polygon, text</a:t>
            </a:r>
          </a:p>
          <a:p>
            <a:pPr lvl="1"/>
            <a:r>
              <a:rPr lang="en-US" dirty="0"/>
              <a:t>Map frame</a:t>
            </a:r>
          </a:p>
          <a:p>
            <a:pPr lvl="1"/>
            <a:r>
              <a:rPr lang="en-US" dirty="0"/>
              <a:t>Map surrounds – Legend, Scalebar, North arrow, Table</a:t>
            </a:r>
          </a:p>
          <a:p>
            <a:pPr lvl="1"/>
            <a:r>
              <a:rPr lang="en-US" dirty="0"/>
              <a:t>Group elements</a:t>
            </a:r>
          </a:p>
          <a:p>
            <a:pPr lvl="1"/>
            <a:r>
              <a:rPr lang="en-US" dirty="0"/>
              <a:t>Picture frames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621792" lvl="2" indent="0">
              <a:buNone/>
            </a:pPr>
            <a:r>
              <a:rPr lang="en-US" sz="2000" dirty="0" err="1"/>
              <a:t>ArcGIS.Desktop.Layouts</a:t>
            </a:r>
            <a:r>
              <a:rPr lang="en-US" sz="2000" dirty="0"/>
              <a:t> assembly</a:t>
            </a:r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49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6596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CreateMapFrame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CreateLegend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CreateScaleBar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CreateNorthArrow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CreateTableFrame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CreateChartFrame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203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CreateMapFrame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CreateLegend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CreateScaleBar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CreateNorthArrow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CreateTableFrame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CreateChartFrame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E8CF14B-BD89-4AB7-B159-8F36D5DF4C61}"/>
              </a:ext>
            </a:extLst>
          </p:cNvPr>
          <p:cNvSpPr txBox="1"/>
          <p:nvPr/>
        </p:nvSpPr>
        <p:spPr>
          <a:xfrm>
            <a:off x="1346403" y="3599231"/>
            <a:ext cx="10686710" cy="211238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and Surrounds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MapFrame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polygon, map)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//also envelope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Legend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CreateLegend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envelope,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NorthArrow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coord2D,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northArrowStyle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TableFrame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CreateTableFrame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envelope,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fieldNames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107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CreateMapFrame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CreateLegend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CreateScaleBar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CreateNorthArrow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CreateTableFrame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CreateChartFrame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6E8CF14B-BD89-4AB7-B159-8F36D5DF4C61}"/>
              </a:ext>
            </a:extLst>
          </p:cNvPr>
          <p:cNvSpPr txBox="1"/>
          <p:nvPr/>
        </p:nvSpPr>
        <p:spPr>
          <a:xfrm>
            <a:off x="1346403" y="3599231"/>
            <a:ext cx="10686710" cy="211238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and Surrounds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MapFrame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polygon, map)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//also envelope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Legend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CreateLegend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envelope,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NorthArrow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coord2D,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northArrowStyle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TableFrame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CreateTableFrame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envelope,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fieldNames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8264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778115"/>
              </p:ext>
            </p:extLst>
          </p:nvPr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CreateCurvedTextGraphicElement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CreatePointTextGraphicElement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CreateCircleParagraphGraphicElement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CreatePolygonParagraphGraphicElement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CreateEllipseParagraphGraphicElement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CreateRectangleParagraphGraphicElement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CreateMapFrame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CreateLegend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CreateScaleBar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CreateNorthArrow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CreateTableFrame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CreateChartFrame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  <a:p>
                      <a:r>
                        <a:rPr lang="en-US" sz="1700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CreateAttachmentFrameElement</a:t>
                      </a:r>
                      <a:endParaRPr lang="en-US" sz="17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CreatePictureGraphicElement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CreateGroupElement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5822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Demo</a:t>
            </a:r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6177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6561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Finding and Retrieving Elements</a:t>
            </a:r>
          </a:p>
          <a:p>
            <a:pPr lvl="1"/>
            <a:r>
              <a:rPr lang="en-US" sz="2200" dirty="0"/>
              <a:t>Selecting Elements</a:t>
            </a:r>
          </a:p>
          <a:p>
            <a:pPr lvl="1"/>
            <a:r>
              <a:rPr lang="en-US" sz="2200" dirty="0"/>
              <a:t>Modifying Elements</a:t>
            </a:r>
          </a:p>
          <a:p>
            <a:pPr marL="283464" lvl="1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4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7616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Find and Retrieve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Finding and Retrieving 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Layout.FindElement</a:t>
            </a:r>
            <a:r>
              <a:rPr lang="en-US" sz="2000" dirty="0">
                <a:latin typeface="Consolas" panose="020B0609020204030204" pitchFamily="49" charset="0"/>
              </a:rPr>
              <a:t>(string name)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Layout.FindElements</a:t>
            </a:r>
            <a:r>
              <a:rPr lang="en-US" sz="2000" dirty="0">
                <a:latin typeface="Consolas" panose="020B0609020204030204" pitchFamily="49" charset="0"/>
              </a:rPr>
              <a:t>(</a:t>
            </a:r>
            <a:r>
              <a:rPr lang="en-US" sz="2000" dirty="0" err="1">
                <a:latin typeface="Consolas" panose="020B0609020204030204" pitchFamily="49" charset="0"/>
              </a:rPr>
              <a:t>IEnumerable</a:t>
            </a:r>
            <a:r>
              <a:rPr lang="en-US" sz="2000" dirty="0">
                <a:latin typeface="Consolas" panose="020B0609020204030204" pitchFamily="49" charset="0"/>
              </a:rPr>
              <a:t>&lt;string&gt; names);</a:t>
            </a: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Layout.GetElements</a:t>
            </a:r>
            <a:r>
              <a:rPr lang="en-US" sz="2000" dirty="0">
                <a:latin typeface="Consolas" panose="020B0609020204030204" pitchFamily="49" charset="0"/>
              </a:rPr>
              <a:t>()</a:t>
            </a:r>
            <a:endParaRPr lang="en-US" sz="2000" dirty="0"/>
          </a:p>
          <a:p>
            <a:pPr lvl="3"/>
            <a:r>
              <a:rPr lang="en-US" sz="1800" dirty="0" err="1">
                <a:latin typeface="Consolas" panose="020B0609020204030204" pitchFamily="49" charset="0"/>
              </a:rPr>
              <a:t>GetElements</a:t>
            </a:r>
            <a:r>
              <a:rPr lang="en-US" sz="1800" dirty="0">
                <a:latin typeface="Consolas" panose="020B0609020204030204" pitchFamily="49" charset="0"/>
              </a:rPr>
              <a:t>() </a:t>
            </a:r>
            <a:r>
              <a:rPr lang="en-US" sz="1800" dirty="0"/>
              <a:t>(and </a:t>
            </a:r>
            <a:r>
              <a:rPr lang="en-US" sz="1800" dirty="0">
                <a:latin typeface="Consolas" panose="020B0609020204030204" pitchFamily="49" charset="0"/>
              </a:rPr>
              <a:t>.Elements</a:t>
            </a:r>
            <a:r>
              <a:rPr lang="en-US" sz="1800" dirty="0"/>
              <a:t>)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maintains element hierarchy</a:t>
            </a:r>
          </a:p>
          <a:p>
            <a:pPr lvl="4"/>
            <a:r>
              <a:rPr lang="en-US" sz="1800" dirty="0"/>
              <a:t>Addin must recurse nested groups via nested GroupElements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Layout.GetElementsAsFlattenedList</a:t>
            </a:r>
            <a:r>
              <a:rPr lang="en-US" sz="2000" dirty="0">
                <a:latin typeface="Consolas" panose="020B0609020204030204" pitchFamily="49" charset="0"/>
              </a:rPr>
              <a:t>()*</a:t>
            </a:r>
          </a:p>
          <a:p>
            <a:pPr lvl="4"/>
            <a:r>
              <a:rPr lang="en-US" sz="1800" dirty="0"/>
              <a:t>Recurses nested groups. Flattens hierarchy</a:t>
            </a:r>
          </a:p>
          <a:p>
            <a:pPr lvl="4"/>
            <a:endParaRPr lang="en-US" dirty="0"/>
          </a:p>
          <a:p>
            <a:pPr lvl="2"/>
            <a:r>
              <a:rPr lang="en-US" sz="1800" dirty="0"/>
              <a:t>Note </a:t>
            </a:r>
            <a:r>
              <a:rPr lang="en-US" sz="1800" dirty="0" err="1"/>
              <a:t>Addns</a:t>
            </a:r>
            <a:r>
              <a:rPr lang="en-US" sz="1800" dirty="0"/>
              <a:t> can also “bind” to </a:t>
            </a:r>
            <a:r>
              <a:rPr lang="en-US" sz="2000" dirty="0" err="1">
                <a:latin typeface="Consolas" panose="020B0609020204030204" pitchFamily="49" charset="0"/>
              </a:rPr>
              <a:t>Layout.Elements</a:t>
            </a:r>
            <a:r>
              <a:rPr lang="en-US" sz="1800" dirty="0"/>
              <a:t>* for use in their UIs</a:t>
            </a:r>
          </a:p>
          <a:p>
            <a:pPr lvl="3"/>
            <a:r>
              <a:rPr lang="en-US" sz="1800" dirty="0">
                <a:latin typeface="+mj-lt"/>
              </a:rPr>
              <a:t>Elements is “Bindable” for use in your </a:t>
            </a:r>
            <a:r>
              <a:rPr lang="en-US" sz="1800" dirty="0" err="1">
                <a:latin typeface="+mj-lt"/>
              </a:rPr>
              <a:t>Uis</a:t>
            </a:r>
            <a:r>
              <a:rPr lang="en-US" sz="1800" dirty="0">
                <a:latin typeface="+mj-lt"/>
              </a:rPr>
              <a:t> (in </a:t>
            </a:r>
            <a:r>
              <a:rPr lang="en-US" sz="1800" dirty="0" err="1">
                <a:latin typeface="+mj-lt"/>
              </a:rPr>
              <a:t>xaml</a:t>
            </a:r>
            <a:r>
              <a:rPr lang="en-US" sz="1800" dirty="0">
                <a:latin typeface="+mj-lt"/>
              </a:rPr>
              <a:t>)</a:t>
            </a:r>
          </a:p>
          <a:p>
            <a:pPr lvl="1"/>
            <a:r>
              <a:rPr lang="en-US" sz="2200" dirty="0">
                <a:latin typeface="+mj-lt"/>
              </a:rPr>
              <a:t>*</a:t>
            </a:r>
            <a:r>
              <a:rPr lang="en-US" sz="1600" dirty="0" err="1">
                <a:latin typeface="Consolas" panose="020B0609020204030204" pitchFamily="49" charset="0"/>
              </a:rPr>
              <a:t>GroupElement</a:t>
            </a:r>
            <a:r>
              <a:rPr lang="en-US" sz="1600" dirty="0">
                <a:latin typeface="+mj-lt"/>
              </a:rPr>
              <a:t> implements </a:t>
            </a:r>
            <a:r>
              <a:rPr lang="en-US" sz="1600" dirty="0">
                <a:latin typeface="Consolas" panose="020B0609020204030204" pitchFamily="49" charset="0"/>
              </a:rPr>
              <a:t>Elements</a:t>
            </a:r>
            <a:r>
              <a:rPr lang="en-US" sz="1600" dirty="0">
                <a:latin typeface="+mj-lt"/>
              </a:rPr>
              <a:t> and </a:t>
            </a:r>
            <a:r>
              <a:rPr lang="en-US" sz="1600" dirty="0" err="1">
                <a:latin typeface="Consolas" panose="020B0609020204030204" pitchFamily="49" charset="0"/>
              </a:rPr>
              <a:t>GetElementsAsFlattenedList</a:t>
            </a:r>
            <a:r>
              <a:rPr lang="en-US" sz="1600" dirty="0">
                <a:latin typeface="Consolas" panose="020B0609020204030204" pitchFamily="49" charset="0"/>
              </a:rPr>
              <a:t>()</a:t>
            </a:r>
            <a:endParaRPr lang="en-US" sz="2200" dirty="0">
              <a:latin typeface="Consolas" panose="020B0609020204030204" pitchFamily="49" charset="0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9727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Select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dirty="0"/>
              <a:t>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Unselecting Elements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Layout.UnSelectElement</a:t>
            </a:r>
            <a:r>
              <a:rPr lang="en-US" sz="1800" dirty="0">
                <a:latin typeface="Consolas" panose="020B0609020204030204" pitchFamily="49" charset="0"/>
              </a:rPr>
              <a:t>(Element element)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Layout.UnSelectElements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IEnumerable</a:t>
            </a:r>
            <a:r>
              <a:rPr lang="en-US" sz="1800" dirty="0">
                <a:latin typeface="Consolas" panose="020B0609020204030204" pitchFamily="49" charset="0"/>
              </a:rPr>
              <a:t>&lt;Element&gt; elements)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Clear selection</a:t>
            </a: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Layout.ClearElementSelection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dirty="0">
                <a:latin typeface="+mj-lt"/>
              </a:rPr>
              <a:t>Get the Selection</a:t>
            </a:r>
          </a:p>
          <a:p>
            <a:pPr lvl="2"/>
            <a:r>
              <a:rPr lang="en-US" sz="2000" dirty="0" err="1">
                <a:latin typeface="Consolas" panose="020B0609020204030204" pitchFamily="49" charset="0"/>
              </a:rPr>
              <a:t>Layout.GetSelectedElements</a:t>
            </a:r>
            <a:r>
              <a:rPr lang="en-US" sz="2000" dirty="0">
                <a:latin typeface="Consolas" panose="020B0609020204030204" pitchFamily="49" charset="0"/>
              </a:rPr>
              <a:t>()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835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Find/Retrieve/Select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484252" y="1397461"/>
            <a:ext cx="11223496" cy="512007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1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na_elem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layout.FindElement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(“North Arrow1”);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layout.FindElements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{“Text1”,”Point1”,”Polygon1”});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elements retaining hierarchy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top_level_elems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()/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//Flatten hierarchy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layout.GetElementsAsFlattenedList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()/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group_elem.GetElementsAsFlattenedList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LINQ with any of the collections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all_elems.OfType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&gt;().Where(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ge.IsVisible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//Select/Unselect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layout.SelectElements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some_elems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layout.UnSelectElement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[0]);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 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//TODO… manipulate the selected elements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863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213250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To Create a Layout:</a:t>
            </a:r>
          </a:p>
          <a:p>
            <a:pPr lvl="2"/>
            <a:r>
              <a:rPr lang="en-US" sz="2000" dirty="0"/>
              <a:t>Use </a:t>
            </a:r>
            <a:r>
              <a:rPr lang="en-US" sz="2000" dirty="0" err="1">
                <a:latin typeface="Consolas" panose="020B0609020204030204" pitchFamily="49" charset="0"/>
              </a:rPr>
              <a:t>ArcGIS.Desktop.Layouts.LayoutFactory.Instance.CreateLayout</a:t>
            </a:r>
            <a:r>
              <a:rPr lang="en-US" sz="2000" dirty="0">
                <a:latin typeface="Consolas" panose="020B0609020204030204" pitchFamily="49" charset="0"/>
              </a:rPr>
              <a:t>(…)</a:t>
            </a:r>
          </a:p>
          <a:p>
            <a:pPr lvl="2"/>
            <a:r>
              <a:rPr lang="en-US" sz="2000" dirty="0"/>
              <a:t>Two overloads:</a:t>
            </a:r>
          </a:p>
          <a:p>
            <a:pPr lvl="3"/>
            <a:r>
              <a:rPr lang="en-US" sz="2000" dirty="0"/>
              <a:t>1. Specify initial layout page properties as parameters:</a:t>
            </a: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3"/>
            <a:r>
              <a:rPr lang="en-US" sz="2000" dirty="0"/>
              <a:t>2. Define the Layout page </a:t>
            </a:r>
            <a:r>
              <a:rPr lang="en-US" sz="2000" i="1" dirty="0"/>
              <a:t>first</a:t>
            </a:r>
            <a:r>
              <a:rPr lang="en-US" sz="2000" dirty="0"/>
              <a:t> (“</a:t>
            </a:r>
            <a:r>
              <a:rPr lang="en-US" sz="2000" dirty="0" err="1"/>
              <a:t>CIMPage</a:t>
            </a:r>
            <a:r>
              <a:rPr lang="en-US" sz="2000" dirty="0"/>
              <a:t>”) as “the” parameter</a:t>
            </a:r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68C73A-8369-4E10-BBBE-9E9CD6CB690B}"/>
              </a:ext>
            </a:extLst>
          </p:cNvPr>
          <p:cNvSpPr txBox="1"/>
          <p:nvPr/>
        </p:nvSpPr>
        <p:spPr>
          <a:xfrm>
            <a:off x="1503298" y="4695440"/>
            <a:ext cx="9185404" cy="75107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7B721A-32B6-4912-B72B-11943E223C2E}"/>
              </a:ext>
            </a:extLst>
          </p:cNvPr>
          <p:cNvSpPr txBox="1"/>
          <p:nvPr/>
        </p:nvSpPr>
        <p:spPr>
          <a:xfrm>
            <a:off x="1509244" y="2929157"/>
            <a:ext cx="9185403" cy="63166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width,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height,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units,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double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0.5);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1591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</a:t>
            </a:r>
          </a:p>
          <a:p>
            <a:pPr lvl="3"/>
            <a:r>
              <a:rPr lang="en-US" sz="1800" dirty="0"/>
              <a:t>Name (Has a “</a:t>
            </a:r>
            <a:r>
              <a:rPr lang="en-US" sz="1800" dirty="0" err="1"/>
              <a:t>SetName</a:t>
            </a:r>
            <a:r>
              <a:rPr lang="en-US" sz="1800" dirty="0"/>
              <a:t>” method and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3963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</a:t>
            </a:r>
          </a:p>
          <a:p>
            <a:pPr lvl="3"/>
            <a:r>
              <a:rPr lang="en-US" sz="1800" dirty="0"/>
              <a:t>Name (Has a “</a:t>
            </a:r>
            <a:r>
              <a:rPr lang="en-US" sz="1800" dirty="0" err="1"/>
              <a:t>SetName</a:t>
            </a:r>
            <a:r>
              <a:rPr lang="en-US" sz="1800" dirty="0"/>
              <a:t>” method and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522268" y="2399067"/>
            <a:ext cx="3277851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//”get” property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elem.GetVisibility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…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192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</a:t>
            </a:r>
          </a:p>
          <a:p>
            <a:pPr lvl="3"/>
            <a:r>
              <a:rPr lang="en-US" sz="1800" dirty="0"/>
              <a:t>Name (Has a “</a:t>
            </a:r>
            <a:r>
              <a:rPr lang="en-US" sz="1800" dirty="0" err="1"/>
              <a:t>SetName</a:t>
            </a:r>
            <a:r>
              <a:rPr lang="en-US" sz="1800" dirty="0"/>
              <a:t>” method and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522268" y="2399067"/>
            <a:ext cx="3277851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elem.SetVisibility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elem.SetY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…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15810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</a:t>
            </a:r>
          </a:p>
          <a:p>
            <a:pPr lvl="3"/>
            <a:r>
              <a:rPr lang="en-US" sz="1800" dirty="0"/>
              <a:t>Name (Has a “</a:t>
            </a:r>
            <a:r>
              <a:rPr lang="en-US" sz="1800" dirty="0" err="1"/>
              <a:t>SetName</a:t>
            </a:r>
            <a:r>
              <a:rPr lang="en-US" sz="1800" dirty="0"/>
              <a:t>” method and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655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08264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Modify Elements</a:t>
            </a:r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Get</a:t>
            </a:r>
            <a:r>
              <a:rPr lang="en-US" sz="2000" dirty="0"/>
              <a:t> and </a:t>
            </a:r>
            <a:r>
              <a:rPr lang="en-US" sz="2000" dirty="0">
                <a:latin typeface="Consolas" panose="020B0609020204030204" pitchFamily="49" charset="0"/>
              </a:rPr>
              <a:t>Set</a:t>
            </a:r>
            <a:r>
              <a:rPr lang="en-US" sz="2000" dirty="0"/>
              <a:t> method pairs</a:t>
            </a:r>
          </a:p>
          <a:p>
            <a:pPr lvl="3"/>
            <a:r>
              <a:rPr lang="en-US" sz="1800" dirty="0"/>
              <a:t>Name (Has a “</a:t>
            </a:r>
            <a:r>
              <a:rPr lang="en-US" sz="1800" dirty="0" err="1"/>
              <a:t>SetName</a:t>
            </a:r>
            <a:r>
              <a:rPr lang="en-US" sz="1800" dirty="0"/>
              <a:t>” method and “Get” </a:t>
            </a:r>
            <a:r>
              <a:rPr lang="en-US" sz="1800" i="1" dirty="0"/>
              <a:t>property i.e. </a:t>
            </a:r>
            <a:r>
              <a:rPr lang="en-US" sz="2000" dirty="0" err="1">
                <a:latin typeface="Consolas" panose="020B0609020204030204" pitchFamily="49" charset="0"/>
              </a:rPr>
              <a:t>element.Name</a:t>
            </a:r>
            <a:r>
              <a:rPr lang="en-US" sz="1800" dirty="0"/>
              <a:t>)</a:t>
            </a:r>
          </a:p>
          <a:p>
            <a:pPr lvl="3"/>
            <a:r>
              <a:rPr lang="en-US" sz="1800" dirty="0"/>
              <a:t>Anchor “Point” </a:t>
            </a:r>
          </a:p>
          <a:p>
            <a:pPr lvl="3"/>
            <a:r>
              <a:rPr lang="en-US" sz="1800" dirty="0"/>
              <a:t>Visibility</a:t>
            </a:r>
          </a:p>
          <a:p>
            <a:pPr lvl="3"/>
            <a:r>
              <a:rPr lang="en-US" sz="1800" dirty="0"/>
              <a:t>Dimensions (Height, Width) + X, Y</a:t>
            </a:r>
          </a:p>
          <a:p>
            <a:pPr lvl="3"/>
            <a:r>
              <a:rPr lang="en-US" sz="1800" dirty="0"/>
              <a:t>Rotation</a:t>
            </a:r>
          </a:p>
          <a:p>
            <a:pPr lvl="3"/>
            <a:r>
              <a:rPr lang="en-US" sz="1800" dirty="0"/>
              <a:t>Custom properties (a dictionary of key/string value pairs)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Consolas" panose="020B0609020204030204" pitchFamily="49" charset="0"/>
              </a:rPr>
              <a:t>Layout instance methods</a:t>
            </a:r>
            <a:endParaRPr lang="en-US" sz="2000" dirty="0"/>
          </a:p>
          <a:p>
            <a:pPr lvl="3"/>
            <a:r>
              <a:rPr lang="en-US" sz="1800" dirty="0"/>
              <a:t>Change </a:t>
            </a:r>
            <a:r>
              <a:rPr lang="en-US" sz="1800" dirty="0" err="1"/>
              <a:t>Zorder</a:t>
            </a:r>
            <a:endParaRPr lang="en-US" sz="1800" dirty="0"/>
          </a:p>
          <a:p>
            <a:pPr lvl="3"/>
            <a:r>
              <a:rPr lang="en-US" sz="1800" dirty="0"/>
              <a:t>Delete + Copy (note: Copy consumes and returns a collection)</a:t>
            </a:r>
          </a:p>
          <a:p>
            <a:pPr lvl="3"/>
            <a:r>
              <a:rPr lang="en-US" sz="1800" dirty="0"/>
              <a:t>Group and Ungroup</a:t>
            </a:r>
            <a:endParaRPr lang="en-US" sz="2000" dirty="0"/>
          </a:p>
          <a:p>
            <a:pPr lvl="3"/>
            <a:endParaRPr lang="en-US" sz="1600" dirty="0"/>
          </a:p>
          <a:p>
            <a:pPr lvl="3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0921B8-322D-4EFD-97A5-AACE9C1FB02E}"/>
              </a:ext>
            </a:extLst>
          </p:cNvPr>
          <p:cNvSpPr txBox="1"/>
          <p:nvPr/>
        </p:nvSpPr>
        <p:spPr>
          <a:xfrm>
            <a:off x="8025879" y="3933204"/>
            <a:ext cx="3277851" cy="23383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layout.BringToFront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layout.SendToBack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layout.GroupElements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layout.UnGroupElement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layout.UnGroupElements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(…)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745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Element Events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000" dirty="0" err="1">
                <a:latin typeface="Consolas" panose="020B0609020204030204" pitchFamily="49" charset="0"/>
              </a:rPr>
              <a:t>ArcGIS.Desktop.Layouts.Events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/>
              <a:t>namespace</a:t>
            </a:r>
          </a:p>
          <a:p>
            <a:pPr lvl="1"/>
            <a:endParaRPr lang="en-US" sz="2000" dirty="0"/>
          </a:p>
          <a:p>
            <a:pPr lvl="2"/>
            <a:r>
              <a:rPr lang="en-US" sz="2000" dirty="0"/>
              <a:t>Events for changes to State and Context</a:t>
            </a:r>
          </a:p>
          <a:p>
            <a:pPr lvl="3"/>
            <a:r>
              <a:rPr lang="en-US" sz="1800" dirty="0"/>
              <a:t>State change – added, deleted, updated</a:t>
            </a:r>
          </a:p>
          <a:p>
            <a:pPr lvl="3"/>
            <a:r>
              <a:rPr lang="en-US" sz="1800" dirty="0"/>
              <a:t>Context change – opening, closing, selection</a:t>
            </a:r>
          </a:p>
          <a:p>
            <a:pPr lvl="2"/>
            <a:endParaRPr lang="en-US" sz="2000" dirty="0"/>
          </a:p>
          <a:p>
            <a:pPr marL="1370012" lvl="4" indent="0">
              <a:buNone/>
            </a:pPr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8056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480824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PageChangedEvent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MapSeriesEvent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ElementUpdatedEvent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ElementPlacementChangedEvent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ElementStyleChangedEvent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LayoutViewEvent</a:t>
                      </a:r>
                      <a:r>
                        <a:rPr lang="en-US" dirty="0"/>
                        <a:t> (open/activation)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ActiveLayoutViewChangedEvent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LayoutClosing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LayoutClosed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LayoutPauseDrawingChangedEvent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ActivateMapFrameEvent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/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0D7A3B-5F46-452E-93C9-F69A0FF85504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4194359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dirty="0"/>
              <a:t>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816357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LayoutAddedEvent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LayoutRemovedEvent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PageChangedEvent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MapSeriesEvent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ElementUpdatedEvent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ElementPlacementChangedEvent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ElementStyleChangedEvent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LayoutViewEvent</a:t>
                      </a:r>
                      <a:r>
                        <a:rPr lang="en-US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(open/activation)</a:t>
                      </a: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ActiveLayoutViewChangedEvent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LayoutClosing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LayoutClosed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LayoutPauseDrawingChangedEvent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ActivateMapFrameEvent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/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A8AC8F4-0093-42CD-8977-15CD3BEDE66E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1685465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dirty="0"/>
              <a:t>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333563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LayoutAddedEvent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LayoutRemovedEvent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PageChangedEvent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MapSeriesEvent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ElementUpdatedEvent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ElementPlacementChangedEvent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ElementStyleChangedEvent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LayoutViewEvent</a:t>
                      </a:r>
                      <a:r>
                        <a:rPr lang="en-US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 (open/activation)</a:t>
                      </a:r>
                    </a:p>
                    <a:p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ActiveLayoutViewChangedEvent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LayoutClosing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LayoutClosed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LayoutPauseDrawingChangedEvent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ActivateMapFrameEvent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/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FDA253B-7BC9-413F-BFF3-12E4D6C0061A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889035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dirty="0"/>
              <a:t>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043763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sz="1800" kern="12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LayoutAddedEvent</a:t>
                      </a:r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LayoutChangedEvent</a:t>
                      </a:r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LayoutRemovedEvent</a:t>
                      </a:r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PageChangedEvent</a:t>
                      </a:r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kern="1200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MapSeriesEvent</a:t>
                      </a:r>
                      <a:endParaRPr lang="en-US" sz="1800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ElementUpdatedEvent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ElementPlacementChangedEvent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ElementStyleChangedEvent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LayoutViewEvent</a:t>
                      </a:r>
                      <a:r>
                        <a:rPr lang="en-US" dirty="0">
                          <a:solidFill>
                            <a:srgbClr val="FFC000"/>
                          </a:solidFill>
                        </a:rPr>
                        <a:t> (open/activation)</a:t>
                      </a:r>
                    </a:p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ActiveLayoutViewChangedEvent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LayoutClosing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LayoutClosed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LayoutPauseDrawingChangedEvent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ActivateMapFrameEvent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/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1D7BA7F-0749-4E90-871F-7AA45CA5767C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100528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//Method 1: Specify page properties as parameters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8677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695983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PageChangedEvent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MapSeriesEvent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ElementAddedEvent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ElementUpdatedEvent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ElementRemovedEvent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ElementPlacementChangedEvent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ElementStyleChangedEvent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LayoutViewEvent</a:t>
                      </a:r>
                      <a:r>
                        <a:rPr lang="en-US" dirty="0"/>
                        <a:t> (open/activation)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ActiveLayoutViewChangedEvent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LayoutClosing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LayoutClosed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LayoutPauseDrawingChangedEvent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ActivateMapFrameEvent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FC2669C-CBD6-40A4-9366-335C03B5C80A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641522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12986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PageChangedEvent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MapSeriesEvent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ElementAddedEvent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ElementUpdatedEvent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ElementRemovedEvent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ElementPlacementChangedEvent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ElementStyleChangedEvent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LayoutViewEvent</a:t>
                      </a:r>
                      <a:r>
                        <a:rPr lang="en-US" dirty="0"/>
                        <a:t> (open/activation)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ActiveLayoutViewChangedEvent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LayoutClosing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LayoutClosed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LayoutPauseDrawingChangedEvent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ActivateMapFrameEvent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151A4A-515D-4499-B080-6FA375B096C3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46188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1" y="386061"/>
            <a:ext cx="10826496" cy="369332"/>
          </a:xfrm>
        </p:spPr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429321"/>
              </p:ext>
            </p:extLst>
          </p:nvPr>
        </p:nvGraphicFramePr>
        <p:xfrm>
          <a:off x="191306" y="824732"/>
          <a:ext cx="11809385" cy="640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6033105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1982485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845324">
                <a:tc>
                  <a:txBody>
                    <a:bodyPr/>
                    <a:lstStyle/>
                    <a:p>
                      <a:r>
                        <a:rPr lang="en-US" dirty="0"/>
                        <a:t>State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LayoutAddedEvent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LayoutRemovedEvent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PageChangedEvent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MapSeriesEvent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ElementAddedEvent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ElementUpdatedEvent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ElementRemovedEvent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ElementPlacementChangedEvent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ElementStyleChangedEvent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Context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LayoutViewEvent</a:t>
                      </a:r>
                      <a:r>
                        <a:rPr lang="en-US" dirty="0"/>
                        <a:t> (open/activation)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ActiveLayoutViewChangedEvent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LayoutClosing</a:t>
                      </a:r>
                      <a:endParaRPr lang="en-US" dirty="0"/>
                    </a:p>
                    <a:p>
                      <a:r>
                        <a:rPr lang="en-US" dirty="0" err="1"/>
                        <a:t>LayoutClosed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LayoutPauseDrawingChangedEvent</a:t>
                      </a:r>
                      <a:endParaRPr lang="en-US" dirty="0"/>
                    </a:p>
                    <a:p>
                      <a:r>
                        <a:rPr lang="en-US" dirty="0" err="1"/>
                        <a:t>ActivateMapFrameEvent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LayoutSelectionChangedEvent</a:t>
                      </a:r>
                      <a:r>
                        <a:rPr lang="en-US" dirty="0"/>
                        <a:t> (deprecated at 2.6)</a:t>
                      </a:r>
                    </a:p>
                    <a:p>
                      <a:r>
                        <a:rPr lang="en-US" dirty="0" err="1">
                          <a:solidFill>
                            <a:srgbClr val="FFC000"/>
                          </a:solidFill>
                        </a:rPr>
                        <a:t>ElementSelectionChangedEvent</a:t>
                      </a:r>
                      <a:r>
                        <a:rPr lang="en-US" dirty="0"/>
                        <a:t>*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*In </a:t>
                      </a:r>
                      <a:r>
                        <a:rPr lang="en-US" dirty="0" err="1"/>
                        <a:t>ArcGIS.Desktop.</a:t>
                      </a:r>
                      <a:r>
                        <a:rPr lang="en-US" i="1" dirty="0" err="1"/>
                        <a:t>Mapping</a:t>
                      </a:r>
                      <a:r>
                        <a:rPr lang="en-US" dirty="0" err="1"/>
                        <a:t>.Events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5588A0-CAB5-491D-B11C-185313D0D7DC}"/>
              </a:ext>
            </a:extLst>
          </p:cNvPr>
          <p:cNvCxnSpPr>
            <a:cxnSpLocks/>
          </p:cNvCxnSpPr>
          <p:nvPr/>
        </p:nvCxnSpPr>
        <p:spPr bwMode="auto">
          <a:xfrm>
            <a:off x="1" y="3875314"/>
            <a:ext cx="12191999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9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02712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dirty="0"/>
              <a:t>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285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Layout</a:t>
            </a:r>
            <a:r>
              <a:rPr lang="en-US" dirty="0"/>
              <a:t> and 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1438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 //Element Event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ArcGIS.Desktop.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Mapping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.Events.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ElementSelectionChangedEvent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.Subscribe((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//get the layout on which elements are being selected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- process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9421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 //Element Event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ArcGIS.Desktop.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Mapping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.Events.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ElementSelectionChangedEvent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//get the layout on which elements are being selected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- process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5149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Element</a:t>
            </a:r>
            <a:r>
              <a:rPr lang="en-US" dirty="0"/>
              <a:t>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 //Element Event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ArcGIS.Desktop.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Mapping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.Events.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ElementSelectionChangedEvent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//get the layout on which elements are being selected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- process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1801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Demo</a:t>
            </a:r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292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411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0957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ArcGIS Pro 3.0 is a Breaking Change release</a:t>
            </a:r>
          </a:p>
          <a:p>
            <a:pPr lvl="2"/>
            <a:r>
              <a:rPr lang="en-US" sz="2000" dirty="0"/>
              <a:t>Public APIs are subject to change</a:t>
            </a:r>
          </a:p>
          <a:p>
            <a:pPr lvl="3"/>
            <a:r>
              <a:rPr lang="en-US" sz="1800" dirty="0"/>
              <a:t>ArcGIS Pro is moving to .NET 6</a:t>
            </a:r>
          </a:p>
          <a:p>
            <a:pPr lvl="4"/>
            <a:r>
              <a:rPr lang="en-US" sz="1800" dirty="0"/>
              <a:t>Recompile </a:t>
            </a:r>
            <a:r>
              <a:rPr lang="en-US" sz="1800" dirty="0" err="1"/>
              <a:t>addins</a:t>
            </a:r>
            <a:r>
              <a:rPr lang="en-US" sz="1800" dirty="0"/>
              <a:t> and fix all breaking changes</a:t>
            </a:r>
          </a:p>
          <a:p>
            <a:pPr marL="1042416" lvl="3" indent="0">
              <a:buNone/>
            </a:pPr>
            <a:endParaRPr lang="en-US" sz="1800" dirty="0"/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Overview of Changes for Element Creation and Events</a:t>
            </a:r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marL="1042416" lvl="3" indent="0">
              <a:buNone/>
            </a:pPr>
            <a:endParaRPr lang="en-US" sz="1800" dirty="0"/>
          </a:p>
          <a:p>
            <a:pPr lvl="2"/>
            <a:endParaRPr lang="en-US" sz="20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8647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 – Element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13782" y="1222389"/>
            <a:ext cx="11427739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dirty="0" err="1"/>
              <a:t>LayoutElementFactory</a:t>
            </a:r>
            <a:r>
              <a:rPr lang="en-US" sz="1600" dirty="0"/>
              <a:t> renamed to </a:t>
            </a:r>
            <a:r>
              <a:rPr lang="en-US" sz="1600" dirty="0" err="1"/>
              <a:t>ElementFactory</a:t>
            </a:r>
            <a:endParaRPr lang="en-US" sz="1600" dirty="0"/>
          </a:p>
          <a:p>
            <a:r>
              <a:rPr lang="en-US" sz="1800" dirty="0" err="1"/>
              <a:t>GraphicElement</a:t>
            </a:r>
            <a:r>
              <a:rPr lang="en-US" sz="1800" dirty="0"/>
              <a:t> macros consolidated into </a:t>
            </a:r>
            <a:r>
              <a:rPr lang="en-US" sz="1800" dirty="0" err="1">
                <a:latin typeface="Consolas" panose="020B0609020204030204" pitchFamily="49" charset="0"/>
              </a:rPr>
              <a:t>CreateGraphicElement</a:t>
            </a:r>
            <a:r>
              <a:rPr lang="en-US" sz="1800" dirty="0"/>
              <a:t> , </a:t>
            </a:r>
            <a:r>
              <a:rPr lang="en-US" sz="1800" dirty="0" err="1">
                <a:latin typeface="Consolas" panose="020B0609020204030204" pitchFamily="49" charset="0"/>
              </a:rPr>
              <a:t>CreateTextGraphicElement</a:t>
            </a:r>
            <a:endParaRPr lang="en-US" sz="1800" dirty="0">
              <a:latin typeface="Consolas" panose="020B0609020204030204" pitchFamily="49" charset="0"/>
            </a:endParaRPr>
          </a:p>
          <a:p>
            <a:r>
              <a:rPr lang="en-US" sz="1800" dirty="0"/>
              <a:t>“Map Surround” macros consolidated into </a:t>
            </a:r>
            <a:r>
              <a:rPr lang="en-US" sz="1800" dirty="0" err="1">
                <a:latin typeface="Consolas" panose="020B0609020204030204" pitchFamily="49" charset="0"/>
              </a:rPr>
              <a:t>CreateMapSurroundElement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600" dirty="0"/>
              <a:t>Use “</a:t>
            </a:r>
            <a:r>
              <a:rPr lang="en-US" sz="1600" dirty="0" err="1">
                <a:latin typeface="Consolas" panose="020B0609020204030204" pitchFamily="49" charset="0"/>
              </a:rPr>
              <a:t>MapSurroundInfo</a:t>
            </a:r>
            <a:r>
              <a:rPr lang="en-US" sz="1600" dirty="0"/>
              <a:t>” to customize the surround</a:t>
            </a:r>
          </a:p>
          <a:p>
            <a:r>
              <a:rPr lang="en-US" sz="1800" dirty="0"/>
              <a:t>New “</a:t>
            </a:r>
            <a:r>
              <a:rPr lang="en-US" sz="1800" dirty="0" err="1">
                <a:latin typeface="Consolas" panose="020B0609020204030204" pitchFamily="49" charset="0"/>
              </a:rPr>
              <a:t>ElementInfo</a:t>
            </a:r>
            <a:r>
              <a:rPr lang="en-US" sz="1800" dirty="0"/>
              <a:t>” parameter to customize  </a:t>
            </a:r>
            <a:r>
              <a:rPr lang="en-US" sz="1800" dirty="0">
                <a:latin typeface="Consolas" panose="020B0609020204030204" pitchFamily="49" charset="0"/>
              </a:rPr>
              <a:t>Anchor</a:t>
            </a:r>
            <a:r>
              <a:rPr lang="en-US" sz="1800" dirty="0"/>
              <a:t>, </a:t>
            </a:r>
            <a:r>
              <a:rPr lang="en-US" sz="1800" dirty="0">
                <a:latin typeface="Consolas" panose="020B0609020204030204" pitchFamily="49" charset="0"/>
              </a:rPr>
              <a:t>Rotation</a:t>
            </a:r>
            <a:r>
              <a:rPr lang="en-US" sz="1800" dirty="0"/>
              <a:t>, </a:t>
            </a:r>
            <a:r>
              <a:rPr lang="en-US" sz="1800" dirty="0">
                <a:latin typeface="Consolas" panose="020B0609020204030204" pitchFamily="49" charset="0"/>
              </a:rPr>
              <a:t>etc. </a:t>
            </a:r>
            <a:r>
              <a:rPr lang="en-US" sz="1800"/>
              <a:t>upfront</a:t>
            </a:r>
            <a:endParaRPr lang="en-US" dirty="0"/>
          </a:p>
          <a:p>
            <a:pPr marL="1042416" lvl="3" indent="0">
              <a:buNone/>
            </a:pPr>
            <a:endParaRPr lang="en-US" sz="1800" dirty="0"/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9776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 – Element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513782" y="1222389"/>
            <a:ext cx="11427739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dirty="0" err="1"/>
              <a:t>LayoutElementFactory</a:t>
            </a:r>
            <a:r>
              <a:rPr lang="en-US" sz="1600" dirty="0"/>
              <a:t> renamed to </a:t>
            </a:r>
            <a:r>
              <a:rPr lang="en-US" sz="1600" dirty="0" err="1"/>
              <a:t>ElementFactory</a:t>
            </a:r>
            <a:endParaRPr lang="en-US" sz="1600" dirty="0"/>
          </a:p>
          <a:p>
            <a:r>
              <a:rPr lang="en-US" sz="1800" dirty="0" err="1"/>
              <a:t>GraphicElement</a:t>
            </a:r>
            <a:r>
              <a:rPr lang="en-US" sz="1800" dirty="0"/>
              <a:t> macros consolidated into </a:t>
            </a:r>
            <a:r>
              <a:rPr lang="en-US" sz="1800" dirty="0" err="1">
                <a:latin typeface="Consolas" panose="020B0609020204030204" pitchFamily="49" charset="0"/>
              </a:rPr>
              <a:t>CreateGraphicElement</a:t>
            </a:r>
            <a:r>
              <a:rPr lang="en-US" sz="1800" dirty="0"/>
              <a:t> , </a:t>
            </a:r>
            <a:r>
              <a:rPr lang="en-US" sz="1800" dirty="0" err="1">
                <a:latin typeface="Consolas" panose="020B0609020204030204" pitchFamily="49" charset="0"/>
              </a:rPr>
              <a:t>CreateTextGraphicElement</a:t>
            </a:r>
            <a:endParaRPr lang="en-US" sz="1800" dirty="0">
              <a:latin typeface="Consolas" panose="020B0609020204030204" pitchFamily="49" charset="0"/>
            </a:endParaRPr>
          </a:p>
          <a:p>
            <a:r>
              <a:rPr lang="en-US" sz="1800" dirty="0"/>
              <a:t>“Map Surround” macros consolidated into </a:t>
            </a:r>
            <a:r>
              <a:rPr lang="en-US" sz="1800" dirty="0" err="1">
                <a:latin typeface="Consolas" panose="020B0609020204030204" pitchFamily="49" charset="0"/>
              </a:rPr>
              <a:t>CreateMapSurroundElement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600" dirty="0"/>
              <a:t>Use “</a:t>
            </a:r>
            <a:r>
              <a:rPr lang="en-US" sz="1600" dirty="0" err="1">
                <a:latin typeface="Consolas" panose="020B0609020204030204" pitchFamily="49" charset="0"/>
              </a:rPr>
              <a:t>MapSurroundInfo</a:t>
            </a:r>
            <a:r>
              <a:rPr lang="en-US" sz="1600" dirty="0"/>
              <a:t>” to customize the surround</a:t>
            </a:r>
          </a:p>
          <a:p>
            <a:r>
              <a:rPr lang="en-US" sz="1800" dirty="0"/>
              <a:t>New “</a:t>
            </a:r>
            <a:r>
              <a:rPr lang="en-US" sz="1800" dirty="0" err="1">
                <a:latin typeface="Consolas" panose="020B0609020204030204" pitchFamily="49" charset="0"/>
              </a:rPr>
              <a:t>ElementInfo</a:t>
            </a:r>
            <a:r>
              <a:rPr lang="en-US" sz="1800" dirty="0"/>
              <a:t>” parameter to customize  </a:t>
            </a:r>
            <a:r>
              <a:rPr lang="en-US" sz="1800" dirty="0">
                <a:latin typeface="Consolas" panose="020B0609020204030204" pitchFamily="49" charset="0"/>
              </a:rPr>
              <a:t>Anchor</a:t>
            </a:r>
            <a:r>
              <a:rPr lang="en-US" sz="1800" dirty="0"/>
              <a:t>, </a:t>
            </a:r>
            <a:r>
              <a:rPr lang="en-US" sz="1800" dirty="0">
                <a:latin typeface="Consolas" panose="020B0609020204030204" pitchFamily="49" charset="0"/>
              </a:rPr>
              <a:t>Rotation</a:t>
            </a:r>
            <a:r>
              <a:rPr lang="en-US" sz="1800" dirty="0"/>
              <a:t>, </a:t>
            </a:r>
            <a:r>
              <a:rPr lang="en-US" sz="1800" dirty="0">
                <a:latin typeface="Consolas" panose="020B0609020204030204" pitchFamily="49" charset="0"/>
              </a:rPr>
              <a:t>etc. </a:t>
            </a:r>
            <a:r>
              <a:rPr lang="en-US" sz="1800" dirty="0"/>
              <a:t>upfront</a:t>
            </a:r>
          </a:p>
          <a:p>
            <a:pPr marL="283464" lvl="1" indent="0">
              <a:buNone/>
            </a:pPr>
            <a:endParaRPr lang="en-US" sz="2200" dirty="0"/>
          </a:p>
          <a:p>
            <a:r>
              <a:rPr lang="en-US" sz="1800" dirty="0"/>
              <a:t>New factory for (CIM) Graphic creation: </a:t>
            </a:r>
            <a:r>
              <a:rPr lang="en-US" sz="1800" dirty="0" err="1">
                <a:latin typeface="Consolas" panose="020B0609020204030204" pitchFamily="49" charset="0"/>
              </a:rPr>
              <a:t>GraphicFactory</a:t>
            </a:r>
            <a:endParaRPr lang="en-US" sz="1800" dirty="0">
              <a:latin typeface="Consolas" panose="020B0609020204030204" pitchFamily="49" charset="0"/>
            </a:endParaRPr>
          </a:p>
          <a:p>
            <a:pPr lvl="1"/>
            <a:r>
              <a:rPr lang="en-US" sz="1600" dirty="0"/>
              <a:t>Use to Construct </a:t>
            </a:r>
            <a:r>
              <a:rPr lang="en-US" sz="1600" dirty="0" err="1">
                <a:latin typeface="Consolas" panose="020B0609020204030204" pitchFamily="49" charset="0"/>
              </a:rPr>
              <a:t>CIMGraphic</a:t>
            </a:r>
            <a:r>
              <a:rPr lang="en-US" sz="1600" dirty="0"/>
              <a:t> (point, line, polygon, text + symbol)</a:t>
            </a:r>
          </a:p>
          <a:p>
            <a:pPr lvl="2"/>
            <a:r>
              <a:rPr lang="en-US" dirty="0"/>
              <a:t>Includes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marL="283464" lvl="1" indent="0">
              <a:buNone/>
            </a:pPr>
            <a:endParaRPr lang="en-US" dirty="0"/>
          </a:p>
          <a:p>
            <a:pPr marL="1042416" lvl="3" indent="0">
              <a:buNone/>
            </a:pPr>
            <a:endParaRPr lang="en-US" sz="1800" dirty="0"/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8093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 – Event Changes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466928" y="1213250"/>
            <a:ext cx="11322995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>
                <a:latin typeface="+mj-lt"/>
              </a:rPr>
              <a:t>At 3.0 events are consolidated</a:t>
            </a:r>
          </a:p>
          <a:p>
            <a:pPr lvl="2"/>
            <a:r>
              <a:rPr lang="en-US" sz="2000" dirty="0" err="1">
                <a:latin typeface="+mj-lt"/>
              </a:rPr>
              <a:t>Addins</a:t>
            </a:r>
            <a:r>
              <a:rPr lang="en-US" sz="2000" dirty="0">
                <a:latin typeface="+mj-lt"/>
              </a:rPr>
              <a:t> should use:</a:t>
            </a:r>
          </a:p>
          <a:p>
            <a:pPr lvl="3"/>
            <a:r>
              <a:rPr lang="en-US" sz="1800" dirty="0" err="1">
                <a:latin typeface="Consolas" panose="020B0609020204030204" pitchFamily="49" charset="0"/>
              </a:rPr>
              <a:t>LayoutEvent</a:t>
            </a:r>
            <a:r>
              <a:rPr lang="en-US" sz="1800" dirty="0">
                <a:latin typeface="Consolas" panose="020B0609020204030204" pitchFamily="49" charset="0"/>
              </a:rPr>
              <a:t> + </a:t>
            </a:r>
            <a:r>
              <a:rPr lang="en-US" sz="1800" dirty="0" err="1">
                <a:latin typeface="Consolas" panose="020B0609020204030204" pitchFamily="49" charset="0"/>
              </a:rPr>
              <a:t>LayoutEventHint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>
                <a:latin typeface="+mj-lt"/>
              </a:rPr>
              <a:t>for state changes*</a:t>
            </a:r>
          </a:p>
          <a:p>
            <a:pPr lvl="3"/>
            <a:r>
              <a:rPr lang="en-US" sz="1800" dirty="0" err="1">
                <a:latin typeface="Consolas" panose="020B0609020204030204" pitchFamily="49" charset="0"/>
              </a:rPr>
              <a:t>LayoutViewEvent</a:t>
            </a:r>
            <a:r>
              <a:rPr lang="en-US" sz="1800" dirty="0">
                <a:latin typeface="+mj-lt"/>
              </a:rPr>
              <a:t> for context changes</a:t>
            </a:r>
          </a:p>
          <a:p>
            <a:pPr lvl="3"/>
            <a:endParaRPr lang="en-US" sz="1800" dirty="0">
              <a:latin typeface="+mj-lt"/>
            </a:endParaRPr>
          </a:p>
          <a:p>
            <a:pPr lvl="3"/>
            <a:r>
              <a:rPr lang="en-US" sz="1800" dirty="0" err="1">
                <a:latin typeface="Consolas" panose="020B0609020204030204" pitchFamily="49" charset="0"/>
              </a:rPr>
              <a:t>ElementEvent</a:t>
            </a:r>
            <a:r>
              <a:rPr lang="en-US" sz="1800" dirty="0">
                <a:latin typeface="+mj-lt"/>
              </a:rPr>
              <a:t> + </a:t>
            </a:r>
            <a:r>
              <a:rPr lang="en-US" sz="1800" dirty="0" err="1">
                <a:latin typeface="Consolas" panose="020B0609020204030204" pitchFamily="49" charset="0"/>
              </a:rPr>
              <a:t>ElementEventHint</a:t>
            </a:r>
            <a:r>
              <a:rPr lang="en-US" sz="1800" dirty="0">
                <a:latin typeface="+mj-lt"/>
              </a:rPr>
              <a:t> for state _and_ context changes</a:t>
            </a:r>
          </a:p>
          <a:p>
            <a:pPr lvl="3"/>
            <a:endParaRPr lang="en-US" sz="1800" dirty="0">
              <a:latin typeface="+mj-lt"/>
            </a:endParaRPr>
          </a:p>
          <a:p>
            <a:pPr lvl="3"/>
            <a:endParaRPr lang="en-US" sz="1800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*</a:t>
            </a:r>
            <a:r>
              <a:rPr lang="en-US" sz="1800" dirty="0" err="1">
                <a:latin typeface="Consolas" panose="020B0609020204030204" pitchFamily="49" charset="0"/>
              </a:rPr>
              <a:t>LayoutAdded</a:t>
            </a:r>
            <a:r>
              <a:rPr lang="en-US" dirty="0">
                <a:latin typeface="+mj-lt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LayoutRemoved</a:t>
            </a:r>
            <a:r>
              <a:rPr lang="en-US" dirty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use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ArcGIS.Desktop.Core.Events.ProjectItemsChangedEvent</a:t>
            </a:r>
            <a:endParaRPr lang="en-US" sz="1800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2015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1820"/>
            <a:ext cx="10826496" cy="369332"/>
          </a:xfrm>
        </p:spPr>
        <p:txBody>
          <a:bodyPr/>
          <a:lstStyle/>
          <a:p>
            <a:r>
              <a:rPr lang="en-US" dirty="0"/>
              <a:t>Layout API at 3.0 – Event Changes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924128"/>
            <a:ext cx="11747770" cy="549654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//3.0 Consolidated events + event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container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args.Container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//Determine type of element event from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args.Hint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ElementAdded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 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ElementRemoved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SelectionChanged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container.GetSelectedElements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process selection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PlacementChanged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PropertyChanged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StyleChanged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MapFrameDeactivated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MapFrameNavigated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....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42153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Demo</a:t>
            </a:r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7129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51270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– Session Summary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/>
              <a:t>Layout </a:t>
            </a:r>
          </a:p>
          <a:p>
            <a:pPr lvl="2"/>
            <a:r>
              <a:rPr lang="en-US" sz="2000" dirty="0"/>
              <a:t>Create, Open, Retrieve\Activate</a:t>
            </a:r>
          </a:p>
          <a:p>
            <a:pPr lvl="3"/>
            <a:r>
              <a:rPr lang="en-US" sz="1800" dirty="0" err="1"/>
              <a:t>LayoutFactory</a:t>
            </a:r>
            <a:r>
              <a:rPr lang="en-US" sz="1800" dirty="0"/>
              <a:t>, </a:t>
            </a:r>
            <a:r>
              <a:rPr lang="en-US" sz="1800" dirty="0" err="1"/>
              <a:t>LayoutProjectItem</a:t>
            </a:r>
            <a:r>
              <a:rPr lang="en-US" sz="1800" dirty="0"/>
              <a:t>, </a:t>
            </a:r>
            <a:r>
              <a:rPr lang="en-US" sz="1800" dirty="0" err="1"/>
              <a:t>LayoutView</a:t>
            </a:r>
            <a:endParaRPr lang="en-US" sz="1800" dirty="0"/>
          </a:p>
          <a:p>
            <a:pPr lvl="1"/>
            <a:r>
              <a:rPr lang="en-US" sz="2200" dirty="0"/>
              <a:t>Element</a:t>
            </a:r>
          </a:p>
          <a:p>
            <a:pPr lvl="2"/>
            <a:r>
              <a:rPr lang="en-US" sz="2000" dirty="0"/>
              <a:t>Create – </a:t>
            </a:r>
            <a:r>
              <a:rPr lang="en-US" sz="2000" dirty="0" err="1"/>
              <a:t>LayoutElementFactory</a:t>
            </a:r>
            <a:endParaRPr lang="en-US" sz="2000" dirty="0"/>
          </a:p>
          <a:p>
            <a:pPr lvl="2"/>
            <a:r>
              <a:rPr lang="en-US" sz="2000" dirty="0"/>
              <a:t> Find, retrieve, select, modify</a:t>
            </a:r>
          </a:p>
          <a:p>
            <a:pPr lvl="2"/>
            <a:r>
              <a:rPr lang="en-US" sz="2000" dirty="0"/>
              <a:t>Layout and Element events</a:t>
            </a:r>
            <a:endParaRPr lang="en-US" sz="1800" dirty="0"/>
          </a:p>
          <a:p>
            <a:pPr lvl="1"/>
            <a:r>
              <a:rPr lang="en-US" sz="2200" dirty="0"/>
              <a:t>Layout API for 3.0</a:t>
            </a:r>
          </a:p>
          <a:p>
            <a:pPr lvl="2"/>
            <a:r>
              <a:rPr lang="en-US" sz="2000" dirty="0"/>
              <a:t>Element creation breaking changes</a:t>
            </a:r>
          </a:p>
          <a:p>
            <a:pPr lvl="2"/>
            <a:r>
              <a:rPr lang="en-US" sz="2000" dirty="0"/>
              <a:t>Layout and Element event breaking changes</a:t>
            </a: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5232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1364A16-0919-4EAF-8BD7-7214B3FF2A27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413554C-7A1D-478E-A478-AAB50D591F6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A98C5DA-13C9-4507-A6F5-0DC6C871D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99" y="1188156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20395221"/>
              </p:ext>
            </p:extLst>
          </p:nvPr>
        </p:nvGraphicFramePr>
        <p:xfrm>
          <a:off x="241301" y="2239429"/>
          <a:ext cx="11709399" cy="3546633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7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341823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74808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for Pro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i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the Sketch Tool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baseline="0" dirty="0">
                          <a:effectLst/>
                        </a:rPr>
                        <a:t>5:30 p.m. - 6:30 p.m.</a:t>
                      </a:r>
                      <a:endParaRPr lang="en-US" sz="15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baseline="0" dirty="0">
                          <a:effectLst/>
                        </a:rPr>
                        <a:t>Using Graphic Elements with Maps and Layouts</a:t>
                      </a:r>
                      <a:endParaRPr lang="en-US" sz="15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baseline="0" dirty="0">
                          <a:effectLst/>
                        </a:rPr>
                        <a:t>Mojave Learning Center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What's New in the Geodatabase and Utility Network APIs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G-H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p.m. - 5:00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COGO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p.m. - 6:30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 Layout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Mesquite 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07969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Thu, Mar 10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10:30 a.m. - 11:30 a.m.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ArcGIS Pro SDK for .NET:  Parcel Fabric API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Santa Rosa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1:00 p.m. — 2:00 p.m.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Improving Your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Dockpane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</a:t>
                      </a:r>
                      <a:r>
                        <a:rPr lang="en-US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ProWindow</a:t>
                      </a: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Design Patterns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6EB8AC1A-63F8-4615-B87B-862F6EDD90BD}"/>
              </a:ext>
            </a:extLst>
          </p:cNvPr>
          <p:cNvSpPr txBox="1">
            <a:spLocks/>
          </p:cNvSpPr>
          <p:nvPr/>
        </p:nvSpPr>
        <p:spPr>
          <a:xfrm>
            <a:off x="250899" y="1743765"/>
            <a:ext cx="10826496" cy="246221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1600" b="0" i="1" dirty="0">
                <a:solidFill>
                  <a:srgbClr val="00B0F0"/>
                </a:solidFill>
              </a:rPr>
              <a:t>NOTE</a:t>
            </a:r>
            <a:r>
              <a:rPr lang="en-US" sz="1600" b="0" dirty="0">
                <a:solidFill>
                  <a:srgbClr val="00B0F0"/>
                </a:solidFill>
              </a:rPr>
              <a:t>:  </a:t>
            </a:r>
            <a:r>
              <a:rPr lang="en-US" sz="1600" b="0" dirty="0"/>
              <a:t>Session titles are led by “ArcGIS Pro SDK for .NET” in online agenda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610B97-1107-4D5A-B549-7F0BE667618F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/>
              <a:t>Developer Summit – March 8 – 11, 2022</a:t>
            </a:r>
            <a:endParaRPr lang="en-US" sz="3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A5E9E4-EE13-41B5-B103-BE5D6C01FAC4}"/>
              </a:ext>
            </a:extLst>
          </p:cNvPr>
          <p:cNvSpPr/>
          <p:nvPr/>
        </p:nvSpPr>
        <p:spPr>
          <a:xfrm>
            <a:off x="250899" y="6046836"/>
            <a:ext cx="9436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Search the online Detailed Agenda using “Pro SDK” for more information:</a:t>
            </a:r>
          </a:p>
          <a:p>
            <a:r>
              <a:rPr lang="en-US" dirty="0"/>
              <a:t>https://www.esri.com/en-us/about/events/devsummit/agenda/agenda/detail</a:t>
            </a:r>
          </a:p>
        </p:txBody>
      </p:sp>
    </p:spTree>
    <p:extLst>
      <p:ext uri="{BB962C8B-B14F-4D97-AF65-F5344CB8AC3E}">
        <p14:creationId xmlns:p14="http://schemas.microsoft.com/office/powerpoint/2010/main" val="553032379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981" y="587754"/>
            <a:ext cx="10826496" cy="369332"/>
          </a:xfrm>
        </p:spPr>
        <p:txBody>
          <a:bodyPr/>
          <a:lstStyle/>
          <a:p>
            <a:r>
              <a:rPr lang="en-US" b="0" dirty="0"/>
              <a:t>ArcGIS Pro SDK for .NET –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13158784"/>
              </p:ext>
            </p:extLst>
          </p:nvPr>
        </p:nvGraphicFramePr>
        <p:xfrm>
          <a:off x="358981" y="1209628"/>
          <a:ext cx="11375819" cy="2489330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96374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4388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28235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90732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sngStrike" kern="1200" baseline="0" dirty="0">
                          <a:effectLst/>
                        </a:rPr>
                        <a:t>Wed, Mar 9</a:t>
                      </a:r>
                      <a:endParaRPr lang="en-US" sz="1600" b="1" u="none" strike="sng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- 3:00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Customize Galleries and </a:t>
                      </a:r>
                      <a:r>
                        <a:rPr lang="en-US" sz="1500" u="none" strike="sngStrike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Comboboxes</a:t>
                      </a:r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Templates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WebViewBrowser</a:t>
                      </a:r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Control and Webview2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1: Oasis 1-2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48729988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3:15 p.m. - 3:45 p.m.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Topology in the ArcGIS Pro SDK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sngStrike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sngStrike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51161786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11:15 a.m. - 11:45 a.m.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Versioning Variations: An In-Depth Look at Using ArcGIS Pro SDK with Geodatabase Versioning</a:t>
                      </a: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70777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p.m. - 1:30 p.m.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The </a:t>
                      </a:r>
                      <a:r>
                        <a:rPr lang="en-US" sz="1600" b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TableControl</a:t>
                      </a:r>
                      <a:endParaRPr lang="sv-SE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pt-BR" sz="15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3: Mesquite D-E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85617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377536" y="432521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b="0" dirty="0"/>
              <a:t>The Road Ahead:  ArcGIS Pro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/>
        </p:nvGraphicFramePr>
        <p:xfrm>
          <a:off x="377536" y="4910977"/>
          <a:ext cx="11125985" cy="776276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p.m. - 3:30 p.m.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effectLst/>
                        </a:rPr>
                        <a:t>ArcGIS Pro: The Road Ahead</a:t>
                      </a:r>
                      <a:endParaRPr lang="en-US" sz="16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C-D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265912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0843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400EE5B8-1E21-4A4F-974F-E05DABF44A1E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6CDC5D-4362-4DC7-A5C1-FB9DA275878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17ECE0D5-6782-40DB-BE2F-59C1BAA2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8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124" y="1957540"/>
            <a:ext cx="10826496" cy="369332"/>
          </a:xfrm>
        </p:spPr>
        <p:txBody>
          <a:bodyPr/>
          <a:lstStyle/>
          <a:p>
            <a:r>
              <a:rPr lang="en-US" b="0" dirty="0">
                <a:ea typeface="+mj-lt"/>
                <a:cs typeface="+mj-lt"/>
                <a:hlinkClick r:id="rId4"/>
              </a:rPr>
              <a:t>https://github.com/Esri/arcgis-pro-sdk/wiki/Tech-Sessions#2022-palm-springs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1FDBBAE-1680-4DFB-8EE4-EFD2C1CE4754}"/>
              </a:ext>
            </a:extLst>
          </p:cNvPr>
          <p:cNvSpPr txBox="1">
            <a:spLocks/>
          </p:cNvSpPr>
          <p:nvPr/>
        </p:nvSpPr>
        <p:spPr>
          <a:xfrm>
            <a:off x="350240" y="190182"/>
            <a:ext cx="10826496" cy="49244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3200" b="0" dirty="0"/>
              <a:t>Pro SDK Sessions on GitHub</a:t>
            </a:r>
          </a:p>
        </p:txBody>
      </p:sp>
      <p:pic>
        <p:nvPicPr>
          <p:cNvPr id="10" name="Picture 10" descr="Qr code&#10;&#10;Description automatically generated">
            <a:extLst>
              <a:ext uri="{FF2B5EF4-FFF2-40B4-BE49-F238E27FC236}">
                <a16:creationId xmlns:a16="http://schemas.microsoft.com/office/drawing/2014/main" id="{1EE97B47-7568-4FD2-95A0-3BBB794A2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1329" y="2833038"/>
            <a:ext cx="2743200" cy="269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87883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4873873" y="3084851"/>
            <a:ext cx="5539902" cy="1880377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800" dirty="0"/>
              <a:t>Questions?</a:t>
            </a:r>
            <a:endParaRPr lang="en-US" sz="24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4916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F9F74E8-D9FA-604C-BF75-131A52C85E4B}"/>
              </a:ext>
            </a:extLst>
          </p:cNvPr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CF7C7AA-DEEE-DE47-82E8-1B203F974A9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7" name="Picture 16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41F11C67-49EA-B34D-8F5A-4A36D5A20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C037533-8F12-9149-A013-DC018BEB5650}"/>
              </a:ext>
            </a:extLst>
          </p:cNvPr>
          <p:cNvGrpSpPr/>
          <p:nvPr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850C38A-DFEB-6349-94A5-499FEFA6A060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81F224-72DC-4241-BB75-3F1CF2EA7BE1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Select the session you attended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BEA1C3-E185-194D-A4A0-17D7FB34F4D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2C61F03-0729-9245-855D-63132C33B86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C3E3F7"/>
                  </a:solidFill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95F50F2-B02E-8941-8C91-626D3BA0D883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12" name="Picture 11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82BAE032-2B26-DE41-A77A-C598B4D52D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13" name="Picture 8">
                <a:extLst>
                  <a:ext uri="{FF2B5EF4-FFF2-40B4-BE49-F238E27FC236}">
                    <a16:creationId xmlns:a16="http://schemas.microsoft.com/office/drawing/2014/main" id="{C7884134-DBB4-B847-9A8D-F25810AEE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2068E54C-C8B3-9A4F-AD47-CFAC8BD328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813EF59-4A51-BB4E-BB9D-E289BD721B77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0F4EDA14-5500-A54D-A0CF-045D632D88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245444C-72F6-E14A-88A4-70F42AFA463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1" name="Picture 8">
                <a:extLst>
                  <a:ext uri="{FF2B5EF4-FFF2-40B4-BE49-F238E27FC236}">
                    <a16:creationId xmlns:a16="http://schemas.microsoft.com/office/drawing/2014/main" id="{72F83291-46D9-2F40-BB40-0949D3FBAC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B2F083CE-761F-5B44-9D60-E3E9B26328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35DF100-CBD9-074D-9733-47200FA381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24" name="Right Arrow 38">
              <a:extLst>
                <a:ext uri="{FF2B5EF4-FFF2-40B4-BE49-F238E27FC236}">
                  <a16:creationId xmlns:a16="http://schemas.microsoft.com/office/drawing/2014/main" id="{7325D5B9-3AFA-3E47-8138-65F8D5447E69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5" name="Right Arrow 38">
              <a:extLst>
                <a:ext uri="{FF2B5EF4-FFF2-40B4-BE49-F238E27FC236}">
                  <a16:creationId xmlns:a16="http://schemas.microsoft.com/office/drawing/2014/main" id="{D1F45432-308A-FD46-A157-211CA1060763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6" name="Right Arrow 38">
              <a:extLst>
                <a:ext uri="{FF2B5EF4-FFF2-40B4-BE49-F238E27FC236}">
                  <a16:creationId xmlns:a16="http://schemas.microsoft.com/office/drawing/2014/main" id="{54874BB2-3872-7441-8F1A-21BE13B6AB72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09CCB2-AEFA-EF4B-8AE5-DFD06235A12F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8" name="Picture 8">
                <a:extLst>
                  <a:ext uri="{FF2B5EF4-FFF2-40B4-BE49-F238E27FC236}">
                    <a16:creationId xmlns:a16="http://schemas.microsoft.com/office/drawing/2014/main" id="{ED94FC9A-361F-E542-80E7-EE83F10342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E96365D-2F2E-F145-9AEC-B04A2C49EC98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03A02BF9-8C1C-C945-94E0-B8B7B3A057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2021EAAF-504B-F242-96B1-8415531BBD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1B469A5-7119-2C47-A3F3-564E7B700B6A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33" name="Picture 8">
                <a:extLst>
                  <a:ext uri="{FF2B5EF4-FFF2-40B4-BE49-F238E27FC236}">
                    <a16:creationId xmlns:a16="http://schemas.microsoft.com/office/drawing/2014/main" id="{1BB21591-AE0C-3742-A944-98DACB665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alphaModFix amt="50000"/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BC2D592-CDE5-3D45-8854-33F318214A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5" name="Title 2">
            <a:extLst>
              <a:ext uri="{FF2B5EF4-FFF2-40B4-BE49-F238E27FC236}">
                <a16:creationId xmlns:a16="http://schemas.microsoft.com/office/drawing/2014/main" id="{D0EDFF76-F4F1-A34E-9DBE-9B61D5A3B7D0}"/>
              </a:ext>
            </a:extLst>
          </p:cNvPr>
          <p:cNvSpPr txBox="1">
            <a:spLocks/>
          </p:cNvSpPr>
          <p:nvPr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Please Share Your Feedback in the App</a:t>
            </a:r>
          </a:p>
        </p:txBody>
      </p:sp>
      <p:pic>
        <p:nvPicPr>
          <p:cNvPr id="36" name="Picture 3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CE3CB30-3726-F743-AA20-B0CF1E356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50"/>
          <a:stretch/>
        </p:blipFill>
        <p:spPr>
          <a:xfrm>
            <a:off x="6989068" y="1147464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349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60BEF217-0FE0-A742-8673-2A7AA7301D3B}"/>
              </a:ext>
            </a:extLst>
          </p:cNvPr>
          <p:cNvGrpSpPr/>
          <p:nvPr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5D46C39-C73E-8341-BE4D-A6FE06831440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7736CB9-A2A0-724A-AA73-BE36AA32FD84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FF3ADB-E582-7D42-AFF2-83EC15BAFDAE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23" name="Picture 22" descr="Background pattern&#10;&#10;Description automatically generated">
              <a:extLst>
                <a:ext uri="{FF2B5EF4-FFF2-40B4-BE49-F238E27FC236}">
                  <a16:creationId xmlns:a16="http://schemas.microsoft.com/office/drawing/2014/main" id="{F13A02E3-35ED-BA41-BBE5-8ADB01E23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id="{68EC4E4F-3D60-F044-A5A1-A5FAEBA9C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8C3CC2-2836-8540-82C2-551689D37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D48158A-2CC7-B347-B5D6-B3552870633B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>
                  <a:solidFill>
                    <a:schemeClr val="tx1">
                      <a:alpha val="60000"/>
                    </a:schemeClr>
                  </a:solidFill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018344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CC173B-0C5B-A74F-8E7E-D84311C3E42C}"/>
              </a:ext>
            </a:extLst>
          </p:cNvPr>
          <p:cNvGrpSpPr/>
          <p:nvPr/>
        </p:nvGrpSpPr>
        <p:grpSpPr>
          <a:xfrm>
            <a:off x="0" y="-2"/>
            <a:ext cx="12192001" cy="6858003"/>
            <a:chOff x="0" y="-2"/>
            <a:chExt cx="12192001" cy="685800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835AA7-7C46-D34B-A285-4886647A48C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004BAF95-D028-054F-B48C-ADC67A6B7D5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0251D965-B99F-0B44-855C-733CE8599B6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25A3B57-2C9F-E742-970A-00941607D0A4}"/>
                </a:ext>
              </a:extLst>
            </p:cNvPr>
            <p:cNvGrpSpPr/>
            <p:nvPr/>
          </p:nvGrpSpPr>
          <p:grpSpPr>
            <a:xfrm>
              <a:off x="0" y="0"/>
              <a:ext cx="5518813" cy="6858000"/>
              <a:chOff x="0" y="0"/>
              <a:chExt cx="5518813" cy="6858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F23665F-7301-2F45-A413-0B69D2FD4C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-1289222" y="3013903"/>
                <a:ext cx="4589309" cy="2010866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2C03EA8-BF93-E448-A65C-AFD84D3D8F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16027"/>
                <a:ext cx="4635101" cy="2641973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11C90D7-31B5-6743-9AB3-7487DA7142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5518813" cy="3536066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768B15D-57BC-B04A-B5CF-9566DBAE6A77}"/>
                </a:ext>
              </a:extLst>
            </p:cNvPr>
            <p:cNvGrpSpPr/>
            <p:nvPr/>
          </p:nvGrpSpPr>
          <p:grpSpPr>
            <a:xfrm>
              <a:off x="7454098" y="-2"/>
              <a:ext cx="4737903" cy="6858003"/>
              <a:chOff x="7454098" y="-2"/>
              <a:chExt cx="4737903" cy="685800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24B245D-57A6-9A4E-8E35-1DAC2B1A35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2777" y="-1"/>
                <a:ext cx="2689224" cy="3912243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386D0F4-A79F-E742-A6E7-B9B4A7AC49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H="1">
                <a:off x="8263052" y="2743857"/>
                <a:ext cx="6261650" cy="159624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D0A7CF4-5D25-6F45-AC70-42CC0E3536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509083" y="4940781"/>
                <a:ext cx="2682917" cy="191722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180AF6A-6300-6C42-B9F5-6E14F3E7CE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9307329" y="-658306"/>
                <a:ext cx="2226367" cy="35429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3EB3969-DADF-364A-9F2C-8052662495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4098" y="3794531"/>
                <a:ext cx="4737902" cy="3063469"/>
              </a:xfrm>
              <a:prstGeom prst="rect">
                <a:avLst/>
              </a:prstGeom>
            </p:spPr>
          </p:pic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58C3CC2-2836-8540-82C2-551689D3743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763" y="2670486"/>
            <a:ext cx="4906474" cy="15170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C7A590-9999-EE4E-B5E3-D3578C0822AE}"/>
              </a:ext>
            </a:extLst>
          </p:cNvPr>
          <p:cNvSpPr/>
          <p:nvPr/>
        </p:nvSpPr>
        <p:spPr>
          <a:xfrm>
            <a:off x="0" y="6394787"/>
            <a:ext cx="12192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76A7FF">
                    <a:alpha val="60000"/>
                  </a:srgbClr>
                </a:solidFill>
              </a:rPr>
              <a:t>Copyright © 2021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189580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3549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surround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23728" y="2113176"/>
            <a:ext cx="11809385" cy="2670836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38136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23729" y="870333"/>
            <a:ext cx="11744544" cy="986769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28950-CA81-4E3A-849C-9F97959C1136}"/>
              </a:ext>
            </a:extLst>
          </p:cNvPr>
          <p:cNvSpPr txBox="1"/>
          <p:nvPr/>
        </p:nvSpPr>
        <p:spPr>
          <a:xfrm>
            <a:off x="214098" y="3066878"/>
            <a:ext cx="11744544" cy="3473739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3664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23729" y="870333"/>
            <a:ext cx="11744544" cy="986769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28950-CA81-4E3A-849C-9F97959C1136}"/>
              </a:ext>
            </a:extLst>
          </p:cNvPr>
          <p:cNvSpPr txBox="1"/>
          <p:nvPr/>
        </p:nvSpPr>
        <p:spPr>
          <a:xfrm>
            <a:off x="247886" y="4033575"/>
            <a:ext cx="11744544" cy="2486970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15940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23729" y="870333"/>
            <a:ext cx="11744544" cy="986769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28950-CA81-4E3A-849C-9F97959C1136}"/>
              </a:ext>
            </a:extLst>
          </p:cNvPr>
          <p:cNvSpPr txBox="1"/>
          <p:nvPr/>
        </p:nvSpPr>
        <p:spPr>
          <a:xfrm>
            <a:off x="247886" y="4033575"/>
            <a:ext cx="11744544" cy="2486970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14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4B5E38-3D4A-415B-8062-4B3EDEA65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0257" y="899698"/>
            <a:ext cx="3571429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35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47886" y="825914"/>
            <a:ext cx="11744544" cy="3167171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28950-CA81-4E3A-849C-9F97959C1136}"/>
              </a:ext>
            </a:extLst>
          </p:cNvPr>
          <p:cNvSpPr txBox="1"/>
          <p:nvPr/>
        </p:nvSpPr>
        <p:spPr>
          <a:xfrm>
            <a:off x="247886" y="5161856"/>
            <a:ext cx="11744544" cy="1336654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52223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DateTime.Now.ToString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("g")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9630EE-B688-4A5A-9D9C-9FF2FDFCE482}"/>
              </a:ext>
            </a:extLst>
          </p:cNvPr>
          <p:cNvSpPr txBox="1"/>
          <p:nvPr/>
        </p:nvSpPr>
        <p:spPr>
          <a:xfrm>
            <a:off x="223726" y="844154"/>
            <a:ext cx="11744544" cy="3167171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728950-CA81-4E3A-849C-9F97959C1136}"/>
              </a:ext>
            </a:extLst>
          </p:cNvPr>
          <p:cNvSpPr txBox="1"/>
          <p:nvPr/>
        </p:nvSpPr>
        <p:spPr>
          <a:xfrm>
            <a:off x="247886" y="5161856"/>
            <a:ext cx="11744544" cy="1336654"/>
          </a:xfrm>
          <a:prstGeom prst="rect">
            <a:avLst/>
          </a:prstGeom>
          <a:solidFill>
            <a:schemeClr val="tx1">
              <a:alpha val="8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9744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7455"/>
            <a:ext cx="10826496" cy="369332"/>
          </a:xfrm>
        </p:spPr>
        <p:txBody>
          <a:bodyPr/>
          <a:lstStyle/>
          <a:p>
            <a:r>
              <a:rPr lang="en-US" dirty="0" err="1"/>
              <a:t>LayoutElementFactory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B1FD772-E64A-4C78-A90B-70201BA6AC7A}"/>
              </a:ext>
            </a:extLst>
          </p:cNvPr>
          <p:cNvGraphicFramePr>
            <a:graphicFrameLocks noGrp="1"/>
          </p:cNvGraphicFramePr>
          <p:nvPr/>
        </p:nvGraphicFramePr>
        <p:xfrm>
          <a:off x="223728" y="1440924"/>
          <a:ext cx="11809385" cy="42706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3795">
                  <a:extLst>
                    <a:ext uri="{9D8B030D-6E8A-4147-A177-3AD203B41FA5}">
                      <a16:colId xmlns:a16="http://schemas.microsoft.com/office/drawing/2014/main" val="1446672794"/>
                    </a:ext>
                  </a:extLst>
                </a:gridCol>
                <a:gridCol w="4630366">
                  <a:extLst>
                    <a:ext uri="{9D8B030D-6E8A-4147-A177-3AD203B41FA5}">
                      <a16:colId xmlns:a16="http://schemas.microsoft.com/office/drawing/2014/main" val="1445322899"/>
                    </a:ext>
                  </a:extLst>
                </a:gridCol>
                <a:gridCol w="3385224">
                  <a:extLst>
                    <a:ext uri="{9D8B030D-6E8A-4147-A177-3AD203B41FA5}">
                      <a16:colId xmlns:a16="http://schemas.microsoft.com/office/drawing/2014/main" val="2574646790"/>
                    </a:ext>
                  </a:extLst>
                </a:gridCol>
              </a:tblGrid>
              <a:tr h="4270690">
                <a:tc>
                  <a:txBody>
                    <a:bodyPr/>
                    <a:lstStyle/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CreateGraphicElements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CreatePointGraphicElement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CreateLineGraphicElement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CreatePolygonGraphicElement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CreateBezierCurveGraphicElement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CreateCircleGraphicElement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CreateEllipseGraphicElement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CreateFreehandGraphicElement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CreateLassoGraphicElement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en-US" dirty="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CreateRectangleGraphicElement</a:t>
                      </a:r>
                      <a:endParaRPr lang="en-US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CreateCurvedTextGraphicElement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CreatePointTextGraphicElement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CreateCircleParagraphGraphicElement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CreatePolygonParagraphGraphicElement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CreateEllipseParagraphGraphicElement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CreateRectangleParagraphGraphicElement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CreateMapFrame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CreateLegend</a:t>
                      </a:r>
                      <a:endParaRPr lang="en-US" dirty="0"/>
                    </a:p>
                    <a:p>
                      <a:r>
                        <a:rPr lang="en-US" dirty="0" err="1"/>
                        <a:t>CreateScaleBar</a:t>
                      </a:r>
                      <a:endParaRPr lang="en-US" dirty="0"/>
                    </a:p>
                    <a:p>
                      <a:r>
                        <a:rPr lang="en-US" dirty="0" err="1"/>
                        <a:t>CreateNorthArrow</a:t>
                      </a:r>
                      <a:endParaRPr lang="en-US" dirty="0"/>
                    </a:p>
                    <a:p>
                      <a:r>
                        <a:rPr lang="en-US" dirty="0" err="1"/>
                        <a:t>CreateTableFrame</a:t>
                      </a:r>
                      <a:endParaRPr lang="en-US" dirty="0"/>
                    </a:p>
                    <a:p>
                      <a:r>
                        <a:rPr lang="en-US" dirty="0" err="1"/>
                        <a:t>CreateChartFrame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1700" dirty="0" err="1"/>
                        <a:t>CreateAttachmentFrameElement</a:t>
                      </a:r>
                      <a:endParaRPr lang="en-US" sz="1700" dirty="0"/>
                    </a:p>
                    <a:p>
                      <a:r>
                        <a:rPr lang="en-US" dirty="0" err="1"/>
                        <a:t>CreatePictureGraphicElement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CreateGroupElement</a:t>
                      </a:r>
                      <a:endParaRPr lang="en-US" dirty="0"/>
                    </a:p>
                    <a:p>
                      <a:r>
                        <a:rPr lang="en-US" dirty="0" err="1"/>
                        <a:t>CreateElement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2219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303BB45A-E07E-4F59-A439-5E02A1EA02A2}"/>
              </a:ext>
            </a:extLst>
          </p:cNvPr>
          <p:cNvSpPr txBox="1"/>
          <p:nvPr/>
        </p:nvSpPr>
        <p:spPr>
          <a:xfrm>
            <a:off x="223727" y="806655"/>
            <a:ext cx="11809385" cy="573269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map = …;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//acquire a map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(17, 11,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1.0);</a:t>
            </a:r>
          </a:p>
          <a:p>
            <a:r>
              <a:rPr lang="en-US" sz="10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(“Default map”);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text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Coordindate2D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10.5);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.Instance.CreatePointTextGraphicElement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("g"));</a:t>
            </a:r>
          </a:p>
          <a:p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//Remember to call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CreateLayoutPaneAsync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on the UI Thread!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.Panes.CreateLayoutPaneAsync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737748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Content – Modify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2F0104-ED75-4BCD-91AF-FACE396F24E1}"/>
              </a:ext>
            </a:extLst>
          </p:cNvPr>
          <p:cNvSpPr txBox="1"/>
          <p:nvPr/>
        </p:nvSpPr>
        <p:spPr>
          <a:xfrm>
            <a:off x="484252" y="1479241"/>
            <a:ext cx="11223496" cy="446528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1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//copy a picture frame element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layout.CopyElements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}).First();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//move it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pictureFrameCopy.SetX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pictureFrame.GetX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pictureFrame.GetWidth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+ 1.0);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pictureFrameCopy.SetRotation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(45.0);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//set to top of Z order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layout.BringToFront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layout.DeleteElement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//delete original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layout.GroupElements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pictureFrameCopy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text1, text2});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//group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6001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E3EC7C-6C77-4EB6-803A-AC0842D635F7}"/>
              </a:ext>
            </a:extLst>
          </p:cNvPr>
          <p:cNvSpPr txBox="1"/>
          <p:nvPr/>
        </p:nvSpPr>
        <p:spPr>
          <a:xfrm>
            <a:off x="559513" y="1308847"/>
            <a:ext cx="10621869" cy="473616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//Layout Events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Log($"layout added: 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event_type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LayoutViewEventType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event_type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.Initialized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The view is new – it is being opened for the first time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args.LayoutView.Layout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etc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else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event_type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LayoutViewEventType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.Activated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The view is being activated – will also fire for new views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37390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Events - </a:t>
            </a:r>
            <a:r>
              <a:rPr lang="en-US" dirty="0" err="1">
                <a:latin typeface="Consolas" panose="020B0609020204030204" pitchFamily="49" charset="0"/>
              </a:rPr>
              <a:t>ArcGIS.Desktop.Layouts.Events</a:t>
            </a:r>
            <a:r>
              <a:rPr lang="en-US" dirty="0">
                <a:latin typeface="Consolas" panose="020B0609020204030204" pitchFamily="49" charset="0"/>
              </a:rPr>
              <a:t> </a:t>
            </a:r>
            <a:endParaRPr lang="en-US" dirty="0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65DC1C-114D-4B5D-8F6E-48492A3DF77F}"/>
              </a:ext>
            </a:extLst>
          </p:cNvPr>
          <p:cNvSpPr txBox="1"/>
          <p:nvPr/>
        </p:nvSpPr>
        <p:spPr>
          <a:xfrm>
            <a:off x="772347" y="1870394"/>
            <a:ext cx="10621869" cy="438449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 //Element Events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ElementAddedEvent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.Subscribe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layout to which elements are being added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elements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- process added element(s)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ArcGIS.Desktop.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Mapping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.Events.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ElementSelectionChangedEvent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.Subscribe((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 {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//get the layout on which elements are being selected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args.ElementContainer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layout.GetSelectedElements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- process selected elements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26463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3.0 Breaking Changes for Events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Addendum</a:t>
            </a:r>
          </a:p>
          <a:p>
            <a:pPr lvl="1"/>
            <a:r>
              <a:rPr lang="en-US" sz="2200" dirty="0"/>
              <a:t>3.0 Changes for Map Surrounds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Call </a:t>
            </a:r>
            <a:r>
              <a:rPr lang="en-US" sz="2200" dirty="0" err="1"/>
              <a:t>CreateMapSurroundElement</a:t>
            </a:r>
            <a:r>
              <a:rPr lang="en-US" sz="2200" dirty="0"/>
              <a:t> macro on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/>
              <a:t>Use </a:t>
            </a:r>
            <a:r>
              <a:rPr lang="en-US" sz="2000" dirty="0" err="1"/>
              <a:t>MapSurroundInfo</a:t>
            </a:r>
            <a:r>
              <a:rPr lang="en-US" sz="2000" dirty="0"/>
              <a:t> derived class to customize the surround</a:t>
            </a:r>
          </a:p>
          <a:p>
            <a:pPr lvl="3"/>
            <a:r>
              <a:rPr lang="en-US" sz="1800" dirty="0"/>
              <a:t>Opportunity to customize placement, </a:t>
            </a:r>
            <a:r>
              <a:rPr lang="en-US" sz="1800" dirty="0" err="1"/>
              <a:t>etc</a:t>
            </a:r>
            <a:r>
              <a:rPr lang="en-US" sz="1800" dirty="0"/>
              <a:t> via </a:t>
            </a:r>
            <a:r>
              <a:rPr lang="en-US" sz="1800" dirty="0" err="1"/>
              <a:t>ElementInfo</a:t>
            </a:r>
            <a:endParaRPr lang="en-US" sz="1800" dirty="0"/>
          </a:p>
          <a:p>
            <a:pPr lvl="1"/>
            <a:endParaRPr lang="en-US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4839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– 2.x Graphic Element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1051957"/>
            <a:ext cx="11747770" cy="536872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//In 2.x we typically match specific geometries with specific macros. Modify as needed post create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circle = ….;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ellipse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line = …;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rect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poly = …;</a:t>
            </a:r>
          </a:p>
          <a:p>
            <a:endParaRPr lang="en-US" sz="1600" dirty="0">
              <a:solidFill>
                <a:schemeClr val="bg1">
                  <a:lumMod val="85000"/>
                  <a:lumOff val="1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circleElem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.Instance.CreateCircleGraphicElement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circle_poly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, ...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ellipseElem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.Instance.CreateEllipseGraphicElement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ellipse, ...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lineElem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.Instance.CreateLineGraphicElement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line, ...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rectElem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.Instance.CreateRectangleGraphicElement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rect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, ...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ptElem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.Instance.CreatePointGraphicElement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pt.Coordinate2D, …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polyElem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.Instance.CreatePolygonGraphicElement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poly, ...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//Note: A generic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CreateGraphicElement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method was added at 2.6 for any geometry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graphicElem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(layout, poly, ...</a:t>
            </a:r>
          </a:p>
          <a:p>
            <a:endParaRPr lang="en-US" sz="1600" dirty="0">
              <a:solidFill>
                <a:schemeClr val="bg1">
                  <a:lumMod val="85000"/>
                  <a:lumOff val="1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//modify elements as needed post-create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circleElem.SetAnchor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CenterPoint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circleElem.SetCustomProperty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(“Created”,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(“g”));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ellipseElem.SetAnchor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CenterPoint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ellipseElem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.SetCustomProperty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(“Created”,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(“g”));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lineElem.SetAnchor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CenterPoint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lineElem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.SetCustomProperty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(“Created”,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DateTime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.Now.ToString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(“g”));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…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chemeClr val="bg1">
                  <a:lumMod val="85000"/>
                  <a:lumOff val="1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2070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 – Element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1051957"/>
            <a:ext cx="11747770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//In 3.0, construct a graphic then element or construct element directly using “generic” methods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circle = ….;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ellipse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line = …;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rect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= …;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poly = …;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 { Anchor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CenterPoint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CustomProperties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 = …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 foreach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&gt;() { circle, ellipse, line,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rect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poly})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graphic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GraphicFactory</a:t>
            </a:r>
            <a:r>
              <a:rPr lang="en-US" sz="1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.Instance.CreateSimpleGraphic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customize graphic if/as needed…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(layout, graphic,"",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//skip graphic creation step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&gt;() { circle, ellipse, line,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rect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poly})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.Instance.CreateGraphicElement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null, "",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33947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2.x Map Surround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1051957"/>
            <a:ext cx="11747770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//In 2.x call specific map surround macros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mapFrame.SetName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(“Map 1”);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map surrounds – north arrow, scale bar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.Instance.CreateNorthArrow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(6.5, 4),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scalebar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.Instance.CreateScaleBar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(3, 8),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scalebar.SetAnchor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383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800" y="1548623"/>
            <a:ext cx="10369296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3"/>
            <a:endParaRPr lang="en-US" sz="2000" dirty="0"/>
          </a:p>
          <a:p>
            <a:pPr marL="621792" lvl="2" indent="0">
              <a:spcAft>
                <a:spcPts val="1000"/>
              </a:spcAft>
              <a:buNone/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20BEE-54E8-4F00-A5A7-FA8D584D5690}"/>
              </a:ext>
            </a:extLst>
          </p:cNvPr>
          <p:cNvSpPr txBox="1"/>
          <p:nvPr/>
        </p:nvSpPr>
        <p:spPr>
          <a:xfrm>
            <a:off x="783540" y="1297259"/>
            <a:ext cx="10621869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//Method 2: Define a layout page properties as “the” parameter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17;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11;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newPage.Units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LinearUnit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.Inches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newPage.ShowRulers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newPage.SmallestRulerDivision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guides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.Vertical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newPage.Width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CIMGuide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 Orientation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Position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newPage.Height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/ 2}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newPage.Guides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guides.ToArray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margin =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CIMMargin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margin.Left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margin.Right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margin.Bottom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1.0;</a:t>
            </a:r>
          </a:p>
          <a:p>
            <a:endParaRPr lang="en-US" b="1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061F8D-9374-456C-A278-AC2C0CB7DBE7}"/>
              </a:ext>
            </a:extLst>
          </p:cNvPr>
          <p:cNvSpPr txBox="1"/>
          <p:nvPr/>
        </p:nvSpPr>
        <p:spPr>
          <a:xfrm>
            <a:off x="796794" y="1310513"/>
            <a:ext cx="10621869" cy="5123418"/>
          </a:xfrm>
          <a:prstGeom prst="rect">
            <a:avLst/>
          </a:prstGeom>
          <a:solidFill>
            <a:schemeClr val="tx1">
              <a:alpha val="71000"/>
            </a:schemeClr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AFECB-F9A0-4B3D-92C0-15B86ABB2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32" y="886444"/>
            <a:ext cx="3580952" cy="3095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C4B5E38-3D4A-415B-8062-4B3EDEA65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0257" y="899698"/>
            <a:ext cx="3571429" cy="30952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BBFD1A0-53FB-4713-B512-49AF5BEE2F9B}"/>
              </a:ext>
            </a:extLst>
          </p:cNvPr>
          <p:cNvSpPr/>
          <p:nvPr/>
        </p:nvSpPr>
        <p:spPr bwMode="auto">
          <a:xfrm>
            <a:off x="7937532" y="2485488"/>
            <a:ext cx="3576226" cy="50351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637232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API at 3.0 – Map Surround Creation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1051957"/>
            <a:ext cx="11747770" cy="512341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//In 3.0, 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MapSurroundInfo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customize the surround with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CreateMapSurroundElement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 { Anchor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Anchor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CenterPoint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CustomProperties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 = …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map frame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frame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EnvelopeBuilder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.CreateEnvelope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(1, 0.5),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Coordinate2D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(5, 6.5));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.Instance.CreateMapFrame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(layout, frame, map, “Map 1”,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//map surround – North arrow and scalebar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NorthArrowInfo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NorthArrowStyleItem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naStyleItm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arrowElm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placementPt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na_info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"North Arrow",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ScaleBarInfo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 {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mapFrame.Name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sbElm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ElementFactory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.Instance.CreateMapSurroundElement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                  layout,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placementPt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sbInfo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elemInfo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1505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1820"/>
            <a:ext cx="10826496" cy="369332"/>
          </a:xfrm>
        </p:spPr>
        <p:txBody>
          <a:bodyPr/>
          <a:lstStyle/>
          <a:p>
            <a:r>
              <a:rPr lang="en-US" dirty="0"/>
              <a:t>Layout API at 3.0 – Event Changes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85799" y="1213250"/>
            <a:ext cx="11104124" cy="400053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1"/>
            <a:r>
              <a:rPr lang="en-US" sz="2200" dirty="0" err="1"/>
              <a:t>LayoutElementFactory</a:t>
            </a:r>
            <a:r>
              <a:rPr lang="en-US" sz="2200" dirty="0"/>
              <a:t> renamed to </a:t>
            </a:r>
            <a:r>
              <a:rPr lang="en-US" sz="2200" dirty="0" err="1"/>
              <a:t>ElementFactory</a:t>
            </a:r>
            <a:endParaRPr lang="en-US" sz="2200" dirty="0"/>
          </a:p>
          <a:p>
            <a:pPr lvl="2"/>
            <a:r>
              <a:rPr lang="en-US" sz="2000" dirty="0" err="1"/>
              <a:t>GraphicElement</a:t>
            </a:r>
            <a:r>
              <a:rPr lang="en-US" sz="2000" dirty="0"/>
              <a:t> macros separated out into a new factory – </a:t>
            </a:r>
            <a:r>
              <a:rPr lang="en-US" sz="2000" dirty="0" err="1"/>
              <a:t>GraphicFactory</a:t>
            </a:r>
            <a:endParaRPr lang="en-US" sz="2000" dirty="0"/>
          </a:p>
          <a:p>
            <a:pPr lvl="3"/>
            <a:r>
              <a:rPr lang="en-US" sz="1800" dirty="0"/>
              <a:t>Constructs </a:t>
            </a:r>
            <a:r>
              <a:rPr lang="en-US" sz="1800" dirty="0" err="1"/>
              <a:t>CIMGraphic</a:t>
            </a:r>
            <a:r>
              <a:rPr lang="en-US" sz="1800" dirty="0"/>
              <a:t> (point, line, polygon, text + symbol)</a:t>
            </a:r>
          </a:p>
          <a:p>
            <a:pPr lvl="3"/>
            <a:r>
              <a:rPr lang="en-US" sz="1800" dirty="0"/>
              <a:t>Can be used either in the view overlays _or_ as the input to a </a:t>
            </a:r>
            <a:r>
              <a:rPr lang="en-US" sz="1800" dirty="0" err="1"/>
              <a:t>GraphicElement</a:t>
            </a:r>
            <a:endParaRPr lang="en-US" sz="1800" dirty="0"/>
          </a:p>
          <a:p>
            <a:pPr lvl="3"/>
            <a:r>
              <a:rPr lang="en-US" sz="1800" dirty="0"/>
              <a:t>Includes new pre-defined shapes: triangle, cloud, circle, half-circle, ellipse, line arrows</a:t>
            </a:r>
          </a:p>
          <a:p>
            <a:pPr marL="1042416" lvl="3" indent="0">
              <a:buNone/>
            </a:pPr>
            <a:endParaRPr lang="en-US" sz="1800" dirty="0"/>
          </a:p>
          <a:p>
            <a:pPr lvl="2"/>
            <a:r>
              <a:rPr lang="en-US" sz="2000" dirty="0">
                <a:latin typeface="+mj-lt"/>
              </a:rPr>
              <a:t>Addition of “</a:t>
            </a:r>
            <a:r>
              <a:rPr lang="en-US" sz="2000" dirty="0" err="1">
                <a:latin typeface="+mj-lt"/>
              </a:rPr>
              <a:t>ElementInfo</a:t>
            </a:r>
            <a:r>
              <a:rPr lang="en-US" sz="2000" dirty="0">
                <a:latin typeface="+mj-lt"/>
              </a:rPr>
              <a:t>” to </a:t>
            </a:r>
            <a:r>
              <a:rPr lang="en-US" sz="2000" dirty="0" err="1"/>
              <a:t>ElementFactory</a:t>
            </a:r>
            <a:r>
              <a:rPr lang="en-US" sz="2000" dirty="0"/>
              <a:t> parameters for defining:</a:t>
            </a:r>
          </a:p>
          <a:p>
            <a:pPr lvl="3"/>
            <a:r>
              <a:rPr lang="en-US" sz="1800" dirty="0">
                <a:latin typeface="+mj-lt"/>
              </a:rPr>
              <a:t>Anchor, Rotation, Custom properties, </a:t>
            </a:r>
            <a:r>
              <a:rPr lang="en-US" sz="1800" dirty="0" err="1">
                <a:latin typeface="+mj-lt"/>
              </a:rPr>
              <a:t>CornerRounding</a:t>
            </a:r>
            <a:endParaRPr lang="en-US" sz="1800" dirty="0">
              <a:latin typeface="+mj-lt"/>
            </a:endParaRPr>
          </a:p>
          <a:p>
            <a:pPr lvl="4"/>
            <a:endParaRPr lang="en-US" sz="1800" dirty="0">
              <a:latin typeface="+mj-lt"/>
            </a:endParaRPr>
          </a:p>
          <a:p>
            <a:pPr lvl="1"/>
            <a:endParaRPr lang="en-US" sz="2200" dirty="0">
              <a:latin typeface="+mj-lt"/>
            </a:endParaRPr>
          </a:p>
          <a:p>
            <a:pPr lvl="2"/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042416" lvl="3" indent="0">
              <a:buNone/>
            </a:pPr>
            <a:endParaRPr lang="en-US" sz="20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marL="1370012" lvl="4" indent="0">
              <a:buNone/>
            </a:pPr>
            <a:endParaRPr lang="en-US" sz="1800" dirty="0"/>
          </a:p>
          <a:p>
            <a:pPr lvl="2"/>
            <a:endParaRPr lang="en-US" sz="1800" dirty="0"/>
          </a:p>
          <a:p>
            <a:pPr lvl="2">
              <a:spcAft>
                <a:spcPts val="1000"/>
              </a:spcAft>
            </a:pPr>
            <a:endParaRPr lang="en-US" sz="22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41326E-DB85-4437-AB3B-1435F0EF3A0B}"/>
              </a:ext>
            </a:extLst>
          </p:cNvPr>
          <p:cNvSpPr txBox="1"/>
          <p:nvPr/>
        </p:nvSpPr>
        <p:spPr>
          <a:xfrm>
            <a:off x="304800" y="924128"/>
            <a:ext cx="11747770" cy="549654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//3.0 Consolidated Element event + event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ArcGIS.Desktop.Layouts.Events.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sel_elems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args.Container.GetSelectedElements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//Determine type of element event from hint</a:t>
            </a:r>
            <a:endParaRPr lang="en-US" sz="1600" dirty="0">
              <a:solidFill>
                <a:schemeClr val="bg1">
                  <a:lumMod val="95000"/>
                  <a:lumOff val="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args.Hint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ElementAdded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ElementRemoved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SelectionChanged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PlacementChanged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PropertyChanged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StyleChanged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MapFrameDeactivated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case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ElementEventHint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MapFrameNavigated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   ....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//Layout added and removed 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ProjectItemsChangedEvent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event at 3.0 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are of type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ProjectItemsChangedEventArgs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ArcGIS.Desktop.Core.Events.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ProjectItemsChangedEvent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Subscribe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args</a:t>
            </a: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onsolas" panose="020B0609020204030204" pitchFamily="49" charset="0"/>
              </a:rPr>
              <a:t>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//Layout added. Layout removed would be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NotifyCollectionChangedAction.Remove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System.Collections.Specialized.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NotifyCollectionChangedAction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.Add &amp;&amp;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args.ProjectItem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layoutProjectItem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layout_name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layoutProjectItem.Name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layoutProjectItem.GetLayout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102178"/>
      </p:ext>
    </p:extLst>
  </p:cSld>
  <p:clrMapOvr>
    <a:masterClrMapping/>
  </p:clrMapOvr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581296-uc-2020-ppt-template-tech.pptx" id="{A76A390A-71F5-2E48-95B1-DCE8A8C0A980}" vid="{B79ECCA8-9773-034D-90D0-5512966E4A5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3BAE7E-0ABB-4465-A881-1B6B21A304F8}">
  <ds:schemaRefs>
    <ds:schemaRef ds:uri="office.server.policy"/>
  </ds:schemaRefs>
</ds:datastoreItem>
</file>

<file path=customXml/itemProps2.xml><?xml version="1.0" encoding="utf-8"?>
<ds:datastoreItem xmlns:ds="http://schemas.openxmlformats.org/officeDocument/2006/customXml" ds:itemID="{81E133DB-697E-4C10-B192-8899027B1EC6}">
  <ds:schemaRefs>
    <ds:schemaRef ds:uri="http://schemas.microsoft.com/office/2006/metadata/properties"/>
    <ds:schemaRef ds:uri="http://purl.org/dc/terms/"/>
    <ds:schemaRef ds:uri="http://www.w3.org/XML/1998/namespace"/>
    <ds:schemaRef ds:uri="http://purl.org/dc/dcmitype/"/>
    <ds:schemaRef ds:uri="http://schemas.microsoft.com/sharepoint/v3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6C1B58E-43A0-4DBE-BA0E-DB04CF891F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38957</TotalTime>
  <Words>9412</Words>
  <Application>Microsoft Office PowerPoint</Application>
  <PresentationFormat>Widescreen</PresentationFormat>
  <Paragraphs>2862</Paragraphs>
  <Slides>91</Slides>
  <Notes>91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6" baseType="lpstr">
      <vt:lpstr>Arial</vt:lpstr>
      <vt:lpstr>Calibri</vt:lpstr>
      <vt:lpstr>Consolas</vt:lpstr>
      <vt:lpstr>Lucida Grande</vt:lpstr>
      <vt:lpstr>Esri_Corporate_Template-Dark</vt:lpstr>
      <vt:lpstr>ArcGIS Pro SDK for .NET: Layout</vt:lpstr>
      <vt:lpstr>Layout - Session focus</vt:lpstr>
      <vt:lpstr>Layout Definition</vt:lpstr>
      <vt:lpstr>Layout Creation</vt:lpstr>
      <vt:lpstr>Layout Creation</vt:lpstr>
      <vt:lpstr>Layout Creation</vt:lpstr>
      <vt:lpstr>Layout Creation</vt:lpstr>
      <vt:lpstr>Layout Creation</vt:lpstr>
      <vt:lpstr>Layout Creation</vt:lpstr>
      <vt:lpstr>Layout Open</vt:lpstr>
      <vt:lpstr>Layout Open</vt:lpstr>
      <vt:lpstr>Layout Open</vt:lpstr>
      <vt:lpstr>Layout Open</vt:lpstr>
      <vt:lpstr>Layout Open</vt:lpstr>
      <vt:lpstr>Layout Open</vt:lpstr>
      <vt:lpstr>Layout Retrieval from a Project</vt:lpstr>
      <vt:lpstr>Layout Retrieval from a Project</vt:lpstr>
      <vt:lpstr>Layout Retrieval from a Project</vt:lpstr>
      <vt:lpstr>Layout Retrieval from Application Context</vt:lpstr>
      <vt:lpstr>Layout Content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</vt:lpstr>
      <vt:lpstr>PowerPoint Presentation</vt:lpstr>
      <vt:lpstr>Element Content</vt:lpstr>
      <vt:lpstr>Element Content – Find and Retrieve Elements</vt:lpstr>
      <vt:lpstr>Element Content – Select Elements</vt:lpstr>
      <vt:lpstr>Element Content – Find/Retrieve/Select Elements</vt:lpstr>
      <vt:lpstr>Element Content</vt:lpstr>
      <vt:lpstr>Element Content</vt:lpstr>
      <vt:lpstr>Element Content</vt:lpstr>
      <vt:lpstr>Element Content</vt:lpstr>
      <vt:lpstr>Element Content</vt:lpstr>
      <vt:lpstr>Layout and Element Events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 and Element Events - ArcGIS.Desktop.Layouts.Events </vt:lpstr>
      <vt:lpstr>Layout</vt:lpstr>
      <vt:lpstr>PowerPoint Presentation</vt:lpstr>
      <vt:lpstr>Layout API at 3.0</vt:lpstr>
      <vt:lpstr>Layout API at 3.0 – Element Creation</vt:lpstr>
      <vt:lpstr>Layout API at 3.0 – Element Creation</vt:lpstr>
      <vt:lpstr>Layout API at 3.0 – Event Changes</vt:lpstr>
      <vt:lpstr>Layout API at 3.0 – Event Changes</vt:lpstr>
      <vt:lpstr>Layout</vt:lpstr>
      <vt:lpstr>PowerPoint Presentation</vt:lpstr>
      <vt:lpstr>Layout – Session Summary</vt:lpstr>
      <vt:lpstr>ArcGIS Pro SDK for .NET – Technical Sessions</vt:lpstr>
      <vt:lpstr>ArcGIS Pro SDK for .NET – Demo Theater Sessions</vt:lpstr>
      <vt:lpstr>https://github.com/Esri/arcgis-pro-sdk/wiki/Tech-Sessions#2022-palm-springs</vt:lpstr>
      <vt:lpstr>Layout</vt:lpstr>
      <vt:lpstr>PowerPoint Presentation</vt:lpstr>
      <vt:lpstr>PowerPoint Presentation</vt:lpstr>
      <vt:lpstr>PowerPoint Presentation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LayoutElementFactory</vt:lpstr>
      <vt:lpstr>Element Content – Modify Elements</vt:lpstr>
      <vt:lpstr>Layout Events - ArcGIS.Desktop.Layouts.Events </vt:lpstr>
      <vt:lpstr>Element Events - ArcGIS.Desktop.Layouts.Events </vt:lpstr>
      <vt:lpstr>Layout API 3.0 Breaking Changes for Events</vt:lpstr>
      <vt:lpstr>Layout API – 2.x Graphic Element Creation</vt:lpstr>
      <vt:lpstr>Layout API at 3.0 – Element Creation</vt:lpstr>
      <vt:lpstr>Layout API at 2.x Map Surround Creation</vt:lpstr>
      <vt:lpstr>Layout API at 3.0 – Map Surround Creation</vt:lpstr>
      <vt:lpstr>Layout API at 3.0 – Event Changes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apply this template to existing slides</dc:title>
  <dc:creator>Brian Pettitt</dc:creator>
  <cp:lastModifiedBy>Charles Macleod</cp:lastModifiedBy>
  <cp:revision>470</cp:revision>
  <cp:lastPrinted>2019-04-30T20:56:12Z</cp:lastPrinted>
  <dcterms:created xsi:type="dcterms:W3CDTF">2020-07-27T19:27:29Z</dcterms:created>
  <dcterms:modified xsi:type="dcterms:W3CDTF">2022-03-04T18:14:37Z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