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9"/>
  </p:sldMasterIdLst>
  <p:notesMasterIdLst>
    <p:notesMasterId r:id="rId129"/>
  </p:notesMasterIdLst>
  <p:handoutMasterIdLst>
    <p:handoutMasterId r:id="rId130"/>
  </p:handoutMasterIdLst>
  <p:sldIdLst>
    <p:sldId id="614" r:id="rId70"/>
    <p:sldId id="611" r:id="rId71"/>
    <p:sldId id="613" r:id="rId72"/>
    <p:sldId id="612" r:id="rId73"/>
    <p:sldId id="789" r:id="rId74"/>
    <p:sldId id="792" r:id="rId75"/>
    <p:sldId id="820" r:id="rId76"/>
    <p:sldId id="799" r:id="rId77"/>
    <p:sldId id="1008" r:id="rId78"/>
    <p:sldId id="1001" r:id="rId79"/>
    <p:sldId id="1005" r:id="rId80"/>
    <p:sldId id="800" r:id="rId81"/>
    <p:sldId id="1002" r:id="rId82"/>
    <p:sldId id="1003" r:id="rId83"/>
    <p:sldId id="1004" r:id="rId84"/>
    <p:sldId id="999" r:id="rId85"/>
    <p:sldId id="828" r:id="rId86"/>
    <p:sldId id="821" r:id="rId87"/>
    <p:sldId id="801" r:id="rId88"/>
    <p:sldId id="822" r:id="rId89"/>
    <p:sldId id="823" r:id="rId90"/>
    <p:sldId id="824" r:id="rId91"/>
    <p:sldId id="825" r:id="rId92"/>
    <p:sldId id="830" r:id="rId93"/>
    <p:sldId id="827" r:id="rId94"/>
    <p:sldId id="832" r:id="rId95"/>
    <p:sldId id="833" r:id="rId96"/>
    <p:sldId id="834" r:id="rId97"/>
    <p:sldId id="806" r:id="rId98"/>
    <p:sldId id="1012" r:id="rId99"/>
    <p:sldId id="1013" r:id="rId100"/>
    <p:sldId id="1006" r:id="rId101"/>
    <p:sldId id="802" r:id="rId102"/>
    <p:sldId id="837" r:id="rId103"/>
    <p:sldId id="804" r:id="rId104"/>
    <p:sldId id="1014" r:id="rId105"/>
    <p:sldId id="1000" r:id="rId106"/>
    <p:sldId id="1009" r:id="rId107"/>
    <p:sldId id="1011" r:id="rId108"/>
    <p:sldId id="1010" r:id="rId109"/>
    <p:sldId id="998" r:id="rId110"/>
    <p:sldId id="838" r:id="rId111"/>
    <p:sldId id="1007" r:id="rId112"/>
    <p:sldId id="842" r:id="rId113"/>
    <p:sldId id="840" r:id="rId114"/>
    <p:sldId id="809" r:id="rId115"/>
    <p:sldId id="996" r:id="rId116"/>
    <p:sldId id="997" r:id="rId117"/>
    <p:sldId id="1015" r:id="rId118"/>
    <p:sldId id="739" r:id="rId119"/>
    <p:sldId id="728" r:id="rId120"/>
    <p:sldId id="791" r:id="rId121"/>
    <p:sldId id="704" r:id="rId122"/>
    <p:sldId id="734" r:id="rId123"/>
    <p:sldId id="720" r:id="rId124"/>
    <p:sldId id="733" r:id="rId125"/>
    <p:sldId id="701" r:id="rId126"/>
    <p:sldId id="712" r:id="rId127"/>
    <p:sldId id="737" r:id="rId1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efore You Begin" id="{E0EF4C05-0C63-5541-89AE-9208F98A56B1}">
          <p14:sldIdLst>
            <p14:sldId id="614"/>
            <p14:sldId id="611"/>
            <p14:sldId id="613"/>
            <p14:sldId id="612"/>
          </p14:sldIdLst>
        </p14:section>
        <p14:section name="Walk-In" id="{B4AA3D15-D40E-F045-BF5E-0FA76BA4CC6D}">
          <p14:sldIdLst>
            <p14:sldId id="789"/>
          </p14:sldIdLst>
        </p14:section>
        <p14:section name="YOUR PRESENATATION" id="{88A75BE7-9891-0649-8603-A4248CBF5D51}">
          <p14:sldIdLst>
            <p14:sldId id="792"/>
            <p14:sldId id="820"/>
            <p14:sldId id="799"/>
            <p14:sldId id="1008"/>
            <p14:sldId id="1001"/>
            <p14:sldId id="1005"/>
            <p14:sldId id="800"/>
            <p14:sldId id="1002"/>
            <p14:sldId id="1003"/>
            <p14:sldId id="1004"/>
            <p14:sldId id="999"/>
            <p14:sldId id="828"/>
            <p14:sldId id="821"/>
            <p14:sldId id="801"/>
            <p14:sldId id="822"/>
            <p14:sldId id="823"/>
            <p14:sldId id="824"/>
            <p14:sldId id="825"/>
            <p14:sldId id="830"/>
            <p14:sldId id="827"/>
            <p14:sldId id="832"/>
            <p14:sldId id="833"/>
            <p14:sldId id="834"/>
            <p14:sldId id="806"/>
            <p14:sldId id="1012"/>
            <p14:sldId id="1013"/>
            <p14:sldId id="1006"/>
            <p14:sldId id="802"/>
            <p14:sldId id="837"/>
            <p14:sldId id="804"/>
            <p14:sldId id="1014"/>
            <p14:sldId id="1000"/>
            <p14:sldId id="1009"/>
            <p14:sldId id="1011"/>
            <p14:sldId id="1010"/>
            <p14:sldId id="998"/>
            <p14:sldId id="838"/>
            <p14:sldId id="1007"/>
            <p14:sldId id="842"/>
            <p14:sldId id="840"/>
            <p14:sldId id="809"/>
            <p14:sldId id="996"/>
            <p14:sldId id="997"/>
            <p14:sldId id="1015"/>
          </p14:sldIdLst>
        </p14:section>
        <p14:section name="Walk-Out" id="{E1C5B446-A4D8-DA45-AB19-A4578A7B68EC}">
          <p14:sldIdLst>
            <p14:sldId id="739"/>
            <p14:sldId id="728"/>
          </p14:sldIdLst>
        </p14:section>
        <p14:section name="2022 Esri Dev Summit" id="{9384B04E-CB95-D647-BA34-75E7A6BE993D}">
          <p14:sldIdLst>
            <p14:sldId id="791"/>
            <p14:sldId id="704"/>
            <p14:sldId id="734"/>
            <p14:sldId id="720"/>
            <p14:sldId id="733"/>
            <p14:sldId id="701"/>
            <p14:sldId id="712"/>
            <p14:sldId id="73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C86"/>
    <a:srgbClr val="01114F"/>
    <a:srgbClr val="C3E3F7"/>
    <a:srgbClr val="027ECF"/>
    <a:srgbClr val="C9F2FF"/>
    <a:srgbClr val="FFFFFF"/>
    <a:srgbClr val="828218"/>
    <a:srgbClr val="828219"/>
    <a:srgbClr val="C830A0"/>
    <a:srgbClr val="E24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87"/>
  </p:normalViewPr>
  <p:slideViewPr>
    <p:cSldViewPr snapToGrid="0">
      <p:cViewPr varScale="1">
        <p:scale>
          <a:sx n="77" d="100"/>
          <a:sy n="77" d="100"/>
        </p:scale>
        <p:origin x="498" y="90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48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5.xml"/><Relationship Id="rId89" Type="http://schemas.openxmlformats.org/officeDocument/2006/relationships/slide" Target="slides/slide20.xml"/><Relationship Id="rId112" Type="http://schemas.openxmlformats.org/officeDocument/2006/relationships/slide" Target="slides/slide43.xml"/><Relationship Id="rId133" Type="http://schemas.openxmlformats.org/officeDocument/2006/relationships/theme" Target="theme/theme1.xml"/><Relationship Id="rId16" Type="http://schemas.openxmlformats.org/officeDocument/2006/relationships/customXml" Target="../customXml/item16.xml"/><Relationship Id="rId107" Type="http://schemas.openxmlformats.org/officeDocument/2006/relationships/slide" Target="slides/slide38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5.xml"/><Relationship Id="rId79" Type="http://schemas.openxmlformats.org/officeDocument/2006/relationships/slide" Target="slides/slide10.xml"/><Relationship Id="rId102" Type="http://schemas.openxmlformats.org/officeDocument/2006/relationships/slide" Target="slides/slide33.xml"/><Relationship Id="rId123" Type="http://schemas.openxmlformats.org/officeDocument/2006/relationships/slide" Target="slides/slide54.xml"/><Relationship Id="rId128" Type="http://schemas.openxmlformats.org/officeDocument/2006/relationships/slide" Target="slides/slide59.xml"/><Relationship Id="rId5" Type="http://schemas.openxmlformats.org/officeDocument/2006/relationships/customXml" Target="../customXml/item5.xml"/><Relationship Id="rId90" Type="http://schemas.openxmlformats.org/officeDocument/2006/relationships/slide" Target="slides/slide21.xml"/><Relationship Id="rId95" Type="http://schemas.openxmlformats.org/officeDocument/2006/relationships/slide" Target="slides/slide26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77" Type="http://schemas.openxmlformats.org/officeDocument/2006/relationships/slide" Target="slides/slide8.xml"/><Relationship Id="rId100" Type="http://schemas.openxmlformats.org/officeDocument/2006/relationships/slide" Target="slides/slide31.xml"/><Relationship Id="rId105" Type="http://schemas.openxmlformats.org/officeDocument/2006/relationships/slide" Target="slides/slide36.xml"/><Relationship Id="rId113" Type="http://schemas.openxmlformats.org/officeDocument/2006/relationships/slide" Target="slides/slide44.xml"/><Relationship Id="rId118" Type="http://schemas.openxmlformats.org/officeDocument/2006/relationships/slide" Target="slides/slide49.xml"/><Relationship Id="rId126" Type="http://schemas.openxmlformats.org/officeDocument/2006/relationships/slide" Target="slides/slide57.xml"/><Relationship Id="rId134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3.xml"/><Relationship Id="rId80" Type="http://schemas.openxmlformats.org/officeDocument/2006/relationships/slide" Target="slides/slide11.xml"/><Relationship Id="rId85" Type="http://schemas.openxmlformats.org/officeDocument/2006/relationships/slide" Target="slides/slide16.xml"/><Relationship Id="rId93" Type="http://schemas.openxmlformats.org/officeDocument/2006/relationships/slide" Target="slides/slide24.xml"/><Relationship Id="rId98" Type="http://schemas.openxmlformats.org/officeDocument/2006/relationships/slide" Target="slides/slide29.xml"/><Relationship Id="rId121" Type="http://schemas.openxmlformats.org/officeDocument/2006/relationships/slide" Target="slides/slide52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103" Type="http://schemas.openxmlformats.org/officeDocument/2006/relationships/slide" Target="slides/slide34.xml"/><Relationship Id="rId108" Type="http://schemas.openxmlformats.org/officeDocument/2006/relationships/slide" Target="slides/slide39.xml"/><Relationship Id="rId116" Type="http://schemas.openxmlformats.org/officeDocument/2006/relationships/slide" Target="slides/slide47.xml"/><Relationship Id="rId124" Type="http://schemas.openxmlformats.org/officeDocument/2006/relationships/slide" Target="slides/slide55.xml"/><Relationship Id="rId129" Type="http://schemas.openxmlformats.org/officeDocument/2006/relationships/notesMaster" Target="notesMasters/notesMaster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1.xml"/><Relationship Id="rId75" Type="http://schemas.openxmlformats.org/officeDocument/2006/relationships/slide" Target="slides/slide6.xml"/><Relationship Id="rId83" Type="http://schemas.openxmlformats.org/officeDocument/2006/relationships/slide" Target="slides/slide14.xml"/><Relationship Id="rId88" Type="http://schemas.openxmlformats.org/officeDocument/2006/relationships/slide" Target="slides/slide19.xml"/><Relationship Id="rId91" Type="http://schemas.openxmlformats.org/officeDocument/2006/relationships/slide" Target="slides/slide22.xml"/><Relationship Id="rId96" Type="http://schemas.openxmlformats.org/officeDocument/2006/relationships/slide" Target="slides/slide27.xml"/><Relationship Id="rId111" Type="http://schemas.openxmlformats.org/officeDocument/2006/relationships/slide" Target="slides/slide42.xml"/><Relationship Id="rId13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37.xml"/><Relationship Id="rId114" Type="http://schemas.openxmlformats.org/officeDocument/2006/relationships/slide" Target="slides/slide45.xml"/><Relationship Id="rId119" Type="http://schemas.openxmlformats.org/officeDocument/2006/relationships/slide" Target="slides/slide50.xml"/><Relationship Id="rId127" Type="http://schemas.openxmlformats.org/officeDocument/2006/relationships/slide" Target="slides/slide58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4.xml"/><Relationship Id="rId78" Type="http://schemas.openxmlformats.org/officeDocument/2006/relationships/slide" Target="slides/slide9.xml"/><Relationship Id="rId81" Type="http://schemas.openxmlformats.org/officeDocument/2006/relationships/slide" Target="slides/slide12.xml"/><Relationship Id="rId86" Type="http://schemas.openxmlformats.org/officeDocument/2006/relationships/slide" Target="slides/slide17.xml"/><Relationship Id="rId94" Type="http://schemas.openxmlformats.org/officeDocument/2006/relationships/slide" Target="slides/slide25.xml"/><Relationship Id="rId99" Type="http://schemas.openxmlformats.org/officeDocument/2006/relationships/slide" Target="slides/slide30.xml"/><Relationship Id="rId101" Type="http://schemas.openxmlformats.org/officeDocument/2006/relationships/slide" Target="slides/slide32.xml"/><Relationship Id="rId122" Type="http://schemas.openxmlformats.org/officeDocument/2006/relationships/slide" Target="slides/slide53.xml"/><Relationship Id="rId13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0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7.xml"/><Relationship Id="rId97" Type="http://schemas.openxmlformats.org/officeDocument/2006/relationships/slide" Target="slides/slide28.xml"/><Relationship Id="rId104" Type="http://schemas.openxmlformats.org/officeDocument/2006/relationships/slide" Target="slides/slide35.xml"/><Relationship Id="rId120" Type="http://schemas.openxmlformats.org/officeDocument/2006/relationships/slide" Target="slides/slide51.xml"/><Relationship Id="rId125" Type="http://schemas.openxmlformats.org/officeDocument/2006/relationships/slide" Target="slides/slide56.xml"/><Relationship Id="rId7" Type="http://schemas.openxmlformats.org/officeDocument/2006/relationships/customXml" Target="../customXml/item7.xml"/><Relationship Id="rId71" Type="http://schemas.openxmlformats.org/officeDocument/2006/relationships/slide" Target="slides/slide2.xml"/><Relationship Id="rId92" Type="http://schemas.openxmlformats.org/officeDocument/2006/relationships/slide" Target="slides/slide23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8.xml"/><Relationship Id="rId110" Type="http://schemas.openxmlformats.org/officeDocument/2006/relationships/slide" Target="slides/slide41.xml"/><Relationship Id="rId115" Type="http://schemas.openxmlformats.org/officeDocument/2006/relationships/slide" Target="slides/slide46.xml"/><Relationship Id="rId131" Type="http://schemas.openxmlformats.org/officeDocument/2006/relationships/presProps" Target="presProps.xml"/><Relationship Id="rId61" Type="http://schemas.openxmlformats.org/officeDocument/2006/relationships/customXml" Target="../customXml/item61.xml"/><Relationship Id="rId82" Type="http://schemas.openxmlformats.org/officeDocument/2006/relationships/slide" Target="slides/slide13.xml"/><Relationship Id="rId19" Type="http://schemas.openxmlformats.org/officeDocument/2006/relationships/customXml" Target="../customXml/item1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v4.0</a:t>
            </a:r>
          </a:p>
          <a:p>
            <a:r>
              <a:rPr lang="en-US" baseline="0" dirty="0"/>
              <a:t>September 29, 2021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2353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553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1374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565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14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4690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6657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2110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3707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8804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157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3151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4342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638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219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681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5652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2472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3266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1311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496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330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2022 Esri Developer Summit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1061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8285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6022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6634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9657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5725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0176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5060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63992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2065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470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94863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18184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4655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28830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51090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9867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32102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78017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85053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62471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015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6633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2022 Esri Developer Summit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205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6347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42598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69056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88828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7831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7930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550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03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346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1534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42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3/6/2022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6A5A8CDF-B04C-41D3-90E6-1B24FA66A1A1}"/>
              </a:ext>
            </a:extLst>
          </p:cNvPr>
          <p:cNvGrpSpPr/>
          <p:nvPr userDrawn="1"/>
        </p:nvGrpSpPr>
        <p:grpSpPr>
          <a:xfrm>
            <a:off x="2" y="0"/>
            <a:ext cx="12192000" cy="6859283"/>
            <a:chOff x="0" y="-1284"/>
            <a:chExt cx="12192000" cy="6859283"/>
          </a:xfrm>
          <a:effectLst/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0AC0321-6A44-45FA-8031-EAF3247227E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rgbClr val="6BEAC7"/>
                </a:gs>
                <a:gs pos="85000">
                  <a:srgbClr val="0192FF"/>
                </a:gs>
              </a:gsLst>
              <a:lin ang="135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0929492-D88E-4EE9-AB7A-44B22C3AC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-1284"/>
              <a:ext cx="5181600" cy="279983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BFEB574-E7B2-4804-B1EC-882EDC2501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6"/>
            <a:stretch/>
          </p:blipFill>
          <p:spPr>
            <a:xfrm>
              <a:off x="2" y="4682564"/>
              <a:ext cx="12191998" cy="2175435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92182270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3/6/2022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3/6/2022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3/6/2022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3/6/2022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3/6/2022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22" r:id="rId9"/>
    <p:sldLayoutId id="2147486823" r:id="rId10"/>
    <p:sldLayoutId id="2147486811" r:id="rId11"/>
    <p:sldLayoutId id="2147486812" r:id="rId12"/>
    <p:sldLayoutId id="2147486816" r:id="rId13"/>
    <p:sldLayoutId id="2147486824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11" Type="http://schemas.openxmlformats.org/officeDocument/2006/relationships/hyperlink" Target="https://esriis.sharepoint.com/sites/PresentationResources/Shared%20Documents/How-to-Apply-Templates.mp4" TargetMode="External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esriis.sharepoint.com/sites/CreativeLab#stock-photos" TargetMode="External"/><Relationship Id="rId3" Type="http://schemas.openxmlformats.org/officeDocument/2006/relationships/hyperlink" Target="https://esriis.sharepoint.com/sites/PresentationResources/Shared%20Documents/diagrams-tables-and-timelines.pptx" TargetMode="External"/><Relationship Id="rId7" Type="http://schemas.openxmlformats.org/officeDocument/2006/relationships/hyperlink" Target="https://esriis.sharepoint.com/sites/PresentationResources/SitePages/Strategic-Presentations.aspx" TargetMode="External"/><Relationship Id="rId2" Type="http://schemas.openxmlformats.org/officeDocument/2006/relationships/hyperlink" Target="https://esriis.sharepoint.com/sites/PresentationResources/SitePages/Templates-and-Tools.aspx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esriis.sharepoint.com/sites/PresentationResources/Shared%20Documents/graphic-ppt-backgrounds.pptx" TargetMode="External"/><Relationship Id="rId11" Type="http://schemas.openxmlformats.org/officeDocument/2006/relationships/image" Target="../media/image18.png"/><Relationship Id="rId5" Type="http://schemas.openxmlformats.org/officeDocument/2006/relationships/hyperlink" Target="https://esriis.sharepoint.com/sites/PresentationResources/Shared%20Documents/esri-design-template-mac.potx" TargetMode="External"/><Relationship Id="rId10" Type="http://schemas.openxmlformats.org/officeDocument/2006/relationships/image" Target="../media/image17.svg"/><Relationship Id="rId4" Type="http://schemas.openxmlformats.org/officeDocument/2006/relationships/hyperlink" Target="https://esriis.sharepoint.com/sites/PresentationResources/Shared%20Documents/esri-design-template-win.potx" TargetMode="External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esriis.sharepoint.com/sites/PresentationResources/SitePages/Presentation-FAQs.aspx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3.png"/><Relationship Id="rId4" Type="http://schemas.openxmlformats.org/officeDocument/2006/relationships/hyperlink" Target="https://github.com/Esri/arcgis-pro-sdk/wiki/Tech-Sessions#2022-palm-spring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tiff"/><Relationship Id="rId3" Type="http://schemas.openxmlformats.org/officeDocument/2006/relationships/image" Target="../media/image44.png"/><Relationship Id="rId7" Type="http://schemas.openxmlformats.org/officeDocument/2006/relationships/image" Target="../media/image48.jpg"/><Relationship Id="rId12" Type="http://schemas.openxmlformats.org/officeDocument/2006/relationships/image" Target="../media/image53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7.sv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tiff"/><Relationship Id="rId3" Type="http://schemas.openxmlformats.org/officeDocument/2006/relationships/image" Target="../media/image44.png"/><Relationship Id="rId7" Type="http://schemas.openxmlformats.org/officeDocument/2006/relationships/image" Target="../media/image48.jpg"/><Relationship Id="rId12" Type="http://schemas.openxmlformats.org/officeDocument/2006/relationships/image" Target="../media/image53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7.sv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648AA1-E8A2-0144-90A7-A8C8AE71A274}"/>
              </a:ext>
            </a:extLst>
          </p:cNvPr>
          <p:cNvSpPr/>
          <p:nvPr/>
        </p:nvSpPr>
        <p:spPr bwMode="auto">
          <a:xfrm>
            <a:off x="0" y="0"/>
            <a:ext cx="12191999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000000"/>
              </a:solidFill>
              <a:latin typeface="Avenir LT Std 55 Roman" panose="020B0503020203020204" pitchFamily="34" charset="0"/>
              <a:ea typeface="ＭＳ Ｐゴシック" pitchFamily="16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8EC475-D3EA-DF41-9847-5220BEFD3D2F}"/>
              </a:ext>
            </a:extLst>
          </p:cNvPr>
          <p:cNvSpPr/>
          <p:nvPr/>
        </p:nvSpPr>
        <p:spPr bwMode="auto">
          <a:xfrm flipH="1">
            <a:off x="-4359" y="0"/>
            <a:ext cx="12197010" cy="1006616"/>
          </a:xfrm>
          <a:prstGeom prst="rect">
            <a:avLst/>
          </a:prstGeom>
          <a:solidFill>
            <a:srgbClr val="31340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00"/>
                </a:solidFill>
                <a:latin typeface="Avenir LT Std 55 Roman" panose="020B0503020203020204" pitchFamily="34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D5B4F2-644B-B143-8128-031C52FED4E8}"/>
              </a:ext>
            </a:extLst>
          </p:cNvPr>
          <p:cNvSpPr txBox="1">
            <a:spLocks/>
          </p:cNvSpPr>
          <p:nvPr/>
        </p:nvSpPr>
        <p:spPr>
          <a:xfrm>
            <a:off x="685800" y="457200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15875" algn="ctr">
              <a:lnSpc>
                <a:spcPts val="2400"/>
              </a:lnSpc>
              <a:spcBef>
                <a:spcPts val="1200"/>
              </a:spcBef>
            </a:pPr>
            <a:r>
              <a:rPr lang="en-US" sz="2800" spc="250">
                <a:solidFill>
                  <a:srgbClr val="909011"/>
                </a:solidFill>
              </a:rPr>
              <a:t>&gt;&gt;&gt;&gt;&gt;</a:t>
            </a:r>
            <a:r>
              <a:rPr lang="en-US" sz="2800" spc="100">
                <a:ea typeface="Avenir LT Std 45 Book" charset="0"/>
                <a:cs typeface="Avenir LT Std 45 Book" charset="0"/>
              </a:rPr>
              <a:t>  Before You Begin  </a:t>
            </a:r>
            <a:r>
              <a:rPr lang="en-US" sz="2800" spc="250">
                <a:solidFill>
                  <a:srgbClr val="909011"/>
                </a:solidFill>
                <a:ea typeface="Avenir LT Std 45 Book" charset="0"/>
                <a:cs typeface="Avenir LT Std 45 Book" charset="0"/>
              </a:rPr>
              <a:t>&lt;&lt;&lt;&lt;&lt;</a:t>
            </a:r>
            <a:endParaRPr lang="en-US" sz="1800">
              <a:solidFill>
                <a:srgbClr val="90901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281778-21F3-DF46-97E0-507A111B8C37}"/>
              </a:ext>
            </a:extLst>
          </p:cNvPr>
          <p:cNvGrpSpPr/>
          <p:nvPr/>
        </p:nvGrpSpPr>
        <p:grpSpPr>
          <a:xfrm>
            <a:off x="3200400" y="1572768"/>
            <a:ext cx="6223438" cy="1723549"/>
            <a:chOff x="3552737" y="2137470"/>
            <a:chExt cx="6223438" cy="172354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3808ECC-C584-E141-8D30-A0DBB8FE4E77}"/>
                </a:ext>
              </a:extLst>
            </p:cNvPr>
            <p:cNvSpPr txBox="1"/>
            <p:nvPr/>
          </p:nvSpPr>
          <p:spPr>
            <a:xfrm>
              <a:off x="4310716" y="2137470"/>
              <a:ext cx="5465459" cy="172354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indent="0">
                <a:spcAft>
                  <a:spcPts val="1200"/>
                </a:spcAft>
                <a:buNone/>
              </a:pPr>
              <a:r>
                <a:rPr lang="en-US" sz="3200" b="0" dirty="0">
                  <a:solidFill>
                    <a:schemeClr val="bg1"/>
                  </a:solidFill>
                </a:rPr>
                <a:t>Less is more</a:t>
              </a:r>
            </a:p>
            <a:p>
              <a:pPr marL="173038" lvl="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Avoid paragraphs and long sentences</a:t>
              </a:r>
            </a:p>
            <a:p>
              <a:pPr marL="173038" lvl="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Use the 5x5 rule — max of 5 lines, 5 words each</a:t>
              </a:r>
            </a:p>
            <a:p>
              <a:pPr marL="173038" lvl="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One idea per slide</a:t>
              </a:r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3CB07CD3-5FD2-E848-815B-4A953804A2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552737" y="2137470"/>
              <a:ext cx="656296" cy="6562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9786119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dirty="0"/>
              <a:t> – The Basics</a:t>
            </a:r>
            <a:endParaRPr lang="en-US" sz="2800" b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305274-F080-4963-84C8-65FA9BB2E8D1}"/>
              </a:ext>
            </a:extLst>
          </p:cNvPr>
          <p:cNvSpPr/>
          <p:nvPr/>
        </p:nvSpPr>
        <p:spPr bwMode="auto">
          <a:xfrm>
            <a:off x="914400" y="1625600"/>
            <a:ext cx="8534139" cy="42872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MapTool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SketchGeometryType.Rectangle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SketchOutputMode.Map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UseSnapping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OnToolActivateAsync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active)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.OnToolActivateAsync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(active);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 geometry)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183681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dirty="0"/>
              <a:t> – The Basics</a:t>
            </a:r>
            <a:endParaRPr lang="en-US" sz="2800" b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305274-F080-4963-84C8-65FA9BB2E8D1}"/>
              </a:ext>
            </a:extLst>
          </p:cNvPr>
          <p:cNvSpPr/>
          <p:nvPr/>
        </p:nvSpPr>
        <p:spPr bwMode="auto">
          <a:xfrm>
            <a:off x="914400" y="1985817"/>
            <a:ext cx="9892145" cy="219980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SketchTools_SimpleSketchTool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Sketch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Sketch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Sketch on the map.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315423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Examples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Finish the sketch via code due to some condition</a:t>
            </a:r>
          </a:p>
          <a:p>
            <a:pPr lvl="2">
              <a:buClr>
                <a:srgbClr val="00EC86"/>
              </a:buClr>
            </a:pPr>
            <a:r>
              <a:rPr lang="en-US" dirty="0"/>
              <a:t>Force sketch to have a maximum of 4 vertices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Change the sketch geometry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Clear the sketch, change the </a:t>
            </a:r>
            <a:r>
              <a:rPr lang="en-US" dirty="0" err="1"/>
              <a:t>sketchType</a:t>
            </a:r>
            <a:r>
              <a:rPr lang="en-US" dirty="0"/>
              <a:t>, start a new sketch</a:t>
            </a:r>
          </a:p>
          <a:p>
            <a:pPr marL="622300" lvl="2" indent="0">
              <a:buClr>
                <a:srgbClr val="00EC86"/>
              </a:buClr>
              <a:buNone/>
            </a:pP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Use </a:t>
            </a:r>
            <a:r>
              <a:rPr lang="en-US" dirty="0" err="1"/>
              <a:t>OnSketchModified</a:t>
            </a:r>
            <a:r>
              <a:rPr lang="en-US" dirty="0"/>
              <a:t> callback and the following </a:t>
            </a:r>
            <a:r>
              <a:rPr lang="en-US" dirty="0" err="1"/>
              <a:t>MapTool</a:t>
            </a:r>
            <a:r>
              <a:rPr lang="en-US" dirty="0"/>
              <a:t> methods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GetCurrentSketchAsync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SetCurrentSketchAsync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StartSketchAsync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FinishSketchAsync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ClearSketchAsync</a:t>
            </a:r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dirty="0"/>
              <a:t> – Manipulating the Sketch</a:t>
            </a:r>
            <a:endParaRPr 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199429140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dirty="0"/>
              <a:t> – Manipulating the Sketch</a:t>
            </a:r>
            <a:endParaRPr lang="en-US" sz="2800" b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172F62-0E40-47A9-A86B-493BBE280AAD}"/>
              </a:ext>
            </a:extLst>
          </p:cNvPr>
          <p:cNvSpPr/>
          <p:nvPr/>
        </p:nvSpPr>
        <p:spPr bwMode="auto">
          <a:xfrm>
            <a:off x="914400" y="2647898"/>
            <a:ext cx="8311144" cy="358664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OnSketchModifiedAsync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sketch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GetCurrentSketchAsync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(sketch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Polyline polyline)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count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polyline.PointCount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(count &gt; 4)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FinishSketchAsync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5ABAA-AD77-4D06-AF53-92C5614382A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9494982" cy="779843"/>
          </a:xfrm>
        </p:spPr>
        <p:txBody>
          <a:bodyPr/>
          <a:lstStyle/>
          <a:p>
            <a:r>
              <a:rPr lang="en-US" dirty="0"/>
              <a:t> Example - Force sketch to always have a maximum of 4 vertices.</a:t>
            </a:r>
          </a:p>
        </p:txBody>
      </p:sp>
    </p:spTree>
    <p:extLst>
      <p:ext uri="{BB962C8B-B14F-4D97-AF65-F5344CB8AC3E}">
        <p14:creationId xmlns:p14="http://schemas.microsoft.com/office/powerpoint/2010/main" val="530526033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97250" y="1877669"/>
            <a:ext cx="10369296" cy="3427413"/>
          </a:xfrm>
        </p:spPr>
        <p:txBody>
          <a:bodyPr/>
          <a:lstStyle/>
          <a:p>
            <a:r>
              <a:rPr lang="en-US" dirty="0"/>
              <a:t> To add the tool to the Modify Features pane</a:t>
            </a:r>
          </a:p>
          <a:p>
            <a:pPr lvl="1"/>
            <a:r>
              <a:rPr lang="en-US" dirty="0"/>
              <a:t>Set </a:t>
            </a:r>
            <a:r>
              <a:rPr lang="en-US" dirty="0" err="1"/>
              <a:t>CategoryRefID</a:t>
            </a:r>
            <a:r>
              <a:rPr lang="en-US" dirty="0"/>
              <a:t> attribute to “</a:t>
            </a:r>
            <a:r>
              <a:rPr lang="en-US" dirty="0" err="1"/>
              <a:t>esri_editing_CommandList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Set group attribute in content element</a:t>
            </a:r>
          </a:p>
          <a:p>
            <a:pPr marL="0" indent="0">
              <a:buClr>
                <a:srgbClr val="00EC86"/>
              </a:buClr>
              <a:buNone/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dirty="0"/>
              <a:t> - UI customizations</a:t>
            </a:r>
            <a:endParaRPr lang="en-US" sz="2800" b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6A1363-378A-401B-B61B-10F976390700}"/>
              </a:ext>
            </a:extLst>
          </p:cNvPr>
          <p:cNvSpPr/>
          <p:nvPr/>
        </p:nvSpPr>
        <p:spPr bwMode="auto">
          <a:xfrm>
            <a:off x="897250" y="3919308"/>
            <a:ext cx="7918474" cy="26070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Cut shapes from features.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My SDK 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335ECB-B47D-4E5B-A487-DA637E696C15}"/>
              </a:ext>
            </a:extLst>
          </p:cNvPr>
          <p:cNvSpPr/>
          <p:nvPr/>
        </p:nvSpPr>
        <p:spPr bwMode="auto">
          <a:xfrm>
            <a:off x="1458359" y="5044606"/>
            <a:ext cx="4295896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B11E01-498E-469C-B718-82423109093F}"/>
              </a:ext>
            </a:extLst>
          </p:cNvPr>
          <p:cNvSpPr/>
          <p:nvPr/>
        </p:nvSpPr>
        <p:spPr bwMode="auto">
          <a:xfrm>
            <a:off x="1458359" y="5636715"/>
            <a:ext cx="3686296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8C6CD0-0954-481B-B5ED-D7DFB36849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4464" y="2969070"/>
            <a:ext cx="3185021" cy="355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97926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97250" y="1882697"/>
            <a:ext cx="10369296" cy="3427413"/>
          </a:xfrm>
        </p:spPr>
        <p:txBody>
          <a:bodyPr/>
          <a:lstStyle/>
          <a:p>
            <a:r>
              <a:rPr lang="en-US" dirty="0"/>
              <a:t> To add the tool to the Modify Features pane</a:t>
            </a:r>
          </a:p>
          <a:p>
            <a:pPr lvl="1"/>
            <a:r>
              <a:rPr lang="en-US" dirty="0"/>
              <a:t>Set </a:t>
            </a:r>
            <a:r>
              <a:rPr lang="en-US" dirty="0" err="1"/>
              <a:t>CategoryRefID</a:t>
            </a:r>
            <a:r>
              <a:rPr lang="en-US" dirty="0"/>
              <a:t> attribute to “</a:t>
            </a:r>
            <a:r>
              <a:rPr lang="en-US" dirty="0" err="1"/>
              <a:t>esri_editing_CommandList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Set group attribute in content element</a:t>
            </a:r>
          </a:p>
          <a:p>
            <a:r>
              <a:rPr lang="en-US" dirty="0"/>
              <a:t>To set order</a:t>
            </a:r>
          </a:p>
          <a:p>
            <a:pPr lvl="1"/>
            <a:r>
              <a:rPr lang="en-US" dirty="0"/>
              <a:t>Use “insert” and “</a:t>
            </a:r>
            <a:r>
              <a:rPr lang="en-US" dirty="0" err="1"/>
              <a:t>placeWith</a:t>
            </a:r>
            <a:r>
              <a:rPr lang="en-US" dirty="0"/>
              <a:t>” attributes</a:t>
            </a:r>
          </a:p>
          <a:p>
            <a:pPr marL="0" indent="0">
              <a:buClr>
                <a:srgbClr val="00EC86"/>
              </a:buClr>
              <a:buNone/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dirty="0"/>
              <a:t> - UI customizations</a:t>
            </a:r>
            <a:endParaRPr lang="en-US" sz="2800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3C878E-C9DA-40E1-B5DE-B4D11C32FD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7800" y="2875663"/>
            <a:ext cx="3185021" cy="373643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9F5DAB3-EF27-4BA4-8DFF-25D0777C21D1}"/>
              </a:ext>
            </a:extLst>
          </p:cNvPr>
          <p:cNvSpPr/>
          <p:nvPr/>
        </p:nvSpPr>
        <p:spPr bwMode="auto">
          <a:xfrm>
            <a:off x="897250" y="3919308"/>
            <a:ext cx="7918474" cy="26070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Cut shapes from features.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My SDK 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esri_editing_EditVerticesMove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C0CB80-AA3F-4687-BBC4-5D6900B19903}"/>
              </a:ext>
            </a:extLst>
          </p:cNvPr>
          <p:cNvSpPr/>
          <p:nvPr/>
        </p:nvSpPr>
        <p:spPr bwMode="auto">
          <a:xfrm>
            <a:off x="1371543" y="5562695"/>
            <a:ext cx="5781962" cy="59308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6382188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80F09FC-8B29-FC45-BBAD-A85AC0C86A8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2DEEF95-717D-9142-BDDD-E6CC5D6FCE4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80BDF46-520E-CB45-BD3B-42A14F664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963663"/>
            <a:ext cx="4527741" cy="553998"/>
          </a:xfrm>
        </p:spPr>
        <p:txBody>
          <a:bodyPr/>
          <a:lstStyle/>
          <a:p>
            <a:r>
              <a:rPr lang="en-US" sz="3600" dirty="0"/>
              <a:t>Demo – Sketch Tools</a:t>
            </a:r>
          </a:p>
        </p:txBody>
      </p:sp>
    </p:spTree>
    <p:extLst>
      <p:ext uri="{BB962C8B-B14F-4D97-AF65-F5344CB8AC3E}">
        <p14:creationId xmlns:p14="http://schemas.microsoft.com/office/powerpoint/2010/main" val="1668246542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778611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Construction tools create features / rows</a:t>
            </a:r>
          </a:p>
          <a:p>
            <a:pPr lvl="1"/>
            <a:r>
              <a:rPr lang="en-US" dirty="0"/>
              <a:t>Appear under each template in the Create Features Pane</a:t>
            </a:r>
          </a:p>
          <a:p>
            <a:pPr lvl="2"/>
            <a:r>
              <a:rPr lang="en-US" dirty="0"/>
              <a:t>Use the sketch to create a geometry</a:t>
            </a:r>
          </a:p>
          <a:p>
            <a:pPr lvl="2"/>
            <a:r>
              <a:rPr lang="en-US" dirty="0"/>
              <a:t>Examples: Line, Polygon, Trace, Circle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Implement using the Pro SDK “Construction Tool” Item Template: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New at 2.9 – Table construction Tools</a:t>
            </a:r>
          </a:p>
          <a:p>
            <a:pPr lvl="2"/>
            <a:endParaRPr lang="en-US" dirty="0"/>
          </a:p>
          <a:p>
            <a:pPr lvl="2"/>
            <a:endParaRPr lang="en-US" b="0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b="0" dirty="0"/>
              <a:t>Construction Tools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E2B928-10EF-48F5-B458-0D3D01BB66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6790" y="4535055"/>
            <a:ext cx="6515828" cy="216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90756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704" y="550315"/>
            <a:ext cx="10369296" cy="430887"/>
          </a:xfrm>
        </p:spPr>
        <p:txBody>
          <a:bodyPr/>
          <a:lstStyle/>
          <a:p>
            <a:r>
              <a:rPr lang="en-US" sz="2800" dirty="0"/>
              <a:t>Construction Tool  - Code</a:t>
            </a:r>
            <a:endParaRPr lang="en-US" sz="28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9CF863F-E798-4D41-81A1-4EBB0CEEE7CC}"/>
              </a:ext>
            </a:extLst>
          </p:cNvPr>
          <p:cNvSpPr/>
          <p:nvPr/>
        </p:nvSpPr>
        <p:spPr bwMode="auto">
          <a:xfrm>
            <a:off x="679704" y="1245103"/>
            <a:ext cx="11028457" cy="534899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UseSnapping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FireSketchEvents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true;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Called when the sketch finishes. This is where we will create the sketch operation and then execute it.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geometry)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{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(CurrentTemplate ==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|| geometry ==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.FromResult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an edit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"Create {0}"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CurrentTemplate.Layer.Name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createOperation.SelectNewFeatures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createOperation.Create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(CurrentTemplate, geometry);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createOperation.ExecuteAsync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31665030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Bullets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304" y="578002"/>
            <a:ext cx="10369296" cy="430887"/>
          </a:xfrm>
        </p:spPr>
        <p:txBody>
          <a:bodyPr/>
          <a:lstStyle/>
          <a:p>
            <a:r>
              <a:rPr lang="en-US" sz="2800" dirty="0"/>
              <a:t>Construction Tool - </a:t>
            </a:r>
            <a:r>
              <a:rPr lang="en-US" sz="2800" dirty="0" err="1"/>
              <a:t>Daml</a:t>
            </a:r>
            <a:endParaRPr lang="en-US" sz="2800" b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9C429-77CE-477B-A69C-96E1A1FF4515}"/>
              </a:ext>
            </a:extLst>
          </p:cNvPr>
          <p:cNvSpPr/>
          <p:nvPr/>
        </p:nvSpPr>
        <p:spPr bwMode="auto">
          <a:xfrm>
            <a:off x="908304" y="1527862"/>
            <a:ext cx="10161712" cy="181875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 Pro SDK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Default construction tool.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ABC8FBF-81A0-4BE2-84DC-BBFE3C8F0223}"/>
              </a:ext>
            </a:extLst>
          </p:cNvPr>
          <p:cNvSpPr/>
          <p:nvPr/>
        </p:nvSpPr>
        <p:spPr bwMode="auto">
          <a:xfrm>
            <a:off x="4534068" y="1745161"/>
            <a:ext cx="4802520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4D24AB-D2A0-4A68-93D6-FA4C3791200A}"/>
              </a:ext>
            </a:extLst>
          </p:cNvPr>
          <p:cNvSpPr/>
          <p:nvPr/>
        </p:nvSpPr>
        <p:spPr>
          <a:xfrm>
            <a:off x="837184" y="3474809"/>
            <a:ext cx="10161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Change construction tool type by modifying the DAML </a:t>
            </a:r>
            <a:r>
              <a:rPr lang="en-US" i="1" dirty="0" err="1"/>
              <a:t>categoryRefID</a:t>
            </a:r>
            <a:r>
              <a:rPr lang="en-US" dirty="0"/>
              <a:t> (geometry type of destination feature class).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9147B5-F64E-4F4F-ACD8-8B36D52B570E}"/>
              </a:ext>
            </a:extLst>
          </p:cNvPr>
          <p:cNvSpPr/>
          <p:nvPr/>
        </p:nvSpPr>
        <p:spPr>
          <a:xfrm>
            <a:off x="908304" y="4796400"/>
            <a:ext cx="98511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Supported categories are</a:t>
            </a:r>
          </a:p>
          <a:p>
            <a:pPr lvl="1"/>
            <a:r>
              <a:rPr lang="en-US" dirty="0" err="1"/>
              <a:t>esri_editing_construction_point</a:t>
            </a:r>
            <a:r>
              <a:rPr lang="en-US" dirty="0"/>
              <a:t>						</a:t>
            </a:r>
            <a:r>
              <a:rPr lang="en-US" dirty="0" err="1"/>
              <a:t>esri_editing_construction_annotation</a:t>
            </a:r>
            <a:endParaRPr lang="en-US" dirty="0"/>
          </a:p>
          <a:p>
            <a:pPr lvl="1"/>
            <a:r>
              <a:rPr lang="en-US" dirty="0" err="1"/>
              <a:t>esri_editing_construction_polyline</a:t>
            </a:r>
            <a:r>
              <a:rPr lang="en-US" dirty="0"/>
              <a:t>					</a:t>
            </a:r>
            <a:r>
              <a:rPr lang="en-US" dirty="0" err="1"/>
              <a:t>esri_editing_construction_dimension</a:t>
            </a:r>
            <a:endParaRPr lang="en-US" dirty="0"/>
          </a:p>
          <a:p>
            <a:pPr lvl="1"/>
            <a:r>
              <a:rPr lang="en-US" dirty="0" err="1"/>
              <a:t>esri_editing_construction_polyline</a:t>
            </a:r>
            <a:endParaRPr lang="en-US" dirty="0"/>
          </a:p>
          <a:p>
            <a:pPr lvl="1"/>
            <a:r>
              <a:rPr lang="en-US" dirty="0" err="1"/>
              <a:t>esri_editing_construction_polygon</a:t>
            </a:r>
            <a:r>
              <a:rPr lang="en-US" dirty="0"/>
              <a:t>					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esri_editing_construction_table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n-US" dirty="0" err="1"/>
              <a:t>esri_editing_construction_multipoint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E194BEC-5124-4DFB-8F99-60D2DFE4AE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7328" y="3928446"/>
            <a:ext cx="365760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5672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648AA1-E8A2-0144-90A7-A8C8AE71A274}"/>
              </a:ext>
            </a:extLst>
          </p:cNvPr>
          <p:cNvSpPr/>
          <p:nvPr/>
        </p:nvSpPr>
        <p:spPr bwMode="auto">
          <a:xfrm>
            <a:off x="0" y="0"/>
            <a:ext cx="12191999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000000"/>
              </a:solidFill>
              <a:latin typeface="Avenir LT Std 55 Roman" panose="020B0503020203020204" pitchFamily="34" charset="0"/>
              <a:ea typeface="ＭＳ Ｐゴシック" pitchFamily="16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8EC475-D3EA-DF41-9847-5220BEFD3D2F}"/>
              </a:ext>
            </a:extLst>
          </p:cNvPr>
          <p:cNvSpPr/>
          <p:nvPr/>
        </p:nvSpPr>
        <p:spPr bwMode="auto">
          <a:xfrm flipH="1">
            <a:off x="-4359" y="0"/>
            <a:ext cx="12197010" cy="1006616"/>
          </a:xfrm>
          <a:prstGeom prst="rect">
            <a:avLst/>
          </a:prstGeom>
          <a:solidFill>
            <a:srgbClr val="31340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00"/>
                </a:solidFill>
                <a:latin typeface="Avenir LT Std 55 Roman" panose="020B0503020203020204" pitchFamily="34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D5B4F2-644B-B143-8128-031C52FED4E8}"/>
              </a:ext>
            </a:extLst>
          </p:cNvPr>
          <p:cNvSpPr txBox="1">
            <a:spLocks/>
          </p:cNvSpPr>
          <p:nvPr/>
        </p:nvSpPr>
        <p:spPr>
          <a:xfrm>
            <a:off x="685800" y="457200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15875" algn="ctr">
              <a:lnSpc>
                <a:spcPts val="2400"/>
              </a:lnSpc>
              <a:spcBef>
                <a:spcPts val="1200"/>
              </a:spcBef>
            </a:pPr>
            <a:r>
              <a:rPr lang="en-US" sz="2800" spc="250">
                <a:solidFill>
                  <a:srgbClr val="909011"/>
                </a:solidFill>
              </a:rPr>
              <a:t>&gt;&gt;&gt;&gt;&gt;</a:t>
            </a:r>
            <a:r>
              <a:rPr lang="en-US" sz="2800" spc="100">
                <a:ea typeface="Avenir LT Std 45 Book" charset="0"/>
                <a:cs typeface="Avenir LT Std 45 Book" charset="0"/>
              </a:rPr>
              <a:t>  Before You Begin  </a:t>
            </a:r>
            <a:r>
              <a:rPr lang="en-US" sz="2800" spc="250">
                <a:solidFill>
                  <a:srgbClr val="909011"/>
                </a:solidFill>
                <a:ea typeface="Avenir LT Std 45 Book" charset="0"/>
                <a:cs typeface="Avenir LT Std 45 Book" charset="0"/>
              </a:rPr>
              <a:t>&lt;&lt;&lt;&lt;&lt;</a:t>
            </a:r>
            <a:endParaRPr lang="en-US" sz="1800">
              <a:solidFill>
                <a:srgbClr val="90901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808ECC-C584-E141-8D30-A0DBB8FE4E77}"/>
              </a:ext>
            </a:extLst>
          </p:cNvPr>
          <p:cNvSpPr txBox="1"/>
          <p:nvPr/>
        </p:nvSpPr>
        <p:spPr>
          <a:xfrm>
            <a:off x="3958379" y="1568708"/>
            <a:ext cx="7201580" cy="369331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3200" b="0" dirty="0">
                <a:solidFill>
                  <a:schemeClr val="bg1"/>
                </a:solidFill>
              </a:rPr>
              <a:t>How to apply this template</a:t>
            </a: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Copy existing slides into this file</a:t>
            </a: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When pasting, choose Use Destination Theme</a:t>
            </a: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lvl="0">
              <a:spcAft>
                <a:spcPts val="600"/>
              </a:spcAft>
            </a:pPr>
            <a:endParaRPr lang="en-US" dirty="0">
              <a:solidFill>
                <a:schemeClr val="bg1"/>
              </a:solidFill>
            </a:endParaRPr>
          </a:p>
          <a:p>
            <a:pPr marL="173038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Adjust your slides: </a:t>
            </a:r>
            <a:r>
              <a:rPr lang="en-US" dirty="0">
                <a:solidFill>
                  <a:schemeClr val="bg1"/>
                </a:solidFill>
              </a:rPr>
              <a:t>titles are now larger and lower on the slide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for better visibility</a:t>
            </a: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For consistent title placement, you may need to select a layout from the Layout menu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3FF1F6C7-B8AB-4E48-A497-0A910F8642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00400" y="1568708"/>
            <a:ext cx="658368" cy="658368"/>
          </a:xfrm>
          <a:prstGeom prst="rect">
            <a:avLst/>
          </a:prstGeom>
        </p:spPr>
      </p:pic>
      <p:pic>
        <p:nvPicPr>
          <p:cNvPr id="16" name="Picture 15" descr="screenshot of Mac Paste Options menu: choose Use Destination Theme">
            <a:extLst>
              <a:ext uri="{FF2B5EF4-FFF2-40B4-BE49-F238E27FC236}">
                <a16:creationId xmlns:a16="http://schemas.microsoft.com/office/drawing/2014/main" id="{B87E8DBE-EC55-9240-942D-1020DB551C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6075" y="3042587"/>
            <a:ext cx="1261518" cy="657715"/>
          </a:xfrm>
          <a:prstGeom prst="rect">
            <a:avLst/>
          </a:prstGeom>
        </p:spPr>
      </p:pic>
      <p:pic>
        <p:nvPicPr>
          <p:cNvPr id="17" name="Picture 16" descr="screenshot of the macOS ribbon and Layout menu: choose Use Destination Theme">
            <a:extLst>
              <a:ext uri="{FF2B5EF4-FFF2-40B4-BE49-F238E27FC236}">
                <a16:creationId xmlns:a16="http://schemas.microsoft.com/office/drawing/2014/main" id="{58FCD2F7-C172-174E-8FF6-0F673C02A55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2152" y="5349750"/>
            <a:ext cx="1754069" cy="859543"/>
          </a:xfrm>
          <a:prstGeom prst="rect">
            <a:avLst/>
          </a:prstGeom>
          <a:effectLst>
            <a:outerShdw blurRad="114300" algn="ctr" rotWithShape="0">
              <a:prstClr val="black">
                <a:alpha val="25000"/>
              </a:prst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E8458DF-02B4-BC45-8B49-DBA6481F4A75}"/>
              </a:ext>
            </a:extLst>
          </p:cNvPr>
          <p:cNvSpPr txBox="1"/>
          <p:nvPr/>
        </p:nvSpPr>
        <p:spPr>
          <a:xfrm>
            <a:off x="6522152" y="3731467"/>
            <a:ext cx="765322" cy="184666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1200" b="0" i="1" dirty="0">
                <a:solidFill>
                  <a:schemeClr val="bg1"/>
                </a:solidFill>
              </a:rPr>
              <a:t>Mac</a:t>
            </a:r>
            <a:endParaRPr lang="en-US" sz="900" i="1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C8712F-C813-BA4B-9E26-90E03C802CB8}"/>
              </a:ext>
            </a:extLst>
          </p:cNvPr>
          <p:cNvSpPr txBox="1"/>
          <p:nvPr/>
        </p:nvSpPr>
        <p:spPr>
          <a:xfrm>
            <a:off x="6522152" y="6293435"/>
            <a:ext cx="765322" cy="184666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1200" b="0" i="1">
                <a:solidFill>
                  <a:schemeClr val="bg1"/>
                </a:solidFill>
              </a:rPr>
              <a:t>Mac</a:t>
            </a:r>
            <a:endParaRPr lang="en-US" sz="900" i="1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C14D58-4C26-8B4E-8A6E-57CFB37B7114}"/>
              </a:ext>
            </a:extLst>
          </p:cNvPr>
          <p:cNvSpPr txBox="1"/>
          <p:nvPr/>
        </p:nvSpPr>
        <p:spPr>
          <a:xfrm>
            <a:off x="4268520" y="3731467"/>
            <a:ext cx="765322" cy="184666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1200" b="0" i="1" dirty="0">
                <a:solidFill>
                  <a:schemeClr val="bg1"/>
                </a:solidFill>
              </a:rPr>
              <a:t>Windows</a:t>
            </a:r>
            <a:endParaRPr lang="en-US" sz="900" i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0EAC12E-B3ED-0142-AACC-2359D0A658B0}"/>
              </a:ext>
            </a:extLst>
          </p:cNvPr>
          <p:cNvSpPr txBox="1"/>
          <p:nvPr/>
        </p:nvSpPr>
        <p:spPr>
          <a:xfrm>
            <a:off x="4268520" y="6293435"/>
            <a:ext cx="765322" cy="184666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1200" b="0" i="1">
                <a:solidFill>
                  <a:schemeClr val="bg1"/>
                </a:solidFill>
              </a:rPr>
              <a:t>Windows</a:t>
            </a:r>
            <a:endParaRPr lang="en-US" sz="900" i="1">
              <a:solidFill>
                <a:schemeClr val="bg1"/>
              </a:solidFill>
            </a:endParaRPr>
          </a:p>
        </p:txBody>
      </p:sp>
      <p:pic>
        <p:nvPicPr>
          <p:cNvPr id="15" name="Picture 14" descr="screenshot of Windows Paste Options menu: choose Use Destination Theme">
            <a:extLst>
              <a:ext uri="{FF2B5EF4-FFF2-40B4-BE49-F238E27FC236}">
                <a16:creationId xmlns:a16="http://schemas.microsoft.com/office/drawing/2014/main" id="{AE558262-4CA3-A34D-98AB-7C3C4DB6E0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8083" y="2957297"/>
            <a:ext cx="936974" cy="743005"/>
          </a:xfrm>
          <a:prstGeom prst="rect">
            <a:avLst/>
          </a:prstGeom>
        </p:spPr>
      </p:pic>
      <p:pic>
        <p:nvPicPr>
          <p:cNvPr id="25" name="Picture 8" descr="screenshot of the ribbon and Layout command in the web app: choose Use Destination Theme">
            <a:extLst>
              <a:ext uri="{FF2B5EF4-FFF2-40B4-BE49-F238E27FC236}">
                <a16:creationId xmlns:a16="http://schemas.microsoft.com/office/drawing/2014/main" id="{A6EF5CDC-DEF0-F147-A4A8-4F6035CF78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2066" y="5454099"/>
            <a:ext cx="2147224" cy="612126"/>
          </a:xfrm>
          <a:prstGeom prst="rect">
            <a:avLst/>
          </a:prstGeom>
          <a:effectLst>
            <a:outerShdw blurRad="114300" algn="ctr" rotWithShape="0">
              <a:prstClr val="black">
                <a:alpha val="25000"/>
              </a:prstClr>
            </a:outerShdw>
          </a:effectLst>
        </p:spPr>
      </p:pic>
      <p:pic>
        <p:nvPicPr>
          <p:cNvPr id="26" name="Picture 25" descr="screenshot of the Windows ribbon and Layout menu: choose Use Destination Theme">
            <a:extLst>
              <a:ext uri="{FF2B5EF4-FFF2-40B4-BE49-F238E27FC236}">
                <a16:creationId xmlns:a16="http://schemas.microsoft.com/office/drawing/2014/main" id="{880B94B9-AFAA-1543-BCFE-5693932EF4E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4267869" y="5364365"/>
            <a:ext cx="1610418" cy="847604"/>
          </a:xfrm>
          <a:prstGeom prst="rect">
            <a:avLst/>
          </a:prstGeom>
          <a:effectLst>
            <a:outerShdw blurRad="114300" algn="ctr" rotWithShape="0">
              <a:prstClr val="black">
                <a:alpha val="25000"/>
              </a:prstClr>
            </a:outerShdw>
          </a:effec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922DA61-6160-5B44-BD28-BF548E947747}"/>
              </a:ext>
            </a:extLst>
          </p:cNvPr>
          <p:cNvSpPr txBox="1"/>
          <p:nvPr/>
        </p:nvSpPr>
        <p:spPr>
          <a:xfrm>
            <a:off x="8957198" y="3731467"/>
            <a:ext cx="765322" cy="184666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1200" b="0" i="1" dirty="0">
                <a:solidFill>
                  <a:schemeClr val="bg1"/>
                </a:solidFill>
              </a:rPr>
              <a:t>Web</a:t>
            </a:r>
            <a:endParaRPr lang="en-US" sz="900" i="1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E77C81A-DC48-3846-AC26-BC128554E74C}"/>
              </a:ext>
            </a:extLst>
          </p:cNvPr>
          <p:cNvSpPr txBox="1"/>
          <p:nvPr/>
        </p:nvSpPr>
        <p:spPr>
          <a:xfrm>
            <a:off x="8957198" y="6293435"/>
            <a:ext cx="765322" cy="184666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1200" b="0" i="1" dirty="0">
                <a:solidFill>
                  <a:schemeClr val="bg1"/>
                </a:solidFill>
              </a:rPr>
              <a:t>Web</a:t>
            </a:r>
            <a:endParaRPr lang="en-US" sz="900" i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screenshot of Paste Options menu in the web app: choose Use Destination Theme">
            <a:extLst>
              <a:ext uri="{FF2B5EF4-FFF2-40B4-BE49-F238E27FC236}">
                <a16:creationId xmlns:a16="http://schemas.microsoft.com/office/drawing/2014/main" id="{4A9D73F3-2D13-CA44-AE19-3BCEE2C30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7198" y="3061422"/>
            <a:ext cx="1360578" cy="63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hlinkClick r:id="rId11"/>
            <a:extLst>
              <a:ext uri="{FF2B5EF4-FFF2-40B4-BE49-F238E27FC236}">
                <a16:creationId xmlns:a16="http://schemas.microsoft.com/office/drawing/2014/main" id="{8E04A73D-C5A6-BA4F-9112-734CB2C347AD}"/>
              </a:ext>
            </a:extLst>
          </p:cNvPr>
          <p:cNvSpPr/>
          <p:nvPr/>
        </p:nvSpPr>
        <p:spPr bwMode="auto">
          <a:xfrm>
            <a:off x="703597" y="3232826"/>
            <a:ext cx="2112746" cy="1757329"/>
          </a:xfrm>
          <a:prstGeom prst="rect">
            <a:avLst/>
          </a:prstGeom>
          <a:solidFill>
            <a:srgbClr val="30340A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pic>
        <p:nvPicPr>
          <p:cNvPr id="22" name="Picture 21">
            <a:hlinkClick r:id="rId11"/>
            <a:extLst>
              <a:ext uri="{FF2B5EF4-FFF2-40B4-BE49-F238E27FC236}">
                <a16:creationId xmlns:a16="http://schemas.microsoft.com/office/drawing/2014/main" id="{28BDE380-3753-8E45-B3C1-44403257DDD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170" y="3963321"/>
            <a:ext cx="1764963" cy="882656"/>
          </a:xfrm>
          <a:prstGeom prst="rect">
            <a:avLst/>
          </a:prstGeom>
          <a:ln w="6350">
            <a:solidFill>
              <a:srgbClr val="FFFFFF"/>
            </a:solidFill>
          </a:ln>
        </p:spPr>
      </p:pic>
      <p:sp>
        <p:nvSpPr>
          <p:cNvPr id="29" name="TextBox 28">
            <a:hlinkClick r:id="rId11"/>
            <a:extLst>
              <a:ext uri="{FF2B5EF4-FFF2-40B4-BE49-F238E27FC236}">
                <a16:creationId xmlns:a16="http://schemas.microsoft.com/office/drawing/2014/main" id="{8E07E359-4A51-3D48-AB99-CD9CC3DCC167}"/>
              </a:ext>
            </a:extLst>
          </p:cNvPr>
          <p:cNvSpPr txBox="1"/>
          <p:nvPr/>
        </p:nvSpPr>
        <p:spPr>
          <a:xfrm>
            <a:off x="694086" y="3363320"/>
            <a:ext cx="2083319" cy="432820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en-US" sz="1600" b="1" dirty="0"/>
              <a:t>For a brief video tutorial, click here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771042479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1657205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Control placement on the palette with a </a:t>
            </a:r>
            <a:r>
              <a:rPr lang="en-US" sz="1800" dirty="0"/>
              <a:t>&lt;content … /&gt; </a:t>
            </a:r>
            <a:r>
              <a:rPr lang="en-US" dirty="0"/>
              <a:t>child</a:t>
            </a:r>
            <a:r>
              <a:rPr lang="en-US" sz="1800" dirty="0"/>
              <a:t> </a:t>
            </a:r>
            <a:r>
              <a:rPr lang="en-US" dirty="0"/>
              <a:t>element in the </a:t>
            </a:r>
            <a:r>
              <a:rPr lang="en-US" dirty="0" err="1"/>
              <a:t>Config.daml</a:t>
            </a:r>
            <a:endParaRPr lang="en-US" dirty="0"/>
          </a:p>
          <a:p>
            <a:pPr lvl="1"/>
            <a:r>
              <a:rPr lang="en-US" dirty="0"/>
              <a:t>Add a </a:t>
            </a:r>
            <a:r>
              <a:rPr lang="en-US" dirty="0" err="1"/>
              <a:t>placeWith</a:t>
            </a:r>
            <a:r>
              <a:rPr lang="en-US" dirty="0"/>
              <a:t>=</a:t>
            </a:r>
            <a:r>
              <a:rPr lang="en-US" dirty="0" err="1"/>
              <a:t>daml_id</a:t>
            </a:r>
            <a:r>
              <a:rPr lang="en-US" dirty="0"/>
              <a:t>, insert=before | after </a:t>
            </a:r>
            <a:r>
              <a:rPr lang="en-US" sz="2000" dirty="0"/>
              <a:t>attribute</a:t>
            </a:r>
          </a:p>
          <a:p>
            <a:pPr lvl="2"/>
            <a:r>
              <a:rPr lang="en-US" dirty="0"/>
              <a:t>Default placement is “after” if no insert attribute is specified.</a:t>
            </a:r>
          </a:p>
          <a:p>
            <a:pPr lvl="1"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62017"/>
            <a:ext cx="10369296" cy="430887"/>
          </a:xfrm>
        </p:spPr>
        <p:txBody>
          <a:bodyPr/>
          <a:lstStyle/>
          <a:p>
            <a:r>
              <a:rPr lang="en-US" sz="2800" b="0" dirty="0"/>
              <a:t>Construction Tool – Palette Placement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3340BB-4239-4C44-8F20-B4B63176515B}"/>
              </a:ext>
            </a:extLst>
          </p:cNvPr>
          <p:cNvSpPr/>
          <p:nvPr/>
        </p:nvSpPr>
        <p:spPr bwMode="auto">
          <a:xfrm>
            <a:off x="948012" y="3314287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01B585-9461-477A-9349-8245D016885A}"/>
              </a:ext>
            </a:extLst>
          </p:cNvPr>
          <p:cNvSpPr/>
          <p:nvPr/>
        </p:nvSpPr>
        <p:spPr bwMode="auto">
          <a:xfrm>
            <a:off x="1607823" y="3966041"/>
            <a:ext cx="6733372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CF82560-49E2-47F8-BB61-F5EA57A63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299" y="5243445"/>
            <a:ext cx="4000000" cy="1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37578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1657205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Control placement on the palette with a </a:t>
            </a:r>
            <a:r>
              <a:rPr lang="en-US" sz="1800" dirty="0"/>
              <a:t>&lt;content … /&gt; </a:t>
            </a:r>
            <a:r>
              <a:rPr lang="en-US" dirty="0"/>
              <a:t>child</a:t>
            </a:r>
            <a:r>
              <a:rPr lang="en-US" sz="1800" dirty="0"/>
              <a:t> </a:t>
            </a:r>
            <a:r>
              <a:rPr lang="en-US" dirty="0"/>
              <a:t>element in the </a:t>
            </a:r>
            <a:r>
              <a:rPr lang="en-US" dirty="0" err="1"/>
              <a:t>Config.daml</a:t>
            </a:r>
            <a:endParaRPr lang="en-US" dirty="0"/>
          </a:p>
          <a:p>
            <a:pPr lvl="1"/>
            <a:r>
              <a:rPr lang="en-US" dirty="0"/>
              <a:t>Add a </a:t>
            </a:r>
            <a:r>
              <a:rPr lang="en-US" dirty="0" err="1"/>
              <a:t>placeWith</a:t>
            </a:r>
            <a:r>
              <a:rPr lang="en-US" dirty="0"/>
              <a:t>=</a:t>
            </a:r>
            <a:r>
              <a:rPr lang="en-US" dirty="0" err="1"/>
              <a:t>daml_id</a:t>
            </a:r>
            <a:r>
              <a:rPr lang="en-US" dirty="0"/>
              <a:t>, insert=before | after </a:t>
            </a:r>
            <a:r>
              <a:rPr lang="en-US" sz="2000" dirty="0"/>
              <a:t>attribute</a:t>
            </a:r>
          </a:p>
          <a:p>
            <a:pPr lvl="2"/>
            <a:r>
              <a:rPr lang="en-US" dirty="0"/>
              <a:t>Default placement is “after” if no insert attribute is specified.</a:t>
            </a:r>
          </a:p>
          <a:p>
            <a:pPr lvl="1"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62017"/>
            <a:ext cx="10369296" cy="430887"/>
          </a:xfrm>
        </p:spPr>
        <p:txBody>
          <a:bodyPr/>
          <a:lstStyle/>
          <a:p>
            <a:r>
              <a:rPr lang="en-US" sz="2800" b="0" dirty="0"/>
              <a:t>Construction Tool – Palette Placement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3340BB-4239-4C44-8F20-B4B63176515B}"/>
              </a:ext>
            </a:extLst>
          </p:cNvPr>
          <p:cNvSpPr/>
          <p:nvPr/>
        </p:nvSpPr>
        <p:spPr bwMode="auto">
          <a:xfrm>
            <a:off x="948012" y="3314287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01B585-9461-477A-9349-8245D016885A}"/>
              </a:ext>
            </a:extLst>
          </p:cNvPr>
          <p:cNvSpPr/>
          <p:nvPr/>
        </p:nvSpPr>
        <p:spPr bwMode="auto">
          <a:xfrm>
            <a:off x="1607823" y="3966041"/>
            <a:ext cx="6733372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CF82560-49E2-47F8-BB61-F5EA57A63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299" y="5243445"/>
            <a:ext cx="4000000" cy="1266667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FE64AE3-C62C-4CDF-A9AE-928DFAEC3A0D}"/>
              </a:ext>
            </a:extLst>
          </p:cNvPr>
          <p:cNvCxnSpPr>
            <a:cxnSpLocks/>
          </p:cNvCxnSpPr>
          <p:nvPr/>
        </p:nvCxnSpPr>
        <p:spPr bwMode="auto">
          <a:xfrm>
            <a:off x="6695440" y="4403085"/>
            <a:ext cx="216023" cy="1473693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711746064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1657205"/>
            <a:ext cx="10369296" cy="3427413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Control placement on the palette with a </a:t>
            </a:r>
            <a:r>
              <a:rPr lang="en-US" sz="1800" dirty="0"/>
              <a:t>&lt;content … /&gt; </a:t>
            </a:r>
            <a:r>
              <a:rPr lang="en-US" dirty="0"/>
              <a:t>child</a:t>
            </a:r>
            <a:r>
              <a:rPr lang="en-US" sz="1800" dirty="0"/>
              <a:t> </a:t>
            </a:r>
            <a:r>
              <a:rPr lang="en-US" dirty="0"/>
              <a:t>element in the </a:t>
            </a:r>
            <a:r>
              <a:rPr lang="en-US" dirty="0" err="1"/>
              <a:t>Config.daml</a:t>
            </a:r>
            <a:endParaRPr lang="en-US" dirty="0"/>
          </a:p>
          <a:p>
            <a:pPr lvl="1"/>
            <a:r>
              <a:rPr lang="en-US" dirty="0"/>
              <a:t>Add a </a:t>
            </a:r>
            <a:r>
              <a:rPr lang="en-US" dirty="0" err="1"/>
              <a:t>placeWith</a:t>
            </a:r>
            <a:r>
              <a:rPr lang="en-US" dirty="0"/>
              <a:t>=</a:t>
            </a:r>
            <a:r>
              <a:rPr lang="en-US" dirty="0" err="1"/>
              <a:t>daml_id</a:t>
            </a:r>
            <a:r>
              <a:rPr lang="en-US" dirty="0"/>
              <a:t>, insert=before | after </a:t>
            </a:r>
            <a:r>
              <a:rPr lang="en-US" sz="2000" dirty="0"/>
              <a:t>attribute</a:t>
            </a:r>
          </a:p>
          <a:p>
            <a:pPr lvl="2"/>
            <a:r>
              <a:rPr lang="en-US" dirty="0"/>
              <a:t>Default placement is “after” if no insert attribute is specified.</a:t>
            </a:r>
          </a:p>
          <a:p>
            <a:pPr lvl="1"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62017"/>
            <a:ext cx="10369296" cy="430887"/>
          </a:xfrm>
        </p:spPr>
        <p:txBody>
          <a:bodyPr/>
          <a:lstStyle/>
          <a:p>
            <a:r>
              <a:rPr lang="en-US" sz="2800" b="0" dirty="0"/>
              <a:t>Construction Tool – Palette Placement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3340BB-4239-4C44-8F20-B4B63176515B}"/>
              </a:ext>
            </a:extLst>
          </p:cNvPr>
          <p:cNvSpPr/>
          <p:nvPr/>
        </p:nvSpPr>
        <p:spPr bwMode="auto">
          <a:xfrm>
            <a:off x="948012" y="3314287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01B585-9461-477A-9349-8245D016885A}"/>
              </a:ext>
            </a:extLst>
          </p:cNvPr>
          <p:cNvSpPr/>
          <p:nvPr/>
        </p:nvSpPr>
        <p:spPr bwMode="auto">
          <a:xfrm>
            <a:off x="1607823" y="3966041"/>
            <a:ext cx="6733372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CF82560-49E2-47F8-BB61-F5EA57A63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299" y="5243445"/>
            <a:ext cx="4000000" cy="1266667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C1D83AE-96A6-42EA-B8BB-82AC809C64ED}"/>
              </a:ext>
            </a:extLst>
          </p:cNvPr>
          <p:cNvCxnSpPr>
            <a:cxnSpLocks/>
          </p:cNvCxnSpPr>
          <p:nvPr/>
        </p:nvCxnSpPr>
        <p:spPr bwMode="auto">
          <a:xfrm>
            <a:off x="3789680" y="4430603"/>
            <a:ext cx="2625204" cy="1694559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53030357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08304" y="1455929"/>
            <a:ext cx="10369296" cy="4824069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Introduced at 2.9.</a:t>
            </a:r>
          </a:p>
          <a:p>
            <a:pPr>
              <a:buClr>
                <a:srgbClr val="00EC86"/>
              </a:buClr>
            </a:pPr>
            <a:r>
              <a:rPr lang="en-US" b="0" dirty="0"/>
              <a:t>Display in Create Features pane under the table template</a:t>
            </a: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Default UI behavior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No geometry with table rows so no sketching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Create records using “Create” button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Default is 1 row.  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Use Active Template pane to modify row count.</a:t>
            </a:r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304" y="578002"/>
            <a:ext cx="10369296" cy="430887"/>
          </a:xfrm>
        </p:spPr>
        <p:txBody>
          <a:bodyPr/>
          <a:lstStyle/>
          <a:p>
            <a:r>
              <a:rPr lang="en-US" sz="2800" dirty="0"/>
              <a:t>Construction Tool  - Tables</a:t>
            </a:r>
            <a:endParaRPr lang="en-US" sz="2800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4DD271-F464-4B2A-872B-613DDAF84E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304" y="4719540"/>
            <a:ext cx="5240133" cy="18494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C46A82-66B4-4651-9439-0FEDB8812C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4960" y="2697607"/>
            <a:ext cx="5296630" cy="387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0035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08304" y="1435693"/>
            <a:ext cx="10369296" cy="4824069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No sketching			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IsSketchTool</a:t>
            </a:r>
            <a:r>
              <a:rPr lang="en-US" dirty="0"/>
              <a:t> = false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SketchType</a:t>
            </a:r>
            <a:r>
              <a:rPr lang="en-US" dirty="0"/>
              <a:t> = </a:t>
            </a:r>
            <a:r>
              <a:rPr lang="en-US" dirty="0" err="1"/>
              <a:t>SketchGeometryType.None</a:t>
            </a: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Create button calls </a:t>
            </a:r>
            <a:r>
              <a:rPr lang="en-US" dirty="0" err="1"/>
              <a:t>OnSketchCompleteAsync</a:t>
            </a:r>
            <a:r>
              <a:rPr lang="en-US" dirty="0"/>
              <a:t> with null geometry</a:t>
            </a:r>
          </a:p>
          <a:p>
            <a:pPr>
              <a:buClr>
                <a:srgbClr val="00EC86"/>
              </a:buClr>
            </a:pPr>
            <a:r>
              <a:rPr lang="en-US" dirty="0" err="1"/>
              <a:t>CurrentTemplateRows</a:t>
            </a:r>
            <a:r>
              <a:rPr lang="en-US" dirty="0"/>
              <a:t> – new property</a:t>
            </a:r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304" y="578002"/>
            <a:ext cx="10369296" cy="430887"/>
          </a:xfrm>
        </p:spPr>
        <p:txBody>
          <a:bodyPr/>
          <a:lstStyle/>
          <a:p>
            <a:r>
              <a:rPr lang="en-US" sz="2800" dirty="0"/>
              <a:t>Construction Tool  - Tables</a:t>
            </a:r>
            <a:endParaRPr lang="en-US" sz="2800" b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0B29E0-7869-44BB-80F7-0FEFC364CBED}"/>
              </a:ext>
            </a:extLst>
          </p:cNvPr>
          <p:cNvSpPr/>
          <p:nvPr/>
        </p:nvSpPr>
        <p:spPr bwMode="auto">
          <a:xfrm>
            <a:off x="709261" y="3998925"/>
            <a:ext cx="11028457" cy="261137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SimpleTableConstructionTool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SimpleTableConstructionTool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set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to None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.None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  //Gets or sets whether the sketch is for creating a feature and should use the CurrentTemplate.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UsesCurrentTemplate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050424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704" y="550315"/>
            <a:ext cx="10369296" cy="430887"/>
          </a:xfrm>
        </p:spPr>
        <p:txBody>
          <a:bodyPr/>
          <a:lstStyle/>
          <a:p>
            <a:r>
              <a:rPr lang="en-US" sz="2800" dirty="0"/>
              <a:t>Construction Tool  - Tables</a:t>
            </a:r>
            <a:endParaRPr lang="en-US" sz="28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9CF863F-E798-4D41-81A1-4EBB0CEEE7CC}"/>
              </a:ext>
            </a:extLst>
          </p:cNvPr>
          <p:cNvSpPr/>
          <p:nvPr/>
        </p:nvSpPr>
        <p:spPr bwMode="auto">
          <a:xfrm>
            <a:off x="679704" y="1459343"/>
            <a:ext cx="11028457" cy="465446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 The geometry created by the sketch - will be null because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SketchGeometryType.None</a:t>
            </a:r>
            <a:endParaRPr lang="en-US" sz="14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geometry)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(CurrentTemplate ==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Task.FromResult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geometry will be null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an edit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"Create {0}"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CurrentTemplate.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StandaloneTable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// determine the number of rows to add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numRows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this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.CurrentTemplateRows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idx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0;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idx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numRows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idx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Queue feature creation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createOperation.Create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(CurrentTemplate, </a:t>
            </a:r>
            <a:r>
              <a:rPr lang="en-US" sz="14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createOperation.ExecuteAsync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049570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08304" y="1586891"/>
            <a:ext cx="10369296" cy="4824069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 err="1"/>
              <a:t>Daml</a:t>
            </a:r>
            <a:r>
              <a:rPr lang="en-US" b="0" dirty="0"/>
              <a:t> :  </a:t>
            </a:r>
            <a:r>
              <a:rPr lang="en-US" b="0" dirty="0" err="1"/>
              <a:t>categoryRefID</a:t>
            </a:r>
            <a:r>
              <a:rPr lang="en-US" b="0" dirty="0"/>
              <a:t> = </a:t>
            </a:r>
            <a:r>
              <a:rPr lang="en-US" b="0" dirty="0" err="1"/>
              <a:t>esri_editing</a:t>
            </a:r>
            <a:r>
              <a:rPr lang="en-US" dirty="0" err="1"/>
              <a:t>_construction_table</a:t>
            </a: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304" y="578002"/>
            <a:ext cx="10369296" cy="430887"/>
          </a:xfrm>
        </p:spPr>
        <p:txBody>
          <a:bodyPr/>
          <a:lstStyle/>
          <a:p>
            <a:r>
              <a:rPr lang="en-US" sz="2800" dirty="0"/>
              <a:t>Construction Tool  - Tables</a:t>
            </a:r>
            <a:endParaRPr lang="en-US" sz="2800" b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B4B989-10A1-4AEF-ABB6-2AB5CC7AD30A}"/>
              </a:ext>
            </a:extLst>
          </p:cNvPr>
          <p:cNvSpPr/>
          <p:nvPr/>
        </p:nvSpPr>
        <p:spPr bwMode="auto">
          <a:xfrm>
            <a:off x="908304" y="2385465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id_SimpleTableConstructionTool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esri_editing_construction_table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Table Construction 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326298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08304" y="1586891"/>
            <a:ext cx="10369296" cy="4824069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Can I sketch if my workflow requires it ?    YES !!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Set </a:t>
            </a:r>
            <a:r>
              <a:rPr lang="en-US" dirty="0" err="1"/>
              <a:t>IsSketchTool</a:t>
            </a:r>
            <a:r>
              <a:rPr lang="en-US" dirty="0"/>
              <a:t>, </a:t>
            </a:r>
            <a:r>
              <a:rPr lang="en-US" dirty="0" err="1"/>
              <a:t>SketchType</a:t>
            </a:r>
            <a:r>
              <a:rPr lang="en-US" dirty="0"/>
              <a:t>, </a:t>
            </a:r>
            <a:r>
              <a:rPr lang="en-US" dirty="0" err="1"/>
              <a:t>SketchOutputMode</a:t>
            </a:r>
            <a:r>
              <a:rPr lang="en-US" dirty="0"/>
              <a:t>, </a:t>
            </a:r>
            <a:r>
              <a:rPr lang="en-US" dirty="0" err="1"/>
              <a:t>UseSnapping</a:t>
            </a:r>
            <a:r>
              <a:rPr lang="en-US" dirty="0"/>
              <a:t> </a:t>
            </a:r>
            <a:r>
              <a:rPr lang="en-US" dirty="0" err="1"/>
              <a:t>etc</a:t>
            </a:r>
            <a:endParaRPr lang="en-US" dirty="0"/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dirty="0"/>
          </a:p>
          <a:p>
            <a:pPr marL="0" indent="0">
              <a:buClr>
                <a:srgbClr val="00EC86"/>
              </a:buClr>
              <a:buNone/>
            </a:pP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 err="1"/>
              <a:t>OnSketchCompleteAsync</a:t>
            </a:r>
            <a:r>
              <a:rPr lang="en-US" dirty="0"/>
              <a:t> will now have a non-null geometry that matches the </a:t>
            </a:r>
            <a:r>
              <a:rPr lang="en-US" dirty="0" err="1"/>
              <a:t>SketchType</a:t>
            </a:r>
            <a:r>
              <a:rPr lang="en-US" dirty="0"/>
              <a:t>.</a:t>
            </a:r>
          </a:p>
          <a:p>
            <a:pPr lvl="1">
              <a:buClr>
                <a:srgbClr val="00EC86"/>
              </a:buClr>
            </a:pPr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304" y="578002"/>
            <a:ext cx="10369296" cy="430887"/>
          </a:xfrm>
        </p:spPr>
        <p:txBody>
          <a:bodyPr/>
          <a:lstStyle/>
          <a:p>
            <a:r>
              <a:rPr lang="en-US" sz="2800" dirty="0"/>
              <a:t>Construction Tool  - Tables</a:t>
            </a:r>
            <a:endParaRPr lang="en-US" sz="2800" b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3B99864-507A-45C9-8B83-AF420C59EFE9}"/>
              </a:ext>
            </a:extLst>
          </p:cNvPr>
          <p:cNvSpPr/>
          <p:nvPr/>
        </p:nvSpPr>
        <p:spPr bwMode="auto">
          <a:xfrm>
            <a:off x="908304" y="2493892"/>
            <a:ext cx="10485211" cy="261137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SketchTableConstructionTool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set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SketchType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SketchGeometryType.Polygon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SketchOutputMode.Map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FireSketchEvents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UseSnapping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//Gets or sets whether the sketch is for creating a feature and should use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CurrentTemplate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UsesCurrentTemplate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426981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80F09FC-8B29-FC45-BBAD-A85AC0C86A8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2DEEF95-717D-9142-BDDD-E6CC5D6FCE4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80BDF46-520E-CB45-BD3B-42A14F664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409665"/>
            <a:ext cx="4527741" cy="1107996"/>
          </a:xfrm>
        </p:spPr>
        <p:txBody>
          <a:bodyPr/>
          <a:lstStyle/>
          <a:p>
            <a:r>
              <a:rPr lang="en-US" sz="3600" dirty="0"/>
              <a:t>Demo – Construction Tools</a:t>
            </a:r>
          </a:p>
        </p:txBody>
      </p:sp>
    </p:spTree>
    <p:extLst>
      <p:ext uri="{BB962C8B-B14F-4D97-AF65-F5344CB8AC3E}">
        <p14:creationId xmlns:p14="http://schemas.microsoft.com/office/powerpoint/2010/main" val="811114126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 </a:t>
            </a:r>
            <a:r>
              <a:rPr lang="en-US" dirty="0" err="1"/>
              <a:t>MapTool</a:t>
            </a:r>
            <a:r>
              <a:rPr lang="en-US" dirty="0"/>
              <a:t> class has properties for specifying WPF User controls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 </a:t>
            </a:r>
            <a:r>
              <a:rPr lang="en-US" dirty="0" err="1"/>
              <a:t>ControlID</a:t>
            </a:r>
            <a:r>
              <a:rPr lang="en-US" dirty="0"/>
              <a:t> – sets the DAML-ID for an Embedded control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 </a:t>
            </a:r>
            <a:r>
              <a:rPr lang="en-US" dirty="0" err="1"/>
              <a:t>EmbeddableControl</a:t>
            </a:r>
            <a:r>
              <a:rPr lang="en-US" dirty="0"/>
              <a:t> – retrieves the </a:t>
            </a:r>
            <a:r>
              <a:rPr lang="en-US" dirty="0" err="1"/>
              <a:t>ViewModel</a:t>
            </a: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Also an option for displaying WPF control on the map overlay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 E.g.  Measure tool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 </a:t>
            </a:r>
            <a:r>
              <a:rPr lang="en-US" dirty="0" err="1"/>
              <a:t>OverlayControlID</a:t>
            </a:r>
            <a:r>
              <a:rPr lang="en-US" dirty="0"/>
              <a:t>/</a:t>
            </a:r>
            <a:r>
              <a:rPr lang="en-US" dirty="0" err="1"/>
              <a:t>OverlayEmbeddableControl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 </a:t>
            </a:r>
            <a:r>
              <a:rPr lang="en-US" dirty="0" err="1"/>
              <a:t>OverlayControlCanResize</a:t>
            </a:r>
            <a:r>
              <a:rPr lang="en-US" dirty="0"/>
              <a:t>, </a:t>
            </a:r>
            <a:r>
              <a:rPr lang="en-US" dirty="0" err="1"/>
              <a:t>OverlayControlLocation</a:t>
            </a:r>
            <a:r>
              <a:rPr lang="en-US" dirty="0"/>
              <a:t>,  </a:t>
            </a:r>
            <a:r>
              <a:rPr lang="en-US" dirty="0" err="1"/>
              <a:t>OverlayControlPositionRatio</a:t>
            </a: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dirty="0"/>
              <a:t> – Embedding UI</a:t>
            </a:r>
            <a:endParaRPr lang="en-US" sz="2800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53682F-DE27-4A4F-BDB4-DA214721C9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2358" y="2644072"/>
            <a:ext cx="2949196" cy="156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98590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648AA1-E8A2-0144-90A7-A8C8AE71A274}"/>
              </a:ext>
            </a:extLst>
          </p:cNvPr>
          <p:cNvSpPr/>
          <p:nvPr/>
        </p:nvSpPr>
        <p:spPr bwMode="auto">
          <a:xfrm>
            <a:off x="1" y="9144"/>
            <a:ext cx="12191999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000000"/>
              </a:solidFill>
              <a:latin typeface="Avenir LT Std 55 Roman" panose="020B0503020203020204" pitchFamily="34" charset="0"/>
              <a:ea typeface="ＭＳ Ｐゴシック" pitchFamily="16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8EC475-D3EA-DF41-9847-5220BEFD3D2F}"/>
              </a:ext>
            </a:extLst>
          </p:cNvPr>
          <p:cNvSpPr/>
          <p:nvPr/>
        </p:nvSpPr>
        <p:spPr bwMode="auto">
          <a:xfrm flipH="1">
            <a:off x="-4359" y="0"/>
            <a:ext cx="12197010" cy="1006616"/>
          </a:xfrm>
          <a:prstGeom prst="rect">
            <a:avLst/>
          </a:prstGeom>
          <a:solidFill>
            <a:srgbClr val="31340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00"/>
                </a:solidFill>
                <a:latin typeface="Avenir LT Std 55 Roman" panose="020B0503020203020204" pitchFamily="34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D5B4F2-644B-B143-8128-031C52FED4E8}"/>
              </a:ext>
            </a:extLst>
          </p:cNvPr>
          <p:cNvSpPr txBox="1">
            <a:spLocks/>
          </p:cNvSpPr>
          <p:nvPr/>
        </p:nvSpPr>
        <p:spPr>
          <a:xfrm>
            <a:off x="685800" y="457200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15875" algn="ctr">
              <a:lnSpc>
                <a:spcPts val="2400"/>
              </a:lnSpc>
              <a:spcBef>
                <a:spcPts val="1200"/>
              </a:spcBef>
            </a:pPr>
            <a:r>
              <a:rPr lang="en-US" sz="2800" spc="250">
                <a:solidFill>
                  <a:srgbClr val="909011"/>
                </a:solidFill>
              </a:rPr>
              <a:t>&gt;&gt;&gt;&gt;&gt;</a:t>
            </a:r>
            <a:r>
              <a:rPr lang="en-US" sz="2800" spc="100">
                <a:ea typeface="Avenir LT Std 45 Book" charset="0"/>
                <a:cs typeface="Avenir LT Std 45 Book" charset="0"/>
              </a:rPr>
              <a:t>  Before You Begin  </a:t>
            </a:r>
            <a:r>
              <a:rPr lang="en-US" sz="2800" spc="250">
                <a:solidFill>
                  <a:srgbClr val="909011"/>
                </a:solidFill>
                <a:ea typeface="Avenir LT Std 45 Book" charset="0"/>
                <a:cs typeface="Avenir LT Std 45 Book" charset="0"/>
              </a:rPr>
              <a:t>&lt;&lt;&lt;&lt;&lt;</a:t>
            </a:r>
            <a:endParaRPr lang="en-US" sz="1800">
              <a:solidFill>
                <a:srgbClr val="90901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6974EED-310D-4442-ACE8-D024F4B4EF59}"/>
              </a:ext>
            </a:extLst>
          </p:cNvPr>
          <p:cNvGrpSpPr/>
          <p:nvPr/>
        </p:nvGrpSpPr>
        <p:grpSpPr>
          <a:xfrm>
            <a:off x="3200400" y="1572768"/>
            <a:ext cx="8069420" cy="4078039"/>
            <a:chOff x="3552737" y="1828800"/>
            <a:chExt cx="8069420" cy="407803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3808ECC-C584-E141-8D30-A0DBB8FE4E77}"/>
                </a:ext>
              </a:extLst>
            </p:cNvPr>
            <p:cNvSpPr txBox="1"/>
            <p:nvPr/>
          </p:nvSpPr>
          <p:spPr>
            <a:xfrm>
              <a:off x="4310716" y="1828800"/>
              <a:ext cx="7311441" cy="407803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indent="0">
                <a:spcAft>
                  <a:spcPts val="1200"/>
                </a:spcAft>
                <a:buNone/>
              </a:pPr>
              <a:r>
                <a:rPr lang="en-US" sz="3200" b="0" dirty="0">
                  <a:solidFill>
                    <a:schemeClr val="bg1"/>
                  </a:solidFill>
                </a:rPr>
                <a:t>Design resources</a:t>
              </a:r>
              <a:endParaRPr lang="en-US" sz="3200" dirty="0">
                <a:solidFill>
                  <a:schemeClr val="bg1"/>
                </a:solidFill>
                <a:latin typeface="AvenirNext LT Pro Medium" panose="020B0503020202020204" pitchFamily="34" charset="77"/>
              </a:endParaRPr>
            </a:p>
            <a:p>
              <a:pPr marL="173038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Icons</a:t>
              </a: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Load Esri-created icons straight into your deck!</a:t>
              </a: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>
                  <a:solidFill>
                    <a:schemeClr val="bg1"/>
                  </a:solidFill>
                </a:rPr>
                <a:t>From the Home ribbon above, click Esri Icons</a:t>
              </a:r>
            </a:p>
            <a:p>
              <a:pPr marL="173038" lvl="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>
                  <a:solidFill>
                    <a:schemeClr val="bg1"/>
                  </a:solidFill>
                </a:rPr>
                <a:t>Presentation </a:t>
              </a:r>
              <a:r>
                <a:rPr lang="en-US" dirty="0">
                  <a:solidFill>
                    <a:schemeClr val="bg1"/>
                  </a:solidFill>
                </a:rPr>
                <a:t>Resources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8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endParaRPr lang="en-US" dirty="0">
                <a:solidFill>
                  <a:srgbClr val="828219"/>
                </a:solidFill>
              </a:endParaRP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Diagrams, Tables and Timelines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8"/>
                  </a:solidFill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endParaRPr lang="en-US" sz="1400" dirty="0">
                <a:solidFill>
                  <a:schemeClr val="bg1"/>
                </a:solidFill>
              </a:endParaRP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Esri Design Template </a:t>
              </a:r>
            </a:p>
            <a:p>
              <a:pPr marL="1087438" lvl="2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bg1"/>
                  </a:solidFill>
                </a:rPr>
                <a:t>Windows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8"/>
                  </a:solid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r>
                <a:rPr lang="en-US" sz="800" dirty="0">
                  <a:solidFill>
                    <a:srgbClr val="828219"/>
                  </a:solidFill>
                </a:rPr>
                <a:t> </a:t>
              </a:r>
              <a:r>
                <a:rPr lang="en-US" sz="1100" dirty="0">
                  <a:solidFill>
                    <a:srgbClr val="828219"/>
                  </a:solidFill>
                </a:rPr>
                <a:t>| </a:t>
              </a:r>
              <a:r>
                <a:rPr lang="en-US" sz="1100" dirty="0">
                  <a:solidFill>
                    <a:schemeClr val="bg1"/>
                  </a:solidFill>
                </a:rPr>
                <a:t>Mac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8"/>
                  </a:solidFill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endParaRPr lang="en-US" sz="900" dirty="0">
                <a:solidFill>
                  <a:srgbClr val="C00000"/>
                </a:solidFill>
              </a:endParaRP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Backgrounds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8"/>
                  </a:solidFill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endParaRPr lang="en-US" sz="1400" dirty="0">
                <a:solidFill>
                  <a:schemeClr val="bg1"/>
                </a:solidFill>
              </a:endParaRPr>
            </a:p>
            <a:p>
              <a:pPr marL="173038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Strategic Presentations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8"/>
                  </a:solidFill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endParaRPr lang="en-US" sz="1600" dirty="0">
                <a:solidFill>
                  <a:srgbClr val="828219"/>
                </a:solidFill>
              </a:endParaRPr>
            </a:p>
            <a:p>
              <a:pPr marL="173038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Stock photos</a:t>
              </a: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Adobe Stock images are available. </a:t>
              </a:r>
              <a:r>
                <a:rPr lang="en-US" sz="900" dirty="0">
                  <a:solidFill>
                    <a:srgbClr val="828219"/>
                  </a:solidFill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See the details</a:t>
              </a:r>
              <a:r>
                <a:rPr lang="en-US" sz="900" dirty="0">
                  <a:solidFill>
                    <a:srgbClr val="828219"/>
                  </a:solidFill>
                </a:rPr>
                <a:t>.</a:t>
              </a: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696B2968-9CBF-2B48-AB72-A7972F24E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552737" y="1828800"/>
              <a:ext cx="658368" cy="65836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49D869CC-415D-8245-B1D2-D582CA1713D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44399" y="4487794"/>
            <a:ext cx="1524000" cy="122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013150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08304" y="1816589"/>
            <a:ext cx="10369296" cy="1083085"/>
          </a:xfrm>
        </p:spPr>
        <p:txBody>
          <a:bodyPr/>
          <a:lstStyle/>
          <a:p>
            <a:r>
              <a:rPr lang="en-US" dirty="0"/>
              <a:t> Add an ArcGIS Pro Embeddable Control template in your add-in.</a:t>
            </a:r>
          </a:p>
          <a:p>
            <a:pPr lvl="1"/>
            <a:r>
              <a:rPr lang="en-US" dirty="0"/>
              <a:t>Updates the “</a:t>
            </a:r>
            <a:r>
              <a:rPr lang="en-US" dirty="0" err="1"/>
              <a:t>esri_embeddableControls</a:t>
            </a:r>
            <a:r>
              <a:rPr lang="en-US" dirty="0"/>
              <a:t>” category in </a:t>
            </a:r>
            <a:r>
              <a:rPr lang="en-US" dirty="0" err="1"/>
              <a:t>Config.daml</a:t>
            </a:r>
            <a:endParaRPr lang="en-US" dirty="0"/>
          </a:p>
          <a:p>
            <a:pPr lvl="1"/>
            <a:r>
              <a:rPr lang="en-US" dirty="0"/>
              <a:t>DAML follows Pro MVVM pattern</a:t>
            </a:r>
          </a:p>
          <a:p>
            <a:pPr lvl="1"/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dirty="0"/>
              <a:t> – Embedding UI</a:t>
            </a:r>
            <a:endParaRPr lang="en-US" sz="2800" b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DFFDA6F-42C1-4731-8B3E-E77216FBF382}"/>
              </a:ext>
            </a:extLst>
          </p:cNvPr>
          <p:cNvSpPr/>
          <p:nvPr/>
        </p:nvSpPr>
        <p:spPr bwMode="auto">
          <a:xfrm>
            <a:off x="1062182" y="2899675"/>
            <a:ext cx="9818659" cy="175000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esri_embeddableControls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SketchTools_DifferenceToolView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</a:t>
            </a:r>
            <a:r>
              <a:rPr lang="en-US" sz="14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DfferenceTool</a:t>
            </a:r>
            <a:r>
              <a:rPr lang="en-US" sz="1400" b="1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ViewModel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DifferenceTool</a:t>
            </a:r>
            <a:r>
              <a:rPr lang="en-US" sz="1400" b="1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View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E6C7CF-927E-4A16-918F-D33B105686C5}"/>
              </a:ext>
            </a:extLst>
          </p:cNvPr>
          <p:cNvSpPr/>
          <p:nvPr/>
        </p:nvSpPr>
        <p:spPr bwMode="auto">
          <a:xfrm>
            <a:off x="1062182" y="5133218"/>
            <a:ext cx="9818659" cy="15776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: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.Map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ControlID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SketchTools_DifferenceToolView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12" name="Content Placeholder 17">
            <a:extLst>
              <a:ext uri="{FF2B5EF4-FFF2-40B4-BE49-F238E27FC236}">
                <a16:creationId xmlns:a16="http://schemas.microsoft.com/office/drawing/2014/main" id="{51F89B4A-F955-41B3-AF4C-BF1BBDA05B28}"/>
              </a:ext>
            </a:extLst>
          </p:cNvPr>
          <p:cNvSpPr txBox="1">
            <a:spLocks/>
          </p:cNvSpPr>
          <p:nvPr/>
        </p:nvSpPr>
        <p:spPr>
          <a:xfrm>
            <a:off x="908304" y="4800728"/>
            <a:ext cx="10369296" cy="370775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dirty="0">
                <a:solidFill>
                  <a:prstClr val="white"/>
                </a:solidFill>
              </a:rPr>
              <a:t>Set the </a:t>
            </a:r>
            <a:r>
              <a:rPr lang="en-US" dirty="0" err="1">
                <a:solidFill>
                  <a:prstClr val="white"/>
                </a:solidFill>
              </a:rPr>
              <a:t>ControlID</a:t>
            </a:r>
            <a:r>
              <a:rPr lang="en-US" dirty="0">
                <a:solidFill>
                  <a:prstClr val="white"/>
                </a:solidFill>
              </a:rPr>
              <a:t> property to the id.</a:t>
            </a:r>
            <a:endParaRPr lang="en-US" dirty="0"/>
          </a:p>
          <a:p>
            <a:pPr>
              <a:buClr>
                <a:srgbClr val="00EC86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867402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 Access the </a:t>
            </a:r>
            <a:r>
              <a:rPr lang="en-US" dirty="0" err="1"/>
              <a:t>ViewModel</a:t>
            </a:r>
            <a:r>
              <a:rPr lang="en-US" dirty="0"/>
              <a:t> and set or retrieve properties.</a:t>
            </a:r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dirty="0"/>
              <a:t> – Embedding UI</a:t>
            </a:r>
            <a:endParaRPr lang="en-US" sz="2800" b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12E24B-4E05-4A58-99C0-9734082F95BE}"/>
              </a:ext>
            </a:extLst>
          </p:cNvPr>
          <p:cNvSpPr/>
          <p:nvPr/>
        </p:nvSpPr>
        <p:spPr bwMode="auto">
          <a:xfrm>
            <a:off x="908304" y="2737282"/>
            <a:ext cx="6425369" cy="85566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EmbeddableControl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DifferenceToolViewModel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buffer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vm.Buffer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832346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80F09FC-8B29-FC45-BBAD-A85AC0C86A8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2DEEF95-717D-9142-BDDD-E6CC5D6FCE4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80BDF46-520E-CB45-BD3B-42A14F664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409665"/>
            <a:ext cx="4527741" cy="1107996"/>
          </a:xfrm>
        </p:spPr>
        <p:txBody>
          <a:bodyPr/>
          <a:lstStyle/>
          <a:p>
            <a:r>
              <a:rPr lang="en-US" sz="3600" dirty="0"/>
              <a:t>Demo – Embedding UI</a:t>
            </a:r>
          </a:p>
        </p:txBody>
      </p:sp>
    </p:spTree>
    <p:extLst>
      <p:ext uri="{BB962C8B-B14F-4D97-AF65-F5344CB8AC3E}">
        <p14:creationId xmlns:p14="http://schemas.microsoft.com/office/powerpoint/2010/main" val="2079040811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Sketch feedback </a:t>
            </a:r>
          </a:p>
          <a:p>
            <a:pPr lvl="1">
              <a:buClr>
                <a:srgbClr val="00EC86"/>
              </a:buClr>
            </a:pPr>
            <a:r>
              <a:rPr lang="en-US" b="0" dirty="0"/>
              <a:t>Comprised of a set of fixed segments and vertices and the active/current segment and vertex</a:t>
            </a:r>
          </a:p>
          <a:p>
            <a:pPr lvl="1"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96128"/>
            <a:ext cx="10369296" cy="430887"/>
          </a:xfrm>
        </p:spPr>
        <p:txBody>
          <a:bodyPr/>
          <a:lstStyle/>
          <a:p>
            <a:r>
              <a:rPr lang="en-US" sz="2800" dirty="0"/>
              <a:t>Sketch Symbology</a:t>
            </a:r>
            <a:endParaRPr lang="en-US" sz="2800" b="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D500924-F10F-4D44-8C17-C082F12EC9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276" y="3487284"/>
            <a:ext cx="5166808" cy="31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718511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Sketch feedback </a:t>
            </a:r>
          </a:p>
          <a:p>
            <a:pPr lvl="1">
              <a:buClr>
                <a:srgbClr val="00EC86"/>
              </a:buClr>
            </a:pPr>
            <a:r>
              <a:rPr lang="en-US" b="0" dirty="0"/>
              <a:t>Comprised of a set of fixed segments and vertices and the active/current segment and vertex</a:t>
            </a:r>
          </a:p>
          <a:p>
            <a:pPr lvl="1">
              <a:buClr>
                <a:srgbClr val="00EC86"/>
              </a:buClr>
            </a:pPr>
            <a:endParaRPr lang="en-US" b="0" dirty="0"/>
          </a:p>
          <a:p>
            <a:pPr lvl="1">
              <a:buClr>
                <a:srgbClr val="00EC86"/>
              </a:buClr>
            </a:pPr>
            <a:r>
              <a:rPr lang="en-US" dirty="0"/>
              <a:t>       fixed segments/vertices</a:t>
            </a:r>
          </a:p>
          <a:p>
            <a:pPr lvl="1">
              <a:buClr>
                <a:srgbClr val="00EC86"/>
              </a:buClr>
            </a:pPr>
            <a:r>
              <a:rPr lang="en-US" b="0" dirty="0"/>
              <a:t>       </a:t>
            </a:r>
            <a:r>
              <a:rPr lang="en-US" dirty="0"/>
              <a:t>active segment/vertex</a:t>
            </a:r>
          </a:p>
          <a:p>
            <a:pPr lvl="1">
              <a:buClr>
                <a:srgbClr val="00EC86"/>
              </a:buClr>
            </a:pPr>
            <a:endParaRPr lang="en-US" b="0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All segments = </a:t>
            </a:r>
            <a:r>
              <a:rPr lang="en-US" b="0" dirty="0"/>
              <a:t>“ant trail”</a:t>
            </a:r>
          </a:p>
          <a:p>
            <a:pPr lvl="2">
              <a:buClr>
                <a:srgbClr val="00EC86"/>
              </a:buClr>
            </a:pPr>
            <a:r>
              <a:rPr lang="en-US" dirty="0"/>
              <a:t>Black dash-dot line</a:t>
            </a: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430887"/>
          </a:xfrm>
        </p:spPr>
        <p:txBody>
          <a:bodyPr/>
          <a:lstStyle/>
          <a:p>
            <a:r>
              <a:rPr lang="en-US" sz="2800" dirty="0"/>
              <a:t>Sketch Symbology</a:t>
            </a:r>
            <a:endParaRPr lang="en-US" sz="2800" b="0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70B3DD6-2722-4CED-964A-5C79C5D0338A}"/>
              </a:ext>
            </a:extLst>
          </p:cNvPr>
          <p:cNvGrpSpPr/>
          <p:nvPr/>
        </p:nvGrpSpPr>
        <p:grpSpPr>
          <a:xfrm>
            <a:off x="4600575" y="3095625"/>
            <a:ext cx="6594445" cy="3516130"/>
            <a:chOff x="619125" y="2924175"/>
            <a:chExt cx="6594445" cy="351613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F033B25-7494-4AE4-8E4E-5D826DD9E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88826" y="3315834"/>
              <a:ext cx="5166808" cy="3124471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CFDFBD59-7CC2-4765-8A2C-4423ABF1EDA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19125" y="3200400"/>
              <a:ext cx="1815588" cy="1485753"/>
            </a:xfrm>
            <a:prstGeom prst="straightConnector1">
              <a:avLst/>
            </a:prstGeom>
            <a:noFill/>
            <a:ln w="5715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764DCB0-BB77-456C-87B5-B5E56A7F8F1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580600" y="2924175"/>
              <a:ext cx="216446" cy="1514328"/>
            </a:xfrm>
            <a:prstGeom prst="straightConnector1">
              <a:avLst/>
            </a:prstGeom>
            <a:noFill/>
            <a:ln w="5715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4C650BBA-6075-40C5-8F02-D1CC5C8AB94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705350" y="3095625"/>
              <a:ext cx="495300" cy="1820397"/>
            </a:xfrm>
            <a:prstGeom prst="straightConnector1">
              <a:avLst/>
            </a:prstGeom>
            <a:noFill/>
            <a:ln w="5715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40C2A521-FF61-4845-B0BF-2451BF14DF0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572383" y="4181475"/>
              <a:ext cx="1641187" cy="1418772"/>
            </a:xfrm>
            <a:prstGeom prst="straightConnector1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6E135A2D-46C6-447C-B0F7-8EE9935E76F4}"/>
              </a:ext>
            </a:extLst>
          </p:cNvPr>
          <p:cNvSpPr/>
          <p:nvPr/>
        </p:nvSpPr>
        <p:spPr bwMode="auto">
          <a:xfrm>
            <a:off x="1197702" y="3114675"/>
            <a:ext cx="371475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12FE41-2F18-46E0-BCAB-9EB0037BC437}"/>
              </a:ext>
            </a:extLst>
          </p:cNvPr>
          <p:cNvSpPr/>
          <p:nvPr/>
        </p:nvSpPr>
        <p:spPr bwMode="auto">
          <a:xfrm>
            <a:off x="1197703" y="3530073"/>
            <a:ext cx="371475" cy="304800"/>
          </a:xfrm>
          <a:prstGeom prst="rect">
            <a:avLst/>
          </a:prstGeom>
          <a:solidFill>
            <a:srgbClr val="FF0000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545614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1893359"/>
            <a:ext cx="10369296" cy="4186382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Set symbol via </a:t>
            </a:r>
            <a:r>
              <a:rPr lang="en-US" dirty="0" err="1"/>
              <a:t>SketchSymbol</a:t>
            </a:r>
            <a:r>
              <a:rPr lang="en-US" dirty="0"/>
              <a:t> property </a:t>
            </a:r>
          </a:p>
          <a:p>
            <a:pPr>
              <a:buClr>
                <a:srgbClr val="00EC86"/>
              </a:buClr>
            </a:pPr>
            <a:r>
              <a:rPr lang="en-US" dirty="0"/>
              <a:t>Typically set in </a:t>
            </a:r>
            <a:r>
              <a:rPr lang="en-US" dirty="0" err="1"/>
              <a:t>OnToolActivateAsync</a:t>
            </a: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Vertices and ant-trail symbology always overlaid.</a:t>
            </a:r>
          </a:p>
          <a:p>
            <a:pPr lvl="1"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b="0" dirty="0"/>
              <a:t> - Sketch Symbology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E2E562-0C2B-4244-9F86-B387FB10C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9777" y="3207327"/>
            <a:ext cx="3318949" cy="337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611879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1893359"/>
            <a:ext cx="10369296" cy="4186382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>
                <a:solidFill>
                  <a:srgbClr val="FFFF00"/>
                </a:solidFill>
              </a:rPr>
              <a:t>New at 2.9 – ability to change symbology of sketch vertices and segments</a:t>
            </a:r>
          </a:p>
          <a:p>
            <a:pPr>
              <a:buClr>
                <a:srgbClr val="00EC86"/>
              </a:buClr>
            </a:pPr>
            <a:r>
              <a:rPr lang="en-US" dirty="0"/>
              <a:t>Additional methods on </a:t>
            </a:r>
            <a:r>
              <a:rPr lang="en-US" dirty="0" err="1"/>
              <a:t>MapTool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GetSketchSegmentSymbolOptions</a:t>
            </a:r>
            <a:r>
              <a:rPr lang="en-US" dirty="0"/>
              <a:t>					</a:t>
            </a:r>
            <a:r>
              <a:rPr lang="en-US" dirty="0" err="1"/>
              <a:t>GetSketchVertexSymbolOptions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SetSketchSegmentSymbolOptions</a:t>
            </a:r>
            <a:r>
              <a:rPr lang="en-US" dirty="0"/>
              <a:t>					</a:t>
            </a:r>
            <a:r>
              <a:rPr lang="en-US" dirty="0" err="1"/>
              <a:t>SetSketchVertexSymbolOptions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ResetSketchSegmentSymbolOptions</a:t>
            </a:r>
            <a:r>
              <a:rPr lang="en-US" dirty="0"/>
              <a:t>				</a:t>
            </a:r>
            <a:r>
              <a:rPr lang="en-US" dirty="0" err="1"/>
              <a:t>ResetSketchVertexSymbolOptions</a:t>
            </a: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New Classes</a:t>
            </a:r>
          </a:p>
          <a:p>
            <a:pPr lvl="1">
              <a:buClr>
                <a:srgbClr val="00EC86"/>
              </a:buClr>
              <a:buFontTx/>
              <a:buChar char="-"/>
            </a:pPr>
            <a:r>
              <a:rPr lang="en-US" dirty="0" err="1"/>
              <a:t>SegmentSymbolOptions</a:t>
            </a:r>
            <a:r>
              <a:rPr lang="en-US" dirty="0"/>
              <a:t>							</a:t>
            </a:r>
          </a:p>
          <a:p>
            <a:pPr lvl="1">
              <a:buClr>
                <a:srgbClr val="00EC86"/>
              </a:buClr>
              <a:buFontTx/>
              <a:buChar char="-"/>
            </a:pPr>
            <a:r>
              <a:rPr lang="en-US" dirty="0" err="1"/>
              <a:t>VertexSymbolOptions</a:t>
            </a:r>
            <a:endParaRPr lang="en-US" dirty="0"/>
          </a:p>
          <a:p>
            <a:pPr lvl="1">
              <a:buClr>
                <a:srgbClr val="00EC86"/>
              </a:buClr>
              <a:buFontTx/>
              <a:buChar char="-"/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b="0" dirty="0"/>
              <a:t> - Sketch Symbology</a:t>
            </a:r>
          </a:p>
        </p:txBody>
      </p:sp>
    </p:spTree>
    <p:extLst>
      <p:ext uri="{BB962C8B-B14F-4D97-AF65-F5344CB8AC3E}">
        <p14:creationId xmlns:p14="http://schemas.microsoft.com/office/powerpoint/2010/main" val="2573603189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714269"/>
            <a:ext cx="10369296" cy="430887"/>
          </a:xfrm>
        </p:spPr>
        <p:txBody>
          <a:bodyPr/>
          <a:lstStyle/>
          <a:p>
            <a:r>
              <a:rPr lang="en-US" sz="2800" b="0" dirty="0"/>
              <a:t>Symbology Backstage Options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6A7046-0674-4FA3-92E6-C220FFF1EE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5625" y="1197114"/>
            <a:ext cx="7133684" cy="543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503421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b="0" dirty="0"/>
              <a:t> - Sketch Symbology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56815F-65C2-4781-B15C-A0D09CFFD69F}"/>
              </a:ext>
            </a:extLst>
          </p:cNvPr>
          <p:cNvSpPr/>
          <p:nvPr/>
        </p:nvSpPr>
        <p:spPr bwMode="auto">
          <a:xfrm>
            <a:off x="914400" y="1366982"/>
            <a:ext cx="10485211" cy="52462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update the vertex symbol options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VertexSymbolType.RegularUnselected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color;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vertexOptions.OutlineColor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outlineColor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vertexOptions.OutlineWidth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outlineWidth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vertexOptions.Size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size;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VertexSymbolType.RegularUnselected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update the segment symbol options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segmentOptions.PrimaryColor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primary;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segmentOptions.SecondaryColor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secondary;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width;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// reset to application options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ResetSketchSegmentSymbolOptions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ResetSketchVertexSymbolOptions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</p:txBody>
      </p:sp>
    </p:spTree>
    <p:extLst>
      <p:ext uri="{BB962C8B-B14F-4D97-AF65-F5344CB8AC3E}">
        <p14:creationId xmlns:p14="http://schemas.microsoft.com/office/powerpoint/2010/main" val="1557199045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1893359"/>
            <a:ext cx="10369296" cy="4186382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>
                <a:solidFill>
                  <a:srgbClr val="FFFF00"/>
                </a:solidFill>
              </a:rPr>
              <a:t>New at 2.9 - </a:t>
            </a:r>
            <a:r>
              <a:rPr lang="en-US" dirty="0" err="1">
                <a:solidFill>
                  <a:srgbClr val="FFFF00"/>
                </a:solidFill>
              </a:rPr>
              <a:t>ArcGIS.Desktop.Core.ApplicationOptions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Analogous to backstage application options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Layout, Download, General, Editing ….</a:t>
            </a:r>
          </a:p>
          <a:p>
            <a:pPr>
              <a:buClr>
                <a:srgbClr val="00EC86"/>
              </a:buClr>
            </a:pPr>
            <a:r>
              <a:rPr lang="en-US" dirty="0" err="1"/>
              <a:t>ApplicationOptions.EditingOptions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Number of </a:t>
            </a:r>
            <a:r>
              <a:rPr lang="en-US" dirty="0" err="1"/>
              <a:t>booleans</a:t>
            </a:r>
            <a:r>
              <a:rPr lang="en-US" dirty="0"/>
              <a:t> -  </a:t>
            </a:r>
            <a:r>
              <a:rPr lang="en-US" dirty="0" err="1"/>
              <a:t>eg</a:t>
            </a:r>
            <a:r>
              <a:rPr lang="en-US" dirty="0"/>
              <a:t> </a:t>
            </a:r>
            <a:r>
              <a:rPr lang="en-US" dirty="0" err="1"/>
              <a:t>ShowEditingToolbar</a:t>
            </a:r>
            <a:r>
              <a:rPr lang="en-US" dirty="0"/>
              <a:t>, </a:t>
            </a:r>
            <a:r>
              <a:rPr lang="en-US" dirty="0" err="1"/>
              <a:t>AutomaticallySaveEdits</a:t>
            </a:r>
            <a:r>
              <a:rPr lang="en-US" dirty="0"/>
              <a:t>, </a:t>
            </a:r>
            <a:r>
              <a:rPr lang="en-US" dirty="0" err="1"/>
              <a:t>SaveEditsOnProjectSave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Sketch Symbology</a:t>
            </a:r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430887"/>
          </a:xfrm>
        </p:spPr>
        <p:txBody>
          <a:bodyPr/>
          <a:lstStyle/>
          <a:p>
            <a:r>
              <a:rPr lang="en-US" sz="2800" b="0" dirty="0"/>
              <a:t>Application Options</a:t>
            </a:r>
          </a:p>
        </p:txBody>
      </p:sp>
    </p:spTree>
    <p:extLst>
      <p:ext uri="{BB962C8B-B14F-4D97-AF65-F5344CB8AC3E}">
        <p14:creationId xmlns:p14="http://schemas.microsoft.com/office/powerpoint/2010/main" val="54716037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648AA1-E8A2-0144-90A7-A8C8AE71A274}"/>
              </a:ext>
            </a:extLst>
          </p:cNvPr>
          <p:cNvSpPr/>
          <p:nvPr/>
        </p:nvSpPr>
        <p:spPr bwMode="auto">
          <a:xfrm>
            <a:off x="0" y="0"/>
            <a:ext cx="12191999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000000"/>
              </a:solidFill>
              <a:latin typeface="Avenir LT Std 55 Roman" panose="020B0503020203020204" pitchFamily="34" charset="0"/>
              <a:ea typeface="ＭＳ Ｐゴシック" pitchFamily="16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8EC475-D3EA-DF41-9847-5220BEFD3D2F}"/>
              </a:ext>
            </a:extLst>
          </p:cNvPr>
          <p:cNvSpPr/>
          <p:nvPr/>
        </p:nvSpPr>
        <p:spPr bwMode="auto">
          <a:xfrm flipH="1">
            <a:off x="-4359" y="0"/>
            <a:ext cx="12197010" cy="1006616"/>
          </a:xfrm>
          <a:prstGeom prst="rect">
            <a:avLst/>
          </a:prstGeom>
          <a:solidFill>
            <a:srgbClr val="31340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00"/>
                </a:solidFill>
                <a:latin typeface="Avenir LT Std 55 Roman" panose="020B0503020203020204" pitchFamily="34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D5B4F2-644B-B143-8128-031C52FED4E8}"/>
              </a:ext>
            </a:extLst>
          </p:cNvPr>
          <p:cNvSpPr txBox="1">
            <a:spLocks/>
          </p:cNvSpPr>
          <p:nvPr/>
        </p:nvSpPr>
        <p:spPr>
          <a:xfrm>
            <a:off x="685800" y="457200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15875" algn="ctr">
              <a:lnSpc>
                <a:spcPts val="2400"/>
              </a:lnSpc>
              <a:spcBef>
                <a:spcPts val="1200"/>
              </a:spcBef>
            </a:pPr>
            <a:r>
              <a:rPr lang="en-US" sz="2800" spc="250">
                <a:solidFill>
                  <a:srgbClr val="909011"/>
                </a:solidFill>
              </a:rPr>
              <a:t>&gt;&gt;&gt;&gt;&gt;</a:t>
            </a:r>
            <a:r>
              <a:rPr lang="en-US" sz="2800" spc="100">
                <a:ea typeface="Avenir LT Std 45 Book" charset="0"/>
                <a:cs typeface="Avenir LT Std 45 Book" charset="0"/>
              </a:rPr>
              <a:t>  Before You Begin  </a:t>
            </a:r>
            <a:r>
              <a:rPr lang="en-US" sz="2800" spc="250">
                <a:solidFill>
                  <a:srgbClr val="909011"/>
                </a:solidFill>
                <a:ea typeface="Avenir LT Std 45 Book" charset="0"/>
                <a:cs typeface="Avenir LT Std 45 Book" charset="0"/>
              </a:rPr>
              <a:t>&lt;&lt;&lt;&lt;&lt;</a:t>
            </a:r>
            <a:endParaRPr lang="en-US" sz="1800">
              <a:solidFill>
                <a:srgbClr val="90901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B868AA7-FA2E-5041-97DB-A460A19F469C}"/>
              </a:ext>
            </a:extLst>
          </p:cNvPr>
          <p:cNvGrpSpPr/>
          <p:nvPr/>
        </p:nvGrpSpPr>
        <p:grpSpPr>
          <a:xfrm>
            <a:off x="3200400" y="1572768"/>
            <a:ext cx="6223438" cy="2585323"/>
            <a:chOff x="3552737" y="2140783"/>
            <a:chExt cx="6223438" cy="258532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3808ECC-C584-E141-8D30-A0DBB8FE4E77}"/>
                </a:ext>
              </a:extLst>
            </p:cNvPr>
            <p:cNvSpPr txBox="1"/>
            <p:nvPr/>
          </p:nvSpPr>
          <p:spPr>
            <a:xfrm>
              <a:off x="4310716" y="2140783"/>
              <a:ext cx="5465459" cy="258532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indent="0">
                <a:spcAft>
                  <a:spcPts val="1200"/>
                </a:spcAft>
                <a:buNone/>
              </a:pPr>
              <a:r>
                <a:rPr lang="en-US" sz="3200" b="0" dirty="0">
                  <a:solidFill>
                    <a:schemeClr val="bg1"/>
                  </a:solidFill>
                </a:rPr>
                <a:t>Arial or</a:t>
              </a:r>
              <a:endParaRPr lang="en-US" sz="3200" dirty="0">
                <a:solidFill>
                  <a:schemeClr val="bg1"/>
                </a:solidFill>
                <a:latin typeface="AvenirNext LT Pro Medium" panose="020B0503020202020204" pitchFamily="34" charset="77"/>
              </a:endParaRPr>
            </a:p>
            <a:p>
              <a:pPr marL="173038" lvl="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Use Arial font everywhere</a:t>
              </a: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Pick Arial [Headings] or [Body] </a:t>
              </a:r>
              <a:br>
                <a:rPr lang="en-US" dirty="0">
                  <a:solidFill>
                    <a:schemeClr val="bg1"/>
                  </a:solidFill>
                </a:rPr>
              </a:br>
              <a:r>
                <a:rPr lang="en-US" dirty="0">
                  <a:solidFill>
                    <a:schemeClr val="bg1"/>
                  </a:solidFill>
                </a:rPr>
                <a:t>from the top of the font list</a:t>
              </a: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See FAQ “Theme Fonts” for details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8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endParaRPr lang="en-US" sz="1400" dirty="0">
                <a:solidFill>
                  <a:schemeClr val="bg1"/>
                </a:solidFill>
              </a:endParaRPr>
            </a:p>
            <a:p>
              <a:pPr marL="173038" lvl="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rgbClr val="C830A0"/>
                  </a:solidFill>
                </a:rPr>
                <a:t>Avenir Next is no longer supported</a:t>
              </a: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See FAQ “Arial or Avenir Next” for details 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[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828218"/>
                  </a:solidFill>
                  <a:effectLst/>
                  <a:uLnTx/>
                  <a:uFillTx/>
                  <a:latin typeface="Arial"/>
                  <a:ea typeface="ＭＳ Ｐゴシック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]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24A62BA-77C4-1140-B521-AA3D73627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80099" y="2176391"/>
              <a:ext cx="1511300" cy="520700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0EEB24FE-8FC1-4A43-B51F-49A5947540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52737" y="2140783"/>
              <a:ext cx="658368" cy="658368"/>
            </a:xfrm>
            <a:prstGeom prst="rect">
              <a:avLst/>
            </a:prstGeom>
          </p:spPr>
        </p:pic>
      </p:grpSp>
      <p:pic>
        <p:nvPicPr>
          <p:cNvPr id="8" name="Picture 7" descr="screenshot of Font menu, showing Theme Fonts at the top of the list">
            <a:extLst>
              <a:ext uri="{FF2B5EF4-FFF2-40B4-BE49-F238E27FC236}">
                <a16:creationId xmlns:a16="http://schemas.microsoft.com/office/drawing/2014/main" id="{A1ACF7C1-5789-A645-B674-DD3969EFB42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1039" y="2547863"/>
            <a:ext cx="2063312" cy="801235"/>
          </a:xfrm>
          <a:prstGeom prst="rect">
            <a:avLst/>
          </a:prstGeom>
          <a:effectLst>
            <a:outerShdw blurRad="114300" algn="ctr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1803227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430887"/>
          </a:xfrm>
        </p:spPr>
        <p:txBody>
          <a:bodyPr/>
          <a:lstStyle/>
          <a:p>
            <a:r>
              <a:rPr lang="en-US" sz="2800" b="0" dirty="0"/>
              <a:t>Sketch Symbology – Application Options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56815F-65C2-4781-B15C-A0D09CFFD69F}"/>
              </a:ext>
            </a:extLst>
          </p:cNvPr>
          <p:cNvSpPr/>
          <p:nvPr/>
        </p:nvSpPr>
        <p:spPr bwMode="auto">
          <a:xfrm>
            <a:off x="911352" y="1720274"/>
            <a:ext cx="10485211" cy="31126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get default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ApplicationOptions.EditingOptions.GetDefaultSegmentSymbolOptions();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get current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ApplicationOptions.EditingOptions.GetSegmentSymbolOptions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set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ApplicationOptions.EditingOptions.SetSegmentSymbolOptions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1E5132B1-710E-4737-9853-347205304AA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5166928"/>
            <a:ext cx="10369296" cy="1006859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Similar methods for vertex symbology</a:t>
            </a:r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628094977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80F09FC-8B29-FC45-BBAD-A85AC0C86A8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2DEEF95-717D-9142-BDDD-E6CC5D6FCE4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80BDF46-520E-CB45-BD3B-42A14F664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409665"/>
            <a:ext cx="4527741" cy="1107996"/>
          </a:xfrm>
        </p:spPr>
        <p:txBody>
          <a:bodyPr/>
          <a:lstStyle/>
          <a:p>
            <a:r>
              <a:rPr lang="en-US" sz="3600" dirty="0"/>
              <a:t>Demo – Sketch Symbology</a:t>
            </a:r>
          </a:p>
        </p:txBody>
      </p:sp>
    </p:spTree>
    <p:extLst>
      <p:ext uri="{BB962C8B-B14F-4D97-AF65-F5344CB8AC3E}">
        <p14:creationId xmlns:p14="http://schemas.microsoft.com/office/powerpoint/2010/main" val="989475086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59365"/>
            <a:ext cx="10369296" cy="4099560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 err="1"/>
              <a:t>EditOperation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Create now returns a </a:t>
            </a:r>
            <a:r>
              <a:rPr lang="en-US" dirty="0" err="1"/>
              <a:t>RowToken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CreateEx</a:t>
            </a:r>
            <a:r>
              <a:rPr lang="en-US" dirty="0"/>
              <a:t> =&gt; Create</a:t>
            </a:r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2">
              <a:buClr>
                <a:srgbClr val="00EC86"/>
              </a:buClr>
            </a:pPr>
            <a:endParaRPr lang="en-US" dirty="0"/>
          </a:p>
          <a:p>
            <a:pPr lvl="2">
              <a:buClr>
                <a:srgbClr val="00EC86"/>
              </a:buClr>
            </a:pPr>
            <a:endParaRPr lang="en-US" dirty="0"/>
          </a:p>
          <a:p>
            <a:pPr lvl="2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marL="284163" lvl="1" indent="0">
              <a:buClr>
                <a:srgbClr val="00EC86"/>
              </a:buClr>
              <a:buNone/>
            </a:pPr>
            <a:endParaRPr lang="en-US" dirty="0"/>
          </a:p>
          <a:p>
            <a:pPr marL="284163" lvl="1" indent="0">
              <a:buClr>
                <a:srgbClr val="00EC86"/>
              </a:buClr>
              <a:buNone/>
            </a:pPr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b="0" dirty="0"/>
              <a:t>Pro 3.0 - Breaking Changes</a:t>
            </a:r>
          </a:p>
        </p:txBody>
      </p:sp>
      <p:sp>
        <p:nvSpPr>
          <p:cNvPr id="10" name="Content Placeholder 17">
            <a:extLst>
              <a:ext uri="{FF2B5EF4-FFF2-40B4-BE49-F238E27FC236}">
                <a16:creationId xmlns:a16="http://schemas.microsoft.com/office/drawing/2014/main" id="{4A76BB7C-DCA1-4CB2-A408-D3D9478A1E15}"/>
              </a:ext>
            </a:extLst>
          </p:cNvPr>
          <p:cNvSpPr txBox="1">
            <a:spLocks/>
          </p:cNvSpPr>
          <p:nvPr/>
        </p:nvSpPr>
        <p:spPr>
          <a:xfrm>
            <a:off x="7912127" y="3611355"/>
            <a:ext cx="1014777" cy="350982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Clr>
                <a:srgbClr val="00EC86"/>
              </a:buClr>
              <a:buNone/>
            </a:pPr>
            <a:r>
              <a:rPr lang="en-US" dirty="0"/>
              <a:t>2x code</a:t>
            </a:r>
          </a:p>
        </p:txBody>
      </p:sp>
      <p:sp>
        <p:nvSpPr>
          <p:cNvPr id="11" name="Content Placeholder 17">
            <a:extLst>
              <a:ext uri="{FF2B5EF4-FFF2-40B4-BE49-F238E27FC236}">
                <a16:creationId xmlns:a16="http://schemas.microsoft.com/office/drawing/2014/main" id="{F977AC39-37A1-4E4D-AF91-7A668A7CEE18}"/>
              </a:ext>
            </a:extLst>
          </p:cNvPr>
          <p:cNvSpPr txBox="1">
            <a:spLocks/>
          </p:cNvSpPr>
          <p:nvPr/>
        </p:nvSpPr>
        <p:spPr>
          <a:xfrm>
            <a:off x="7912127" y="5182259"/>
            <a:ext cx="1014777" cy="350982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Clr>
                <a:srgbClr val="00EC86"/>
              </a:buClr>
              <a:buNone/>
            </a:pPr>
            <a:r>
              <a:rPr lang="en-US" dirty="0"/>
              <a:t>3x code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A5FDEA-4843-41EC-8DD6-01755613FD55}"/>
              </a:ext>
            </a:extLst>
          </p:cNvPr>
          <p:cNvSpPr/>
          <p:nvPr/>
        </p:nvSpPr>
        <p:spPr bwMode="auto">
          <a:xfrm>
            <a:off x="1209965" y="3124425"/>
            <a:ext cx="6374924" cy="80476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long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newFeatureID = -1;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op.Create(CurrentTemplate, geometry, oid =&gt; newFeatureID = oid);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result = op.Execute();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5840098-9C88-4E9E-AB9D-FDDE02556F2E}"/>
              </a:ext>
            </a:extLst>
          </p:cNvPr>
          <p:cNvSpPr/>
          <p:nvPr/>
        </p:nvSpPr>
        <p:spPr bwMode="auto">
          <a:xfrm>
            <a:off x="1209965" y="4654285"/>
            <a:ext cx="6374924" cy="80476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token = op.Create(CurrentTemplate, geometry);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(op.Execute())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long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newFeatureID = token.ObjectID.Value;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892329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59365"/>
            <a:ext cx="10369296" cy="4099560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 err="1"/>
              <a:t>SelectionSet</a:t>
            </a:r>
            <a:r>
              <a:rPr lang="en-US" dirty="0"/>
              <a:t> object (Mapping)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Replace </a:t>
            </a:r>
            <a:r>
              <a:rPr lang="en-US" dirty="0" err="1"/>
              <a:t>IEnumerable</a:t>
            </a:r>
            <a:r>
              <a:rPr lang="en-US" dirty="0"/>
              <a:t>&lt;</a:t>
            </a:r>
            <a:r>
              <a:rPr lang="en-US" dirty="0" err="1"/>
              <a:t>KeyValuePair</a:t>
            </a:r>
            <a:r>
              <a:rPr lang="en-US" dirty="0"/>
              <a:t>&lt;</a:t>
            </a:r>
            <a:r>
              <a:rPr lang="en-US" dirty="0" err="1"/>
              <a:t>MapMember,List</a:t>
            </a:r>
            <a:r>
              <a:rPr lang="en-US" dirty="0"/>
              <a:t>&lt;long&gt;&gt;&gt; with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SelectionSet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2">
              <a:buClr>
                <a:srgbClr val="00EC86"/>
              </a:buClr>
            </a:pPr>
            <a:endParaRPr lang="en-US" dirty="0"/>
          </a:p>
          <a:p>
            <a:pPr lvl="2">
              <a:buClr>
                <a:srgbClr val="00EC86"/>
              </a:buClr>
            </a:pPr>
            <a:endParaRPr lang="en-US" dirty="0"/>
          </a:p>
          <a:p>
            <a:pPr lvl="2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marL="284163" lvl="1" indent="0">
              <a:buClr>
                <a:srgbClr val="00EC86"/>
              </a:buClr>
              <a:buNone/>
            </a:pPr>
            <a:endParaRPr lang="en-US" dirty="0"/>
          </a:p>
          <a:p>
            <a:pPr marL="284163" lvl="1" indent="0">
              <a:buClr>
                <a:srgbClr val="00EC86"/>
              </a:buClr>
              <a:buNone/>
            </a:pPr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b="0" dirty="0"/>
              <a:t>Pro 3.0 - Breaking Changes</a:t>
            </a:r>
          </a:p>
        </p:txBody>
      </p:sp>
      <p:sp>
        <p:nvSpPr>
          <p:cNvPr id="14" name="Content Placeholder 17">
            <a:extLst>
              <a:ext uri="{FF2B5EF4-FFF2-40B4-BE49-F238E27FC236}">
                <a16:creationId xmlns:a16="http://schemas.microsoft.com/office/drawing/2014/main" id="{DE2F6778-7D70-448E-8CC3-692B7DD25A19}"/>
              </a:ext>
            </a:extLst>
          </p:cNvPr>
          <p:cNvSpPr txBox="1">
            <a:spLocks/>
          </p:cNvSpPr>
          <p:nvPr/>
        </p:nvSpPr>
        <p:spPr>
          <a:xfrm>
            <a:off x="7912127" y="3280554"/>
            <a:ext cx="1014777" cy="350982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Clr>
                <a:srgbClr val="00EC86"/>
              </a:buClr>
              <a:buNone/>
            </a:pPr>
            <a:r>
              <a:rPr lang="en-US" dirty="0"/>
              <a:t>2x code</a:t>
            </a:r>
          </a:p>
        </p:txBody>
      </p:sp>
      <p:sp>
        <p:nvSpPr>
          <p:cNvPr id="15" name="Content Placeholder 17">
            <a:extLst>
              <a:ext uri="{FF2B5EF4-FFF2-40B4-BE49-F238E27FC236}">
                <a16:creationId xmlns:a16="http://schemas.microsoft.com/office/drawing/2014/main" id="{869BC731-3FEE-4851-AA80-C7EA1D046888}"/>
              </a:ext>
            </a:extLst>
          </p:cNvPr>
          <p:cNvSpPr txBox="1">
            <a:spLocks/>
          </p:cNvSpPr>
          <p:nvPr/>
        </p:nvSpPr>
        <p:spPr>
          <a:xfrm>
            <a:off x="7912126" y="4266794"/>
            <a:ext cx="1014777" cy="350982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Clr>
                <a:srgbClr val="00EC86"/>
              </a:buClr>
              <a:buNone/>
            </a:pPr>
            <a:r>
              <a:rPr lang="en-US" dirty="0"/>
              <a:t>3x code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C3CD729-4425-4C6D-B016-5CE0726E4F5A}"/>
              </a:ext>
            </a:extLst>
          </p:cNvPr>
          <p:cNvSpPr/>
          <p:nvPr/>
        </p:nvSpPr>
        <p:spPr bwMode="auto">
          <a:xfrm>
            <a:off x="1209965" y="2818917"/>
            <a:ext cx="6374924" cy="80476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dict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Dictionary&lt;MapMember, List&lt;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long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&gt;&gt; 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dict.Add(layer,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List&lt;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long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&gt;() { 23, 25 });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op.Move(dict, 0.2, 0.3);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55DF860-C2BD-4AEC-BFD8-7A79D61BF8E9}"/>
              </a:ext>
            </a:extLst>
          </p:cNvPr>
          <p:cNvSpPr/>
          <p:nvPr/>
        </p:nvSpPr>
        <p:spPr bwMode="auto">
          <a:xfrm>
            <a:off x="1209965" y="3978469"/>
            <a:ext cx="6374924" cy="5766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features = SelectionSet.FromDictionary(dict);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op.Move(features);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264FB69-10AE-4F95-A0C1-91BCB258188A}"/>
              </a:ext>
            </a:extLst>
          </p:cNvPr>
          <p:cNvSpPr/>
          <p:nvPr/>
        </p:nvSpPr>
        <p:spPr bwMode="auto">
          <a:xfrm>
            <a:off x="1209965" y="5668090"/>
            <a:ext cx="6374924" cy="69273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features = MapView.Active.GetFeatures(geometry);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op.Move(features, 0.2, 0.3);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947893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59365"/>
            <a:ext cx="10369296" cy="4099560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 err="1"/>
              <a:t>EditOperation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Transform, </a:t>
            </a:r>
            <a:r>
              <a:rPr lang="en-US" dirty="0" err="1"/>
              <a:t>Rubbersheet</a:t>
            </a:r>
            <a:endParaRPr lang="en-US" dirty="0"/>
          </a:p>
          <a:p>
            <a:pPr lvl="2">
              <a:buClr>
                <a:srgbClr val="00EC86"/>
              </a:buClr>
            </a:pPr>
            <a:endParaRPr lang="en-US" dirty="0"/>
          </a:p>
          <a:p>
            <a:pPr lvl="2">
              <a:buClr>
                <a:srgbClr val="00EC86"/>
              </a:buClr>
            </a:pPr>
            <a:endParaRPr lang="en-US" dirty="0"/>
          </a:p>
          <a:p>
            <a:pPr lvl="2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marL="284163" lvl="1" indent="0">
              <a:buClr>
                <a:srgbClr val="00EC86"/>
              </a:buClr>
              <a:buNone/>
            </a:pPr>
            <a:endParaRPr lang="en-US" dirty="0"/>
          </a:p>
          <a:p>
            <a:pPr marL="284163" lvl="1" indent="0">
              <a:buClr>
                <a:srgbClr val="00EC86"/>
              </a:buClr>
              <a:buNone/>
            </a:pPr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b="0" dirty="0"/>
              <a:t>Pro 3.0 - Breaking Changes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A3233C6-E5BA-475C-AA97-EE546D0D6725}"/>
              </a:ext>
            </a:extLst>
          </p:cNvPr>
          <p:cNvSpPr/>
          <p:nvPr/>
        </p:nvSpPr>
        <p:spPr bwMode="auto">
          <a:xfrm>
            <a:off x="1209965" y="2818916"/>
            <a:ext cx="6374924" cy="126288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transformMethod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TransformByLinkLayer();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transformMethod.TransformType = TransformMethodType.Affine;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transformMethod.LinkLayer = linkLayer;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op.Transform(layer, transformMethod);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60A109-6512-4EE4-A20A-B5100BEB2040}"/>
              </a:ext>
            </a:extLst>
          </p:cNvPr>
          <p:cNvSpPr/>
          <p:nvPr/>
        </p:nvSpPr>
        <p:spPr bwMode="auto">
          <a:xfrm>
            <a:off x="1209965" y="4609911"/>
            <a:ext cx="6374924" cy="188515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linkLines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List&lt;Polyline&gt;();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add link geometries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transformMethod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TransformByLinkLines();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transformMethod.TransformType = TransformMethodType.Similarity;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transformMethod.LinkLines = linkLines;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op.Transform(layer, transformMethod);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9" name="Content Placeholder 17">
            <a:extLst>
              <a:ext uri="{FF2B5EF4-FFF2-40B4-BE49-F238E27FC236}">
                <a16:creationId xmlns:a16="http://schemas.microsoft.com/office/drawing/2014/main" id="{00E62FDE-4D3F-4DA7-A3FE-C1B0ED55EC35}"/>
              </a:ext>
            </a:extLst>
          </p:cNvPr>
          <p:cNvSpPr txBox="1">
            <a:spLocks/>
          </p:cNvSpPr>
          <p:nvPr/>
        </p:nvSpPr>
        <p:spPr>
          <a:xfrm>
            <a:off x="8078381" y="3823448"/>
            <a:ext cx="1014777" cy="350982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Clr>
                <a:srgbClr val="00EC86"/>
              </a:buClr>
              <a:buNone/>
            </a:pPr>
            <a:r>
              <a:rPr lang="en-US" dirty="0"/>
              <a:t>3x code</a:t>
            </a:r>
          </a:p>
        </p:txBody>
      </p:sp>
      <p:sp>
        <p:nvSpPr>
          <p:cNvPr id="12" name="Content Placeholder 17">
            <a:extLst>
              <a:ext uri="{FF2B5EF4-FFF2-40B4-BE49-F238E27FC236}">
                <a16:creationId xmlns:a16="http://schemas.microsoft.com/office/drawing/2014/main" id="{4116283A-9D08-4727-8FF3-EE8ECA38352F}"/>
              </a:ext>
            </a:extLst>
          </p:cNvPr>
          <p:cNvSpPr txBox="1">
            <a:spLocks/>
          </p:cNvSpPr>
          <p:nvPr/>
        </p:nvSpPr>
        <p:spPr>
          <a:xfrm>
            <a:off x="8078381" y="6132971"/>
            <a:ext cx="1014777" cy="350982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Clr>
                <a:srgbClr val="00EC86"/>
              </a:buClr>
              <a:buNone/>
            </a:pPr>
            <a:r>
              <a:rPr lang="en-US" dirty="0"/>
              <a:t>3x code</a:t>
            </a:r>
          </a:p>
        </p:txBody>
      </p:sp>
    </p:spTree>
    <p:extLst>
      <p:ext uri="{BB962C8B-B14F-4D97-AF65-F5344CB8AC3E}">
        <p14:creationId xmlns:p14="http://schemas.microsoft.com/office/powerpoint/2010/main" val="1398035388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659365"/>
            <a:ext cx="10369296" cy="4099560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Templates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CIMFeatureTemplate</a:t>
            </a:r>
            <a:r>
              <a:rPr lang="en-US" dirty="0"/>
              <a:t> =&gt;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CIMRowTemplate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buClr>
                <a:srgbClr val="00EC86"/>
              </a:buClr>
            </a:pPr>
            <a:r>
              <a:rPr lang="en-US" dirty="0" err="1"/>
              <a:t>CIMBasicFeatureTemplate</a:t>
            </a:r>
            <a:r>
              <a:rPr lang="en-US" dirty="0"/>
              <a:t> =&gt;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CIMBasicRowTemplate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buClr>
                <a:srgbClr val="00EC86"/>
              </a:buClr>
            </a:pPr>
            <a:r>
              <a:rPr lang="en-US" dirty="0" err="1"/>
              <a:t>EditingFeatureTemplate</a:t>
            </a:r>
            <a:r>
              <a:rPr lang="en-US" dirty="0"/>
              <a:t> =&gt;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EditingRowTemplate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buClr>
                <a:srgbClr val="00EC86"/>
              </a:buClr>
            </a:pP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Clr>
                <a:srgbClr val="00EC86"/>
              </a:buClr>
            </a:pPr>
            <a:r>
              <a:rPr lang="en-US" dirty="0"/>
              <a:t>Snapping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Moved Layout snap modes to a separate enumeration.   </a:t>
            </a:r>
          </a:p>
          <a:p>
            <a:pPr lvl="1">
              <a:buClr>
                <a:srgbClr val="00EC86"/>
              </a:buClr>
            </a:pP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LayoutSnapping</a:t>
            </a:r>
            <a:r>
              <a:rPr lang="en-US" dirty="0"/>
              <a:t> class similar to the existing Snapping class.</a:t>
            </a:r>
          </a:p>
          <a:p>
            <a:pPr lvl="1">
              <a:buClr>
                <a:srgbClr val="00EC86"/>
              </a:buClr>
            </a:pPr>
            <a:endParaRPr lang="en-US" dirty="0"/>
          </a:p>
          <a:p>
            <a:pPr marL="284163" lvl="1" indent="0">
              <a:buClr>
                <a:srgbClr val="00EC86"/>
              </a:buClr>
              <a:buNone/>
            </a:pPr>
            <a:endParaRPr lang="en-US" dirty="0"/>
          </a:p>
          <a:p>
            <a:pPr marL="284163" lvl="1" indent="0">
              <a:buClr>
                <a:srgbClr val="00EC86"/>
              </a:buClr>
              <a:buNone/>
            </a:pPr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b="0" dirty="0"/>
              <a:t>Pro 3.0 - Breaking Changes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6CD22E-B127-4266-AA81-9FCEF700B6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726" y="4810444"/>
            <a:ext cx="9566457" cy="1829280"/>
          </a:xfrm>
          <a:prstGeom prst="rect">
            <a:avLst/>
          </a:prstGeom>
        </p:spPr>
      </p:pic>
      <p:sp>
        <p:nvSpPr>
          <p:cNvPr id="10" name="Content Placeholder 17">
            <a:extLst>
              <a:ext uri="{FF2B5EF4-FFF2-40B4-BE49-F238E27FC236}">
                <a16:creationId xmlns:a16="http://schemas.microsoft.com/office/drawing/2014/main" id="{4EE679F3-5924-4036-A892-1DFB2203DBC0}"/>
              </a:ext>
            </a:extLst>
          </p:cNvPr>
          <p:cNvSpPr txBox="1">
            <a:spLocks/>
          </p:cNvSpPr>
          <p:nvPr/>
        </p:nvSpPr>
        <p:spPr>
          <a:xfrm>
            <a:off x="10971753" y="6276905"/>
            <a:ext cx="1014777" cy="350982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Clr>
                <a:srgbClr val="00EC86"/>
              </a:buClr>
              <a:buNone/>
            </a:pPr>
            <a:r>
              <a:rPr lang="en-US" dirty="0"/>
              <a:t>3x code</a:t>
            </a:r>
          </a:p>
        </p:txBody>
      </p:sp>
    </p:spTree>
    <p:extLst>
      <p:ext uri="{BB962C8B-B14F-4D97-AF65-F5344CB8AC3E}">
        <p14:creationId xmlns:p14="http://schemas.microsoft.com/office/powerpoint/2010/main" val="175617586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dirty="0" err="1"/>
              <a:t>MapTool.SketchTip</a:t>
            </a:r>
            <a:r>
              <a:rPr lang="en-US" dirty="0"/>
              <a:t> / </a:t>
            </a:r>
            <a:r>
              <a:rPr lang="en-US" dirty="0" err="1"/>
              <a:t>MapTool.SketchTipID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string or WPF control follows sketch cursor</a:t>
            </a:r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 err="1"/>
              <a:t>MapTrayButton</a:t>
            </a:r>
            <a:r>
              <a:rPr lang="en-US" dirty="0"/>
              <a:t>, </a:t>
            </a:r>
            <a:r>
              <a:rPr lang="en-US" dirty="0" err="1"/>
              <a:t>LayoutTrayButton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Add buttons to status bar similar to Grid, Snapping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3 types – Button, </a:t>
            </a:r>
            <a:r>
              <a:rPr lang="en-US" dirty="0" err="1"/>
              <a:t>ToggleButton</a:t>
            </a:r>
            <a:r>
              <a:rPr lang="en-US" dirty="0"/>
              <a:t>, </a:t>
            </a:r>
            <a:r>
              <a:rPr lang="en-US" dirty="0" err="1"/>
              <a:t>PopupToggleButton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Visual Studio template and Esri styles</a:t>
            </a:r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r>
              <a:rPr lang="en-US" b="0" dirty="0" err="1"/>
              <a:t>EditOperation.ExecuteMode</a:t>
            </a:r>
            <a:endParaRPr lang="en-US" b="0" dirty="0"/>
          </a:p>
          <a:p>
            <a:pPr lvl="1">
              <a:buClr>
                <a:srgbClr val="00EC86"/>
              </a:buClr>
            </a:pPr>
            <a:r>
              <a:rPr lang="en-US" dirty="0" err="1"/>
              <a:t>ExecuteMode.Default</a:t>
            </a:r>
            <a:r>
              <a:rPr lang="en-US" dirty="0"/>
              <a:t>,  </a:t>
            </a:r>
            <a:r>
              <a:rPr lang="en-US" dirty="0" err="1"/>
              <a:t>ExecuteMode.Sequential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Sequential = edits will be performed in the order they are defined. </a:t>
            </a:r>
          </a:p>
          <a:p>
            <a:pPr>
              <a:buClr>
                <a:srgbClr val="00EC86"/>
              </a:buClr>
            </a:pPr>
            <a:endParaRPr lang="en-US" dirty="0"/>
          </a:p>
          <a:p>
            <a:pPr lvl="2"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b="0" dirty="0"/>
              <a:t>Pro 3.0 - New additions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65A98D-62F3-45A2-B63F-E8F40559A0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4632" y="4123544"/>
            <a:ext cx="3062543" cy="8286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A4F499-9B22-472D-AEB0-710D011A19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8160" y="1726250"/>
            <a:ext cx="44196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6408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11364A16-0919-4EAF-8BD7-7214B3FF2A27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413554C-7A1D-478E-A478-AAB50D591F6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A98C5DA-13C9-4507-A6F5-0DC6C871D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99" y="1188156"/>
            <a:ext cx="10826496" cy="369332"/>
          </a:xfrm>
        </p:spPr>
        <p:txBody>
          <a:bodyPr/>
          <a:lstStyle/>
          <a:p>
            <a:r>
              <a:rPr lang="en-US" b="0" dirty="0"/>
              <a:t>ArcGIS Pro SDK for .NET – Technical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975563239"/>
              </p:ext>
            </p:extLst>
          </p:nvPr>
        </p:nvGraphicFramePr>
        <p:xfrm>
          <a:off x="241301" y="2239429"/>
          <a:ext cx="11709399" cy="3546633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34182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748085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Approaches for Pro Extensibility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Mojave Learning Center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Understanding the Sketch Tool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- 6:30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Using Graphic Elements with Maps and Layouts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Mojave Learning Center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What's New in the Geodatabase and Utility Network APIs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G-H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 COGO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- 6:30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 Layout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07969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Thu, Mar 10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10:30 a.m. - 11:30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 Parcel Fabric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Santa Rosa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1:00 p.m. —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Improving Your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Dockpane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ProWindow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Design Patterns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6EB8AC1A-63F8-4615-B87B-862F6EDD90BD}"/>
              </a:ext>
            </a:extLst>
          </p:cNvPr>
          <p:cNvSpPr txBox="1">
            <a:spLocks/>
          </p:cNvSpPr>
          <p:nvPr/>
        </p:nvSpPr>
        <p:spPr>
          <a:xfrm>
            <a:off x="250899" y="1743765"/>
            <a:ext cx="10826496" cy="246221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1600" b="0" i="1" dirty="0">
                <a:solidFill>
                  <a:srgbClr val="00B0F0"/>
                </a:solidFill>
              </a:rPr>
              <a:t>NOTE</a:t>
            </a:r>
            <a:r>
              <a:rPr lang="en-US" sz="1600" b="0" dirty="0">
                <a:solidFill>
                  <a:srgbClr val="00B0F0"/>
                </a:solidFill>
              </a:rPr>
              <a:t>:  </a:t>
            </a:r>
            <a:r>
              <a:rPr lang="en-US" sz="1600" b="0" dirty="0"/>
              <a:t>Session titles are led by “ArcGIS Pro SDK for .NET” in online agenda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610B97-1107-4D5A-B549-7F0BE667618F}"/>
              </a:ext>
            </a:extLst>
          </p:cNvPr>
          <p:cNvSpPr txBox="1">
            <a:spLocks/>
          </p:cNvSpPr>
          <p:nvPr/>
        </p:nvSpPr>
        <p:spPr>
          <a:xfrm>
            <a:off x="350240" y="190182"/>
            <a:ext cx="108264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200" b="0"/>
              <a:t>Developer Summit – March 8 – 11, 2022</a:t>
            </a:r>
            <a:endParaRPr lang="en-US" sz="3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A5E9E4-EE13-41B5-B103-BE5D6C01FAC4}"/>
              </a:ext>
            </a:extLst>
          </p:cNvPr>
          <p:cNvSpPr/>
          <p:nvPr/>
        </p:nvSpPr>
        <p:spPr>
          <a:xfrm>
            <a:off x="250899" y="6046836"/>
            <a:ext cx="94360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Search the online Detailed Agenda using “Pro SDK” for more information:</a:t>
            </a:r>
          </a:p>
          <a:p>
            <a:r>
              <a:rPr lang="en-US" dirty="0"/>
              <a:t>https://www.esri.com/en-us/about/events/devsummit/agenda/agenda/detail</a:t>
            </a:r>
          </a:p>
        </p:txBody>
      </p:sp>
    </p:spTree>
    <p:extLst>
      <p:ext uri="{BB962C8B-B14F-4D97-AF65-F5344CB8AC3E}">
        <p14:creationId xmlns:p14="http://schemas.microsoft.com/office/powerpoint/2010/main" val="553032379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400EE5B8-1E21-4A4F-974F-E05DABF44A1E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A6CDC5D-4362-4DC7-A5C1-FB9DA275878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17ECE0D5-6782-40DB-BE2F-59C1BAA29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981" y="587754"/>
            <a:ext cx="10826496" cy="369332"/>
          </a:xfrm>
        </p:spPr>
        <p:txBody>
          <a:bodyPr/>
          <a:lstStyle/>
          <a:p>
            <a:r>
              <a:rPr lang="en-US" b="0" dirty="0"/>
              <a:t>ArcGIS Pro SDK for .NET – Demo Theater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</p:nvPr>
        </p:nvGraphicFramePr>
        <p:xfrm>
          <a:off x="358981" y="1209628"/>
          <a:ext cx="11375819" cy="2489330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96374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4388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28235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907322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 rowSpan="3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Wed, Mar 9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- 3:00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Customize Galleries and </a:t>
                      </a:r>
                      <a:r>
                        <a:rPr lang="en-US" sz="15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Comboboxes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Templates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1: Oasis 1-2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3:15 p.m. - 3:45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WebViewBrowser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Control and Webview2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1: Oasis 1-2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48729988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3:15 p.m. - 3:45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Topology in the ArcGIS Pro SDK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51161786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11:15 a.m. - 11:45 a.m.</a:t>
                      </a: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Versioning Variations: An In-Depth Look at Using ArcGIS Pro SDK with Geodatabase Versioning</a:t>
                      </a: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707772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- 1:30 p.m.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The </a:t>
                      </a:r>
                      <a:r>
                        <a:rPr lang="en-US" sz="16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TableControl</a:t>
                      </a:r>
                      <a:endParaRPr lang="sv-SE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5617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33F5727-5B01-4297-A57D-A6D1CC665CD5}"/>
              </a:ext>
            </a:extLst>
          </p:cNvPr>
          <p:cNvSpPr txBox="1">
            <a:spLocks/>
          </p:cNvSpPr>
          <p:nvPr/>
        </p:nvSpPr>
        <p:spPr>
          <a:xfrm>
            <a:off x="377536" y="432521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b="0" dirty="0"/>
              <a:t>The Road Ahead:  ArcGIS Pro</a:t>
            </a: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7761FE37-E7B7-486A-9DA1-C37F49E681BD}"/>
              </a:ext>
            </a:extLst>
          </p:cNvPr>
          <p:cNvGraphicFramePr>
            <a:graphicFrameLocks/>
          </p:cNvGraphicFramePr>
          <p:nvPr/>
        </p:nvGraphicFramePr>
        <p:xfrm>
          <a:off x="377536" y="4910977"/>
          <a:ext cx="11125985" cy="77627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9680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7903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effectLst/>
                        </a:rPr>
                        <a:t>ArcGIS Pro: The Road Ahead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C-D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2659123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400EE5B8-1E21-4A4F-974F-E05DABF44A1E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A6CDC5D-4362-4DC7-A5C1-FB9DA275878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17ECE0D5-6782-40DB-BE2F-59C1BAA29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124" y="1957540"/>
            <a:ext cx="10826496" cy="369332"/>
          </a:xfrm>
        </p:spPr>
        <p:txBody>
          <a:bodyPr/>
          <a:lstStyle/>
          <a:p>
            <a:r>
              <a:rPr lang="en-US" b="0" dirty="0">
                <a:ea typeface="+mj-lt"/>
                <a:cs typeface="+mj-lt"/>
                <a:hlinkClick r:id="rId4"/>
              </a:rPr>
              <a:t>https://github.com/Esri/arcgis-pro-sdk/wiki/Tech-Sessions#2022-palm-springs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1FDBBAE-1680-4DFB-8EE4-EFD2C1CE4754}"/>
              </a:ext>
            </a:extLst>
          </p:cNvPr>
          <p:cNvSpPr txBox="1">
            <a:spLocks/>
          </p:cNvSpPr>
          <p:nvPr/>
        </p:nvSpPr>
        <p:spPr>
          <a:xfrm>
            <a:off x="350240" y="190182"/>
            <a:ext cx="108264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200" b="0" dirty="0"/>
              <a:t>Pro SDK Sessions on GitHub</a:t>
            </a:r>
          </a:p>
        </p:txBody>
      </p:sp>
      <p:pic>
        <p:nvPicPr>
          <p:cNvPr id="10" name="Picture 10" descr="Qr code&#10;&#10;Description automatically generated">
            <a:extLst>
              <a:ext uri="{FF2B5EF4-FFF2-40B4-BE49-F238E27FC236}">
                <a16:creationId xmlns:a16="http://schemas.microsoft.com/office/drawing/2014/main" id="{1EE97B47-7568-4FD2-95A0-3BBB794A28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1329" y="2833038"/>
            <a:ext cx="2743200" cy="269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8788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05B37E60-D63E-5B49-9924-36771DDDE56E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04D4E3-6A10-FA40-8B2E-0950CDE416F5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68000">
                  <a:srgbClr val="0B1A38">
                    <a:alpha val="0"/>
                  </a:srgbClr>
                </a:gs>
                <a:gs pos="100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C5283A1-AB2C-AE47-9C3F-30074891755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94452B5-C579-294C-8F58-3D5089D0AA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845"/>
            <a:stretch/>
          </p:blipFill>
          <p:spPr>
            <a:xfrm>
              <a:off x="4614040" y="0"/>
              <a:ext cx="7577959" cy="6858000"/>
            </a:xfrm>
            <a:prstGeom prst="rect">
              <a:avLst/>
            </a:prstGeom>
          </p:spPr>
        </p:pic>
        <p:sp>
          <p:nvSpPr>
            <p:cNvPr id="90" name="DEV 2022">
              <a:extLst>
                <a:ext uri="{FF2B5EF4-FFF2-40B4-BE49-F238E27FC236}">
                  <a16:creationId xmlns:a16="http://schemas.microsoft.com/office/drawing/2014/main" id="{2E9B2769-9AC6-4F49-9068-89159E6DB466}"/>
                </a:ext>
              </a:extLst>
            </p:cNvPr>
            <p:cNvSpPr txBox="1">
              <a:spLocks/>
            </p:cNvSpPr>
            <p:nvPr/>
          </p:nvSpPr>
          <p:spPr bwMode="white">
            <a:xfrm>
              <a:off x="1362073" y="6034895"/>
              <a:ext cx="4329425" cy="606772"/>
            </a:xfrm>
            <a:prstGeom prst="rect">
              <a:avLst/>
            </a:prstGeom>
            <a:noFill/>
          </p:spPr>
          <p:txBody>
            <a:bodyPr vert="horz" lIns="0" tIns="0" rIns="0" bIns="0" rtlCol="0">
              <a:noAutofit/>
            </a:bodyPr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None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572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8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2pPr>
              <a:lvl3pPr marL="9144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6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3pPr>
              <a:lvl4pPr marL="1371600" indent="0" algn="ctr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4pPr>
              <a:lvl5pPr marL="1828800" indent="0" algn="ctr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5pPr>
              <a:lvl6pPr marL="2286000" indent="0" algn="ctr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tabLst>
                  <a:tab pos="1484313" algn="l"/>
                </a:tabLst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6pPr>
              <a:lvl7pPr marL="27432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7pPr>
              <a:lvl8pPr marL="32004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8pPr>
              <a:lvl9pPr marL="36576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algn="l">
                <a:lnSpc>
                  <a:spcPct val="90000"/>
                </a:lnSpc>
                <a:spcAft>
                  <a:spcPts val="0"/>
                </a:spcAft>
              </a:pPr>
              <a:r>
                <a:rPr lang="en-US" sz="1600" b="1" i="1" dirty="0">
                  <a:solidFill>
                    <a:srgbClr val="C3E3F7">
                      <a:alpha val="50000"/>
                    </a:srgbClr>
                  </a:solidFill>
                </a:rPr>
                <a:t>2022 ESRI DEVELOPER SUMMIT</a:t>
              </a:r>
              <a:endParaRPr lang="en-US" sz="1600" i="1" dirty="0">
                <a:solidFill>
                  <a:srgbClr val="C3E3F7">
                    <a:alpha val="50000"/>
                  </a:srgbClr>
                </a:solidFill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3AFC92E-593E-8240-BD21-2E5955FC3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5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484" y="654271"/>
              <a:ext cx="2007343" cy="620648"/>
            </a:xfrm>
            <a:prstGeom prst="rect">
              <a:avLst/>
            </a:prstGeom>
          </p:spPr>
        </p:pic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2B34C910-E2D3-6A4B-8541-EC7FBFBB1F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0511" y="3689922"/>
            <a:ext cx="5486400" cy="490333"/>
          </a:xfrm>
        </p:spPr>
        <p:txBody>
          <a:bodyPr/>
          <a:lstStyle/>
          <a:p>
            <a:pPr marR="0" lvl="0" algn="l" fontAlgn="auto"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tabLst>
                <a:tab pos="276225" algn="l"/>
              </a:tabLst>
              <a:defRPr/>
            </a:pPr>
            <a:r>
              <a:rPr lang="en-US" sz="1800" dirty="0">
                <a:solidFill>
                  <a:srgbClr val="00EC86"/>
                </a:solidFill>
                <a:latin typeface="Arial"/>
                <a:ea typeface="ＭＳ Ｐゴシック"/>
              </a:rPr>
              <a:t>Narelle Chedzey</a:t>
            </a:r>
          </a:p>
          <a:p>
            <a:pPr algn="l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09638F-DBE3-6B45-ADEA-DC27A90276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0511" y="2460325"/>
            <a:ext cx="6397142" cy="914400"/>
          </a:xfrm>
        </p:spPr>
        <p:txBody>
          <a:bodyPr/>
          <a:lstStyle/>
          <a:p>
            <a:pPr algn="l"/>
            <a:r>
              <a:rPr lang="en-US" sz="4000" dirty="0"/>
              <a:t>ArcGIS Pro SDK for .NET</a:t>
            </a:r>
            <a:br>
              <a:rPr lang="en-US" sz="4000" dirty="0"/>
            </a:br>
            <a:r>
              <a:rPr lang="en-US" sz="4000" dirty="0"/>
              <a:t>Understanding the Sketch Tool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1197589531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F9F74E8-D9FA-604C-BF75-131A52C85E4B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CF7C7AA-DEEE-DE47-82E8-1B203F974A9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7" name="Picture 16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41F11C67-49EA-B34D-8F5A-4A36D5A202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61000"/>
            </a:blip>
            <a:srcRect r="47989"/>
            <a:stretch/>
          </p:blipFill>
          <p:spPr>
            <a:xfrm>
              <a:off x="0" y="0"/>
              <a:ext cx="5964371" cy="6450496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C037533-8F12-9149-A013-DC018BEB5650}"/>
              </a:ext>
            </a:extLst>
          </p:cNvPr>
          <p:cNvGrpSpPr/>
          <p:nvPr/>
        </p:nvGrpSpPr>
        <p:grpSpPr>
          <a:xfrm>
            <a:off x="1511487" y="1660234"/>
            <a:ext cx="9139025" cy="4336701"/>
            <a:chOff x="1511487" y="1660234"/>
            <a:chExt cx="9139025" cy="433670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850C38A-DFEB-6349-94A5-499FEFA6A060}"/>
                </a:ext>
              </a:extLst>
            </p:cNvPr>
            <p:cNvSpPr txBox="1"/>
            <p:nvPr/>
          </p:nvSpPr>
          <p:spPr>
            <a:xfrm>
              <a:off x="1605700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Download the Esri Events app and find your event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381F224-72DC-4241-BB75-3F1CF2EA7BE1}"/>
                </a:ext>
              </a:extLst>
            </p:cNvPr>
            <p:cNvSpPr txBox="1"/>
            <p:nvPr/>
          </p:nvSpPr>
          <p:spPr>
            <a:xfrm>
              <a:off x="4011467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C3E3F7"/>
                  </a:solidFill>
                </a:rPr>
                <a:t>Select the session you attended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ABEA1C3-E185-194D-A4A0-17D7FB34F4D1}"/>
                </a:ext>
              </a:extLst>
            </p:cNvPr>
            <p:cNvSpPr txBox="1"/>
            <p:nvPr/>
          </p:nvSpPr>
          <p:spPr>
            <a:xfrm>
              <a:off x="6417234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Scroll down to “Survey”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2C61F03-0729-9245-855D-63132C33B863}"/>
                </a:ext>
              </a:extLst>
            </p:cNvPr>
            <p:cNvSpPr txBox="1"/>
            <p:nvPr/>
          </p:nvSpPr>
          <p:spPr>
            <a:xfrm>
              <a:off x="8823001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C3E3F7"/>
                  </a:solidFill>
                </a:rPr>
                <a:t>Log in to access the survey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95F50F2-B02E-8941-8C91-626D3BA0D883}"/>
                </a:ext>
              </a:extLst>
            </p:cNvPr>
            <p:cNvGrpSpPr/>
            <p:nvPr/>
          </p:nvGrpSpPr>
          <p:grpSpPr>
            <a:xfrm>
              <a:off x="3917254" y="2480866"/>
              <a:ext cx="1921724" cy="3516069"/>
              <a:chOff x="3125273" y="2289667"/>
              <a:chExt cx="1745068" cy="3192852"/>
            </a:xfrm>
          </p:grpSpPr>
          <p:pic>
            <p:nvPicPr>
              <p:cNvPr id="12" name="Picture 11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82BAE032-2B26-DE41-A77A-C598B4D52DF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7021" y="2443993"/>
                <a:ext cx="1607862" cy="2888675"/>
              </a:xfrm>
              <a:prstGeom prst="rect">
                <a:avLst/>
              </a:prstGeom>
            </p:spPr>
          </p:pic>
          <p:pic>
            <p:nvPicPr>
              <p:cNvPr id="13" name="Picture 8">
                <a:extLst>
                  <a:ext uri="{FF2B5EF4-FFF2-40B4-BE49-F238E27FC236}">
                    <a16:creationId xmlns:a16="http://schemas.microsoft.com/office/drawing/2014/main" id="{C7884134-DBB4-B847-9A8D-F25810AEE4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3125273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2068E54C-C8B3-9A4F-AD47-CFAC8BD328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5264" b="11908"/>
              <a:stretch/>
            </p:blipFill>
            <p:spPr>
              <a:xfrm>
                <a:off x="3184457" y="2416320"/>
                <a:ext cx="1627632" cy="2917493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813EF59-4A51-BB4E-BB9D-E289BD721B77}"/>
                </a:ext>
              </a:extLst>
            </p:cNvPr>
            <p:cNvGrpSpPr/>
            <p:nvPr/>
          </p:nvGrpSpPr>
          <p:grpSpPr>
            <a:xfrm>
              <a:off x="6323021" y="2480866"/>
              <a:ext cx="1921724" cy="3516069"/>
              <a:chOff x="5226240" y="2289667"/>
              <a:chExt cx="1745068" cy="3192852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0F4EDA14-5500-A54D-A0CF-045D632D88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2508" y="2463294"/>
                <a:ext cx="1618488" cy="2878751"/>
              </a:xfrm>
              <a:prstGeom prst="rect">
                <a:avLst/>
              </a:prstGeom>
            </p:spPr>
          </p:pic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A245444C-72F6-E14A-88A4-70F42AFA4637}"/>
                  </a:ext>
                </a:extLst>
              </p:cNvPr>
              <p:cNvSpPr/>
              <p:nvPr/>
            </p:nvSpPr>
            <p:spPr bwMode="auto">
              <a:xfrm>
                <a:off x="5292508" y="2445031"/>
                <a:ext cx="1618488" cy="9743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pic>
            <p:nvPicPr>
              <p:cNvPr id="21" name="Picture 8">
                <a:extLst>
                  <a:ext uri="{FF2B5EF4-FFF2-40B4-BE49-F238E27FC236}">
                    <a16:creationId xmlns:a16="http://schemas.microsoft.com/office/drawing/2014/main" id="{72F83291-46D9-2F40-BB40-0949D3FBAC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5226240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B2F083CE-761F-5B44-9D60-E3E9B26328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5528" b="11593"/>
              <a:stretch/>
            </p:blipFill>
            <p:spPr>
              <a:xfrm>
                <a:off x="5288838" y="2428985"/>
                <a:ext cx="1627632" cy="2919244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535DF100-CBD9-074D-9733-47200FA381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5528" b="88481"/>
              <a:stretch/>
            </p:blipFill>
            <p:spPr>
              <a:xfrm>
                <a:off x="5286686" y="2428985"/>
                <a:ext cx="1627632" cy="211014"/>
              </a:xfrm>
              <a:prstGeom prst="rect">
                <a:avLst/>
              </a:prstGeom>
            </p:spPr>
          </p:pic>
        </p:grpSp>
        <p:sp>
          <p:nvSpPr>
            <p:cNvPr id="24" name="Right Arrow 38">
              <a:extLst>
                <a:ext uri="{FF2B5EF4-FFF2-40B4-BE49-F238E27FC236}">
                  <a16:creationId xmlns:a16="http://schemas.microsoft.com/office/drawing/2014/main" id="{7325D5B9-3AFA-3E47-8138-65F8D5447E69}"/>
                </a:ext>
              </a:extLst>
            </p:cNvPr>
            <p:cNvSpPr/>
            <p:nvPr/>
          </p:nvSpPr>
          <p:spPr bwMode="auto">
            <a:xfrm>
              <a:off x="3208835" y="3609539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5" name="Right Arrow 38">
              <a:extLst>
                <a:ext uri="{FF2B5EF4-FFF2-40B4-BE49-F238E27FC236}">
                  <a16:creationId xmlns:a16="http://schemas.microsoft.com/office/drawing/2014/main" id="{D1F45432-308A-FD46-A157-211CA1060763}"/>
                </a:ext>
              </a:extLst>
            </p:cNvPr>
            <p:cNvSpPr/>
            <p:nvPr/>
          </p:nvSpPr>
          <p:spPr bwMode="auto">
            <a:xfrm>
              <a:off x="5609701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6" name="Right Arrow 38">
              <a:extLst>
                <a:ext uri="{FF2B5EF4-FFF2-40B4-BE49-F238E27FC236}">
                  <a16:creationId xmlns:a16="http://schemas.microsoft.com/office/drawing/2014/main" id="{54874BB2-3872-7441-8F1A-21BE13B6AB72}"/>
                </a:ext>
              </a:extLst>
            </p:cNvPr>
            <p:cNvSpPr/>
            <p:nvPr/>
          </p:nvSpPr>
          <p:spPr bwMode="auto">
            <a:xfrm>
              <a:off x="7935728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B09CCB2-AEFA-EF4B-8AE5-DFD06235A12F}"/>
                </a:ext>
              </a:extLst>
            </p:cNvPr>
            <p:cNvGrpSpPr/>
            <p:nvPr/>
          </p:nvGrpSpPr>
          <p:grpSpPr>
            <a:xfrm>
              <a:off x="8728788" y="2480866"/>
              <a:ext cx="1921724" cy="3516069"/>
              <a:chOff x="8728788" y="2289666"/>
              <a:chExt cx="1921724" cy="3516069"/>
            </a:xfrm>
          </p:grpSpPr>
          <p:pic>
            <p:nvPicPr>
              <p:cNvPr id="28" name="Picture 8">
                <a:extLst>
                  <a:ext uri="{FF2B5EF4-FFF2-40B4-BE49-F238E27FC236}">
                    <a16:creationId xmlns:a16="http://schemas.microsoft.com/office/drawing/2014/main" id="{ED94FC9A-361F-E542-80E7-EE83F10342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8728788" y="2289666"/>
                <a:ext cx="1921724" cy="3516069"/>
              </a:xfrm>
              <a:prstGeom prst="rect">
                <a:avLst/>
              </a:prstGeom>
            </p:spPr>
          </p:pic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E96365D-2F2E-F145-9AEC-B04A2C49EC98}"/>
                  </a:ext>
                </a:extLst>
              </p:cNvPr>
              <p:cNvGrpSpPr/>
              <p:nvPr/>
            </p:nvGrpSpPr>
            <p:grpSpPr>
              <a:xfrm>
                <a:off x="8795989" y="2443515"/>
                <a:ext cx="1801368" cy="3214334"/>
                <a:chOff x="8795989" y="2443515"/>
                <a:chExt cx="1801368" cy="3214334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03A02BF9-8C1C-C945-94E0-B8B7B3A0578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t="5776" b="89445"/>
                <a:stretch/>
              </p:blipFill>
              <p:spPr>
                <a:xfrm>
                  <a:off x="8795989" y="2443515"/>
                  <a:ext cx="1801368" cy="186411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2021EAAF-504B-F242-96B1-8415531BBD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/>
                <a:srcRect t="21917" b="493"/>
                <a:stretch/>
              </p:blipFill>
              <p:spPr>
                <a:xfrm>
                  <a:off x="8795990" y="2635248"/>
                  <a:ext cx="1799083" cy="302260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1B469A5-7119-2C47-A3F3-564E7B700B6A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289666"/>
              <a:chExt cx="1921724" cy="3516069"/>
            </a:xfrm>
          </p:grpSpPr>
          <p:pic>
            <p:nvPicPr>
              <p:cNvPr id="33" name="Picture 8">
                <a:extLst>
                  <a:ext uri="{FF2B5EF4-FFF2-40B4-BE49-F238E27FC236}">
                    <a16:creationId xmlns:a16="http://schemas.microsoft.com/office/drawing/2014/main" id="{1BB21591-AE0C-3742-A944-98DACB6652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1511487" y="2289666"/>
                <a:ext cx="1921724" cy="3516069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FBC2D592-CDE5-3D45-8854-33F318214A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t="4161" b="12904"/>
              <a:stretch/>
            </p:blipFill>
            <p:spPr>
              <a:xfrm>
                <a:off x="1574581" y="2431279"/>
                <a:ext cx="1785525" cy="3204672"/>
              </a:xfrm>
              <a:prstGeom prst="rect">
                <a:avLst/>
              </a:prstGeom>
            </p:spPr>
          </p:pic>
        </p:grpSp>
      </p:grpSp>
      <p:sp>
        <p:nvSpPr>
          <p:cNvPr id="35" name="Title 2">
            <a:extLst>
              <a:ext uri="{FF2B5EF4-FFF2-40B4-BE49-F238E27FC236}">
                <a16:creationId xmlns:a16="http://schemas.microsoft.com/office/drawing/2014/main" id="{D0EDFF76-F4F1-A34E-9DBE-9B61D5A3B7D0}"/>
              </a:ext>
            </a:extLst>
          </p:cNvPr>
          <p:cNvSpPr txBox="1">
            <a:spLocks/>
          </p:cNvSpPr>
          <p:nvPr/>
        </p:nvSpPr>
        <p:spPr>
          <a:xfrm>
            <a:off x="914400" y="813569"/>
            <a:ext cx="10369296" cy="46166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/>
            <a:r>
              <a:rPr lang="en-US" dirty="0"/>
              <a:t>Please Share Your Feedback in the App</a:t>
            </a:r>
          </a:p>
        </p:txBody>
      </p:sp>
      <p:pic>
        <p:nvPicPr>
          <p:cNvPr id="36" name="Picture 3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CE3CB30-3726-F743-AA20-B0CF1E356A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750"/>
          <a:stretch/>
        </p:blipFill>
        <p:spPr>
          <a:xfrm>
            <a:off x="6989068" y="1147464"/>
            <a:ext cx="5202932" cy="571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688628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0BEF217-0FE0-A742-8673-2A7AA7301D3B}"/>
              </a:ext>
            </a:extLst>
          </p:cNvPr>
          <p:cNvGrpSpPr/>
          <p:nvPr/>
        </p:nvGrpSpPr>
        <p:grpSpPr>
          <a:xfrm>
            <a:off x="0" y="-1"/>
            <a:ext cx="12192000" cy="6867664"/>
            <a:chOff x="0" y="-1"/>
            <a:chExt cx="12192000" cy="686766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D46C39-C73E-8341-BE4D-A6FE0683144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7736CB9-A2A0-724A-AA73-BE36AA32FD84}"/>
                </a:ext>
              </a:extLst>
            </p:cNvPr>
            <p:cNvSpPr/>
            <p:nvPr/>
          </p:nvSpPr>
          <p:spPr bwMode="auto">
            <a:xfrm>
              <a:off x="0" y="9662"/>
              <a:ext cx="12192000" cy="6858001"/>
            </a:xfrm>
            <a:prstGeom prst="rect">
              <a:avLst/>
            </a:prstGeom>
            <a:gradFill flip="none" rotWithShape="1">
              <a:gsLst>
                <a:gs pos="40000">
                  <a:srgbClr val="0B1A38">
                    <a:alpha val="0"/>
                  </a:srgbClr>
                </a:gs>
                <a:gs pos="0">
                  <a:srgbClr val="080F24">
                    <a:alpha val="85980"/>
                  </a:srgbClr>
                </a:gs>
              </a:gsLst>
              <a:lin ang="16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5FF3ADB-E582-7D42-AFF2-83EC15BAFDAE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46000">
                  <a:srgbClr val="0B1A38">
                    <a:alpha val="0"/>
                  </a:srgbClr>
                </a:gs>
                <a:gs pos="7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3" name="Picture 22" descr="Background pattern&#10;&#10;Description automatically generated">
              <a:extLst>
                <a:ext uri="{FF2B5EF4-FFF2-40B4-BE49-F238E27FC236}">
                  <a16:creationId xmlns:a16="http://schemas.microsoft.com/office/drawing/2014/main" id="{F13A02E3-35ED-BA41-BBE5-8ADB01E23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4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9" name="Picture 18" descr="Background pattern&#10;&#10;Description automatically generated">
              <a:extLst>
                <a:ext uri="{FF2B5EF4-FFF2-40B4-BE49-F238E27FC236}">
                  <a16:creationId xmlns:a16="http://schemas.microsoft.com/office/drawing/2014/main" id="{68EC4E4F-3D60-F044-A5A1-A5FAEBA9C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58C3CC2-2836-8540-82C2-551689D37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2763" y="2670486"/>
              <a:ext cx="4906474" cy="1517028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D48158A-2CC7-B347-B5D6-B3552870633B}"/>
                </a:ext>
              </a:extLst>
            </p:cNvPr>
            <p:cNvSpPr/>
            <p:nvPr/>
          </p:nvSpPr>
          <p:spPr>
            <a:xfrm>
              <a:off x="2108384" y="6402195"/>
              <a:ext cx="3923608" cy="252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 dirty="0">
                  <a:solidFill>
                    <a:schemeClr val="tx1">
                      <a:alpha val="60000"/>
                    </a:schemeClr>
                  </a:solidFill>
                </a:rPr>
                <a:t>Copyright © 2022 Esri.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8532563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05B37E60-D63E-5B49-9924-36771DDDE56E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04D4E3-6A10-FA40-8B2E-0950CDE416F5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68000">
                  <a:srgbClr val="0B1A38">
                    <a:alpha val="0"/>
                  </a:srgbClr>
                </a:gs>
                <a:gs pos="100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C5283A1-AB2C-AE47-9C3F-30074891755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94452B5-C579-294C-8F58-3D5089D0AA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845"/>
            <a:stretch/>
          </p:blipFill>
          <p:spPr>
            <a:xfrm>
              <a:off x="4614040" y="0"/>
              <a:ext cx="7577959" cy="6858000"/>
            </a:xfrm>
            <a:prstGeom prst="rect">
              <a:avLst/>
            </a:prstGeom>
          </p:spPr>
        </p:pic>
        <p:sp>
          <p:nvSpPr>
            <p:cNvPr id="90" name="DEV 2022">
              <a:extLst>
                <a:ext uri="{FF2B5EF4-FFF2-40B4-BE49-F238E27FC236}">
                  <a16:creationId xmlns:a16="http://schemas.microsoft.com/office/drawing/2014/main" id="{2E9B2769-9AC6-4F49-9068-89159E6DB466}"/>
                </a:ext>
              </a:extLst>
            </p:cNvPr>
            <p:cNvSpPr txBox="1">
              <a:spLocks/>
            </p:cNvSpPr>
            <p:nvPr/>
          </p:nvSpPr>
          <p:spPr bwMode="white">
            <a:xfrm>
              <a:off x="1362073" y="6034895"/>
              <a:ext cx="4329425" cy="606772"/>
            </a:xfrm>
            <a:prstGeom prst="rect">
              <a:avLst/>
            </a:prstGeom>
            <a:noFill/>
          </p:spPr>
          <p:txBody>
            <a:bodyPr vert="horz" lIns="0" tIns="0" rIns="0" bIns="0" rtlCol="0">
              <a:noAutofit/>
            </a:bodyPr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None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572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8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2pPr>
              <a:lvl3pPr marL="9144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6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3pPr>
              <a:lvl4pPr marL="1371600" indent="0" algn="ctr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4pPr>
              <a:lvl5pPr marL="1828800" indent="0" algn="ctr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5pPr>
              <a:lvl6pPr marL="2286000" indent="0" algn="ctr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tabLst>
                  <a:tab pos="1484313" algn="l"/>
                </a:tabLst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6pPr>
              <a:lvl7pPr marL="27432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7pPr>
              <a:lvl8pPr marL="32004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8pPr>
              <a:lvl9pPr marL="36576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algn="l">
                <a:lnSpc>
                  <a:spcPct val="90000"/>
                </a:lnSpc>
                <a:spcAft>
                  <a:spcPts val="0"/>
                </a:spcAft>
              </a:pPr>
              <a:r>
                <a:rPr lang="en-US" sz="1600" b="1" i="1" dirty="0">
                  <a:solidFill>
                    <a:srgbClr val="C3E3F7">
                      <a:alpha val="50000"/>
                    </a:srgbClr>
                  </a:solidFill>
                </a:rPr>
                <a:t>2022 ESRI DEVELOPER SUMMIT</a:t>
              </a:r>
              <a:endParaRPr lang="en-US" sz="1600" i="1" dirty="0">
                <a:solidFill>
                  <a:srgbClr val="C3E3F7">
                    <a:alpha val="50000"/>
                  </a:srgbClr>
                </a:solidFill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3AFC92E-593E-8240-BD21-2E5955FC3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5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484" y="654271"/>
              <a:ext cx="2007343" cy="620648"/>
            </a:xfrm>
            <a:prstGeom prst="rect">
              <a:avLst/>
            </a:prstGeom>
          </p:spPr>
        </p:pic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2B34C910-E2D3-6A4B-8541-EC7FBFBB1F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1" y="3420036"/>
            <a:ext cx="5486400" cy="490333"/>
          </a:xfrm>
        </p:spPr>
        <p:txBody>
          <a:bodyPr/>
          <a:lstStyle/>
          <a:p>
            <a:pPr marR="0" lvl="0" algn="l" fontAlgn="auto"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tabLst>
                <a:tab pos="276225" algn="l"/>
              </a:tabLst>
              <a:defRPr/>
            </a:pPr>
            <a:r>
              <a:rPr lang="en-US" sz="1800" dirty="0">
                <a:solidFill>
                  <a:srgbClr val="00EC86"/>
                </a:solidFill>
                <a:latin typeface="Arial"/>
                <a:ea typeface="ＭＳ Ｐゴシック"/>
              </a:rPr>
              <a:t>Presenter Names</a:t>
            </a:r>
          </a:p>
          <a:p>
            <a:pPr algn="l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09638F-DBE3-6B45-ADEA-DC27A90276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0511" y="2460325"/>
            <a:ext cx="6397142" cy="914400"/>
          </a:xfrm>
        </p:spPr>
        <p:txBody>
          <a:bodyPr/>
          <a:lstStyle/>
          <a:p>
            <a:pPr algn="l"/>
            <a:r>
              <a:rPr lang="en-US" sz="3800" dirty="0">
                <a:solidFill>
                  <a:prstClr val="white"/>
                </a:solidFill>
                <a:latin typeface="Arial"/>
                <a:ea typeface="ＭＳ Ｐゴシック"/>
              </a:rPr>
              <a:t>Presentation Title 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233098693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F9CA466-10AB-4845-9955-16B3856841A3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20E8C90-50A1-EE49-B6D5-78FC1707501D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BCE0FC7-E0C6-B34D-8412-C1891367B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Bullets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7EE8129-8D57-F74E-8B0E-E92ED4291D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tabLst>
                <a:tab pos="276225" algn="l"/>
              </a:tabLst>
            </a:pPr>
            <a:r>
              <a:rPr lang="en-US" sz="1800" b="0" dirty="0">
                <a:solidFill>
                  <a:srgbClr val="00EC86"/>
                </a:solidFill>
              </a:rPr>
              <a:t>Subhead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208633477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Bullets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7EE8129-8D57-F74E-8B0E-E92ED4291D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tabLst>
                <a:tab pos="276225" algn="l"/>
              </a:tabLst>
            </a:pPr>
            <a:r>
              <a:rPr lang="en-US" sz="1800" b="0" dirty="0">
                <a:solidFill>
                  <a:srgbClr val="00EC86"/>
                </a:solidFill>
              </a:rPr>
              <a:t>Subhead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697943897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FF7D17D-4F5F-6248-9201-7838499AB40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87E885-155A-C74A-8692-F4242FAADBA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C63112D-A5F6-2C41-9A2F-C25C7164F6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25" y="5358"/>
              <a:ext cx="12172950" cy="6847284"/>
            </a:xfrm>
            <a:prstGeom prst="rect">
              <a:avLst/>
            </a:prstGeom>
          </p:spPr>
        </p:pic>
      </p:grp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A7DB123-4ACD-F349-83B7-4BAD00E5F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66345" y="3512743"/>
            <a:ext cx="5061888" cy="276999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buSzTx/>
              <a:buFontTx/>
              <a:buNone/>
              <a:tabLst>
                <a:tab pos="27622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EC86"/>
                </a:solidFill>
                <a:effectLst/>
                <a:uLnTx/>
                <a:uFillTx/>
                <a:latin typeface="Arial"/>
                <a:ea typeface="ＭＳ Ｐゴシック"/>
              </a:rPr>
              <a:t>Section Subhead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6F02C5B-5F24-2347-9022-8515E392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345" y="2917336"/>
            <a:ext cx="5061888" cy="553998"/>
          </a:xfrm>
        </p:spPr>
        <p:txBody>
          <a:bodyPr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Section Header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66887344"/>
      </p:ext>
    </p:extLst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E7DF581-08D7-DE43-8BAA-0750BD6F4E31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87E885-155A-C74A-8692-F4242FAADBA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1" name="Picture 10" descr="A screenshot of a video game&#10;&#10;Description automatically generated with medium confidence">
              <a:extLst>
                <a:ext uri="{FF2B5EF4-FFF2-40B4-BE49-F238E27FC236}">
                  <a16:creationId xmlns:a16="http://schemas.microsoft.com/office/drawing/2014/main" id="{FC8B272B-B009-CF4B-BC61-5EF891F69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0" y="0"/>
              <a:ext cx="12179300" cy="6858000"/>
            </a:xfrm>
            <a:prstGeom prst="rect">
              <a:avLst/>
            </a:prstGeom>
          </p:spPr>
        </p:pic>
      </p:grp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A7DB123-4ACD-F349-83B7-4BAD00E5F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66345" y="3512743"/>
            <a:ext cx="5135040" cy="276999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buSzTx/>
              <a:buFontTx/>
              <a:buNone/>
              <a:tabLst>
                <a:tab pos="27622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EC86"/>
                </a:solidFill>
                <a:effectLst/>
                <a:uLnTx/>
                <a:uFillTx/>
                <a:latin typeface="Arial"/>
                <a:ea typeface="ＭＳ Ｐゴシック"/>
              </a:rPr>
              <a:t>Section Subhead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6F02C5B-5F24-2347-9022-8515E392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345" y="2917336"/>
            <a:ext cx="5135040" cy="553998"/>
          </a:xfrm>
        </p:spPr>
        <p:txBody>
          <a:bodyPr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Section Header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39775793"/>
      </p:ext>
    </p:extLst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80F09FC-8B29-FC45-BBAD-A85AC0C86A8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2DEEF95-717D-9142-BDDD-E6CC5D6FCE4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80BDF46-520E-CB45-BD3B-42A14F664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976872" y="3549028"/>
            <a:ext cx="4427728" cy="276999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buSzTx/>
              <a:buFontTx/>
              <a:buNone/>
              <a:tabLst>
                <a:tab pos="27622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EC8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Demo Presenter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963663"/>
            <a:ext cx="4527741" cy="553998"/>
          </a:xfrm>
        </p:spPr>
        <p:txBody>
          <a:bodyPr/>
          <a:lstStyle/>
          <a:p>
            <a:r>
              <a:rPr lang="en-US" sz="3600" dirty="0"/>
              <a:t>Demo Title</a:t>
            </a:r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4E87B321-204D-954A-B5A6-4FB66419FB9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</p:spPr>
      </p:sp>
    </p:spTree>
    <p:extLst>
      <p:ext uri="{BB962C8B-B14F-4D97-AF65-F5344CB8AC3E}">
        <p14:creationId xmlns:p14="http://schemas.microsoft.com/office/powerpoint/2010/main" val="952698424"/>
      </p:ext>
    </p:extLst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F9F74E8-D9FA-604C-BF75-131A52C85E4B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CF7C7AA-DEEE-DE47-82E8-1B203F974A9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7" name="Picture 16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41F11C67-49EA-B34D-8F5A-4A36D5A202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61000"/>
            </a:blip>
            <a:srcRect r="47989"/>
            <a:stretch/>
          </p:blipFill>
          <p:spPr>
            <a:xfrm>
              <a:off x="0" y="0"/>
              <a:ext cx="5964371" cy="6450496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C037533-8F12-9149-A013-DC018BEB5650}"/>
              </a:ext>
            </a:extLst>
          </p:cNvPr>
          <p:cNvGrpSpPr/>
          <p:nvPr/>
        </p:nvGrpSpPr>
        <p:grpSpPr>
          <a:xfrm>
            <a:off x="1511487" y="1660234"/>
            <a:ext cx="9139025" cy="4336701"/>
            <a:chOff x="1511487" y="1660234"/>
            <a:chExt cx="9139025" cy="433670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850C38A-DFEB-6349-94A5-499FEFA6A060}"/>
                </a:ext>
              </a:extLst>
            </p:cNvPr>
            <p:cNvSpPr txBox="1"/>
            <p:nvPr/>
          </p:nvSpPr>
          <p:spPr>
            <a:xfrm>
              <a:off x="1605700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Download the Esri Events app and find your event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381F224-72DC-4241-BB75-3F1CF2EA7BE1}"/>
                </a:ext>
              </a:extLst>
            </p:cNvPr>
            <p:cNvSpPr txBox="1"/>
            <p:nvPr/>
          </p:nvSpPr>
          <p:spPr>
            <a:xfrm>
              <a:off x="4011467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C3E3F7"/>
                  </a:solidFill>
                </a:rPr>
                <a:t>Select the session you attended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ABEA1C3-E185-194D-A4A0-17D7FB34F4D1}"/>
                </a:ext>
              </a:extLst>
            </p:cNvPr>
            <p:cNvSpPr txBox="1"/>
            <p:nvPr/>
          </p:nvSpPr>
          <p:spPr>
            <a:xfrm>
              <a:off x="6417234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Scroll down to “Survey”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2C61F03-0729-9245-855D-63132C33B863}"/>
                </a:ext>
              </a:extLst>
            </p:cNvPr>
            <p:cNvSpPr txBox="1"/>
            <p:nvPr/>
          </p:nvSpPr>
          <p:spPr>
            <a:xfrm>
              <a:off x="8823001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C3E3F7"/>
                  </a:solidFill>
                </a:rPr>
                <a:t>Log in to access the survey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95F50F2-B02E-8941-8C91-626D3BA0D883}"/>
                </a:ext>
              </a:extLst>
            </p:cNvPr>
            <p:cNvGrpSpPr/>
            <p:nvPr/>
          </p:nvGrpSpPr>
          <p:grpSpPr>
            <a:xfrm>
              <a:off x="3917254" y="2480866"/>
              <a:ext cx="1921724" cy="3516069"/>
              <a:chOff x="3125273" y="2289667"/>
              <a:chExt cx="1745068" cy="3192852"/>
            </a:xfrm>
          </p:grpSpPr>
          <p:pic>
            <p:nvPicPr>
              <p:cNvPr id="12" name="Picture 11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82BAE032-2B26-DE41-A77A-C598B4D52DF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7021" y="2443993"/>
                <a:ext cx="1607862" cy="2888675"/>
              </a:xfrm>
              <a:prstGeom prst="rect">
                <a:avLst/>
              </a:prstGeom>
            </p:spPr>
          </p:pic>
          <p:pic>
            <p:nvPicPr>
              <p:cNvPr id="13" name="Picture 8">
                <a:extLst>
                  <a:ext uri="{FF2B5EF4-FFF2-40B4-BE49-F238E27FC236}">
                    <a16:creationId xmlns:a16="http://schemas.microsoft.com/office/drawing/2014/main" id="{C7884134-DBB4-B847-9A8D-F25810AEE4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3125273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2068E54C-C8B3-9A4F-AD47-CFAC8BD328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5264" b="11908"/>
              <a:stretch/>
            </p:blipFill>
            <p:spPr>
              <a:xfrm>
                <a:off x="3184457" y="2416320"/>
                <a:ext cx="1627632" cy="2917493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813EF59-4A51-BB4E-BB9D-E289BD721B77}"/>
                </a:ext>
              </a:extLst>
            </p:cNvPr>
            <p:cNvGrpSpPr/>
            <p:nvPr/>
          </p:nvGrpSpPr>
          <p:grpSpPr>
            <a:xfrm>
              <a:off x="6323021" y="2480866"/>
              <a:ext cx="1921724" cy="3516069"/>
              <a:chOff x="5226240" y="2289667"/>
              <a:chExt cx="1745068" cy="3192852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0F4EDA14-5500-A54D-A0CF-045D632D88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2508" y="2463294"/>
                <a:ext cx="1618488" cy="2878751"/>
              </a:xfrm>
              <a:prstGeom prst="rect">
                <a:avLst/>
              </a:prstGeom>
            </p:spPr>
          </p:pic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A245444C-72F6-E14A-88A4-70F42AFA4637}"/>
                  </a:ext>
                </a:extLst>
              </p:cNvPr>
              <p:cNvSpPr/>
              <p:nvPr/>
            </p:nvSpPr>
            <p:spPr bwMode="auto">
              <a:xfrm>
                <a:off x="5292508" y="2445031"/>
                <a:ext cx="1618488" cy="9743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pic>
            <p:nvPicPr>
              <p:cNvPr id="21" name="Picture 8">
                <a:extLst>
                  <a:ext uri="{FF2B5EF4-FFF2-40B4-BE49-F238E27FC236}">
                    <a16:creationId xmlns:a16="http://schemas.microsoft.com/office/drawing/2014/main" id="{72F83291-46D9-2F40-BB40-0949D3FBAC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5226240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B2F083CE-761F-5B44-9D60-E3E9B26328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5528" b="11593"/>
              <a:stretch/>
            </p:blipFill>
            <p:spPr>
              <a:xfrm>
                <a:off x="5288838" y="2428985"/>
                <a:ext cx="1627632" cy="2919244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535DF100-CBD9-074D-9733-47200FA381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5528" b="88481"/>
              <a:stretch/>
            </p:blipFill>
            <p:spPr>
              <a:xfrm>
                <a:off x="5286686" y="2428985"/>
                <a:ext cx="1627632" cy="211014"/>
              </a:xfrm>
              <a:prstGeom prst="rect">
                <a:avLst/>
              </a:prstGeom>
            </p:spPr>
          </p:pic>
        </p:grpSp>
        <p:sp>
          <p:nvSpPr>
            <p:cNvPr id="24" name="Right Arrow 38">
              <a:extLst>
                <a:ext uri="{FF2B5EF4-FFF2-40B4-BE49-F238E27FC236}">
                  <a16:creationId xmlns:a16="http://schemas.microsoft.com/office/drawing/2014/main" id="{7325D5B9-3AFA-3E47-8138-65F8D5447E69}"/>
                </a:ext>
              </a:extLst>
            </p:cNvPr>
            <p:cNvSpPr/>
            <p:nvPr/>
          </p:nvSpPr>
          <p:spPr bwMode="auto">
            <a:xfrm>
              <a:off x="3208835" y="3609539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5" name="Right Arrow 38">
              <a:extLst>
                <a:ext uri="{FF2B5EF4-FFF2-40B4-BE49-F238E27FC236}">
                  <a16:creationId xmlns:a16="http://schemas.microsoft.com/office/drawing/2014/main" id="{D1F45432-308A-FD46-A157-211CA1060763}"/>
                </a:ext>
              </a:extLst>
            </p:cNvPr>
            <p:cNvSpPr/>
            <p:nvPr/>
          </p:nvSpPr>
          <p:spPr bwMode="auto">
            <a:xfrm>
              <a:off x="5609701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6" name="Right Arrow 38">
              <a:extLst>
                <a:ext uri="{FF2B5EF4-FFF2-40B4-BE49-F238E27FC236}">
                  <a16:creationId xmlns:a16="http://schemas.microsoft.com/office/drawing/2014/main" id="{54874BB2-3872-7441-8F1A-21BE13B6AB72}"/>
                </a:ext>
              </a:extLst>
            </p:cNvPr>
            <p:cNvSpPr/>
            <p:nvPr/>
          </p:nvSpPr>
          <p:spPr bwMode="auto">
            <a:xfrm>
              <a:off x="7935728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B09CCB2-AEFA-EF4B-8AE5-DFD06235A12F}"/>
                </a:ext>
              </a:extLst>
            </p:cNvPr>
            <p:cNvGrpSpPr/>
            <p:nvPr/>
          </p:nvGrpSpPr>
          <p:grpSpPr>
            <a:xfrm>
              <a:off x="8728788" y="2480866"/>
              <a:ext cx="1921724" cy="3516069"/>
              <a:chOff x="8728788" y="2289666"/>
              <a:chExt cx="1921724" cy="3516069"/>
            </a:xfrm>
          </p:grpSpPr>
          <p:pic>
            <p:nvPicPr>
              <p:cNvPr id="28" name="Picture 8">
                <a:extLst>
                  <a:ext uri="{FF2B5EF4-FFF2-40B4-BE49-F238E27FC236}">
                    <a16:creationId xmlns:a16="http://schemas.microsoft.com/office/drawing/2014/main" id="{ED94FC9A-361F-E542-80E7-EE83F10342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8728788" y="2289666"/>
                <a:ext cx="1921724" cy="3516069"/>
              </a:xfrm>
              <a:prstGeom prst="rect">
                <a:avLst/>
              </a:prstGeom>
            </p:spPr>
          </p:pic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E96365D-2F2E-F145-9AEC-B04A2C49EC98}"/>
                  </a:ext>
                </a:extLst>
              </p:cNvPr>
              <p:cNvGrpSpPr/>
              <p:nvPr/>
            </p:nvGrpSpPr>
            <p:grpSpPr>
              <a:xfrm>
                <a:off x="8795989" y="2443515"/>
                <a:ext cx="1801368" cy="3214334"/>
                <a:chOff x="8795989" y="2443515"/>
                <a:chExt cx="1801368" cy="3214334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03A02BF9-8C1C-C945-94E0-B8B7B3A0578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t="5776" b="89445"/>
                <a:stretch/>
              </p:blipFill>
              <p:spPr>
                <a:xfrm>
                  <a:off x="8795989" y="2443515"/>
                  <a:ext cx="1801368" cy="186411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2021EAAF-504B-F242-96B1-8415531BBD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/>
                <a:srcRect t="21917" b="493"/>
                <a:stretch/>
              </p:blipFill>
              <p:spPr>
                <a:xfrm>
                  <a:off x="8795990" y="2635248"/>
                  <a:ext cx="1799083" cy="302260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1B469A5-7119-2C47-A3F3-564E7B700B6A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289666"/>
              <a:chExt cx="1921724" cy="3516069"/>
            </a:xfrm>
          </p:grpSpPr>
          <p:pic>
            <p:nvPicPr>
              <p:cNvPr id="33" name="Picture 8">
                <a:extLst>
                  <a:ext uri="{FF2B5EF4-FFF2-40B4-BE49-F238E27FC236}">
                    <a16:creationId xmlns:a16="http://schemas.microsoft.com/office/drawing/2014/main" id="{1BB21591-AE0C-3742-A944-98DACB6652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1511487" y="2289666"/>
                <a:ext cx="1921724" cy="3516069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FBC2D592-CDE5-3D45-8854-33F318214A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t="4161" b="12904"/>
              <a:stretch/>
            </p:blipFill>
            <p:spPr>
              <a:xfrm>
                <a:off x="1574581" y="2431279"/>
                <a:ext cx="1785525" cy="3204672"/>
              </a:xfrm>
              <a:prstGeom prst="rect">
                <a:avLst/>
              </a:prstGeom>
            </p:spPr>
          </p:pic>
        </p:grpSp>
      </p:grpSp>
      <p:sp>
        <p:nvSpPr>
          <p:cNvPr id="35" name="Title 2">
            <a:extLst>
              <a:ext uri="{FF2B5EF4-FFF2-40B4-BE49-F238E27FC236}">
                <a16:creationId xmlns:a16="http://schemas.microsoft.com/office/drawing/2014/main" id="{D0EDFF76-F4F1-A34E-9DBE-9B61D5A3B7D0}"/>
              </a:ext>
            </a:extLst>
          </p:cNvPr>
          <p:cNvSpPr txBox="1">
            <a:spLocks/>
          </p:cNvSpPr>
          <p:nvPr/>
        </p:nvSpPr>
        <p:spPr>
          <a:xfrm>
            <a:off x="914400" y="813569"/>
            <a:ext cx="10369296" cy="46166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/>
            <a:r>
              <a:rPr lang="en-US" dirty="0"/>
              <a:t>Please Share Your Feedback in the App</a:t>
            </a:r>
          </a:p>
        </p:txBody>
      </p:sp>
      <p:pic>
        <p:nvPicPr>
          <p:cNvPr id="36" name="Picture 3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CE3CB30-3726-F743-AA20-B0CF1E356A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750"/>
          <a:stretch/>
        </p:blipFill>
        <p:spPr>
          <a:xfrm>
            <a:off x="6989068" y="1147464"/>
            <a:ext cx="5202932" cy="571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934908"/>
      </p:ext>
    </p:extLst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0BEF217-0FE0-A742-8673-2A7AA7301D3B}"/>
              </a:ext>
            </a:extLst>
          </p:cNvPr>
          <p:cNvGrpSpPr/>
          <p:nvPr/>
        </p:nvGrpSpPr>
        <p:grpSpPr>
          <a:xfrm>
            <a:off x="0" y="-1"/>
            <a:ext cx="12192000" cy="6867664"/>
            <a:chOff x="0" y="-1"/>
            <a:chExt cx="12192000" cy="686766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D46C39-C73E-8341-BE4D-A6FE0683144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7736CB9-A2A0-724A-AA73-BE36AA32FD84}"/>
                </a:ext>
              </a:extLst>
            </p:cNvPr>
            <p:cNvSpPr/>
            <p:nvPr/>
          </p:nvSpPr>
          <p:spPr bwMode="auto">
            <a:xfrm>
              <a:off x="0" y="9662"/>
              <a:ext cx="12192000" cy="6858001"/>
            </a:xfrm>
            <a:prstGeom prst="rect">
              <a:avLst/>
            </a:prstGeom>
            <a:gradFill flip="none" rotWithShape="1">
              <a:gsLst>
                <a:gs pos="40000">
                  <a:srgbClr val="0B1A38">
                    <a:alpha val="0"/>
                  </a:srgbClr>
                </a:gs>
                <a:gs pos="0">
                  <a:srgbClr val="080F24">
                    <a:alpha val="85980"/>
                  </a:srgbClr>
                </a:gs>
              </a:gsLst>
              <a:lin ang="16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5FF3ADB-E582-7D42-AFF2-83EC15BAFDAE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46000">
                  <a:srgbClr val="0B1A38">
                    <a:alpha val="0"/>
                  </a:srgbClr>
                </a:gs>
                <a:gs pos="7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3" name="Picture 22" descr="Background pattern&#10;&#10;Description automatically generated">
              <a:extLst>
                <a:ext uri="{FF2B5EF4-FFF2-40B4-BE49-F238E27FC236}">
                  <a16:creationId xmlns:a16="http://schemas.microsoft.com/office/drawing/2014/main" id="{F13A02E3-35ED-BA41-BBE5-8ADB01E23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4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9" name="Picture 18" descr="Background pattern&#10;&#10;Description automatically generated">
              <a:extLst>
                <a:ext uri="{FF2B5EF4-FFF2-40B4-BE49-F238E27FC236}">
                  <a16:creationId xmlns:a16="http://schemas.microsoft.com/office/drawing/2014/main" id="{68EC4E4F-3D60-F044-A5A1-A5FAEBA9C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58C3CC2-2836-8540-82C2-551689D37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2763" y="2670486"/>
              <a:ext cx="4906474" cy="1517028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D48158A-2CC7-B347-B5D6-B3552870633B}"/>
                </a:ext>
              </a:extLst>
            </p:cNvPr>
            <p:cNvSpPr/>
            <p:nvPr/>
          </p:nvSpPr>
          <p:spPr>
            <a:xfrm>
              <a:off x="2108384" y="6402195"/>
              <a:ext cx="3923608" cy="252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 dirty="0">
                  <a:solidFill>
                    <a:schemeClr val="tx1">
                      <a:alpha val="60000"/>
                    </a:schemeClr>
                  </a:solidFill>
                </a:rPr>
                <a:t>Copyright © 2022 Esri.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018344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4186382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Types of Tools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Map Tools -&gt; Sketch Tools -&gt; Construction Tools</a:t>
            </a:r>
          </a:p>
          <a:p>
            <a:pPr>
              <a:buClr>
                <a:srgbClr val="00EC86"/>
              </a:buClr>
            </a:pPr>
            <a:r>
              <a:rPr lang="en-US" dirty="0"/>
              <a:t>Customizing 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Manipulating the Sketch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Adding UI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Sketch Symbology</a:t>
            </a:r>
          </a:p>
          <a:p>
            <a:pPr>
              <a:buClr>
                <a:srgbClr val="00EC86"/>
              </a:buClr>
            </a:pPr>
            <a:r>
              <a:rPr lang="en-US" dirty="0"/>
              <a:t>3.0 Update</a:t>
            </a:r>
          </a:p>
          <a:p>
            <a:pPr lvl="1">
              <a:buClr>
                <a:srgbClr val="00EC86"/>
              </a:buClr>
            </a:pPr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b="0" dirty="0"/>
              <a:t>Session Overview</a:t>
            </a:r>
          </a:p>
        </p:txBody>
      </p:sp>
    </p:spTree>
    <p:extLst>
      <p:ext uri="{BB962C8B-B14F-4D97-AF65-F5344CB8AC3E}">
        <p14:creationId xmlns:p14="http://schemas.microsoft.com/office/powerpoint/2010/main" val="73202770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Typically appear on the ribbon or the Modify Features Pane</a:t>
            </a:r>
          </a:p>
          <a:p>
            <a:pPr lvl="1"/>
            <a:r>
              <a:rPr lang="en-US" dirty="0"/>
              <a:t>Use the sketch to </a:t>
            </a:r>
          </a:p>
          <a:p>
            <a:pPr lvl="2"/>
            <a:r>
              <a:rPr lang="en-US" dirty="0"/>
              <a:t>Select features</a:t>
            </a:r>
          </a:p>
          <a:p>
            <a:pPr lvl="2"/>
            <a:r>
              <a:rPr lang="en-US" dirty="0"/>
              <a:t>Determine feature intersections</a:t>
            </a:r>
          </a:p>
          <a:p>
            <a:pPr lvl="2"/>
            <a:r>
              <a:rPr lang="en-US" dirty="0"/>
              <a:t>Provide a geometry to an </a:t>
            </a:r>
            <a:r>
              <a:rPr lang="en-US" dirty="0" err="1"/>
              <a:t>EditOperation</a:t>
            </a:r>
            <a:endParaRPr lang="en-US" dirty="0"/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b="0" dirty="0" err="1"/>
              <a:t>SketchTool</a:t>
            </a:r>
            <a:r>
              <a:rPr lang="en-US" sz="2800" b="0" dirty="0"/>
              <a:t> – The Basics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A06475-C2E3-4716-80D3-4E0CD05678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271" y="4325998"/>
            <a:ext cx="3603786" cy="11588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73462D-8F5E-42D2-9E3C-792714050A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3426" y="4102952"/>
            <a:ext cx="5499592" cy="196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08913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Inherits from </a:t>
            </a:r>
            <a:r>
              <a:rPr lang="en-US" b="0" dirty="0" err="1"/>
              <a:t>MapTool</a:t>
            </a:r>
            <a:endParaRPr lang="en-US" b="0" dirty="0"/>
          </a:p>
          <a:p>
            <a:pPr>
              <a:buClr>
                <a:srgbClr val="00EC86"/>
              </a:buClr>
            </a:pPr>
            <a:r>
              <a:rPr lang="en-US" b="0" dirty="0"/>
              <a:t>Properties</a:t>
            </a:r>
          </a:p>
          <a:p>
            <a:pPr lvl="1">
              <a:buClr>
                <a:srgbClr val="00EC86"/>
              </a:buClr>
            </a:pPr>
            <a:r>
              <a:rPr lang="en-US" b="0" dirty="0" err="1"/>
              <a:t>IsSketchTool</a:t>
            </a:r>
            <a:endParaRPr lang="en-US" b="0" dirty="0"/>
          </a:p>
          <a:p>
            <a:pPr lvl="1">
              <a:buClr>
                <a:srgbClr val="00EC86"/>
              </a:buClr>
            </a:pPr>
            <a:r>
              <a:rPr lang="en-US" dirty="0" err="1"/>
              <a:t>SketchType</a:t>
            </a:r>
            <a:endParaRPr lang="en-US" dirty="0"/>
          </a:p>
          <a:p>
            <a:pPr lvl="2">
              <a:buClr>
                <a:srgbClr val="00EC86"/>
              </a:buClr>
            </a:pPr>
            <a:r>
              <a:rPr lang="en-US" dirty="0"/>
              <a:t>Point, Rectangle, Circle, </a:t>
            </a:r>
            <a:r>
              <a:rPr lang="en-US" dirty="0" err="1"/>
              <a:t>RegularPolygon</a:t>
            </a:r>
            <a:r>
              <a:rPr lang="en-US" dirty="0"/>
              <a:t> etc. 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SketchOutputMode</a:t>
            </a:r>
            <a:endParaRPr lang="en-US" dirty="0"/>
          </a:p>
          <a:p>
            <a:pPr lvl="2">
              <a:buClr>
                <a:srgbClr val="00EC86"/>
              </a:buClr>
            </a:pPr>
            <a:r>
              <a:rPr lang="en-US" dirty="0"/>
              <a:t>Map or screen coordinates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UseSnapping</a:t>
            </a: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dirty="0"/>
              <a:t> </a:t>
            </a:r>
            <a:r>
              <a:rPr lang="en-US" sz="2800" b="0" dirty="0"/>
              <a:t>– The Basics</a:t>
            </a:r>
          </a:p>
        </p:txBody>
      </p:sp>
    </p:spTree>
    <p:extLst>
      <p:ext uri="{BB962C8B-B14F-4D97-AF65-F5344CB8AC3E}">
        <p14:creationId xmlns:p14="http://schemas.microsoft.com/office/powerpoint/2010/main" val="2378877682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88991B-4345-A04B-BA19-B388EAFA1D5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8BB0E8-0D91-BF45-BF75-FC20AA29895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43DE0A1-A870-804B-93B2-AB9D1C458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Callbacks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OnToolActivateAsync</a:t>
            </a:r>
            <a:r>
              <a:rPr lang="en-US" dirty="0"/>
              <a:t> / </a:t>
            </a:r>
            <a:r>
              <a:rPr lang="en-US" dirty="0" err="1"/>
              <a:t>OnToolDeactivateAsync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OnSketchModifiedAsync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OnSketchCompleteAsync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OnSketchCancelledAsync</a:t>
            </a: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 dirty="0" err="1"/>
              <a:t>SketchTool</a:t>
            </a:r>
            <a:r>
              <a:rPr lang="en-US" sz="2800" dirty="0"/>
              <a:t> </a:t>
            </a:r>
            <a:r>
              <a:rPr lang="en-US" sz="2800" b="0" dirty="0"/>
              <a:t>– The Basics</a:t>
            </a:r>
          </a:p>
        </p:txBody>
      </p:sp>
    </p:spTree>
    <p:extLst>
      <p:ext uri="{BB962C8B-B14F-4D97-AF65-F5344CB8AC3E}">
        <p14:creationId xmlns:p14="http://schemas.microsoft.com/office/powerpoint/2010/main" val="394229379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summit-2022-ppt-template-updated-0122" id="{74E80B15-0ACE-8C4D-A980-C626E2B85541}" vid="{2DB75426-E831-3442-9C76-3AF2809214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E42335389CB24CA061A54E192DCE58" ma:contentTypeVersion="6" ma:contentTypeDescription="Create a new document." ma:contentTypeScope="" ma:versionID="a3cc4fdbd9a2947faede8767c2edaf97">
  <xsd:schema xmlns:xsd="http://www.w3.org/2001/XMLSchema" xmlns:xs="http://www.w3.org/2001/XMLSchema" xmlns:p="http://schemas.microsoft.com/office/2006/metadata/properties" xmlns:ns2="6800e6ba-de6c-4d88-801c-34a5d80d8e30" targetNamespace="http://schemas.microsoft.com/office/2006/metadata/properties" ma:root="true" ma:fieldsID="917d60f2b3dc70b898c2f8c76626dd40" ns2:_="">
    <xsd:import namespace="6800e6ba-de6c-4d88-801c-34a5d80d8e3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00e6ba-de6c-4d88-801c-34a5d80d8e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81E133DB-697E-4C10-B192-8899027B1EC6}">
  <ds:schemaRefs>
    <ds:schemaRef ds:uri="http://purl.org/dc/terms/"/>
    <ds:schemaRef ds:uri="http://schemas.microsoft.com/office/infopath/2007/PartnerControls"/>
    <ds:schemaRef ds:uri="2f451dda-87f0-44fe-8155-a7a8ce8ced40"/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2cca2253-b4b3-493a-b13d-4e35805225a7"/>
    <ds:schemaRef ds:uri="http://schemas.microsoft.com/office/2006/metadata/properties"/>
  </ds:schemaRefs>
</ds:datastoreItem>
</file>

<file path=customXml/itemProps34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51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43F52F87-18E1-48C0-BFC5-3625AA2E57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00e6ba-de6c-4d88-801c-34a5d80d8e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5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TheSketchTool</Template>
  <TotalTime>1190</TotalTime>
  <Words>3571</Words>
  <Application>Microsoft Office PowerPoint</Application>
  <PresentationFormat>Widescreen</PresentationFormat>
  <Paragraphs>706</Paragraphs>
  <Slides>59</Slides>
  <Notes>57</Notes>
  <HiddenSlides>4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6" baseType="lpstr">
      <vt:lpstr>Arial</vt:lpstr>
      <vt:lpstr>Avenir LT Std 55 Roman</vt:lpstr>
      <vt:lpstr>AvenirNext LT Pro Medium</vt:lpstr>
      <vt:lpstr>Calibri</vt:lpstr>
      <vt:lpstr>Consolas</vt:lpstr>
      <vt:lpstr>Lucida Grande</vt:lpstr>
      <vt:lpstr>Esri_Corporate_Template-Dark</vt:lpstr>
      <vt:lpstr>PowerPoint Presentation</vt:lpstr>
      <vt:lpstr>PowerPoint Presentation</vt:lpstr>
      <vt:lpstr>PowerPoint Presentation</vt:lpstr>
      <vt:lpstr>PowerPoint Presentation</vt:lpstr>
      <vt:lpstr>ArcGIS Pro SDK for .NET Understanding the Sketch Tool</vt:lpstr>
      <vt:lpstr>Session Overview</vt:lpstr>
      <vt:lpstr>SketchTool – The Basics</vt:lpstr>
      <vt:lpstr>SketchTool – The Basics</vt:lpstr>
      <vt:lpstr>SketchTool – The Basics</vt:lpstr>
      <vt:lpstr>SketchTool – The Basics</vt:lpstr>
      <vt:lpstr>SketchTool – The Basics</vt:lpstr>
      <vt:lpstr>SketchTool – Manipulating the Sketch</vt:lpstr>
      <vt:lpstr>SketchTool – Manipulating the Sketch</vt:lpstr>
      <vt:lpstr>SketchTool - UI customizations</vt:lpstr>
      <vt:lpstr>SketchTool - UI customizations</vt:lpstr>
      <vt:lpstr>Demo – Sketch Tools</vt:lpstr>
      <vt:lpstr>Construction Tools</vt:lpstr>
      <vt:lpstr>Construction Tool  - Code</vt:lpstr>
      <vt:lpstr>Construction Tool - Daml</vt:lpstr>
      <vt:lpstr>Construction Tool – Palette Placement</vt:lpstr>
      <vt:lpstr>Construction Tool – Palette Placement</vt:lpstr>
      <vt:lpstr>Construction Tool – Palette Placement</vt:lpstr>
      <vt:lpstr>Construction Tool  - Tables</vt:lpstr>
      <vt:lpstr>Construction Tool  - Tables</vt:lpstr>
      <vt:lpstr>Construction Tool  - Tables</vt:lpstr>
      <vt:lpstr>Construction Tool  - Tables</vt:lpstr>
      <vt:lpstr>Construction Tool  - Tables</vt:lpstr>
      <vt:lpstr>Demo – Construction Tools</vt:lpstr>
      <vt:lpstr>SketchTool – Embedding UI</vt:lpstr>
      <vt:lpstr>SketchTool – Embedding UI</vt:lpstr>
      <vt:lpstr>SketchTool – Embedding UI</vt:lpstr>
      <vt:lpstr>Demo – Embedding UI</vt:lpstr>
      <vt:lpstr>Sketch Symbology</vt:lpstr>
      <vt:lpstr>Sketch Symbology</vt:lpstr>
      <vt:lpstr>SketchTool - Sketch Symbology</vt:lpstr>
      <vt:lpstr>SketchTool - Sketch Symbology</vt:lpstr>
      <vt:lpstr>Symbology Backstage Options</vt:lpstr>
      <vt:lpstr>SketchTool - Sketch Symbology</vt:lpstr>
      <vt:lpstr>Application Options</vt:lpstr>
      <vt:lpstr>Sketch Symbology – Application Options</vt:lpstr>
      <vt:lpstr>Demo – Sketch Symbology</vt:lpstr>
      <vt:lpstr>Pro 3.0 - Breaking Changes</vt:lpstr>
      <vt:lpstr>Pro 3.0 - Breaking Changes</vt:lpstr>
      <vt:lpstr>Pro 3.0 - Breaking Changes</vt:lpstr>
      <vt:lpstr>Pro 3.0 - Breaking Changes</vt:lpstr>
      <vt:lpstr>Pro 3.0 - New additions</vt:lpstr>
      <vt:lpstr>ArcGIS Pro SDK for .NET – Technical Sessions</vt:lpstr>
      <vt:lpstr>ArcGIS Pro SDK for .NET – Demo Theater Sessions</vt:lpstr>
      <vt:lpstr>https://github.com/Esri/arcgis-pro-sdk/wiki/Tech-Sessions#2022-palm-springs</vt:lpstr>
      <vt:lpstr>PowerPoint Presentation</vt:lpstr>
      <vt:lpstr>PowerPoint Presentation</vt:lpstr>
      <vt:lpstr>Presentation Title </vt:lpstr>
      <vt:lpstr>Headline</vt:lpstr>
      <vt:lpstr>Headline</vt:lpstr>
      <vt:lpstr>Section Header</vt:lpstr>
      <vt:lpstr>Section Header</vt:lpstr>
      <vt:lpstr>Demo Title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Chedzey</dc:creator>
  <cp:lastModifiedBy>Narelle</cp:lastModifiedBy>
  <cp:revision>162</cp:revision>
  <cp:lastPrinted>2021-08-10T23:54:02Z</cp:lastPrinted>
  <dcterms:created xsi:type="dcterms:W3CDTF">2022-02-05T16:39:56Z</dcterms:created>
  <dcterms:modified xsi:type="dcterms:W3CDTF">2022-03-07T00:46:11Z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0x010100C4E42335389CB24CA061A54E192DCE58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</Properties>
</file>