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f"/>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69"/>
  </p:sldMasterIdLst>
  <p:notesMasterIdLst>
    <p:notesMasterId r:id="rId127"/>
  </p:notesMasterIdLst>
  <p:handoutMasterIdLst>
    <p:handoutMasterId r:id="rId128"/>
  </p:handoutMasterIdLst>
  <p:sldIdLst>
    <p:sldId id="727" r:id="rId70"/>
    <p:sldId id="683" r:id="rId71"/>
    <p:sldId id="921" r:id="rId72"/>
    <p:sldId id="832" r:id="rId73"/>
    <p:sldId id="918" r:id="rId74"/>
    <p:sldId id="919" r:id="rId75"/>
    <p:sldId id="920" r:id="rId76"/>
    <p:sldId id="849" r:id="rId77"/>
    <p:sldId id="915" r:id="rId78"/>
    <p:sldId id="922" r:id="rId79"/>
    <p:sldId id="698" r:id="rId80"/>
    <p:sldId id="923" r:id="rId81"/>
    <p:sldId id="848" r:id="rId82"/>
    <p:sldId id="924" r:id="rId83"/>
    <p:sldId id="925" r:id="rId84"/>
    <p:sldId id="926" r:id="rId85"/>
    <p:sldId id="912" r:id="rId86"/>
    <p:sldId id="927" r:id="rId87"/>
    <p:sldId id="928" r:id="rId88"/>
    <p:sldId id="929" r:id="rId89"/>
    <p:sldId id="930" r:id="rId90"/>
    <p:sldId id="932" r:id="rId91"/>
    <p:sldId id="933" r:id="rId92"/>
    <p:sldId id="935" r:id="rId93"/>
    <p:sldId id="936" r:id="rId94"/>
    <p:sldId id="937" r:id="rId95"/>
    <p:sldId id="938" r:id="rId96"/>
    <p:sldId id="931" r:id="rId97"/>
    <p:sldId id="934" r:id="rId98"/>
    <p:sldId id="939" r:id="rId99"/>
    <p:sldId id="940" r:id="rId100"/>
    <p:sldId id="872" r:id="rId101"/>
    <p:sldId id="844" r:id="rId102"/>
    <p:sldId id="873" r:id="rId103"/>
    <p:sldId id="941" r:id="rId104"/>
    <p:sldId id="876" r:id="rId105"/>
    <p:sldId id="943" r:id="rId106"/>
    <p:sldId id="945" r:id="rId107"/>
    <p:sldId id="944" r:id="rId108"/>
    <p:sldId id="942" r:id="rId109"/>
    <p:sldId id="869" r:id="rId110"/>
    <p:sldId id="843" r:id="rId111"/>
    <p:sldId id="871" r:id="rId112"/>
    <p:sldId id="875" r:id="rId113"/>
    <p:sldId id="883" r:id="rId114"/>
    <p:sldId id="947" r:id="rId115"/>
    <p:sldId id="950" r:id="rId116"/>
    <p:sldId id="948" r:id="rId117"/>
    <p:sldId id="949" r:id="rId118"/>
    <p:sldId id="946" r:id="rId119"/>
    <p:sldId id="951" r:id="rId120"/>
    <p:sldId id="781" r:id="rId121"/>
    <p:sldId id="888" r:id="rId122"/>
    <p:sldId id="996" r:id="rId123"/>
    <p:sldId id="997" r:id="rId124"/>
    <p:sldId id="739" r:id="rId125"/>
    <p:sldId id="916" r:id="rId1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efore You Begin" id="{E0EF4C05-0C63-5541-89AE-9208F98A56B1}">
          <p14:sldIdLst/>
        </p14:section>
        <p14:section name="Walk-In" id="{B4AA3D15-D40E-F045-BF5E-0FA76BA4CC6D}">
          <p14:sldIdLst>
            <p14:sldId id="727"/>
          </p14:sldIdLst>
        </p14:section>
        <p14:section name="YOUR PRESENATATION" id="{88A75BE7-9891-0649-8603-A4248CBF5D51}">
          <p14:sldIdLst>
            <p14:sldId id="683"/>
            <p14:sldId id="921"/>
            <p14:sldId id="832"/>
            <p14:sldId id="918"/>
            <p14:sldId id="919"/>
            <p14:sldId id="920"/>
            <p14:sldId id="849"/>
            <p14:sldId id="915"/>
            <p14:sldId id="922"/>
            <p14:sldId id="698"/>
            <p14:sldId id="923"/>
            <p14:sldId id="848"/>
            <p14:sldId id="924"/>
            <p14:sldId id="925"/>
            <p14:sldId id="926"/>
            <p14:sldId id="912"/>
            <p14:sldId id="927"/>
            <p14:sldId id="928"/>
            <p14:sldId id="929"/>
            <p14:sldId id="930"/>
            <p14:sldId id="932"/>
            <p14:sldId id="933"/>
            <p14:sldId id="935"/>
            <p14:sldId id="936"/>
            <p14:sldId id="937"/>
            <p14:sldId id="938"/>
            <p14:sldId id="931"/>
            <p14:sldId id="934"/>
            <p14:sldId id="939"/>
            <p14:sldId id="940"/>
            <p14:sldId id="872"/>
            <p14:sldId id="844"/>
            <p14:sldId id="873"/>
            <p14:sldId id="941"/>
            <p14:sldId id="876"/>
            <p14:sldId id="943"/>
            <p14:sldId id="945"/>
            <p14:sldId id="944"/>
            <p14:sldId id="942"/>
            <p14:sldId id="869"/>
            <p14:sldId id="843"/>
            <p14:sldId id="871"/>
            <p14:sldId id="875"/>
            <p14:sldId id="883"/>
            <p14:sldId id="947"/>
            <p14:sldId id="950"/>
            <p14:sldId id="948"/>
            <p14:sldId id="949"/>
            <p14:sldId id="946"/>
            <p14:sldId id="951"/>
            <p14:sldId id="781"/>
            <p14:sldId id="888"/>
            <p14:sldId id="996"/>
            <p14:sldId id="997"/>
            <p14:sldId id="739"/>
            <p14:sldId id="916"/>
          </p14:sldIdLst>
        </p14:section>
        <p14:section name="Walk-Out" id="{E1C5B446-A4D8-DA45-AB19-A4578A7B68EC}">
          <p14:sldIdLst/>
        </p14:section>
        <p14:section name="2022 Esri Dev Summit" id="{9384B04E-CB95-D647-BA34-75E7A6BE993D}">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Hodson" initials="TH" lastIdx="1" clrIdx="0">
    <p:extLst>
      <p:ext uri="{19B8F6BF-5375-455C-9EA6-DF929625EA0E}">
        <p15:presenceInfo xmlns:p15="http://schemas.microsoft.com/office/powerpoint/2012/main" userId="S::tim2379@esri.com::01c63b66-cec0-4361-862b-f8e066417ac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C86"/>
    <a:srgbClr val="01114F"/>
    <a:srgbClr val="C3E3F7"/>
    <a:srgbClr val="027ECF"/>
    <a:srgbClr val="C9F2FF"/>
    <a:srgbClr val="FFFFFF"/>
    <a:srgbClr val="828218"/>
    <a:srgbClr val="828219"/>
    <a:srgbClr val="C830A0"/>
    <a:srgbClr val="E246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85"/>
    <p:restoredTop sz="79153"/>
  </p:normalViewPr>
  <p:slideViewPr>
    <p:cSldViewPr snapToGrid="0">
      <p:cViewPr varScale="1">
        <p:scale>
          <a:sx n="86" d="100"/>
          <a:sy n="86" d="100"/>
        </p:scale>
        <p:origin x="846" y="96"/>
      </p:cViewPr>
      <p:guideLst>
        <p:guide orient="horz" pos="430"/>
        <p:guide orient="horz" pos="3888"/>
        <p:guide pos="576"/>
        <p:guide pos="7104"/>
        <p:guide pos="431"/>
        <p:guide pos="7247"/>
      </p:guideLst>
    </p:cSldViewPr>
  </p:slideViewPr>
  <p:notesTextViewPr>
    <p:cViewPr>
      <p:scale>
        <a:sx n="125" d="100"/>
        <a:sy n="125" d="100"/>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48.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5.xml"/><Relationship Id="rId89" Type="http://schemas.openxmlformats.org/officeDocument/2006/relationships/slide" Target="slides/slide20.xml"/><Relationship Id="rId112" Type="http://schemas.openxmlformats.org/officeDocument/2006/relationships/slide" Target="slides/slide43.xml"/><Relationship Id="rId133" Type="http://schemas.openxmlformats.org/officeDocument/2006/relationships/tableStyles" Target="tableStyles.xml"/><Relationship Id="rId16" Type="http://schemas.openxmlformats.org/officeDocument/2006/relationships/customXml" Target="../customXml/item16.xml"/><Relationship Id="rId107" Type="http://schemas.openxmlformats.org/officeDocument/2006/relationships/slide" Target="slides/slide38.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5.xml"/><Relationship Id="rId79" Type="http://schemas.openxmlformats.org/officeDocument/2006/relationships/slide" Target="slides/slide10.xml"/><Relationship Id="rId102" Type="http://schemas.openxmlformats.org/officeDocument/2006/relationships/slide" Target="slides/slide33.xml"/><Relationship Id="rId123" Type="http://schemas.openxmlformats.org/officeDocument/2006/relationships/slide" Target="slides/slide54.xml"/><Relationship Id="rId128" Type="http://schemas.openxmlformats.org/officeDocument/2006/relationships/handoutMaster" Target="handoutMasters/handoutMaster1.xml"/><Relationship Id="rId5" Type="http://schemas.openxmlformats.org/officeDocument/2006/relationships/customXml" Target="../customXml/item5.xml"/><Relationship Id="rId90" Type="http://schemas.openxmlformats.org/officeDocument/2006/relationships/slide" Target="slides/slide21.xml"/><Relationship Id="rId95" Type="http://schemas.openxmlformats.org/officeDocument/2006/relationships/slide" Target="slides/slide26.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customXml" Target="../customXml/item64.xml"/><Relationship Id="rId69" Type="http://schemas.openxmlformats.org/officeDocument/2006/relationships/slideMaster" Target="slideMasters/slideMaster1.xml"/><Relationship Id="rId77" Type="http://schemas.openxmlformats.org/officeDocument/2006/relationships/slide" Target="slides/slide8.xml"/><Relationship Id="rId100" Type="http://schemas.openxmlformats.org/officeDocument/2006/relationships/slide" Target="slides/slide31.xml"/><Relationship Id="rId105" Type="http://schemas.openxmlformats.org/officeDocument/2006/relationships/slide" Target="slides/slide36.xml"/><Relationship Id="rId113" Type="http://schemas.openxmlformats.org/officeDocument/2006/relationships/slide" Target="slides/slide44.xml"/><Relationship Id="rId118" Type="http://schemas.openxmlformats.org/officeDocument/2006/relationships/slide" Target="slides/slide49.xml"/><Relationship Id="rId126" Type="http://schemas.openxmlformats.org/officeDocument/2006/relationships/slide" Target="slides/slide57.xml"/><Relationship Id="rId134" Type="http://schemas.microsoft.com/office/2016/11/relationships/changesInfo" Target="changesInfos/changesInfo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3.xml"/><Relationship Id="rId80" Type="http://schemas.openxmlformats.org/officeDocument/2006/relationships/slide" Target="slides/slide11.xml"/><Relationship Id="rId85" Type="http://schemas.openxmlformats.org/officeDocument/2006/relationships/slide" Target="slides/slide16.xml"/><Relationship Id="rId93" Type="http://schemas.openxmlformats.org/officeDocument/2006/relationships/slide" Target="slides/slide24.xml"/><Relationship Id="rId98" Type="http://schemas.openxmlformats.org/officeDocument/2006/relationships/slide" Target="slides/slide29.xml"/><Relationship Id="rId121" Type="http://schemas.openxmlformats.org/officeDocument/2006/relationships/slide" Target="slides/slide52.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 Target="slides/slide34.xml"/><Relationship Id="rId108" Type="http://schemas.openxmlformats.org/officeDocument/2006/relationships/slide" Target="slides/slide39.xml"/><Relationship Id="rId116" Type="http://schemas.openxmlformats.org/officeDocument/2006/relationships/slide" Target="slides/slide47.xml"/><Relationship Id="rId124" Type="http://schemas.openxmlformats.org/officeDocument/2006/relationships/slide" Target="slides/slide55.xml"/><Relationship Id="rId129" Type="http://schemas.openxmlformats.org/officeDocument/2006/relationships/commentAuthors" Target="commentAuthors.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 Target="slides/slide1.xml"/><Relationship Id="rId75" Type="http://schemas.openxmlformats.org/officeDocument/2006/relationships/slide" Target="slides/slide6.xml"/><Relationship Id="rId83" Type="http://schemas.openxmlformats.org/officeDocument/2006/relationships/slide" Target="slides/slide14.xml"/><Relationship Id="rId88" Type="http://schemas.openxmlformats.org/officeDocument/2006/relationships/slide" Target="slides/slide19.xml"/><Relationship Id="rId91" Type="http://schemas.openxmlformats.org/officeDocument/2006/relationships/slide" Target="slides/slide22.xml"/><Relationship Id="rId96" Type="http://schemas.openxmlformats.org/officeDocument/2006/relationships/slide" Target="slides/slide27.xml"/><Relationship Id="rId111" Type="http://schemas.openxmlformats.org/officeDocument/2006/relationships/slide" Target="slides/slide42.xml"/><Relationship Id="rId13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7.xml"/><Relationship Id="rId114" Type="http://schemas.openxmlformats.org/officeDocument/2006/relationships/slide" Target="slides/slide45.xml"/><Relationship Id="rId119" Type="http://schemas.openxmlformats.org/officeDocument/2006/relationships/slide" Target="slides/slide50.xml"/><Relationship Id="rId127" Type="http://schemas.openxmlformats.org/officeDocument/2006/relationships/notesMaster" Target="notesMasters/notesMaster1.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4.xml"/><Relationship Id="rId78" Type="http://schemas.openxmlformats.org/officeDocument/2006/relationships/slide" Target="slides/slide9.xml"/><Relationship Id="rId81" Type="http://schemas.openxmlformats.org/officeDocument/2006/relationships/slide" Target="slides/slide12.xml"/><Relationship Id="rId86" Type="http://schemas.openxmlformats.org/officeDocument/2006/relationships/slide" Target="slides/slide17.xml"/><Relationship Id="rId94" Type="http://schemas.openxmlformats.org/officeDocument/2006/relationships/slide" Target="slides/slide25.xml"/><Relationship Id="rId99" Type="http://schemas.openxmlformats.org/officeDocument/2006/relationships/slide" Target="slides/slide30.xml"/><Relationship Id="rId101" Type="http://schemas.openxmlformats.org/officeDocument/2006/relationships/slide" Target="slides/slide32.xml"/><Relationship Id="rId122" Type="http://schemas.openxmlformats.org/officeDocument/2006/relationships/slide" Target="slides/slide53.xml"/><Relationship Id="rId13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0.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7.xml"/><Relationship Id="rId97" Type="http://schemas.openxmlformats.org/officeDocument/2006/relationships/slide" Target="slides/slide28.xml"/><Relationship Id="rId104" Type="http://schemas.openxmlformats.org/officeDocument/2006/relationships/slide" Target="slides/slide35.xml"/><Relationship Id="rId120" Type="http://schemas.openxmlformats.org/officeDocument/2006/relationships/slide" Target="slides/slide51.xml"/><Relationship Id="rId125" Type="http://schemas.openxmlformats.org/officeDocument/2006/relationships/slide" Target="slides/slide56.xml"/><Relationship Id="rId7" Type="http://schemas.openxmlformats.org/officeDocument/2006/relationships/customXml" Target="../customXml/item7.xml"/><Relationship Id="rId71" Type="http://schemas.openxmlformats.org/officeDocument/2006/relationships/slide" Target="slides/slide2.xml"/><Relationship Id="rId92" Type="http://schemas.openxmlformats.org/officeDocument/2006/relationships/slide" Target="slides/slide23.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8.xml"/><Relationship Id="rId110" Type="http://schemas.openxmlformats.org/officeDocument/2006/relationships/slide" Target="slides/slide41.xml"/><Relationship Id="rId115" Type="http://schemas.openxmlformats.org/officeDocument/2006/relationships/slide" Target="slides/slide46.xml"/><Relationship Id="rId131" Type="http://schemas.openxmlformats.org/officeDocument/2006/relationships/viewProps" Target="viewProps.xml"/><Relationship Id="rId61" Type="http://schemas.openxmlformats.org/officeDocument/2006/relationships/customXml" Target="../customXml/item61.xml"/><Relationship Id="rId82" Type="http://schemas.openxmlformats.org/officeDocument/2006/relationships/slide" Target="slides/slide13.xml"/><Relationship Id="rId19" Type="http://schemas.openxmlformats.org/officeDocument/2006/relationships/customXml" Target="../customXml/item1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yle Heinemann" userId="da775492-65fc-4dd1-a89e-23411025bdb6" providerId="ADAL" clId="{87B58D5F-781D-3A41-9CA5-B477A21B2D11}"/>
    <pc:docChg chg="addSld modSld">
      <pc:chgData name="Kyle Heinemann" userId="da775492-65fc-4dd1-a89e-23411025bdb6" providerId="ADAL" clId="{87B58D5F-781D-3A41-9CA5-B477A21B2D11}" dt="2021-12-03T16:07:42.782" v="1"/>
      <pc:docMkLst>
        <pc:docMk/>
      </pc:docMkLst>
      <pc:sldChg chg="add">
        <pc:chgData name="Kyle Heinemann" userId="da775492-65fc-4dd1-a89e-23411025bdb6" providerId="ADAL" clId="{87B58D5F-781D-3A41-9CA5-B477A21B2D11}" dt="2021-12-03T16:07:38.405" v="0"/>
        <pc:sldMkLst>
          <pc:docMk/>
          <pc:sldMk cId="3867125662" sldId="736"/>
        </pc:sldMkLst>
      </pc:sldChg>
      <pc:sldChg chg="add">
        <pc:chgData name="Kyle Heinemann" userId="da775492-65fc-4dd1-a89e-23411025bdb6" providerId="ADAL" clId="{87B58D5F-781D-3A41-9CA5-B477A21B2D11}" dt="2021-12-03T16:07:42.782" v="1"/>
        <pc:sldMkLst>
          <pc:docMk/>
          <pc:sldMk cId="3480183443" sldId="737"/>
        </pc:sldMkLst>
      </pc:sldChg>
    </pc:docChg>
  </pc:docChgLst>
  <pc:docChgLst>
    <pc:chgData name="Kyle Heinemann" userId="da775492-65fc-4dd1-a89e-23411025bdb6" providerId="ADAL" clId="{BFFF2776-73B4-8943-962B-D5BB27C0A96F}"/>
    <pc:docChg chg="modSld">
      <pc:chgData name="Kyle Heinemann" userId="da775492-65fc-4dd1-a89e-23411025bdb6" providerId="ADAL" clId="{BFFF2776-73B4-8943-962B-D5BB27C0A96F}" dt="2022-01-05T22:51:12.847" v="0"/>
      <pc:docMkLst>
        <pc:docMk/>
      </pc:docMkLst>
      <pc:sldChg chg="modSp mod">
        <pc:chgData name="Kyle Heinemann" userId="da775492-65fc-4dd1-a89e-23411025bdb6" providerId="ADAL" clId="{BFFF2776-73B4-8943-962B-D5BB27C0A96F}" dt="2022-01-05T22:51:12.847" v="0"/>
        <pc:sldMkLst>
          <pc:docMk/>
          <pc:sldMk cId="4293013150" sldId="613"/>
        </pc:sldMkLst>
        <pc:spChg chg="mod">
          <ac:chgData name="Kyle Heinemann" userId="da775492-65fc-4dd1-a89e-23411025bdb6" providerId="ADAL" clId="{BFFF2776-73B4-8943-962B-D5BB27C0A96F}" dt="2022-01-05T22:51:12.847" v="0"/>
          <ac:spMkLst>
            <pc:docMk/>
            <pc:sldMk cId="4293013150" sldId="613"/>
            <ac:spMk id="10" creationId="{03808ECC-C584-E141-8D30-A0DBB8FE4E77}"/>
          </ac:spMkLst>
        </pc:spChg>
      </pc:sldChg>
    </pc:docChg>
  </pc:docChgLst>
  <pc:docChgLst>
    <pc:chgData name="Kyle Heinemann" userId="da775492-65fc-4dd1-a89e-23411025bdb6" providerId="ADAL" clId="{9BCA62CF-FD37-FF45-85F9-2266F19C30E5}"/>
    <pc:docChg chg="undo redo custSel addSld delSld modSld modSection">
      <pc:chgData name="Kyle Heinemann" userId="da775492-65fc-4dd1-a89e-23411025bdb6" providerId="ADAL" clId="{9BCA62CF-FD37-FF45-85F9-2266F19C30E5}" dt="2022-01-14T22:35:33.321" v="103" actId="2696"/>
      <pc:docMkLst>
        <pc:docMk/>
      </pc:docMkLst>
      <pc:sldChg chg="addSp delSp modSp mod">
        <pc:chgData name="Kyle Heinemann" userId="da775492-65fc-4dd1-a89e-23411025bdb6" providerId="ADAL" clId="{9BCA62CF-FD37-FF45-85F9-2266F19C30E5}" dt="2022-01-14T22:35:26.845" v="101" actId="29295"/>
        <pc:sldMkLst>
          <pc:docMk/>
          <pc:sldMk cId="1637934908" sldId="712"/>
        </pc:sldMkLst>
        <pc:spChg chg="add mod">
          <ac:chgData name="Kyle Heinemann" userId="da775492-65fc-4dd1-a89e-23411025bdb6" providerId="ADAL" clId="{9BCA62CF-FD37-FF45-85F9-2266F19C30E5}" dt="2022-01-14T22:34:58.990" v="40" actId="1076"/>
          <ac:spMkLst>
            <pc:docMk/>
            <pc:sldMk cId="1637934908" sldId="712"/>
            <ac:spMk id="6" creationId="{8850C38A-DFEB-6349-94A5-499FEFA6A060}"/>
          </ac:spMkLst>
        </pc:spChg>
        <pc:spChg chg="add mod">
          <ac:chgData name="Kyle Heinemann" userId="da775492-65fc-4dd1-a89e-23411025bdb6" providerId="ADAL" clId="{9BCA62CF-FD37-FF45-85F9-2266F19C30E5}" dt="2022-01-14T22:34:58.990" v="40" actId="1076"/>
          <ac:spMkLst>
            <pc:docMk/>
            <pc:sldMk cId="1637934908" sldId="712"/>
            <ac:spMk id="7" creationId="{7381F224-72DC-4241-BB75-3F1CF2EA7BE1}"/>
          </ac:spMkLst>
        </pc:spChg>
        <pc:spChg chg="add mod">
          <ac:chgData name="Kyle Heinemann" userId="da775492-65fc-4dd1-a89e-23411025bdb6" providerId="ADAL" clId="{9BCA62CF-FD37-FF45-85F9-2266F19C30E5}" dt="2022-01-14T22:34:58.990" v="40" actId="1076"/>
          <ac:spMkLst>
            <pc:docMk/>
            <pc:sldMk cId="1637934908" sldId="712"/>
            <ac:spMk id="8" creationId="{2ABEA1C3-E185-194D-A4A0-17D7FB34F4D1}"/>
          </ac:spMkLst>
        </pc:spChg>
        <pc:spChg chg="add mod">
          <ac:chgData name="Kyle Heinemann" userId="da775492-65fc-4dd1-a89e-23411025bdb6" providerId="ADAL" clId="{9BCA62CF-FD37-FF45-85F9-2266F19C30E5}" dt="2022-01-14T22:34:58.990" v="40" actId="1076"/>
          <ac:spMkLst>
            <pc:docMk/>
            <pc:sldMk cId="1637934908" sldId="712"/>
            <ac:spMk id="9" creationId="{22C61F03-0729-9245-855D-63132C33B863}"/>
          </ac:spMkLst>
        </pc:spChg>
        <pc:spChg chg="del">
          <ac:chgData name="Kyle Heinemann" userId="da775492-65fc-4dd1-a89e-23411025bdb6" providerId="ADAL" clId="{9BCA62CF-FD37-FF45-85F9-2266F19C30E5}" dt="2022-01-14T22:29:57.323" v="0" actId="478"/>
          <ac:spMkLst>
            <pc:docMk/>
            <pc:sldMk cId="1637934908" sldId="712"/>
            <ac:spMk id="19" creationId="{5EF3386D-F7C4-A64C-9BFF-5D0790C4ED0F}"/>
          </ac:spMkLst>
        </pc:spChg>
        <pc:spChg chg="mod">
          <ac:chgData name="Kyle Heinemann" userId="da775492-65fc-4dd1-a89e-23411025bdb6" providerId="ADAL" clId="{9BCA62CF-FD37-FF45-85F9-2266F19C30E5}" dt="2022-01-14T22:29:58.171" v="1"/>
          <ac:spMkLst>
            <pc:docMk/>
            <pc:sldMk cId="1637934908" sldId="712"/>
            <ac:spMk id="20" creationId="{A245444C-72F6-E14A-88A4-70F42AFA4637}"/>
          </ac:spMkLst>
        </pc:spChg>
        <pc:spChg chg="add mod">
          <ac:chgData name="Kyle Heinemann" userId="da775492-65fc-4dd1-a89e-23411025bdb6" providerId="ADAL" clId="{9BCA62CF-FD37-FF45-85F9-2266F19C30E5}" dt="2022-01-14T22:34:58.990" v="40" actId="1076"/>
          <ac:spMkLst>
            <pc:docMk/>
            <pc:sldMk cId="1637934908" sldId="712"/>
            <ac:spMk id="24" creationId="{7325D5B9-3AFA-3E47-8138-65F8D5447E69}"/>
          </ac:spMkLst>
        </pc:spChg>
        <pc:spChg chg="add mod">
          <ac:chgData name="Kyle Heinemann" userId="da775492-65fc-4dd1-a89e-23411025bdb6" providerId="ADAL" clId="{9BCA62CF-FD37-FF45-85F9-2266F19C30E5}" dt="2022-01-14T22:34:58.990" v="40" actId="1076"/>
          <ac:spMkLst>
            <pc:docMk/>
            <pc:sldMk cId="1637934908" sldId="712"/>
            <ac:spMk id="25" creationId="{D1F45432-308A-FD46-A157-211CA1060763}"/>
          </ac:spMkLst>
        </pc:spChg>
        <pc:spChg chg="add mod">
          <ac:chgData name="Kyle Heinemann" userId="da775492-65fc-4dd1-a89e-23411025bdb6" providerId="ADAL" clId="{9BCA62CF-FD37-FF45-85F9-2266F19C30E5}" dt="2022-01-14T22:34:58.990" v="40" actId="1076"/>
          <ac:spMkLst>
            <pc:docMk/>
            <pc:sldMk cId="1637934908" sldId="712"/>
            <ac:spMk id="26" creationId="{54874BB2-3872-7441-8F1A-21BE13B6AB72}"/>
          </ac:spMkLst>
        </pc:spChg>
        <pc:spChg chg="add mod">
          <ac:chgData name="Kyle Heinemann" userId="da775492-65fc-4dd1-a89e-23411025bdb6" providerId="ADAL" clId="{9BCA62CF-FD37-FF45-85F9-2266F19C30E5}" dt="2022-01-14T22:35:15.036" v="46" actId="121"/>
          <ac:spMkLst>
            <pc:docMk/>
            <pc:sldMk cId="1637934908" sldId="712"/>
            <ac:spMk id="35" creationId="{D0EDFF76-F4F1-A34E-9DBE-9B61D5A3B7D0}"/>
          </ac:spMkLst>
        </pc:spChg>
        <pc:grpChg chg="add">
          <ac:chgData name="Kyle Heinemann" userId="da775492-65fc-4dd1-a89e-23411025bdb6" providerId="ADAL" clId="{9BCA62CF-FD37-FF45-85F9-2266F19C30E5}" dt="2022-01-14T22:34:59.721" v="41" actId="164"/>
          <ac:grpSpMkLst>
            <pc:docMk/>
            <pc:sldMk cId="1637934908" sldId="712"/>
            <ac:grpSpMk id="2" creationId="{FC037533-8F12-9149-A013-DC018BEB5650}"/>
          </ac:grpSpMkLst>
        </pc:grpChg>
        <pc:grpChg chg="add mod">
          <ac:chgData name="Kyle Heinemann" userId="da775492-65fc-4dd1-a89e-23411025bdb6" providerId="ADAL" clId="{9BCA62CF-FD37-FF45-85F9-2266F19C30E5}" dt="2022-01-14T22:34:58.990" v="40" actId="1076"/>
          <ac:grpSpMkLst>
            <pc:docMk/>
            <pc:sldMk cId="1637934908" sldId="712"/>
            <ac:grpSpMk id="11" creationId="{E95F50F2-B02E-8941-8C91-626D3BA0D883}"/>
          </ac:grpSpMkLst>
        </pc:grpChg>
        <pc:grpChg chg="add mod">
          <ac:chgData name="Kyle Heinemann" userId="da775492-65fc-4dd1-a89e-23411025bdb6" providerId="ADAL" clId="{9BCA62CF-FD37-FF45-85F9-2266F19C30E5}" dt="2022-01-14T22:34:58.990" v="40" actId="1076"/>
          <ac:grpSpMkLst>
            <pc:docMk/>
            <pc:sldMk cId="1637934908" sldId="712"/>
            <ac:grpSpMk id="15" creationId="{D813EF59-4A51-BB4E-BB9D-E289BD721B77}"/>
          </ac:grpSpMkLst>
        </pc:grpChg>
        <pc:grpChg chg="mod">
          <ac:chgData name="Kyle Heinemann" userId="da775492-65fc-4dd1-a89e-23411025bdb6" providerId="ADAL" clId="{9BCA62CF-FD37-FF45-85F9-2266F19C30E5}" dt="2022-01-14T22:34:09.458" v="23" actId="1076"/>
          <ac:grpSpMkLst>
            <pc:docMk/>
            <pc:sldMk cId="1637934908" sldId="712"/>
            <ac:grpSpMk id="18" creationId="{EF9F74E8-D9FA-604C-BF75-131A52C85E4B}"/>
          </ac:grpSpMkLst>
        </pc:grpChg>
        <pc:grpChg chg="add mod">
          <ac:chgData name="Kyle Heinemann" userId="da775492-65fc-4dd1-a89e-23411025bdb6" providerId="ADAL" clId="{9BCA62CF-FD37-FF45-85F9-2266F19C30E5}" dt="2022-01-14T22:34:58.990" v="40" actId="1076"/>
          <ac:grpSpMkLst>
            <pc:docMk/>
            <pc:sldMk cId="1637934908" sldId="712"/>
            <ac:grpSpMk id="27" creationId="{7B09CCB2-AEFA-EF4B-8AE5-DFD06235A12F}"/>
          </ac:grpSpMkLst>
        </pc:grpChg>
        <pc:grpChg chg="mod">
          <ac:chgData name="Kyle Heinemann" userId="da775492-65fc-4dd1-a89e-23411025bdb6" providerId="ADAL" clId="{9BCA62CF-FD37-FF45-85F9-2266F19C30E5}" dt="2022-01-14T22:29:58.171" v="1"/>
          <ac:grpSpMkLst>
            <pc:docMk/>
            <pc:sldMk cId="1637934908" sldId="712"/>
            <ac:grpSpMk id="29" creationId="{AE96365D-2F2E-F145-9AEC-B04A2C49EC98}"/>
          </ac:grpSpMkLst>
        </pc:grpChg>
        <pc:grpChg chg="add mod">
          <ac:chgData name="Kyle Heinemann" userId="da775492-65fc-4dd1-a89e-23411025bdb6" providerId="ADAL" clId="{9BCA62CF-FD37-FF45-85F9-2266F19C30E5}" dt="2022-01-14T22:34:58.990" v="40" actId="1076"/>
          <ac:grpSpMkLst>
            <pc:docMk/>
            <pc:sldMk cId="1637934908" sldId="712"/>
            <ac:grpSpMk id="32" creationId="{91B469A5-7119-2C47-A3F3-564E7B700B6A}"/>
          </ac:grpSpMkLst>
        </pc:grpChg>
        <pc:picChg chg="mod">
          <ac:chgData name="Kyle Heinemann" userId="da775492-65fc-4dd1-a89e-23411025bdb6" providerId="ADAL" clId="{9BCA62CF-FD37-FF45-85F9-2266F19C30E5}" dt="2022-01-14T22:29:58.171" v="1"/>
          <ac:picMkLst>
            <pc:docMk/>
            <pc:sldMk cId="1637934908" sldId="712"/>
            <ac:picMk id="12" creationId="{82BAE032-2B26-DE41-A77A-C598B4D52DFF}"/>
          </ac:picMkLst>
        </pc:picChg>
        <pc:picChg chg="mod">
          <ac:chgData name="Kyle Heinemann" userId="da775492-65fc-4dd1-a89e-23411025bdb6" providerId="ADAL" clId="{9BCA62CF-FD37-FF45-85F9-2266F19C30E5}" dt="2022-01-14T22:29:58.171" v="1"/>
          <ac:picMkLst>
            <pc:docMk/>
            <pc:sldMk cId="1637934908" sldId="712"/>
            <ac:picMk id="13" creationId="{C7884134-DBB4-B847-9A8D-F25810AEE454}"/>
          </ac:picMkLst>
        </pc:picChg>
        <pc:picChg chg="mod">
          <ac:chgData name="Kyle Heinemann" userId="da775492-65fc-4dd1-a89e-23411025bdb6" providerId="ADAL" clId="{9BCA62CF-FD37-FF45-85F9-2266F19C30E5}" dt="2022-01-14T22:29:58.171" v="1"/>
          <ac:picMkLst>
            <pc:docMk/>
            <pc:sldMk cId="1637934908" sldId="712"/>
            <ac:picMk id="14" creationId="{2068E54C-C8B3-9A4F-AD47-CFAC8BD3280A}"/>
          </ac:picMkLst>
        </pc:picChg>
        <pc:picChg chg="mod">
          <ac:chgData name="Kyle Heinemann" userId="da775492-65fc-4dd1-a89e-23411025bdb6" providerId="ADAL" clId="{9BCA62CF-FD37-FF45-85F9-2266F19C30E5}" dt="2022-01-14T22:29:58.171" v="1"/>
          <ac:picMkLst>
            <pc:docMk/>
            <pc:sldMk cId="1637934908" sldId="712"/>
            <ac:picMk id="16" creationId="{0F4EDA14-5500-A54D-A0CF-045D632D880C}"/>
          </ac:picMkLst>
        </pc:picChg>
        <pc:picChg chg="mod modCrop">
          <ac:chgData name="Kyle Heinemann" userId="da775492-65fc-4dd1-a89e-23411025bdb6" providerId="ADAL" clId="{9BCA62CF-FD37-FF45-85F9-2266F19C30E5}" dt="2022-01-14T22:35:26.845" v="101" actId="29295"/>
          <ac:picMkLst>
            <pc:docMk/>
            <pc:sldMk cId="1637934908" sldId="712"/>
            <ac:picMk id="17" creationId="{41F11C67-49EA-B34D-8F5A-4A36D5A202C8}"/>
          </ac:picMkLst>
        </pc:picChg>
        <pc:picChg chg="mod">
          <ac:chgData name="Kyle Heinemann" userId="da775492-65fc-4dd1-a89e-23411025bdb6" providerId="ADAL" clId="{9BCA62CF-FD37-FF45-85F9-2266F19C30E5}" dt="2022-01-14T22:29:58.171" v="1"/>
          <ac:picMkLst>
            <pc:docMk/>
            <pc:sldMk cId="1637934908" sldId="712"/>
            <ac:picMk id="21" creationId="{72F83291-46D9-2F40-BB40-0949D3FBACBC}"/>
          </ac:picMkLst>
        </pc:picChg>
        <pc:picChg chg="mod">
          <ac:chgData name="Kyle Heinemann" userId="da775492-65fc-4dd1-a89e-23411025bdb6" providerId="ADAL" clId="{9BCA62CF-FD37-FF45-85F9-2266F19C30E5}" dt="2022-01-14T22:29:58.171" v="1"/>
          <ac:picMkLst>
            <pc:docMk/>
            <pc:sldMk cId="1637934908" sldId="712"/>
            <ac:picMk id="22" creationId="{B2F083CE-761F-5B44-9D60-E3E9B263286F}"/>
          </ac:picMkLst>
        </pc:picChg>
        <pc:picChg chg="mod">
          <ac:chgData name="Kyle Heinemann" userId="da775492-65fc-4dd1-a89e-23411025bdb6" providerId="ADAL" clId="{9BCA62CF-FD37-FF45-85F9-2266F19C30E5}" dt="2022-01-14T22:29:58.171" v="1"/>
          <ac:picMkLst>
            <pc:docMk/>
            <pc:sldMk cId="1637934908" sldId="712"/>
            <ac:picMk id="23" creationId="{535DF100-CBD9-074D-9733-47200FA381A6}"/>
          </ac:picMkLst>
        </pc:picChg>
        <pc:picChg chg="mod">
          <ac:chgData name="Kyle Heinemann" userId="da775492-65fc-4dd1-a89e-23411025bdb6" providerId="ADAL" clId="{9BCA62CF-FD37-FF45-85F9-2266F19C30E5}" dt="2022-01-14T22:29:58.171" v="1"/>
          <ac:picMkLst>
            <pc:docMk/>
            <pc:sldMk cId="1637934908" sldId="712"/>
            <ac:picMk id="28" creationId="{ED94FC9A-361F-E542-80E7-EE83F10342E8}"/>
          </ac:picMkLst>
        </pc:picChg>
        <pc:picChg chg="mod">
          <ac:chgData name="Kyle Heinemann" userId="da775492-65fc-4dd1-a89e-23411025bdb6" providerId="ADAL" clId="{9BCA62CF-FD37-FF45-85F9-2266F19C30E5}" dt="2022-01-14T22:29:58.171" v="1"/>
          <ac:picMkLst>
            <pc:docMk/>
            <pc:sldMk cId="1637934908" sldId="712"/>
            <ac:picMk id="30" creationId="{03A02BF9-8C1C-C945-94E0-B8B7B3A05789}"/>
          </ac:picMkLst>
        </pc:picChg>
        <pc:picChg chg="mod">
          <ac:chgData name="Kyle Heinemann" userId="da775492-65fc-4dd1-a89e-23411025bdb6" providerId="ADAL" clId="{9BCA62CF-FD37-FF45-85F9-2266F19C30E5}" dt="2022-01-14T22:29:58.171" v="1"/>
          <ac:picMkLst>
            <pc:docMk/>
            <pc:sldMk cId="1637934908" sldId="712"/>
            <ac:picMk id="31" creationId="{2021EAAF-504B-F242-96B1-8415531BBD30}"/>
          </ac:picMkLst>
        </pc:picChg>
        <pc:picChg chg="mod">
          <ac:chgData name="Kyle Heinemann" userId="da775492-65fc-4dd1-a89e-23411025bdb6" providerId="ADAL" clId="{9BCA62CF-FD37-FF45-85F9-2266F19C30E5}" dt="2022-01-14T22:29:58.171" v="1"/>
          <ac:picMkLst>
            <pc:docMk/>
            <pc:sldMk cId="1637934908" sldId="712"/>
            <ac:picMk id="33" creationId="{1BB21591-AE0C-3742-A944-98DACB66526A}"/>
          </ac:picMkLst>
        </pc:picChg>
        <pc:picChg chg="mod">
          <ac:chgData name="Kyle Heinemann" userId="da775492-65fc-4dd1-a89e-23411025bdb6" providerId="ADAL" clId="{9BCA62CF-FD37-FF45-85F9-2266F19C30E5}" dt="2022-01-14T22:29:58.171" v="1"/>
          <ac:picMkLst>
            <pc:docMk/>
            <pc:sldMk cId="1637934908" sldId="712"/>
            <ac:picMk id="34" creationId="{FBC2D592-CDE5-3D45-8854-33F318214AED}"/>
          </ac:picMkLst>
        </pc:picChg>
        <pc:picChg chg="add mod modCrop">
          <ac:chgData name="Kyle Heinemann" userId="da775492-65fc-4dd1-a89e-23411025bdb6" providerId="ADAL" clId="{9BCA62CF-FD37-FF45-85F9-2266F19C30E5}" dt="2022-01-14T22:34:48.527" v="37" actId="1076"/>
          <ac:picMkLst>
            <pc:docMk/>
            <pc:sldMk cId="1637934908" sldId="712"/>
            <ac:picMk id="36" creationId="{6CE3CB30-3726-F743-AA20-B0CF1E356A57}"/>
          </ac:picMkLst>
        </pc:picChg>
      </pc:sldChg>
      <pc:sldChg chg="add del">
        <pc:chgData name="Kyle Heinemann" userId="da775492-65fc-4dd1-a89e-23411025bdb6" providerId="ADAL" clId="{9BCA62CF-FD37-FF45-85F9-2266F19C30E5}" dt="2022-01-14T22:30:57.824" v="17" actId="2696"/>
        <pc:sldMkLst>
          <pc:docMk/>
          <pc:sldMk cId="3867125662" sldId="736"/>
        </pc:sldMkLst>
      </pc:sldChg>
      <pc:sldChg chg="add del">
        <pc:chgData name="Kyle Heinemann" userId="da775492-65fc-4dd1-a89e-23411025bdb6" providerId="ADAL" clId="{9BCA62CF-FD37-FF45-85F9-2266F19C30E5}" dt="2022-01-14T22:35:33.321" v="103" actId="2696"/>
        <pc:sldMkLst>
          <pc:docMk/>
          <pc:sldMk cId="2413399132" sldId="738"/>
        </pc:sldMkLst>
      </pc:sldChg>
      <pc:sldChg chg="add">
        <pc:chgData name="Kyle Heinemann" userId="da775492-65fc-4dd1-a89e-23411025bdb6" providerId="ADAL" clId="{9BCA62CF-FD37-FF45-85F9-2266F19C30E5}" dt="2022-01-14T22:35:32.047" v="102"/>
        <pc:sldMkLst>
          <pc:docMk/>
          <pc:sldMk cId="1329688628" sldId="73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3/4/2022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3/4/2022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2022 Esri Developer Summit</a:t>
            </a:r>
          </a:p>
        </p:txBody>
      </p:sp>
      <p:sp>
        <p:nvSpPr>
          <p:cNvPr id="4" name="Slide Number Placeholder 3"/>
          <p:cNvSpPr>
            <a:spLocks noGrp="1"/>
          </p:cNvSpPr>
          <p:nvPr>
            <p:ph type="sldNum" sz="quarter" idx="5"/>
          </p:nvPr>
        </p:nvSpPr>
        <p:spPr/>
        <p:txBody>
          <a:bodyPr/>
          <a:lstStyle/>
          <a:p>
            <a:fld id="{3E7143C0-4F23-B545-9533-520B5A87CA1E}" type="slidenum">
              <a:rPr lang="en-US" smtClean="0"/>
              <a:pPr/>
              <a:t>1</a:t>
            </a:fld>
            <a:endParaRPr lang="en-US"/>
          </a:p>
        </p:txBody>
      </p:sp>
    </p:spTree>
    <p:extLst>
      <p:ext uri="{BB962C8B-B14F-4D97-AF65-F5344CB8AC3E}">
        <p14:creationId xmlns:p14="http://schemas.microsoft.com/office/powerpoint/2010/main" val="2226264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COGO-Enabled you can get this property from the </a:t>
            </a:r>
            <a:r>
              <a:rPr lang="en-US" dirty="0" err="1"/>
              <a:t>FeatureClassDefinition</a:t>
            </a:r>
            <a:r>
              <a:rPr lang="en-US" dirty="0"/>
              <a:t> object.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10</a:t>
            </a:fld>
            <a:endParaRPr lang="en-US" dirty="0"/>
          </a:p>
        </p:txBody>
      </p:sp>
    </p:spTree>
    <p:extLst>
      <p:ext uri="{BB962C8B-B14F-4D97-AF65-F5344CB8AC3E}">
        <p14:creationId xmlns:p14="http://schemas.microsoft.com/office/powerpoint/2010/main" val="2458657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11</a:t>
            </a:fld>
            <a:endParaRPr lang="en-US" dirty="0"/>
          </a:p>
        </p:txBody>
      </p:sp>
    </p:spTree>
    <p:extLst>
      <p:ext uri="{BB962C8B-B14F-4D97-AF65-F5344CB8AC3E}">
        <p14:creationId xmlns:p14="http://schemas.microsoft.com/office/powerpoint/2010/main" val="4073814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12</a:t>
            </a:fld>
            <a:endParaRPr lang="en-US" dirty="0"/>
          </a:p>
        </p:txBody>
      </p:sp>
    </p:spTree>
    <p:extLst>
      <p:ext uri="{BB962C8B-B14F-4D97-AF65-F5344CB8AC3E}">
        <p14:creationId xmlns:p14="http://schemas.microsoft.com/office/powerpoint/2010/main" val="407830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the attributes that represent lengths such as Distance and Radius, store their values in the Linear Unit of the dataset’s projection.</a:t>
            </a:r>
          </a:p>
          <a:p>
            <a:r>
              <a:rPr lang="en-US" dirty="0"/>
              <a:t>This is important to note because the map’s projection may be different from the underlying dataset. So that means that the linear unit at the map level may also be different.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13</a:t>
            </a:fld>
            <a:endParaRPr lang="en-US" dirty="0"/>
          </a:p>
        </p:txBody>
      </p:sp>
    </p:spTree>
    <p:extLst>
      <p:ext uri="{BB962C8B-B14F-4D97-AF65-F5344CB8AC3E}">
        <p14:creationId xmlns:p14="http://schemas.microsoft.com/office/powerpoint/2010/main" val="1465475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the attributes that represent lengths such as Distance and Radius, store their values in the Linear Unit of the dataset’s projection.</a:t>
            </a:r>
          </a:p>
          <a:p>
            <a:r>
              <a:rPr lang="en-US" dirty="0"/>
              <a:t>This is important to note because the map’s projection may be different from the underlying dataset. So that means that the linear unit at the map level may also be different.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14</a:t>
            </a:fld>
            <a:endParaRPr lang="en-US" dirty="0"/>
          </a:p>
        </p:txBody>
      </p:sp>
    </p:spTree>
    <p:extLst>
      <p:ext uri="{BB962C8B-B14F-4D97-AF65-F5344CB8AC3E}">
        <p14:creationId xmlns:p14="http://schemas.microsoft.com/office/powerpoint/2010/main" val="1683529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the attributes that represent lengths such as Distance and Radius, store their values in the Linear Unit of the dataset’s projection.</a:t>
            </a:r>
          </a:p>
          <a:p>
            <a:r>
              <a:rPr lang="en-US" dirty="0"/>
              <a:t>This is important to note because the map’s projection may be different from the underlying dataset. So that means that the linear unit at the map level may also be different.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15</a:t>
            </a:fld>
            <a:endParaRPr lang="en-US" dirty="0"/>
          </a:p>
        </p:txBody>
      </p:sp>
    </p:spTree>
    <p:extLst>
      <p:ext uri="{BB962C8B-B14F-4D97-AF65-F5344CB8AC3E}">
        <p14:creationId xmlns:p14="http://schemas.microsoft.com/office/powerpoint/2010/main" val="564532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some code that uses the same Feature Class definition and gets the Linear Conversion factor. Just a quick note, that if the dataset is in a Geographic coordinate system, then the values are metric.</a:t>
            </a:r>
          </a:p>
          <a:p>
            <a:r>
              <a:rPr lang="en-US" dirty="0"/>
              <a:t>In this code you can see that is handled by first testing to see if the feature class dataset is projected and then reverting to the default conversion factor of 1 here, if it’s not.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16</a:t>
            </a:fld>
            <a:endParaRPr lang="en-US" dirty="0"/>
          </a:p>
        </p:txBody>
      </p:sp>
    </p:spTree>
    <p:extLst>
      <p:ext uri="{BB962C8B-B14F-4D97-AF65-F5344CB8AC3E}">
        <p14:creationId xmlns:p14="http://schemas.microsoft.com/office/powerpoint/2010/main" val="3644153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Direction values, they are all stored in north azimuth, and in decimal degrees.</a:t>
            </a:r>
          </a:p>
        </p:txBody>
      </p:sp>
      <p:sp>
        <p:nvSpPr>
          <p:cNvPr id="4" name="Slide Number Placeholder 3"/>
          <p:cNvSpPr>
            <a:spLocks noGrp="1"/>
          </p:cNvSpPr>
          <p:nvPr>
            <p:ph type="sldNum" sz="quarter" idx="5"/>
          </p:nvPr>
        </p:nvSpPr>
        <p:spPr/>
        <p:txBody>
          <a:bodyPr/>
          <a:lstStyle/>
          <a:p>
            <a:fld id="{3E7143C0-4F23-B545-9533-520B5A87CA1E}" type="slidenum">
              <a:rPr lang="en-US" smtClean="0"/>
              <a:pPr/>
              <a:t>17</a:t>
            </a:fld>
            <a:endParaRPr lang="en-US" dirty="0"/>
          </a:p>
        </p:txBody>
      </p:sp>
    </p:spTree>
    <p:extLst>
      <p:ext uri="{BB962C8B-B14F-4D97-AF65-F5344CB8AC3E}">
        <p14:creationId xmlns:p14="http://schemas.microsoft.com/office/powerpoint/2010/main" val="1225261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will notice that the labeling that you see on the map, and in the other areas of the UI shows values as quadrant bearings, and appears as the formatted text value using arcade in a label expression.</a:t>
            </a:r>
          </a:p>
          <a:p>
            <a:r>
              <a:rPr lang="en-US" dirty="0"/>
              <a:t>These formats and units are configured and are configurable through the </a:t>
            </a:r>
            <a:r>
              <a:rPr lang="en-US" sz="1200" kern="1200" dirty="0">
                <a:solidFill>
                  <a:schemeClr val="tx1"/>
                </a:solidFill>
                <a:effectLst/>
                <a:latin typeface="Arial"/>
                <a:ea typeface="+mn-ea"/>
                <a:cs typeface="+mn-cs"/>
              </a:rPr>
              <a:t>Pro Client. That is topic unto itself, but for the purposes of the API, we know we need to store these directions in the tables as North azimuth decimal degrees.</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18</a:t>
            </a:fld>
            <a:endParaRPr lang="en-US" dirty="0"/>
          </a:p>
        </p:txBody>
      </p:sp>
    </p:spTree>
    <p:extLst>
      <p:ext uri="{BB962C8B-B14F-4D97-AF65-F5344CB8AC3E}">
        <p14:creationId xmlns:p14="http://schemas.microsoft.com/office/powerpoint/2010/main" val="12777108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And that brings us to Converting Direction formats and units. We'll use a as an example here a traverse text file and show how to parse through these files in order to generate COGO lines and there's also sample code that we will be providing for you to download and all other samples and demos are available the code is available to you as well.</a:t>
            </a:r>
          </a:p>
        </p:txBody>
      </p:sp>
      <p:sp>
        <p:nvSpPr>
          <p:cNvPr id="4" name="Slide Number Placeholder 3"/>
          <p:cNvSpPr>
            <a:spLocks noGrp="1"/>
          </p:cNvSpPr>
          <p:nvPr>
            <p:ph type="sldNum" sz="quarter" idx="5"/>
          </p:nvPr>
        </p:nvSpPr>
        <p:spPr/>
        <p:txBody>
          <a:bodyPr/>
          <a:lstStyle/>
          <a:p>
            <a:fld id="{3E7143C0-4F23-B545-9533-520B5A87CA1E}" type="slidenum">
              <a:rPr lang="en-US" smtClean="0"/>
              <a:pPr/>
              <a:t>19</a:t>
            </a:fld>
            <a:endParaRPr lang="en-US" dirty="0"/>
          </a:p>
        </p:txBody>
      </p:sp>
    </p:spTree>
    <p:extLst>
      <p:ext uri="{BB962C8B-B14F-4D97-AF65-F5344CB8AC3E}">
        <p14:creationId xmlns:p14="http://schemas.microsoft.com/office/powerpoint/2010/main" val="3417351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a:t>
            </a:fld>
            <a:endParaRPr lang="en-US" dirty="0"/>
          </a:p>
        </p:txBody>
      </p:sp>
    </p:spTree>
    <p:extLst>
      <p:ext uri="{BB962C8B-B14F-4D97-AF65-F5344CB8AC3E}">
        <p14:creationId xmlns:p14="http://schemas.microsoft.com/office/powerpoint/2010/main" val="14844073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In this traverse file we see that we have a DT code for direction type of quadrant bearing, code QB.   … and the DU code is for direction unit, and it is in degrees minutes seconds, DMS.</a:t>
            </a:r>
          </a:p>
        </p:txBody>
      </p:sp>
      <p:sp>
        <p:nvSpPr>
          <p:cNvPr id="4" name="Slide Number Placeholder 3"/>
          <p:cNvSpPr>
            <a:spLocks noGrp="1"/>
          </p:cNvSpPr>
          <p:nvPr>
            <p:ph type="sldNum" sz="quarter" idx="5"/>
          </p:nvPr>
        </p:nvSpPr>
        <p:spPr/>
        <p:txBody>
          <a:bodyPr/>
          <a:lstStyle/>
          <a:p>
            <a:fld id="{3E7143C0-4F23-B545-9533-520B5A87CA1E}" type="slidenum">
              <a:rPr lang="en-US" smtClean="0"/>
              <a:pPr/>
              <a:t>20</a:t>
            </a:fld>
            <a:endParaRPr lang="en-US" dirty="0"/>
          </a:p>
        </p:txBody>
      </p:sp>
    </p:spTree>
    <p:extLst>
      <p:ext uri="{BB962C8B-B14F-4D97-AF65-F5344CB8AC3E}">
        <p14:creationId xmlns:p14="http://schemas.microsoft.com/office/powerpoint/2010/main" val="491514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…and here we have an example in this file, of a quadrant bearing that we want to be able to convert into north azimuth, decimal degrees, to store it in the database. So let’s show how to do that through code...</a:t>
            </a:r>
          </a:p>
        </p:txBody>
      </p:sp>
      <p:sp>
        <p:nvSpPr>
          <p:cNvPr id="4" name="Slide Number Placeholder 3"/>
          <p:cNvSpPr>
            <a:spLocks noGrp="1"/>
          </p:cNvSpPr>
          <p:nvPr>
            <p:ph type="sldNum" sz="quarter" idx="5"/>
          </p:nvPr>
        </p:nvSpPr>
        <p:spPr/>
        <p:txBody>
          <a:bodyPr/>
          <a:lstStyle/>
          <a:p>
            <a:fld id="{3E7143C0-4F23-B545-9533-520B5A87CA1E}" type="slidenum">
              <a:rPr lang="en-US" smtClean="0"/>
              <a:pPr/>
              <a:t>21</a:t>
            </a:fld>
            <a:endParaRPr lang="en-US" dirty="0"/>
          </a:p>
        </p:txBody>
      </p:sp>
    </p:spTree>
    <p:extLst>
      <p:ext uri="{BB962C8B-B14F-4D97-AF65-F5344CB8AC3E}">
        <p14:creationId xmlns:p14="http://schemas.microsoft.com/office/powerpoint/2010/main" val="24368628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here's a function that converts a quadrant bearing string like the one we saw in the file, to a double value in radians, and in polar cartesian direction format. This is a function that will be used frequently because the geometry engine uses polar radians for its directions.</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Looking at this function… it uses a direction unit format conversion class, you create an instance of that, and then you also define a conversion definition object with specific conversion properties. The incoming </a:t>
            </a:r>
            <a:r>
              <a:rPr lang="en-US" sz="1200" b="1" kern="1200" dirty="0">
                <a:solidFill>
                  <a:schemeClr val="tx1"/>
                </a:solidFill>
                <a:effectLst/>
                <a:latin typeface="Arial"/>
                <a:ea typeface="+mn-ea"/>
                <a:cs typeface="+mn-cs"/>
              </a:rPr>
              <a:t>direction type </a:t>
            </a:r>
            <a:r>
              <a:rPr lang="en-US" sz="1200" kern="1200" dirty="0">
                <a:solidFill>
                  <a:schemeClr val="tx1"/>
                </a:solidFill>
                <a:effectLst/>
                <a:latin typeface="Arial"/>
                <a:ea typeface="+mn-ea"/>
                <a:cs typeface="+mn-cs"/>
              </a:rPr>
              <a:t>and </a:t>
            </a:r>
            <a:r>
              <a:rPr lang="en-US" sz="1200" b="1" kern="1200" dirty="0">
                <a:solidFill>
                  <a:schemeClr val="tx1"/>
                </a:solidFill>
                <a:effectLst/>
                <a:latin typeface="Arial"/>
                <a:ea typeface="+mn-ea"/>
                <a:cs typeface="+mn-cs"/>
              </a:rPr>
              <a:t>direction units </a:t>
            </a:r>
            <a:r>
              <a:rPr lang="en-US" sz="1200" kern="1200" dirty="0">
                <a:solidFill>
                  <a:schemeClr val="tx1"/>
                </a:solidFill>
                <a:effectLst/>
                <a:latin typeface="Arial"/>
                <a:ea typeface="+mn-ea"/>
                <a:cs typeface="+mn-cs"/>
              </a:rPr>
              <a:t>are in this case quadrant bearing and degrees minutes seconds, and then the outgoing direction type and directions units are specified here as polar directions in units of radians.</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You then call convert to double on the direction unit format converter, passing in the string, and you get back the double in polar radians.</a:t>
            </a:r>
          </a:p>
        </p:txBody>
      </p:sp>
      <p:sp>
        <p:nvSpPr>
          <p:cNvPr id="4" name="Slide Number Placeholder 3"/>
          <p:cNvSpPr>
            <a:spLocks noGrp="1"/>
          </p:cNvSpPr>
          <p:nvPr>
            <p:ph type="sldNum" sz="quarter" idx="5"/>
          </p:nvPr>
        </p:nvSpPr>
        <p:spPr/>
        <p:txBody>
          <a:bodyPr/>
          <a:lstStyle/>
          <a:p>
            <a:fld id="{3E7143C0-4F23-B545-9533-520B5A87CA1E}" type="slidenum">
              <a:rPr lang="en-US" smtClean="0"/>
              <a:pPr/>
              <a:t>22</a:t>
            </a:fld>
            <a:endParaRPr lang="en-US" dirty="0"/>
          </a:p>
        </p:txBody>
      </p:sp>
    </p:spTree>
    <p:extLst>
      <p:ext uri="{BB962C8B-B14F-4D97-AF65-F5344CB8AC3E}">
        <p14:creationId xmlns:p14="http://schemas.microsoft.com/office/powerpoint/2010/main" val="4210843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Here's another example … in this case we’re taking in a polar radians value as a double, and spitting out a north azimuth decimal degrees value, also as a double. This is another frequently used function - we’re taking the geometry engine format and storing the direction in the database as our </a:t>
            </a:r>
            <a:r>
              <a:rPr lang="en-US" sz="1200" kern="1200" dirty="0" err="1">
                <a:solidFill>
                  <a:schemeClr val="tx1"/>
                </a:solidFill>
                <a:effectLst/>
                <a:latin typeface="Arial"/>
                <a:ea typeface="+mn-ea"/>
                <a:cs typeface="+mn-cs"/>
              </a:rPr>
              <a:t>cogo</a:t>
            </a:r>
            <a:r>
              <a:rPr lang="en-US" sz="1200" kern="1200" dirty="0">
                <a:solidFill>
                  <a:schemeClr val="tx1"/>
                </a:solidFill>
                <a:effectLst/>
                <a:latin typeface="Arial"/>
                <a:ea typeface="+mn-ea"/>
                <a:cs typeface="+mn-cs"/>
              </a:rPr>
              <a:t> base unit for directions… being north azimuth, decimal degrees.</a:t>
            </a:r>
          </a:p>
        </p:txBody>
      </p:sp>
      <p:sp>
        <p:nvSpPr>
          <p:cNvPr id="4" name="Slide Number Placeholder 3"/>
          <p:cNvSpPr>
            <a:spLocks noGrp="1"/>
          </p:cNvSpPr>
          <p:nvPr>
            <p:ph type="sldNum" sz="quarter" idx="5"/>
          </p:nvPr>
        </p:nvSpPr>
        <p:spPr/>
        <p:txBody>
          <a:bodyPr/>
          <a:lstStyle/>
          <a:p>
            <a:fld id="{3E7143C0-4F23-B545-9533-520B5A87CA1E}" type="slidenum">
              <a:rPr lang="en-US" smtClean="0"/>
              <a:pPr/>
              <a:t>23</a:t>
            </a:fld>
            <a:endParaRPr lang="en-US" dirty="0"/>
          </a:p>
        </p:txBody>
      </p:sp>
    </p:spTree>
    <p:extLst>
      <p:ext uri="{BB962C8B-B14F-4D97-AF65-F5344CB8AC3E}">
        <p14:creationId xmlns:p14="http://schemas.microsoft.com/office/powerpoint/2010/main" val="3015255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24</a:t>
            </a:fld>
            <a:endParaRPr lang="en-US" dirty="0"/>
          </a:p>
        </p:txBody>
      </p:sp>
    </p:spTree>
    <p:extLst>
      <p:ext uri="{BB962C8B-B14F-4D97-AF65-F5344CB8AC3E}">
        <p14:creationId xmlns:p14="http://schemas.microsoft.com/office/powerpoint/2010/main" val="32653976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25</a:t>
            </a:fld>
            <a:endParaRPr lang="en-US" dirty="0"/>
          </a:p>
        </p:txBody>
      </p:sp>
    </p:spTree>
    <p:extLst>
      <p:ext uri="{BB962C8B-B14F-4D97-AF65-F5344CB8AC3E}">
        <p14:creationId xmlns:p14="http://schemas.microsoft.com/office/powerpoint/2010/main" val="26961970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26</a:t>
            </a:fld>
            <a:endParaRPr lang="en-US" dirty="0"/>
          </a:p>
        </p:txBody>
      </p:sp>
    </p:spTree>
    <p:extLst>
      <p:ext uri="{BB962C8B-B14F-4D97-AF65-F5344CB8AC3E}">
        <p14:creationId xmlns:p14="http://schemas.microsoft.com/office/powerpoint/2010/main" val="26700316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27</a:t>
            </a:fld>
            <a:endParaRPr lang="en-US" dirty="0"/>
          </a:p>
        </p:txBody>
      </p:sp>
    </p:spTree>
    <p:extLst>
      <p:ext uri="{BB962C8B-B14F-4D97-AF65-F5344CB8AC3E}">
        <p14:creationId xmlns:p14="http://schemas.microsoft.com/office/powerpoint/2010/main" val="31257754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28</a:t>
            </a:fld>
            <a:endParaRPr lang="en-US" dirty="0"/>
          </a:p>
        </p:txBody>
      </p:sp>
    </p:spTree>
    <p:extLst>
      <p:ext uri="{BB962C8B-B14F-4D97-AF65-F5344CB8AC3E}">
        <p14:creationId xmlns:p14="http://schemas.microsoft.com/office/powerpoint/2010/main" val="41572369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29</a:t>
            </a:fld>
            <a:endParaRPr lang="en-US" dirty="0"/>
          </a:p>
        </p:txBody>
      </p:sp>
    </p:spTree>
    <p:extLst>
      <p:ext uri="{BB962C8B-B14F-4D97-AF65-F5344CB8AC3E}">
        <p14:creationId xmlns:p14="http://schemas.microsoft.com/office/powerpoint/2010/main" val="2099153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a:t>
            </a:fld>
            <a:endParaRPr lang="en-US" dirty="0"/>
          </a:p>
        </p:txBody>
      </p:sp>
    </p:spTree>
    <p:extLst>
      <p:ext uri="{BB962C8B-B14F-4D97-AF65-F5344CB8AC3E}">
        <p14:creationId xmlns:p14="http://schemas.microsoft.com/office/powerpoint/2010/main" val="35277490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ground to grid corrections … this is what the ground to grid Corrections looks like in the UI. You can see that we can toggle the whole ground to grid correction on or off and then we can individually set to turn on direction offset or distance factors and specify specific numbers for direction offset is an angle and then the distance factor as a constant.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30</a:t>
            </a:fld>
            <a:endParaRPr lang="en-US" dirty="0"/>
          </a:p>
        </p:txBody>
      </p:sp>
    </p:spTree>
    <p:extLst>
      <p:ext uri="{BB962C8B-B14F-4D97-AF65-F5344CB8AC3E}">
        <p14:creationId xmlns:p14="http://schemas.microsoft.com/office/powerpoint/2010/main" val="31513658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ground to grid corrections … this is what the ground to grid Corrections looks like in the UI. You can see that we can toggle the whole ground to grid correction on or off and then we can individually set to turn on direction offset or distance factors and specify specific numbers for direction offset is an angle and then the distance factor as a constant.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31</a:t>
            </a:fld>
            <a:endParaRPr lang="en-US" dirty="0"/>
          </a:p>
        </p:txBody>
      </p:sp>
    </p:spTree>
    <p:extLst>
      <p:ext uri="{BB962C8B-B14F-4D97-AF65-F5344CB8AC3E}">
        <p14:creationId xmlns:p14="http://schemas.microsoft.com/office/powerpoint/2010/main" val="1485004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ground to grid corrections … this is what the ground to grid Corrections looks like in the UI. You can see that we can toggle the whole ground to grid correction on or off and then we can individually set to turn on direction offset or distance factors and specify specific numbers for direction offset is an angle and then the distance factor as a constant.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32</a:t>
            </a:fld>
            <a:endParaRPr lang="en-US" dirty="0"/>
          </a:p>
        </p:txBody>
      </p:sp>
    </p:spTree>
    <p:extLst>
      <p:ext uri="{BB962C8B-B14F-4D97-AF65-F5344CB8AC3E}">
        <p14:creationId xmlns:p14="http://schemas.microsoft.com/office/powerpoint/2010/main" val="31696310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The ground to grid is stored on a per-map basis, each map has its own corrections. Looking at this in code you get your ground to grid via the map view’s CIM definition object.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You can get the ground a grid correction directly off the CIM definition.</a:t>
            </a:r>
          </a:p>
          <a:p>
            <a:r>
              <a:rPr lang="en-US" sz="1200" kern="1200" dirty="0">
                <a:solidFill>
                  <a:schemeClr val="tx1"/>
                </a:solidFill>
                <a:effectLst/>
                <a:latin typeface="Arial"/>
                <a:ea typeface="+mn-ea"/>
                <a:cs typeface="+mn-cs"/>
              </a:rPr>
              <a:t>Then reading the ground to grid is through extension methods on the ground to grid object.</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What these methods do internally is automatically check to see if the ground to grid is active and turned on in the UI and also checks to see what corrections are turned on and currently set by at the user.</a:t>
            </a:r>
          </a:p>
          <a:p>
            <a:r>
              <a:rPr lang="en-US" sz="1200" kern="1200" dirty="0">
                <a:solidFill>
                  <a:schemeClr val="tx1"/>
                </a:solidFill>
                <a:effectLst/>
                <a:latin typeface="Arial"/>
                <a:ea typeface="+mn-ea"/>
                <a:cs typeface="+mn-cs"/>
              </a:rPr>
              <a:t>If any of those are not active or turned off in the UI, then the scale factor returns one… and similarly for the direction offset correction it returns a value of zero. So from a coding point of view, using these extension methods makes it easy, as you don’t need to check all of those different combinations in the properties.</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Also note, here, that the direction offset correction is always stored in decimal degrees … in this little snippet of code we're converting it to radians for use in the geometry engine functions.</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33</a:t>
            </a:fld>
            <a:endParaRPr lang="en-US" dirty="0"/>
          </a:p>
        </p:txBody>
      </p:sp>
    </p:spTree>
    <p:extLst>
      <p:ext uri="{BB962C8B-B14F-4D97-AF65-F5344CB8AC3E}">
        <p14:creationId xmlns:p14="http://schemas.microsoft.com/office/powerpoint/2010/main" val="15141688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Similar pattern, for setting the ground to grid, but a few additional things to note. In the case of a brand new map, as indicated in the comments here you would need to initialize it for the first time so if it's null then you can create it.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Also, there are no extension methods needed in this case, you just set the properties directly. Looking at what the code is doing here, it’s turning on a constant scale factor to a value… represented by the </a:t>
            </a:r>
            <a:r>
              <a:rPr lang="en-US" sz="1200" kern="1200" dirty="0" err="1">
                <a:solidFill>
                  <a:schemeClr val="tx1"/>
                </a:solidFill>
                <a:effectLst/>
                <a:latin typeface="Arial"/>
                <a:ea typeface="+mn-ea"/>
                <a:cs typeface="+mn-cs"/>
              </a:rPr>
              <a:t>dScaleFactor</a:t>
            </a:r>
            <a:r>
              <a:rPr lang="en-US" sz="1200" kern="1200" dirty="0">
                <a:solidFill>
                  <a:schemeClr val="tx1"/>
                </a:solidFill>
                <a:effectLst/>
                <a:latin typeface="Arial"/>
                <a:ea typeface="+mn-ea"/>
                <a:cs typeface="+mn-cs"/>
              </a:rPr>
              <a:t> variable. You can see the UI equivalents shown in the comments of what pieces of the UI those are represented by… Then this last line shown here is setting the ground to grid correction with that new ground to grid object.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34</a:t>
            </a:fld>
            <a:endParaRPr lang="en-US" dirty="0"/>
          </a:p>
        </p:txBody>
      </p:sp>
    </p:spTree>
    <p:extLst>
      <p:ext uri="{BB962C8B-B14F-4D97-AF65-F5344CB8AC3E}">
        <p14:creationId xmlns:p14="http://schemas.microsoft.com/office/powerpoint/2010/main" val="13618107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35</a:t>
            </a:fld>
            <a:endParaRPr lang="en-US" dirty="0"/>
          </a:p>
        </p:txBody>
      </p:sp>
    </p:spTree>
    <p:extLst>
      <p:ext uri="{BB962C8B-B14F-4D97-AF65-F5344CB8AC3E}">
        <p14:creationId xmlns:p14="http://schemas.microsoft.com/office/powerpoint/2010/main" val="784594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For circular arcs these are the typical parameters we use when creating them.   For the shape and size of the arc we are looking at combinations of any two of the radius, chord length, arc length,  or the delta.</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For the orientation of that curve it’s defined by any one of those three parameters being chord direction… tangent direction … or radial direction.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36</a:t>
            </a:fld>
            <a:endParaRPr lang="en-US" dirty="0"/>
          </a:p>
        </p:txBody>
      </p:sp>
    </p:spTree>
    <p:extLst>
      <p:ext uri="{BB962C8B-B14F-4D97-AF65-F5344CB8AC3E}">
        <p14:creationId xmlns:p14="http://schemas.microsoft.com/office/powerpoint/2010/main" val="36010648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For circular arcs these are the typical parameters we use when creating them.   For the shape and size of the arc we are looking at combinations of any two of the radius, chord length, arc length,  or the delta.</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For the orientation of that curve it’s defined by any one of those three parameters being chord direction… tangent direction … or radial direction.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37</a:t>
            </a:fld>
            <a:endParaRPr lang="en-US" dirty="0"/>
          </a:p>
        </p:txBody>
      </p:sp>
    </p:spTree>
    <p:extLst>
      <p:ext uri="{BB962C8B-B14F-4D97-AF65-F5344CB8AC3E}">
        <p14:creationId xmlns:p14="http://schemas.microsoft.com/office/powerpoint/2010/main" val="40307518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For circular arcs these are the typical parameters we use when creating them.   For the shape and size of the arc we are looking at combinations of any two of the radius, chord length, arc length,  or the delta.</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For the orientation of that curve it’s defined by any one of those three parameters being chord direction… tangent direction … or radial direction.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38</a:t>
            </a:fld>
            <a:endParaRPr lang="en-US" dirty="0"/>
          </a:p>
        </p:txBody>
      </p:sp>
    </p:spTree>
    <p:extLst>
      <p:ext uri="{BB962C8B-B14F-4D97-AF65-F5344CB8AC3E}">
        <p14:creationId xmlns:p14="http://schemas.microsoft.com/office/powerpoint/2010/main" val="15216926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For circular arcs these are the typical parameters we use when creating them.   For the shape and size of the arc we are looking at combinations of any two of the radius, chord length, arc length,  or the delta.</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For the orientation of that curve it’s defined by any one of those three parameters being chord direction… tangent direction … or radial direction.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39</a:t>
            </a:fld>
            <a:endParaRPr lang="en-US" dirty="0"/>
          </a:p>
        </p:txBody>
      </p:sp>
    </p:spTree>
    <p:extLst>
      <p:ext uri="{BB962C8B-B14F-4D97-AF65-F5344CB8AC3E}">
        <p14:creationId xmlns:p14="http://schemas.microsoft.com/office/powerpoint/2010/main" val="520539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a:t>
            </a:fld>
            <a:endParaRPr lang="en-US" dirty="0"/>
          </a:p>
        </p:txBody>
      </p:sp>
    </p:spTree>
    <p:extLst>
      <p:ext uri="{BB962C8B-B14F-4D97-AF65-F5344CB8AC3E}">
        <p14:creationId xmlns:p14="http://schemas.microsoft.com/office/powerpoint/2010/main" val="29971351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For circular arcs these are the typical parameters we use when creating them.   For the shape and size of the arc we are looking at combinations of any two of the radius, chord length, arc length,  or the delta.</a:t>
            </a:r>
          </a:p>
          <a:p>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For the orientation of that curve it’s defined by any one of those three parameters being chord direction… tangent direction … or radial direction.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40</a:t>
            </a:fld>
            <a:endParaRPr lang="en-US" dirty="0"/>
          </a:p>
        </p:txBody>
      </p:sp>
    </p:spTree>
    <p:extLst>
      <p:ext uri="{BB962C8B-B14F-4D97-AF65-F5344CB8AC3E}">
        <p14:creationId xmlns:p14="http://schemas.microsoft.com/office/powerpoint/2010/main" val="29508268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Here's an example again going back to that traverse file.</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41</a:t>
            </a:fld>
            <a:endParaRPr lang="en-US" dirty="0"/>
          </a:p>
        </p:txBody>
      </p:sp>
    </p:spTree>
    <p:extLst>
      <p:ext uri="{BB962C8B-B14F-4D97-AF65-F5344CB8AC3E}">
        <p14:creationId xmlns:p14="http://schemas.microsoft.com/office/powerpoint/2010/main" val="8448239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in this case for our two shape and size parameters we have a radius and a central angle, and for the orientation parameter we’re using a tangent direction.</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42</a:t>
            </a:fld>
            <a:endParaRPr lang="en-US" dirty="0"/>
          </a:p>
        </p:txBody>
      </p:sp>
    </p:spTree>
    <p:extLst>
      <p:ext uri="{BB962C8B-B14F-4D97-AF65-F5344CB8AC3E}">
        <p14:creationId xmlns:p14="http://schemas.microsoft.com/office/powerpoint/2010/main" val="23673457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Circular arcs can be created via the API using the </a:t>
            </a:r>
            <a:r>
              <a:rPr lang="en-US" sz="1200" kern="1200" dirty="0" err="1">
                <a:solidFill>
                  <a:schemeClr val="tx1"/>
                </a:solidFill>
                <a:effectLst/>
                <a:latin typeface="Arial"/>
                <a:ea typeface="+mn-ea"/>
                <a:cs typeface="+mn-cs"/>
              </a:rPr>
              <a:t>EllipticArcSegment</a:t>
            </a:r>
            <a:r>
              <a:rPr lang="en-US" sz="1200" kern="1200" dirty="0">
                <a:solidFill>
                  <a:schemeClr val="tx1"/>
                </a:solidFill>
                <a:effectLst/>
                <a:latin typeface="Arial"/>
                <a:ea typeface="+mn-ea"/>
                <a:cs typeface="+mn-cs"/>
              </a:rPr>
              <a:t> class and the </a:t>
            </a:r>
            <a:r>
              <a:rPr lang="en-US" sz="1200" kern="1200" dirty="0" err="1">
                <a:solidFill>
                  <a:schemeClr val="tx1"/>
                </a:solidFill>
                <a:effectLst/>
                <a:latin typeface="Arial"/>
                <a:ea typeface="+mn-ea"/>
                <a:cs typeface="+mn-cs"/>
              </a:rPr>
              <a:t>EllipticArcBuilder</a:t>
            </a:r>
            <a:r>
              <a:rPr lang="en-US" sz="1200" kern="1200" dirty="0">
                <a:solidFill>
                  <a:schemeClr val="tx1"/>
                </a:solidFill>
                <a:effectLst/>
                <a:latin typeface="Arial"/>
                <a:ea typeface="+mn-ea"/>
                <a:cs typeface="+mn-cs"/>
              </a:rPr>
              <a:t>. This seems strange at first, but the circular arc is really just a special form of an elliptical arc and so the elliptic arc builder has two or three overloads that are specifically for creating circular arcs.  In this case you can see that we're using a chord length, a chord bearing, a radius and counterclockwise curve to the left as a minor </a:t>
            </a:r>
          </a:p>
          <a:p>
            <a:r>
              <a:rPr lang="en-US" sz="1200" kern="1200" dirty="0">
                <a:solidFill>
                  <a:schemeClr val="tx1"/>
                </a:solidFill>
                <a:effectLst/>
                <a:latin typeface="Arial"/>
                <a:ea typeface="+mn-ea"/>
                <a:cs typeface="+mn-cs"/>
              </a:rPr>
              <a:t>for the circular arc </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43</a:t>
            </a:fld>
            <a:endParaRPr lang="en-US" dirty="0"/>
          </a:p>
        </p:txBody>
      </p:sp>
    </p:spTree>
    <p:extLst>
      <p:ext uri="{BB962C8B-B14F-4D97-AF65-F5344CB8AC3E}">
        <p14:creationId xmlns:p14="http://schemas.microsoft.com/office/powerpoint/2010/main" val="15616449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You can achieve all of the different parameter combinations just using some first principle circular arc geometry, as shown here. In this instance we're creating a circular arc using a delta, an arc length and the chord bearing. You can see that we are pre-computing our radius and chord length from the arc length and Delta, the Delta is also called the central angle. With these we can then use the same constructor again for the circular arc, even though the initial parameters are different.</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44</a:t>
            </a:fld>
            <a:endParaRPr lang="en-US" dirty="0"/>
          </a:p>
        </p:txBody>
      </p:sp>
    </p:spTree>
    <p:extLst>
      <p:ext uri="{BB962C8B-B14F-4D97-AF65-F5344CB8AC3E}">
        <p14:creationId xmlns:p14="http://schemas.microsoft.com/office/powerpoint/2010/main" val="34002155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…and here's another example starting with different initial parameters. Here we’re using the radial bearing, central angle and radius, to pre calculate the chord bearing and distance, and so on.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All of these different parameter combinations are available in the sample code that I’ll demonstrate in a few minutes, and that you’ll have access to through the download.</a:t>
            </a:r>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45</a:t>
            </a:fld>
            <a:endParaRPr lang="en-US" dirty="0"/>
          </a:p>
        </p:txBody>
      </p:sp>
    </p:spTree>
    <p:extLst>
      <p:ext uri="{BB962C8B-B14F-4D97-AF65-F5344CB8AC3E}">
        <p14:creationId xmlns:p14="http://schemas.microsoft.com/office/powerpoint/2010/main" val="301555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46</a:t>
            </a:fld>
            <a:endParaRPr lang="en-US" dirty="0"/>
          </a:p>
        </p:txBody>
      </p:sp>
    </p:spTree>
    <p:extLst>
      <p:ext uri="{BB962C8B-B14F-4D97-AF65-F5344CB8AC3E}">
        <p14:creationId xmlns:p14="http://schemas.microsoft.com/office/powerpoint/2010/main" val="4805542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47</a:t>
            </a:fld>
            <a:endParaRPr lang="en-US" dirty="0"/>
          </a:p>
        </p:txBody>
      </p:sp>
    </p:spTree>
    <p:extLst>
      <p:ext uri="{BB962C8B-B14F-4D97-AF65-F5344CB8AC3E}">
        <p14:creationId xmlns:p14="http://schemas.microsoft.com/office/powerpoint/2010/main" val="21464226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48</a:t>
            </a:fld>
            <a:endParaRPr lang="en-US" dirty="0"/>
          </a:p>
        </p:txBody>
      </p:sp>
    </p:spTree>
    <p:extLst>
      <p:ext uri="{BB962C8B-B14F-4D97-AF65-F5344CB8AC3E}">
        <p14:creationId xmlns:p14="http://schemas.microsoft.com/office/powerpoint/2010/main" val="29774597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49</a:t>
            </a:fld>
            <a:endParaRPr lang="en-US" dirty="0"/>
          </a:p>
        </p:txBody>
      </p:sp>
    </p:spTree>
    <p:extLst>
      <p:ext uri="{BB962C8B-B14F-4D97-AF65-F5344CB8AC3E}">
        <p14:creationId xmlns:p14="http://schemas.microsoft.com/office/powerpoint/2010/main" val="1613915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a:t>
            </a:fld>
            <a:endParaRPr lang="en-US" dirty="0"/>
          </a:p>
        </p:txBody>
      </p:sp>
    </p:spTree>
    <p:extLst>
      <p:ext uri="{BB962C8B-B14F-4D97-AF65-F5344CB8AC3E}">
        <p14:creationId xmlns:p14="http://schemas.microsoft.com/office/powerpoint/2010/main" val="1698845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50</a:t>
            </a:fld>
            <a:endParaRPr lang="en-US" dirty="0"/>
          </a:p>
        </p:txBody>
      </p:sp>
    </p:spTree>
    <p:extLst>
      <p:ext uri="{BB962C8B-B14F-4D97-AF65-F5344CB8AC3E}">
        <p14:creationId xmlns:p14="http://schemas.microsoft.com/office/powerpoint/2010/main" val="26642507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a:ea typeface="+mn-ea"/>
                <a:cs typeface="+mn-cs"/>
              </a:rPr>
              <a:t>That brings us to the end of the session, but before we end, here are some resources… </a:t>
            </a:r>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51</a:t>
            </a:fld>
            <a:endParaRPr lang="en-US" dirty="0"/>
          </a:p>
        </p:txBody>
      </p:sp>
    </p:spTree>
    <p:extLst>
      <p:ext uri="{BB962C8B-B14F-4D97-AF65-F5344CB8AC3E}">
        <p14:creationId xmlns:p14="http://schemas.microsoft.com/office/powerpoint/2010/main" val="7018884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…there is a pro concepts page that you can get to from this link and this goes through a lot of what you've seen here today and that includes the code snippets you saw in this session, and many others as well…</a:t>
            </a:r>
          </a:p>
        </p:txBody>
      </p:sp>
      <p:sp>
        <p:nvSpPr>
          <p:cNvPr id="4" name="Slide Number Placeholder 3"/>
          <p:cNvSpPr>
            <a:spLocks noGrp="1"/>
          </p:cNvSpPr>
          <p:nvPr>
            <p:ph type="sldNum" sz="quarter" idx="5"/>
          </p:nvPr>
        </p:nvSpPr>
        <p:spPr/>
        <p:txBody>
          <a:bodyPr/>
          <a:lstStyle/>
          <a:p>
            <a:fld id="{3E7143C0-4F23-B545-9533-520B5A87CA1E}" type="slidenum">
              <a:rPr lang="en-US" smtClean="0"/>
              <a:pPr/>
              <a:t>52</a:t>
            </a:fld>
            <a:endParaRPr lang="en-US" dirty="0"/>
          </a:p>
        </p:txBody>
      </p:sp>
    </p:spTree>
    <p:extLst>
      <p:ext uri="{BB962C8B-B14F-4D97-AF65-F5344CB8AC3E}">
        <p14:creationId xmlns:p14="http://schemas.microsoft.com/office/powerpoint/2010/main" val="34713350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…and then there's also all the sample code and data from this presentation … it will is all available to you … here… via this link or QR code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At that location you will find a folder called “introduction to the parcel fabric API” and from that you can get this content.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p:txBody>
      </p:sp>
      <p:sp>
        <p:nvSpPr>
          <p:cNvPr id="4" name="Slide Number Placeholder 3"/>
          <p:cNvSpPr>
            <a:spLocks noGrp="1"/>
          </p:cNvSpPr>
          <p:nvPr>
            <p:ph type="sldNum" sz="quarter" idx="5"/>
          </p:nvPr>
        </p:nvSpPr>
        <p:spPr/>
        <p:txBody>
          <a:bodyPr/>
          <a:lstStyle/>
          <a:p>
            <a:fld id="{3E7143C0-4F23-B545-9533-520B5A87CA1E}" type="slidenum">
              <a:rPr lang="en-US" smtClean="0"/>
              <a:pPr/>
              <a:t>53</a:t>
            </a:fld>
            <a:endParaRPr lang="en-US" dirty="0"/>
          </a:p>
        </p:txBody>
      </p:sp>
    </p:spTree>
    <p:extLst>
      <p:ext uri="{BB962C8B-B14F-4D97-AF65-F5344CB8AC3E}">
        <p14:creationId xmlns:p14="http://schemas.microsoft.com/office/powerpoint/2010/main" val="36712868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54</a:t>
            </a:fld>
            <a:endParaRPr lang="en-US" dirty="0"/>
          </a:p>
        </p:txBody>
      </p:sp>
    </p:spTree>
    <p:extLst>
      <p:ext uri="{BB962C8B-B14F-4D97-AF65-F5344CB8AC3E}">
        <p14:creationId xmlns:p14="http://schemas.microsoft.com/office/powerpoint/2010/main" val="26833210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55</a:t>
            </a:fld>
            <a:endParaRPr lang="en-US" dirty="0"/>
          </a:p>
        </p:txBody>
      </p:sp>
    </p:spTree>
    <p:extLst>
      <p:ext uri="{BB962C8B-B14F-4D97-AF65-F5344CB8AC3E}">
        <p14:creationId xmlns:p14="http://schemas.microsoft.com/office/powerpoint/2010/main" val="8797801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56</a:t>
            </a:fld>
            <a:endParaRPr lang="en-US" dirty="0"/>
          </a:p>
        </p:txBody>
      </p:sp>
    </p:spTree>
    <p:extLst>
      <p:ext uri="{BB962C8B-B14F-4D97-AF65-F5344CB8AC3E}">
        <p14:creationId xmlns:p14="http://schemas.microsoft.com/office/powerpoint/2010/main" val="21876247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57</a:t>
            </a:fld>
            <a:endParaRPr lang="en-US" dirty="0"/>
          </a:p>
        </p:txBody>
      </p:sp>
    </p:spTree>
    <p:extLst>
      <p:ext uri="{BB962C8B-B14F-4D97-AF65-F5344CB8AC3E}">
        <p14:creationId xmlns:p14="http://schemas.microsoft.com/office/powerpoint/2010/main" val="1774351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6</a:t>
            </a:fld>
            <a:endParaRPr lang="en-US" dirty="0"/>
          </a:p>
        </p:txBody>
      </p:sp>
    </p:spTree>
    <p:extLst>
      <p:ext uri="{BB962C8B-B14F-4D97-AF65-F5344CB8AC3E}">
        <p14:creationId xmlns:p14="http://schemas.microsoft.com/office/powerpoint/2010/main" val="3143599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7</a:t>
            </a:fld>
            <a:endParaRPr lang="en-US" dirty="0"/>
          </a:p>
        </p:txBody>
      </p:sp>
    </p:spTree>
    <p:extLst>
      <p:ext uri="{BB962C8B-B14F-4D97-AF65-F5344CB8AC3E}">
        <p14:creationId xmlns:p14="http://schemas.microsoft.com/office/powerpoint/2010/main" val="733832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All line feature classes that are controlled by the fabric are COGO enabled.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COGO enabled means that these five fields exist on the lines. These fields are there to store Direction and Distance values for straight lines, and also Radius and Arclength values for circular arcs.   Spirals are also supported, and so we have a Radius2 field as well.</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Whenever a new line feature class is created as part of the fabric we know that it is COGO enabled and it has these fields.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8</a:t>
            </a:fld>
            <a:endParaRPr lang="en-US" dirty="0"/>
          </a:p>
        </p:txBody>
      </p:sp>
    </p:spTree>
    <p:extLst>
      <p:ext uri="{BB962C8B-B14F-4D97-AF65-F5344CB8AC3E}">
        <p14:creationId xmlns:p14="http://schemas.microsoft.com/office/powerpoint/2010/main" val="2988598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All line feature classes that are controlled by the fabric are COGO enabled.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COGO enabled means that these five fields exist on the lines. These fields are there to store Direction and Distance values for straight lines, and also Radius and Arclength values for circular arcs.   Spirals are also supported, and so we have a Radius2 field as well.</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a:ea typeface="+mn-ea"/>
                <a:cs typeface="+mn-cs"/>
              </a:rPr>
              <a:t>Whenever a new line feature class is created as part of the fabric we know that it is COGO enabled and it has these fields.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E7143C0-4F23-B545-9533-520B5A87CA1E}" type="slidenum">
              <a:rPr lang="en-US" smtClean="0"/>
              <a:pPr/>
              <a:t>9</a:t>
            </a:fld>
            <a:endParaRPr lang="en-US" dirty="0"/>
          </a:p>
        </p:txBody>
      </p:sp>
    </p:spTree>
    <p:extLst>
      <p:ext uri="{BB962C8B-B14F-4D97-AF65-F5344CB8AC3E}">
        <p14:creationId xmlns:p14="http://schemas.microsoft.com/office/powerpoint/2010/main" val="15275163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dirty="0"/>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of Presenter(s)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3/4/2022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Picture 8"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screen">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Demo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3/4/2022</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dirty="0"/>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dirty="0"/>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3/4/2022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dirty="0"/>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dirty="0"/>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3/4/2022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Picture 2"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Content and Tagllin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6A5A8CDF-B04C-41D3-90E6-1B24FA66A1A1}"/>
              </a:ext>
            </a:extLst>
          </p:cNvPr>
          <p:cNvGrpSpPr/>
          <p:nvPr userDrawn="1"/>
        </p:nvGrpSpPr>
        <p:grpSpPr>
          <a:xfrm>
            <a:off x="2" y="0"/>
            <a:ext cx="12192000" cy="6859283"/>
            <a:chOff x="0" y="-1284"/>
            <a:chExt cx="12192000" cy="6859283"/>
          </a:xfrm>
          <a:effectLst/>
        </p:grpSpPr>
        <p:sp>
          <p:nvSpPr>
            <p:cNvPr id="15" name="Rectangle 14">
              <a:extLst>
                <a:ext uri="{FF2B5EF4-FFF2-40B4-BE49-F238E27FC236}">
                  <a16:creationId xmlns:a16="http://schemas.microsoft.com/office/drawing/2014/main" id="{E0AC0321-6A44-45FA-8031-EAF3247227E3}"/>
                </a:ext>
              </a:extLst>
            </p:cNvPr>
            <p:cNvSpPr/>
            <p:nvPr/>
          </p:nvSpPr>
          <p:spPr bwMode="auto">
            <a:xfrm>
              <a:off x="0" y="0"/>
              <a:ext cx="12192000" cy="6857999"/>
            </a:xfrm>
            <a:prstGeom prst="rect">
              <a:avLst/>
            </a:prstGeom>
            <a:gradFill flip="none" rotWithShape="1">
              <a:gsLst>
                <a:gs pos="0">
                  <a:srgbClr val="6BEAC7"/>
                </a:gs>
                <a:gs pos="85000">
                  <a:srgbClr val="0192FF"/>
                </a:gs>
              </a:gsLst>
              <a:lin ang="135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16" name="Picture 15">
              <a:extLst>
                <a:ext uri="{FF2B5EF4-FFF2-40B4-BE49-F238E27FC236}">
                  <a16:creationId xmlns:a16="http://schemas.microsoft.com/office/drawing/2014/main" id="{F0929492-D88E-4EE9-AB7A-44B22C3ACD1B}"/>
                </a:ext>
              </a:extLst>
            </p:cNvPr>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7010400" y="-1284"/>
              <a:ext cx="5181600" cy="2799837"/>
            </a:xfrm>
            <a:prstGeom prst="rect">
              <a:avLst/>
            </a:prstGeom>
            <a:ln>
              <a:noFill/>
            </a:ln>
          </p:spPr>
        </p:pic>
        <p:pic>
          <p:nvPicPr>
            <p:cNvPr id="17" name="Picture 16">
              <a:extLst>
                <a:ext uri="{FF2B5EF4-FFF2-40B4-BE49-F238E27FC236}">
                  <a16:creationId xmlns:a16="http://schemas.microsoft.com/office/drawing/2014/main" id="{6BFEB574-E7B2-4804-B1EC-882EDC2501A5}"/>
                </a:ext>
              </a:extLst>
            </p:cNvPr>
            <p:cNvPicPr>
              <a:picLocks noChangeAspect="1"/>
            </p:cNvPicPr>
            <p:nvPr/>
          </p:nvPicPr>
          <p:blipFill rotWithShape="1">
            <a:blip r:embed="rId3">
              <a:alphaModFix amt="58000"/>
              <a:extLst>
                <a:ext uri="{28A0092B-C50C-407E-A947-70E740481C1C}">
                  <a14:useLocalDpi xmlns:a14="http://schemas.microsoft.com/office/drawing/2010/main" val="0"/>
                </a:ext>
              </a:extLst>
            </a:blip>
            <a:srcRect b="32826"/>
            <a:stretch/>
          </p:blipFill>
          <p:spPr>
            <a:xfrm>
              <a:off x="2" y="4682564"/>
              <a:ext cx="12191998" cy="2175435"/>
            </a:xfrm>
            <a:prstGeom prst="rect">
              <a:avLst/>
            </a:prstGeom>
            <a:ln>
              <a:noFill/>
            </a:ln>
            <a:effectLst/>
          </p:spPr>
        </p:pic>
      </p:grpSp>
      <p:sp>
        <p:nvSpPr>
          <p:cNvPr id="18" name="Title 8">
            <a:extLst>
              <a:ext uri="{FF2B5EF4-FFF2-40B4-BE49-F238E27FC236}">
                <a16:creationId xmlns:a16="http://schemas.microsoft.com/office/drawing/2014/main" id="{3DCA2033-CA7D-495C-958A-19D3CA4DE484}"/>
              </a:ext>
            </a:extLst>
          </p:cNvPr>
          <p:cNvSpPr>
            <a:spLocks noGrp="1"/>
          </p:cNvSpPr>
          <p:nvPr>
            <p:ph type="title"/>
          </p:nvPr>
        </p:nvSpPr>
        <p:spPr>
          <a:xfrm>
            <a:off x="685800" y="682625"/>
            <a:ext cx="10826496" cy="369332"/>
          </a:xfrm>
        </p:spPr>
        <p:txBody>
          <a:bodyPr/>
          <a:lstStyle/>
          <a:p>
            <a:pPr algn="l"/>
            <a:r>
              <a:rPr lang="en-US" sz="2800" b="0"/>
              <a:t>Headline Here</a:t>
            </a:r>
            <a:endParaRPr lang="en-US" sz="2800" b="0" dirty="0"/>
          </a:p>
        </p:txBody>
      </p:sp>
      <p:sp>
        <p:nvSpPr>
          <p:cNvPr id="19" name="Content Placeholder 1">
            <a:extLst>
              <a:ext uri="{FF2B5EF4-FFF2-40B4-BE49-F238E27FC236}">
                <a16:creationId xmlns:a16="http://schemas.microsoft.com/office/drawing/2014/main" id="{A0AF6DE7-FB64-49FD-96AF-0590F2771749}"/>
              </a:ext>
            </a:extLst>
          </p:cNvPr>
          <p:cNvSpPr>
            <a:spLocks noGrp="1"/>
          </p:cNvSpPr>
          <p:nvPr>
            <p:ph sz="quarter" idx="10"/>
          </p:nvPr>
        </p:nvSpPr>
        <p:spPr>
          <a:xfrm>
            <a:off x="914400" y="1828800"/>
            <a:ext cx="10369296" cy="3429000"/>
          </a:xfrm>
        </p:spPr>
        <p:txBody>
          <a:bodyPr/>
          <a:lstStyle/>
          <a:p>
            <a:pPr marL="0" indent="0">
              <a:buNone/>
            </a:pPr>
            <a:r>
              <a:rPr lang="en-US" b="0" dirty="0"/>
              <a:t>Text goes here</a:t>
            </a:r>
          </a:p>
        </p:txBody>
      </p:sp>
    </p:spTree>
    <p:extLst>
      <p:ext uri="{BB962C8B-B14F-4D97-AF65-F5344CB8AC3E}">
        <p14:creationId xmlns:p14="http://schemas.microsoft.com/office/powerpoint/2010/main" val="1048520011"/>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dirty="0"/>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3/4/2022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dirty="0"/>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p>
            <a:pPr lvl="0"/>
            <a:r>
              <a:rPr lang="en-US" dirty="0"/>
              <a:t>Click to Edit Text</a:t>
            </a:r>
          </a:p>
          <a:p>
            <a:pPr lvl="1"/>
            <a:r>
              <a:rPr lang="en-US" dirty="0"/>
              <a:t>Second level</a:t>
            </a:r>
          </a:p>
          <a:p>
            <a:pPr lvl="2"/>
            <a:r>
              <a:rPr lang="en-US" dirty="0"/>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3/4/2022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dirty="0"/>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dirty="0"/>
              <a:t>Click to Edit Text</a:t>
            </a:r>
          </a:p>
          <a:p>
            <a:pPr lvl="1"/>
            <a:r>
              <a:rPr lang="en-US" dirty="0"/>
              <a:t>Second level</a:t>
            </a:r>
          </a:p>
          <a:p>
            <a:pPr lvl="2"/>
            <a:r>
              <a:rPr lang="en-US" dirty="0"/>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3/4/2022</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dirty="0"/>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p>
            <a:pPr lvl="0"/>
            <a:r>
              <a:rPr lang="en-US" dirty="0"/>
              <a:t>Click to Edit Text</a:t>
            </a:r>
          </a:p>
          <a:p>
            <a:pPr lvl="1"/>
            <a:r>
              <a:rPr lang="en-US" dirty="0"/>
              <a:t>Second level</a:t>
            </a:r>
          </a:p>
          <a:p>
            <a:pPr lvl="2"/>
            <a:r>
              <a:rPr lang="en-US" dirty="0"/>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dirty="0"/>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3/4/2022</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3/4/2022</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dirty="0"/>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3/4/2022</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3/4/2022</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Presenter(s)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dirty="0"/>
              <a:t>Click to Edit Section Title</a:t>
            </a:r>
            <a:endParaRPr lang="en-US" dirty="0"/>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3/4/2022</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dirty="0"/>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dirty="0"/>
              <a:t>Click to Edit Text</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3/4/2022</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22" r:id="rId9"/>
    <p:sldLayoutId id="2147486823" r:id="rId10"/>
    <p:sldLayoutId id="2147486811" r:id="rId11"/>
    <p:sldLayoutId id="2147486812" r:id="rId12"/>
    <p:sldLayoutId id="2147486816" r:id="rId13"/>
    <p:sldLayoutId id="2147486824" r:id="rId14"/>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0.xml"/><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hyperlink" Target="https://github.com/esri/arcgis-pro-sdk/wiki/ProConcepts-COGO"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hyperlink" Target="https://github.com/Esri/arcgis-pro-sdk/wiki/Tech-Sessions#2022-palm-springs"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8" Type="http://schemas.openxmlformats.org/officeDocument/2006/relationships/image" Target="../media/image50.tiff"/><Relationship Id="rId3" Type="http://schemas.openxmlformats.org/officeDocument/2006/relationships/image" Target="../media/image45.png"/><Relationship Id="rId7" Type="http://schemas.openxmlformats.org/officeDocument/2006/relationships/image" Target="../media/image49.jpg"/><Relationship Id="rId12" Type="http://schemas.openxmlformats.org/officeDocument/2006/relationships/image" Target="../media/image54.jpg"/><Relationship Id="rId2" Type="http://schemas.openxmlformats.org/officeDocument/2006/relationships/notesSlide" Target="../notesSlides/notesSlide56.xml"/><Relationship Id="rId1" Type="http://schemas.openxmlformats.org/officeDocument/2006/relationships/slideLayout" Target="../slideLayouts/slideLayout8.xml"/><Relationship Id="rId6" Type="http://schemas.openxmlformats.org/officeDocument/2006/relationships/image" Target="../media/image48.sv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7.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0.TIF"/></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05B37E60-D63E-5B49-9924-36771DDDE56E}"/>
              </a:ext>
            </a:extLst>
          </p:cNvPr>
          <p:cNvGrpSpPr/>
          <p:nvPr/>
        </p:nvGrpSpPr>
        <p:grpSpPr>
          <a:xfrm>
            <a:off x="0" y="-1"/>
            <a:ext cx="12192000" cy="6858002"/>
            <a:chOff x="0" y="-1"/>
            <a:chExt cx="12192000" cy="6858002"/>
          </a:xfrm>
        </p:grpSpPr>
        <p:sp>
          <p:nvSpPr>
            <p:cNvPr id="15" name="Rectangle 14">
              <a:extLst>
                <a:ext uri="{FF2B5EF4-FFF2-40B4-BE49-F238E27FC236}">
                  <a16:creationId xmlns:a16="http://schemas.microsoft.com/office/drawing/2014/main" id="{1E04D4E3-6A10-FA40-8B2E-0950CDE416F5}"/>
                </a:ext>
              </a:extLst>
            </p:cNvPr>
            <p:cNvSpPr/>
            <p:nvPr/>
          </p:nvSpPr>
          <p:spPr bwMode="auto">
            <a:xfrm>
              <a:off x="0" y="-1"/>
              <a:ext cx="12192000" cy="6858001"/>
            </a:xfrm>
            <a:prstGeom prst="rect">
              <a:avLst/>
            </a:prstGeom>
            <a:gradFill flip="none" rotWithShape="1">
              <a:gsLst>
                <a:gs pos="68000">
                  <a:srgbClr val="0B1A38">
                    <a:alpha val="0"/>
                  </a:srgbClr>
                </a:gs>
                <a:gs pos="100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4" name="Rectangle 3">
              <a:extLst>
                <a:ext uri="{FF2B5EF4-FFF2-40B4-BE49-F238E27FC236}">
                  <a16:creationId xmlns:a16="http://schemas.microsoft.com/office/drawing/2014/main" id="{3C5283A1-AB2C-AE47-9C3F-300748917555}"/>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4" name="Picture 13" descr="A screenshot of a video game&#10;&#10;Description automatically generated">
              <a:extLst>
                <a:ext uri="{FF2B5EF4-FFF2-40B4-BE49-F238E27FC236}">
                  <a16:creationId xmlns:a16="http://schemas.microsoft.com/office/drawing/2014/main" id="{B94452B5-C579-294C-8F58-3D5089D0AAB4}"/>
                </a:ext>
              </a:extLst>
            </p:cNvPr>
            <p:cNvPicPr>
              <a:picLocks noChangeAspect="1"/>
            </p:cNvPicPr>
            <p:nvPr/>
          </p:nvPicPr>
          <p:blipFill rotWithShape="1">
            <a:blip r:embed="rId3"/>
            <a:srcRect l="21929"/>
            <a:stretch/>
          </p:blipFill>
          <p:spPr>
            <a:xfrm>
              <a:off x="2673530" y="0"/>
              <a:ext cx="9518469" cy="6858000"/>
            </a:xfrm>
            <a:prstGeom prst="rect">
              <a:avLst/>
            </a:prstGeom>
          </p:spPr>
        </p:pic>
        <p:sp>
          <p:nvSpPr>
            <p:cNvPr id="90" name="DEV 2022">
              <a:extLst>
                <a:ext uri="{FF2B5EF4-FFF2-40B4-BE49-F238E27FC236}">
                  <a16:creationId xmlns:a16="http://schemas.microsoft.com/office/drawing/2014/main" id="{2E9B2769-9AC6-4F49-9068-89159E6DB466}"/>
                </a:ext>
              </a:extLst>
            </p:cNvPr>
            <p:cNvSpPr txBox="1">
              <a:spLocks/>
            </p:cNvSpPr>
            <p:nvPr/>
          </p:nvSpPr>
          <p:spPr bwMode="white">
            <a:xfrm>
              <a:off x="1362073" y="6034895"/>
              <a:ext cx="4329425" cy="606772"/>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lnSpc>
                  <a:spcPct val="90000"/>
                </a:lnSpc>
                <a:spcAft>
                  <a:spcPts val="0"/>
                </a:spcAft>
              </a:pPr>
              <a:r>
                <a:rPr lang="en-US" sz="1600" b="1" i="1" dirty="0">
                  <a:solidFill>
                    <a:srgbClr val="C3E3F7">
                      <a:alpha val="50000"/>
                    </a:srgbClr>
                  </a:solidFill>
                </a:rPr>
                <a:t>2022 ESRI DEVELOPER SUMMIT</a:t>
              </a:r>
              <a:endParaRPr lang="en-US" sz="1600" i="1" dirty="0">
                <a:solidFill>
                  <a:srgbClr val="C3E3F7">
                    <a:alpha val="50000"/>
                  </a:srgbClr>
                </a:solidFill>
              </a:endParaRPr>
            </a:p>
          </p:txBody>
        </p:sp>
        <p:pic>
          <p:nvPicPr>
            <p:cNvPr id="32" name="Picture 31">
              <a:extLst>
                <a:ext uri="{FF2B5EF4-FFF2-40B4-BE49-F238E27FC236}">
                  <a16:creationId xmlns:a16="http://schemas.microsoft.com/office/drawing/2014/main" id="{E3AFC92E-593E-8240-BD21-2E5955FC390F}"/>
                </a:ext>
              </a:extLst>
            </p:cNvPr>
            <p:cNvPicPr>
              <a:picLocks noChangeAspect="1"/>
            </p:cNvPicPr>
            <p:nvPr/>
          </p:nvPicPr>
          <p:blipFill>
            <a:blip r:embed="rId4" cstate="screen">
              <a:alphaModFix amt="55000"/>
              <a:extLst>
                <a:ext uri="{28A0092B-C50C-407E-A947-70E740481C1C}">
                  <a14:useLocalDpi xmlns:a14="http://schemas.microsoft.com/office/drawing/2010/main"/>
                </a:ext>
              </a:extLst>
            </a:blip>
            <a:srcRect/>
            <a:stretch/>
          </p:blipFill>
          <p:spPr>
            <a:xfrm>
              <a:off x="822484" y="654271"/>
              <a:ext cx="2007343" cy="620648"/>
            </a:xfrm>
            <a:prstGeom prst="rect">
              <a:avLst/>
            </a:prstGeom>
          </p:spPr>
        </p:pic>
      </p:grpSp>
      <p:sp>
        <p:nvSpPr>
          <p:cNvPr id="3" name="Subtitle 2">
            <a:extLst>
              <a:ext uri="{FF2B5EF4-FFF2-40B4-BE49-F238E27FC236}">
                <a16:creationId xmlns:a16="http://schemas.microsoft.com/office/drawing/2014/main" id="{2B34C910-E2D3-6A4B-8541-EC7FBFBB1FFC}"/>
              </a:ext>
            </a:extLst>
          </p:cNvPr>
          <p:cNvSpPr>
            <a:spLocks noGrp="1"/>
          </p:cNvSpPr>
          <p:nvPr>
            <p:ph type="subTitle" idx="1"/>
          </p:nvPr>
        </p:nvSpPr>
        <p:spPr>
          <a:xfrm>
            <a:off x="1371601" y="3420036"/>
            <a:ext cx="5486400" cy="490333"/>
          </a:xfrm>
        </p:spPr>
        <p:txBody>
          <a:bodyPr/>
          <a:lstStyle/>
          <a:p>
            <a:pPr marR="0" lvl="0" algn="l" fontAlgn="auto">
              <a:spcBef>
                <a:spcPts val="0"/>
              </a:spcBef>
              <a:spcAft>
                <a:spcPts val="0"/>
              </a:spcAft>
              <a:buClr>
                <a:srgbClr val="00B9F2">
                  <a:lumMod val="60000"/>
                  <a:lumOff val="40000"/>
                </a:srgbClr>
              </a:buClr>
              <a:tabLst>
                <a:tab pos="276225" algn="l"/>
              </a:tabLst>
              <a:defRPr/>
            </a:pPr>
            <a:r>
              <a:rPr lang="en-US" sz="1800" dirty="0">
                <a:solidFill>
                  <a:srgbClr val="00EC86"/>
                </a:solidFill>
                <a:latin typeface="Arial"/>
                <a:ea typeface="ＭＳ Ｐゴシック"/>
              </a:rPr>
              <a:t>Tim Hodson &amp; Ken Galliher </a:t>
            </a:r>
          </a:p>
          <a:p>
            <a:pPr algn="l"/>
            <a:endParaRPr lang="en-US" dirty="0"/>
          </a:p>
        </p:txBody>
      </p:sp>
      <p:sp>
        <p:nvSpPr>
          <p:cNvPr id="2" name="Title 1">
            <a:extLst>
              <a:ext uri="{FF2B5EF4-FFF2-40B4-BE49-F238E27FC236}">
                <a16:creationId xmlns:a16="http://schemas.microsoft.com/office/drawing/2014/main" id="{7409638F-DBE3-6B45-ADEA-DC27A9027620}"/>
              </a:ext>
            </a:extLst>
          </p:cNvPr>
          <p:cNvSpPr>
            <a:spLocks noGrp="1"/>
          </p:cNvSpPr>
          <p:nvPr>
            <p:ph type="ctrTitle"/>
          </p:nvPr>
        </p:nvSpPr>
        <p:spPr>
          <a:xfrm>
            <a:off x="1360511" y="2460325"/>
            <a:ext cx="6397142" cy="914400"/>
          </a:xfrm>
        </p:spPr>
        <p:txBody>
          <a:bodyPr/>
          <a:lstStyle/>
          <a:p>
            <a:pPr algn="l"/>
            <a:r>
              <a:rPr lang="en-US" sz="4000" dirty="0"/>
              <a:t>ArcGIS Pro SDK for .NET : COGO API</a:t>
            </a:r>
            <a:endParaRPr lang="en-US" sz="3800" dirty="0"/>
          </a:p>
        </p:txBody>
      </p:sp>
    </p:spTree>
    <p:extLst>
      <p:ext uri="{BB962C8B-B14F-4D97-AF65-F5344CB8AC3E}">
        <p14:creationId xmlns:p14="http://schemas.microsoft.com/office/powerpoint/2010/main" val="259831179"/>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A93DEC5-4B48-4B06-8C0E-4CE992639D6F}"/>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0CA08E88-34B2-43D5-B30C-64CBEB51A990}"/>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9EB43145-EFF5-4AD0-902C-E12EBA8DEF6F}"/>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1096E45B-A4E5-4176-8E91-98C8FEF1074F}"/>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778107"/>
            <a:ext cx="10826496" cy="553998"/>
          </a:xfrm>
        </p:spPr>
        <p:txBody>
          <a:bodyPr/>
          <a:lstStyle/>
          <a:p>
            <a:r>
              <a:rPr lang="en-US" sz="3600" dirty="0"/>
              <a:t>COGO Enabled Lines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828800"/>
            <a:ext cx="10369296" cy="709127"/>
          </a:xfrm>
        </p:spPr>
        <p:txBody>
          <a:bodyPr/>
          <a:lstStyle/>
          <a:p>
            <a:r>
              <a:rPr lang="en-US" sz="2800" dirty="0"/>
              <a:t>Is my line feature class COGO enabled?</a:t>
            </a:r>
          </a:p>
          <a:p>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COGO Enabled Lines</a:t>
            </a:r>
          </a:p>
        </p:txBody>
      </p:sp>
      <p:pic>
        <p:nvPicPr>
          <p:cNvPr id="15" name="Picture 14" descr="A picture containing bird&#10;&#10;Description automatically generated">
            <a:extLst>
              <a:ext uri="{FF2B5EF4-FFF2-40B4-BE49-F238E27FC236}">
                <a16:creationId xmlns:a16="http://schemas.microsoft.com/office/drawing/2014/main" id="{32DDF54C-824B-437A-B554-AA7FF0DAF3DF}"/>
              </a:ext>
            </a:extLst>
          </p:cNvPr>
          <p:cNvPicPr>
            <a:picLocks noChangeAspect="1"/>
          </p:cNvPicPr>
          <p:nvPr/>
        </p:nvPicPr>
        <p:blipFill>
          <a:blip r:embed="rId4"/>
          <a:stretch>
            <a:fillRect/>
          </a:stretch>
        </p:blipFill>
        <p:spPr>
          <a:xfrm>
            <a:off x="920833" y="2929000"/>
            <a:ext cx="10451228" cy="1351452"/>
          </a:xfrm>
          <a:prstGeom prst="rect">
            <a:avLst/>
          </a:prstGeom>
        </p:spPr>
      </p:pic>
    </p:spTree>
    <p:extLst>
      <p:ext uri="{BB962C8B-B14F-4D97-AF65-F5344CB8AC3E}">
        <p14:creationId xmlns:p14="http://schemas.microsoft.com/office/powerpoint/2010/main" val="985057930"/>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FB5768D-1587-420D-9F8A-12081FB4A384}"/>
              </a:ext>
            </a:extLst>
          </p:cNvPr>
          <p:cNvGrpSpPr/>
          <p:nvPr/>
        </p:nvGrpSpPr>
        <p:grpSpPr>
          <a:xfrm>
            <a:off x="0" y="-1"/>
            <a:ext cx="12192000" cy="6858002"/>
            <a:chOff x="0" y="-1"/>
            <a:chExt cx="12192000" cy="6858002"/>
          </a:xfrm>
        </p:grpSpPr>
        <p:sp>
          <p:nvSpPr>
            <p:cNvPr id="8" name="Rectangle 7">
              <a:extLst>
                <a:ext uri="{FF2B5EF4-FFF2-40B4-BE49-F238E27FC236}">
                  <a16:creationId xmlns:a16="http://schemas.microsoft.com/office/drawing/2014/main" id="{AAA68245-5573-4FC2-BB61-DE7812CE8134}"/>
                </a:ext>
              </a:extLst>
            </p:cNvPr>
            <p:cNvSpPr/>
            <p:nvPr/>
          </p:nvSpPr>
          <p:spPr bwMode="auto">
            <a:xfrm>
              <a:off x="0" y="-1"/>
              <a:ext cx="12192000" cy="6858001"/>
            </a:xfrm>
            <a:prstGeom prst="rect">
              <a:avLst/>
            </a:prstGeom>
            <a:gradFill flip="none" rotWithShape="1">
              <a:gsLst>
                <a:gs pos="68000">
                  <a:srgbClr val="0B1A38">
                    <a:alpha val="0"/>
                  </a:srgbClr>
                </a:gs>
                <a:gs pos="100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9740FCC9-B594-4691-9FC8-68AA19AB032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a:extLst>
                <a:ext uri="{FF2B5EF4-FFF2-40B4-BE49-F238E27FC236}">
                  <a16:creationId xmlns:a16="http://schemas.microsoft.com/office/drawing/2014/main" id="{12F1104A-646F-404D-B05F-A0BDF76D5D88}"/>
                </a:ext>
              </a:extLst>
            </p:cNvPr>
            <p:cNvPicPr>
              <a:picLocks noChangeAspect="1"/>
            </p:cNvPicPr>
            <p:nvPr/>
          </p:nvPicPr>
          <p:blipFill rotWithShape="1">
            <a:blip r:embed="rId3"/>
            <a:srcRect l="22500"/>
            <a:stretch/>
          </p:blipFill>
          <p:spPr>
            <a:xfrm>
              <a:off x="2743200" y="0"/>
              <a:ext cx="9448800" cy="6858000"/>
            </a:xfrm>
            <a:prstGeom prst="rect">
              <a:avLst/>
            </a:prstGeom>
          </p:spPr>
        </p:pic>
        <p:sp>
          <p:nvSpPr>
            <p:cNvPr id="11" name="DEV 2022">
              <a:extLst>
                <a:ext uri="{FF2B5EF4-FFF2-40B4-BE49-F238E27FC236}">
                  <a16:creationId xmlns:a16="http://schemas.microsoft.com/office/drawing/2014/main" id="{128DE4F8-87CE-4AFC-B781-61FF2B21728C}"/>
                </a:ext>
              </a:extLst>
            </p:cNvPr>
            <p:cNvSpPr txBox="1">
              <a:spLocks/>
            </p:cNvSpPr>
            <p:nvPr/>
          </p:nvSpPr>
          <p:spPr bwMode="white">
            <a:xfrm>
              <a:off x="1362073" y="6034895"/>
              <a:ext cx="4329425" cy="606772"/>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lnSpc>
                  <a:spcPct val="90000"/>
                </a:lnSpc>
                <a:spcAft>
                  <a:spcPts val="0"/>
                </a:spcAft>
              </a:pPr>
              <a:r>
                <a:rPr lang="en-US" sz="1600" b="1" i="1" dirty="0">
                  <a:solidFill>
                    <a:srgbClr val="C3E3F7">
                      <a:alpha val="50000"/>
                    </a:srgbClr>
                  </a:solidFill>
                </a:rPr>
                <a:t>2022 ESRI DEVELOPER SUMMIT</a:t>
              </a:r>
              <a:endParaRPr lang="en-US" sz="1600" i="1" dirty="0">
                <a:solidFill>
                  <a:srgbClr val="C3E3F7">
                    <a:alpha val="50000"/>
                  </a:srgbClr>
                </a:solidFill>
              </a:endParaRPr>
            </a:p>
          </p:txBody>
        </p:sp>
        <p:pic>
          <p:nvPicPr>
            <p:cNvPr id="12" name="Picture 11">
              <a:extLst>
                <a:ext uri="{FF2B5EF4-FFF2-40B4-BE49-F238E27FC236}">
                  <a16:creationId xmlns:a16="http://schemas.microsoft.com/office/drawing/2014/main" id="{DD65DACF-7833-4BDB-8095-983A7FE4FA04}"/>
                </a:ext>
              </a:extLst>
            </p:cNvPr>
            <p:cNvPicPr>
              <a:picLocks noChangeAspect="1"/>
            </p:cNvPicPr>
            <p:nvPr/>
          </p:nvPicPr>
          <p:blipFill>
            <a:blip r:embed="rId4" cstate="screen">
              <a:alphaModFix amt="55000"/>
              <a:extLst>
                <a:ext uri="{28A0092B-C50C-407E-A947-70E740481C1C}">
                  <a14:useLocalDpi xmlns:a14="http://schemas.microsoft.com/office/drawing/2010/main"/>
                </a:ext>
              </a:extLst>
            </a:blip>
            <a:srcRect/>
            <a:stretch/>
          </p:blipFill>
          <p:spPr>
            <a:xfrm>
              <a:off x="822484" y="654271"/>
              <a:ext cx="2007343" cy="620648"/>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a:xfrm>
            <a:off x="1517213" y="3005929"/>
            <a:ext cx="8221903" cy="307777"/>
          </a:xfrm>
        </p:spPr>
        <p:txBody>
          <a:bodyPr/>
          <a:lstStyle/>
          <a:p>
            <a:pPr>
              <a:spcBef>
                <a:spcPts val="300"/>
              </a:spcBef>
              <a:spcAft>
                <a:spcPts val="600"/>
              </a:spcAft>
            </a:pPr>
            <a:endParaRPr lang="en-US" sz="2000" dirty="0">
              <a:solidFill>
                <a:srgbClr val="1EF1BA"/>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17213" y="1487193"/>
            <a:ext cx="5485754" cy="1477328"/>
          </a:xfrm>
        </p:spPr>
        <p:txBody>
          <a:bodyPr/>
          <a:lstStyle/>
          <a:p>
            <a:r>
              <a:rPr lang="en-US" b="0" dirty="0"/>
              <a:t>DEMO: COGO Enabled lines</a:t>
            </a:r>
          </a:p>
        </p:txBody>
      </p:sp>
    </p:spTree>
    <p:extLst>
      <p:ext uri="{BB962C8B-B14F-4D97-AF65-F5344CB8AC3E}">
        <p14:creationId xmlns:p14="http://schemas.microsoft.com/office/powerpoint/2010/main" val="203304712"/>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49CFFCA-4030-427D-BE4C-BBF6DB6584C0}"/>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7C296677-FC38-4954-8AB4-B59B0D28BF7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9C2545BA-FEF5-4C2A-906F-D833B682B344}"/>
                </a:ext>
              </a:extLst>
            </p:cNvPr>
            <p:cNvPicPr>
              <a:picLocks noChangeAspect="1"/>
            </p:cNvPicPr>
            <p:nvPr/>
          </p:nvPicPr>
          <p:blipFill>
            <a:blip r:embed="rId3"/>
            <a:stretch>
              <a:fillRect/>
            </a:stretch>
          </p:blipFill>
          <p:spPr>
            <a:xfrm>
              <a:off x="6350" y="0"/>
              <a:ext cx="12179300" cy="6858000"/>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914400" y="2732670"/>
            <a:ext cx="8683723" cy="738664"/>
          </a:xfrm>
        </p:spPr>
        <p:txBody>
          <a:bodyPr/>
          <a:lstStyle/>
          <a:p>
            <a:r>
              <a:rPr lang="en-US" dirty="0"/>
              <a:t>Units for COGO values</a:t>
            </a:r>
          </a:p>
        </p:txBody>
      </p:sp>
    </p:spTree>
    <p:extLst>
      <p:ext uri="{BB962C8B-B14F-4D97-AF65-F5344CB8AC3E}">
        <p14:creationId xmlns:p14="http://schemas.microsoft.com/office/powerpoint/2010/main" val="158663741"/>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F0165EF-6700-44FE-928B-75D86F2C543F}"/>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AABB545-9C81-49A4-BE18-B5AD9E44666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B801E2B4-BB2C-4B22-968D-9408131A449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51624BB3-0D53-4651-A098-DD761877BB3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828800"/>
            <a:ext cx="10369296" cy="709127"/>
          </a:xfrm>
        </p:spPr>
        <p:txBody>
          <a:bodyPr/>
          <a:lstStyle/>
          <a:p>
            <a:r>
              <a:rPr lang="en-US" sz="2800" dirty="0"/>
              <a:t>Linear units</a:t>
            </a:r>
          </a:p>
          <a:p>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Units for COGO values</a:t>
            </a:r>
          </a:p>
        </p:txBody>
      </p:sp>
      <p:pic>
        <p:nvPicPr>
          <p:cNvPr id="8" name="Picture 7" descr="A screenshot of a cell phone&#10;&#10;Description automatically generated">
            <a:extLst>
              <a:ext uri="{FF2B5EF4-FFF2-40B4-BE49-F238E27FC236}">
                <a16:creationId xmlns:a16="http://schemas.microsoft.com/office/drawing/2014/main" id="{F6C75EA3-DF76-4C40-B288-6ECE86D210B3}"/>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31" name="Rectangle 30">
            <a:extLst>
              <a:ext uri="{FF2B5EF4-FFF2-40B4-BE49-F238E27FC236}">
                <a16:creationId xmlns:a16="http://schemas.microsoft.com/office/drawing/2014/main" id="{E4B7DD15-D31F-472E-8A91-A3B178C1D779}"/>
              </a:ext>
            </a:extLst>
          </p:cNvPr>
          <p:cNvSpPr/>
          <p:nvPr/>
        </p:nvSpPr>
        <p:spPr bwMode="auto">
          <a:xfrm>
            <a:off x="1149532" y="3602857"/>
            <a:ext cx="1227908" cy="1477401"/>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5" name="Title 11">
            <a:extLst>
              <a:ext uri="{FF2B5EF4-FFF2-40B4-BE49-F238E27FC236}">
                <a16:creationId xmlns:a16="http://schemas.microsoft.com/office/drawing/2014/main" id="{9F629FC6-E229-4932-ADD9-672571F72C9E}"/>
              </a:ext>
            </a:extLst>
          </p:cNvPr>
          <p:cNvSpPr>
            <a:spLocks noGrp="1"/>
          </p:cNvSpPr>
          <p:nvPr>
            <p:ph type="title"/>
          </p:nvPr>
        </p:nvSpPr>
        <p:spPr>
          <a:xfrm>
            <a:off x="685800" y="778107"/>
            <a:ext cx="10826496" cy="553998"/>
          </a:xfrm>
        </p:spPr>
        <p:txBody>
          <a:bodyPr/>
          <a:lstStyle/>
          <a:p>
            <a:r>
              <a:rPr lang="en-US" sz="3600" dirty="0"/>
              <a:t>Units for COGO values</a:t>
            </a:r>
          </a:p>
        </p:txBody>
      </p:sp>
    </p:spTree>
    <p:extLst>
      <p:ext uri="{BB962C8B-B14F-4D97-AF65-F5344CB8AC3E}">
        <p14:creationId xmlns:p14="http://schemas.microsoft.com/office/powerpoint/2010/main" val="574257191"/>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F0165EF-6700-44FE-928B-75D86F2C543F}"/>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AABB545-9C81-49A4-BE18-B5AD9E44666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B801E2B4-BB2C-4B22-968D-9408131A449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51624BB3-0D53-4651-A098-DD761877BB3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828800"/>
            <a:ext cx="2464420" cy="709127"/>
          </a:xfrm>
        </p:spPr>
        <p:txBody>
          <a:bodyPr/>
          <a:lstStyle/>
          <a:p>
            <a:r>
              <a:rPr lang="en-US" sz="2800" dirty="0"/>
              <a:t>Linear units</a:t>
            </a:r>
          </a:p>
          <a:p>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Units for COGO values</a:t>
            </a:r>
          </a:p>
        </p:txBody>
      </p:sp>
      <p:pic>
        <p:nvPicPr>
          <p:cNvPr id="8" name="Picture 7" descr="A screenshot of a cell phone&#10;&#10;Description automatically generated">
            <a:extLst>
              <a:ext uri="{FF2B5EF4-FFF2-40B4-BE49-F238E27FC236}">
                <a16:creationId xmlns:a16="http://schemas.microsoft.com/office/drawing/2014/main" id="{F6C75EA3-DF76-4C40-B288-6ECE86D210B3}"/>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31" name="Rectangle 30">
            <a:extLst>
              <a:ext uri="{FF2B5EF4-FFF2-40B4-BE49-F238E27FC236}">
                <a16:creationId xmlns:a16="http://schemas.microsoft.com/office/drawing/2014/main" id="{E4B7DD15-D31F-472E-8A91-A3B178C1D779}"/>
              </a:ext>
            </a:extLst>
          </p:cNvPr>
          <p:cNvSpPr/>
          <p:nvPr/>
        </p:nvSpPr>
        <p:spPr bwMode="auto">
          <a:xfrm>
            <a:off x="1149532" y="3602857"/>
            <a:ext cx="1227908" cy="1477401"/>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5" name="Title 11">
            <a:extLst>
              <a:ext uri="{FF2B5EF4-FFF2-40B4-BE49-F238E27FC236}">
                <a16:creationId xmlns:a16="http://schemas.microsoft.com/office/drawing/2014/main" id="{9F629FC6-E229-4932-ADD9-672571F72C9E}"/>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2" name="Content Placeholder 9">
            <a:extLst>
              <a:ext uri="{FF2B5EF4-FFF2-40B4-BE49-F238E27FC236}">
                <a16:creationId xmlns:a16="http://schemas.microsoft.com/office/drawing/2014/main" id="{67A33DCE-F6AF-400F-87AE-BCBA078C2420}"/>
              </a:ext>
            </a:extLst>
          </p:cNvPr>
          <p:cNvSpPr txBox="1">
            <a:spLocks/>
          </p:cNvSpPr>
          <p:nvPr/>
        </p:nvSpPr>
        <p:spPr>
          <a:xfrm>
            <a:off x="6575496" y="1769329"/>
            <a:ext cx="3717080" cy="639334"/>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dirty="0"/>
              <a:t>Dataset projection</a:t>
            </a:r>
          </a:p>
          <a:p>
            <a:endParaRPr lang="en-US" sz="2800" dirty="0"/>
          </a:p>
        </p:txBody>
      </p:sp>
      <p:pic>
        <p:nvPicPr>
          <p:cNvPr id="2" name="Picture 1">
            <a:extLst>
              <a:ext uri="{FF2B5EF4-FFF2-40B4-BE49-F238E27FC236}">
                <a16:creationId xmlns:a16="http://schemas.microsoft.com/office/drawing/2014/main" id="{9D428B02-E47A-4B21-9C1E-9DEFE5C65ACD}"/>
              </a:ext>
            </a:extLst>
          </p:cNvPr>
          <p:cNvPicPr>
            <a:picLocks noChangeAspect="1"/>
          </p:cNvPicPr>
          <p:nvPr/>
        </p:nvPicPr>
        <p:blipFill>
          <a:blip r:embed="rId5"/>
          <a:stretch>
            <a:fillRect/>
          </a:stretch>
        </p:blipFill>
        <p:spPr>
          <a:xfrm>
            <a:off x="6346514" y="2537927"/>
            <a:ext cx="5920000" cy="3360000"/>
          </a:xfrm>
          <a:prstGeom prst="rect">
            <a:avLst/>
          </a:prstGeom>
        </p:spPr>
      </p:pic>
    </p:spTree>
    <p:extLst>
      <p:ext uri="{BB962C8B-B14F-4D97-AF65-F5344CB8AC3E}">
        <p14:creationId xmlns:p14="http://schemas.microsoft.com/office/powerpoint/2010/main" val="527500874"/>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F0165EF-6700-44FE-928B-75D86F2C543F}"/>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AABB545-9C81-49A4-BE18-B5AD9E44666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B801E2B4-BB2C-4B22-968D-9408131A449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51624BB3-0D53-4651-A098-DD761877BB3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828800"/>
            <a:ext cx="2464420" cy="709127"/>
          </a:xfrm>
        </p:spPr>
        <p:txBody>
          <a:bodyPr/>
          <a:lstStyle/>
          <a:p>
            <a:r>
              <a:rPr lang="en-US" sz="2800" dirty="0"/>
              <a:t>Linear units</a:t>
            </a:r>
          </a:p>
          <a:p>
            <a:endParaRPr lang="en-US" sz="2800" dirty="0"/>
          </a:p>
        </p:txBody>
      </p:sp>
      <p:pic>
        <p:nvPicPr>
          <p:cNvPr id="8" name="Picture 7" descr="A screenshot of a cell phone&#10;&#10;Description automatically generated">
            <a:extLst>
              <a:ext uri="{FF2B5EF4-FFF2-40B4-BE49-F238E27FC236}">
                <a16:creationId xmlns:a16="http://schemas.microsoft.com/office/drawing/2014/main" id="{F6C75EA3-DF76-4C40-B288-6ECE86D210B3}"/>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31" name="Rectangle 30">
            <a:extLst>
              <a:ext uri="{FF2B5EF4-FFF2-40B4-BE49-F238E27FC236}">
                <a16:creationId xmlns:a16="http://schemas.microsoft.com/office/drawing/2014/main" id="{E4B7DD15-D31F-472E-8A91-A3B178C1D779}"/>
              </a:ext>
            </a:extLst>
          </p:cNvPr>
          <p:cNvSpPr/>
          <p:nvPr/>
        </p:nvSpPr>
        <p:spPr bwMode="auto">
          <a:xfrm>
            <a:off x="1149532" y="3602857"/>
            <a:ext cx="1227908" cy="1477401"/>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5" name="Title 11">
            <a:extLst>
              <a:ext uri="{FF2B5EF4-FFF2-40B4-BE49-F238E27FC236}">
                <a16:creationId xmlns:a16="http://schemas.microsoft.com/office/drawing/2014/main" id="{9F629FC6-E229-4932-ADD9-672571F72C9E}"/>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2" name="Content Placeholder 9">
            <a:extLst>
              <a:ext uri="{FF2B5EF4-FFF2-40B4-BE49-F238E27FC236}">
                <a16:creationId xmlns:a16="http://schemas.microsoft.com/office/drawing/2014/main" id="{67A33DCE-F6AF-400F-87AE-BCBA078C2420}"/>
              </a:ext>
            </a:extLst>
          </p:cNvPr>
          <p:cNvSpPr txBox="1">
            <a:spLocks/>
          </p:cNvSpPr>
          <p:nvPr/>
        </p:nvSpPr>
        <p:spPr>
          <a:xfrm>
            <a:off x="6575496" y="1769329"/>
            <a:ext cx="3717080" cy="639334"/>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dirty="0"/>
              <a:t>Dataset projection</a:t>
            </a:r>
          </a:p>
          <a:p>
            <a:endParaRPr lang="en-US" sz="2800" dirty="0"/>
          </a:p>
        </p:txBody>
      </p:sp>
      <p:pic>
        <p:nvPicPr>
          <p:cNvPr id="4" name="Picture 3">
            <a:extLst>
              <a:ext uri="{FF2B5EF4-FFF2-40B4-BE49-F238E27FC236}">
                <a16:creationId xmlns:a16="http://schemas.microsoft.com/office/drawing/2014/main" id="{6C6952D4-A893-409B-951F-3D33236B7756}"/>
              </a:ext>
            </a:extLst>
          </p:cNvPr>
          <p:cNvPicPr>
            <a:picLocks noChangeAspect="1"/>
          </p:cNvPicPr>
          <p:nvPr/>
        </p:nvPicPr>
        <p:blipFill>
          <a:blip r:embed="rId5"/>
          <a:stretch>
            <a:fillRect/>
          </a:stretch>
        </p:blipFill>
        <p:spPr>
          <a:xfrm>
            <a:off x="6350057" y="2537927"/>
            <a:ext cx="5920000" cy="3360000"/>
          </a:xfrm>
          <a:prstGeom prst="rect">
            <a:avLst/>
          </a:prstGeom>
        </p:spPr>
      </p:pic>
      <p:sp>
        <p:nvSpPr>
          <p:cNvPr id="17" name="Text Placeholder 13">
            <a:extLst>
              <a:ext uri="{FF2B5EF4-FFF2-40B4-BE49-F238E27FC236}">
                <a16:creationId xmlns:a16="http://schemas.microsoft.com/office/drawing/2014/main" id="{F3807E02-90DC-4C03-AAC5-E9D7460F5B29}"/>
              </a:ext>
            </a:extLst>
          </p:cNvPr>
          <p:cNvSpPr>
            <a:spLocks noGrp="1"/>
          </p:cNvSpPr>
          <p:nvPr>
            <p:ph type="body" sz="quarter" idx="14"/>
          </p:nvPr>
        </p:nvSpPr>
        <p:spPr>
          <a:xfrm>
            <a:off x="914400" y="6177085"/>
            <a:ext cx="10599358" cy="215444"/>
          </a:xfrm>
        </p:spPr>
        <p:txBody>
          <a:bodyPr/>
          <a:lstStyle/>
          <a:p>
            <a:r>
              <a:rPr lang="en-US" dirty="0"/>
              <a:t>Units for COGO values</a:t>
            </a:r>
          </a:p>
        </p:txBody>
      </p:sp>
    </p:spTree>
    <p:extLst>
      <p:ext uri="{BB962C8B-B14F-4D97-AF65-F5344CB8AC3E}">
        <p14:creationId xmlns:p14="http://schemas.microsoft.com/office/powerpoint/2010/main" val="918448554"/>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F0165EF-6700-44FE-928B-75D86F2C543F}"/>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AABB545-9C81-49A4-BE18-B5AD9E44666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B801E2B4-BB2C-4B22-968D-9408131A449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51624BB3-0D53-4651-A098-DD761877BB3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399" y="1828800"/>
            <a:ext cx="10470995" cy="1260000"/>
          </a:xfrm>
        </p:spPr>
        <p:txBody>
          <a:bodyPr/>
          <a:lstStyle/>
          <a:p>
            <a:r>
              <a:rPr lang="en-US" sz="2800" dirty="0"/>
              <a:t>Linear units</a:t>
            </a:r>
          </a:p>
          <a:p>
            <a:r>
              <a:rPr lang="en-US" sz="2800" dirty="0"/>
              <a:t>Getting the linear unit conversion factor</a:t>
            </a:r>
          </a:p>
          <a:p>
            <a:endParaRPr lang="en-US" sz="2800" dirty="0"/>
          </a:p>
        </p:txBody>
      </p:sp>
      <p:sp>
        <p:nvSpPr>
          <p:cNvPr id="15" name="Title 11">
            <a:extLst>
              <a:ext uri="{FF2B5EF4-FFF2-40B4-BE49-F238E27FC236}">
                <a16:creationId xmlns:a16="http://schemas.microsoft.com/office/drawing/2014/main" id="{9F629FC6-E229-4932-ADD9-672571F72C9E}"/>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16" name="Picture 15">
            <a:extLst>
              <a:ext uri="{FF2B5EF4-FFF2-40B4-BE49-F238E27FC236}">
                <a16:creationId xmlns:a16="http://schemas.microsoft.com/office/drawing/2014/main" id="{21CFD49D-B7DA-48B6-83B5-CDB934F21F7D}"/>
              </a:ext>
            </a:extLst>
          </p:cNvPr>
          <p:cNvPicPr>
            <a:picLocks noChangeAspect="1"/>
          </p:cNvPicPr>
          <p:nvPr/>
        </p:nvPicPr>
        <p:blipFill>
          <a:blip r:embed="rId4"/>
          <a:stretch>
            <a:fillRect/>
          </a:stretch>
        </p:blipFill>
        <p:spPr>
          <a:xfrm>
            <a:off x="914400" y="3020452"/>
            <a:ext cx="10954286" cy="1260000"/>
          </a:xfrm>
          <a:prstGeom prst="rect">
            <a:avLst/>
          </a:prstGeom>
        </p:spPr>
      </p:pic>
      <p:sp>
        <p:nvSpPr>
          <p:cNvPr id="17" name="Text Placeholder 13">
            <a:extLst>
              <a:ext uri="{FF2B5EF4-FFF2-40B4-BE49-F238E27FC236}">
                <a16:creationId xmlns:a16="http://schemas.microsoft.com/office/drawing/2014/main" id="{F3BD778F-1387-46E4-8A25-CC1F0BEC5049}"/>
              </a:ext>
            </a:extLst>
          </p:cNvPr>
          <p:cNvSpPr txBox="1">
            <a:spLocks/>
          </p:cNvSpPr>
          <p:nvPr/>
        </p:nvSpPr>
        <p:spPr>
          <a:xfrm>
            <a:off x="1066800" y="6329485"/>
            <a:ext cx="10599358" cy="215444"/>
          </a:xfrm>
          <a:prstGeom prst="rect">
            <a:avLst/>
          </a:prstGeom>
          <a:noFill/>
        </p:spPr>
        <p:txBody>
          <a:bodyPr vert="horz" wrap="square" lIns="0" tIns="0" rIns="0" bIns="0" rtlCol="0"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a:t>Units for COGO values</a:t>
            </a:r>
          </a:p>
        </p:txBody>
      </p:sp>
    </p:spTree>
    <p:extLst>
      <p:ext uri="{BB962C8B-B14F-4D97-AF65-F5344CB8AC3E}">
        <p14:creationId xmlns:p14="http://schemas.microsoft.com/office/powerpoint/2010/main" val="3182535996"/>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pic>
        <p:nvPicPr>
          <p:cNvPr id="8" name="Picture 7" descr="A screenshot of a cell phone&#10;&#10;Description automatically generated">
            <a:extLst>
              <a:ext uri="{FF2B5EF4-FFF2-40B4-BE49-F238E27FC236}">
                <a16:creationId xmlns:a16="http://schemas.microsoft.com/office/drawing/2014/main" id="{F6C75EA3-DF76-4C40-B288-6ECE86D210B3}"/>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31" name="Rectangle 30">
            <a:extLst>
              <a:ext uri="{FF2B5EF4-FFF2-40B4-BE49-F238E27FC236}">
                <a16:creationId xmlns:a16="http://schemas.microsoft.com/office/drawing/2014/main" id="{E4B7DD15-D31F-472E-8A91-A3B178C1D779}"/>
              </a:ext>
            </a:extLst>
          </p:cNvPr>
          <p:cNvSpPr/>
          <p:nvPr/>
        </p:nvSpPr>
        <p:spPr bwMode="auto">
          <a:xfrm>
            <a:off x="1149532" y="3187217"/>
            <a:ext cx="1227908" cy="428007"/>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1260000"/>
          </a:xfrm>
        </p:spPr>
        <p:txBody>
          <a:bodyPr/>
          <a:lstStyle/>
          <a:p>
            <a:r>
              <a:rPr lang="en-US" sz="2800" dirty="0"/>
              <a:t>Direction units</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sp>
        <p:nvSpPr>
          <p:cNvPr id="17" name="Content Placeholder 9">
            <a:extLst>
              <a:ext uri="{FF2B5EF4-FFF2-40B4-BE49-F238E27FC236}">
                <a16:creationId xmlns:a16="http://schemas.microsoft.com/office/drawing/2014/main" id="{FBDDFF12-DC45-4E6F-BEED-E0741D9320FB}"/>
              </a:ext>
            </a:extLst>
          </p:cNvPr>
          <p:cNvSpPr txBox="1">
            <a:spLocks/>
          </p:cNvSpPr>
          <p:nvPr/>
        </p:nvSpPr>
        <p:spPr>
          <a:xfrm>
            <a:off x="6575496" y="1769329"/>
            <a:ext cx="3717080" cy="639334"/>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lang="en-US" sz="1400" b="0" kern="120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6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6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600" b="1" kern="1200">
                <a:solidFill>
                  <a:schemeClr val="tx1"/>
                </a:solidFill>
                <a:latin typeface="Arial"/>
                <a:ea typeface="+mn-ea"/>
                <a:cs typeface="Arial"/>
              </a:defRPr>
            </a:lvl9pPr>
          </a:lstStyle>
          <a:p>
            <a:r>
              <a:rPr lang="en-US" sz="2800" dirty="0"/>
              <a:t>North azimuth, decimal degrees</a:t>
            </a:r>
          </a:p>
          <a:p>
            <a:endParaRPr lang="en-US" sz="2800" dirty="0"/>
          </a:p>
        </p:txBody>
      </p:sp>
      <p:pic>
        <p:nvPicPr>
          <p:cNvPr id="6" name="Picture 5">
            <a:extLst>
              <a:ext uri="{FF2B5EF4-FFF2-40B4-BE49-F238E27FC236}">
                <a16:creationId xmlns:a16="http://schemas.microsoft.com/office/drawing/2014/main" id="{D17A8CF4-4986-483D-BE05-FCB61E4E872C}"/>
              </a:ext>
            </a:extLst>
          </p:cNvPr>
          <p:cNvPicPr>
            <a:picLocks noChangeAspect="1"/>
          </p:cNvPicPr>
          <p:nvPr/>
        </p:nvPicPr>
        <p:blipFill>
          <a:blip r:embed="rId5"/>
          <a:stretch>
            <a:fillRect/>
          </a:stretch>
        </p:blipFill>
        <p:spPr>
          <a:xfrm>
            <a:off x="6632965" y="2714074"/>
            <a:ext cx="4828571" cy="3780952"/>
          </a:xfrm>
          <a:prstGeom prst="rect">
            <a:avLst/>
          </a:prstGeom>
        </p:spPr>
      </p:pic>
    </p:spTree>
    <p:extLst>
      <p:ext uri="{BB962C8B-B14F-4D97-AF65-F5344CB8AC3E}">
        <p14:creationId xmlns:p14="http://schemas.microsoft.com/office/powerpoint/2010/main" val="2883836"/>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Units for COGO values</a:t>
            </a:r>
          </a:p>
        </p:txBody>
      </p:sp>
      <p:pic>
        <p:nvPicPr>
          <p:cNvPr id="8" name="Picture 7" descr="A screenshot of a cell phone&#10;&#10;Description automatically generated">
            <a:extLst>
              <a:ext uri="{FF2B5EF4-FFF2-40B4-BE49-F238E27FC236}">
                <a16:creationId xmlns:a16="http://schemas.microsoft.com/office/drawing/2014/main" id="{F6C75EA3-DF76-4C40-B288-6ECE86D210B3}"/>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31" name="Rectangle 30">
            <a:extLst>
              <a:ext uri="{FF2B5EF4-FFF2-40B4-BE49-F238E27FC236}">
                <a16:creationId xmlns:a16="http://schemas.microsoft.com/office/drawing/2014/main" id="{E4B7DD15-D31F-472E-8A91-A3B178C1D779}"/>
              </a:ext>
            </a:extLst>
          </p:cNvPr>
          <p:cNvSpPr/>
          <p:nvPr/>
        </p:nvSpPr>
        <p:spPr bwMode="auto">
          <a:xfrm>
            <a:off x="1149532" y="3187217"/>
            <a:ext cx="1227908" cy="428007"/>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1260000"/>
          </a:xfrm>
        </p:spPr>
        <p:txBody>
          <a:bodyPr/>
          <a:lstStyle/>
          <a:p>
            <a:r>
              <a:rPr lang="en-US" sz="2800" dirty="0"/>
              <a:t>Direction units</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18" name="Picture 17">
            <a:extLst>
              <a:ext uri="{FF2B5EF4-FFF2-40B4-BE49-F238E27FC236}">
                <a16:creationId xmlns:a16="http://schemas.microsoft.com/office/drawing/2014/main" id="{FCFFE383-03B5-4431-8723-4D1A5975E6A3}"/>
              </a:ext>
            </a:extLst>
          </p:cNvPr>
          <p:cNvPicPr>
            <a:picLocks noChangeAspect="1"/>
          </p:cNvPicPr>
          <p:nvPr/>
        </p:nvPicPr>
        <p:blipFill>
          <a:blip r:embed="rId5"/>
          <a:stretch>
            <a:fillRect/>
          </a:stretch>
        </p:blipFill>
        <p:spPr>
          <a:xfrm>
            <a:off x="5957031" y="1828799"/>
            <a:ext cx="5171886" cy="4014188"/>
          </a:xfrm>
          <a:prstGeom prst="rect">
            <a:avLst/>
          </a:prstGeom>
        </p:spPr>
      </p:pic>
    </p:spTree>
    <p:extLst>
      <p:ext uri="{BB962C8B-B14F-4D97-AF65-F5344CB8AC3E}">
        <p14:creationId xmlns:p14="http://schemas.microsoft.com/office/powerpoint/2010/main" val="825917198"/>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Traverse text file example</a:t>
            </a: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1260000"/>
          </a:xfrm>
        </p:spPr>
        <p:txBody>
          <a:bodyPr/>
          <a:lstStyle/>
          <a:p>
            <a:r>
              <a:rPr lang="en-US" sz="2800" dirty="0"/>
              <a:t>Converting Direction units &amp; formats</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12" name="Picture 11">
            <a:extLst>
              <a:ext uri="{FF2B5EF4-FFF2-40B4-BE49-F238E27FC236}">
                <a16:creationId xmlns:a16="http://schemas.microsoft.com/office/drawing/2014/main" id="{864092EF-91E0-4407-9420-B031A1365433}"/>
              </a:ext>
            </a:extLst>
          </p:cNvPr>
          <p:cNvPicPr>
            <a:picLocks noChangeAspect="1"/>
          </p:cNvPicPr>
          <p:nvPr/>
        </p:nvPicPr>
        <p:blipFill>
          <a:blip r:embed="rId4"/>
          <a:stretch>
            <a:fillRect/>
          </a:stretch>
        </p:blipFill>
        <p:spPr>
          <a:xfrm>
            <a:off x="920833" y="2533215"/>
            <a:ext cx="4324259" cy="3178399"/>
          </a:xfrm>
          <a:prstGeom prst="rect">
            <a:avLst/>
          </a:prstGeom>
        </p:spPr>
      </p:pic>
    </p:spTree>
    <p:extLst>
      <p:ext uri="{BB962C8B-B14F-4D97-AF65-F5344CB8AC3E}">
        <p14:creationId xmlns:p14="http://schemas.microsoft.com/office/powerpoint/2010/main" val="990212905"/>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C18E38D-801A-4DDB-8237-794F0CF7BAB3}"/>
              </a:ext>
            </a:extLst>
          </p:cNvPr>
          <p:cNvGrpSpPr/>
          <p:nvPr/>
        </p:nvGrpSpPr>
        <p:grpSpPr>
          <a:xfrm>
            <a:off x="0" y="-1"/>
            <a:ext cx="12192000" cy="6858002"/>
            <a:chOff x="0" y="-1"/>
            <a:chExt cx="12192000" cy="6858002"/>
          </a:xfrm>
        </p:grpSpPr>
        <p:sp>
          <p:nvSpPr>
            <p:cNvPr id="6" name="Rectangle 5">
              <a:extLst>
                <a:ext uri="{FF2B5EF4-FFF2-40B4-BE49-F238E27FC236}">
                  <a16:creationId xmlns:a16="http://schemas.microsoft.com/office/drawing/2014/main" id="{A7B68759-8F76-467B-AC7F-90147F178294}"/>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7" name="Rectangle 6">
              <a:extLst>
                <a:ext uri="{FF2B5EF4-FFF2-40B4-BE49-F238E27FC236}">
                  <a16:creationId xmlns:a16="http://schemas.microsoft.com/office/drawing/2014/main" id="{838F2DE0-7671-4E82-8EAD-F933AA896A2C}"/>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02A1B48D-5E46-44F5-AA9E-96AC9C8BC327}"/>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p:txBody>
          <a:bodyPr/>
          <a:lstStyle/>
          <a:p>
            <a:endParaRPr lang="en-US" dirty="0"/>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p:txBody>
          <a:bodyPr/>
          <a:lstStyle/>
          <a:p>
            <a:r>
              <a:rPr lang="en-US" dirty="0"/>
              <a:t>ArcGIS Pro SDK for .NET: COGO API</a:t>
            </a:r>
          </a:p>
          <a:p>
            <a:r>
              <a:rPr lang="en-US" dirty="0"/>
              <a:t>4:00 p.m. — 5:00 p.m.</a:t>
            </a:r>
          </a:p>
          <a:p>
            <a:r>
              <a:rPr lang="en-US" dirty="0"/>
              <a:t>Primrose A | PSCC</a:t>
            </a:r>
          </a:p>
          <a:p>
            <a:r>
              <a:rPr lang="en-US" dirty="0"/>
              <a:t>    Esri Technical Session</a:t>
            </a:r>
          </a:p>
          <a:p>
            <a:endParaRPr lang="en-US" dirty="0"/>
          </a:p>
          <a:p>
            <a:r>
              <a:rPr lang="en-US" dirty="0"/>
              <a:t>HYBRID SESSION | Learn how to use the geometry and editing API to create add-ins for COGO (Coordinate geometry). We present the data schema and attributes that support editing COGO-enabled lines, including ground to grid corrections, circular arcs, spiral curves, direction formats, and distance unit conversions.</a:t>
            </a:r>
          </a:p>
          <a:p>
            <a:endParaRPr lang="en-US" dirty="0"/>
          </a:p>
          <a:p>
            <a:r>
              <a:rPr lang="en-US" dirty="0"/>
              <a:t>Tim Hodson, Ken Galliher</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285944726"/>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Traverse text file example</a:t>
            </a: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1260000"/>
          </a:xfrm>
        </p:spPr>
        <p:txBody>
          <a:bodyPr/>
          <a:lstStyle/>
          <a:p>
            <a:r>
              <a:rPr lang="en-US" sz="2800" dirty="0"/>
              <a:t>Converting Direction units &amp; formats</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12" name="Picture 11">
            <a:extLst>
              <a:ext uri="{FF2B5EF4-FFF2-40B4-BE49-F238E27FC236}">
                <a16:creationId xmlns:a16="http://schemas.microsoft.com/office/drawing/2014/main" id="{864092EF-91E0-4407-9420-B031A1365433}"/>
              </a:ext>
            </a:extLst>
          </p:cNvPr>
          <p:cNvPicPr>
            <a:picLocks noChangeAspect="1"/>
          </p:cNvPicPr>
          <p:nvPr/>
        </p:nvPicPr>
        <p:blipFill>
          <a:blip r:embed="rId4"/>
          <a:stretch>
            <a:fillRect/>
          </a:stretch>
        </p:blipFill>
        <p:spPr>
          <a:xfrm>
            <a:off x="920833" y="2533215"/>
            <a:ext cx="4324259" cy="3178399"/>
          </a:xfrm>
          <a:prstGeom prst="rect">
            <a:avLst/>
          </a:prstGeom>
        </p:spPr>
      </p:pic>
      <p:sp>
        <p:nvSpPr>
          <p:cNvPr id="10" name="Rectangle 9">
            <a:extLst>
              <a:ext uri="{FF2B5EF4-FFF2-40B4-BE49-F238E27FC236}">
                <a16:creationId xmlns:a16="http://schemas.microsoft.com/office/drawing/2014/main" id="{D9BDA729-8624-4B61-9267-ACD44551F4C0}"/>
              </a:ext>
            </a:extLst>
          </p:cNvPr>
          <p:cNvSpPr/>
          <p:nvPr/>
        </p:nvSpPr>
        <p:spPr bwMode="auto">
          <a:xfrm>
            <a:off x="926886" y="3171098"/>
            <a:ext cx="1087679" cy="554504"/>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908062418"/>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Traverse text file example</a:t>
            </a: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1260000"/>
          </a:xfrm>
        </p:spPr>
        <p:txBody>
          <a:bodyPr/>
          <a:lstStyle/>
          <a:p>
            <a:r>
              <a:rPr lang="en-US" sz="2800" dirty="0"/>
              <a:t>Converting Direction units &amp; formats</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12" name="Picture 11">
            <a:extLst>
              <a:ext uri="{FF2B5EF4-FFF2-40B4-BE49-F238E27FC236}">
                <a16:creationId xmlns:a16="http://schemas.microsoft.com/office/drawing/2014/main" id="{864092EF-91E0-4407-9420-B031A1365433}"/>
              </a:ext>
            </a:extLst>
          </p:cNvPr>
          <p:cNvPicPr>
            <a:picLocks noChangeAspect="1"/>
          </p:cNvPicPr>
          <p:nvPr/>
        </p:nvPicPr>
        <p:blipFill>
          <a:blip r:embed="rId4"/>
          <a:stretch>
            <a:fillRect/>
          </a:stretch>
        </p:blipFill>
        <p:spPr>
          <a:xfrm>
            <a:off x="920833" y="2533215"/>
            <a:ext cx="4324259" cy="3178399"/>
          </a:xfrm>
          <a:prstGeom prst="rect">
            <a:avLst/>
          </a:prstGeom>
        </p:spPr>
      </p:pic>
      <p:sp>
        <p:nvSpPr>
          <p:cNvPr id="17" name="Rectangle 16">
            <a:extLst>
              <a:ext uri="{FF2B5EF4-FFF2-40B4-BE49-F238E27FC236}">
                <a16:creationId xmlns:a16="http://schemas.microsoft.com/office/drawing/2014/main" id="{CD1585D1-BF0E-46B7-97F0-F5A9882B512C}"/>
              </a:ext>
            </a:extLst>
          </p:cNvPr>
          <p:cNvSpPr/>
          <p:nvPr/>
        </p:nvSpPr>
        <p:spPr bwMode="auto">
          <a:xfrm>
            <a:off x="1300480" y="4207634"/>
            <a:ext cx="1172556" cy="288090"/>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606217347"/>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String Quadrant Bearing to Polar Cartesian</a:t>
            </a: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1260000"/>
          </a:xfrm>
        </p:spPr>
        <p:txBody>
          <a:bodyPr/>
          <a:lstStyle/>
          <a:p>
            <a:r>
              <a:rPr lang="en-US" sz="2800" dirty="0"/>
              <a:t>Using the </a:t>
            </a:r>
            <a:r>
              <a:rPr lang="en-US" sz="2800" dirty="0" err="1"/>
              <a:t>DirectionUnitFormatConversion</a:t>
            </a:r>
            <a:r>
              <a:rPr lang="en-US" sz="2800" dirty="0"/>
              <a:t> class</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18" name="Picture 17" descr="A screenshot of a cell phone&#10;&#10;Description automatically generated">
            <a:extLst>
              <a:ext uri="{FF2B5EF4-FFF2-40B4-BE49-F238E27FC236}">
                <a16:creationId xmlns:a16="http://schemas.microsoft.com/office/drawing/2014/main" id="{D4A23125-015F-46D3-81B6-C9A39B5A842D}"/>
              </a:ext>
            </a:extLst>
          </p:cNvPr>
          <p:cNvPicPr>
            <a:picLocks noChangeAspect="1"/>
          </p:cNvPicPr>
          <p:nvPr/>
        </p:nvPicPr>
        <p:blipFill>
          <a:blip r:embed="rId4"/>
          <a:stretch>
            <a:fillRect/>
          </a:stretch>
        </p:blipFill>
        <p:spPr>
          <a:xfrm>
            <a:off x="930993" y="2569083"/>
            <a:ext cx="8571428" cy="2933333"/>
          </a:xfrm>
          <a:prstGeom prst="rect">
            <a:avLst/>
          </a:prstGeom>
        </p:spPr>
      </p:pic>
    </p:spTree>
    <p:extLst>
      <p:ext uri="{BB962C8B-B14F-4D97-AF65-F5344CB8AC3E}">
        <p14:creationId xmlns:p14="http://schemas.microsoft.com/office/powerpoint/2010/main" val="2609717418"/>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Polar cartesian radians to North Azimuth decimal degrees</a:t>
            </a: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1260000"/>
          </a:xfrm>
        </p:spPr>
        <p:txBody>
          <a:bodyPr/>
          <a:lstStyle/>
          <a:p>
            <a:r>
              <a:rPr lang="en-US" sz="2800" dirty="0"/>
              <a:t>Using the </a:t>
            </a:r>
            <a:r>
              <a:rPr lang="en-US" sz="2800" dirty="0" err="1"/>
              <a:t>DirectionUnitFormatConversion</a:t>
            </a:r>
            <a:r>
              <a:rPr lang="en-US" sz="2800" dirty="0"/>
              <a:t> class</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10" name="Picture 9" descr="A screenshot of a cell phone&#10;&#10;Description automatically generated">
            <a:extLst>
              <a:ext uri="{FF2B5EF4-FFF2-40B4-BE49-F238E27FC236}">
                <a16:creationId xmlns:a16="http://schemas.microsoft.com/office/drawing/2014/main" id="{FDE54210-A845-4D46-8F25-6EB5551D8D2D}"/>
              </a:ext>
            </a:extLst>
          </p:cNvPr>
          <p:cNvPicPr>
            <a:picLocks noChangeAspect="1"/>
          </p:cNvPicPr>
          <p:nvPr/>
        </p:nvPicPr>
        <p:blipFill>
          <a:blip r:embed="rId4"/>
          <a:stretch>
            <a:fillRect/>
          </a:stretch>
        </p:blipFill>
        <p:spPr>
          <a:xfrm>
            <a:off x="920833" y="2544598"/>
            <a:ext cx="8095238" cy="2990476"/>
          </a:xfrm>
          <a:prstGeom prst="rect">
            <a:avLst/>
          </a:prstGeom>
        </p:spPr>
      </p:pic>
    </p:spTree>
    <p:extLst>
      <p:ext uri="{BB962C8B-B14F-4D97-AF65-F5344CB8AC3E}">
        <p14:creationId xmlns:p14="http://schemas.microsoft.com/office/powerpoint/2010/main" val="1056571409"/>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Getting units from the backstage</a:t>
            </a: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791737"/>
          </a:xfrm>
        </p:spPr>
        <p:txBody>
          <a:bodyPr/>
          <a:lstStyle/>
          <a:p>
            <a:r>
              <a:rPr lang="en-US" sz="2800" dirty="0"/>
              <a:t>Getting units from the Project (New API at 2.9 !)</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2" name="Picture 1">
            <a:extLst>
              <a:ext uri="{FF2B5EF4-FFF2-40B4-BE49-F238E27FC236}">
                <a16:creationId xmlns:a16="http://schemas.microsoft.com/office/drawing/2014/main" id="{C55D2765-8EA8-4E3F-AF60-0F88B435C483}"/>
              </a:ext>
            </a:extLst>
          </p:cNvPr>
          <p:cNvPicPr>
            <a:picLocks noChangeAspect="1"/>
          </p:cNvPicPr>
          <p:nvPr/>
        </p:nvPicPr>
        <p:blipFill>
          <a:blip r:embed="rId4"/>
          <a:stretch>
            <a:fillRect/>
          </a:stretch>
        </p:blipFill>
        <p:spPr>
          <a:xfrm>
            <a:off x="1832989" y="2447105"/>
            <a:ext cx="6034286" cy="4304762"/>
          </a:xfrm>
          <a:prstGeom prst="rect">
            <a:avLst/>
          </a:prstGeom>
        </p:spPr>
      </p:pic>
      <p:pic>
        <p:nvPicPr>
          <p:cNvPr id="3" name="Picture 2">
            <a:extLst>
              <a:ext uri="{FF2B5EF4-FFF2-40B4-BE49-F238E27FC236}">
                <a16:creationId xmlns:a16="http://schemas.microsoft.com/office/drawing/2014/main" id="{7FC0BE28-F5C8-4C64-9099-0CD86EDDE5C3}"/>
              </a:ext>
            </a:extLst>
          </p:cNvPr>
          <p:cNvPicPr>
            <a:picLocks noChangeAspect="1"/>
          </p:cNvPicPr>
          <p:nvPr/>
        </p:nvPicPr>
        <p:blipFill>
          <a:blip r:embed="rId5"/>
          <a:stretch>
            <a:fillRect/>
          </a:stretch>
        </p:blipFill>
        <p:spPr>
          <a:xfrm>
            <a:off x="8557407" y="2992690"/>
            <a:ext cx="3207130" cy="2138088"/>
          </a:xfrm>
          <a:prstGeom prst="rect">
            <a:avLst/>
          </a:prstGeom>
        </p:spPr>
      </p:pic>
    </p:spTree>
    <p:extLst>
      <p:ext uri="{BB962C8B-B14F-4D97-AF65-F5344CB8AC3E}">
        <p14:creationId xmlns:p14="http://schemas.microsoft.com/office/powerpoint/2010/main" val="2393293435"/>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Getting Direction units from the backstage</a:t>
            </a: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791737"/>
          </a:xfrm>
        </p:spPr>
        <p:txBody>
          <a:bodyPr/>
          <a:lstStyle/>
          <a:p>
            <a:r>
              <a:rPr lang="en-US" sz="2800" dirty="0"/>
              <a:t>Getting units from the Project (New API at 2.9 !)</a:t>
            </a:r>
          </a:p>
          <a:p>
            <a:r>
              <a:rPr lang="en-US" sz="2800" dirty="0"/>
              <a:t>Using </a:t>
            </a:r>
            <a:r>
              <a:rPr lang="en-US" sz="2800" dirty="0" err="1"/>
              <a:t>DisplayUnitFormats</a:t>
            </a:r>
            <a:r>
              <a:rPr lang="en-US" sz="2800" dirty="0"/>
              <a:t> class to get the default direction type</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3" name="Picture 2">
            <a:extLst>
              <a:ext uri="{FF2B5EF4-FFF2-40B4-BE49-F238E27FC236}">
                <a16:creationId xmlns:a16="http://schemas.microsoft.com/office/drawing/2014/main" id="{469BFCED-AC52-40E7-B55D-45BA6659B23F}"/>
              </a:ext>
            </a:extLst>
          </p:cNvPr>
          <p:cNvPicPr>
            <a:picLocks noChangeAspect="1"/>
          </p:cNvPicPr>
          <p:nvPr/>
        </p:nvPicPr>
        <p:blipFill>
          <a:blip r:embed="rId4"/>
          <a:stretch>
            <a:fillRect/>
          </a:stretch>
        </p:blipFill>
        <p:spPr>
          <a:xfrm>
            <a:off x="763612" y="3202939"/>
            <a:ext cx="9851436" cy="1837412"/>
          </a:xfrm>
          <a:prstGeom prst="rect">
            <a:avLst/>
          </a:prstGeom>
        </p:spPr>
      </p:pic>
    </p:spTree>
    <p:extLst>
      <p:ext uri="{BB962C8B-B14F-4D97-AF65-F5344CB8AC3E}">
        <p14:creationId xmlns:p14="http://schemas.microsoft.com/office/powerpoint/2010/main" val="856584712"/>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Getting Direction units from the backstage</a:t>
            </a: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791737"/>
          </a:xfrm>
        </p:spPr>
        <p:txBody>
          <a:bodyPr/>
          <a:lstStyle/>
          <a:p>
            <a:r>
              <a:rPr lang="en-US" sz="2800" dirty="0"/>
              <a:t>Getting units from the Project (New API at 2.9 !)</a:t>
            </a:r>
          </a:p>
          <a:p>
            <a:r>
              <a:rPr lang="en-US" sz="2800" dirty="0"/>
              <a:t>Using </a:t>
            </a:r>
            <a:r>
              <a:rPr lang="en-US" sz="2800" dirty="0" err="1"/>
              <a:t>DisplayUnitFormats</a:t>
            </a:r>
            <a:r>
              <a:rPr lang="en-US" sz="2800" dirty="0"/>
              <a:t> class to get the default direction type</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3" name="Picture 2">
            <a:extLst>
              <a:ext uri="{FF2B5EF4-FFF2-40B4-BE49-F238E27FC236}">
                <a16:creationId xmlns:a16="http://schemas.microsoft.com/office/drawing/2014/main" id="{469BFCED-AC52-40E7-B55D-45BA6659B23F}"/>
              </a:ext>
            </a:extLst>
          </p:cNvPr>
          <p:cNvPicPr>
            <a:picLocks noChangeAspect="1"/>
          </p:cNvPicPr>
          <p:nvPr/>
        </p:nvPicPr>
        <p:blipFill>
          <a:blip r:embed="rId4"/>
          <a:stretch>
            <a:fillRect/>
          </a:stretch>
        </p:blipFill>
        <p:spPr>
          <a:xfrm>
            <a:off x="763612" y="3202939"/>
            <a:ext cx="9851436" cy="1837412"/>
          </a:xfrm>
          <a:prstGeom prst="rect">
            <a:avLst/>
          </a:prstGeom>
        </p:spPr>
      </p:pic>
      <p:pic>
        <p:nvPicPr>
          <p:cNvPr id="10" name="Picture 9">
            <a:extLst>
              <a:ext uri="{FF2B5EF4-FFF2-40B4-BE49-F238E27FC236}">
                <a16:creationId xmlns:a16="http://schemas.microsoft.com/office/drawing/2014/main" id="{517331D7-1B0E-46E7-992C-50E8D01AE0E6}"/>
              </a:ext>
            </a:extLst>
          </p:cNvPr>
          <p:cNvPicPr>
            <a:picLocks noChangeAspect="1"/>
          </p:cNvPicPr>
          <p:nvPr/>
        </p:nvPicPr>
        <p:blipFill>
          <a:blip r:embed="rId5"/>
          <a:stretch>
            <a:fillRect/>
          </a:stretch>
        </p:blipFill>
        <p:spPr>
          <a:xfrm>
            <a:off x="8557407" y="2992690"/>
            <a:ext cx="3207130" cy="2138088"/>
          </a:xfrm>
          <a:prstGeom prst="rect">
            <a:avLst/>
          </a:prstGeom>
        </p:spPr>
      </p:pic>
      <p:sp>
        <p:nvSpPr>
          <p:cNvPr id="12" name="Rectangle 11">
            <a:extLst>
              <a:ext uri="{FF2B5EF4-FFF2-40B4-BE49-F238E27FC236}">
                <a16:creationId xmlns:a16="http://schemas.microsoft.com/office/drawing/2014/main" id="{089968BA-6FB8-493F-AF78-0FECF8C26EBF}"/>
              </a:ext>
            </a:extLst>
          </p:cNvPr>
          <p:cNvSpPr/>
          <p:nvPr/>
        </p:nvSpPr>
        <p:spPr bwMode="auto">
          <a:xfrm>
            <a:off x="1345084" y="3757271"/>
            <a:ext cx="5234135" cy="288090"/>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7" name="Rectangle 16">
            <a:extLst>
              <a:ext uri="{FF2B5EF4-FFF2-40B4-BE49-F238E27FC236}">
                <a16:creationId xmlns:a16="http://schemas.microsoft.com/office/drawing/2014/main" id="{10A21A31-7BDA-4A54-AD8F-27210DBBAF23}"/>
              </a:ext>
            </a:extLst>
          </p:cNvPr>
          <p:cNvSpPr/>
          <p:nvPr/>
        </p:nvSpPr>
        <p:spPr bwMode="auto">
          <a:xfrm>
            <a:off x="9322420" y="3836020"/>
            <a:ext cx="1524496" cy="445101"/>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954894340"/>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65CE22E-2D0B-4D4A-8752-88EF25EE5655}"/>
              </a:ext>
            </a:extLst>
          </p:cNvPr>
          <p:cNvGrpSpPr/>
          <p:nvPr/>
        </p:nvGrpSpPr>
        <p:grpSpPr>
          <a:xfrm>
            <a:off x="0" y="-1"/>
            <a:ext cx="12192000" cy="6858002"/>
            <a:chOff x="0" y="-1"/>
            <a:chExt cx="12192000" cy="6858002"/>
          </a:xfrm>
        </p:grpSpPr>
        <p:sp>
          <p:nvSpPr>
            <p:cNvPr id="9" name="Rectangle 8">
              <a:extLst>
                <a:ext uri="{FF2B5EF4-FFF2-40B4-BE49-F238E27FC236}">
                  <a16:creationId xmlns:a16="http://schemas.microsoft.com/office/drawing/2014/main" id="{30630F52-5DBD-43D7-A92F-2966DBB9C0A7}"/>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1" name="Rectangle 10">
              <a:extLst>
                <a:ext uri="{FF2B5EF4-FFF2-40B4-BE49-F238E27FC236}">
                  <a16:creationId xmlns:a16="http://schemas.microsoft.com/office/drawing/2014/main" id="{6F539556-C6C9-4FC7-A7D9-EA7E50AE2B00}"/>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3" name="Picture 12">
              <a:extLst>
                <a:ext uri="{FF2B5EF4-FFF2-40B4-BE49-F238E27FC236}">
                  <a16:creationId xmlns:a16="http://schemas.microsoft.com/office/drawing/2014/main" id="{1241F074-CC6C-4A16-A958-C7380657EF58}"/>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Getting Direction units from the backstage</a:t>
            </a:r>
          </a:p>
        </p:txBody>
      </p:sp>
      <p:sp>
        <p:nvSpPr>
          <p:cNvPr id="15" name="Content Placeholder 9">
            <a:extLst>
              <a:ext uri="{FF2B5EF4-FFF2-40B4-BE49-F238E27FC236}">
                <a16:creationId xmlns:a16="http://schemas.microsoft.com/office/drawing/2014/main" id="{564A06AF-8EEE-4B88-944F-679F858E21A9}"/>
              </a:ext>
            </a:extLst>
          </p:cNvPr>
          <p:cNvSpPr>
            <a:spLocks noGrp="1"/>
          </p:cNvSpPr>
          <p:nvPr>
            <p:ph sz="half" idx="2"/>
          </p:nvPr>
        </p:nvSpPr>
        <p:spPr>
          <a:xfrm>
            <a:off x="914399" y="1828800"/>
            <a:ext cx="10470995" cy="791737"/>
          </a:xfrm>
        </p:spPr>
        <p:txBody>
          <a:bodyPr/>
          <a:lstStyle/>
          <a:p>
            <a:r>
              <a:rPr lang="en-US" sz="2800" dirty="0"/>
              <a:t>Getting units from the Project (New API at 2.9 !)</a:t>
            </a:r>
          </a:p>
          <a:p>
            <a:r>
              <a:rPr lang="en-US" sz="2800" dirty="0"/>
              <a:t>Using </a:t>
            </a:r>
            <a:r>
              <a:rPr lang="en-US" sz="2800" dirty="0" err="1"/>
              <a:t>DisplayUnitFormats</a:t>
            </a:r>
            <a:r>
              <a:rPr lang="en-US" sz="2800" dirty="0"/>
              <a:t> class to get the default direction type</a:t>
            </a:r>
          </a:p>
          <a:p>
            <a:pPr marL="0" indent="0">
              <a:buNone/>
            </a:pPr>
            <a:endParaRPr lang="en-US" sz="2800" dirty="0"/>
          </a:p>
          <a:p>
            <a:endParaRPr lang="en-US" sz="2800" dirty="0"/>
          </a:p>
        </p:txBody>
      </p:sp>
      <p:sp>
        <p:nvSpPr>
          <p:cNvPr id="16" name="Title 11">
            <a:extLst>
              <a:ext uri="{FF2B5EF4-FFF2-40B4-BE49-F238E27FC236}">
                <a16:creationId xmlns:a16="http://schemas.microsoft.com/office/drawing/2014/main" id="{92C19BED-FDBF-4D38-B2A4-06341DFA83CB}"/>
              </a:ext>
            </a:extLst>
          </p:cNvPr>
          <p:cNvSpPr>
            <a:spLocks noGrp="1"/>
          </p:cNvSpPr>
          <p:nvPr>
            <p:ph type="title"/>
          </p:nvPr>
        </p:nvSpPr>
        <p:spPr>
          <a:xfrm>
            <a:off x="685800" y="778107"/>
            <a:ext cx="10826496" cy="553998"/>
          </a:xfrm>
        </p:spPr>
        <p:txBody>
          <a:bodyPr/>
          <a:lstStyle/>
          <a:p>
            <a:r>
              <a:rPr lang="en-US" sz="3600" dirty="0"/>
              <a:t>Units for COGO values</a:t>
            </a:r>
          </a:p>
        </p:txBody>
      </p:sp>
      <p:pic>
        <p:nvPicPr>
          <p:cNvPr id="3" name="Picture 2">
            <a:extLst>
              <a:ext uri="{FF2B5EF4-FFF2-40B4-BE49-F238E27FC236}">
                <a16:creationId xmlns:a16="http://schemas.microsoft.com/office/drawing/2014/main" id="{469BFCED-AC52-40E7-B55D-45BA6659B23F}"/>
              </a:ext>
            </a:extLst>
          </p:cNvPr>
          <p:cNvPicPr>
            <a:picLocks noChangeAspect="1"/>
          </p:cNvPicPr>
          <p:nvPr/>
        </p:nvPicPr>
        <p:blipFill>
          <a:blip r:embed="rId4"/>
          <a:stretch>
            <a:fillRect/>
          </a:stretch>
        </p:blipFill>
        <p:spPr>
          <a:xfrm>
            <a:off x="763612" y="3202939"/>
            <a:ext cx="9851436" cy="1837412"/>
          </a:xfrm>
          <a:prstGeom prst="rect">
            <a:avLst/>
          </a:prstGeom>
        </p:spPr>
      </p:pic>
    </p:spTree>
    <p:extLst>
      <p:ext uri="{BB962C8B-B14F-4D97-AF65-F5344CB8AC3E}">
        <p14:creationId xmlns:p14="http://schemas.microsoft.com/office/powerpoint/2010/main" val="490852704"/>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FB5768D-1587-420D-9F8A-12081FB4A384}"/>
              </a:ext>
            </a:extLst>
          </p:cNvPr>
          <p:cNvGrpSpPr/>
          <p:nvPr/>
        </p:nvGrpSpPr>
        <p:grpSpPr>
          <a:xfrm>
            <a:off x="0" y="-1"/>
            <a:ext cx="12192000" cy="6858002"/>
            <a:chOff x="0" y="-1"/>
            <a:chExt cx="12192000" cy="6858002"/>
          </a:xfrm>
        </p:grpSpPr>
        <p:sp>
          <p:nvSpPr>
            <p:cNvPr id="8" name="Rectangle 7">
              <a:extLst>
                <a:ext uri="{FF2B5EF4-FFF2-40B4-BE49-F238E27FC236}">
                  <a16:creationId xmlns:a16="http://schemas.microsoft.com/office/drawing/2014/main" id="{AAA68245-5573-4FC2-BB61-DE7812CE8134}"/>
                </a:ext>
              </a:extLst>
            </p:cNvPr>
            <p:cNvSpPr/>
            <p:nvPr/>
          </p:nvSpPr>
          <p:spPr bwMode="auto">
            <a:xfrm>
              <a:off x="0" y="-1"/>
              <a:ext cx="12192000" cy="6858001"/>
            </a:xfrm>
            <a:prstGeom prst="rect">
              <a:avLst/>
            </a:prstGeom>
            <a:gradFill flip="none" rotWithShape="1">
              <a:gsLst>
                <a:gs pos="68000">
                  <a:srgbClr val="0B1A38">
                    <a:alpha val="0"/>
                  </a:srgbClr>
                </a:gs>
                <a:gs pos="100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9740FCC9-B594-4691-9FC8-68AA19AB032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a:extLst>
                <a:ext uri="{FF2B5EF4-FFF2-40B4-BE49-F238E27FC236}">
                  <a16:creationId xmlns:a16="http://schemas.microsoft.com/office/drawing/2014/main" id="{12F1104A-646F-404D-B05F-A0BDF76D5D88}"/>
                </a:ext>
              </a:extLst>
            </p:cNvPr>
            <p:cNvPicPr>
              <a:picLocks noChangeAspect="1"/>
            </p:cNvPicPr>
            <p:nvPr/>
          </p:nvPicPr>
          <p:blipFill rotWithShape="1">
            <a:blip r:embed="rId3"/>
            <a:srcRect l="22500"/>
            <a:stretch/>
          </p:blipFill>
          <p:spPr>
            <a:xfrm>
              <a:off x="2743200" y="0"/>
              <a:ext cx="9448800" cy="6858000"/>
            </a:xfrm>
            <a:prstGeom prst="rect">
              <a:avLst/>
            </a:prstGeom>
          </p:spPr>
        </p:pic>
        <p:sp>
          <p:nvSpPr>
            <p:cNvPr id="11" name="DEV 2022">
              <a:extLst>
                <a:ext uri="{FF2B5EF4-FFF2-40B4-BE49-F238E27FC236}">
                  <a16:creationId xmlns:a16="http://schemas.microsoft.com/office/drawing/2014/main" id="{128DE4F8-87CE-4AFC-B781-61FF2B21728C}"/>
                </a:ext>
              </a:extLst>
            </p:cNvPr>
            <p:cNvSpPr txBox="1">
              <a:spLocks/>
            </p:cNvSpPr>
            <p:nvPr/>
          </p:nvSpPr>
          <p:spPr bwMode="white">
            <a:xfrm>
              <a:off x="1362073" y="6034895"/>
              <a:ext cx="4329425" cy="606772"/>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lnSpc>
                  <a:spcPct val="90000"/>
                </a:lnSpc>
                <a:spcAft>
                  <a:spcPts val="0"/>
                </a:spcAft>
              </a:pPr>
              <a:r>
                <a:rPr lang="en-US" sz="1600" b="1" i="1" dirty="0">
                  <a:solidFill>
                    <a:srgbClr val="C3E3F7">
                      <a:alpha val="50000"/>
                    </a:srgbClr>
                  </a:solidFill>
                </a:rPr>
                <a:t>2022 ESRI DEVELOPER SUMMIT</a:t>
              </a:r>
              <a:endParaRPr lang="en-US" sz="1600" i="1" dirty="0">
                <a:solidFill>
                  <a:srgbClr val="C3E3F7">
                    <a:alpha val="50000"/>
                  </a:srgbClr>
                </a:solidFill>
              </a:endParaRPr>
            </a:p>
          </p:txBody>
        </p:sp>
        <p:pic>
          <p:nvPicPr>
            <p:cNvPr id="12" name="Picture 11">
              <a:extLst>
                <a:ext uri="{FF2B5EF4-FFF2-40B4-BE49-F238E27FC236}">
                  <a16:creationId xmlns:a16="http://schemas.microsoft.com/office/drawing/2014/main" id="{DD65DACF-7833-4BDB-8095-983A7FE4FA04}"/>
                </a:ext>
              </a:extLst>
            </p:cNvPr>
            <p:cNvPicPr>
              <a:picLocks noChangeAspect="1"/>
            </p:cNvPicPr>
            <p:nvPr/>
          </p:nvPicPr>
          <p:blipFill>
            <a:blip r:embed="rId4" cstate="screen">
              <a:alphaModFix amt="55000"/>
              <a:extLst>
                <a:ext uri="{28A0092B-C50C-407E-A947-70E740481C1C}">
                  <a14:useLocalDpi xmlns:a14="http://schemas.microsoft.com/office/drawing/2010/main"/>
                </a:ext>
              </a:extLst>
            </a:blip>
            <a:srcRect/>
            <a:stretch/>
          </p:blipFill>
          <p:spPr>
            <a:xfrm>
              <a:off x="822484" y="654271"/>
              <a:ext cx="2007343" cy="620648"/>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a:xfrm>
            <a:off x="1506062" y="3764212"/>
            <a:ext cx="8221903" cy="307777"/>
          </a:xfrm>
        </p:spPr>
        <p:txBody>
          <a:bodyPr/>
          <a:lstStyle/>
          <a:p>
            <a:pPr>
              <a:spcBef>
                <a:spcPts val="300"/>
              </a:spcBef>
              <a:spcAft>
                <a:spcPts val="600"/>
              </a:spcAft>
            </a:pPr>
            <a:endParaRPr lang="en-US" sz="2000" dirty="0">
              <a:solidFill>
                <a:srgbClr val="1EF1BA"/>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06061" y="1506814"/>
            <a:ext cx="5976407" cy="2215991"/>
          </a:xfrm>
        </p:spPr>
        <p:txBody>
          <a:bodyPr/>
          <a:lstStyle/>
          <a:p>
            <a:r>
              <a:rPr lang="en-US" b="0" dirty="0"/>
              <a:t>DEMO: Converting Direction &amp; Distance units</a:t>
            </a:r>
          </a:p>
        </p:txBody>
      </p:sp>
    </p:spTree>
    <p:extLst>
      <p:ext uri="{BB962C8B-B14F-4D97-AF65-F5344CB8AC3E}">
        <p14:creationId xmlns:p14="http://schemas.microsoft.com/office/powerpoint/2010/main" val="2305971027"/>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49CFFCA-4030-427D-BE4C-BBF6DB6584C0}"/>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7C296677-FC38-4954-8AB4-B59B0D28BF7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9C2545BA-FEF5-4C2A-906F-D833B682B344}"/>
                </a:ext>
              </a:extLst>
            </p:cNvPr>
            <p:cNvPicPr>
              <a:picLocks noChangeAspect="1"/>
            </p:cNvPicPr>
            <p:nvPr/>
          </p:nvPicPr>
          <p:blipFill>
            <a:blip r:embed="rId3"/>
            <a:stretch>
              <a:fillRect/>
            </a:stretch>
          </p:blipFill>
          <p:spPr>
            <a:xfrm>
              <a:off x="6350" y="0"/>
              <a:ext cx="12179300" cy="6858000"/>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a:xfrm>
            <a:off x="1650383" y="3312023"/>
            <a:ext cx="4861929" cy="338554"/>
          </a:xfrm>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50020" y="1514503"/>
            <a:ext cx="6924907" cy="1477328"/>
          </a:xfrm>
        </p:spPr>
        <p:txBody>
          <a:bodyPr/>
          <a:lstStyle/>
          <a:p>
            <a:r>
              <a:rPr lang="en-US" dirty="0"/>
              <a:t>Ground to Grid Corrections</a:t>
            </a:r>
          </a:p>
        </p:txBody>
      </p:sp>
    </p:spTree>
    <p:extLst>
      <p:ext uri="{BB962C8B-B14F-4D97-AF65-F5344CB8AC3E}">
        <p14:creationId xmlns:p14="http://schemas.microsoft.com/office/powerpoint/2010/main" val="2590996785"/>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0D7ECF8-9316-4CC5-85D8-D90BE1148C9D}"/>
              </a:ext>
            </a:extLst>
          </p:cNvPr>
          <p:cNvGrpSpPr/>
          <p:nvPr/>
        </p:nvGrpSpPr>
        <p:grpSpPr>
          <a:xfrm>
            <a:off x="0" y="-1"/>
            <a:ext cx="12192000" cy="6858002"/>
            <a:chOff x="0" y="-1"/>
            <a:chExt cx="12192000" cy="6858002"/>
          </a:xfrm>
        </p:grpSpPr>
        <p:sp>
          <p:nvSpPr>
            <p:cNvPr id="6" name="Rectangle 5">
              <a:extLst>
                <a:ext uri="{FF2B5EF4-FFF2-40B4-BE49-F238E27FC236}">
                  <a16:creationId xmlns:a16="http://schemas.microsoft.com/office/drawing/2014/main" id="{A4B96E4E-90AB-4806-AF2A-5C2C71DEED94}"/>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7" name="Rectangle 6">
              <a:extLst>
                <a:ext uri="{FF2B5EF4-FFF2-40B4-BE49-F238E27FC236}">
                  <a16:creationId xmlns:a16="http://schemas.microsoft.com/office/drawing/2014/main" id="{8C0CFC54-6F90-450D-BE6C-FEC68E89BCE6}"/>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1EA63001-9E5A-41E5-859F-FE3D78647D77}"/>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553998"/>
          </a:xfrm>
        </p:spPr>
        <p:txBody>
          <a:bodyPr/>
          <a:lstStyle/>
          <a:p>
            <a:r>
              <a:rPr lang="en-US" sz="3600" dirty="0"/>
              <a:t>Session Topics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561720"/>
            <a:ext cx="10369296" cy="4830809"/>
          </a:xfrm>
        </p:spPr>
        <p:txBody>
          <a:bodyPr/>
          <a:lstStyle/>
          <a:p>
            <a:r>
              <a:rPr lang="en-US" sz="2800" dirty="0"/>
              <a:t>Overview of COGO (Coordinate Geometry)</a:t>
            </a:r>
          </a:p>
          <a:p>
            <a:r>
              <a:rPr lang="en-US" sz="2800" dirty="0"/>
              <a:t>COGO Enabled Lines</a:t>
            </a:r>
          </a:p>
          <a:p>
            <a:r>
              <a:rPr lang="en-US" sz="2800" dirty="0"/>
              <a:t>Units: Directions, Angles &amp; Distances</a:t>
            </a:r>
          </a:p>
          <a:p>
            <a:r>
              <a:rPr lang="en-US" sz="2800" dirty="0"/>
              <a:t>Ground to Grid Corrections</a:t>
            </a:r>
          </a:p>
          <a:p>
            <a:r>
              <a:rPr lang="en-US" sz="2800" dirty="0"/>
              <a:t>Creating COGO Lines</a:t>
            </a:r>
          </a:p>
          <a:p>
            <a:pPr lvl="1"/>
            <a:r>
              <a:rPr lang="en-US" sz="2600" dirty="0"/>
              <a:t>Straight lines</a:t>
            </a:r>
          </a:p>
          <a:p>
            <a:pPr lvl="1"/>
            <a:r>
              <a:rPr lang="en-US" sz="2600" dirty="0"/>
              <a:t>Circular arcs</a:t>
            </a:r>
          </a:p>
          <a:p>
            <a:pPr lvl="1"/>
            <a:r>
              <a:rPr lang="en-US" sz="2600" dirty="0"/>
              <a:t>Spiral curves</a:t>
            </a:r>
          </a:p>
          <a:p>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COGO API</a:t>
            </a:r>
          </a:p>
        </p:txBody>
      </p:sp>
    </p:spTree>
    <p:extLst>
      <p:ext uri="{BB962C8B-B14F-4D97-AF65-F5344CB8AC3E}">
        <p14:creationId xmlns:p14="http://schemas.microsoft.com/office/powerpoint/2010/main" val="3190904617"/>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910858A-7F20-430C-95FC-4A24D27C8242}"/>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88188CE5-8354-4611-A373-C6A7B8E2904C}"/>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114B0E40-2977-4DBC-BA27-3D5244AD0A9C}"/>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8C3F80F4-4658-4533-970D-3A12CE02A1FC}"/>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Coordinate Geometry (COGO)</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Ground to Grid Corrections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696720"/>
            <a:ext cx="4025590" cy="670560"/>
          </a:xfrm>
        </p:spPr>
        <p:txBody>
          <a:bodyPr/>
          <a:lstStyle/>
          <a:p>
            <a:r>
              <a:rPr lang="en-US" sz="2800" dirty="0"/>
              <a:t>Ground to Grid Corrections</a:t>
            </a:r>
          </a:p>
          <a:p>
            <a:pPr lvl="1"/>
            <a:endParaRPr lang="en-US" dirty="0"/>
          </a:p>
          <a:p>
            <a:endParaRPr lang="en-US" dirty="0"/>
          </a:p>
        </p:txBody>
      </p:sp>
      <p:sp>
        <p:nvSpPr>
          <p:cNvPr id="2" name="Rectangle 1">
            <a:extLst>
              <a:ext uri="{FF2B5EF4-FFF2-40B4-BE49-F238E27FC236}">
                <a16:creationId xmlns:a16="http://schemas.microsoft.com/office/drawing/2014/main" id="{DE6EB1A3-899F-4B5E-8BDA-494B0A04E100}"/>
              </a:ext>
            </a:extLst>
          </p:cNvPr>
          <p:cNvSpPr/>
          <p:nvPr/>
        </p:nvSpPr>
        <p:spPr>
          <a:xfrm>
            <a:off x="293648" y="5711614"/>
            <a:ext cx="9876265" cy="400110"/>
          </a:xfrm>
          <a:prstGeom prst="rect">
            <a:avLst/>
          </a:prstGeom>
        </p:spPr>
        <p:txBody>
          <a:bodyPr wrap="square">
            <a:spAutoFit/>
          </a:bodyPr>
          <a:lstStyle/>
          <a:p>
            <a:r>
              <a:rPr lang="en-US" sz="2000" dirty="0"/>
              <a:t>https://pro.arcgis.com/en/pro-app/latest/help/editing/introduction-to-ground-to-grid.htm</a:t>
            </a:r>
          </a:p>
        </p:txBody>
      </p:sp>
      <p:pic>
        <p:nvPicPr>
          <p:cNvPr id="4" name="Picture 3" descr="Diagram, schematic&#10;&#10;Description automatically generated">
            <a:extLst>
              <a:ext uri="{FF2B5EF4-FFF2-40B4-BE49-F238E27FC236}">
                <a16:creationId xmlns:a16="http://schemas.microsoft.com/office/drawing/2014/main" id="{AE766226-CC63-44C8-A2DB-98204CF6A2E3}"/>
              </a:ext>
            </a:extLst>
          </p:cNvPr>
          <p:cNvPicPr>
            <a:picLocks noChangeAspect="1"/>
          </p:cNvPicPr>
          <p:nvPr/>
        </p:nvPicPr>
        <p:blipFill>
          <a:blip r:embed="rId4"/>
          <a:stretch>
            <a:fillRect/>
          </a:stretch>
        </p:blipFill>
        <p:spPr>
          <a:xfrm>
            <a:off x="3719265" y="1920260"/>
            <a:ext cx="5333333" cy="3523809"/>
          </a:xfrm>
          <a:prstGeom prst="rect">
            <a:avLst/>
          </a:prstGeom>
          <a:solidFill>
            <a:schemeClr val="tx1"/>
          </a:solidFill>
        </p:spPr>
      </p:pic>
    </p:spTree>
    <p:extLst>
      <p:ext uri="{BB962C8B-B14F-4D97-AF65-F5344CB8AC3E}">
        <p14:creationId xmlns:p14="http://schemas.microsoft.com/office/powerpoint/2010/main" val="393666085"/>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910858A-7F20-430C-95FC-4A24D27C8242}"/>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88188CE5-8354-4611-A373-C6A7B8E2904C}"/>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114B0E40-2977-4DBC-BA27-3D5244AD0A9C}"/>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8C3F80F4-4658-4533-970D-3A12CE02A1FC}"/>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Coordinate Geometry (COGO)</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Ground to Grid Corrections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696720"/>
            <a:ext cx="4382429" cy="670560"/>
          </a:xfrm>
        </p:spPr>
        <p:txBody>
          <a:bodyPr/>
          <a:lstStyle/>
          <a:p>
            <a:r>
              <a:rPr lang="en-US" sz="2800" dirty="0"/>
              <a:t>Ground to Grid Corrections</a:t>
            </a:r>
          </a:p>
          <a:p>
            <a:pPr lvl="1"/>
            <a:endParaRPr lang="en-US" dirty="0"/>
          </a:p>
          <a:p>
            <a:endParaRPr lang="en-US" dirty="0"/>
          </a:p>
        </p:txBody>
      </p:sp>
      <p:sp>
        <p:nvSpPr>
          <p:cNvPr id="2" name="Rectangle 1">
            <a:extLst>
              <a:ext uri="{FF2B5EF4-FFF2-40B4-BE49-F238E27FC236}">
                <a16:creationId xmlns:a16="http://schemas.microsoft.com/office/drawing/2014/main" id="{DE6EB1A3-899F-4B5E-8BDA-494B0A04E100}"/>
              </a:ext>
            </a:extLst>
          </p:cNvPr>
          <p:cNvSpPr/>
          <p:nvPr/>
        </p:nvSpPr>
        <p:spPr>
          <a:xfrm>
            <a:off x="293648" y="5711614"/>
            <a:ext cx="9876265" cy="400110"/>
          </a:xfrm>
          <a:prstGeom prst="rect">
            <a:avLst/>
          </a:prstGeom>
        </p:spPr>
        <p:txBody>
          <a:bodyPr wrap="square">
            <a:spAutoFit/>
          </a:bodyPr>
          <a:lstStyle/>
          <a:p>
            <a:r>
              <a:rPr lang="en-US" sz="2000" dirty="0"/>
              <a:t>https://pro.arcgis.com/en/pro-app/latest/help/editing/introduction-to-ground-to-grid.htm</a:t>
            </a:r>
          </a:p>
        </p:txBody>
      </p:sp>
      <p:pic>
        <p:nvPicPr>
          <p:cNvPr id="10" name="Picture 9" descr="Diagram&#10;&#10;Description automatically generated">
            <a:extLst>
              <a:ext uri="{FF2B5EF4-FFF2-40B4-BE49-F238E27FC236}">
                <a16:creationId xmlns:a16="http://schemas.microsoft.com/office/drawing/2014/main" id="{2945D867-A152-42FA-B654-36B86E1ECE3F}"/>
              </a:ext>
            </a:extLst>
          </p:cNvPr>
          <p:cNvPicPr>
            <a:picLocks noChangeAspect="1"/>
          </p:cNvPicPr>
          <p:nvPr/>
        </p:nvPicPr>
        <p:blipFill>
          <a:blip r:embed="rId4"/>
          <a:stretch>
            <a:fillRect/>
          </a:stretch>
        </p:blipFill>
        <p:spPr>
          <a:xfrm>
            <a:off x="3714502" y="1924527"/>
            <a:ext cx="5342857" cy="3542857"/>
          </a:xfrm>
          <a:prstGeom prst="rect">
            <a:avLst/>
          </a:prstGeom>
          <a:solidFill>
            <a:schemeClr val="tx1"/>
          </a:solidFill>
        </p:spPr>
      </p:pic>
    </p:spTree>
    <p:extLst>
      <p:ext uri="{BB962C8B-B14F-4D97-AF65-F5344CB8AC3E}">
        <p14:creationId xmlns:p14="http://schemas.microsoft.com/office/powerpoint/2010/main" val="3988005719"/>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910858A-7F20-430C-95FC-4A24D27C8242}"/>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88188CE5-8354-4611-A373-C6A7B8E2904C}"/>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114B0E40-2977-4DBC-BA27-3D5244AD0A9C}"/>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8C3F80F4-4658-4533-970D-3A12CE02A1FC}"/>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Coordinate Geometry (COGO)</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Ground to Grid Corrections Tray</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696720"/>
            <a:ext cx="7498080" cy="670560"/>
          </a:xfrm>
        </p:spPr>
        <p:txBody>
          <a:bodyPr/>
          <a:lstStyle/>
          <a:p>
            <a:r>
              <a:rPr lang="en-US" sz="2800" dirty="0"/>
              <a:t>Ground to Grid Corrections</a:t>
            </a:r>
          </a:p>
          <a:p>
            <a:pPr lvl="1"/>
            <a:endParaRPr lang="en-US" dirty="0"/>
          </a:p>
          <a:p>
            <a:endParaRPr lang="en-US" dirty="0"/>
          </a:p>
        </p:txBody>
      </p:sp>
      <p:pic>
        <p:nvPicPr>
          <p:cNvPr id="15" name="Picture 14" descr="A screenshot of a cell phone&#10;&#10;Description automatically generated">
            <a:extLst>
              <a:ext uri="{FF2B5EF4-FFF2-40B4-BE49-F238E27FC236}">
                <a16:creationId xmlns:a16="http://schemas.microsoft.com/office/drawing/2014/main" id="{9BDE76AE-59C2-4624-91DA-590A087AE9B8}"/>
              </a:ext>
            </a:extLst>
          </p:cNvPr>
          <p:cNvPicPr>
            <a:picLocks noChangeAspect="1"/>
          </p:cNvPicPr>
          <p:nvPr/>
        </p:nvPicPr>
        <p:blipFill>
          <a:blip r:embed="rId4"/>
          <a:stretch>
            <a:fillRect/>
          </a:stretch>
        </p:blipFill>
        <p:spPr>
          <a:xfrm>
            <a:off x="953462" y="2256993"/>
            <a:ext cx="3986447" cy="3622151"/>
          </a:xfrm>
          <a:prstGeom prst="rect">
            <a:avLst/>
          </a:prstGeom>
        </p:spPr>
      </p:pic>
    </p:spTree>
    <p:extLst>
      <p:ext uri="{BB962C8B-B14F-4D97-AF65-F5344CB8AC3E}">
        <p14:creationId xmlns:p14="http://schemas.microsoft.com/office/powerpoint/2010/main" val="1781563384"/>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EB74D93-FF82-42D9-B7CB-46EBD80D1DEE}"/>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A016B2E1-9623-4727-BB8D-D08365BD9253}"/>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6AD60674-E1D9-42CC-8603-070B58941B5E}"/>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64A6FC6E-8AFC-4E75-AE9E-D53E7EB8DC00}"/>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Coordinate Geometry (COGO)</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Use extension methods to read Ground to Grid Corrections from the Active Map View</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696720"/>
            <a:ext cx="7498080" cy="670560"/>
          </a:xfrm>
        </p:spPr>
        <p:txBody>
          <a:bodyPr/>
          <a:lstStyle/>
          <a:p>
            <a:r>
              <a:rPr lang="en-US" sz="2800" dirty="0"/>
              <a:t>Ground to Grid Corrections - Reading</a:t>
            </a:r>
          </a:p>
          <a:p>
            <a:pPr lvl="1"/>
            <a:endParaRPr lang="en-US" sz="2000" dirty="0"/>
          </a:p>
          <a:p>
            <a:endParaRPr lang="en-US" sz="2400" dirty="0"/>
          </a:p>
        </p:txBody>
      </p:sp>
      <p:pic>
        <p:nvPicPr>
          <p:cNvPr id="4" name="Picture 3" descr="A screenshot of a cell phone&#10;&#10;Description automatically generated">
            <a:extLst>
              <a:ext uri="{FF2B5EF4-FFF2-40B4-BE49-F238E27FC236}">
                <a16:creationId xmlns:a16="http://schemas.microsoft.com/office/drawing/2014/main" id="{2EDBE233-2C0D-48E6-B2E6-D4475DAE8C4F}"/>
              </a:ext>
            </a:extLst>
          </p:cNvPr>
          <p:cNvPicPr>
            <a:picLocks noChangeAspect="1"/>
          </p:cNvPicPr>
          <p:nvPr/>
        </p:nvPicPr>
        <p:blipFill>
          <a:blip r:embed="rId4"/>
          <a:stretch>
            <a:fillRect/>
          </a:stretch>
        </p:blipFill>
        <p:spPr>
          <a:xfrm>
            <a:off x="914400" y="2195509"/>
            <a:ext cx="9580952" cy="3285714"/>
          </a:xfrm>
          <a:prstGeom prst="rect">
            <a:avLst/>
          </a:prstGeom>
        </p:spPr>
      </p:pic>
    </p:spTree>
    <p:extLst>
      <p:ext uri="{BB962C8B-B14F-4D97-AF65-F5344CB8AC3E}">
        <p14:creationId xmlns:p14="http://schemas.microsoft.com/office/powerpoint/2010/main" val="4294448971"/>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9F69E53-66E8-4EA0-8E8F-21A57E99202E}"/>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B4997128-6BB2-4015-9634-B01C38601FD8}"/>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63E4F7CA-8E4A-40DA-95BA-57280603757D}"/>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a:extLst>
                <a:ext uri="{FF2B5EF4-FFF2-40B4-BE49-F238E27FC236}">
                  <a16:creationId xmlns:a16="http://schemas.microsoft.com/office/drawing/2014/main" id="{9E4A44F2-FFDD-468D-B73C-6187C4AFAF91}"/>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Coordinate Geometry (COGO)</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Setting Ground to Grid Corrections properties on the CIM</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696720"/>
            <a:ext cx="7498080" cy="670560"/>
          </a:xfrm>
        </p:spPr>
        <p:txBody>
          <a:bodyPr/>
          <a:lstStyle/>
          <a:p>
            <a:r>
              <a:rPr lang="en-US" sz="2800" dirty="0"/>
              <a:t>Ground to Grid Corrections - Setting</a:t>
            </a:r>
          </a:p>
          <a:p>
            <a:pPr lvl="1"/>
            <a:endParaRPr lang="en-US" dirty="0"/>
          </a:p>
          <a:p>
            <a:endParaRPr lang="en-US" dirty="0"/>
          </a:p>
        </p:txBody>
      </p:sp>
      <p:pic>
        <p:nvPicPr>
          <p:cNvPr id="9" name="Picture 8" descr="A screenshot of a cell phone&#10;&#10;Description automatically generated">
            <a:extLst>
              <a:ext uri="{FF2B5EF4-FFF2-40B4-BE49-F238E27FC236}">
                <a16:creationId xmlns:a16="http://schemas.microsoft.com/office/drawing/2014/main" id="{671390F6-AC51-4E5C-87AD-BACD2918D8D8}"/>
              </a:ext>
            </a:extLst>
          </p:cNvPr>
          <p:cNvPicPr>
            <a:picLocks noChangeAspect="1"/>
          </p:cNvPicPr>
          <p:nvPr/>
        </p:nvPicPr>
        <p:blipFill>
          <a:blip r:embed="rId4"/>
          <a:stretch>
            <a:fillRect/>
          </a:stretch>
        </p:blipFill>
        <p:spPr>
          <a:xfrm>
            <a:off x="920833" y="2152312"/>
            <a:ext cx="9971428" cy="3933333"/>
          </a:xfrm>
          <a:prstGeom prst="rect">
            <a:avLst/>
          </a:prstGeom>
        </p:spPr>
      </p:pic>
    </p:spTree>
    <p:extLst>
      <p:ext uri="{BB962C8B-B14F-4D97-AF65-F5344CB8AC3E}">
        <p14:creationId xmlns:p14="http://schemas.microsoft.com/office/powerpoint/2010/main" val="1792880585"/>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49CFFCA-4030-427D-BE4C-BBF6DB6584C0}"/>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7C296677-FC38-4954-8AB4-B59B0D28BF7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9C2545BA-FEF5-4C2A-906F-D833B682B344}"/>
                </a:ext>
              </a:extLst>
            </p:cNvPr>
            <p:cNvPicPr>
              <a:picLocks noChangeAspect="1"/>
            </p:cNvPicPr>
            <p:nvPr/>
          </p:nvPicPr>
          <p:blipFill>
            <a:blip r:embed="rId3"/>
            <a:stretch>
              <a:fillRect/>
            </a:stretch>
          </p:blipFill>
          <p:spPr>
            <a:xfrm>
              <a:off x="6350" y="0"/>
              <a:ext cx="12179300" cy="6858000"/>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914400" y="2732670"/>
            <a:ext cx="8683723" cy="738664"/>
          </a:xfrm>
        </p:spPr>
        <p:txBody>
          <a:bodyPr/>
          <a:lstStyle/>
          <a:p>
            <a:r>
              <a:rPr lang="en-US" dirty="0"/>
              <a:t>Creating COGO Lines</a:t>
            </a:r>
          </a:p>
        </p:txBody>
      </p:sp>
    </p:spTree>
    <p:extLst>
      <p:ext uri="{BB962C8B-B14F-4D97-AF65-F5344CB8AC3E}">
        <p14:creationId xmlns:p14="http://schemas.microsoft.com/office/powerpoint/2010/main" val="3733328474"/>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A23B031-086F-4EA9-80EC-2115F01A2BC4}"/>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B6D8A2D3-AF9E-443E-9FB6-6783693F654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C1503786-5720-4AA3-864B-B68106A177F7}"/>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ED01EA5-ACF3-4501-8563-7152277070C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COGO Lines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3088888" cy="3882814"/>
          </a:xfrm>
        </p:spPr>
        <p:txBody>
          <a:bodyPr/>
          <a:lstStyle/>
          <a:p>
            <a:r>
              <a:rPr lang="en-US" sz="2800" dirty="0"/>
              <a:t>Straight Lines </a:t>
            </a:r>
          </a:p>
          <a:p>
            <a:r>
              <a:rPr lang="en-US" sz="2800" dirty="0"/>
              <a:t>Circular Arcs</a:t>
            </a:r>
          </a:p>
          <a:p>
            <a:r>
              <a:rPr lang="en-US" sz="2800" dirty="0"/>
              <a:t>Spiral Curves</a:t>
            </a:r>
          </a:p>
        </p:txBody>
      </p:sp>
      <p:pic>
        <p:nvPicPr>
          <p:cNvPr id="2" name="Picture 1">
            <a:extLst>
              <a:ext uri="{FF2B5EF4-FFF2-40B4-BE49-F238E27FC236}">
                <a16:creationId xmlns:a16="http://schemas.microsoft.com/office/drawing/2014/main" id="{FAFD310A-6740-42DD-91F4-CDC79B26DE13}"/>
              </a:ext>
            </a:extLst>
          </p:cNvPr>
          <p:cNvPicPr>
            <a:picLocks noChangeAspect="1"/>
          </p:cNvPicPr>
          <p:nvPr/>
        </p:nvPicPr>
        <p:blipFill>
          <a:blip r:embed="rId4"/>
          <a:stretch>
            <a:fillRect/>
          </a:stretch>
        </p:blipFill>
        <p:spPr>
          <a:xfrm>
            <a:off x="5988118" y="945928"/>
            <a:ext cx="2304762" cy="2180952"/>
          </a:xfrm>
          <a:prstGeom prst="rect">
            <a:avLst/>
          </a:prstGeom>
        </p:spPr>
      </p:pic>
      <p:pic>
        <p:nvPicPr>
          <p:cNvPr id="3" name="Picture 2">
            <a:extLst>
              <a:ext uri="{FF2B5EF4-FFF2-40B4-BE49-F238E27FC236}">
                <a16:creationId xmlns:a16="http://schemas.microsoft.com/office/drawing/2014/main" id="{661A9D85-C76F-45D8-80FB-78B38F39EC0C}"/>
              </a:ext>
            </a:extLst>
          </p:cNvPr>
          <p:cNvPicPr>
            <a:picLocks noChangeAspect="1"/>
          </p:cNvPicPr>
          <p:nvPr/>
        </p:nvPicPr>
        <p:blipFill>
          <a:blip r:embed="rId5"/>
          <a:stretch>
            <a:fillRect/>
          </a:stretch>
        </p:blipFill>
        <p:spPr>
          <a:xfrm>
            <a:off x="3494404" y="3770207"/>
            <a:ext cx="2114286" cy="2419048"/>
          </a:xfrm>
          <a:prstGeom prst="rect">
            <a:avLst/>
          </a:prstGeom>
        </p:spPr>
      </p:pic>
      <p:pic>
        <p:nvPicPr>
          <p:cNvPr id="4" name="Picture 3">
            <a:extLst>
              <a:ext uri="{FF2B5EF4-FFF2-40B4-BE49-F238E27FC236}">
                <a16:creationId xmlns:a16="http://schemas.microsoft.com/office/drawing/2014/main" id="{3538422E-0ADD-424F-882C-624346CAD945}"/>
              </a:ext>
            </a:extLst>
          </p:cNvPr>
          <p:cNvPicPr>
            <a:picLocks noChangeAspect="1"/>
          </p:cNvPicPr>
          <p:nvPr/>
        </p:nvPicPr>
        <p:blipFill>
          <a:blip r:embed="rId6"/>
          <a:stretch>
            <a:fillRect/>
          </a:stretch>
        </p:blipFill>
        <p:spPr>
          <a:xfrm>
            <a:off x="6647483" y="3469286"/>
            <a:ext cx="2200000" cy="2904762"/>
          </a:xfrm>
          <a:prstGeom prst="rect">
            <a:avLst/>
          </a:prstGeom>
        </p:spPr>
      </p:pic>
    </p:spTree>
    <p:extLst>
      <p:ext uri="{BB962C8B-B14F-4D97-AF65-F5344CB8AC3E}">
        <p14:creationId xmlns:p14="http://schemas.microsoft.com/office/powerpoint/2010/main" val="21947728"/>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A23B031-086F-4EA9-80EC-2115F01A2BC4}"/>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B6D8A2D3-AF9E-443E-9FB6-6783693F654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C1503786-5720-4AA3-864B-B68106A177F7}"/>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ED01EA5-ACF3-4501-8563-7152277070C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Circular arc parameters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7498080" cy="3882814"/>
          </a:xfrm>
        </p:spPr>
        <p:txBody>
          <a:bodyPr/>
          <a:lstStyle/>
          <a:p>
            <a:r>
              <a:rPr lang="en-US" sz="2800" dirty="0"/>
              <a:t>Straight Line Parameters</a:t>
            </a:r>
          </a:p>
          <a:p>
            <a:r>
              <a:rPr lang="en-US" sz="2800" dirty="0"/>
              <a:t>Shape and Size</a:t>
            </a:r>
          </a:p>
          <a:p>
            <a:pPr lvl="1"/>
            <a:r>
              <a:rPr lang="en-US" sz="2400" dirty="0"/>
              <a:t>Length</a:t>
            </a:r>
          </a:p>
          <a:p>
            <a:r>
              <a:rPr lang="en-US" sz="2800" dirty="0"/>
              <a:t>Orientation</a:t>
            </a:r>
          </a:p>
          <a:p>
            <a:pPr lvl="1"/>
            <a:r>
              <a:rPr lang="en-US" sz="2400" dirty="0"/>
              <a:t>Direction</a:t>
            </a:r>
          </a:p>
          <a:p>
            <a:pPr lvl="1"/>
            <a:endParaRPr lang="en-US" dirty="0"/>
          </a:p>
          <a:p>
            <a:endParaRPr lang="en-US" dirty="0"/>
          </a:p>
        </p:txBody>
      </p:sp>
      <p:pic>
        <p:nvPicPr>
          <p:cNvPr id="10" name="Picture 9">
            <a:extLst>
              <a:ext uri="{FF2B5EF4-FFF2-40B4-BE49-F238E27FC236}">
                <a16:creationId xmlns:a16="http://schemas.microsoft.com/office/drawing/2014/main" id="{30A8B4E2-BFF2-4D0C-8C35-6ADB7C2918BD}"/>
              </a:ext>
            </a:extLst>
          </p:cNvPr>
          <p:cNvPicPr>
            <a:picLocks noChangeAspect="1"/>
          </p:cNvPicPr>
          <p:nvPr/>
        </p:nvPicPr>
        <p:blipFill>
          <a:blip r:embed="rId4"/>
          <a:stretch>
            <a:fillRect/>
          </a:stretch>
        </p:blipFill>
        <p:spPr>
          <a:xfrm>
            <a:off x="6646040" y="2338523"/>
            <a:ext cx="2304762" cy="2180952"/>
          </a:xfrm>
          <a:prstGeom prst="rect">
            <a:avLst/>
          </a:prstGeom>
        </p:spPr>
      </p:pic>
    </p:spTree>
    <p:extLst>
      <p:ext uri="{BB962C8B-B14F-4D97-AF65-F5344CB8AC3E}">
        <p14:creationId xmlns:p14="http://schemas.microsoft.com/office/powerpoint/2010/main" val="499613524"/>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A23B031-086F-4EA9-80EC-2115F01A2BC4}"/>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B6D8A2D3-AF9E-443E-9FB6-6783693F654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C1503786-5720-4AA3-864B-B68106A177F7}"/>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ED01EA5-ACF3-4501-8563-7152277070C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Circular arc parameters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7498080" cy="553998"/>
          </a:xfrm>
        </p:spPr>
        <p:txBody>
          <a:bodyPr/>
          <a:lstStyle/>
          <a:p>
            <a:r>
              <a:rPr lang="en-US" sz="2800" dirty="0"/>
              <a:t>Straight Line – part 1</a:t>
            </a:r>
            <a:endParaRPr lang="en-US" dirty="0"/>
          </a:p>
          <a:p>
            <a:endParaRPr lang="en-US" dirty="0"/>
          </a:p>
        </p:txBody>
      </p:sp>
      <p:pic>
        <p:nvPicPr>
          <p:cNvPr id="2" name="Picture 1">
            <a:extLst>
              <a:ext uri="{FF2B5EF4-FFF2-40B4-BE49-F238E27FC236}">
                <a16:creationId xmlns:a16="http://schemas.microsoft.com/office/drawing/2014/main" id="{426B0A6C-1ADD-4BB1-A2DC-C30749DE7625}"/>
              </a:ext>
            </a:extLst>
          </p:cNvPr>
          <p:cNvPicPr>
            <a:picLocks noChangeAspect="1"/>
          </p:cNvPicPr>
          <p:nvPr/>
        </p:nvPicPr>
        <p:blipFill>
          <a:blip r:embed="rId4"/>
          <a:stretch>
            <a:fillRect/>
          </a:stretch>
        </p:blipFill>
        <p:spPr>
          <a:xfrm>
            <a:off x="1003959" y="2521138"/>
            <a:ext cx="9314286" cy="3190476"/>
          </a:xfrm>
          <a:prstGeom prst="rect">
            <a:avLst/>
          </a:prstGeom>
        </p:spPr>
      </p:pic>
    </p:spTree>
    <p:extLst>
      <p:ext uri="{BB962C8B-B14F-4D97-AF65-F5344CB8AC3E}">
        <p14:creationId xmlns:p14="http://schemas.microsoft.com/office/powerpoint/2010/main" val="2113940183"/>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A23B031-086F-4EA9-80EC-2115F01A2BC4}"/>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B6D8A2D3-AF9E-443E-9FB6-6783693F654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C1503786-5720-4AA3-864B-B68106A177F7}"/>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ED01EA5-ACF3-4501-8563-7152277070C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Circular arc parameters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7498080" cy="553998"/>
          </a:xfrm>
        </p:spPr>
        <p:txBody>
          <a:bodyPr/>
          <a:lstStyle/>
          <a:p>
            <a:r>
              <a:rPr lang="en-US" sz="2800" dirty="0"/>
              <a:t>Straight Line – part 2</a:t>
            </a:r>
            <a:endParaRPr lang="en-US" dirty="0"/>
          </a:p>
          <a:p>
            <a:endParaRPr lang="en-US" dirty="0"/>
          </a:p>
        </p:txBody>
      </p:sp>
      <p:pic>
        <p:nvPicPr>
          <p:cNvPr id="3" name="Picture 2">
            <a:extLst>
              <a:ext uri="{FF2B5EF4-FFF2-40B4-BE49-F238E27FC236}">
                <a16:creationId xmlns:a16="http://schemas.microsoft.com/office/drawing/2014/main" id="{133E754C-C61D-4A74-9D2F-C6FD4BB66AF7}"/>
              </a:ext>
            </a:extLst>
          </p:cNvPr>
          <p:cNvPicPr>
            <a:picLocks noChangeAspect="1"/>
          </p:cNvPicPr>
          <p:nvPr/>
        </p:nvPicPr>
        <p:blipFill>
          <a:blip r:embed="rId4"/>
          <a:stretch>
            <a:fillRect/>
          </a:stretch>
        </p:blipFill>
        <p:spPr>
          <a:xfrm>
            <a:off x="1074002" y="3370417"/>
            <a:ext cx="9285714" cy="1819048"/>
          </a:xfrm>
          <a:prstGeom prst="rect">
            <a:avLst/>
          </a:prstGeom>
        </p:spPr>
      </p:pic>
    </p:spTree>
    <p:extLst>
      <p:ext uri="{BB962C8B-B14F-4D97-AF65-F5344CB8AC3E}">
        <p14:creationId xmlns:p14="http://schemas.microsoft.com/office/powerpoint/2010/main" val="1640868850"/>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49CFFCA-4030-427D-BE4C-BBF6DB6584C0}"/>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7C296677-FC38-4954-8AB4-B59B0D28BF7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9C2545BA-FEF5-4C2A-906F-D833B682B344}"/>
                </a:ext>
              </a:extLst>
            </p:cNvPr>
            <p:cNvPicPr>
              <a:picLocks noChangeAspect="1"/>
            </p:cNvPicPr>
            <p:nvPr/>
          </p:nvPicPr>
          <p:blipFill>
            <a:blip r:embed="rId3"/>
            <a:stretch>
              <a:fillRect/>
            </a:stretch>
          </p:blipFill>
          <p:spPr>
            <a:xfrm>
              <a:off x="6350" y="0"/>
              <a:ext cx="12179300" cy="6858000"/>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914401" y="1994006"/>
            <a:ext cx="7036420" cy="1477328"/>
          </a:xfrm>
        </p:spPr>
        <p:txBody>
          <a:bodyPr/>
          <a:lstStyle/>
          <a:p>
            <a:r>
              <a:rPr lang="en-US" dirty="0"/>
              <a:t>Overview of COGO (Coordinate geometry)</a:t>
            </a:r>
          </a:p>
        </p:txBody>
      </p:sp>
    </p:spTree>
    <p:extLst>
      <p:ext uri="{BB962C8B-B14F-4D97-AF65-F5344CB8AC3E}">
        <p14:creationId xmlns:p14="http://schemas.microsoft.com/office/powerpoint/2010/main" val="168913398"/>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A23B031-086F-4EA9-80EC-2115F01A2BC4}"/>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B6D8A2D3-AF9E-443E-9FB6-6783693F654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C1503786-5720-4AA3-864B-B68106A177F7}"/>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ED01EA5-ACF3-4501-8563-7152277070C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Circular arc parameters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7498080" cy="3882814"/>
          </a:xfrm>
        </p:spPr>
        <p:txBody>
          <a:bodyPr/>
          <a:lstStyle/>
          <a:p>
            <a:r>
              <a:rPr lang="en-US" sz="2800" dirty="0"/>
              <a:t>Circular Arc Parameters</a:t>
            </a:r>
          </a:p>
          <a:p>
            <a:r>
              <a:rPr lang="en-US" sz="2800" dirty="0"/>
              <a:t>Shape and Size</a:t>
            </a:r>
          </a:p>
          <a:p>
            <a:pPr lvl="1"/>
            <a:r>
              <a:rPr lang="en-US" sz="2400" dirty="0"/>
              <a:t>Radius</a:t>
            </a:r>
          </a:p>
          <a:p>
            <a:pPr lvl="1"/>
            <a:r>
              <a:rPr lang="en-US" sz="2400" dirty="0"/>
              <a:t>Chord Length</a:t>
            </a:r>
          </a:p>
          <a:p>
            <a:pPr lvl="1"/>
            <a:r>
              <a:rPr lang="en-US" sz="2400" dirty="0"/>
              <a:t>Arc Length</a:t>
            </a:r>
          </a:p>
          <a:p>
            <a:pPr lvl="1"/>
            <a:r>
              <a:rPr lang="en-US" sz="2400" dirty="0"/>
              <a:t>Delta / Central angle</a:t>
            </a:r>
          </a:p>
          <a:p>
            <a:r>
              <a:rPr lang="en-US" sz="2800" dirty="0"/>
              <a:t>Orientation</a:t>
            </a:r>
          </a:p>
          <a:p>
            <a:pPr lvl="1"/>
            <a:r>
              <a:rPr lang="en-US" sz="2400" dirty="0"/>
              <a:t>Chord Direction</a:t>
            </a:r>
          </a:p>
          <a:p>
            <a:pPr lvl="1"/>
            <a:r>
              <a:rPr lang="en-US" sz="2400" dirty="0"/>
              <a:t>Tangent Direction</a:t>
            </a:r>
          </a:p>
          <a:p>
            <a:pPr lvl="1"/>
            <a:r>
              <a:rPr lang="en-US" sz="2400" dirty="0"/>
              <a:t>Radial Direction</a:t>
            </a:r>
          </a:p>
          <a:p>
            <a:pPr lvl="1"/>
            <a:endParaRPr lang="en-US" dirty="0"/>
          </a:p>
          <a:p>
            <a:endParaRPr lang="en-US" dirty="0"/>
          </a:p>
        </p:txBody>
      </p:sp>
      <p:pic>
        <p:nvPicPr>
          <p:cNvPr id="3" name="Picture 2" descr="Chart, radar chart&#10;&#10;Description automatically generated">
            <a:extLst>
              <a:ext uri="{FF2B5EF4-FFF2-40B4-BE49-F238E27FC236}">
                <a16:creationId xmlns:a16="http://schemas.microsoft.com/office/drawing/2014/main" id="{ECE7D22B-B537-482A-B714-62DFFEBF408E}"/>
              </a:ext>
            </a:extLst>
          </p:cNvPr>
          <p:cNvPicPr>
            <a:picLocks noChangeAspect="1"/>
          </p:cNvPicPr>
          <p:nvPr/>
        </p:nvPicPr>
        <p:blipFill>
          <a:blip r:embed="rId4"/>
          <a:stretch>
            <a:fillRect/>
          </a:stretch>
        </p:blipFill>
        <p:spPr>
          <a:xfrm>
            <a:off x="6476338" y="1080933"/>
            <a:ext cx="2723809" cy="2723809"/>
          </a:xfrm>
          <a:prstGeom prst="rect">
            <a:avLst/>
          </a:prstGeom>
        </p:spPr>
      </p:pic>
      <p:pic>
        <p:nvPicPr>
          <p:cNvPr id="15" name="Picture 14" descr="Chart, radar chart&#10;&#10;Description automatically generated">
            <a:extLst>
              <a:ext uri="{FF2B5EF4-FFF2-40B4-BE49-F238E27FC236}">
                <a16:creationId xmlns:a16="http://schemas.microsoft.com/office/drawing/2014/main" id="{F562CE1D-1899-49A2-AC5C-D2594619453E}"/>
              </a:ext>
            </a:extLst>
          </p:cNvPr>
          <p:cNvPicPr>
            <a:picLocks noChangeAspect="1"/>
          </p:cNvPicPr>
          <p:nvPr/>
        </p:nvPicPr>
        <p:blipFill>
          <a:blip r:embed="rId5"/>
          <a:stretch>
            <a:fillRect/>
          </a:stretch>
        </p:blipFill>
        <p:spPr>
          <a:xfrm>
            <a:off x="6476337" y="4056093"/>
            <a:ext cx="2723809" cy="2723809"/>
          </a:xfrm>
          <a:prstGeom prst="rect">
            <a:avLst/>
          </a:prstGeom>
        </p:spPr>
      </p:pic>
    </p:spTree>
    <p:extLst>
      <p:ext uri="{BB962C8B-B14F-4D97-AF65-F5344CB8AC3E}">
        <p14:creationId xmlns:p14="http://schemas.microsoft.com/office/powerpoint/2010/main" val="470478987"/>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22A430E-66EE-4705-A4BD-D3DD34D38F1F}"/>
              </a:ext>
            </a:extLst>
          </p:cNvPr>
          <p:cNvGrpSpPr/>
          <p:nvPr/>
        </p:nvGrpSpPr>
        <p:grpSpPr>
          <a:xfrm>
            <a:off x="0" y="-1"/>
            <a:ext cx="12192000" cy="6858002"/>
            <a:chOff x="0" y="-1"/>
            <a:chExt cx="12192000" cy="6858002"/>
          </a:xfrm>
        </p:grpSpPr>
        <p:sp>
          <p:nvSpPr>
            <p:cNvPr id="8" name="Rectangle 7">
              <a:extLst>
                <a:ext uri="{FF2B5EF4-FFF2-40B4-BE49-F238E27FC236}">
                  <a16:creationId xmlns:a16="http://schemas.microsoft.com/office/drawing/2014/main" id="{38F8E9BE-640D-4FE7-8769-0235C9BC5FD0}"/>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EC552F92-6D97-45C1-ADF1-9A4B247C8036}"/>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a:extLst>
                <a:ext uri="{FF2B5EF4-FFF2-40B4-BE49-F238E27FC236}">
                  <a16:creationId xmlns:a16="http://schemas.microsoft.com/office/drawing/2014/main" id="{BB55177F-865B-4E50-A6C3-4A97E676CCD9}"/>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a:xfrm>
            <a:off x="687263" y="6177085"/>
            <a:ext cx="10826495" cy="215444"/>
          </a:xfrm>
        </p:spPr>
        <p:txBody>
          <a:bodyPr/>
          <a:lstStyle/>
          <a:p>
            <a:r>
              <a:rPr lang="en-US" dirty="0"/>
              <a:t>Traverse Text File example</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6339840" cy="1763486"/>
          </a:xfrm>
        </p:spPr>
        <p:txBody>
          <a:bodyPr/>
          <a:lstStyle/>
          <a:p>
            <a:r>
              <a:rPr lang="en-US" sz="2800" dirty="0"/>
              <a:t>Circular Arc Constructors</a:t>
            </a:r>
          </a:p>
          <a:p>
            <a:endParaRPr lang="en-US" sz="2800" dirty="0"/>
          </a:p>
        </p:txBody>
      </p:sp>
      <p:pic>
        <p:nvPicPr>
          <p:cNvPr id="30" name="Picture 29">
            <a:extLst>
              <a:ext uri="{FF2B5EF4-FFF2-40B4-BE49-F238E27FC236}">
                <a16:creationId xmlns:a16="http://schemas.microsoft.com/office/drawing/2014/main" id="{D6B47B3C-C7E7-449E-BEE2-353E54A93EAC}"/>
              </a:ext>
            </a:extLst>
          </p:cNvPr>
          <p:cNvPicPr>
            <a:picLocks noChangeAspect="1"/>
          </p:cNvPicPr>
          <p:nvPr/>
        </p:nvPicPr>
        <p:blipFill>
          <a:blip r:embed="rId4"/>
          <a:stretch>
            <a:fillRect/>
          </a:stretch>
        </p:blipFill>
        <p:spPr>
          <a:xfrm>
            <a:off x="924790" y="2534991"/>
            <a:ext cx="4317239" cy="3173239"/>
          </a:xfrm>
          <a:prstGeom prst="rect">
            <a:avLst/>
          </a:prstGeom>
        </p:spPr>
      </p:pic>
      <p:sp>
        <p:nvSpPr>
          <p:cNvPr id="4" name="Rectangle 3">
            <a:extLst>
              <a:ext uri="{FF2B5EF4-FFF2-40B4-BE49-F238E27FC236}">
                <a16:creationId xmlns:a16="http://schemas.microsoft.com/office/drawing/2014/main" id="{68FACCA4-71EB-4A38-945F-FCFBA185FA67}"/>
              </a:ext>
            </a:extLst>
          </p:cNvPr>
          <p:cNvSpPr/>
          <p:nvPr/>
        </p:nvSpPr>
        <p:spPr bwMode="auto">
          <a:xfrm>
            <a:off x="952284" y="4453322"/>
            <a:ext cx="3694452" cy="252911"/>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278228315"/>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387B7855-A9EC-4240-8D91-BC88C1B98DB2}"/>
              </a:ext>
            </a:extLst>
          </p:cNvPr>
          <p:cNvGrpSpPr/>
          <p:nvPr/>
        </p:nvGrpSpPr>
        <p:grpSpPr>
          <a:xfrm>
            <a:off x="0" y="-1"/>
            <a:ext cx="12192000" cy="6858002"/>
            <a:chOff x="0" y="-1"/>
            <a:chExt cx="12192000" cy="6858002"/>
          </a:xfrm>
        </p:grpSpPr>
        <p:sp>
          <p:nvSpPr>
            <p:cNvPr id="15" name="Rectangle 14">
              <a:extLst>
                <a:ext uri="{FF2B5EF4-FFF2-40B4-BE49-F238E27FC236}">
                  <a16:creationId xmlns:a16="http://schemas.microsoft.com/office/drawing/2014/main" id="{B2028E3E-F1A5-449D-84B5-5D43B3F0EAB0}"/>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16" name="Rectangle 15">
              <a:extLst>
                <a:ext uri="{FF2B5EF4-FFF2-40B4-BE49-F238E27FC236}">
                  <a16:creationId xmlns:a16="http://schemas.microsoft.com/office/drawing/2014/main" id="{76D82DF0-85FF-4B7D-88B3-5D5EF8FDA033}"/>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7" name="Picture 16">
              <a:extLst>
                <a:ext uri="{FF2B5EF4-FFF2-40B4-BE49-F238E27FC236}">
                  <a16:creationId xmlns:a16="http://schemas.microsoft.com/office/drawing/2014/main" id="{1DEF61E4-E4A2-4FC7-8C82-542D3B5ACEA2}"/>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pic>
        <p:nvPicPr>
          <p:cNvPr id="22" name="Picture 21">
            <a:extLst>
              <a:ext uri="{FF2B5EF4-FFF2-40B4-BE49-F238E27FC236}">
                <a16:creationId xmlns:a16="http://schemas.microsoft.com/office/drawing/2014/main" id="{DD096D65-130F-421D-B30D-0D0CDB3B52E2}"/>
              </a:ext>
            </a:extLst>
          </p:cNvPr>
          <p:cNvPicPr>
            <a:picLocks noChangeAspect="1"/>
          </p:cNvPicPr>
          <p:nvPr/>
        </p:nvPicPr>
        <p:blipFill>
          <a:blip r:embed="rId4"/>
          <a:stretch>
            <a:fillRect/>
          </a:stretch>
        </p:blipFill>
        <p:spPr>
          <a:xfrm>
            <a:off x="6535883" y="2534991"/>
            <a:ext cx="4317239" cy="3173239"/>
          </a:xfrm>
          <a:prstGeom prst="rect">
            <a:avLst/>
          </a:prstGeom>
        </p:spPr>
      </p:pic>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Circular arc parameters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7498080" cy="3882814"/>
          </a:xfrm>
        </p:spPr>
        <p:txBody>
          <a:bodyPr/>
          <a:lstStyle/>
          <a:p>
            <a:r>
              <a:rPr lang="en-US" sz="2400" dirty="0"/>
              <a:t>Circular Arc Parameters</a:t>
            </a:r>
          </a:p>
          <a:p>
            <a:r>
              <a:rPr lang="en-US" sz="2400" dirty="0"/>
              <a:t>Shape and Size</a:t>
            </a:r>
          </a:p>
          <a:p>
            <a:pPr lvl="1"/>
            <a:r>
              <a:rPr lang="en-US" sz="2000" dirty="0"/>
              <a:t>Radius</a:t>
            </a:r>
          </a:p>
          <a:p>
            <a:pPr lvl="1"/>
            <a:r>
              <a:rPr lang="en-US" sz="2000" dirty="0"/>
              <a:t>Chord Length</a:t>
            </a:r>
          </a:p>
          <a:p>
            <a:pPr lvl="1"/>
            <a:r>
              <a:rPr lang="en-US" sz="2000" dirty="0"/>
              <a:t>Arc Length</a:t>
            </a:r>
          </a:p>
          <a:p>
            <a:pPr lvl="1"/>
            <a:r>
              <a:rPr lang="en-US" sz="2000" dirty="0"/>
              <a:t>Delta / Central angle</a:t>
            </a:r>
          </a:p>
          <a:p>
            <a:r>
              <a:rPr lang="en-US" sz="2400" dirty="0"/>
              <a:t>Orientation</a:t>
            </a:r>
          </a:p>
          <a:p>
            <a:pPr lvl="1"/>
            <a:r>
              <a:rPr lang="en-US" sz="2000" dirty="0"/>
              <a:t>Chord Direction</a:t>
            </a:r>
          </a:p>
          <a:p>
            <a:pPr lvl="1"/>
            <a:r>
              <a:rPr lang="en-US" sz="2000" dirty="0"/>
              <a:t>Tangent Direction</a:t>
            </a:r>
          </a:p>
          <a:p>
            <a:pPr lvl="1"/>
            <a:r>
              <a:rPr lang="en-US" sz="2000" dirty="0"/>
              <a:t>Radial Direction</a:t>
            </a:r>
          </a:p>
          <a:p>
            <a:pPr lvl="1"/>
            <a:endParaRPr lang="en-US" sz="2000" dirty="0"/>
          </a:p>
          <a:p>
            <a:endParaRPr lang="en-US" sz="2400" dirty="0"/>
          </a:p>
        </p:txBody>
      </p:sp>
      <p:sp>
        <p:nvSpPr>
          <p:cNvPr id="30" name="Rectangle 29">
            <a:extLst>
              <a:ext uri="{FF2B5EF4-FFF2-40B4-BE49-F238E27FC236}">
                <a16:creationId xmlns:a16="http://schemas.microsoft.com/office/drawing/2014/main" id="{4E12CD23-D6D8-4038-B0D9-E2FF6BB28031}"/>
              </a:ext>
            </a:extLst>
          </p:cNvPr>
          <p:cNvSpPr/>
          <p:nvPr/>
        </p:nvSpPr>
        <p:spPr bwMode="auto">
          <a:xfrm>
            <a:off x="6535883" y="4370194"/>
            <a:ext cx="3803072" cy="336888"/>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1" name="Rectangle 30">
            <a:extLst>
              <a:ext uri="{FF2B5EF4-FFF2-40B4-BE49-F238E27FC236}">
                <a16:creationId xmlns:a16="http://schemas.microsoft.com/office/drawing/2014/main" id="{BB518398-603F-4D7A-B858-A70F8FBD67CF}"/>
              </a:ext>
            </a:extLst>
          </p:cNvPr>
          <p:cNvSpPr/>
          <p:nvPr/>
        </p:nvSpPr>
        <p:spPr bwMode="auto">
          <a:xfrm>
            <a:off x="1014398" y="5073806"/>
            <a:ext cx="2998801" cy="390324"/>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2" name="Rectangle 31">
            <a:extLst>
              <a:ext uri="{FF2B5EF4-FFF2-40B4-BE49-F238E27FC236}">
                <a16:creationId xmlns:a16="http://schemas.microsoft.com/office/drawing/2014/main" id="{E50F1970-FF26-4E3F-BE4C-3931A98A7AC0}"/>
              </a:ext>
            </a:extLst>
          </p:cNvPr>
          <p:cNvSpPr/>
          <p:nvPr/>
        </p:nvSpPr>
        <p:spPr bwMode="auto">
          <a:xfrm>
            <a:off x="1055039" y="2676293"/>
            <a:ext cx="2998801" cy="419869"/>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33" name="Rectangle 32">
            <a:extLst>
              <a:ext uri="{FF2B5EF4-FFF2-40B4-BE49-F238E27FC236}">
                <a16:creationId xmlns:a16="http://schemas.microsoft.com/office/drawing/2014/main" id="{7CEE863B-2751-4D04-9744-1DE17D2E1E7B}"/>
              </a:ext>
            </a:extLst>
          </p:cNvPr>
          <p:cNvSpPr/>
          <p:nvPr/>
        </p:nvSpPr>
        <p:spPr bwMode="auto">
          <a:xfrm>
            <a:off x="1014399" y="3795292"/>
            <a:ext cx="2998801" cy="390324"/>
          </a:xfrm>
          <a:prstGeom prst="rect">
            <a:avLst/>
          </a:prstGeom>
          <a:noFill/>
          <a:ln w="28575">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cxnSp>
        <p:nvCxnSpPr>
          <p:cNvPr id="34" name="Straight Arrow Connector 33">
            <a:extLst>
              <a:ext uri="{FF2B5EF4-FFF2-40B4-BE49-F238E27FC236}">
                <a16:creationId xmlns:a16="http://schemas.microsoft.com/office/drawing/2014/main" id="{61597688-5CBC-4CEE-AC5E-93D4718EE1C5}"/>
              </a:ext>
            </a:extLst>
          </p:cNvPr>
          <p:cNvCxnSpPr>
            <a:cxnSpLocks/>
          </p:cNvCxnSpPr>
          <p:nvPr/>
        </p:nvCxnSpPr>
        <p:spPr bwMode="auto">
          <a:xfrm flipH="1">
            <a:off x="4153839" y="4707082"/>
            <a:ext cx="2382044" cy="336888"/>
          </a:xfrm>
          <a:prstGeom prst="straightConnector1">
            <a:avLst/>
          </a:prstGeom>
          <a:noFill/>
          <a:ln w="28575" cap="flat" cmpd="sng" algn="ctr">
            <a:solidFill>
              <a:schemeClr val="accent1">
                <a:lumMod val="75000"/>
              </a:schemeClr>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27FD46D6-251C-41B0-987C-65AC94D680BA}"/>
              </a:ext>
            </a:extLst>
          </p:cNvPr>
          <p:cNvCxnSpPr>
            <a:cxnSpLocks/>
          </p:cNvCxnSpPr>
          <p:nvPr/>
        </p:nvCxnSpPr>
        <p:spPr bwMode="auto">
          <a:xfrm flipH="1" flipV="1">
            <a:off x="4153839" y="3904979"/>
            <a:ext cx="2624013" cy="455359"/>
          </a:xfrm>
          <a:prstGeom prst="straightConnector1">
            <a:avLst/>
          </a:prstGeom>
          <a:noFill/>
          <a:ln w="28575" cap="flat" cmpd="sng" algn="ctr">
            <a:solidFill>
              <a:schemeClr val="accent1">
                <a:lumMod val="75000"/>
              </a:schemeClr>
            </a:solidFill>
            <a:prstDash val="solid"/>
            <a:round/>
            <a:headEnd type="none" w="med" len="med"/>
            <a:tailEnd type="triangle"/>
          </a:ln>
          <a:effectLst/>
        </p:spPr>
      </p:cxnSp>
      <p:cxnSp>
        <p:nvCxnSpPr>
          <p:cNvPr id="41" name="Straight Arrow Connector 40">
            <a:extLst>
              <a:ext uri="{FF2B5EF4-FFF2-40B4-BE49-F238E27FC236}">
                <a16:creationId xmlns:a16="http://schemas.microsoft.com/office/drawing/2014/main" id="{48C0C5C4-3B83-4C0F-B8F5-183C61509A44}"/>
              </a:ext>
            </a:extLst>
          </p:cNvPr>
          <p:cNvCxnSpPr>
            <a:cxnSpLocks/>
          </p:cNvCxnSpPr>
          <p:nvPr/>
        </p:nvCxnSpPr>
        <p:spPr bwMode="auto">
          <a:xfrm flipH="1" flipV="1">
            <a:off x="4194479" y="2809291"/>
            <a:ext cx="2583374" cy="1536229"/>
          </a:xfrm>
          <a:prstGeom prst="straightConnector1">
            <a:avLst/>
          </a:prstGeom>
          <a:noFill/>
          <a:ln w="28575" cap="flat" cmpd="sng" algn="ctr">
            <a:solidFill>
              <a:schemeClr val="accent1">
                <a:lumMod val="75000"/>
              </a:schemeClr>
            </a:solidFill>
            <a:prstDash val="solid"/>
            <a:round/>
            <a:headEnd type="none" w="med" len="med"/>
            <a:tailEnd type="triangle"/>
          </a:ln>
          <a:effectLst/>
        </p:spPr>
      </p:cxnSp>
    </p:spTree>
    <p:extLst>
      <p:ext uri="{BB962C8B-B14F-4D97-AF65-F5344CB8AC3E}">
        <p14:creationId xmlns:p14="http://schemas.microsoft.com/office/powerpoint/2010/main" val="667769908"/>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4F27DBC5-2C8B-44CA-AE55-3B70B4F5D74F}"/>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0DF3206D-AC72-4058-BFFB-A06DD5A8BF4A}"/>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8A4373E6-F390-4040-9C6B-A3920EA51713}"/>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58AD62A0-6E9C-490B-B6A9-5DE668214832}"/>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Use </a:t>
            </a:r>
            <a:r>
              <a:rPr lang="en-US" dirty="0" err="1"/>
              <a:t>EllipticArcBuilder</a:t>
            </a:r>
            <a:r>
              <a:rPr lang="en-US" dirty="0"/>
              <a:t> to create a Circular Arc </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705510"/>
            <a:ext cx="7498080" cy="553999"/>
          </a:xfrm>
        </p:spPr>
        <p:txBody>
          <a:bodyPr/>
          <a:lstStyle/>
          <a:p>
            <a:r>
              <a:rPr lang="en-US" sz="2800" dirty="0"/>
              <a:t>Circular Arc Constructors</a:t>
            </a:r>
          </a:p>
          <a:p>
            <a:pPr marL="0" indent="0">
              <a:buNone/>
            </a:pPr>
            <a:endParaRPr lang="en-US" sz="2400" dirty="0"/>
          </a:p>
          <a:p>
            <a:pPr lvl="1"/>
            <a:endParaRPr lang="en-US" sz="2000" dirty="0"/>
          </a:p>
          <a:p>
            <a:pPr lvl="1"/>
            <a:endParaRPr lang="en-US" sz="2000" dirty="0"/>
          </a:p>
          <a:p>
            <a:pPr lvl="1"/>
            <a:endParaRPr lang="en-US" sz="2000" dirty="0"/>
          </a:p>
          <a:p>
            <a:endParaRPr lang="en-US" sz="2400" dirty="0"/>
          </a:p>
        </p:txBody>
      </p:sp>
      <p:pic>
        <p:nvPicPr>
          <p:cNvPr id="4" name="Picture 3" descr="A screenshot of a social media post&#10;&#10;Description automatically generated">
            <a:extLst>
              <a:ext uri="{FF2B5EF4-FFF2-40B4-BE49-F238E27FC236}">
                <a16:creationId xmlns:a16="http://schemas.microsoft.com/office/drawing/2014/main" id="{2D0DBBB1-678A-44F9-8A35-2F0047180C48}"/>
              </a:ext>
            </a:extLst>
          </p:cNvPr>
          <p:cNvPicPr>
            <a:picLocks noChangeAspect="1"/>
          </p:cNvPicPr>
          <p:nvPr/>
        </p:nvPicPr>
        <p:blipFill>
          <a:blip r:embed="rId4"/>
          <a:stretch>
            <a:fillRect/>
          </a:stretch>
        </p:blipFill>
        <p:spPr>
          <a:xfrm>
            <a:off x="920833" y="2311400"/>
            <a:ext cx="10161905" cy="3761905"/>
          </a:xfrm>
          <a:prstGeom prst="rect">
            <a:avLst/>
          </a:prstGeom>
        </p:spPr>
      </p:pic>
    </p:spTree>
    <p:extLst>
      <p:ext uri="{BB962C8B-B14F-4D97-AF65-F5344CB8AC3E}">
        <p14:creationId xmlns:p14="http://schemas.microsoft.com/office/powerpoint/2010/main" val="4247195288"/>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5DB93D1-7881-46C8-9A80-40CE29842B61}"/>
              </a:ext>
            </a:extLst>
          </p:cNvPr>
          <p:cNvGrpSpPr/>
          <p:nvPr/>
        </p:nvGrpSpPr>
        <p:grpSpPr>
          <a:xfrm>
            <a:off x="0" y="-1"/>
            <a:ext cx="12192000" cy="6858002"/>
            <a:chOff x="0" y="-1"/>
            <a:chExt cx="12192000" cy="6858002"/>
          </a:xfrm>
        </p:grpSpPr>
        <p:sp>
          <p:nvSpPr>
            <p:cNvPr id="8" name="Rectangle 7">
              <a:extLst>
                <a:ext uri="{FF2B5EF4-FFF2-40B4-BE49-F238E27FC236}">
                  <a16:creationId xmlns:a16="http://schemas.microsoft.com/office/drawing/2014/main" id="{FF38F4D4-9A1D-4388-9B63-0213E91A32E4}"/>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3CE411D9-73D2-4A83-ABF1-1492FCCF5AFB}"/>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a:extLst>
                <a:ext uri="{FF2B5EF4-FFF2-40B4-BE49-F238E27FC236}">
                  <a16:creationId xmlns:a16="http://schemas.microsoft.com/office/drawing/2014/main" id="{80BFE044-FD49-45C4-8B32-ACB7C403F27C}"/>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All parameter combinations </a:t>
            </a:r>
            <a:r>
              <a:rPr lang="en-US"/>
              <a:t>can be </a:t>
            </a:r>
            <a:r>
              <a:rPr lang="en-US" dirty="0"/>
              <a:t>achieved</a:t>
            </a:r>
          </a:p>
        </p:txBody>
      </p:sp>
      <p:pic>
        <p:nvPicPr>
          <p:cNvPr id="6" name="Picture 5" descr="A screenshot of a social media post&#10;&#10;Description automatically generated">
            <a:extLst>
              <a:ext uri="{FF2B5EF4-FFF2-40B4-BE49-F238E27FC236}">
                <a16:creationId xmlns:a16="http://schemas.microsoft.com/office/drawing/2014/main" id="{A1C9359F-B462-4C07-8B4C-2A9615D2B2BA}"/>
              </a:ext>
            </a:extLst>
          </p:cNvPr>
          <p:cNvPicPr>
            <a:picLocks noChangeAspect="1"/>
          </p:cNvPicPr>
          <p:nvPr/>
        </p:nvPicPr>
        <p:blipFill>
          <a:blip r:embed="rId4"/>
          <a:stretch>
            <a:fillRect/>
          </a:stretch>
        </p:blipFill>
        <p:spPr>
          <a:xfrm>
            <a:off x="914400" y="2193211"/>
            <a:ext cx="9571428" cy="3895238"/>
          </a:xfrm>
          <a:prstGeom prst="rect">
            <a:avLst/>
          </a:prstGeom>
        </p:spPr>
      </p:pic>
      <p:sp>
        <p:nvSpPr>
          <p:cNvPr id="15" name="Title 11">
            <a:extLst>
              <a:ext uri="{FF2B5EF4-FFF2-40B4-BE49-F238E27FC236}">
                <a16:creationId xmlns:a16="http://schemas.microsoft.com/office/drawing/2014/main" id="{C7EF6A35-75C7-4371-8F08-6320FE8BCAF9}"/>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6" name="Content Placeholder 4">
            <a:extLst>
              <a:ext uri="{FF2B5EF4-FFF2-40B4-BE49-F238E27FC236}">
                <a16:creationId xmlns:a16="http://schemas.microsoft.com/office/drawing/2014/main" id="{E8A0D195-2B81-40E5-935A-1FBB517B4CE0}"/>
              </a:ext>
            </a:extLst>
          </p:cNvPr>
          <p:cNvSpPr>
            <a:spLocks noGrp="1"/>
          </p:cNvSpPr>
          <p:nvPr>
            <p:ph sz="half" idx="2"/>
          </p:nvPr>
        </p:nvSpPr>
        <p:spPr>
          <a:xfrm>
            <a:off x="914400" y="1705510"/>
            <a:ext cx="7498080" cy="553999"/>
          </a:xfrm>
        </p:spPr>
        <p:txBody>
          <a:bodyPr/>
          <a:lstStyle/>
          <a:p>
            <a:r>
              <a:rPr lang="en-US" sz="2800" dirty="0"/>
              <a:t>Circular Arc Constructors</a:t>
            </a:r>
          </a:p>
          <a:p>
            <a:pPr marL="0" indent="0">
              <a:buNone/>
            </a:pPr>
            <a:endParaRPr lang="en-US" sz="2400" dirty="0"/>
          </a:p>
          <a:p>
            <a:pPr lvl="1"/>
            <a:endParaRPr lang="en-US" sz="2000" dirty="0"/>
          </a:p>
          <a:p>
            <a:pPr lvl="1"/>
            <a:endParaRPr lang="en-US" sz="2000" dirty="0"/>
          </a:p>
          <a:p>
            <a:pPr lvl="1"/>
            <a:endParaRPr lang="en-US" sz="2000" dirty="0"/>
          </a:p>
          <a:p>
            <a:endParaRPr lang="en-US" sz="2400" dirty="0"/>
          </a:p>
        </p:txBody>
      </p:sp>
    </p:spTree>
    <p:extLst>
      <p:ext uri="{BB962C8B-B14F-4D97-AF65-F5344CB8AC3E}">
        <p14:creationId xmlns:p14="http://schemas.microsoft.com/office/powerpoint/2010/main" val="2894164694"/>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A41BCCC-3C94-48C9-826E-0E7AC02C757D}"/>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09A4830B-6F74-4A23-A126-A8FCE06BAB4B}"/>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14F7D0E1-A8A5-4E69-A7D6-68720976159F}"/>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9E7FA19-ECFB-4975-91EE-E155DFA53DA7}"/>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All parameter combinations </a:t>
            </a:r>
            <a:r>
              <a:rPr lang="en-US"/>
              <a:t>can be </a:t>
            </a:r>
            <a:r>
              <a:rPr lang="en-US" dirty="0"/>
              <a:t>achieved</a:t>
            </a:r>
          </a:p>
        </p:txBody>
      </p:sp>
      <p:pic>
        <p:nvPicPr>
          <p:cNvPr id="4" name="Picture 3" descr="A screenshot of a social media post&#10;&#10;Description automatically generated">
            <a:extLst>
              <a:ext uri="{FF2B5EF4-FFF2-40B4-BE49-F238E27FC236}">
                <a16:creationId xmlns:a16="http://schemas.microsoft.com/office/drawing/2014/main" id="{67A83DF7-8962-4BB0-91DD-842C27AF00C3}"/>
              </a:ext>
            </a:extLst>
          </p:cNvPr>
          <p:cNvPicPr>
            <a:picLocks noChangeAspect="1"/>
          </p:cNvPicPr>
          <p:nvPr/>
        </p:nvPicPr>
        <p:blipFill>
          <a:blip r:embed="rId4"/>
          <a:stretch>
            <a:fillRect/>
          </a:stretch>
        </p:blipFill>
        <p:spPr>
          <a:xfrm>
            <a:off x="878321" y="1648933"/>
            <a:ext cx="9590476" cy="4419048"/>
          </a:xfrm>
          <a:prstGeom prst="rect">
            <a:avLst/>
          </a:prstGeom>
        </p:spPr>
      </p:pic>
      <p:sp>
        <p:nvSpPr>
          <p:cNvPr id="15" name="Title 11">
            <a:extLst>
              <a:ext uri="{FF2B5EF4-FFF2-40B4-BE49-F238E27FC236}">
                <a16:creationId xmlns:a16="http://schemas.microsoft.com/office/drawing/2014/main" id="{362CC7D0-50E4-40EE-8445-996312307AFE}"/>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6" name="Content Placeholder 4">
            <a:extLst>
              <a:ext uri="{FF2B5EF4-FFF2-40B4-BE49-F238E27FC236}">
                <a16:creationId xmlns:a16="http://schemas.microsoft.com/office/drawing/2014/main" id="{4B19F82C-8CC4-412E-B5DB-1EB22DDC200E}"/>
              </a:ext>
            </a:extLst>
          </p:cNvPr>
          <p:cNvSpPr>
            <a:spLocks noGrp="1"/>
          </p:cNvSpPr>
          <p:nvPr>
            <p:ph sz="half" idx="2"/>
          </p:nvPr>
        </p:nvSpPr>
        <p:spPr>
          <a:xfrm>
            <a:off x="914400" y="1705510"/>
            <a:ext cx="7498080" cy="553999"/>
          </a:xfrm>
        </p:spPr>
        <p:txBody>
          <a:bodyPr/>
          <a:lstStyle/>
          <a:p>
            <a:r>
              <a:rPr lang="en-US" sz="2800" dirty="0"/>
              <a:t>Circular Arc Constructors</a:t>
            </a:r>
          </a:p>
          <a:p>
            <a:pPr marL="0" indent="0">
              <a:buNone/>
            </a:pPr>
            <a:endParaRPr lang="en-US" sz="2400" dirty="0"/>
          </a:p>
          <a:p>
            <a:pPr lvl="1"/>
            <a:endParaRPr lang="en-US" sz="2000" dirty="0"/>
          </a:p>
          <a:p>
            <a:pPr lvl="1"/>
            <a:endParaRPr lang="en-US" sz="2000" dirty="0"/>
          </a:p>
          <a:p>
            <a:pPr lvl="1"/>
            <a:endParaRPr lang="en-US" sz="2000" dirty="0"/>
          </a:p>
          <a:p>
            <a:endParaRPr lang="en-US" sz="2400" dirty="0"/>
          </a:p>
        </p:txBody>
      </p:sp>
    </p:spTree>
    <p:extLst>
      <p:ext uri="{BB962C8B-B14F-4D97-AF65-F5344CB8AC3E}">
        <p14:creationId xmlns:p14="http://schemas.microsoft.com/office/powerpoint/2010/main" val="4118341918"/>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A23B031-086F-4EA9-80EC-2115F01A2BC4}"/>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B6D8A2D3-AF9E-443E-9FB6-6783693F654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C1503786-5720-4AA3-864B-B68106A177F7}"/>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ED01EA5-ACF3-4501-8563-7152277070C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Spiral parameters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4237463" cy="3882814"/>
          </a:xfrm>
        </p:spPr>
        <p:txBody>
          <a:bodyPr/>
          <a:lstStyle/>
          <a:p>
            <a:r>
              <a:rPr lang="en-US" sz="2800" dirty="0"/>
              <a:t>Spiral Curve Parameters</a:t>
            </a:r>
          </a:p>
          <a:p>
            <a:pPr lvl="1"/>
            <a:r>
              <a:rPr lang="en-US" sz="2600" dirty="0"/>
              <a:t>Radius 1</a:t>
            </a:r>
          </a:p>
          <a:p>
            <a:pPr lvl="1"/>
            <a:r>
              <a:rPr lang="en-US" sz="2600" dirty="0"/>
              <a:t>Radius 2</a:t>
            </a:r>
          </a:p>
          <a:p>
            <a:pPr lvl="1"/>
            <a:r>
              <a:rPr lang="en-US" sz="2600" dirty="0"/>
              <a:t>Arc Length</a:t>
            </a:r>
          </a:p>
          <a:p>
            <a:pPr lvl="1"/>
            <a:r>
              <a:rPr lang="en-US" sz="2600" dirty="0"/>
              <a:t>Chord Direction</a:t>
            </a:r>
          </a:p>
          <a:p>
            <a:pPr lvl="1"/>
            <a:endParaRPr lang="en-US" dirty="0"/>
          </a:p>
          <a:p>
            <a:endParaRPr lang="en-US" dirty="0"/>
          </a:p>
        </p:txBody>
      </p:sp>
      <p:pic>
        <p:nvPicPr>
          <p:cNvPr id="2" name="Picture 1">
            <a:extLst>
              <a:ext uri="{FF2B5EF4-FFF2-40B4-BE49-F238E27FC236}">
                <a16:creationId xmlns:a16="http://schemas.microsoft.com/office/drawing/2014/main" id="{D4F5C0FE-133F-4B24-9205-AC6BC754CD98}"/>
              </a:ext>
            </a:extLst>
          </p:cNvPr>
          <p:cNvPicPr>
            <a:picLocks noChangeAspect="1"/>
          </p:cNvPicPr>
          <p:nvPr/>
        </p:nvPicPr>
        <p:blipFill>
          <a:blip r:embed="rId4"/>
          <a:stretch>
            <a:fillRect/>
          </a:stretch>
        </p:blipFill>
        <p:spPr>
          <a:xfrm>
            <a:off x="6428668" y="960130"/>
            <a:ext cx="2582381" cy="5464285"/>
          </a:xfrm>
          <a:prstGeom prst="rect">
            <a:avLst/>
          </a:prstGeom>
        </p:spPr>
      </p:pic>
    </p:spTree>
    <p:extLst>
      <p:ext uri="{BB962C8B-B14F-4D97-AF65-F5344CB8AC3E}">
        <p14:creationId xmlns:p14="http://schemas.microsoft.com/office/powerpoint/2010/main" val="1305012562"/>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A23B031-086F-4EA9-80EC-2115F01A2BC4}"/>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B6D8A2D3-AF9E-443E-9FB6-6783693F654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C1503786-5720-4AA3-864B-B68106A177F7}"/>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ED01EA5-ACF3-4501-8563-7152277070C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Spiral parameters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4237463" cy="3882814"/>
          </a:xfrm>
        </p:spPr>
        <p:txBody>
          <a:bodyPr/>
          <a:lstStyle/>
          <a:p>
            <a:r>
              <a:rPr lang="en-US" sz="2800" dirty="0"/>
              <a:t>Spiral Curve Parameters</a:t>
            </a:r>
          </a:p>
          <a:p>
            <a:pPr lvl="1"/>
            <a:r>
              <a:rPr lang="en-US" sz="2600" dirty="0"/>
              <a:t>Radius 1</a:t>
            </a:r>
          </a:p>
          <a:p>
            <a:pPr lvl="1"/>
            <a:r>
              <a:rPr lang="en-US" sz="2600" dirty="0"/>
              <a:t>Radius 2</a:t>
            </a:r>
          </a:p>
          <a:p>
            <a:pPr lvl="1"/>
            <a:r>
              <a:rPr lang="en-US" sz="2600" dirty="0"/>
              <a:t>Arc Length</a:t>
            </a:r>
          </a:p>
          <a:p>
            <a:pPr lvl="1"/>
            <a:r>
              <a:rPr lang="en-US" sz="2600" dirty="0"/>
              <a:t>Chord Direction</a:t>
            </a:r>
          </a:p>
          <a:p>
            <a:pPr lvl="1"/>
            <a:endParaRPr lang="en-US" dirty="0"/>
          </a:p>
          <a:p>
            <a:endParaRPr lang="en-US" dirty="0"/>
          </a:p>
        </p:txBody>
      </p:sp>
      <p:pic>
        <p:nvPicPr>
          <p:cNvPr id="3" name="Picture 2">
            <a:extLst>
              <a:ext uri="{FF2B5EF4-FFF2-40B4-BE49-F238E27FC236}">
                <a16:creationId xmlns:a16="http://schemas.microsoft.com/office/drawing/2014/main" id="{3C2C5570-BB3B-4FB5-B664-A1E5E9D68AE9}"/>
              </a:ext>
            </a:extLst>
          </p:cNvPr>
          <p:cNvPicPr>
            <a:picLocks noChangeAspect="1"/>
          </p:cNvPicPr>
          <p:nvPr/>
        </p:nvPicPr>
        <p:blipFill>
          <a:blip r:embed="rId4"/>
          <a:stretch>
            <a:fillRect/>
          </a:stretch>
        </p:blipFill>
        <p:spPr>
          <a:xfrm>
            <a:off x="5994274" y="357570"/>
            <a:ext cx="5857143" cy="6142857"/>
          </a:xfrm>
          <a:prstGeom prst="rect">
            <a:avLst/>
          </a:prstGeom>
        </p:spPr>
      </p:pic>
    </p:spTree>
    <p:extLst>
      <p:ext uri="{BB962C8B-B14F-4D97-AF65-F5344CB8AC3E}">
        <p14:creationId xmlns:p14="http://schemas.microsoft.com/office/powerpoint/2010/main" val="3636628264"/>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A23B031-086F-4EA9-80EC-2115F01A2BC4}"/>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B6D8A2D3-AF9E-443E-9FB6-6783693F654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C1503786-5720-4AA3-864B-B68106A177F7}"/>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ED01EA5-ACF3-4501-8563-7152277070C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Circular arc parameters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7498080" cy="3882814"/>
          </a:xfrm>
        </p:spPr>
        <p:txBody>
          <a:bodyPr/>
          <a:lstStyle/>
          <a:p>
            <a:r>
              <a:rPr lang="en-US" sz="2800" dirty="0"/>
              <a:t>Spiral Curve Parameters</a:t>
            </a:r>
          </a:p>
          <a:p>
            <a:pPr lvl="1"/>
            <a:r>
              <a:rPr lang="en-US" sz="2600" dirty="0"/>
              <a:t>Radius 1</a:t>
            </a:r>
          </a:p>
          <a:p>
            <a:pPr lvl="1"/>
            <a:r>
              <a:rPr lang="en-US" sz="2600" dirty="0"/>
              <a:t>Radius 2</a:t>
            </a:r>
          </a:p>
          <a:p>
            <a:pPr lvl="1"/>
            <a:r>
              <a:rPr lang="en-US" sz="2600" dirty="0"/>
              <a:t>Arc Length</a:t>
            </a:r>
          </a:p>
          <a:p>
            <a:pPr lvl="1"/>
            <a:r>
              <a:rPr lang="en-US" sz="2600" dirty="0"/>
              <a:t>Chord Direction</a:t>
            </a:r>
          </a:p>
          <a:p>
            <a:pPr marL="0" indent="0">
              <a:buNone/>
            </a:pPr>
            <a:endParaRPr lang="en-US" sz="2800" dirty="0"/>
          </a:p>
          <a:p>
            <a:pPr lvl="1"/>
            <a:endParaRPr lang="en-US" dirty="0"/>
          </a:p>
          <a:p>
            <a:endParaRPr lang="en-US" dirty="0"/>
          </a:p>
        </p:txBody>
      </p:sp>
      <p:pic>
        <p:nvPicPr>
          <p:cNvPr id="3" name="Picture 2">
            <a:extLst>
              <a:ext uri="{FF2B5EF4-FFF2-40B4-BE49-F238E27FC236}">
                <a16:creationId xmlns:a16="http://schemas.microsoft.com/office/drawing/2014/main" id="{B8994B2A-1BE0-4C8B-95C3-E5C564395CC3}"/>
              </a:ext>
            </a:extLst>
          </p:cNvPr>
          <p:cNvPicPr>
            <a:picLocks noChangeAspect="1"/>
          </p:cNvPicPr>
          <p:nvPr/>
        </p:nvPicPr>
        <p:blipFill>
          <a:blip r:embed="rId4"/>
          <a:stretch>
            <a:fillRect/>
          </a:stretch>
        </p:blipFill>
        <p:spPr>
          <a:xfrm>
            <a:off x="6036049" y="812426"/>
            <a:ext cx="4266191" cy="5472381"/>
          </a:xfrm>
          <a:prstGeom prst="rect">
            <a:avLst/>
          </a:prstGeom>
        </p:spPr>
      </p:pic>
    </p:spTree>
    <p:extLst>
      <p:ext uri="{BB962C8B-B14F-4D97-AF65-F5344CB8AC3E}">
        <p14:creationId xmlns:p14="http://schemas.microsoft.com/office/powerpoint/2010/main" val="133189376"/>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A23B031-086F-4EA9-80EC-2115F01A2BC4}"/>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B6D8A2D3-AF9E-443E-9FB6-6783693F654D}"/>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C1503786-5720-4AA3-864B-B68106A177F7}"/>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0ED01EA5-ACF3-4501-8563-7152277070CE}"/>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3131"/>
            <a:ext cx="10826496" cy="553998"/>
          </a:xfrm>
        </p:spPr>
        <p:txBody>
          <a:bodyPr/>
          <a:lstStyle/>
          <a:p>
            <a:r>
              <a:rPr lang="en-US" sz="3600" dirty="0"/>
              <a:t>Creating COGO Lines</a:t>
            </a:r>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Circular arc parameters</a:t>
            </a:r>
          </a:p>
        </p:txBody>
      </p:sp>
      <p:sp>
        <p:nvSpPr>
          <p:cNvPr id="5" name="Content Placeholder 4">
            <a:extLst>
              <a:ext uri="{FF2B5EF4-FFF2-40B4-BE49-F238E27FC236}">
                <a16:creationId xmlns:a16="http://schemas.microsoft.com/office/drawing/2014/main" id="{A2D7F56F-C2D1-462D-92F6-BBADE40064FA}"/>
              </a:ext>
            </a:extLst>
          </p:cNvPr>
          <p:cNvSpPr>
            <a:spLocks noGrp="1"/>
          </p:cNvSpPr>
          <p:nvPr>
            <p:ph sz="half" idx="2"/>
          </p:nvPr>
        </p:nvSpPr>
        <p:spPr>
          <a:xfrm>
            <a:off x="914400" y="1828800"/>
            <a:ext cx="7498080" cy="3882814"/>
          </a:xfrm>
        </p:spPr>
        <p:txBody>
          <a:bodyPr/>
          <a:lstStyle/>
          <a:p>
            <a:r>
              <a:rPr lang="en-US" sz="2800" dirty="0"/>
              <a:t>Spiral Curve Parameters</a:t>
            </a:r>
          </a:p>
          <a:p>
            <a:pPr lvl="1"/>
            <a:r>
              <a:rPr lang="en-US" sz="2600" dirty="0"/>
              <a:t>Radius 1</a:t>
            </a:r>
          </a:p>
          <a:p>
            <a:pPr lvl="1"/>
            <a:r>
              <a:rPr lang="en-US" sz="2600" dirty="0"/>
              <a:t>Radius 2</a:t>
            </a:r>
          </a:p>
          <a:p>
            <a:pPr lvl="1"/>
            <a:r>
              <a:rPr lang="en-US" sz="2600" dirty="0"/>
              <a:t>Arc Length</a:t>
            </a:r>
          </a:p>
          <a:p>
            <a:pPr lvl="1"/>
            <a:r>
              <a:rPr lang="en-US" sz="2600" dirty="0"/>
              <a:t>Chord Direction</a:t>
            </a:r>
          </a:p>
          <a:p>
            <a:pPr marL="0" indent="0">
              <a:buNone/>
            </a:pPr>
            <a:endParaRPr lang="en-US" sz="2800" dirty="0"/>
          </a:p>
          <a:p>
            <a:pPr lvl="1"/>
            <a:endParaRPr lang="en-US" dirty="0"/>
          </a:p>
          <a:p>
            <a:endParaRPr lang="en-US" dirty="0"/>
          </a:p>
        </p:txBody>
      </p:sp>
      <p:pic>
        <p:nvPicPr>
          <p:cNvPr id="3" name="Picture 2">
            <a:extLst>
              <a:ext uri="{FF2B5EF4-FFF2-40B4-BE49-F238E27FC236}">
                <a16:creationId xmlns:a16="http://schemas.microsoft.com/office/drawing/2014/main" id="{B8994B2A-1BE0-4C8B-95C3-E5C564395CC3}"/>
              </a:ext>
            </a:extLst>
          </p:cNvPr>
          <p:cNvPicPr>
            <a:picLocks noChangeAspect="1"/>
          </p:cNvPicPr>
          <p:nvPr/>
        </p:nvPicPr>
        <p:blipFill>
          <a:blip r:embed="rId4"/>
          <a:stretch>
            <a:fillRect/>
          </a:stretch>
        </p:blipFill>
        <p:spPr>
          <a:xfrm>
            <a:off x="6036049" y="812426"/>
            <a:ext cx="4266191" cy="5472381"/>
          </a:xfrm>
          <a:prstGeom prst="rect">
            <a:avLst/>
          </a:prstGeom>
        </p:spPr>
      </p:pic>
      <p:pic>
        <p:nvPicPr>
          <p:cNvPr id="2" name="Picture 1">
            <a:extLst>
              <a:ext uri="{FF2B5EF4-FFF2-40B4-BE49-F238E27FC236}">
                <a16:creationId xmlns:a16="http://schemas.microsoft.com/office/drawing/2014/main" id="{80CD3F14-0E98-422D-93BD-D913EBAAC934}"/>
              </a:ext>
            </a:extLst>
          </p:cNvPr>
          <p:cNvPicPr>
            <a:picLocks noChangeAspect="1"/>
          </p:cNvPicPr>
          <p:nvPr/>
        </p:nvPicPr>
        <p:blipFill>
          <a:blip r:embed="rId5"/>
          <a:stretch>
            <a:fillRect/>
          </a:stretch>
        </p:blipFill>
        <p:spPr>
          <a:xfrm>
            <a:off x="6096000" y="1154670"/>
            <a:ext cx="3137210" cy="4894938"/>
          </a:xfrm>
          <a:prstGeom prst="rect">
            <a:avLst/>
          </a:prstGeom>
        </p:spPr>
      </p:pic>
    </p:spTree>
    <p:extLst>
      <p:ext uri="{BB962C8B-B14F-4D97-AF65-F5344CB8AC3E}">
        <p14:creationId xmlns:p14="http://schemas.microsoft.com/office/powerpoint/2010/main" val="167815636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04E3BF6-0047-4937-93F3-246C80FED104}"/>
              </a:ext>
            </a:extLst>
          </p:cNvPr>
          <p:cNvGrpSpPr/>
          <p:nvPr/>
        </p:nvGrpSpPr>
        <p:grpSpPr>
          <a:xfrm>
            <a:off x="0" y="-1"/>
            <a:ext cx="12192000" cy="6858002"/>
            <a:chOff x="0" y="-1"/>
            <a:chExt cx="12192000" cy="6858002"/>
          </a:xfrm>
        </p:grpSpPr>
        <p:sp>
          <p:nvSpPr>
            <p:cNvPr id="6" name="Rectangle 5">
              <a:extLst>
                <a:ext uri="{FF2B5EF4-FFF2-40B4-BE49-F238E27FC236}">
                  <a16:creationId xmlns:a16="http://schemas.microsoft.com/office/drawing/2014/main" id="{C4F827CA-96C5-40BC-8197-0E9948734688}"/>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7" name="Rectangle 6">
              <a:extLst>
                <a:ext uri="{FF2B5EF4-FFF2-40B4-BE49-F238E27FC236}">
                  <a16:creationId xmlns:a16="http://schemas.microsoft.com/office/drawing/2014/main" id="{065D2393-AC74-4414-BE88-56E132F3E769}"/>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AD5E1A04-ADC0-4520-B634-97E7D4D17F02}"/>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
        <p:nvSpPr>
          <p:cNvPr id="11" name="Title 11">
            <a:extLst>
              <a:ext uri="{FF2B5EF4-FFF2-40B4-BE49-F238E27FC236}">
                <a16:creationId xmlns:a16="http://schemas.microsoft.com/office/drawing/2014/main" id="{94DB339C-0CE6-4D49-8BB9-971B9BC2EC76}"/>
              </a:ext>
            </a:extLst>
          </p:cNvPr>
          <p:cNvSpPr>
            <a:spLocks noGrp="1"/>
          </p:cNvSpPr>
          <p:nvPr>
            <p:ph type="title"/>
          </p:nvPr>
        </p:nvSpPr>
        <p:spPr>
          <a:xfrm>
            <a:off x="685800" y="682625"/>
            <a:ext cx="10826496" cy="553998"/>
          </a:xfrm>
        </p:spPr>
        <p:txBody>
          <a:bodyPr/>
          <a:lstStyle/>
          <a:p>
            <a:r>
              <a:rPr lang="en-US" sz="3600" dirty="0"/>
              <a:t>Overview of COGO</a:t>
            </a:r>
          </a:p>
        </p:txBody>
      </p:sp>
      <p:pic>
        <p:nvPicPr>
          <p:cNvPr id="9" name="Picture 8" descr="Diagram, engineering drawing&#10;&#10;Description automatically generated">
            <a:extLst>
              <a:ext uri="{FF2B5EF4-FFF2-40B4-BE49-F238E27FC236}">
                <a16:creationId xmlns:a16="http://schemas.microsoft.com/office/drawing/2014/main" id="{7770A2F7-D183-4D9A-8C11-E33B7B70FE86}"/>
              </a:ext>
            </a:extLst>
          </p:cNvPr>
          <p:cNvPicPr>
            <a:picLocks noChangeAspect="1"/>
          </p:cNvPicPr>
          <p:nvPr/>
        </p:nvPicPr>
        <p:blipFill>
          <a:blip r:embed="rId4"/>
          <a:stretch>
            <a:fillRect/>
          </a:stretch>
        </p:blipFill>
        <p:spPr>
          <a:xfrm>
            <a:off x="1047189" y="1560997"/>
            <a:ext cx="4723810" cy="4723810"/>
          </a:xfrm>
          <a:prstGeom prst="rect">
            <a:avLst/>
          </a:prstGeom>
        </p:spPr>
      </p:pic>
    </p:spTree>
    <p:extLst>
      <p:ext uri="{BB962C8B-B14F-4D97-AF65-F5344CB8AC3E}">
        <p14:creationId xmlns:p14="http://schemas.microsoft.com/office/powerpoint/2010/main" val="2356634323"/>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FB5768D-1587-420D-9F8A-12081FB4A384}"/>
              </a:ext>
            </a:extLst>
          </p:cNvPr>
          <p:cNvGrpSpPr/>
          <p:nvPr/>
        </p:nvGrpSpPr>
        <p:grpSpPr>
          <a:xfrm>
            <a:off x="0" y="-1"/>
            <a:ext cx="12192000" cy="6858002"/>
            <a:chOff x="0" y="-1"/>
            <a:chExt cx="12192000" cy="6858002"/>
          </a:xfrm>
        </p:grpSpPr>
        <p:sp>
          <p:nvSpPr>
            <p:cNvPr id="8" name="Rectangle 7">
              <a:extLst>
                <a:ext uri="{FF2B5EF4-FFF2-40B4-BE49-F238E27FC236}">
                  <a16:creationId xmlns:a16="http://schemas.microsoft.com/office/drawing/2014/main" id="{AAA68245-5573-4FC2-BB61-DE7812CE8134}"/>
                </a:ext>
              </a:extLst>
            </p:cNvPr>
            <p:cNvSpPr/>
            <p:nvPr/>
          </p:nvSpPr>
          <p:spPr bwMode="auto">
            <a:xfrm>
              <a:off x="0" y="-1"/>
              <a:ext cx="12192000" cy="6858001"/>
            </a:xfrm>
            <a:prstGeom prst="rect">
              <a:avLst/>
            </a:prstGeom>
            <a:gradFill flip="none" rotWithShape="1">
              <a:gsLst>
                <a:gs pos="68000">
                  <a:srgbClr val="0B1A38">
                    <a:alpha val="0"/>
                  </a:srgbClr>
                </a:gs>
                <a:gs pos="100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9740FCC9-B594-4691-9FC8-68AA19AB032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a:extLst>
                <a:ext uri="{FF2B5EF4-FFF2-40B4-BE49-F238E27FC236}">
                  <a16:creationId xmlns:a16="http://schemas.microsoft.com/office/drawing/2014/main" id="{12F1104A-646F-404D-B05F-A0BDF76D5D88}"/>
                </a:ext>
              </a:extLst>
            </p:cNvPr>
            <p:cNvPicPr>
              <a:picLocks noChangeAspect="1"/>
            </p:cNvPicPr>
            <p:nvPr/>
          </p:nvPicPr>
          <p:blipFill rotWithShape="1">
            <a:blip r:embed="rId3"/>
            <a:srcRect l="22500"/>
            <a:stretch/>
          </p:blipFill>
          <p:spPr>
            <a:xfrm>
              <a:off x="2743200" y="0"/>
              <a:ext cx="9448800" cy="6858000"/>
            </a:xfrm>
            <a:prstGeom prst="rect">
              <a:avLst/>
            </a:prstGeom>
          </p:spPr>
        </p:pic>
        <p:sp>
          <p:nvSpPr>
            <p:cNvPr id="11" name="DEV 2022">
              <a:extLst>
                <a:ext uri="{FF2B5EF4-FFF2-40B4-BE49-F238E27FC236}">
                  <a16:creationId xmlns:a16="http://schemas.microsoft.com/office/drawing/2014/main" id="{128DE4F8-87CE-4AFC-B781-61FF2B21728C}"/>
                </a:ext>
              </a:extLst>
            </p:cNvPr>
            <p:cNvSpPr txBox="1">
              <a:spLocks/>
            </p:cNvSpPr>
            <p:nvPr/>
          </p:nvSpPr>
          <p:spPr bwMode="white">
            <a:xfrm>
              <a:off x="1362073" y="6034895"/>
              <a:ext cx="4329425" cy="606772"/>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lnSpc>
                  <a:spcPct val="90000"/>
                </a:lnSpc>
                <a:spcAft>
                  <a:spcPts val="0"/>
                </a:spcAft>
              </a:pPr>
              <a:r>
                <a:rPr lang="en-US" sz="1600" b="1" i="1" dirty="0">
                  <a:solidFill>
                    <a:srgbClr val="C3E3F7">
                      <a:alpha val="50000"/>
                    </a:srgbClr>
                  </a:solidFill>
                </a:rPr>
                <a:t>2022 ESRI DEVELOPER SUMMIT</a:t>
              </a:r>
              <a:endParaRPr lang="en-US" sz="1600" i="1" dirty="0">
                <a:solidFill>
                  <a:srgbClr val="C3E3F7">
                    <a:alpha val="50000"/>
                  </a:srgbClr>
                </a:solidFill>
              </a:endParaRPr>
            </a:p>
          </p:txBody>
        </p:sp>
        <p:pic>
          <p:nvPicPr>
            <p:cNvPr id="12" name="Picture 11">
              <a:extLst>
                <a:ext uri="{FF2B5EF4-FFF2-40B4-BE49-F238E27FC236}">
                  <a16:creationId xmlns:a16="http://schemas.microsoft.com/office/drawing/2014/main" id="{DD65DACF-7833-4BDB-8095-983A7FE4FA04}"/>
                </a:ext>
              </a:extLst>
            </p:cNvPr>
            <p:cNvPicPr>
              <a:picLocks noChangeAspect="1"/>
            </p:cNvPicPr>
            <p:nvPr/>
          </p:nvPicPr>
          <p:blipFill>
            <a:blip r:embed="rId4" cstate="screen">
              <a:alphaModFix amt="55000"/>
              <a:extLst>
                <a:ext uri="{28A0092B-C50C-407E-A947-70E740481C1C}">
                  <a14:useLocalDpi xmlns:a14="http://schemas.microsoft.com/office/drawing/2010/main"/>
                </a:ext>
              </a:extLst>
            </a:blip>
            <a:srcRect/>
            <a:stretch/>
          </p:blipFill>
          <p:spPr>
            <a:xfrm>
              <a:off x="822484" y="654271"/>
              <a:ext cx="2007343" cy="620648"/>
            </a:xfrm>
            <a:prstGeom prst="rect">
              <a:avLst/>
            </a:prstGeom>
          </p:spPr>
        </p:pic>
      </p:gr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1561818" y="1967690"/>
            <a:ext cx="5485754" cy="1477328"/>
          </a:xfrm>
        </p:spPr>
        <p:txBody>
          <a:bodyPr/>
          <a:lstStyle/>
          <a:p>
            <a:r>
              <a:rPr lang="en-US" b="0" dirty="0"/>
              <a:t>DEMO: Creating COGO features</a:t>
            </a:r>
          </a:p>
        </p:txBody>
      </p:sp>
      <p:sp>
        <p:nvSpPr>
          <p:cNvPr id="13" name="Text Placeholder 5">
            <a:extLst>
              <a:ext uri="{FF2B5EF4-FFF2-40B4-BE49-F238E27FC236}">
                <a16:creationId xmlns:a16="http://schemas.microsoft.com/office/drawing/2014/main" id="{F2DEA85D-EF37-4E5A-9947-44FD6201C95A}"/>
              </a:ext>
            </a:extLst>
          </p:cNvPr>
          <p:cNvSpPr>
            <a:spLocks noGrp="1"/>
          </p:cNvSpPr>
          <p:nvPr>
            <p:ph type="body" idx="1"/>
          </p:nvPr>
        </p:nvSpPr>
        <p:spPr>
          <a:xfrm>
            <a:off x="1656782" y="3879804"/>
            <a:ext cx="4527741" cy="307777"/>
          </a:xfrm>
        </p:spPr>
        <p:txBody>
          <a:bodyPr/>
          <a:lstStyle/>
          <a:p>
            <a:pPr>
              <a:spcBef>
                <a:spcPts val="300"/>
              </a:spcBef>
              <a:spcAft>
                <a:spcPts val="600"/>
              </a:spcAft>
            </a:pPr>
            <a:r>
              <a:rPr lang="en-US" sz="2000" dirty="0">
                <a:solidFill>
                  <a:srgbClr val="1EF1BA"/>
                </a:solidFill>
              </a:rPr>
              <a:t>Putting it all together</a:t>
            </a:r>
          </a:p>
        </p:txBody>
      </p:sp>
    </p:spTree>
    <p:extLst>
      <p:ext uri="{BB962C8B-B14F-4D97-AF65-F5344CB8AC3E}">
        <p14:creationId xmlns:p14="http://schemas.microsoft.com/office/powerpoint/2010/main" val="79750139"/>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FF696CC-016C-47BA-A3CD-DA36E8BD33E0}"/>
              </a:ext>
            </a:extLst>
          </p:cNvPr>
          <p:cNvGrpSpPr/>
          <p:nvPr/>
        </p:nvGrpSpPr>
        <p:grpSpPr>
          <a:xfrm>
            <a:off x="0" y="0"/>
            <a:ext cx="12192000" cy="6858001"/>
            <a:chOff x="0" y="0"/>
            <a:chExt cx="12192000" cy="6858001"/>
          </a:xfrm>
        </p:grpSpPr>
        <p:sp>
          <p:nvSpPr>
            <p:cNvPr id="5" name="Rectangle 4">
              <a:extLst>
                <a:ext uri="{FF2B5EF4-FFF2-40B4-BE49-F238E27FC236}">
                  <a16:creationId xmlns:a16="http://schemas.microsoft.com/office/drawing/2014/main" id="{2F869A11-4580-4625-BC9F-4228EA2A9236}"/>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6" name="Picture 5" descr="A screenshot of a video game&#10;&#10;Description automatically generated with medium confidence">
              <a:extLst>
                <a:ext uri="{FF2B5EF4-FFF2-40B4-BE49-F238E27FC236}">
                  <a16:creationId xmlns:a16="http://schemas.microsoft.com/office/drawing/2014/main" id="{BBD47E70-AE77-42FF-81E9-91EA7F8A17E2}"/>
                </a:ext>
              </a:extLst>
            </p:cNvPr>
            <p:cNvPicPr>
              <a:picLocks noChangeAspect="1"/>
            </p:cNvPicPr>
            <p:nvPr/>
          </p:nvPicPr>
          <p:blipFill>
            <a:blip r:embed="rId3"/>
            <a:stretch>
              <a:fillRect/>
            </a:stretch>
          </p:blipFill>
          <p:spPr>
            <a:xfrm>
              <a:off x="6350" y="0"/>
              <a:ext cx="12179300" cy="6858000"/>
            </a:xfrm>
            <a:prstGeom prst="rect">
              <a:avLst/>
            </a:prstGeom>
          </p:spPr>
        </p:pic>
      </p:gr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635620" y="1484795"/>
            <a:ext cx="7326351" cy="2215991"/>
          </a:xfrm>
        </p:spPr>
        <p:txBody>
          <a:bodyPr/>
          <a:lstStyle/>
          <a:p>
            <a:r>
              <a:rPr lang="en-US" dirty="0"/>
              <a:t>Resources – </a:t>
            </a:r>
            <a:br>
              <a:rPr lang="en-US" dirty="0"/>
            </a:br>
            <a:r>
              <a:rPr lang="en-US" dirty="0"/>
              <a:t>ArcGIS Pro SDK for .NET COGO API</a:t>
            </a:r>
            <a:endParaRPr lang="en-US" b="0" dirty="0"/>
          </a:p>
        </p:txBody>
      </p:sp>
    </p:spTree>
    <p:extLst>
      <p:ext uri="{BB962C8B-B14F-4D97-AF65-F5344CB8AC3E}">
        <p14:creationId xmlns:p14="http://schemas.microsoft.com/office/powerpoint/2010/main" val="1966693558"/>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1BC19F6-50B5-4D52-8AEC-38C33B417074}"/>
              </a:ext>
            </a:extLst>
          </p:cNvPr>
          <p:cNvGrpSpPr/>
          <p:nvPr/>
        </p:nvGrpSpPr>
        <p:grpSpPr>
          <a:xfrm>
            <a:off x="0" y="-1"/>
            <a:ext cx="12192000" cy="6858002"/>
            <a:chOff x="0" y="-1"/>
            <a:chExt cx="12192000" cy="6858002"/>
          </a:xfrm>
        </p:grpSpPr>
        <p:sp>
          <p:nvSpPr>
            <p:cNvPr id="6" name="Rectangle 5">
              <a:extLst>
                <a:ext uri="{FF2B5EF4-FFF2-40B4-BE49-F238E27FC236}">
                  <a16:creationId xmlns:a16="http://schemas.microsoft.com/office/drawing/2014/main" id="{368D647A-2625-49A4-96E7-5ECBF05A9ABA}"/>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7" name="Rectangle 6">
              <a:extLst>
                <a:ext uri="{FF2B5EF4-FFF2-40B4-BE49-F238E27FC236}">
                  <a16:creationId xmlns:a16="http://schemas.microsoft.com/office/drawing/2014/main" id="{7A30B4F2-A00E-4F42-8860-7509E276A66F}"/>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191403E3-1E3F-4694-AC12-15F1C0782F06}"/>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682626"/>
            <a:ext cx="10826496" cy="492443"/>
          </a:xfrm>
        </p:spPr>
        <p:txBody>
          <a:bodyPr/>
          <a:lstStyle/>
          <a:p>
            <a:r>
              <a:rPr lang="en-US" sz="3200" dirty="0"/>
              <a:t>Resources - ArcGIS Pro SDK for .NET : COGO API</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641987"/>
            <a:ext cx="10369296" cy="1223876"/>
          </a:xfrm>
        </p:spPr>
        <p:txBody>
          <a:bodyPr/>
          <a:lstStyle/>
          <a:p>
            <a:r>
              <a:rPr lang="en-US" sz="2800" dirty="0"/>
              <a:t>Pro Concepts page</a:t>
            </a:r>
          </a:p>
          <a:p>
            <a:pPr lvl="1"/>
            <a:r>
              <a:rPr lang="en-US" sz="2400" dirty="0">
                <a:hlinkClick r:id="rId4"/>
              </a:rPr>
              <a:t>https://github.com/esri/arcgis-pro-sdk/wiki/ProConcepts-COGO</a:t>
            </a:r>
            <a:endParaRPr lang="en-US" sz="2400" dirty="0"/>
          </a:p>
          <a:p>
            <a:pPr lvl="1"/>
            <a:endParaRPr lang="en-US" sz="2400" dirty="0"/>
          </a:p>
          <a:p>
            <a:endParaRPr lang="en-US" sz="2800" dirty="0"/>
          </a:p>
          <a:p>
            <a:pPr lvl="1"/>
            <a:endParaRPr lang="en-US" sz="2400" dirty="0"/>
          </a:p>
          <a:p>
            <a:pPr marL="0" indent="0">
              <a:buNone/>
            </a:pPr>
            <a:endParaRPr lang="en-US" sz="2800" dirty="0"/>
          </a:p>
          <a:p>
            <a:pPr marL="0" indent="0">
              <a:buNone/>
            </a:pPr>
            <a:endParaRPr lang="en-US" sz="2800" dirty="0"/>
          </a:p>
          <a:p>
            <a:endParaRPr lang="en-US" sz="2800" dirty="0"/>
          </a:p>
          <a:p>
            <a:endParaRPr lang="en-US" sz="2800" dirty="0"/>
          </a:p>
          <a:p>
            <a:endParaRPr lang="en-US" sz="2800" dirty="0"/>
          </a:p>
          <a:p>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834117031"/>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BD5CFAB-3AE7-404B-9DD5-690A38A86BE1}"/>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70B8E9EC-ECB6-4E0F-AE26-235CB369D7F3}"/>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8" name="Rectangle 7">
              <a:extLst>
                <a:ext uri="{FF2B5EF4-FFF2-40B4-BE49-F238E27FC236}">
                  <a16:creationId xmlns:a16="http://schemas.microsoft.com/office/drawing/2014/main" id="{10ECD91B-F34B-451D-8097-3C86A7E14D13}"/>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9" name="Picture 8">
              <a:extLst>
                <a:ext uri="{FF2B5EF4-FFF2-40B4-BE49-F238E27FC236}">
                  <a16:creationId xmlns:a16="http://schemas.microsoft.com/office/drawing/2014/main" id="{A5BA0925-334A-4BAE-B424-AB0BE36609C2}"/>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5" name="Content Placeholder 13">
            <a:extLst>
              <a:ext uri="{FF2B5EF4-FFF2-40B4-BE49-F238E27FC236}">
                <a16:creationId xmlns:a16="http://schemas.microsoft.com/office/drawing/2014/main" id="{7FB5C75E-C676-4D35-8785-9FDC326FF875}"/>
              </a:ext>
            </a:extLst>
          </p:cNvPr>
          <p:cNvSpPr txBox="1">
            <a:spLocks/>
          </p:cNvSpPr>
          <p:nvPr/>
        </p:nvSpPr>
        <p:spPr>
          <a:xfrm>
            <a:off x="685800" y="1746039"/>
            <a:ext cx="11156576" cy="4594823"/>
          </a:xfrm>
          <a:prstGeom prst="rect">
            <a:avLst/>
          </a:prstGeom>
        </p:spPr>
        <p:txBody>
          <a:bodyPr/>
          <a:lst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800" b="0" dirty="0"/>
              <a:t>Session content</a:t>
            </a:r>
          </a:p>
          <a:p>
            <a:pPr lvl="1"/>
            <a:r>
              <a:rPr lang="en-US" sz="2400" b="0" dirty="0"/>
              <a:t>Slides and Example code on </a:t>
            </a:r>
            <a:r>
              <a:rPr lang="en-US" sz="2400" b="0" dirty="0" err="1"/>
              <a:t>Github</a:t>
            </a:r>
            <a:r>
              <a:rPr lang="en-US" sz="2400" b="0" dirty="0"/>
              <a:t>:</a:t>
            </a:r>
          </a:p>
          <a:p>
            <a:pPr marL="283464" lvl="1" indent="0">
              <a:buNone/>
            </a:pPr>
            <a:endParaRPr lang="en-US" sz="2400" b="0" dirty="0"/>
          </a:p>
          <a:p>
            <a:pPr lvl="2"/>
            <a:endParaRPr lang="en-US" sz="2000" b="0" dirty="0"/>
          </a:p>
          <a:p>
            <a:pPr lvl="1"/>
            <a:endParaRPr lang="en-US" sz="2400" b="0" dirty="0"/>
          </a:p>
          <a:p>
            <a:pPr lvl="2"/>
            <a:endParaRPr lang="en-US" sz="2000" b="0" dirty="0"/>
          </a:p>
          <a:p>
            <a:pPr lvl="1"/>
            <a:endParaRPr lang="en-US" sz="2400" b="0" dirty="0"/>
          </a:p>
          <a:p>
            <a:pPr marL="621792" lvl="2" indent="0">
              <a:buNone/>
            </a:pPr>
            <a:endParaRPr lang="en-US" sz="2800" b="0" dirty="0"/>
          </a:p>
          <a:p>
            <a:pPr marL="283464" lvl="1" indent="0">
              <a:buNone/>
            </a:pPr>
            <a:endParaRPr lang="en-US" sz="2800" b="0" dirty="0"/>
          </a:p>
          <a:p>
            <a:pPr marL="283464" lvl="1" indent="0">
              <a:buNone/>
            </a:pPr>
            <a:endParaRPr lang="en-US" sz="2800" b="0" dirty="0"/>
          </a:p>
          <a:p>
            <a:pPr marL="621792" lvl="2" indent="0">
              <a:spcAft>
                <a:spcPts val="1000"/>
              </a:spcAft>
              <a:buNone/>
            </a:pPr>
            <a:endParaRPr lang="en-US" sz="2800" b="0" dirty="0"/>
          </a:p>
          <a:p>
            <a:pPr lvl="2">
              <a:spcAft>
                <a:spcPts val="1000"/>
              </a:spcAft>
            </a:pPr>
            <a:endParaRPr lang="en-US" sz="2800" b="0" dirty="0"/>
          </a:p>
          <a:p>
            <a:pPr lvl="2">
              <a:spcAft>
                <a:spcPts val="1000"/>
              </a:spcAft>
            </a:pPr>
            <a:endParaRPr lang="en-US" sz="2800" b="0" dirty="0"/>
          </a:p>
          <a:p>
            <a:endParaRPr lang="en-US" sz="2800" b="0" dirty="0"/>
          </a:p>
        </p:txBody>
      </p:sp>
      <p:sp>
        <p:nvSpPr>
          <p:cNvPr id="11" name="Title 11">
            <a:extLst>
              <a:ext uri="{FF2B5EF4-FFF2-40B4-BE49-F238E27FC236}">
                <a16:creationId xmlns:a16="http://schemas.microsoft.com/office/drawing/2014/main" id="{1562765E-DF95-4333-93BF-9D67AC7018A7}"/>
              </a:ext>
            </a:extLst>
          </p:cNvPr>
          <p:cNvSpPr>
            <a:spLocks noGrp="1"/>
          </p:cNvSpPr>
          <p:nvPr>
            <p:ph type="title"/>
          </p:nvPr>
        </p:nvSpPr>
        <p:spPr>
          <a:xfrm>
            <a:off x="685800" y="682625"/>
            <a:ext cx="10826496" cy="492443"/>
          </a:xfrm>
        </p:spPr>
        <p:txBody>
          <a:bodyPr/>
          <a:lstStyle/>
          <a:p>
            <a:r>
              <a:rPr lang="en-US" sz="3200" dirty="0"/>
              <a:t>Resources - ArcGIS Pro SDK for .NET : COGO API</a:t>
            </a:r>
          </a:p>
        </p:txBody>
      </p:sp>
      <p:sp>
        <p:nvSpPr>
          <p:cNvPr id="10" name="Title 1">
            <a:extLst>
              <a:ext uri="{FF2B5EF4-FFF2-40B4-BE49-F238E27FC236}">
                <a16:creationId xmlns:a16="http://schemas.microsoft.com/office/drawing/2014/main" id="{48E0EB38-EF66-405E-88F3-D81415F61EB0}"/>
              </a:ext>
            </a:extLst>
          </p:cNvPr>
          <p:cNvSpPr txBox="1">
            <a:spLocks/>
          </p:cNvSpPr>
          <p:nvPr/>
        </p:nvSpPr>
        <p:spPr>
          <a:xfrm>
            <a:off x="449177" y="2904983"/>
            <a:ext cx="10826496" cy="369332"/>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dirty="0">
                <a:solidFill>
                  <a:schemeClr val="tx1"/>
                </a:solidFill>
                <a:latin typeface="+mj-lt"/>
                <a:ea typeface="+mj-ea"/>
                <a:cs typeface="Arial"/>
              </a:defRPr>
            </a:lvl1pPr>
          </a:lstStyle>
          <a:p>
            <a:r>
              <a:rPr lang="en-US" sz="2400" dirty="0">
                <a:ea typeface="+mj-lt"/>
                <a:cs typeface="+mj-lt"/>
                <a:hlinkClick r:id="rId4"/>
              </a:rPr>
              <a:t>https://github.com/Esri/arcgis-pro-sdk/wiki/Tech-Sessions#2022-palm-springs</a:t>
            </a:r>
            <a:endParaRPr lang="en-US" sz="2400" dirty="0"/>
          </a:p>
        </p:txBody>
      </p:sp>
      <p:pic>
        <p:nvPicPr>
          <p:cNvPr id="12" name="Picture 10" descr="Qr code&#10;&#10;Description automatically generated">
            <a:extLst>
              <a:ext uri="{FF2B5EF4-FFF2-40B4-BE49-F238E27FC236}">
                <a16:creationId xmlns:a16="http://schemas.microsoft.com/office/drawing/2014/main" id="{8814D138-470F-4ED0-B600-AB71B742E880}"/>
              </a:ext>
            </a:extLst>
          </p:cNvPr>
          <p:cNvPicPr>
            <a:picLocks noChangeAspect="1"/>
          </p:cNvPicPr>
          <p:nvPr/>
        </p:nvPicPr>
        <p:blipFill>
          <a:blip r:embed="rId5"/>
          <a:stretch>
            <a:fillRect/>
          </a:stretch>
        </p:blipFill>
        <p:spPr>
          <a:xfrm>
            <a:off x="4490825" y="3686666"/>
            <a:ext cx="2743200" cy="2697783"/>
          </a:xfrm>
          <a:prstGeom prst="rect">
            <a:avLst/>
          </a:prstGeom>
        </p:spPr>
      </p:pic>
    </p:spTree>
    <p:extLst>
      <p:ext uri="{BB962C8B-B14F-4D97-AF65-F5344CB8AC3E}">
        <p14:creationId xmlns:p14="http://schemas.microsoft.com/office/powerpoint/2010/main" val="1430797825"/>
      </p:ext>
    </p:extLst>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11364A16-0919-4EAF-8BD7-7214B3FF2A27}"/>
              </a:ext>
            </a:extLst>
          </p:cNvPr>
          <p:cNvGrpSpPr/>
          <p:nvPr/>
        </p:nvGrpSpPr>
        <p:grpSpPr>
          <a:xfrm>
            <a:off x="0" y="0"/>
            <a:ext cx="12192000" cy="6858001"/>
            <a:chOff x="0" y="0"/>
            <a:chExt cx="12192000" cy="6858001"/>
          </a:xfrm>
        </p:grpSpPr>
        <p:sp>
          <p:nvSpPr>
            <p:cNvPr id="33" name="Rectangle 32">
              <a:extLst>
                <a:ext uri="{FF2B5EF4-FFF2-40B4-BE49-F238E27FC236}">
                  <a16:creationId xmlns:a16="http://schemas.microsoft.com/office/drawing/2014/main" id="{C413554C-7A1D-478E-A478-AAB50D591F6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34" name="Picture 33">
              <a:extLst>
                <a:ext uri="{FF2B5EF4-FFF2-40B4-BE49-F238E27FC236}">
                  <a16:creationId xmlns:a16="http://schemas.microsoft.com/office/drawing/2014/main" id="{DA98C5DA-13C9-4507-A6F5-0DC6C871DA4D}"/>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250899" y="1188156"/>
            <a:ext cx="10826496" cy="369332"/>
          </a:xfrm>
        </p:spPr>
        <p:txBody>
          <a:bodyPr/>
          <a:lstStyle/>
          <a:p>
            <a:r>
              <a:rPr lang="en-US" b="0" dirty="0"/>
              <a:t>ArcGIS Pro SDK for .NET – Technical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nvPr>
        </p:nvGraphicFramePr>
        <p:xfrm>
          <a:off x="241301" y="2239429"/>
          <a:ext cx="11709399" cy="3546633"/>
        </p:xfrm>
        <a:graphic>
          <a:graphicData uri="http://schemas.openxmlformats.org/drawingml/2006/table">
            <a:tbl>
              <a:tblPr firstRow="1">
                <a:tableStyleId>{22838BEF-8BB2-4498-84A7-C5851F593DF1}</a:tableStyleId>
              </a:tblPr>
              <a:tblGrid>
                <a:gridCol w="1451720">
                  <a:extLst>
                    <a:ext uri="{9D8B030D-6E8A-4147-A177-3AD203B41FA5}">
                      <a16:colId xmlns:a16="http://schemas.microsoft.com/office/drawing/2014/main" val="1488540618"/>
                    </a:ext>
                  </a:extLst>
                </a:gridCol>
                <a:gridCol w="2167771">
                  <a:extLst>
                    <a:ext uri="{9D8B030D-6E8A-4147-A177-3AD203B41FA5}">
                      <a16:colId xmlns:a16="http://schemas.microsoft.com/office/drawing/2014/main" val="4139165684"/>
                    </a:ext>
                  </a:extLst>
                </a:gridCol>
                <a:gridCol w="5341823">
                  <a:extLst>
                    <a:ext uri="{9D8B030D-6E8A-4147-A177-3AD203B41FA5}">
                      <a16:colId xmlns:a16="http://schemas.microsoft.com/office/drawing/2014/main" val="323322535"/>
                    </a:ext>
                  </a:extLst>
                </a:gridCol>
                <a:gridCol w="2748085">
                  <a:extLst>
                    <a:ext uri="{9D8B030D-6E8A-4147-A177-3AD203B41FA5}">
                      <a16:colId xmlns:a16="http://schemas.microsoft.com/office/drawing/2014/main" val="3773691281"/>
                    </a:ext>
                  </a:extLst>
                </a:gridCol>
              </a:tblGrid>
              <a:tr h="267630">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Date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Session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marL="0" algn="ctr" defTabSz="457200" rtl="0" eaLnBrk="1" fontAlgn="b" latinLnBrk="0" hangingPunct="1"/>
                      <a:r>
                        <a:rPr lang="en-US" sz="1400" b="1" u="none" strike="noStrike" kern="1200" dirty="0">
                          <a:solidFill>
                            <a:schemeClr val="lt1"/>
                          </a:solidFill>
                          <a:effectLst/>
                          <a:latin typeface="+mn-lt"/>
                          <a:ea typeface="+mn-ea"/>
                          <a:cs typeface="+mn-cs"/>
                        </a:rPr>
                        <a:t>Location</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38074445"/>
                  </a:ext>
                </a:extLst>
              </a:tr>
              <a:tr h="417399">
                <a:tc rowSpan="3">
                  <a:txBody>
                    <a:bodyPr/>
                    <a:lstStyle/>
                    <a:p>
                      <a:pPr marL="0" algn="ctr" defTabSz="457200" rtl="0" eaLnBrk="1" fontAlgn="b" latinLnBrk="0" hangingPunct="1"/>
                      <a:r>
                        <a:rPr lang="en-US" sz="1500" u="none" strike="noStrike" kern="1200" dirty="0">
                          <a:solidFill>
                            <a:schemeClr val="bg1"/>
                          </a:solidFill>
                          <a:effectLst/>
                          <a:latin typeface="+mn-lt"/>
                          <a:ea typeface="+mn-ea"/>
                          <a:cs typeface="+mn-cs"/>
                        </a:rPr>
                        <a:t>Tue, Mar 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1:00 p.m. - 2:00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Approaches for Pro Extensibility</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Mojave Learning Center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9967875"/>
                  </a:ext>
                </a:extLst>
              </a:tr>
              <a:tr h="0">
                <a:tc vMerge="1">
                  <a:txBody>
                    <a:bodyPr/>
                    <a:lstStyle/>
                    <a:p>
                      <a:endParaRPr lang="en-US"/>
                    </a:p>
                  </a:txBody>
                  <a:tcP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2:30 p.m. - 3:30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i="0" u="none" strike="noStrike" kern="1200" dirty="0">
                          <a:solidFill>
                            <a:schemeClr val="dk1"/>
                          </a:solidFill>
                          <a:effectLst/>
                          <a:latin typeface="+mn-lt"/>
                          <a:ea typeface="+mn-ea"/>
                          <a:cs typeface="+mn-cs"/>
                        </a:rPr>
                        <a:t>Understanding the Sketch Tool</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Mesquite B</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1650134"/>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500" u="none" strike="noStrike" dirty="0">
                          <a:effectLst/>
                        </a:rPr>
                        <a:t>5:30 p.m. - 6:30 p.m.</a:t>
                      </a:r>
                      <a:endParaRPr lang="en-US" sz="15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effectLst/>
                        </a:rPr>
                        <a:t>Using Graphic Elements with Maps and Layouts</a:t>
                      </a:r>
                      <a:endParaRPr lang="en-US" sz="1500" b="1" i="0" u="none" strike="noStrike" dirty="0">
                        <a:solidFill>
                          <a:srgbClr val="000000"/>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u="none" strike="noStrike" dirty="0">
                          <a:effectLst/>
                        </a:rPr>
                        <a:t>Mojave Learning Center</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8604696"/>
                  </a:ext>
                </a:extLst>
              </a:tr>
              <a:tr h="417399">
                <a:tc rowSpan="3">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Wed, Mar 9</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1:00 p.m. - 2:00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What's New in the Geodatabase and Utility Network APIs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Mesquite G-H</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06457270"/>
                  </a:ext>
                </a:extLst>
              </a:tr>
              <a:tr h="417399">
                <a:tc vMerge="1">
                  <a:txBody>
                    <a:bodyPr/>
                    <a:lstStyle/>
                    <a:p>
                      <a:pPr algn="ctr" fontAlgn="b"/>
                      <a:endParaRPr lang="en-US" sz="1600" b="1" i="0" u="none" strike="noStrike" dirty="0">
                        <a:solidFill>
                          <a:srgbClr val="000000"/>
                        </a:solidFill>
                        <a:effectLst/>
                        <a:latin typeface="+mn-lt"/>
                      </a:endParaRPr>
                    </a:p>
                  </a:txBody>
                  <a:tcPr marL="45720" marR="45720" anchor="ctr">
                    <a:lnT w="12700" cap="flat" cmpd="sng" algn="ctr">
                      <a:solidFill>
                        <a:schemeClr val="tx1"/>
                      </a:solidFill>
                      <a:prstDash val="solid"/>
                      <a:round/>
                      <a:headEnd type="none" w="med" len="med"/>
                      <a:tailEnd type="none" w="med" len="med"/>
                    </a:lnT>
                  </a:tcPr>
                </a:tc>
                <a:tc>
                  <a:txBody>
                    <a:bodyPr/>
                    <a:lstStyle/>
                    <a:p>
                      <a:pPr marL="0" algn="ctr" defTabSz="457200" rtl="0" eaLnBrk="1" fontAlgn="b" latinLnBrk="0" hangingPunct="1"/>
                      <a:r>
                        <a:rPr lang="en-US" sz="1500" b="0" u="none" strike="noStrike" kern="1200" dirty="0">
                          <a:solidFill>
                            <a:schemeClr val="dk1"/>
                          </a:solidFill>
                          <a:effectLst/>
                          <a:latin typeface="+mn-lt"/>
                          <a:ea typeface="+mn-ea"/>
                          <a:cs typeface="+mn-cs"/>
                        </a:rPr>
                        <a:t>4:00 p.m. - 5:00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ArcGIS Pro SDK for .NET:  COGO API</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Primrose A</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621282337"/>
                  </a:ext>
                </a:extLst>
              </a:tr>
              <a:tr h="417399">
                <a:tc vMerge="1">
                  <a:txBody>
                    <a:bodyPr/>
                    <a:lstStyle/>
                    <a:p>
                      <a:pPr marL="0" algn="ctr" defTabSz="457200" rtl="0" eaLnBrk="1" fontAlgn="b" latinLnBrk="0" hangingPunct="1"/>
                      <a:endParaRPr lang="en-US" sz="1600" u="none" strike="noStrike" kern="1200" dirty="0">
                        <a:solidFill>
                          <a:schemeClr val="dk1"/>
                        </a:solidFill>
                        <a:effectLst/>
                        <a:latin typeface="+mn-lt"/>
                        <a:ea typeface="+mn-ea"/>
                        <a:cs typeface="+mn-cs"/>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latin typeface="+mn-lt"/>
                          <a:ea typeface="+mn-ea"/>
                          <a:cs typeface="+mn-cs"/>
                        </a:rPr>
                        <a:t>5:30 p.m. - 6:30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ArcGIS Pro SDK for .NET:  Layout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Mesquite C</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56907969"/>
                  </a:ext>
                </a:extLst>
              </a:tr>
              <a:tr h="417399">
                <a:tc rowSpan="2">
                  <a:txBody>
                    <a:bodyPr/>
                    <a:lstStyle/>
                    <a:p>
                      <a:pPr algn="ctr" fontAlgn="b"/>
                      <a:r>
                        <a:rPr lang="en-US" sz="1500" b="0" u="none" strike="noStrike" dirty="0">
                          <a:solidFill>
                            <a:schemeClr val="bg1"/>
                          </a:solidFill>
                          <a:effectLst/>
                        </a:rPr>
                        <a:t>Thu, Mar 10</a:t>
                      </a:r>
                      <a:endParaRPr lang="en-US" sz="1500" b="0" i="0" u="none" strike="noStrike" dirty="0">
                        <a:solidFill>
                          <a:schemeClr val="bg1"/>
                        </a:solidFill>
                        <a:effectLst/>
                        <a:latin typeface="+mn-lt"/>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500" b="0" i="0" u="none" strike="noStrike" dirty="0">
                          <a:solidFill>
                            <a:srgbClr val="000000"/>
                          </a:solidFill>
                          <a:effectLst/>
                          <a:latin typeface="+mn-lt"/>
                        </a:rPr>
                        <a:t>10:30 a.m. - 11:30 a.m.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ArcGIS Pro SDK for .NET:  Parcel Fabric API</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Santa Rosa</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1585087"/>
                  </a:ext>
                </a:extLst>
              </a:tr>
              <a:tr h="417399">
                <a:tc vMerge="1">
                  <a:txBody>
                    <a:bodyPr/>
                    <a:lstStyle/>
                    <a:p>
                      <a:endParaRPr 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1:00 p.m. — 2:00 p.m.</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500" b="0" i="0" u="none" strike="noStrike" dirty="0">
                          <a:solidFill>
                            <a:srgbClr val="000000"/>
                          </a:solidFill>
                          <a:effectLst/>
                          <a:latin typeface="+mn-lt"/>
                        </a:rPr>
                        <a:t>Improving Your </a:t>
                      </a:r>
                      <a:r>
                        <a:rPr lang="en-US" sz="1500" b="0" i="0" u="none" strike="noStrike" dirty="0" err="1">
                          <a:solidFill>
                            <a:srgbClr val="000000"/>
                          </a:solidFill>
                          <a:effectLst/>
                          <a:latin typeface="+mn-lt"/>
                        </a:rPr>
                        <a:t>Dockpane</a:t>
                      </a:r>
                      <a:r>
                        <a:rPr lang="en-US" sz="1500" b="0" i="0" u="none" strike="noStrike" dirty="0">
                          <a:solidFill>
                            <a:srgbClr val="000000"/>
                          </a:solidFill>
                          <a:effectLst/>
                          <a:latin typeface="+mn-lt"/>
                        </a:rPr>
                        <a:t> and </a:t>
                      </a:r>
                      <a:r>
                        <a:rPr lang="en-US" sz="1500" b="0" i="0" u="none" strike="noStrike" dirty="0" err="1">
                          <a:solidFill>
                            <a:srgbClr val="000000"/>
                          </a:solidFill>
                          <a:effectLst/>
                          <a:latin typeface="+mn-lt"/>
                        </a:rPr>
                        <a:t>ProWindow</a:t>
                      </a:r>
                      <a:r>
                        <a:rPr lang="en-US" sz="1500" b="0" i="0" u="none" strike="noStrike" dirty="0">
                          <a:solidFill>
                            <a:srgbClr val="000000"/>
                          </a:solidFill>
                          <a:effectLst/>
                          <a:latin typeface="+mn-lt"/>
                        </a:rPr>
                        <a:t> Design Patterns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Primrose B</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2650888"/>
                  </a:ext>
                </a:extLst>
              </a:tr>
            </a:tbl>
          </a:graphicData>
        </a:graphic>
      </p:graphicFrame>
      <p:sp>
        <p:nvSpPr>
          <p:cNvPr id="12" name="Title 1">
            <a:extLst>
              <a:ext uri="{FF2B5EF4-FFF2-40B4-BE49-F238E27FC236}">
                <a16:creationId xmlns:a16="http://schemas.microsoft.com/office/drawing/2014/main" id="{6EB8AC1A-63F8-4615-B87B-862F6EDD90BD}"/>
              </a:ext>
            </a:extLst>
          </p:cNvPr>
          <p:cNvSpPr txBox="1">
            <a:spLocks/>
          </p:cNvSpPr>
          <p:nvPr/>
        </p:nvSpPr>
        <p:spPr>
          <a:xfrm>
            <a:off x="250899" y="1743765"/>
            <a:ext cx="10826496" cy="246221"/>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sz="1600" b="0" i="1" dirty="0">
                <a:solidFill>
                  <a:srgbClr val="00B0F0"/>
                </a:solidFill>
              </a:rPr>
              <a:t>NOTE</a:t>
            </a:r>
            <a:r>
              <a:rPr lang="en-US" sz="1600" b="0" dirty="0">
                <a:solidFill>
                  <a:srgbClr val="00B0F0"/>
                </a:solidFill>
              </a:rPr>
              <a:t>:  </a:t>
            </a:r>
            <a:r>
              <a:rPr lang="en-US" sz="1600" b="0" dirty="0"/>
              <a:t>Session titles are led by “ArcGIS Pro SDK for .NET” in online agenda  </a:t>
            </a:r>
          </a:p>
        </p:txBody>
      </p:sp>
      <p:sp>
        <p:nvSpPr>
          <p:cNvPr id="8" name="Title 1">
            <a:extLst>
              <a:ext uri="{FF2B5EF4-FFF2-40B4-BE49-F238E27FC236}">
                <a16:creationId xmlns:a16="http://schemas.microsoft.com/office/drawing/2014/main" id="{80610B97-1107-4D5A-B549-7F0BE667618F}"/>
              </a:ext>
            </a:extLst>
          </p:cNvPr>
          <p:cNvSpPr txBox="1">
            <a:spLocks/>
          </p:cNvSpPr>
          <p:nvPr/>
        </p:nvSpPr>
        <p:spPr>
          <a:xfrm>
            <a:off x="350240" y="190182"/>
            <a:ext cx="10826496" cy="492443"/>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sz="3200" b="0"/>
              <a:t>Developer Summit – March 8 – 11, 2022</a:t>
            </a:r>
            <a:endParaRPr lang="en-US" sz="3200" dirty="0"/>
          </a:p>
        </p:txBody>
      </p:sp>
      <p:sp>
        <p:nvSpPr>
          <p:cNvPr id="4" name="Rectangle 3">
            <a:extLst>
              <a:ext uri="{FF2B5EF4-FFF2-40B4-BE49-F238E27FC236}">
                <a16:creationId xmlns:a16="http://schemas.microsoft.com/office/drawing/2014/main" id="{72A5E9E4-EE13-41B5-B103-BE5D6C01FAC4}"/>
              </a:ext>
            </a:extLst>
          </p:cNvPr>
          <p:cNvSpPr/>
          <p:nvPr/>
        </p:nvSpPr>
        <p:spPr>
          <a:xfrm>
            <a:off x="250899" y="6046836"/>
            <a:ext cx="9436017" cy="646331"/>
          </a:xfrm>
          <a:prstGeom prst="rect">
            <a:avLst/>
          </a:prstGeom>
        </p:spPr>
        <p:txBody>
          <a:bodyPr wrap="square">
            <a:spAutoFit/>
          </a:bodyPr>
          <a:lstStyle/>
          <a:p>
            <a:r>
              <a:rPr lang="en-US" dirty="0"/>
              <a:t>Search the online Detailed Agenda using “Pro SDK” for more information:</a:t>
            </a:r>
          </a:p>
          <a:p>
            <a:r>
              <a:rPr lang="en-US" dirty="0"/>
              <a:t>https://www.esri.com/en-us/about/events/devsummit/agenda/agenda/detail</a:t>
            </a:r>
          </a:p>
        </p:txBody>
      </p:sp>
    </p:spTree>
    <p:extLst>
      <p:ext uri="{BB962C8B-B14F-4D97-AF65-F5344CB8AC3E}">
        <p14:creationId xmlns:p14="http://schemas.microsoft.com/office/powerpoint/2010/main" val="553032379"/>
      </p:ext>
    </p:extLst>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400EE5B8-1E21-4A4F-974F-E05DABF44A1E}"/>
              </a:ext>
            </a:extLst>
          </p:cNvPr>
          <p:cNvGrpSpPr/>
          <p:nvPr/>
        </p:nvGrpSpPr>
        <p:grpSpPr>
          <a:xfrm>
            <a:off x="0" y="0"/>
            <a:ext cx="12192000" cy="6858001"/>
            <a:chOff x="0" y="0"/>
            <a:chExt cx="12192000" cy="6858001"/>
          </a:xfrm>
        </p:grpSpPr>
        <p:sp>
          <p:nvSpPr>
            <p:cNvPr id="61" name="Rectangle 60">
              <a:extLst>
                <a:ext uri="{FF2B5EF4-FFF2-40B4-BE49-F238E27FC236}">
                  <a16:creationId xmlns:a16="http://schemas.microsoft.com/office/drawing/2014/main" id="{4A6CDC5D-4362-4DC7-A5C1-FB9DA275878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62" name="Picture 61">
              <a:extLst>
                <a:ext uri="{FF2B5EF4-FFF2-40B4-BE49-F238E27FC236}">
                  <a16:creationId xmlns:a16="http://schemas.microsoft.com/office/drawing/2014/main" id="{17ECE0D5-6782-40DB-BE2F-59C1BAA29A1C}"/>
                </a:ext>
              </a:extLst>
            </p:cNvPr>
            <p:cNvPicPr>
              <a:picLocks noChangeAspect="1"/>
            </p:cNvPicPr>
            <p:nvPr/>
          </p:nvPicPr>
          <p:blipFill>
            <a:blip r:embed="rId3">
              <a:alphaModFix amt="28000"/>
            </a:blip>
            <a:stretch>
              <a:fillRect/>
            </a:stretch>
          </p:blipFill>
          <p:spPr>
            <a:xfrm>
              <a:off x="0" y="0"/>
              <a:ext cx="12192000" cy="6858000"/>
            </a:xfrm>
            <a:prstGeom prst="rect">
              <a:avLst/>
            </a:prstGeom>
          </p:spPr>
        </p:pic>
      </p:grpSp>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a:xfrm>
            <a:off x="358981" y="587754"/>
            <a:ext cx="10826496" cy="369332"/>
          </a:xfrm>
        </p:spPr>
        <p:txBody>
          <a:bodyPr/>
          <a:lstStyle/>
          <a:p>
            <a:r>
              <a:rPr lang="en-US" b="0" dirty="0"/>
              <a:t>ArcGIS Pro SDK for .NET – Demo Theater Sessions</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nvPr>
        </p:nvGraphicFramePr>
        <p:xfrm>
          <a:off x="358981" y="1209628"/>
          <a:ext cx="11375819" cy="2489330"/>
        </p:xfrm>
        <a:graphic>
          <a:graphicData uri="http://schemas.openxmlformats.org/drawingml/2006/table">
            <a:tbl>
              <a:tblPr firstRow="1">
                <a:tableStyleId>{7DF18680-E054-41AD-8BC1-D1AEF772440D}</a:tableStyleId>
              </a:tblPr>
              <a:tblGrid>
                <a:gridCol w="1496374">
                  <a:extLst>
                    <a:ext uri="{9D8B030D-6E8A-4147-A177-3AD203B41FA5}">
                      <a16:colId xmlns:a16="http://schemas.microsoft.com/office/drawing/2014/main" val="1488540618"/>
                    </a:ext>
                  </a:extLst>
                </a:gridCol>
                <a:gridCol w="2143888">
                  <a:extLst>
                    <a:ext uri="{9D8B030D-6E8A-4147-A177-3AD203B41FA5}">
                      <a16:colId xmlns:a16="http://schemas.microsoft.com/office/drawing/2014/main" val="4139165684"/>
                    </a:ext>
                  </a:extLst>
                </a:gridCol>
                <a:gridCol w="4828235">
                  <a:extLst>
                    <a:ext uri="{9D8B030D-6E8A-4147-A177-3AD203B41FA5}">
                      <a16:colId xmlns:a16="http://schemas.microsoft.com/office/drawing/2014/main" val="323322535"/>
                    </a:ext>
                  </a:extLst>
                </a:gridCol>
                <a:gridCol w="2907322">
                  <a:extLst>
                    <a:ext uri="{9D8B030D-6E8A-4147-A177-3AD203B41FA5}">
                      <a16:colId xmlns:a16="http://schemas.microsoft.com/office/drawing/2014/main" val="3773691281"/>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Time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Session</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u="none" strike="noStrike" dirty="0">
                          <a:effectLst/>
                        </a:rPr>
                        <a:t>Location</a:t>
                      </a:r>
                      <a:endParaRPr lang="en-US" sz="1600" b="0" i="0" u="none" strike="noStrike" dirty="0">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rowSpan="3">
                  <a:txBody>
                    <a:bodyPr/>
                    <a:lstStyle/>
                    <a:p>
                      <a:pPr marL="0" algn="l" defTabSz="457200" rtl="0" eaLnBrk="1" fontAlgn="b" latinLnBrk="0" hangingPunct="1"/>
                      <a:r>
                        <a:rPr lang="en-US" sz="1600" u="none" strike="noStrike" kern="1200" dirty="0">
                          <a:effectLst/>
                        </a:rPr>
                        <a:t>Wed, Mar 9</a:t>
                      </a:r>
                      <a:endParaRPr lang="en-US" sz="1600" b="1" u="none" strike="noStrike" kern="1200" dirty="0">
                        <a:solidFill>
                          <a:schemeClr val="dk1"/>
                        </a:solidFill>
                        <a:effectLst/>
                        <a:latin typeface="+mn-lt"/>
                        <a:ea typeface="+mn-ea"/>
                        <a:cs typeface="+mn-cs"/>
                      </a:endParaRPr>
                    </a:p>
                  </a:txBody>
                  <a:tcPr anchor="ctr"/>
                </a:tc>
                <a:tc>
                  <a:txBody>
                    <a:bodyPr/>
                    <a:lstStyle/>
                    <a:p>
                      <a:pPr marL="0" algn="ctr" defTabSz="457200" rtl="0" eaLnBrk="1" fontAlgn="b" latinLnBrk="0" hangingPunct="1"/>
                      <a:r>
                        <a:rPr lang="en-US" sz="1500" u="none" strike="noStrike" kern="1200" dirty="0">
                          <a:solidFill>
                            <a:schemeClr val="dk1"/>
                          </a:solidFill>
                          <a:effectLst/>
                          <a:latin typeface="+mn-lt"/>
                          <a:ea typeface="+mn-ea"/>
                          <a:cs typeface="+mn-cs"/>
                        </a:rPr>
                        <a:t>2:30 p.m. - 3:00 p.m.</a:t>
                      </a: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Customize Galleries and </a:t>
                      </a:r>
                      <a:r>
                        <a:rPr lang="en-US" sz="1500" u="none" strike="noStrike" kern="1200" dirty="0" err="1">
                          <a:solidFill>
                            <a:schemeClr val="dk1"/>
                          </a:solidFill>
                          <a:effectLst/>
                          <a:latin typeface="+mn-lt"/>
                          <a:ea typeface="+mn-ea"/>
                          <a:cs typeface="+mn-cs"/>
                        </a:rPr>
                        <a:t>Comboboxes</a:t>
                      </a:r>
                      <a:r>
                        <a:rPr lang="en-US" sz="1500" u="none" strike="noStrike" kern="1200" dirty="0">
                          <a:solidFill>
                            <a:schemeClr val="dk1"/>
                          </a:solidFill>
                          <a:effectLst/>
                          <a:latin typeface="+mn-lt"/>
                          <a:ea typeface="+mn-ea"/>
                          <a:cs typeface="+mn-cs"/>
                        </a:rPr>
                        <a:t> with Templates</a:t>
                      </a:r>
                    </a:p>
                  </a:txBody>
                  <a:tcPr marL="45720" marR="45720" anchor="ctr"/>
                </a:tc>
                <a:tc>
                  <a:txBody>
                    <a:bodyPr/>
                    <a:lstStyle/>
                    <a:p>
                      <a:pPr marL="0" algn="l" defTabSz="457200" rtl="0" eaLnBrk="1" fontAlgn="b" latinLnBrk="0" hangingPunct="1"/>
                      <a:r>
                        <a:rPr lang="en-US" sz="1500" u="none" strike="noStrike" kern="1200" dirty="0">
                          <a:solidFill>
                            <a:schemeClr val="dk1"/>
                          </a:solidFill>
                          <a:effectLst/>
                          <a:latin typeface="+mn-lt"/>
                          <a:ea typeface="+mn-ea"/>
                          <a:cs typeface="+mn-cs"/>
                        </a:rPr>
                        <a:t>Demo Theater 1: Oasis 1-2</a:t>
                      </a:r>
                    </a:p>
                  </a:txBody>
                  <a:tcPr marL="45720" marR="45720" anchor="ctr"/>
                </a:tc>
                <a:extLst>
                  <a:ext uri="{0D108BD9-81ED-4DB2-BD59-A6C34878D82A}">
                    <a16:rowId xmlns:a16="http://schemas.microsoft.com/office/drawing/2014/main" val="3659967875"/>
                  </a:ext>
                </a:extLst>
              </a:tr>
              <a:tr h="388138">
                <a:tc vMerge="1">
                  <a:txBody>
                    <a:bodyPr/>
                    <a:lstStyle/>
                    <a:p>
                      <a:endParaRPr lang="en-US"/>
                    </a:p>
                  </a:txBody>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latin typeface="+mn-lt"/>
                          <a:ea typeface="+mn-ea"/>
                          <a:cs typeface="+mn-cs"/>
                        </a:rPr>
                        <a:t>3:15 p.m. - 3:45 p.m.</a:t>
                      </a:r>
                    </a:p>
                  </a:txBody>
                  <a:tcPr marL="45720" marR="45720" anchor="ctr"/>
                </a:tc>
                <a:tc>
                  <a:txBody>
                    <a:bodyPr/>
                    <a:lstStyle/>
                    <a:p>
                      <a:pPr marL="0" algn="l" defTabSz="457200" rtl="0" eaLnBrk="1" fontAlgn="b" latinLnBrk="0" hangingPunct="1"/>
                      <a:r>
                        <a:rPr lang="en-US" sz="1500" b="0" u="none" strike="noStrike" kern="1200" dirty="0" err="1">
                          <a:solidFill>
                            <a:schemeClr val="dk1"/>
                          </a:solidFill>
                          <a:effectLst/>
                          <a:latin typeface="+mn-lt"/>
                          <a:ea typeface="+mn-ea"/>
                          <a:cs typeface="+mn-cs"/>
                        </a:rPr>
                        <a:t>WebViewBrowser</a:t>
                      </a:r>
                      <a:r>
                        <a:rPr lang="en-US" sz="1500" b="0" u="none" strike="noStrike" kern="1200" dirty="0">
                          <a:solidFill>
                            <a:schemeClr val="dk1"/>
                          </a:solidFill>
                          <a:effectLst/>
                          <a:latin typeface="+mn-lt"/>
                          <a:ea typeface="+mn-ea"/>
                          <a:cs typeface="+mn-cs"/>
                        </a:rPr>
                        <a:t> Control and Webview2</a:t>
                      </a:r>
                    </a:p>
                  </a:txBody>
                  <a:tcPr marL="45720" marR="45720" anchor="ct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Demo Theater 1: Oasis 1-2</a:t>
                      </a:r>
                    </a:p>
                  </a:txBody>
                  <a:tcPr marL="45720" marR="45720" anchor="ctr"/>
                </a:tc>
                <a:extLst>
                  <a:ext uri="{0D108BD9-81ED-4DB2-BD59-A6C34878D82A}">
                    <a16:rowId xmlns:a16="http://schemas.microsoft.com/office/drawing/2014/main" val="1448729988"/>
                  </a:ext>
                </a:extLst>
              </a:tr>
              <a:tr h="388138">
                <a:tc vMerge="1">
                  <a:txBody>
                    <a:bodyPr/>
                    <a:lstStyle/>
                    <a:p>
                      <a:pPr marL="0" algn="l" defTabSz="457200" rtl="0" eaLnBrk="1" fontAlgn="b" latinLnBrk="0" hangingPunct="1"/>
                      <a:endParaRPr lang="en-US" sz="1600" b="1" u="none" strike="noStrike" kern="1200" dirty="0">
                        <a:solidFill>
                          <a:schemeClr val="dk1"/>
                        </a:solidFill>
                        <a:effectLst/>
                        <a:latin typeface="+mn-lt"/>
                        <a:ea typeface="+mn-ea"/>
                        <a:cs typeface="+mn-cs"/>
                      </a:endParaRPr>
                    </a:p>
                  </a:txBody>
                  <a:tcPr anchor="ct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u="none" strike="noStrike" kern="1200" dirty="0">
                          <a:solidFill>
                            <a:schemeClr val="dk1"/>
                          </a:solidFill>
                          <a:effectLst/>
                          <a:latin typeface="+mn-lt"/>
                          <a:ea typeface="+mn-ea"/>
                          <a:cs typeface="+mn-cs"/>
                        </a:rPr>
                        <a:t>3:15 p.m. - 3:45 p.m.</a:t>
                      </a:r>
                    </a:p>
                  </a:txBody>
                  <a:tcPr marL="45720" marR="45720" anchor="ctr"/>
                </a:tc>
                <a:tc>
                  <a:txBody>
                    <a:bodyPr/>
                    <a:lstStyle/>
                    <a:p>
                      <a:pPr marL="0" algn="l" defTabSz="457200" rtl="0" eaLnBrk="1" fontAlgn="b" latinLnBrk="0" hangingPunct="1"/>
                      <a:r>
                        <a:rPr lang="en-US" sz="1500" b="0" u="none" strike="noStrike" kern="1200" dirty="0">
                          <a:solidFill>
                            <a:schemeClr val="dk1"/>
                          </a:solidFill>
                          <a:effectLst/>
                          <a:latin typeface="+mn-lt"/>
                          <a:ea typeface="+mn-ea"/>
                          <a:cs typeface="+mn-cs"/>
                        </a:rPr>
                        <a:t>Topology in the ArcGIS Pro SDK</a:t>
                      </a:r>
                    </a:p>
                  </a:txBody>
                  <a:tcPr marL="45720" marR="45720" anchor="ctr"/>
                </a:tc>
                <a:tc>
                  <a:txBody>
                    <a:bodyPr/>
                    <a:lstStyle/>
                    <a:p>
                      <a:pPr marL="0" algn="l" defTabSz="457200" rtl="0" eaLnBrk="1" fontAlgn="b" latinLnBrk="0" hangingPunct="1"/>
                      <a:r>
                        <a:rPr lang="pt-BR" sz="1500" b="0" u="none" strike="noStrike" kern="1200" dirty="0">
                          <a:solidFill>
                            <a:schemeClr val="dk1"/>
                          </a:solidFill>
                          <a:effectLst/>
                          <a:latin typeface="+mn-lt"/>
                          <a:ea typeface="+mn-ea"/>
                          <a:cs typeface="+mn-cs"/>
                        </a:rPr>
                        <a:t>Demo Theater 3: Mesquite D-E</a:t>
                      </a:r>
                      <a:endParaRPr lang="en-US" sz="1500" b="0" u="none" strike="noStrike" kern="1200" dirty="0">
                        <a:solidFill>
                          <a:schemeClr val="dk1"/>
                        </a:solidFill>
                        <a:effectLst/>
                        <a:latin typeface="+mn-lt"/>
                        <a:ea typeface="+mn-ea"/>
                        <a:cs typeface="+mn-cs"/>
                      </a:endParaRPr>
                    </a:p>
                  </a:txBody>
                  <a:tcPr marL="45720" marR="45720" anchor="ctr"/>
                </a:tc>
                <a:extLst>
                  <a:ext uri="{0D108BD9-81ED-4DB2-BD59-A6C34878D82A}">
                    <a16:rowId xmlns:a16="http://schemas.microsoft.com/office/drawing/2014/main" val="3851161786"/>
                  </a:ext>
                </a:extLst>
              </a:tr>
              <a:tr h="388138">
                <a:tc rowSpan="2">
                  <a:txBody>
                    <a:bodyPr/>
                    <a:lstStyle/>
                    <a:p>
                      <a:pPr marL="0" algn="l" defTabSz="457200" rtl="0" eaLnBrk="1" fontAlgn="b" latinLnBrk="0" hangingPunct="1"/>
                      <a:r>
                        <a:rPr lang="en-US" sz="1600" u="none" strike="noStrike" kern="1200" dirty="0">
                          <a:solidFill>
                            <a:schemeClr val="dk1"/>
                          </a:solidFill>
                          <a:effectLst/>
                          <a:latin typeface="+mn-lt"/>
                          <a:ea typeface="+mn-ea"/>
                          <a:cs typeface="+mn-cs"/>
                        </a:rPr>
                        <a:t>Thu, Mar 10</a:t>
                      </a:r>
                    </a:p>
                  </a:txBody>
                  <a:tcPr anchor="ctr">
                    <a:solidFill>
                      <a:schemeClr val="accent4">
                        <a:lumMod val="20000"/>
                        <a:lumOff val="80000"/>
                      </a:schemeClr>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en-US" sz="1500" b="0" i="0" u="none" strike="noStrike" dirty="0">
                          <a:solidFill>
                            <a:srgbClr val="000000"/>
                          </a:solidFill>
                          <a:effectLst/>
                          <a:latin typeface="+mn-lt"/>
                        </a:rPr>
                        <a:t>11:15 a.m. - 11:45 a.m.</a:t>
                      </a:r>
                    </a:p>
                  </a:txBody>
                  <a:tcPr marL="45720" marR="45720" anchor="ctr">
                    <a:solidFill>
                      <a:schemeClr val="accent4">
                        <a:lumMod val="20000"/>
                        <a:lumOff val="80000"/>
                      </a:schemeClr>
                    </a:solidFill>
                  </a:tcPr>
                </a:tc>
                <a:tc>
                  <a:txBody>
                    <a:bodyPr/>
                    <a:lstStyle/>
                    <a:p>
                      <a:pPr algn="l" fontAlgn="b"/>
                      <a:r>
                        <a:rPr lang="en-US" sz="1500" b="0" i="0" u="none" strike="noStrike" dirty="0">
                          <a:solidFill>
                            <a:srgbClr val="000000"/>
                          </a:solidFill>
                          <a:effectLst/>
                          <a:latin typeface="+mn-lt"/>
                        </a:rPr>
                        <a:t>Versioning Variations: An In-Depth Look at Using ArcGIS Pro SDK with Geodatabase Versioning</a:t>
                      </a:r>
                    </a:p>
                  </a:txBody>
                  <a:tcPr marL="45720" marR="45720" anchor="ctr">
                    <a:solidFill>
                      <a:schemeClr val="accent4">
                        <a:lumMod val="20000"/>
                        <a:lumOff val="80000"/>
                      </a:schemeClr>
                    </a:solidFill>
                  </a:tcPr>
                </a:tc>
                <a:tc>
                  <a:txBody>
                    <a:bodyPr/>
                    <a:lstStyle/>
                    <a:p>
                      <a:pPr marL="0" algn="l" defTabSz="457200" rtl="0" eaLnBrk="1" fontAlgn="b" latinLnBrk="0" hangingPunct="1"/>
                      <a:r>
                        <a:rPr lang="pt-BR" sz="1500" b="0" u="none" strike="noStrike" kern="1200" dirty="0">
                          <a:solidFill>
                            <a:schemeClr val="dk1"/>
                          </a:solidFill>
                          <a:effectLst/>
                          <a:latin typeface="+mn-lt"/>
                          <a:ea typeface="+mn-ea"/>
                          <a:cs typeface="+mn-cs"/>
                        </a:rPr>
                        <a:t>Demo Theater 3: Mesquite D-E</a:t>
                      </a:r>
                      <a:endParaRPr lang="en-US" sz="1500" b="0" u="none" strike="noStrike" kern="1200" dirty="0">
                        <a:solidFill>
                          <a:schemeClr val="dk1"/>
                        </a:solidFill>
                        <a:effectLst/>
                        <a:latin typeface="+mn-lt"/>
                        <a:ea typeface="+mn-ea"/>
                        <a:cs typeface="+mn-cs"/>
                      </a:endParaRPr>
                    </a:p>
                  </a:txBody>
                  <a:tcPr marL="45720" marR="45720" anchor="ctr">
                    <a:solidFill>
                      <a:schemeClr val="accent4">
                        <a:lumMod val="20000"/>
                        <a:lumOff val="80000"/>
                      </a:schemeClr>
                    </a:solidFill>
                  </a:tcPr>
                </a:tc>
                <a:extLst>
                  <a:ext uri="{0D108BD9-81ED-4DB2-BD59-A6C34878D82A}">
                    <a16:rowId xmlns:a16="http://schemas.microsoft.com/office/drawing/2014/main" val="2881707772"/>
                  </a:ext>
                </a:extLst>
              </a:tr>
              <a:tr h="388138">
                <a:tc vMerge="1">
                  <a:txBody>
                    <a:bodyPr/>
                    <a:lstStyle/>
                    <a:p>
                      <a:pPr marL="0" algn="l" defTabSz="457200" rtl="0" eaLnBrk="1" fontAlgn="b" latinLnBrk="0" hangingPunct="1"/>
                      <a:endParaRPr lang="en-US" sz="1600"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1:00 p.m. - 1:30 p.m.</a:t>
                      </a:r>
                    </a:p>
                  </a:txBody>
                  <a:tcPr anchor="ctr">
                    <a:solidFill>
                      <a:schemeClr val="accent4">
                        <a:lumMod val="20000"/>
                        <a:lumOff val="80000"/>
                      </a:schemeClr>
                    </a:solidFill>
                  </a:tcP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ArcGIS Pro SDK for .NET: The </a:t>
                      </a:r>
                      <a:r>
                        <a:rPr lang="en-US" sz="1600" b="0" u="none" strike="noStrike" kern="1200" dirty="0" err="1">
                          <a:solidFill>
                            <a:schemeClr val="dk1"/>
                          </a:solidFill>
                          <a:effectLst/>
                          <a:latin typeface="+mn-lt"/>
                          <a:ea typeface="+mn-ea"/>
                          <a:cs typeface="+mn-cs"/>
                        </a:rPr>
                        <a:t>TableControl</a:t>
                      </a:r>
                      <a:endParaRPr lang="sv-SE" sz="1600" b="0"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tc>
                  <a:txBody>
                    <a:bodyPr/>
                    <a:lstStyle/>
                    <a:p>
                      <a:pPr marL="0" algn="l" defTabSz="457200" rtl="0" eaLnBrk="1" fontAlgn="b" latinLnBrk="0" hangingPunct="1"/>
                      <a:r>
                        <a:rPr lang="pt-BR" sz="1500" b="0" u="none" strike="noStrike" kern="1200" dirty="0">
                          <a:solidFill>
                            <a:schemeClr val="dk1"/>
                          </a:solidFill>
                          <a:effectLst/>
                          <a:latin typeface="+mn-lt"/>
                          <a:ea typeface="+mn-ea"/>
                          <a:cs typeface="+mn-cs"/>
                        </a:rPr>
                        <a:t>Demo Theater 3: Mesquite D-E</a:t>
                      </a:r>
                      <a:endParaRPr lang="en-US" sz="1500" b="0" u="none" strike="noStrike" kern="1200" dirty="0">
                        <a:solidFill>
                          <a:schemeClr val="dk1"/>
                        </a:solidFill>
                        <a:effectLst/>
                        <a:latin typeface="+mn-lt"/>
                        <a:ea typeface="+mn-ea"/>
                        <a:cs typeface="+mn-cs"/>
                      </a:endParaRPr>
                    </a:p>
                  </a:txBody>
                  <a:tcPr anchor="ctr">
                    <a:solidFill>
                      <a:schemeClr val="accent4">
                        <a:lumMod val="20000"/>
                        <a:lumOff val="80000"/>
                      </a:schemeClr>
                    </a:solidFill>
                  </a:tcPr>
                </a:tc>
                <a:extLst>
                  <a:ext uri="{0D108BD9-81ED-4DB2-BD59-A6C34878D82A}">
                    <a16:rowId xmlns:a16="http://schemas.microsoft.com/office/drawing/2014/main" val="3615856176"/>
                  </a:ext>
                </a:extLst>
              </a:tr>
            </a:tbl>
          </a:graphicData>
        </a:graphic>
      </p:graphicFrame>
      <p:sp>
        <p:nvSpPr>
          <p:cNvPr id="4" name="Title 1">
            <a:extLst>
              <a:ext uri="{FF2B5EF4-FFF2-40B4-BE49-F238E27FC236}">
                <a16:creationId xmlns:a16="http://schemas.microsoft.com/office/drawing/2014/main" id="{B33F5727-5B01-4297-A57D-A6D1CC665CD5}"/>
              </a:ext>
            </a:extLst>
          </p:cNvPr>
          <p:cNvSpPr txBox="1">
            <a:spLocks/>
          </p:cNvSpPr>
          <p:nvPr/>
        </p:nvSpPr>
        <p:spPr>
          <a:xfrm>
            <a:off x="377536" y="4325215"/>
            <a:ext cx="10826496" cy="369332"/>
          </a:xfrm>
          <a:prstGeom prst="rect">
            <a:avLst/>
          </a:prstGeom>
          <a:noFill/>
        </p:spPr>
        <p:txBody>
          <a:bodyPr vert="horz" wrap="square" lIns="0" tIns="0" rIns="0" bIns="0" rtlCol="0" anchor="t">
            <a:spAutoFit/>
          </a:bodyPr>
          <a:lst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a:lstStyle>
          <a:p>
            <a:r>
              <a:rPr lang="en-US" b="0" dirty="0"/>
              <a:t>The Road Ahead:  ArcGIS Pro</a:t>
            </a:r>
          </a:p>
        </p:txBody>
      </p:sp>
      <p:graphicFrame>
        <p:nvGraphicFramePr>
          <p:cNvPr id="5" name="Content Placeholder 6">
            <a:extLst>
              <a:ext uri="{FF2B5EF4-FFF2-40B4-BE49-F238E27FC236}">
                <a16:creationId xmlns:a16="http://schemas.microsoft.com/office/drawing/2014/main" id="{7761FE37-E7B7-486A-9DA1-C37F49E681BD}"/>
              </a:ext>
            </a:extLst>
          </p:cNvPr>
          <p:cNvGraphicFramePr>
            <a:graphicFrameLocks/>
          </p:cNvGraphicFramePr>
          <p:nvPr/>
        </p:nvGraphicFramePr>
        <p:xfrm>
          <a:off x="377536" y="4910977"/>
          <a:ext cx="11125985" cy="776276"/>
        </p:xfrm>
        <a:graphic>
          <a:graphicData uri="http://schemas.openxmlformats.org/drawingml/2006/table">
            <a:tbl>
              <a:tblPr firstRow="1">
                <a:tableStyleId>{7DF18680-E054-41AD-8BC1-D1AEF772440D}</a:tableStyleId>
              </a:tblPr>
              <a:tblGrid>
                <a:gridCol w="1463511">
                  <a:extLst>
                    <a:ext uri="{9D8B030D-6E8A-4147-A177-3AD203B41FA5}">
                      <a16:colId xmlns:a16="http://schemas.microsoft.com/office/drawing/2014/main" val="1488540618"/>
                    </a:ext>
                  </a:extLst>
                </a:gridCol>
                <a:gridCol w="2096804">
                  <a:extLst>
                    <a:ext uri="{9D8B030D-6E8A-4147-A177-3AD203B41FA5}">
                      <a16:colId xmlns:a16="http://schemas.microsoft.com/office/drawing/2014/main" val="4139165684"/>
                    </a:ext>
                  </a:extLst>
                </a:gridCol>
                <a:gridCol w="4879031">
                  <a:extLst>
                    <a:ext uri="{9D8B030D-6E8A-4147-A177-3AD203B41FA5}">
                      <a16:colId xmlns:a16="http://schemas.microsoft.com/office/drawing/2014/main" val="323322535"/>
                    </a:ext>
                  </a:extLst>
                </a:gridCol>
                <a:gridCol w="2686639">
                  <a:extLst>
                    <a:ext uri="{9D8B030D-6E8A-4147-A177-3AD203B41FA5}">
                      <a16:colId xmlns:a16="http://schemas.microsoft.com/office/drawing/2014/main" val="3773691281"/>
                    </a:ext>
                  </a:extLst>
                </a:gridCol>
              </a:tblGrid>
              <a:tr h="388138">
                <a:tc>
                  <a:txBody>
                    <a:bodyPr/>
                    <a:lstStyle/>
                    <a:p>
                      <a:pPr algn="ctr" fontAlgn="b"/>
                      <a:r>
                        <a:rPr lang="en-US" sz="1600" u="none" strike="noStrike" dirty="0">
                          <a:effectLst/>
                        </a:rPr>
                        <a:t>Date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Time</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Session</a:t>
                      </a:r>
                      <a:endParaRPr lang="en-US" sz="1600" b="0" i="0" u="none" strike="noStrike" dirty="0">
                        <a:solidFill>
                          <a:srgbClr val="000000"/>
                        </a:solidFill>
                        <a:effectLst/>
                        <a:latin typeface="+mn-lt"/>
                      </a:endParaRPr>
                    </a:p>
                  </a:txBody>
                  <a:tcPr anchor="ctr">
                    <a:solidFill>
                      <a:srgbClr val="0070C0"/>
                    </a:solidFill>
                  </a:tcPr>
                </a:tc>
                <a:tc>
                  <a:txBody>
                    <a:bodyPr/>
                    <a:lstStyle/>
                    <a:p>
                      <a:pPr algn="ctr" fontAlgn="b"/>
                      <a:r>
                        <a:rPr lang="en-US" sz="1600" b="0" u="none" strike="noStrike" dirty="0">
                          <a:effectLst/>
                        </a:rPr>
                        <a:t>Location</a:t>
                      </a:r>
                      <a:endParaRPr lang="en-US" sz="1600" b="0" i="0" u="none" strike="noStrike" dirty="0">
                        <a:solidFill>
                          <a:srgbClr val="000000"/>
                        </a:solidFill>
                        <a:effectLst/>
                        <a:latin typeface="+mn-lt"/>
                      </a:endParaRPr>
                    </a:p>
                  </a:txBody>
                  <a:tcPr anchor="ctr">
                    <a:solidFill>
                      <a:srgbClr val="0070C0"/>
                    </a:solidFill>
                  </a:tcPr>
                </a:tc>
                <a:extLst>
                  <a:ext uri="{0D108BD9-81ED-4DB2-BD59-A6C34878D82A}">
                    <a16:rowId xmlns:a16="http://schemas.microsoft.com/office/drawing/2014/main" val="1338074445"/>
                  </a:ext>
                </a:extLst>
              </a:tr>
              <a:tr h="388138">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US" sz="1600" u="none" strike="noStrike" kern="1200" dirty="0">
                          <a:solidFill>
                            <a:schemeClr val="dk1"/>
                          </a:solidFill>
                          <a:effectLst/>
                          <a:latin typeface="+mn-lt"/>
                          <a:ea typeface="+mn-ea"/>
                          <a:cs typeface="+mn-cs"/>
                        </a:rPr>
                        <a:t>Thu, Mar 10</a:t>
                      </a:r>
                    </a:p>
                  </a:txBody>
                  <a:tcPr anchor="ct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2:30 p.m. - 3:30 p.m.</a:t>
                      </a:r>
                    </a:p>
                  </a:txBody>
                  <a:tcPr anchor="ctr"/>
                </a:tc>
                <a:tc>
                  <a:txBody>
                    <a:bodyPr/>
                    <a:lstStyle/>
                    <a:p>
                      <a:pPr marL="0" algn="l" defTabSz="457200" rtl="0" eaLnBrk="1" fontAlgn="b" latinLnBrk="0" hangingPunct="1"/>
                      <a:r>
                        <a:rPr lang="en-US" sz="1600" b="0" u="none" strike="noStrike" kern="1200" dirty="0">
                          <a:effectLst/>
                        </a:rPr>
                        <a:t>ArcGIS Pro: The Road Ahead</a:t>
                      </a:r>
                      <a:endParaRPr lang="en-US" sz="1600" b="0" u="none" strike="noStrike" kern="1200" dirty="0">
                        <a:solidFill>
                          <a:schemeClr val="dk1"/>
                        </a:solidFill>
                        <a:effectLst/>
                        <a:latin typeface="+mn-lt"/>
                        <a:ea typeface="+mn-ea"/>
                        <a:cs typeface="+mn-cs"/>
                      </a:endParaRPr>
                    </a:p>
                  </a:txBody>
                  <a:tcPr anchor="ctr"/>
                </a:tc>
                <a:tc>
                  <a:txBody>
                    <a:bodyPr/>
                    <a:lstStyle/>
                    <a:p>
                      <a:pPr marL="0" algn="l" defTabSz="457200" rtl="0" eaLnBrk="1" fontAlgn="b" latinLnBrk="0" hangingPunct="1"/>
                      <a:r>
                        <a:rPr lang="en-US" sz="1600" b="0" u="none" strike="noStrike" kern="1200" dirty="0">
                          <a:solidFill>
                            <a:schemeClr val="dk1"/>
                          </a:solidFill>
                          <a:effectLst/>
                          <a:latin typeface="+mn-lt"/>
                          <a:ea typeface="+mn-ea"/>
                          <a:cs typeface="+mn-cs"/>
                        </a:rPr>
                        <a:t>Primrose C-D</a:t>
                      </a:r>
                    </a:p>
                  </a:txBody>
                  <a:tcPr anchor="ctr"/>
                </a:tc>
                <a:extLst>
                  <a:ext uri="{0D108BD9-81ED-4DB2-BD59-A6C34878D82A}">
                    <a16:rowId xmlns:a16="http://schemas.microsoft.com/office/drawing/2014/main" val="4119938680"/>
                  </a:ext>
                </a:extLst>
              </a:tr>
            </a:tbl>
          </a:graphicData>
        </a:graphic>
      </p:graphicFrame>
    </p:spTree>
    <p:extLst>
      <p:ext uri="{BB962C8B-B14F-4D97-AF65-F5344CB8AC3E}">
        <p14:creationId xmlns:p14="http://schemas.microsoft.com/office/powerpoint/2010/main" val="2372659123"/>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F9F74E8-D9FA-604C-BF75-131A52C85E4B}"/>
              </a:ext>
            </a:extLst>
          </p:cNvPr>
          <p:cNvGrpSpPr/>
          <p:nvPr/>
        </p:nvGrpSpPr>
        <p:grpSpPr>
          <a:xfrm>
            <a:off x="0" y="0"/>
            <a:ext cx="12192000" cy="6858001"/>
            <a:chOff x="0" y="0"/>
            <a:chExt cx="12192000" cy="6858001"/>
          </a:xfrm>
        </p:grpSpPr>
        <p:sp>
          <p:nvSpPr>
            <p:cNvPr id="10" name="Rectangle 9">
              <a:extLst>
                <a:ext uri="{FF2B5EF4-FFF2-40B4-BE49-F238E27FC236}">
                  <a16:creationId xmlns:a16="http://schemas.microsoft.com/office/drawing/2014/main" id="{BCF7C7AA-DEEE-DE47-82E8-1B203F974A94}"/>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7" name="Picture 16" descr="A picture containing graphical user interface&#10;&#10;Description automatically generated">
              <a:extLst>
                <a:ext uri="{FF2B5EF4-FFF2-40B4-BE49-F238E27FC236}">
                  <a16:creationId xmlns:a16="http://schemas.microsoft.com/office/drawing/2014/main" id="{41F11C67-49EA-B34D-8F5A-4A36D5A202C8}"/>
                </a:ext>
              </a:extLst>
            </p:cNvPr>
            <p:cNvPicPr>
              <a:picLocks noChangeAspect="1"/>
            </p:cNvPicPr>
            <p:nvPr/>
          </p:nvPicPr>
          <p:blipFill rotWithShape="1">
            <a:blip r:embed="rId3">
              <a:alphaModFix amt="61000"/>
            </a:blip>
            <a:srcRect r="47989"/>
            <a:stretch/>
          </p:blipFill>
          <p:spPr>
            <a:xfrm>
              <a:off x="0" y="0"/>
              <a:ext cx="5964371" cy="6450496"/>
            </a:xfrm>
            <a:prstGeom prst="rect">
              <a:avLst/>
            </a:prstGeom>
          </p:spPr>
        </p:pic>
      </p:grpSp>
      <p:grpSp>
        <p:nvGrpSpPr>
          <p:cNvPr id="2" name="Group 1">
            <a:extLst>
              <a:ext uri="{FF2B5EF4-FFF2-40B4-BE49-F238E27FC236}">
                <a16:creationId xmlns:a16="http://schemas.microsoft.com/office/drawing/2014/main" id="{FC037533-8F12-9149-A013-DC018BEB5650}"/>
              </a:ext>
            </a:extLst>
          </p:cNvPr>
          <p:cNvGrpSpPr/>
          <p:nvPr/>
        </p:nvGrpSpPr>
        <p:grpSpPr>
          <a:xfrm>
            <a:off x="1511487" y="1660234"/>
            <a:ext cx="9139025" cy="4336701"/>
            <a:chOff x="1511487" y="1660234"/>
            <a:chExt cx="9139025" cy="4336701"/>
          </a:xfrm>
        </p:grpSpPr>
        <p:sp>
          <p:nvSpPr>
            <p:cNvPr id="6" name="TextBox 5">
              <a:extLst>
                <a:ext uri="{FF2B5EF4-FFF2-40B4-BE49-F238E27FC236}">
                  <a16:creationId xmlns:a16="http://schemas.microsoft.com/office/drawing/2014/main" id="{8850C38A-DFEB-6349-94A5-499FEFA6A060}"/>
                </a:ext>
              </a:extLst>
            </p:cNvPr>
            <p:cNvSpPr txBox="1"/>
            <p:nvPr/>
          </p:nvSpPr>
          <p:spPr>
            <a:xfrm>
              <a:off x="1605700" y="1660234"/>
              <a:ext cx="1733298" cy="634695"/>
            </a:xfrm>
            <a:prstGeom prst="rect">
              <a:avLst/>
            </a:prstGeom>
            <a:noFill/>
            <a:effectLst/>
          </p:spPr>
          <p:txBody>
            <a:bodyPr wrap="square" lIns="0" tIns="0" rIns="0" bIns="0" rtlCol="0" anchor="ctr">
              <a:noAutofit/>
            </a:bodyPr>
            <a:lstStyle/>
            <a:p>
              <a:pPr algn="ctr" eaLnBrk="0" hangingPunct="0"/>
              <a:r>
                <a:rPr lang="en-US" sz="1400" dirty="0"/>
                <a:t>Download the Esri Events app and find your event</a:t>
              </a:r>
            </a:p>
          </p:txBody>
        </p:sp>
        <p:sp>
          <p:nvSpPr>
            <p:cNvPr id="7" name="TextBox 6">
              <a:extLst>
                <a:ext uri="{FF2B5EF4-FFF2-40B4-BE49-F238E27FC236}">
                  <a16:creationId xmlns:a16="http://schemas.microsoft.com/office/drawing/2014/main" id="{7381F224-72DC-4241-BB75-3F1CF2EA7BE1}"/>
                </a:ext>
              </a:extLst>
            </p:cNvPr>
            <p:cNvSpPr txBox="1"/>
            <p:nvPr/>
          </p:nvSpPr>
          <p:spPr>
            <a:xfrm>
              <a:off x="4011467" y="1660234"/>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C3E3F7"/>
                  </a:solidFill>
                </a:rPr>
                <a:t>Select the session you attended</a:t>
              </a:r>
            </a:p>
          </p:txBody>
        </p:sp>
        <p:sp>
          <p:nvSpPr>
            <p:cNvPr id="8" name="TextBox 7">
              <a:extLst>
                <a:ext uri="{FF2B5EF4-FFF2-40B4-BE49-F238E27FC236}">
                  <a16:creationId xmlns:a16="http://schemas.microsoft.com/office/drawing/2014/main" id="{2ABEA1C3-E185-194D-A4A0-17D7FB34F4D1}"/>
                </a:ext>
              </a:extLst>
            </p:cNvPr>
            <p:cNvSpPr txBox="1"/>
            <p:nvPr/>
          </p:nvSpPr>
          <p:spPr>
            <a:xfrm>
              <a:off x="6417234" y="1660234"/>
              <a:ext cx="1733298" cy="634695"/>
            </a:xfrm>
            <a:prstGeom prst="rect">
              <a:avLst/>
            </a:prstGeom>
            <a:noFill/>
            <a:effectLst/>
          </p:spPr>
          <p:txBody>
            <a:bodyPr wrap="square" lIns="0" tIns="0" rIns="0" bIns="0" rtlCol="0" anchor="ctr">
              <a:noAutofit/>
            </a:bodyPr>
            <a:lstStyle/>
            <a:p>
              <a:pPr algn="ctr" eaLnBrk="0" hangingPunct="0"/>
              <a:r>
                <a:rPr lang="en-US" sz="1400" dirty="0"/>
                <a:t>Scroll down to “Survey”</a:t>
              </a:r>
            </a:p>
          </p:txBody>
        </p:sp>
        <p:sp>
          <p:nvSpPr>
            <p:cNvPr id="9" name="TextBox 8">
              <a:extLst>
                <a:ext uri="{FF2B5EF4-FFF2-40B4-BE49-F238E27FC236}">
                  <a16:creationId xmlns:a16="http://schemas.microsoft.com/office/drawing/2014/main" id="{22C61F03-0729-9245-855D-63132C33B863}"/>
                </a:ext>
              </a:extLst>
            </p:cNvPr>
            <p:cNvSpPr txBox="1"/>
            <p:nvPr/>
          </p:nvSpPr>
          <p:spPr>
            <a:xfrm>
              <a:off x="8823001" y="1660234"/>
              <a:ext cx="1733298" cy="634695"/>
            </a:xfrm>
            <a:prstGeom prst="rect">
              <a:avLst/>
            </a:prstGeom>
            <a:noFill/>
            <a:effectLst/>
          </p:spPr>
          <p:txBody>
            <a:bodyPr wrap="square" lIns="0" tIns="0" rIns="0" bIns="0" rtlCol="0" anchor="ctr">
              <a:noAutofit/>
            </a:bodyPr>
            <a:lstStyle/>
            <a:p>
              <a:pPr algn="ctr" eaLnBrk="0" hangingPunct="0"/>
              <a:r>
                <a:rPr lang="en-US" sz="1400" dirty="0">
                  <a:solidFill>
                    <a:srgbClr val="C3E3F7"/>
                  </a:solidFill>
                </a:rPr>
                <a:t>Log in to access the survey</a:t>
              </a:r>
            </a:p>
          </p:txBody>
        </p:sp>
        <p:grpSp>
          <p:nvGrpSpPr>
            <p:cNvPr id="11" name="Group 10">
              <a:extLst>
                <a:ext uri="{FF2B5EF4-FFF2-40B4-BE49-F238E27FC236}">
                  <a16:creationId xmlns:a16="http://schemas.microsoft.com/office/drawing/2014/main" id="{E95F50F2-B02E-8941-8C91-626D3BA0D883}"/>
                </a:ext>
              </a:extLst>
            </p:cNvPr>
            <p:cNvGrpSpPr/>
            <p:nvPr/>
          </p:nvGrpSpPr>
          <p:grpSpPr>
            <a:xfrm>
              <a:off x="3917254" y="2480866"/>
              <a:ext cx="1921724" cy="3516069"/>
              <a:chOff x="3125273" y="2289667"/>
              <a:chExt cx="1745068" cy="3192852"/>
            </a:xfrm>
          </p:grpSpPr>
          <p:pic>
            <p:nvPicPr>
              <p:cNvPr id="12" name="Picture 11" descr="A screenshot of a cell phone&#10;&#10;Description generated with very high confidence">
                <a:extLst>
                  <a:ext uri="{FF2B5EF4-FFF2-40B4-BE49-F238E27FC236}">
                    <a16:creationId xmlns:a16="http://schemas.microsoft.com/office/drawing/2014/main" id="{82BAE032-2B26-DE41-A77A-C598B4D52D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13" name="Picture 8">
                <a:extLst>
                  <a:ext uri="{FF2B5EF4-FFF2-40B4-BE49-F238E27FC236}">
                    <a16:creationId xmlns:a16="http://schemas.microsoft.com/office/drawing/2014/main" id="{C7884134-DBB4-B847-9A8D-F25810AEE454}"/>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3125273" y="2289667"/>
                <a:ext cx="1745068" cy="3192852"/>
              </a:xfrm>
              <a:prstGeom prst="rect">
                <a:avLst/>
              </a:prstGeom>
            </p:spPr>
          </p:pic>
          <p:pic>
            <p:nvPicPr>
              <p:cNvPr id="14" name="Picture 13">
                <a:extLst>
                  <a:ext uri="{FF2B5EF4-FFF2-40B4-BE49-F238E27FC236}">
                    <a16:creationId xmlns:a16="http://schemas.microsoft.com/office/drawing/2014/main" id="{2068E54C-C8B3-9A4F-AD47-CFAC8BD3280A}"/>
                  </a:ext>
                </a:extLst>
              </p:cNvPr>
              <p:cNvPicPr>
                <a:picLocks noChangeAspect="1"/>
              </p:cNvPicPr>
              <p:nvPr/>
            </p:nvPicPr>
            <p:blipFill rotWithShape="1">
              <a:blip r:embed="rId7"/>
              <a:srcRect t="5264" b="11908"/>
              <a:stretch/>
            </p:blipFill>
            <p:spPr>
              <a:xfrm>
                <a:off x="3184457" y="2416320"/>
                <a:ext cx="1627632" cy="2917493"/>
              </a:xfrm>
              <a:prstGeom prst="rect">
                <a:avLst/>
              </a:prstGeom>
            </p:spPr>
          </p:pic>
        </p:grpSp>
        <p:grpSp>
          <p:nvGrpSpPr>
            <p:cNvPr id="15" name="Group 14">
              <a:extLst>
                <a:ext uri="{FF2B5EF4-FFF2-40B4-BE49-F238E27FC236}">
                  <a16:creationId xmlns:a16="http://schemas.microsoft.com/office/drawing/2014/main" id="{D813EF59-4A51-BB4E-BB9D-E289BD721B77}"/>
                </a:ext>
              </a:extLst>
            </p:cNvPr>
            <p:cNvGrpSpPr/>
            <p:nvPr/>
          </p:nvGrpSpPr>
          <p:grpSpPr>
            <a:xfrm>
              <a:off x="6323021" y="2480866"/>
              <a:ext cx="1921724" cy="3516069"/>
              <a:chOff x="5226240" y="2289667"/>
              <a:chExt cx="1745068" cy="3192852"/>
            </a:xfrm>
          </p:grpSpPr>
          <p:pic>
            <p:nvPicPr>
              <p:cNvPr id="16" name="Picture 15">
                <a:extLst>
                  <a:ext uri="{FF2B5EF4-FFF2-40B4-BE49-F238E27FC236}">
                    <a16:creationId xmlns:a16="http://schemas.microsoft.com/office/drawing/2014/main" id="{0F4EDA14-5500-A54D-A0CF-045D632D880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0" name="Rectangle 19">
                <a:extLst>
                  <a:ext uri="{FF2B5EF4-FFF2-40B4-BE49-F238E27FC236}">
                    <a16:creationId xmlns:a16="http://schemas.microsoft.com/office/drawing/2014/main" id="{A245444C-72F6-E14A-88A4-70F42AFA4637}"/>
                  </a:ext>
                </a:extLst>
              </p:cNvPr>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pic>
            <p:nvPicPr>
              <p:cNvPr id="21" name="Picture 8">
                <a:extLst>
                  <a:ext uri="{FF2B5EF4-FFF2-40B4-BE49-F238E27FC236}">
                    <a16:creationId xmlns:a16="http://schemas.microsoft.com/office/drawing/2014/main" id="{72F83291-46D9-2F40-BB40-0949D3FBACBC}"/>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5226240" y="2289667"/>
                <a:ext cx="1745068" cy="3192852"/>
              </a:xfrm>
              <a:prstGeom prst="rect">
                <a:avLst/>
              </a:prstGeom>
            </p:spPr>
          </p:pic>
          <p:pic>
            <p:nvPicPr>
              <p:cNvPr id="22" name="Picture 21">
                <a:extLst>
                  <a:ext uri="{FF2B5EF4-FFF2-40B4-BE49-F238E27FC236}">
                    <a16:creationId xmlns:a16="http://schemas.microsoft.com/office/drawing/2014/main" id="{B2F083CE-761F-5B44-9D60-E3E9B263286F}"/>
                  </a:ext>
                </a:extLst>
              </p:cNvPr>
              <p:cNvPicPr>
                <a:picLocks noChangeAspect="1"/>
              </p:cNvPicPr>
              <p:nvPr/>
            </p:nvPicPr>
            <p:blipFill rotWithShape="1">
              <a:blip r:embed="rId9"/>
              <a:srcRect t="5528" b="11593"/>
              <a:stretch/>
            </p:blipFill>
            <p:spPr>
              <a:xfrm>
                <a:off x="5288838" y="2428985"/>
                <a:ext cx="1627632" cy="2919244"/>
              </a:xfrm>
              <a:prstGeom prst="rect">
                <a:avLst/>
              </a:prstGeom>
            </p:spPr>
          </p:pic>
          <p:pic>
            <p:nvPicPr>
              <p:cNvPr id="23" name="Picture 22">
                <a:extLst>
                  <a:ext uri="{FF2B5EF4-FFF2-40B4-BE49-F238E27FC236}">
                    <a16:creationId xmlns:a16="http://schemas.microsoft.com/office/drawing/2014/main" id="{535DF100-CBD9-074D-9733-47200FA381A6}"/>
                  </a:ext>
                </a:extLst>
              </p:cNvPr>
              <p:cNvPicPr>
                <a:picLocks noChangeAspect="1"/>
              </p:cNvPicPr>
              <p:nvPr/>
            </p:nvPicPr>
            <p:blipFill rotWithShape="1">
              <a:blip r:embed="rId9"/>
              <a:srcRect t="5528" b="88481"/>
              <a:stretch/>
            </p:blipFill>
            <p:spPr>
              <a:xfrm>
                <a:off x="5286686" y="2428985"/>
                <a:ext cx="1627632" cy="211014"/>
              </a:xfrm>
              <a:prstGeom prst="rect">
                <a:avLst/>
              </a:prstGeom>
            </p:spPr>
          </p:pic>
        </p:grpSp>
        <p:sp>
          <p:nvSpPr>
            <p:cNvPr id="24" name="Right Arrow 38">
              <a:extLst>
                <a:ext uri="{FF2B5EF4-FFF2-40B4-BE49-F238E27FC236}">
                  <a16:creationId xmlns:a16="http://schemas.microsoft.com/office/drawing/2014/main" id="{7325D5B9-3AFA-3E47-8138-65F8D5447E69}"/>
                </a:ext>
              </a:extLst>
            </p:cNvPr>
            <p:cNvSpPr/>
            <p:nvPr/>
          </p:nvSpPr>
          <p:spPr bwMode="auto">
            <a:xfrm>
              <a:off x="3208835" y="3609539"/>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5" name="Right Arrow 38">
              <a:extLst>
                <a:ext uri="{FF2B5EF4-FFF2-40B4-BE49-F238E27FC236}">
                  <a16:creationId xmlns:a16="http://schemas.microsoft.com/office/drawing/2014/main" id="{D1F45432-308A-FD46-A157-211CA1060763}"/>
                </a:ext>
              </a:extLst>
            </p:cNvPr>
            <p:cNvSpPr/>
            <p:nvPr/>
          </p:nvSpPr>
          <p:spPr bwMode="auto">
            <a:xfrm>
              <a:off x="5609701" y="4327558"/>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26" name="Right Arrow 38">
              <a:extLst>
                <a:ext uri="{FF2B5EF4-FFF2-40B4-BE49-F238E27FC236}">
                  <a16:creationId xmlns:a16="http://schemas.microsoft.com/office/drawing/2014/main" id="{54874BB2-3872-7441-8F1A-21BE13B6AB72}"/>
                </a:ext>
              </a:extLst>
            </p:cNvPr>
            <p:cNvSpPr/>
            <p:nvPr/>
          </p:nvSpPr>
          <p:spPr bwMode="auto">
            <a:xfrm>
              <a:off x="7935728" y="4327558"/>
              <a:ext cx="777941" cy="484727"/>
            </a:xfrm>
            <a:prstGeom prst="rightArrow">
              <a:avLst/>
            </a:prstGeom>
            <a:gradFill flip="none" rotWithShape="1">
              <a:gsLst>
                <a:gs pos="100000">
                  <a:schemeClr val="bg2">
                    <a:lumMod val="20000"/>
                    <a:lumOff val="80000"/>
                  </a:schemeClr>
                </a:gs>
                <a:gs pos="0">
                  <a:schemeClr val="bg2">
                    <a:lumMod val="20000"/>
                    <a:lumOff val="80000"/>
                    <a:alpha val="0"/>
                  </a:scheme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nvGrpSpPr>
            <p:cNvPr id="27" name="Group 26">
              <a:extLst>
                <a:ext uri="{FF2B5EF4-FFF2-40B4-BE49-F238E27FC236}">
                  <a16:creationId xmlns:a16="http://schemas.microsoft.com/office/drawing/2014/main" id="{7B09CCB2-AEFA-EF4B-8AE5-DFD06235A12F}"/>
                </a:ext>
              </a:extLst>
            </p:cNvPr>
            <p:cNvGrpSpPr/>
            <p:nvPr/>
          </p:nvGrpSpPr>
          <p:grpSpPr>
            <a:xfrm>
              <a:off x="8728788" y="2480866"/>
              <a:ext cx="1921724" cy="3516069"/>
              <a:chOff x="8728788" y="2289666"/>
              <a:chExt cx="1921724" cy="3516069"/>
            </a:xfrm>
          </p:grpSpPr>
          <p:pic>
            <p:nvPicPr>
              <p:cNvPr id="28" name="Picture 8">
                <a:extLst>
                  <a:ext uri="{FF2B5EF4-FFF2-40B4-BE49-F238E27FC236}">
                    <a16:creationId xmlns:a16="http://schemas.microsoft.com/office/drawing/2014/main" id="{ED94FC9A-361F-E542-80E7-EE83F10342E8}"/>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8728788" y="2289666"/>
                <a:ext cx="1921724" cy="3516069"/>
              </a:xfrm>
              <a:prstGeom prst="rect">
                <a:avLst/>
              </a:prstGeom>
            </p:spPr>
          </p:pic>
          <p:grpSp>
            <p:nvGrpSpPr>
              <p:cNvPr id="29" name="Group 28">
                <a:extLst>
                  <a:ext uri="{FF2B5EF4-FFF2-40B4-BE49-F238E27FC236}">
                    <a16:creationId xmlns:a16="http://schemas.microsoft.com/office/drawing/2014/main" id="{AE96365D-2F2E-F145-9AEC-B04A2C49EC98}"/>
                  </a:ext>
                </a:extLst>
              </p:cNvPr>
              <p:cNvGrpSpPr/>
              <p:nvPr/>
            </p:nvGrpSpPr>
            <p:grpSpPr>
              <a:xfrm>
                <a:off x="8795989" y="2443515"/>
                <a:ext cx="1801368" cy="3214334"/>
                <a:chOff x="8795989" y="2443515"/>
                <a:chExt cx="1801368" cy="3214334"/>
              </a:xfrm>
            </p:grpSpPr>
            <p:pic>
              <p:nvPicPr>
                <p:cNvPr id="30" name="Picture 29">
                  <a:extLst>
                    <a:ext uri="{FF2B5EF4-FFF2-40B4-BE49-F238E27FC236}">
                      <a16:creationId xmlns:a16="http://schemas.microsoft.com/office/drawing/2014/main" id="{03A02BF9-8C1C-C945-94E0-B8B7B3A05789}"/>
                    </a:ext>
                  </a:extLst>
                </p:cNvPr>
                <p:cNvPicPr>
                  <a:picLocks noChangeAspect="1"/>
                </p:cNvPicPr>
                <p:nvPr/>
              </p:nvPicPr>
              <p:blipFill rotWithShape="1">
                <a:blip r:embed="rId10"/>
                <a:srcRect t="5776" b="89445"/>
                <a:stretch/>
              </p:blipFill>
              <p:spPr>
                <a:xfrm>
                  <a:off x="8795989" y="2443515"/>
                  <a:ext cx="1801368" cy="186411"/>
                </a:xfrm>
                <a:prstGeom prst="rect">
                  <a:avLst/>
                </a:prstGeom>
              </p:spPr>
            </p:pic>
            <p:pic>
              <p:nvPicPr>
                <p:cNvPr id="31" name="Picture 30">
                  <a:extLst>
                    <a:ext uri="{FF2B5EF4-FFF2-40B4-BE49-F238E27FC236}">
                      <a16:creationId xmlns:a16="http://schemas.microsoft.com/office/drawing/2014/main" id="{2021EAAF-504B-F242-96B1-8415531BBD30}"/>
                    </a:ext>
                  </a:extLst>
                </p:cNvPr>
                <p:cNvPicPr>
                  <a:picLocks noChangeAspect="1"/>
                </p:cNvPicPr>
                <p:nvPr/>
              </p:nvPicPr>
              <p:blipFill rotWithShape="1">
                <a:blip r:embed="rId11"/>
                <a:srcRect t="21917" b="493"/>
                <a:stretch/>
              </p:blipFill>
              <p:spPr>
                <a:xfrm>
                  <a:off x="8795990" y="2635248"/>
                  <a:ext cx="1799083" cy="3022601"/>
                </a:xfrm>
                <a:prstGeom prst="rect">
                  <a:avLst/>
                </a:prstGeom>
              </p:spPr>
            </p:pic>
          </p:grpSp>
        </p:grpSp>
        <p:grpSp>
          <p:nvGrpSpPr>
            <p:cNvPr id="32" name="Group 31">
              <a:extLst>
                <a:ext uri="{FF2B5EF4-FFF2-40B4-BE49-F238E27FC236}">
                  <a16:creationId xmlns:a16="http://schemas.microsoft.com/office/drawing/2014/main" id="{91B469A5-7119-2C47-A3F3-564E7B700B6A}"/>
                </a:ext>
              </a:extLst>
            </p:cNvPr>
            <p:cNvGrpSpPr/>
            <p:nvPr/>
          </p:nvGrpSpPr>
          <p:grpSpPr>
            <a:xfrm>
              <a:off x="1511487" y="2480866"/>
              <a:ext cx="1921724" cy="3516069"/>
              <a:chOff x="1511487" y="2289666"/>
              <a:chExt cx="1921724" cy="3516069"/>
            </a:xfrm>
          </p:grpSpPr>
          <p:pic>
            <p:nvPicPr>
              <p:cNvPr id="33" name="Picture 8">
                <a:extLst>
                  <a:ext uri="{FF2B5EF4-FFF2-40B4-BE49-F238E27FC236}">
                    <a16:creationId xmlns:a16="http://schemas.microsoft.com/office/drawing/2014/main" id="{1BB21591-AE0C-3742-A944-98DACB66526A}"/>
                  </a:ext>
                </a:extLst>
              </p:cNvPr>
              <p:cNvPicPr>
                <a:picLocks noChangeAspect="1"/>
              </p:cNvPicPr>
              <p:nvPr/>
            </p:nvPicPr>
            <p:blipFill>
              <a:blip r:embed="rId5">
                <a:alphaModFix amt="50000"/>
                <a:extLst>
                  <a:ext uri="{96DAC541-7B7A-43D3-8B79-37D633B846F1}">
                    <asvg:svgBlip xmlns:asvg="http://schemas.microsoft.com/office/drawing/2016/SVG/main" r:embed="rId6"/>
                  </a:ext>
                </a:extLst>
              </a:blip>
              <a:srcRect/>
              <a:stretch/>
            </p:blipFill>
            <p:spPr>
              <a:xfrm>
                <a:off x="1511487" y="2289666"/>
                <a:ext cx="1921724" cy="3516069"/>
              </a:xfrm>
              <a:prstGeom prst="rect">
                <a:avLst/>
              </a:prstGeom>
            </p:spPr>
          </p:pic>
          <p:pic>
            <p:nvPicPr>
              <p:cNvPr id="34" name="Picture 33">
                <a:extLst>
                  <a:ext uri="{FF2B5EF4-FFF2-40B4-BE49-F238E27FC236}">
                    <a16:creationId xmlns:a16="http://schemas.microsoft.com/office/drawing/2014/main" id="{FBC2D592-CDE5-3D45-8854-33F318214AED}"/>
                  </a:ext>
                </a:extLst>
              </p:cNvPr>
              <p:cNvPicPr>
                <a:picLocks noChangeAspect="1"/>
              </p:cNvPicPr>
              <p:nvPr/>
            </p:nvPicPr>
            <p:blipFill rotWithShape="1">
              <a:blip r:embed="rId12"/>
              <a:srcRect t="4161" b="12904"/>
              <a:stretch/>
            </p:blipFill>
            <p:spPr>
              <a:xfrm>
                <a:off x="1574581" y="2431279"/>
                <a:ext cx="1785525" cy="3204672"/>
              </a:xfrm>
              <a:prstGeom prst="rect">
                <a:avLst/>
              </a:prstGeom>
            </p:spPr>
          </p:pic>
        </p:grpSp>
      </p:grpSp>
      <p:sp>
        <p:nvSpPr>
          <p:cNvPr id="35" name="Title 2">
            <a:extLst>
              <a:ext uri="{FF2B5EF4-FFF2-40B4-BE49-F238E27FC236}">
                <a16:creationId xmlns:a16="http://schemas.microsoft.com/office/drawing/2014/main" id="{D0EDFF76-F4F1-A34E-9DBE-9B61D5A3B7D0}"/>
              </a:ext>
            </a:extLst>
          </p:cNvPr>
          <p:cNvSpPr txBox="1">
            <a:spLocks/>
          </p:cNvSpPr>
          <p:nvPr/>
        </p:nvSpPr>
        <p:spPr>
          <a:xfrm>
            <a:off x="914400" y="813569"/>
            <a:ext cx="10369296" cy="461665"/>
          </a:xfrm>
          <a:prstGeom prst="rect">
            <a:avLst/>
          </a:prstGeom>
        </p:spPr>
        <p:txBody>
          <a:bodyPr/>
          <a:lst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a:lstStyle>
          <a:p>
            <a:pPr algn="ctr"/>
            <a:r>
              <a:rPr lang="en-US" dirty="0"/>
              <a:t>Please Share Your Feedback in the App</a:t>
            </a:r>
          </a:p>
        </p:txBody>
      </p:sp>
      <p:pic>
        <p:nvPicPr>
          <p:cNvPr id="36" name="Picture 35" descr="A picture containing graphical user interface&#10;&#10;Description automatically generated">
            <a:extLst>
              <a:ext uri="{FF2B5EF4-FFF2-40B4-BE49-F238E27FC236}">
                <a16:creationId xmlns:a16="http://schemas.microsoft.com/office/drawing/2014/main" id="{6CE3CB30-3726-F743-AA20-B0CF1E356A57}"/>
              </a:ext>
            </a:extLst>
          </p:cNvPr>
          <p:cNvPicPr>
            <a:picLocks noChangeAspect="1"/>
          </p:cNvPicPr>
          <p:nvPr/>
        </p:nvPicPr>
        <p:blipFill rotWithShape="1">
          <a:blip r:embed="rId3"/>
          <a:srcRect l="48750"/>
          <a:stretch/>
        </p:blipFill>
        <p:spPr>
          <a:xfrm>
            <a:off x="6989068" y="1147464"/>
            <a:ext cx="5202932" cy="5710535"/>
          </a:xfrm>
          <a:prstGeom prst="rect">
            <a:avLst/>
          </a:prstGeom>
        </p:spPr>
      </p:pic>
    </p:spTree>
    <p:extLst>
      <p:ext uri="{BB962C8B-B14F-4D97-AF65-F5344CB8AC3E}">
        <p14:creationId xmlns:p14="http://schemas.microsoft.com/office/powerpoint/2010/main" val="1329688628"/>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60BEF217-0FE0-A742-8673-2A7AA7301D3B}"/>
              </a:ext>
            </a:extLst>
          </p:cNvPr>
          <p:cNvGrpSpPr/>
          <p:nvPr/>
        </p:nvGrpSpPr>
        <p:grpSpPr>
          <a:xfrm>
            <a:off x="0" y="-1"/>
            <a:ext cx="12192000" cy="6867664"/>
            <a:chOff x="0" y="-1"/>
            <a:chExt cx="12192000" cy="6867664"/>
          </a:xfrm>
        </p:grpSpPr>
        <p:sp>
          <p:nvSpPr>
            <p:cNvPr id="10" name="Rectangle 9">
              <a:extLst>
                <a:ext uri="{FF2B5EF4-FFF2-40B4-BE49-F238E27FC236}">
                  <a16:creationId xmlns:a16="http://schemas.microsoft.com/office/drawing/2014/main" id="{B5D46C39-C73E-8341-BE4D-A6FE06831440}"/>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21" name="Rectangle 20">
              <a:extLst>
                <a:ext uri="{FF2B5EF4-FFF2-40B4-BE49-F238E27FC236}">
                  <a16:creationId xmlns:a16="http://schemas.microsoft.com/office/drawing/2014/main" id="{47736CB9-A2A0-724A-AA73-BE36AA32FD84}"/>
                </a:ext>
              </a:extLst>
            </p:cNvPr>
            <p:cNvSpPr/>
            <p:nvPr/>
          </p:nvSpPr>
          <p:spPr bwMode="auto">
            <a:xfrm>
              <a:off x="0" y="9662"/>
              <a:ext cx="12192000" cy="6858001"/>
            </a:xfrm>
            <a:prstGeom prst="rect">
              <a:avLst/>
            </a:prstGeom>
            <a:gradFill flip="none" rotWithShape="1">
              <a:gsLst>
                <a:gs pos="40000">
                  <a:srgbClr val="0B1A38">
                    <a:alpha val="0"/>
                  </a:srgbClr>
                </a:gs>
                <a:gs pos="0">
                  <a:srgbClr val="080F24">
                    <a:alpha val="85980"/>
                  </a:srgbClr>
                </a:gs>
              </a:gsLst>
              <a:lin ang="168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20" name="Rectangle 19">
              <a:extLst>
                <a:ext uri="{FF2B5EF4-FFF2-40B4-BE49-F238E27FC236}">
                  <a16:creationId xmlns:a16="http://schemas.microsoft.com/office/drawing/2014/main" id="{D5FF3ADB-E582-7D42-AFF2-83EC15BAFDAE}"/>
                </a:ext>
              </a:extLst>
            </p:cNvPr>
            <p:cNvSpPr/>
            <p:nvPr/>
          </p:nvSpPr>
          <p:spPr bwMode="auto">
            <a:xfrm>
              <a:off x="0" y="-1"/>
              <a:ext cx="12192000" cy="6858001"/>
            </a:xfrm>
            <a:prstGeom prst="rect">
              <a:avLst/>
            </a:prstGeom>
            <a:gradFill flip="none" rotWithShape="1">
              <a:gsLst>
                <a:gs pos="46000">
                  <a:srgbClr val="0B1A38">
                    <a:alpha val="0"/>
                  </a:srgbClr>
                </a:gs>
                <a:gs pos="7000">
                  <a:srgbClr val="080F24">
                    <a:alpha val="85980"/>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23" name="Picture 22" descr="Background pattern&#10;&#10;Description automatically generated">
              <a:extLst>
                <a:ext uri="{FF2B5EF4-FFF2-40B4-BE49-F238E27FC236}">
                  <a16:creationId xmlns:a16="http://schemas.microsoft.com/office/drawing/2014/main" id="{F13A02E3-35ED-BA41-BBE5-8ADB01E23AEE}"/>
                </a:ext>
              </a:extLst>
            </p:cNvPr>
            <p:cNvPicPr>
              <a:picLocks noChangeAspect="1"/>
            </p:cNvPicPr>
            <p:nvPr/>
          </p:nvPicPr>
          <p:blipFill>
            <a:blip r:embed="rId3">
              <a:alphaModFix amt="34000"/>
            </a:blip>
            <a:stretch>
              <a:fillRect/>
            </a:stretch>
          </p:blipFill>
          <p:spPr>
            <a:xfrm>
              <a:off x="0" y="0"/>
              <a:ext cx="12192000" cy="6858000"/>
            </a:xfrm>
            <a:prstGeom prst="rect">
              <a:avLst/>
            </a:prstGeom>
          </p:spPr>
        </p:pic>
        <p:pic>
          <p:nvPicPr>
            <p:cNvPr id="19" name="Picture 18" descr="Background pattern&#10;&#10;Description automatically generated">
              <a:extLst>
                <a:ext uri="{FF2B5EF4-FFF2-40B4-BE49-F238E27FC236}">
                  <a16:creationId xmlns:a16="http://schemas.microsoft.com/office/drawing/2014/main" id="{68EC4E4F-3D60-F044-A5A1-A5FAEBA9C1E7}"/>
                </a:ext>
              </a:extLst>
            </p:cNvPr>
            <p:cNvPicPr>
              <a:picLocks noChangeAspect="1"/>
            </p:cNvPicPr>
            <p:nvPr/>
          </p:nvPicPr>
          <p:blipFill>
            <a:blip r:embed="rId4"/>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458C3CC2-2836-8540-82C2-551689D3743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642763" y="2670486"/>
              <a:ext cx="4906474" cy="1517028"/>
            </a:xfrm>
            <a:prstGeom prst="rect">
              <a:avLst/>
            </a:prstGeom>
          </p:spPr>
        </p:pic>
        <p:sp>
          <p:nvSpPr>
            <p:cNvPr id="39" name="Rectangle 38">
              <a:extLst>
                <a:ext uri="{FF2B5EF4-FFF2-40B4-BE49-F238E27FC236}">
                  <a16:creationId xmlns:a16="http://schemas.microsoft.com/office/drawing/2014/main" id="{AD48158A-2CC7-B347-B5D6-B3552870633B}"/>
                </a:ext>
              </a:extLst>
            </p:cNvPr>
            <p:cNvSpPr/>
            <p:nvPr/>
          </p:nvSpPr>
          <p:spPr>
            <a:xfrm>
              <a:off x="2108384" y="6402195"/>
              <a:ext cx="3923608" cy="252883"/>
            </a:xfrm>
            <a:prstGeom prst="rect">
              <a:avLst/>
            </a:prstGeom>
          </p:spPr>
          <p:txBody>
            <a:bodyPr wrap="square">
              <a:spAutoFit/>
            </a:bodyPr>
            <a:lstStyle/>
            <a:p>
              <a:r>
                <a:rPr lang="en-US" sz="1050" dirty="0">
                  <a:solidFill>
                    <a:schemeClr val="tx1">
                      <a:alpha val="60000"/>
                    </a:schemeClr>
                  </a:solidFill>
                </a:rPr>
                <a:t>Copyright © 2022 Esri. All rights reserved.</a:t>
              </a:r>
            </a:p>
          </p:txBody>
        </p:sp>
      </p:grpSp>
    </p:spTree>
    <p:extLst>
      <p:ext uri="{BB962C8B-B14F-4D97-AF65-F5344CB8AC3E}">
        <p14:creationId xmlns:p14="http://schemas.microsoft.com/office/powerpoint/2010/main" val="1656831211"/>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04E3BF6-0047-4937-93F3-246C80FED104}"/>
              </a:ext>
            </a:extLst>
          </p:cNvPr>
          <p:cNvGrpSpPr/>
          <p:nvPr/>
        </p:nvGrpSpPr>
        <p:grpSpPr>
          <a:xfrm>
            <a:off x="0" y="-1"/>
            <a:ext cx="12192000" cy="6858002"/>
            <a:chOff x="0" y="-1"/>
            <a:chExt cx="12192000" cy="6858002"/>
          </a:xfrm>
        </p:grpSpPr>
        <p:sp>
          <p:nvSpPr>
            <p:cNvPr id="6" name="Rectangle 5">
              <a:extLst>
                <a:ext uri="{FF2B5EF4-FFF2-40B4-BE49-F238E27FC236}">
                  <a16:creationId xmlns:a16="http://schemas.microsoft.com/office/drawing/2014/main" id="{C4F827CA-96C5-40BC-8197-0E9948734688}"/>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7" name="Rectangle 6">
              <a:extLst>
                <a:ext uri="{FF2B5EF4-FFF2-40B4-BE49-F238E27FC236}">
                  <a16:creationId xmlns:a16="http://schemas.microsoft.com/office/drawing/2014/main" id="{065D2393-AC74-4414-BE88-56E132F3E769}"/>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8" name="Picture 7">
              <a:extLst>
                <a:ext uri="{FF2B5EF4-FFF2-40B4-BE49-F238E27FC236}">
                  <a16:creationId xmlns:a16="http://schemas.microsoft.com/office/drawing/2014/main" id="{AD5E1A04-ADC0-4520-B634-97E7D4D17F02}"/>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endParaRPr lang="en-US"/>
          </a:p>
        </p:txBody>
      </p:sp>
      <p:pic>
        <p:nvPicPr>
          <p:cNvPr id="3" name="Picture 2" descr="Diagram, engineering drawing&#10;&#10;Description automatically generated">
            <a:extLst>
              <a:ext uri="{FF2B5EF4-FFF2-40B4-BE49-F238E27FC236}">
                <a16:creationId xmlns:a16="http://schemas.microsoft.com/office/drawing/2014/main" id="{53E71520-2BA4-464C-B4C4-4BE0DBFABD89}"/>
              </a:ext>
            </a:extLst>
          </p:cNvPr>
          <p:cNvPicPr>
            <a:picLocks noChangeAspect="1"/>
          </p:cNvPicPr>
          <p:nvPr/>
        </p:nvPicPr>
        <p:blipFill>
          <a:blip r:embed="rId4"/>
          <a:stretch>
            <a:fillRect/>
          </a:stretch>
        </p:blipFill>
        <p:spPr>
          <a:xfrm>
            <a:off x="1116488" y="1382752"/>
            <a:ext cx="9066926" cy="6858000"/>
          </a:xfrm>
          <a:prstGeom prst="rect">
            <a:avLst/>
          </a:prstGeom>
        </p:spPr>
      </p:pic>
      <p:sp>
        <p:nvSpPr>
          <p:cNvPr id="13" name="Title 11">
            <a:extLst>
              <a:ext uri="{FF2B5EF4-FFF2-40B4-BE49-F238E27FC236}">
                <a16:creationId xmlns:a16="http://schemas.microsoft.com/office/drawing/2014/main" id="{595C32DA-76EA-4D0D-A1EB-88A77AB05F95}"/>
              </a:ext>
            </a:extLst>
          </p:cNvPr>
          <p:cNvSpPr>
            <a:spLocks noGrp="1"/>
          </p:cNvSpPr>
          <p:nvPr>
            <p:ph type="title"/>
          </p:nvPr>
        </p:nvSpPr>
        <p:spPr>
          <a:xfrm>
            <a:off x="685800" y="682625"/>
            <a:ext cx="10826496" cy="553998"/>
          </a:xfrm>
        </p:spPr>
        <p:txBody>
          <a:bodyPr/>
          <a:lstStyle/>
          <a:p>
            <a:r>
              <a:rPr lang="en-US" sz="3600" dirty="0"/>
              <a:t>Overview of COGO</a:t>
            </a:r>
          </a:p>
        </p:txBody>
      </p:sp>
    </p:spTree>
    <p:extLst>
      <p:ext uri="{BB962C8B-B14F-4D97-AF65-F5344CB8AC3E}">
        <p14:creationId xmlns:p14="http://schemas.microsoft.com/office/powerpoint/2010/main" val="2725572615"/>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49CFFCA-4030-427D-BE4C-BBF6DB6584C0}"/>
              </a:ext>
            </a:extLst>
          </p:cNvPr>
          <p:cNvGrpSpPr/>
          <p:nvPr/>
        </p:nvGrpSpPr>
        <p:grpSpPr>
          <a:xfrm>
            <a:off x="0" y="0"/>
            <a:ext cx="12192000" cy="6858001"/>
            <a:chOff x="0" y="0"/>
            <a:chExt cx="12192000" cy="6858001"/>
          </a:xfrm>
        </p:grpSpPr>
        <p:sp>
          <p:nvSpPr>
            <p:cNvPr id="9" name="Rectangle 8">
              <a:extLst>
                <a:ext uri="{FF2B5EF4-FFF2-40B4-BE49-F238E27FC236}">
                  <a16:creationId xmlns:a16="http://schemas.microsoft.com/office/drawing/2014/main" id="{7C296677-FC38-4954-8AB4-B59B0D28BF7F}"/>
                </a:ext>
              </a:extLst>
            </p:cNvPr>
            <p:cNvSpPr/>
            <p:nvPr/>
          </p:nvSpPr>
          <p:spPr bwMode="auto">
            <a:xfrm>
              <a:off x="0" y="0"/>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0" name="Picture 9" descr="A screenshot of a video game&#10;&#10;Description automatically generated with medium confidence">
              <a:extLst>
                <a:ext uri="{FF2B5EF4-FFF2-40B4-BE49-F238E27FC236}">
                  <a16:creationId xmlns:a16="http://schemas.microsoft.com/office/drawing/2014/main" id="{9C2545BA-FEF5-4C2A-906F-D833B682B344}"/>
                </a:ext>
              </a:extLst>
            </p:cNvPr>
            <p:cNvPicPr>
              <a:picLocks noChangeAspect="1"/>
            </p:cNvPicPr>
            <p:nvPr/>
          </p:nvPicPr>
          <p:blipFill>
            <a:blip r:embed="rId3"/>
            <a:stretch>
              <a:fillRect/>
            </a:stretch>
          </p:blipFill>
          <p:spPr>
            <a:xfrm>
              <a:off x="6350" y="0"/>
              <a:ext cx="12179300" cy="6858000"/>
            </a:xfrm>
            <a:prstGeom prst="rect">
              <a:avLst/>
            </a:prstGeom>
          </p:spPr>
        </p:pic>
      </p:grpSp>
      <p:sp>
        <p:nvSpPr>
          <p:cNvPr id="3" name="Text Placeholder 2">
            <a:extLst>
              <a:ext uri="{FF2B5EF4-FFF2-40B4-BE49-F238E27FC236}">
                <a16:creationId xmlns:a16="http://schemas.microsoft.com/office/drawing/2014/main" id="{3900A067-10B5-0740-9B8E-094820E2263C}"/>
              </a:ext>
            </a:extLst>
          </p:cNvPr>
          <p:cNvSpPr>
            <a:spLocks noGrp="1"/>
          </p:cNvSpPr>
          <p:nvPr>
            <p:ph type="body" idx="1"/>
          </p:nvPr>
        </p:nvSpPr>
        <p:spPr/>
        <p:txBody>
          <a:bodyPr/>
          <a:lstStyle/>
          <a:p>
            <a:endParaRPr lang="en-US" dirty="0">
              <a:solidFill>
                <a:srgbClr val="FDEBD7"/>
              </a:solidFill>
            </a:endParaRPr>
          </a:p>
        </p:txBody>
      </p:sp>
      <p:sp>
        <p:nvSpPr>
          <p:cNvPr id="2" name="Title 1">
            <a:extLst>
              <a:ext uri="{FF2B5EF4-FFF2-40B4-BE49-F238E27FC236}">
                <a16:creationId xmlns:a16="http://schemas.microsoft.com/office/drawing/2014/main" id="{816B0A39-F017-7E49-8450-75FB7414A614}"/>
              </a:ext>
            </a:extLst>
          </p:cNvPr>
          <p:cNvSpPr>
            <a:spLocks noGrp="1"/>
          </p:cNvSpPr>
          <p:nvPr>
            <p:ph type="title"/>
          </p:nvPr>
        </p:nvSpPr>
        <p:spPr>
          <a:xfrm>
            <a:off x="914400" y="2732670"/>
            <a:ext cx="8683723" cy="738664"/>
          </a:xfrm>
        </p:spPr>
        <p:txBody>
          <a:bodyPr/>
          <a:lstStyle/>
          <a:p>
            <a:r>
              <a:rPr lang="en-US" dirty="0"/>
              <a:t>COGO Enabled Lines</a:t>
            </a:r>
          </a:p>
        </p:txBody>
      </p:sp>
    </p:spTree>
    <p:extLst>
      <p:ext uri="{BB962C8B-B14F-4D97-AF65-F5344CB8AC3E}">
        <p14:creationId xmlns:p14="http://schemas.microsoft.com/office/powerpoint/2010/main" val="2129860043"/>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A93DEC5-4B48-4B06-8C0E-4CE992639D6F}"/>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0CA08E88-34B2-43D5-B30C-64CBEB51A990}"/>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9EB43145-EFF5-4AD0-902C-E12EBA8DEF6F}"/>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1096E45B-A4E5-4176-8E91-98C8FEF1074F}"/>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778107"/>
            <a:ext cx="10826496" cy="553998"/>
          </a:xfrm>
        </p:spPr>
        <p:txBody>
          <a:bodyPr/>
          <a:lstStyle/>
          <a:p>
            <a:r>
              <a:rPr lang="en-US" sz="3600" dirty="0"/>
              <a:t>COGO Enabled Lines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828800"/>
            <a:ext cx="10369296" cy="709127"/>
          </a:xfrm>
        </p:spPr>
        <p:txBody>
          <a:bodyPr/>
          <a:lstStyle/>
          <a:p>
            <a:r>
              <a:rPr lang="en-US" sz="2800" dirty="0"/>
              <a:t>Schema</a:t>
            </a:r>
          </a:p>
          <a:p>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COGO Enabled Lines</a:t>
            </a:r>
          </a:p>
        </p:txBody>
      </p:sp>
      <p:pic>
        <p:nvPicPr>
          <p:cNvPr id="8" name="Picture 7" descr="A screenshot of a cell phone&#10;&#10;Description automatically generated">
            <a:extLst>
              <a:ext uri="{FF2B5EF4-FFF2-40B4-BE49-F238E27FC236}">
                <a16:creationId xmlns:a16="http://schemas.microsoft.com/office/drawing/2014/main" id="{F6C75EA3-DF76-4C40-B288-6ECE86D210B3}"/>
              </a:ext>
            </a:extLst>
          </p:cNvPr>
          <p:cNvPicPr>
            <a:picLocks noChangeAspect="1"/>
          </p:cNvPicPr>
          <p:nvPr/>
        </p:nvPicPr>
        <p:blipFill>
          <a:blip r:embed="rId4"/>
          <a:stretch>
            <a:fillRect/>
          </a:stretch>
        </p:blipFill>
        <p:spPr>
          <a:xfrm>
            <a:off x="920833" y="2714074"/>
            <a:ext cx="4757144" cy="2385714"/>
          </a:xfrm>
          <a:prstGeom prst="rect">
            <a:avLst/>
          </a:prstGeom>
        </p:spPr>
      </p:pic>
    </p:spTree>
    <p:extLst>
      <p:ext uri="{BB962C8B-B14F-4D97-AF65-F5344CB8AC3E}">
        <p14:creationId xmlns:p14="http://schemas.microsoft.com/office/powerpoint/2010/main" val="2375362369"/>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A93DEC5-4B48-4B06-8C0E-4CE992639D6F}"/>
              </a:ext>
            </a:extLst>
          </p:cNvPr>
          <p:cNvGrpSpPr/>
          <p:nvPr/>
        </p:nvGrpSpPr>
        <p:grpSpPr>
          <a:xfrm>
            <a:off x="0" y="-1"/>
            <a:ext cx="12192000" cy="6858002"/>
            <a:chOff x="0" y="-1"/>
            <a:chExt cx="12192000" cy="6858002"/>
          </a:xfrm>
        </p:grpSpPr>
        <p:sp>
          <p:nvSpPr>
            <p:cNvPr id="7" name="Rectangle 6">
              <a:extLst>
                <a:ext uri="{FF2B5EF4-FFF2-40B4-BE49-F238E27FC236}">
                  <a16:creationId xmlns:a16="http://schemas.microsoft.com/office/drawing/2014/main" id="{0CA08E88-34B2-43D5-B30C-64CBEB51A990}"/>
                </a:ext>
              </a:extLst>
            </p:cNvPr>
            <p:cNvSpPr/>
            <p:nvPr/>
          </p:nvSpPr>
          <p:spPr bwMode="auto">
            <a:xfrm>
              <a:off x="0" y="0"/>
              <a:ext cx="12192000" cy="6858001"/>
            </a:xfrm>
            <a:prstGeom prst="rect">
              <a:avLst/>
            </a:prstGeom>
            <a:gradFill flip="none" rotWithShape="1">
              <a:gsLst>
                <a:gs pos="0">
                  <a:srgbClr val="01114F"/>
                </a:gs>
                <a:gs pos="41000">
                  <a:srgbClr val="01114F"/>
                </a:gs>
                <a:gs pos="81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sp>
          <p:nvSpPr>
            <p:cNvPr id="9" name="Rectangle 8">
              <a:extLst>
                <a:ext uri="{FF2B5EF4-FFF2-40B4-BE49-F238E27FC236}">
                  <a16:creationId xmlns:a16="http://schemas.microsoft.com/office/drawing/2014/main" id="{9EB43145-EFF5-4AD0-902C-E12EBA8DEF6F}"/>
                </a:ext>
              </a:extLst>
            </p:cNvPr>
            <p:cNvSpPr/>
            <p:nvPr/>
          </p:nvSpPr>
          <p:spPr bwMode="auto">
            <a:xfrm>
              <a:off x="0" y="-1"/>
              <a:ext cx="12192000" cy="6858001"/>
            </a:xfrm>
            <a:prstGeom prst="rect">
              <a:avLst/>
            </a:prstGeom>
            <a:gradFill flip="none" rotWithShape="1">
              <a:gsLst>
                <a:gs pos="0">
                  <a:srgbClr val="01114F"/>
                </a:gs>
                <a:gs pos="28000">
                  <a:srgbClr val="01114F"/>
                </a:gs>
                <a:gs pos="67000">
                  <a:srgbClr val="080F24"/>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endParaRPr>
            </a:p>
          </p:txBody>
        </p:sp>
        <p:pic>
          <p:nvPicPr>
            <p:cNvPr id="11" name="Picture 10">
              <a:extLst>
                <a:ext uri="{FF2B5EF4-FFF2-40B4-BE49-F238E27FC236}">
                  <a16:creationId xmlns:a16="http://schemas.microsoft.com/office/drawing/2014/main" id="{1096E45B-A4E5-4176-8E91-98C8FEF1074F}"/>
                </a:ext>
              </a:extLst>
            </p:cNvPr>
            <p:cNvPicPr>
              <a:picLocks noChangeAspect="1"/>
            </p:cNvPicPr>
            <p:nvPr/>
          </p:nvPicPr>
          <p:blipFill>
            <a:blip r:embed="rId3">
              <a:alphaModFix amt="60000"/>
            </a:blip>
            <a:stretch>
              <a:fillRect/>
            </a:stretch>
          </p:blipFill>
          <p:spPr>
            <a:xfrm>
              <a:off x="0" y="0"/>
              <a:ext cx="12192000" cy="6858000"/>
            </a:xfrm>
            <a:prstGeom prst="rect">
              <a:avLst/>
            </a:prstGeom>
          </p:spPr>
        </p:pic>
      </p:grpSp>
      <p:sp>
        <p:nvSpPr>
          <p:cNvPr id="12" name="Title 11">
            <a:extLst>
              <a:ext uri="{FF2B5EF4-FFF2-40B4-BE49-F238E27FC236}">
                <a16:creationId xmlns:a16="http://schemas.microsoft.com/office/drawing/2014/main" id="{8B8C8841-D3DA-5F46-9C9F-BB037EE5FDFC}"/>
              </a:ext>
            </a:extLst>
          </p:cNvPr>
          <p:cNvSpPr>
            <a:spLocks noGrp="1"/>
          </p:cNvSpPr>
          <p:nvPr>
            <p:ph type="title"/>
          </p:nvPr>
        </p:nvSpPr>
        <p:spPr>
          <a:xfrm>
            <a:off x="685800" y="778107"/>
            <a:ext cx="10826496" cy="553998"/>
          </a:xfrm>
        </p:spPr>
        <p:txBody>
          <a:bodyPr/>
          <a:lstStyle/>
          <a:p>
            <a:r>
              <a:rPr lang="en-US" sz="3600" dirty="0"/>
              <a:t>COGO Enabled Lines</a:t>
            </a:r>
          </a:p>
        </p:txBody>
      </p:sp>
      <p:sp>
        <p:nvSpPr>
          <p:cNvPr id="10" name="Content Placeholder 9">
            <a:extLst>
              <a:ext uri="{FF2B5EF4-FFF2-40B4-BE49-F238E27FC236}">
                <a16:creationId xmlns:a16="http://schemas.microsoft.com/office/drawing/2014/main" id="{6DF82A1B-CB18-BA4B-8E55-5B17306979FB}"/>
              </a:ext>
            </a:extLst>
          </p:cNvPr>
          <p:cNvSpPr>
            <a:spLocks noGrp="1"/>
          </p:cNvSpPr>
          <p:nvPr>
            <p:ph sz="half" idx="2"/>
          </p:nvPr>
        </p:nvSpPr>
        <p:spPr>
          <a:xfrm>
            <a:off x="914400" y="1828800"/>
            <a:ext cx="10369296" cy="709127"/>
          </a:xfrm>
        </p:spPr>
        <p:txBody>
          <a:bodyPr/>
          <a:lstStyle/>
          <a:p>
            <a:r>
              <a:rPr lang="en-US" sz="2800" dirty="0"/>
              <a:t>Schema</a:t>
            </a:r>
          </a:p>
          <a:p>
            <a:endParaRPr lang="en-US" sz="2800" dirty="0"/>
          </a:p>
        </p:txBody>
      </p:sp>
      <p:sp>
        <p:nvSpPr>
          <p:cNvPr id="14" name="Text Placeholder 13">
            <a:extLst>
              <a:ext uri="{FF2B5EF4-FFF2-40B4-BE49-F238E27FC236}">
                <a16:creationId xmlns:a16="http://schemas.microsoft.com/office/drawing/2014/main" id="{AC496C37-C735-FE47-B447-0D3C20322DC4}"/>
              </a:ext>
            </a:extLst>
          </p:cNvPr>
          <p:cNvSpPr>
            <a:spLocks noGrp="1"/>
          </p:cNvSpPr>
          <p:nvPr>
            <p:ph type="body" sz="quarter" idx="14"/>
          </p:nvPr>
        </p:nvSpPr>
        <p:spPr/>
        <p:txBody>
          <a:bodyPr/>
          <a:lstStyle/>
          <a:p>
            <a:r>
              <a:rPr lang="en-US" dirty="0"/>
              <a:t>COGO Enabled Lines</a:t>
            </a:r>
          </a:p>
        </p:txBody>
      </p:sp>
      <p:pic>
        <p:nvPicPr>
          <p:cNvPr id="8" name="Picture 7" descr="A screenshot of a cell phone&#10;&#10;Description automatically generated">
            <a:extLst>
              <a:ext uri="{FF2B5EF4-FFF2-40B4-BE49-F238E27FC236}">
                <a16:creationId xmlns:a16="http://schemas.microsoft.com/office/drawing/2014/main" id="{F6C75EA3-DF76-4C40-B288-6ECE86D210B3}"/>
              </a:ext>
            </a:extLst>
          </p:cNvPr>
          <p:cNvPicPr>
            <a:picLocks noChangeAspect="1"/>
          </p:cNvPicPr>
          <p:nvPr/>
        </p:nvPicPr>
        <p:blipFill>
          <a:blip r:embed="rId4"/>
          <a:stretch>
            <a:fillRect/>
          </a:stretch>
        </p:blipFill>
        <p:spPr>
          <a:xfrm>
            <a:off x="920833" y="2714074"/>
            <a:ext cx="4757144" cy="2385714"/>
          </a:xfrm>
          <a:prstGeom prst="rect">
            <a:avLst/>
          </a:prstGeom>
        </p:spPr>
      </p:pic>
      <p:sp>
        <p:nvSpPr>
          <p:cNvPr id="13" name="Rectangle 12">
            <a:extLst>
              <a:ext uri="{FF2B5EF4-FFF2-40B4-BE49-F238E27FC236}">
                <a16:creationId xmlns:a16="http://schemas.microsoft.com/office/drawing/2014/main" id="{E9C59D37-02F9-44FB-8B3D-C6CC239F04E9}"/>
              </a:ext>
            </a:extLst>
          </p:cNvPr>
          <p:cNvSpPr/>
          <p:nvPr/>
        </p:nvSpPr>
        <p:spPr bwMode="auto">
          <a:xfrm>
            <a:off x="3155092" y="3124877"/>
            <a:ext cx="1162908" cy="1897920"/>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473058298"/>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 v4.0.13.pptx" id="{E83DB189-4C52-A046-B44B-03CC0B7DDD03}" vid="{423F4F47-F8B4-2B4C-A5B7-9030C22796F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ct:contentTypeSchema xmlns:ct="http://schemas.microsoft.com/office/2006/metadata/contentType" xmlns:ma="http://schemas.microsoft.com/office/2006/metadata/properties/metaAttributes" ct:_="" ma:_="" ma:contentTypeName="Document" ma:contentTypeID="0x01010053049FB6FED00E4DA16BDBD19956ADB8" ma:contentTypeVersion="7" ma:contentTypeDescription="Create a new document." ma:contentTypeScope="" ma:versionID="179368ab007227aa043c110a8fd1f771">
  <xsd:schema xmlns:xsd="http://www.w3.org/2001/XMLSchema" xmlns:xs="http://www.w3.org/2001/XMLSchema" xmlns:p="http://schemas.microsoft.com/office/2006/metadata/properties" xmlns:ns2="2f451dda-87f0-44fe-8155-a7a8ce8ced40" xmlns:ns3="2cca2253-b4b3-493a-b13d-4e35805225a7" targetNamespace="http://schemas.microsoft.com/office/2006/metadata/properties" ma:root="true" ma:fieldsID="0d5966a9769bfbc775853e8d0dbca08c" ns2:_="" ns3:_="">
    <xsd:import namespace="2f451dda-87f0-44fe-8155-a7a8ce8ced40"/>
    <xsd:import namespace="2cca2253-b4b3-493a-b13d-4e35805225a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451dda-87f0-44fe-8155-a7a8ce8ced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cca2253-b4b3-493a-b13d-4e35805225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5.xml><?xml version="1.0" encoding="utf-8"?>
<p:properties xmlns:p="http://schemas.microsoft.com/office/2006/metadata/properties" xmlns:xsi="http://www.w3.org/2001/XMLSchema-instance" xmlns:pc="http://schemas.microsoft.com/office/infopath/2007/PartnerControls">
  <documentManagement/>
</p:properties>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mso-contentType ?>
<FormTemplates xmlns="http://schemas.microsoft.com/sharepoint/v3/contenttype/forms">
  <Display>DocumentLibraryForm</Display>
  <Edit>DocumentLibraryForm</Edit>
  <New>DocumentLibraryForm</New>
</FormTemplates>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10.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11.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12.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13.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14.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15.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16.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17.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18.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19.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2.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20.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21.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22.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23.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24.xml><?xml version="1.0" encoding="utf-8"?>
<ds:datastoreItem xmlns:ds="http://schemas.openxmlformats.org/officeDocument/2006/customXml" ds:itemID="{4F718991-AE44-4915-B3FA-DF5B3A2FD8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451dda-87f0-44fe-8155-a7a8ce8ced40"/>
    <ds:schemaRef ds:uri="2cca2253-b4b3-493a-b13d-4e35805225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5.xml><?xml version="1.0" encoding="utf-8"?>
<ds:datastoreItem xmlns:ds="http://schemas.openxmlformats.org/officeDocument/2006/customXml" ds:itemID="{81E133DB-697E-4C10-B192-8899027B1EC6}">
  <ds:schemaRefs>
    <ds:schemaRef ds:uri="http://purl.org/dc/terms/"/>
    <ds:schemaRef ds:uri="http://schemas.microsoft.com/office/infopath/2007/PartnerControls"/>
    <ds:schemaRef ds:uri="2f451dda-87f0-44fe-8155-a7a8ce8ced40"/>
    <ds:schemaRef ds:uri="http://purl.org/dc/dcmitype/"/>
    <ds:schemaRef ds:uri="http://schemas.microsoft.com/office/2006/documentManagement/types"/>
    <ds:schemaRef ds:uri="http://purl.org/dc/elements/1.1/"/>
    <ds:schemaRef ds:uri="http://www.w3.org/XML/1998/namespace"/>
    <ds:schemaRef ds:uri="http://schemas.openxmlformats.org/package/2006/metadata/core-properties"/>
    <ds:schemaRef ds:uri="2cca2253-b4b3-493a-b13d-4e35805225a7"/>
    <ds:schemaRef ds:uri="http://schemas.microsoft.com/office/2006/metadata/properties"/>
  </ds:schemaRefs>
</ds:datastoreItem>
</file>

<file path=customXml/itemProps26.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27.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28.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29.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3.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30.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31.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32.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33.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34.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35.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36.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37.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38.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39.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4.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40.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41.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42.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43.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44.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45.xml><?xml version="1.0" encoding="utf-8"?>
<ds:datastoreItem xmlns:ds="http://schemas.openxmlformats.org/officeDocument/2006/customXml" ds:itemID="{7147CA22-2BC4-4917-83D2-7CA4C34A80D4}">
  <ds:schemaRefs>
    <ds:schemaRef ds:uri="ESRI.ArcGIS.Mapping.OfficeIntegration.PowerPointInfo"/>
  </ds:schemaRefs>
</ds:datastoreItem>
</file>

<file path=customXml/itemProps46.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47.xml><?xml version="1.0" encoding="utf-8"?>
<ds:datastoreItem xmlns:ds="http://schemas.openxmlformats.org/officeDocument/2006/customXml" ds:itemID="{3A5DA3C3-46A0-47F8-855A-99C7684A98A2}">
  <ds:schemaRefs>
    <ds:schemaRef ds:uri="ESRI.ArcGIS.Mapping.OfficeIntegration.PowerPointInfo"/>
  </ds:schemaRefs>
</ds:datastoreItem>
</file>

<file path=customXml/itemProps48.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49.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5.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50.xml><?xml version="1.0" encoding="utf-8"?>
<ds:datastoreItem xmlns:ds="http://schemas.openxmlformats.org/officeDocument/2006/customXml" ds:itemID="{E47732B9-9C1B-4723-B4AA-A21238C5DF44}">
  <ds:schemaRefs>
    <ds:schemaRef ds:uri="ESRI.ArcGIS.Mapping.OfficeIntegration.PowerPointInfo"/>
  </ds:schemaRefs>
</ds:datastoreItem>
</file>

<file path=customXml/itemProps51.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52.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53.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54.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55.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56.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57.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58.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59.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6.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60.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61.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62.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63.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64.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65.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66.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67.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68.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7.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8.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9.xml><?xml version="1.0" encoding="utf-8"?>
<ds:datastoreItem xmlns:ds="http://schemas.openxmlformats.org/officeDocument/2006/customXml" ds:itemID="{5A1E471A-DB16-4174-9D85-6F159A344CDB}">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Esri_Corporate_Template-Dark</Template>
  <TotalTime>8581</TotalTime>
  <Words>3661</Words>
  <Application>Microsoft Office PowerPoint</Application>
  <PresentationFormat>Widescreen</PresentationFormat>
  <Paragraphs>434</Paragraphs>
  <Slides>57</Slides>
  <Notes>57</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57</vt:i4>
      </vt:variant>
    </vt:vector>
  </HeadingPairs>
  <TitlesOfParts>
    <vt:vector size="61" baseType="lpstr">
      <vt:lpstr>Arial</vt:lpstr>
      <vt:lpstr>Calibri</vt:lpstr>
      <vt:lpstr>Lucida Grande</vt:lpstr>
      <vt:lpstr>Esri_Corporate_Template-Dark</vt:lpstr>
      <vt:lpstr>ArcGIS Pro SDK for .NET : COGO API</vt:lpstr>
      <vt:lpstr>PowerPoint Presentation</vt:lpstr>
      <vt:lpstr>Session Topics</vt:lpstr>
      <vt:lpstr>Overview of COGO (Coordinate geometry)</vt:lpstr>
      <vt:lpstr>Overview of COGO</vt:lpstr>
      <vt:lpstr>Overview of COGO</vt:lpstr>
      <vt:lpstr>COGO Enabled Lines</vt:lpstr>
      <vt:lpstr>COGO Enabled Lines</vt:lpstr>
      <vt:lpstr>COGO Enabled Lines</vt:lpstr>
      <vt:lpstr>COGO Enabled Lines</vt:lpstr>
      <vt:lpstr>DEMO: COGO Enabled lines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Units for COGO values</vt:lpstr>
      <vt:lpstr>DEMO: Converting Direction &amp; Distance units</vt:lpstr>
      <vt:lpstr>Ground to Grid Corrections</vt:lpstr>
      <vt:lpstr>Coordinate Geometry (COGO)</vt:lpstr>
      <vt:lpstr>Coordinate Geometry (COGO)</vt:lpstr>
      <vt:lpstr>Coordinate Geometry (COGO)</vt:lpstr>
      <vt:lpstr>Coordinate Geometry (COGO)</vt:lpstr>
      <vt:lpstr>Coordinate Geometry (COGO)</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Creating COGO Lines</vt:lpstr>
      <vt:lpstr>DEMO: Creating COGO features</vt:lpstr>
      <vt:lpstr>Resources –  ArcGIS Pro SDK for .NET COGO API</vt:lpstr>
      <vt:lpstr>Resources - ArcGIS Pro SDK for .NET : COGO API</vt:lpstr>
      <vt:lpstr>Resources - ArcGIS Pro SDK for .NET : COGO API</vt:lpstr>
      <vt:lpstr>ArcGIS Pro SDK for .NET – Technical Sessions</vt:lpstr>
      <vt:lpstr>ArcGIS Pro SDK for .NET – Demo Theater Sessions</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Pettitt</dc:creator>
  <cp:lastModifiedBy>Tim Hodson</cp:lastModifiedBy>
  <cp:revision>121</cp:revision>
  <cp:lastPrinted>2021-08-10T23:54:02Z</cp:lastPrinted>
  <dcterms:created xsi:type="dcterms:W3CDTF">2021-10-12T16:08:44Z</dcterms:created>
  <dcterms:modified xsi:type="dcterms:W3CDTF">2022-03-04T20:13:25Z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0x01010053049FB6FED00E4DA16BDBD19956ADB8</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_SourceUrl">
    <vt:lpwstr/>
  </property>
  <property fmtid="{D5CDD505-2E9C-101B-9397-08002B2CF9AE}" pid="9" name="_SharedFileIndex">
    <vt:lpwstr/>
  </property>
</Properties>
</file>