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69"/>
    <p:sldMasterId id="2147486826" r:id="rId70"/>
    <p:sldMasterId id="2147486835" r:id="rId71"/>
  </p:sldMasterIdLst>
  <p:notesMasterIdLst>
    <p:notesMasterId r:id="rId98"/>
  </p:notesMasterIdLst>
  <p:handoutMasterIdLst>
    <p:handoutMasterId r:id="rId99"/>
  </p:handoutMasterIdLst>
  <p:sldIdLst>
    <p:sldId id="741" r:id="rId72"/>
    <p:sldId id="1038" r:id="rId73"/>
    <p:sldId id="1040" r:id="rId74"/>
    <p:sldId id="1069" r:id="rId75"/>
    <p:sldId id="1070" r:id="rId76"/>
    <p:sldId id="1055" r:id="rId77"/>
    <p:sldId id="1073" r:id="rId78"/>
    <p:sldId id="1062" r:id="rId79"/>
    <p:sldId id="1063" r:id="rId80"/>
    <p:sldId id="1042" r:id="rId81"/>
    <p:sldId id="1043" r:id="rId82"/>
    <p:sldId id="1044" r:id="rId83"/>
    <p:sldId id="1045" r:id="rId84"/>
    <p:sldId id="1046" r:id="rId85"/>
    <p:sldId id="1064" r:id="rId86"/>
    <p:sldId id="1048" r:id="rId87"/>
    <p:sldId id="1007" r:id="rId88"/>
    <p:sldId id="1050" r:id="rId89"/>
    <p:sldId id="1049" r:id="rId90"/>
    <p:sldId id="1052" r:id="rId91"/>
    <p:sldId id="1051" r:id="rId92"/>
    <p:sldId id="1053" r:id="rId93"/>
    <p:sldId id="1065" r:id="rId94"/>
    <p:sldId id="1066" r:id="rId95"/>
    <p:sldId id="1067" r:id="rId96"/>
    <p:sldId id="1068" r:id="rId9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alk-In" id="{EC94B526-D39B-9142-BA12-980271B97E2B}">
          <p14:sldIdLst>
            <p14:sldId id="741"/>
            <p14:sldId id="1038"/>
            <p14:sldId id="1040"/>
            <p14:sldId id="1069"/>
            <p14:sldId id="1070"/>
            <p14:sldId id="1055"/>
            <p14:sldId id="1073"/>
            <p14:sldId id="1062"/>
            <p14:sldId id="1063"/>
            <p14:sldId id="1042"/>
            <p14:sldId id="1043"/>
            <p14:sldId id="1044"/>
            <p14:sldId id="1045"/>
            <p14:sldId id="1046"/>
            <p14:sldId id="1064"/>
            <p14:sldId id="1048"/>
            <p14:sldId id="1007"/>
            <p14:sldId id="1050"/>
            <p14:sldId id="1049"/>
            <p14:sldId id="1052"/>
            <p14:sldId id="1051"/>
            <p14:sldId id="1053"/>
            <p14:sldId id="1065"/>
            <p14:sldId id="1066"/>
            <p14:sldId id="1067"/>
            <p14:sldId id="1068"/>
          </p14:sldIdLst>
        </p14:section>
        <p14:section name="YOUR PRESENTATION" id="{DAB6E55E-1DF4-D94B-9EB9-9E337902D713}">
          <p14:sldIdLst/>
        </p14:section>
        <p14:section name="2022 Esri Euro Dev Summit" id="{5D3D855A-6F95-654F-999F-CAE6350617FF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F0AF"/>
    <a:srgbClr val="6CACF5"/>
    <a:srgbClr val="C3E3F7"/>
    <a:srgbClr val="027ECF"/>
    <a:srgbClr val="C9F2FF"/>
    <a:srgbClr val="FFFFFF"/>
    <a:srgbClr val="828218"/>
    <a:srgbClr val="828219"/>
    <a:srgbClr val="C830A0"/>
    <a:srgbClr val="E246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56" autoAdjust="0"/>
    <p:restoredTop sz="96327"/>
  </p:normalViewPr>
  <p:slideViewPr>
    <p:cSldViewPr snapToGrid="0">
      <p:cViewPr varScale="1">
        <p:scale>
          <a:sx n="100" d="100"/>
          <a:sy n="100" d="100"/>
        </p:scale>
        <p:origin x="210" y="96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slide" Target="slides/slide13.xml"/><Relationship Id="rId89" Type="http://schemas.openxmlformats.org/officeDocument/2006/relationships/slide" Target="slides/slide18.xml"/><Relationship Id="rId16" Type="http://schemas.openxmlformats.org/officeDocument/2006/relationships/customXml" Target="../customXml/item16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3.xml"/><Relationship Id="rId79" Type="http://schemas.openxmlformats.org/officeDocument/2006/relationships/slide" Target="slides/slide8.xml"/><Relationship Id="rId102" Type="http://schemas.openxmlformats.org/officeDocument/2006/relationships/theme" Target="theme/theme1.xml"/><Relationship Id="rId5" Type="http://schemas.openxmlformats.org/officeDocument/2006/relationships/customXml" Target="../customXml/item5.xml"/><Relationship Id="rId90" Type="http://schemas.openxmlformats.org/officeDocument/2006/relationships/slide" Target="slides/slide19.xml"/><Relationship Id="rId95" Type="http://schemas.openxmlformats.org/officeDocument/2006/relationships/slide" Target="slides/slide2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slideMaster" Target="slideMasters/slideMaster1.xml"/><Relationship Id="rId80" Type="http://schemas.openxmlformats.org/officeDocument/2006/relationships/slide" Target="slides/slide9.xml"/><Relationship Id="rId85" Type="http://schemas.openxmlformats.org/officeDocument/2006/relationships/slide" Target="slides/slide14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customXml" Target="../customXml/item67.xml"/><Relationship Id="rId103" Type="http://schemas.openxmlformats.org/officeDocument/2006/relationships/tableStyles" Target="tableStyles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Master" Target="slideMasters/slideMaster2.xml"/><Relationship Id="rId75" Type="http://schemas.openxmlformats.org/officeDocument/2006/relationships/slide" Target="slides/slide4.xml"/><Relationship Id="rId83" Type="http://schemas.openxmlformats.org/officeDocument/2006/relationships/slide" Target="slides/slide12.xml"/><Relationship Id="rId88" Type="http://schemas.openxmlformats.org/officeDocument/2006/relationships/slide" Target="slides/slide17.xml"/><Relationship Id="rId91" Type="http://schemas.openxmlformats.org/officeDocument/2006/relationships/slide" Target="slides/slide20.xml"/><Relationship Id="rId96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2.xml"/><Relationship Id="rId78" Type="http://schemas.openxmlformats.org/officeDocument/2006/relationships/slide" Target="slides/slide7.xml"/><Relationship Id="rId81" Type="http://schemas.openxmlformats.org/officeDocument/2006/relationships/slide" Target="slides/slide10.xml"/><Relationship Id="rId86" Type="http://schemas.openxmlformats.org/officeDocument/2006/relationships/slide" Target="slides/slide15.xml"/><Relationship Id="rId94" Type="http://schemas.openxmlformats.org/officeDocument/2006/relationships/slide" Target="slides/slide23.xml"/><Relationship Id="rId99" Type="http://schemas.openxmlformats.org/officeDocument/2006/relationships/handoutMaster" Target="handoutMasters/handoutMaster1.xml"/><Relationship Id="rId10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5.xml"/><Relationship Id="rId97" Type="http://schemas.openxmlformats.org/officeDocument/2006/relationships/slide" Target="slides/slide26.xml"/><Relationship Id="rId7" Type="http://schemas.openxmlformats.org/officeDocument/2006/relationships/customXml" Target="../customXml/item7.xml"/><Relationship Id="rId71" Type="http://schemas.openxmlformats.org/officeDocument/2006/relationships/slideMaster" Target="slideMasters/slideMaster3.xml"/><Relationship Id="rId92" Type="http://schemas.openxmlformats.org/officeDocument/2006/relationships/slide" Target="slides/slide21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slide" Target="slides/slide16.xml"/><Relationship Id="rId61" Type="http://schemas.openxmlformats.org/officeDocument/2006/relationships/customXml" Target="../customXml/item61.xml"/><Relationship Id="rId82" Type="http://schemas.openxmlformats.org/officeDocument/2006/relationships/slide" Target="slides/slide11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6.xml"/><Relationship Id="rId100" Type="http://schemas.openxmlformats.org/officeDocument/2006/relationships/presProps" Target="presProps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1.xml"/><Relationship Id="rId93" Type="http://schemas.openxmlformats.org/officeDocument/2006/relationships/slide" Target="slides/slide22.xml"/><Relationship Id="rId98" Type="http://schemas.openxmlformats.org/officeDocument/2006/relationships/notesMaster" Target="notesMasters/notesMaster1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11/9/2022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11/9/2022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43039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39199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47976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76781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3696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12700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6715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61251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6174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42938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49932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9694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1533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tif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jpg"/><Relationship Id="rId11" Type="http://schemas.openxmlformats.org/officeDocument/2006/relationships/image" Target="../media/image17.jp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tif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2.jpg"/><Relationship Id="rId11" Type="http://schemas.openxmlformats.org/officeDocument/2006/relationships/image" Target="../media/image17.jp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Demo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11/9/2022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D83224D-B8F0-49E7-99A9-3566CD48678A}"/>
              </a:ext>
            </a:extLst>
          </p:cNvPr>
          <p:cNvGrpSpPr/>
          <p:nvPr userDrawn="1"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D204C84-DC56-4A89-8EFC-08C754801EF0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68000">
                  <a:srgbClr val="0B1A38">
                    <a:alpha val="0"/>
                  </a:srgbClr>
                </a:gs>
                <a:gs pos="100000">
                  <a:srgbClr val="080F24">
                    <a:alpha val="8598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4F48E91-818A-4DD6-9EC2-B2D38F78AA96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0F16227-1225-42DC-A86F-4F00D0F07C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7845"/>
            <a:stretch/>
          </p:blipFill>
          <p:spPr>
            <a:xfrm>
              <a:off x="4614040" y="0"/>
              <a:ext cx="7577959" cy="6858000"/>
            </a:xfrm>
            <a:prstGeom prst="rect">
              <a:avLst/>
            </a:prstGeom>
          </p:spPr>
        </p:pic>
        <p:sp>
          <p:nvSpPr>
            <p:cNvPr id="14" name="DEV 2022">
              <a:extLst>
                <a:ext uri="{FF2B5EF4-FFF2-40B4-BE49-F238E27FC236}">
                  <a16:creationId xmlns:a16="http://schemas.microsoft.com/office/drawing/2014/main" id="{7773847F-96CB-41F2-B1CE-F978D70ABE02}"/>
                </a:ext>
              </a:extLst>
            </p:cNvPr>
            <p:cNvSpPr txBox="1">
              <a:spLocks/>
            </p:cNvSpPr>
            <p:nvPr/>
          </p:nvSpPr>
          <p:spPr bwMode="white">
            <a:xfrm>
              <a:off x="1362073" y="6034895"/>
              <a:ext cx="4329425" cy="606772"/>
            </a:xfrm>
            <a:prstGeom prst="rect">
              <a:avLst/>
            </a:prstGeom>
            <a:noFill/>
          </p:spPr>
          <p:txBody>
            <a:bodyPr vert="horz" lIns="0" tIns="0" rIns="0" bIns="0" rtlCol="0">
              <a:noAutofit/>
            </a:bodyPr>
            <a:lstStyle>
              <a:lvl1pPr marL="0" indent="0" algn="ctr" defTabSz="457200" rtl="0" eaLnBrk="1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Arial"/>
                <a:buNone/>
                <a:defRPr sz="20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1pPr>
              <a:lvl2pPr marL="45720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8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2pPr>
              <a:lvl3pPr marL="91440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6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3pPr>
              <a:lvl4pPr marL="1371600" indent="0" algn="ctr" defTabSz="457200" rtl="0" eaLnBrk="1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4pPr>
              <a:lvl5pPr marL="1828800" indent="0" algn="ctr" defTabSz="457200" rtl="0" eaLnBrk="1" latinLnBrk="0" hangingPunct="1">
                <a:lnSpc>
                  <a:spcPts val="19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lang="en-US" sz="14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5pPr>
              <a:lvl6pPr marL="2286000" indent="0" algn="ctr" defTabSz="401638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tabLst>
                  <a:tab pos="1484313" algn="l"/>
                </a:tabLst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6pPr>
              <a:lvl7pPr marL="27432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7pPr>
              <a:lvl8pPr marL="32004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8pPr>
              <a:lvl9pPr marL="36576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B9F2">
                    <a:lumMod val="60000"/>
                    <a:lumOff val="40000"/>
                  </a:srgbClr>
                </a:buClr>
                <a:buSzPct val="80000"/>
                <a:buFont typeface="Arial"/>
                <a:buNone/>
                <a:tabLst/>
                <a:defRPr/>
              </a:pPr>
              <a:r>
                <a:rPr kumimoji="0" lang="en-US" sz="1600" b="1" i="1" u="none" strike="noStrike" kern="1200" cap="none" spc="0" normalizeH="0" baseline="0" noProof="0" dirty="0">
                  <a:ln>
                    <a:noFill/>
                  </a:ln>
                  <a:solidFill>
                    <a:srgbClr val="C3E3F7">
                      <a:alpha val="5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Arial"/>
                </a:rPr>
                <a:t>2022 ESRI DEVELOPER SUMMIT</a:t>
              </a:r>
              <a:endPara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C3E3F7">
                    <a:alpha val="50000"/>
                  </a:srgbClr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ED6DA1E-6EB6-4977-B539-701BDCF3C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5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2484" y="654271"/>
              <a:ext cx="2007343" cy="620648"/>
            </a:xfrm>
            <a:prstGeom prst="rect">
              <a:avLst/>
            </a:prstGeom>
          </p:spPr>
        </p:pic>
      </p:grpSp>
      <p:sp>
        <p:nvSpPr>
          <p:cNvPr id="16" name="Subtitle 2">
            <a:extLst>
              <a:ext uri="{FF2B5EF4-FFF2-40B4-BE49-F238E27FC236}">
                <a16:creationId xmlns:a16="http://schemas.microsoft.com/office/drawing/2014/main" id="{39ECC7C0-C256-48A4-A841-4C98B9AA2C7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71601" y="3420036"/>
            <a:ext cx="5486400" cy="490333"/>
          </a:xfrm>
          <a:prstGeom prst="rect">
            <a:avLst/>
          </a:prstGeom>
        </p:spPr>
        <p:txBody>
          <a:bodyPr/>
          <a:lstStyle/>
          <a:p>
            <a:pPr marR="0" lvl="0" algn="l" fontAlgn="auto">
              <a:spcBef>
                <a:spcPts val="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tabLst>
                <a:tab pos="276225" algn="l"/>
              </a:tabLst>
              <a:defRPr/>
            </a:pPr>
            <a:r>
              <a:rPr lang="en-US" sz="1800" dirty="0">
                <a:solidFill>
                  <a:srgbClr val="00EC86"/>
                </a:solidFill>
                <a:latin typeface="Arial"/>
                <a:ea typeface="ＭＳ Ｐゴシック"/>
              </a:rPr>
              <a:t>Presenter Names</a:t>
            </a:r>
          </a:p>
          <a:p>
            <a:pPr algn="l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56FBE06-C154-4AEA-AE70-1ED6B0782E4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360511" y="2460325"/>
            <a:ext cx="6397142" cy="9144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3800" dirty="0">
                <a:solidFill>
                  <a:prstClr val="white"/>
                </a:solidFill>
                <a:latin typeface="Arial"/>
                <a:ea typeface="ＭＳ Ｐゴシック"/>
              </a:rPr>
              <a:t>Presentation Title 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519621345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89D0C038-66B2-4F96-B145-69E7922507C6}"/>
              </a:ext>
            </a:extLst>
          </p:cNvPr>
          <p:cNvGrpSpPr/>
          <p:nvPr userDrawn="1"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70C1577-11F6-44B7-853B-DE7943B0FB4E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47D1F8-17AB-4D10-8EB4-6D59F6F6F732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86020C0-FCB3-4EE6-887B-1477080044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4" name="Content Placeholder 17">
            <a:extLst>
              <a:ext uri="{FF2B5EF4-FFF2-40B4-BE49-F238E27FC236}">
                <a16:creationId xmlns:a16="http://schemas.microsoft.com/office/drawing/2014/main" id="{C7F7F6DC-4D8D-494D-ACD8-1567EAB45F7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080655"/>
            <a:ext cx="10369296" cy="5057498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b="0" dirty="0"/>
              <a:t>Bullets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0F7682D1-1423-48DD-B420-2F0ABF01BED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360808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sz="2800" b="0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2445137748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900877A-0036-44EE-9D93-3E1AAF669E75}"/>
              </a:ext>
            </a:extLst>
          </p:cNvPr>
          <p:cNvGrpSpPr/>
          <p:nvPr userDrawn="1"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F22EE32-3DA6-43C5-8936-C58312E26295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7ED1F3E-7629-45DC-9AEC-D9122AC7F33D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F549FF6-50AC-432D-8C3B-8F74E92A92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1" name="Title 15">
            <a:extLst>
              <a:ext uri="{FF2B5EF4-FFF2-40B4-BE49-F238E27FC236}">
                <a16:creationId xmlns:a16="http://schemas.microsoft.com/office/drawing/2014/main" id="{6FD2BEEE-1DAF-468F-AB9A-150859C599F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374073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sz="2800" b="0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3535453555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Pic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96DE8BA-87AB-443A-978F-9D0EC4B8F93E}"/>
              </a:ext>
            </a:extLst>
          </p:cNvPr>
          <p:cNvGrpSpPr/>
          <p:nvPr userDrawn="1"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822618C-A410-4260-8BB9-D889F064E8CA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E24C353-7C1A-45E0-AC88-7A9214833B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21C8118A-1D36-4D05-85DD-9084B4E2C504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976872" y="3549028"/>
            <a:ext cx="4427728" cy="27699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buSzTx/>
              <a:buFontTx/>
              <a:buNone/>
              <a:tabLst>
                <a:tab pos="276225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EC8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Demo Presenter</a:t>
            </a: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EA8FCC59-A48C-4CC8-BA08-4BFBD55397E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976871" y="2963663"/>
            <a:ext cx="4527741" cy="553998"/>
          </a:xfrm>
          <a:prstGeom prst="rect">
            <a:avLst/>
          </a:prstGeom>
        </p:spPr>
        <p:txBody>
          <a:bodyPr/>
          <a:lstStyle/>
          <a:p>
            <a:r>
              <a:rPr lang="en-US" sz="3600" dirty="0"/>
              <a:t>Demo Title</a:t>
            </a:r>
          </a:p>
        </p:txBody>
      </p:sp>
      <p:sp>
        <p:nvSpPr>
          <p:cNvPr id="16" name="Picture Placeholder 6">
            <a:extLst>
              <a:ext uri="{FF2B5EF4-FFF2-40B4-BE49-F238E27FC236}">
                <a16:creationId xmlns:a16="http://schemas.microsoft.com/office/drawing/2014/main" id="{54B8C782-2667-48A6-9E13-3C3951585057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270552930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ou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D6BF937-3BB9-47D7-BFEE-EE2B40998FB4}"/>
              </a:ext>
            </a:extLst>
          </p:cNvPr>
          <p:cNvGrpSpPr/>
          <p:nvPr userDrawn="1"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0934906-D014-4E1B-8868-E79C8AE37444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 descr="A picture containing graphical user interface&#10;&#10;Description automatically generated">
              <a:extLst>
                <a:ext uri="{FF2B5EF4-FFF2-40B4-BE49-F238E27FC236}">
                  <a16:creationId xmlns:a16="http://schemas.microsoft.com/office/drawing/2014/main" id="{372ED15F-E8EC-4EDE-B568-C1AC9DC98F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61000"/>
            </a:blip>
            <a:srcRect r="47989"/>
            <a:stretch/>
          </p:blipFill>
          <p:spPr>
            <a:xfrm>
              <a:off x="0" y="0"/>
              <a:ext cx="5964371" cy="6450496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42801BF-5D58-4772-A55E-128DCC14B90E}"/>
              </a:ext>
            </a:extLst>
          </p:cNvPr>
          <p:cNvGrpSpPr/>
          <p:nvPr userDrawn="1"/>
        </p:nvGrpSpPr>
        <p:grpSpPr>
          <a:xfrm>
            <a:off x="1511487" y="1660234"/>
            <a:ext cx="9139025" cy="4336701"/>
            <a:chOff x="1511487" y="1660234"/>
            <a:chExt cx="9139025" cy="433670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668778B-898D-445D-9FDD-7EDC0D59035D}"/>
                </a:ext>
              </a:extLst>
            </p:cNvPr>
            <p:cNvSpPr txBox="1"/>
            <p:nvPr/>
          </p:nvSpPr>
          <p:spPr>
            <a:xfrm>
              <a:off x="1605700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Download the Esri Events app and find your event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0179DFA-F2C9-4498-83D7-B601B924BD07}"/>
                </a:ext>
              </a:extLst>
            </p:cNvPr>
            <p:cNvSpPr txBox="1"/>
            <p:nvPr/>
          </p:nvSpPr>
          <p:spPr>
            <a:xfrm>
              <a:off x="4011467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C3E3F7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Select the session you attended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5A02FF5-3FFD-422E-B807-F65EA7E36631}"/>
                </a:ext>
              </a:extLst>
            </p:cNvPr>
            <p:cNvSpPr txBox="1"/>
            <p:nvPr/>
          </p:nvSpPr>
          <p:spPr>
            <a:xfrm>
              <a:off x="6417234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Scroll down to “Survey”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ECDF418-ED74-471B-88CE-7EF79FC123C3}"/>
                </a:ext>
              </a:extLst>
            </p:cNvPr>
            <p:cNvSpPr txBox="1"/>
            <p:nvPr/>
          </p:nvSpPr>
          <p:spPr>
            <a:xfrm>
              <a:off x="8823001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C3E3F7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Log in to access the survey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650D21B-4397-4483-BBE0-FBF7386C7528}"/>
                </a:ext>
              </a:extLst>
            </p:cNvPr>
            <p:cNvGrpSpPr/>
            <p:nvPr/>
          </p:nvGrpSpPr>
          <p:grpSpPr>
            <a:xfrm>
              <a:off x="3917254" y="2480866"/>
              <a:ext cx="1921724" cy="3516069"/>
              <a:chOff x="3125273" y="2289667"/>
              <a:chExt cx="1745068" cy="3192852"/>
            </a:xfrm>
          </p:grpSpPr>
          <p:pic>
            <p:nvPicPr>
              <p:cNvPr id="29" name="Picture 28" descr="A screenshot of a cell phone&#10;&#10;Description generated with very high confidence">
                <a:extLst>
                  <a:ext uri="{FF2B5EF4-FFF2-40B4-BE49-F238E27FC236}">
                    <a16:creationId xmlns:a16="http://schemas.microsoft.com/office/drawing/2014/main" id="{07C3A2A0-52D8-4ECD-B72D-F7AC16722C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197021" y="2443993"/>
                <a:ext cx="1607862" cy="2888675"/>
              </a:xfrm>
              <a:prstGeom prst="rect">
                <a:avLst/>
              </a:prstGeom>
            </p:spPr>
          </p:pic>
          <p:pic>
            <p:nvPicPr>
              <p:cNvPr id="30" name="Picture 8">
                <a:extLst>
                  <a:ext uri="{FF2B5EF4-FFF2-40B4-BE49-F238E27FC236}">
                    <a16:creationId xmlns:a16="http://schemas.microsoft.com/office/drawing/2014/main" id="{B0FCCCCC-71C8-4A7E-9393-DD05CFEDBF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3125273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FD0A6005-F34F-4334-A71C-931F49E891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5264" b="11908"/>
              <a:stretch/>
            </p:blipFill>
            <p:spPr>
              <a:xfrm>
                <a:off x="3184457" y="2416320"/>
                <a:ext cx="1627632" cy="2917493"/>
              </a:xfrm>
              <a:prstGeom prst="rect">
                <a:avLst/>
              </a:prstGeom>
            </p:spPr>
          </p:pic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B371E30-CCC6-49D8-BE21-A72B1C50452D}"/>
                </a:ext>
              </a:extLst>
            </p:cNvPr>
            <p:cNvGrpSpPr/>
            <p:nvPr/>
          </p:nvGrpSpPr>
          <p:grpSpPr>
            <a:xfrm>
              <a:off x="6323021" y="2480866"/>
              <a:ext cx="1921724" cy="3516069"/>
              <a:chOff x="5226240" y="2289667"/>
              <a:chExt cx="1745068" cy="3192852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7428985B-F57E-439C-8335-A4CE3D6FE8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92508" y="2463294"/>
                <a:ext cx="1618488" cy="2878751"/>
              </a:xfrm>
              <a:prstGeom prst="rect">
                <a:avLst/>
              </a:prstGeom>
            </p:spPr>
          </p:pic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62BB0E6B-A2DC-4E95-A6ED-5F9AD0B8EC67}"/>
                  </a:ext>
                </a:extLst>
              </p:cNvPr>
              <p:cNvSpPr/>
              <p:nvPr/>
            </p:nvSpPr>
            <p:spPr bwMode="auto">
              <a:xfrm>
                <a:off x="5292508" y="2445031"/>
                <a:ext cx="1618488" cy="9743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pic>
            <p:nvPicPr>
              <p:cNvPr id="26" name="Picture 8">
                <a:extLst>
                  <a:ext uri="{FF2B5EF4-FFF2-40B4-BE49-F238E27FC236}">
                    <a16:creationId xmlns:a16="http://schemas.microsoft.com/office/drawing/2014/main" id="{0532F81A-A0D7-4AE3-80CE-71634E9ECF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5226240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73A1F250-7779-43A3-99A4-44E5CFDEA0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t="5528" b="11593"/>
              <a:stretch/>
            </p:blipFill>
            <p:spPr>
              <a:xfrm>
                <a:off x="5288838" y="2428985"/>
                <a:ext cx="1627632" cy="2919244"/>
              </a:xfrm>
              <a:prstGeom prst="rect">
                <a:avLst/>
              </a:prstGeom>
            </p:spPr>
          </p:pic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499A747A-4260-49F2-BCD7-65C8A04F97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t="5528" b="88481"/>
              <a:stretch/>
            </p:blipFill>
            <p:spPr>
              <a:xfrm>
                <a:off x="5286686" y="2428985"/>
                <a:ext cx="1627632" cy="211014"/>
              </a:xfrm>
              <a:prstGeom prst="rect">
                <a:avLst/>
              </a:prstGeom>
            </p:spPr>
          </p:pic>
        </p:grpSp>
        <p:sp>
          <p:nvSpPr>
            <p:cNvPr id="13" name="Right Arrow 38">
              <a:extLst>
                <a:ext uri="{FF2B5EF4-FFF2-40B4-BE49-F238E27FC236}">
                  <a16:creationId xmlns:a16="http://schemas.microsoft.com/office/drawing/2014/main" id="{D1CBE43D-67C3-42F1-8508-267076D6FD72}"/>
                </a:ext>
              </a:extLst>
            </p:cNvPr>
            <p:cNvSpPr/>
            <p:nvPr/>
          </p:nvSpPr>
          <p:spPr bwMode="auto">
            <a:xfrm>
              <a:off x="3208835" y="3609539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4" name="Right Arrow 38">
              <a:extLst>
                <a:ext uri="{FF2B5EF4-FFF2-40B4-BE49-F238E27FC236}">
                  <a16:creationId xmlns:a16="http://schemas.microsoft.com/office/drawing/2014/main" id="{6823C824-C1CB-44A7-9FAA-0AFE47EC6029}"/>
                </a:ext>
              </a:extLst>
            </p:cNvPr>
            <p:cNvSpPr/>
            <p:nvPr/>
          </p:nvSpPr>
          <p:spPr bwMode="auto">
            <a:xfrm>
              <a:off x="5609701" y="4327558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5" name="Right Arrow 38">
              <a:extLst>
                <a:ext uri="{FF2B5EF4-FFF2-40B4-BE49-F238E27FC236}">
                  <a16:creationId xmlns:a16="http://schemas.microsoft.com/office/drawing/2014/main" id="{FCEFCA9D-CDBB-4235-8D00-4045186A8249}"/>
                </a:ext>
              </a:extLst>
            </p:cNvPr>
            <p:cNvSpPr/>
            <p:nvPr/>
          </p:nvSpPr>
          <p:spPr bwMode="auto">
            <a:xfrm>
              <a:off x="7935728" y="4327558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F830F01-EDBE-47F8-B272-79C009359709}"/>
                </a:ext>
              </a:extLst>
            </p:cNvPr>
            <p:cNvGrpSpPr/>
            <p:nvPr/>
          </p:nvGrpSpPr>
          <p:grpSpPr>
            <a:xfrm>
              <a:off x="8728788" y="2480866"/>
              <a:ext cx="1921724" cy="3516069"/>
              <a:chOff x="8728788" y="2289666"/>
              <a:chExt cx="1921724" cy="3516069"/>
            </a:xfrm>
          </p:grpSpPr>
          <p:pic>
            <p:nvPicPr>
              <p:cNvPr id="20" name="Picture 8">
                <a:extLst>
                  <a:ext uri="{FF2B5EF4-FFF2-40B4-BE49-F238E27FC236}">
                    <a16:creationId xmlns:a16="http://schemas.microsoft.com/office/drawing/2014/main" id="{8065A53E-E961-48BD-957A-B2C5529E0F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8728788" y="2289666"/>
                <a:ext cx="1921724" cy="3516069"/>
              </a:xfrm>
              <a:prstGeom prst="rect">
                <a:avLst/>
              </a:prstGeom>
            </p:spPr>
          </p:pic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D9F9D293-E7BA-465B-ACD6-19982D355715}"/>
                  </a:ext>
                </a:extLst>
              </p:cNvPr>
              <p:cNvGrpSpPr/>
              <p:nvPr/>
            </p:nvGrpSpPr>
            <p:grpSpPr>
              <a:xfrm>
                <a:off x="8795989" y="2443515"/>
                <a:ext cx="1801368" cy="3214334"/>
                <a:chOff x="8795989" y="2443515"/>
                <a:chExt cx="1801368" cy="3214334"/>
              </a:xfrm>
            </p:grpSpPr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1633310D-FA6E-4080-94CA-C71523B87CA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t="5776" b="89445"/>
                <a:stretch/>
              </p:blipFill>
              <p:spPr>
                <a:xfrm>
                  <a:off x="8795989" y="2443515"/>
                  <a:ext cx="1801368" cy="186411"/>
                </a:xfrm>
                <a:prstGeom prst="rect">
                  <a:avLst/>
                </a:prstGeom>
              </p:spPr>
            </p:pic>
            <p:pic>
              <p:nvPicPr>
                <p:cNvPr id="23" name="Picture 22">
                  <a:extLst>
                    <a:ext uri="{FF2B5EF4-FFF2-40B4-BE49-F238E27FC236}">
                      <a16:creationId xmlns:a16="http://schemas.microsoft.com/office/drawing/2014/main" id="{C8AADDB4-83B7-413E-B44C-18C00FD5D0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/>
                <a:srcRect t="21917" b="493"/>
                <a:stretch/>
              </p:blipFill>
              <p:spPr>
                <a:xfrm>
                  <a:off x="8795990" y="2635248"/>
                  <a:ext cx="1799083" cy="3022601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B225285-712A-448A-B804-66E54167969B}"/>
                </a:ext>
              </a:extLst>
            </p:cNvPr>
            <p:cNvGrpSpPr/>
            <p:nvPr/>
          </p:nvGrpSpPr>
          <p:grpSpPr>
            <a:xfrm>
              <a:off x="1511487" y="2480866"/>
              <a:ext cx="1921724" cy="3516069"/>
              <a:chOff x="1511487" y="2289666"/>
              <a:chExt cx="1921724" cy="3516069"/>
            </a:xfrm>
          </p:grpSpPr>
          <p:pic>
            <p:nvPicPr>
              <p:cNvPr id="18" name="Picture 8">
                <a:extLst>
                  <a:ext uri="{FF2B5EF4-FFF2-40B4-BE49-F238E27FC236}">
                    <a16:creationId xmlns:a16="http://schemas.microsoft.com/office/drawing/2014/main" id="{B08284DD-BBF1-421D-A74E-15206454F6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1511487" y="2289666"/>
                <a:ext cx="1921724" cy="3516069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7CFAB58F-536B-4E2D-8D3F-9E23162A38E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t="4161" b="12904"/>
              <a:stretch/>
            </p:blipFill>
            <p:spPr>
              <a:xfrm>
                <a:off x="1574581" y="2431279"/>
                <a:ext cx="1785525" cy="3204672"/>
              </a:xfrm>
              <a:prstGeom prst="rect">
                <a:avLst/>
              </a:prstGeom>
            </p:spPr>
          </p:pic>
        </p:grpSp>
      </p:grpSp>
      <p:sp>
        <p:nvSpPr>
          <p:cNvPr id="32" name="Title 2">
            <a:extLst>
              <a:ext uri="{FF2B5EF4-FFF2-40B4-BE49-F238E27FC236}">
                <a16:creationId xmlns:a16="http://schemas.microsoft.com/office/drawing/2014/main" id="{B2A2BA2E-1A14-415F-B0B4-A19165173BD1}"/>
              </a:ext>
            </a:extLst>
          </p:cNvPr>
          <p:cNvSpPr txBox="1">
            <a:spLocks/>
          </p:cNvSpPr>
          <p:nvPr userDrawn="1"/>
        </p:nvSpPr>
        <p:spPr>
          <a:xfrm>
            <a:off x="914400" y="813569"/>
            <a:ext cx="10369296" cy="461665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Please Share Your Feedback in the App</a:t>
            </a:r>
          </a:p>
        </p:txBody>
      </p:sp>
      <p:pic>
        <p:nvPicPr>
          <p:cNvPr id="33" name="Picture 3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A4D4E1E-C843-48B9-A947-89D36E43C5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8750"/>
          <a:stretch/>
        </p:blipFill>
        <p:spPr>
          <a:xfrm>
            <a:off x="6961537" y="1147465"/>
            <a:ext cx="5202932" cy="571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57420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ou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C460763-2C4E-4C4A-BB57-497EE5C50EEE}"/>
              </a:ext>
            </a:extLst>
          </p:cNvPr>
          <p:cNvGrpSpPr/>
          <p:nvPr userDrawn="1"/>
        </p:nvGrpSpPr>
        <p:grpSpPr>
          <a:xfrm>
            <a:off x="0" y="-1"/>
            <a:ext cx="12192000" cy="6867664"/>
            <a:chOff x="0" y="-1"/>
            <a:chExt cx="12192000" cy="686766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27EFB36-DF59-4D1B-A044-849E2DF07D9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7D65062-9D63-40C8-897B-A9E377954CEC}"/>
                </a:ext>
              </a:extLst>
            </p:cNvPr>
            <p:cNvSpPr/>
            <p:nvPr/>
          </p:nvSpPr>
          <p:spPr bwMode="auto">
            <a:xfrm>
              <a:off x="0" y="9662"/>
              <a:ext cx="12192000" cy="6858001"/>
            </a:xfrm>
            <a:prstGeom prst="rect">
              <a:avLst/>
            </a:prstGeom>
            <a:gradFill flip="none" rotWithShape="1">
              <a:gsLst>
                <a:gs pos="40000">
                  <a:srgbClr val="0B1A38">
                    <a:alpha val="0"/>
                  </a:srgbClr>
                </a:gs>
                <a:gs pos="0">
                  <a:srgbClr val="080F24">
                    <a:alpha val="85980"/>
                  </a:srgbClr>
                </a:gs>
              </a:gsLst>
              <a:lin ang="16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AA66686-72EE-4D4A-9524-5110DB0EDE4C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46000">
                  <a:srgbClr val="0B1A38">
                    <a:alpha val="0"/>
                  </a:srgbClr>
                </a:gs>
                <a:gs pos="7000">
                  <a:srgbClr val="080F24">
                    <a:alpha val="8598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7" name="Picture 6" descr="Background pattern&#10;&#10;Description automatically generated">
              <a:extLst>
                <a:ext uri="{FF2B5EF4-FFF2-40B4-BE49-F238E27FC236}">
                  <a16:creationId xmlns:a16="http://schemas.microsoft.com/office/drawing/2014/main" id="{373C5DF1-BE27-4055-9C0F-06A12ED14B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4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8" name="Picture 7" descr="Background pattern&#10;&#10;Description automatically generated">
              <a:extLst>
                <a:ext uri="{FF2B5EF4-FFF2-40B4-BE49-F238E27FC236}">
                  <a16:creationId xmlns:a16="http://schemas.microsoft.com/office/drawing/2014/main" id="{4AB90B15-34E1-40F5-81F4-C3C79DED15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E5CC0D6-6B7C-4C1B-99BC-495D539B76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2763" y="2670486"/>
              <a:ext cx="4906474" cy="1517028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5A55732-6E70-4B41-802F-CC9F1CB2FFDD}"/>
                </a:ext>
              </a:extLst>
            </p:cNvPr>
            <p:cNvSpPr/>
            <p:nvPr/>
          </p:nvSpPr>
          <p:spPr>
            <a:xfrm>
              <a:off x="2108384" y="6402195"/>
              <a:ext cx="3923608" cy="2528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60000"/>
                    </a:prstClr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Copyright © 2022 Esri.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746139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8799307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8">
            <a:extLst>
              <a:ext uri="{FF2B5EF4-FFF2-40B4-BE49-F238E27FC236}">
                <a16:creationId xmlns:a16="http://schemas.microsoft.com/office/drawing/2014/main" id="{3DCA2033-CA7D-495C-958A-19D3CA4D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pPr algn="l"/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A0AF6DE7-FB64-49FD-96AF-0590F27717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770532354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D83224D-B8F0-49E7-99A9-3566CD48678A}"/>
              </a:ext>
            </a:extLst>
          </p:cNvPr>
          <p:cNvGrpSpPr/>
          <p:nvPr userDrawn="1"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D204C84-DC56-4A89-8EFC-08C754801EF0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68000">
                  <a:srgbClr val="0B1A38">
                    <a:alpha val="0"/>
                  </a:srgbClr>
                </a:gs>
                <a:gs pos="100000">
                  <a:srgbClr val="080F24">
                    <a:alpha val="8598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4F48E91-818A-4DD6-9EC2-B2D38F78AA96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0F16227-1225-42DC-A86F-4F00D0F07C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7845"/>
            <a:stretch/>
          </p:blipFill>
          <p:spPr>
            <a:xfrm>
              <a:off x="4614040" y="0"/>
              <a:ext cx="7577959" cy="6858000"/>
            </a:xfrm>
            <a:prstGeom prst="rect">
              <a:avLst/>
            </a:prstGeom>
          </p:spPr>
        </p:pic>
        <p:sp>
          <p:nvSpPr>
            <p:cNvPr id="14" name="DEV 2022">
              <a:extLst>
                <a:ext uri="{FF2B5EF4-FFF2-40B4-BE49-F238E27FC236}">
                  <a16:creationId xmlns:a16="http://schemas.microsoft.com/office/drawing/2014/main" id="{7773847F-96CB-41F2-B1CE-F978D70ABE02}"/>
                </a:ext>
              </a:extLst>
            </p:cNvPr>
            <p:cNvSpPr txBox="1">
              <a:spLocks/>
            </p:cNvSpPr>
            <p:nvPr/>
          </p:nvSpPr>
          <p:spPr bwMode="white">
            <a:xfrm>
              <a:off x="1362073" y="6034895"/>
              <a:ext cx="4329425" cy="606772"/>
            </a:xfrm>
            <a:prstGeom prst="rect">
              <a:avLst/>
            </a:prstGeom>
            <a:noFill/>
          </p:spPr>
          <p:txBody>
            <a:bodyPr vert="horz" lIns="0" tIns="0" rIns="0" bIns="0" rtlCol="0">
              <a:noAutofit/>
            </a:bodyPr>
            <a:lstStyle>
              <a:lvl1pPr marL="0" indent="0" algn="ctr" defTabSz="457200" rtl="0" eaLnBrk="1" latinLnBrk="0" hangingPunct="1">
                <a:lnSpc>
                  <a:spcPct val="100000"/>
                </a:lnSpc>
                <a:spcBef>
                  <a:spcPts val="30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Arial"/>
                <a:buNone/>
                <a:defRPr sz="2000" b="0" kern="1200">
                  <a:solidFill>
                    <a:schemeClr val="tx1"/>
                  </a:solidFill>
                  <a:latin typeface="+mn-lt"/>
                  <a:ea typeface="+mn-ea"/>
                  <a:cs typeface="Arial"/>
                </a:defRPr>
              </a:lvl1pPr>
              <a:lvl2pPr marL="45720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8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2pPr>
              <a:lvl3pPr marL="91440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6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3pPr>
              <a:lvl4pPr marL="1371600" indent="0" algn="ctr" defTabSz="457200" rtl="0" eaLnBrk="1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4pPr>
              <a:lvl5pPr marL="1828800" indent="0" algn="ctr" defTabSz="457200" rtl="0" eaLnBrk="1" latinLnBrk="0" hangingPunct="1">
                <a:lnSpc>
                  <a:spcPts val="1900"/>
                </a:lnSpc>
                <a:spcBef>
                  <a:spcPts val="0"/>
                </a:spcBef>
                <a:spcAft>
                  <a:spcPts val="600"/>
                </a:spcAft>
                <a:buClr>
                  <a:schemeClr val="accent4">
                    <a:lumMod val="60000"/>
                    <a:lumOff val="40000"/>
                  </a:schemeClr>
                </a:buClr>
                <a:buSzPct val="80000"/>
                <a:buFont typeface="Lucida Grande"/>
                <a:buNone/>
                <a:defRPr lang="en-US" sz="1400" b="1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Arial"/>
                </a:defRPr>
              </a:lvl5pPr>
              <a:lvl6pPr marL="2286000" indent="0" algn="ctr" defTabSz="401638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tabLst>
                  <a:tab pos="1484313" algn="l"/>
                </a:tabLst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6pPr>
              <a:lvl7pPr marL="27432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7pPr>
              <a:lvl8pPr marL="32004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8pPr>
              <a:lvl9pPr marL="3657600" indent="0" algn="ctr" defTabSz="457200" rtl="0" eaLnBrk="1" latinLnBrk="0" hangingPunct="1">
                <a:lnSpc>
                  <a:spcPts val="1700"/>
                </a:lnSpc>
                <a:spcBef>
                  <a:spcPts val="300"/>
                </a:spcBef>
                <a:spcAft>
                  <a:spcPts val="300"/>
                </a:spcAft>
                <a:buSzPct val="80000"/>
                <a:buFont typeface="Lucida Grande"/>
                <a:buNone/>
                <a:defRPr sz="1400" b="1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B9F2">
                    <a:lumMod val="60000"/>
                    <a:lumOff val="40000"/>
                  </a:srgbClr>
                </a:buClr>
                <a:buSzPct val="80000"/>
                <a:buFont typeface="Arial"/>
                <a:buNone/>
                <a:tabLst/>
                <a:defRPr/>
              </a:pPr>
              <a:r>
                <a:rPr kumimoji="0" lang="en-US" sz="1600" b="1" i="1" u="none" strike="noStrike" kern="1200" cap="none" spc="0" normalizeH="0" baseline="0" noProof="0" dirty="0">
                  <a:ln>
                    <a:noFill/>
                  </a:ln>
                  <a:solidFill>
                    <a:srgbClr val="C3E3F7">
                      <a:alpha val="50000"/>
                    </a:srgbClr>
                  </a:solidFill>
                  <a:effectLst/>
                  <a:uLnTx/>
                  <a:uFillTx/>
                  <a:latin typeface="Arial"/>
                  <a:ea typeface="ＭＳ Ｐゴシック"/>
                  <a:cs typeface="Arial"/>
                </a:rPr>
                <a:t>2022 ESRI DEVELOPER SUMMIT</a:t>
              </a:r>
              <a:endPara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C3E3F7">
                    <a:alpha val="50000"/>
                  </a:srgbClr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ED6DA1E-6EB6-4977-B539-701BDCF3CA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5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2484" y="654271"/>
              <a:ext cx="2007343" cy="620648"/>
            </a:xfrm>
            <a:prstGeom prst="rect">
              <a:avLst/>
            </a:prstGeom>
          </p:spPr>
        </p:pic>
      </p:grpSp>
      <p:sp>
        <p:nvSpPr>
          <p:cNvPr id="16" name="Subtitle 2">
            <a:extLst>
              <a:ext uri="{FF2B5EF4-FFF2-40B4-BE49-F238E27FC236}">
                <a16:creationId xmlns:a16="http://schemas.microsoft.com/office/drawing/2014/main" id="{39ECC7C0-C256-48A4-A841-4C98B9AA2C7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71601" y="3420036"/>
            <a:ext cx="5486400" cy="490333"/>
          </a:xfrm>
          <a:prstGeom prst="rect">
            <a:avLst/>
          </a:prstGeom>
        </p:spPr>
        <p:txBody>
          <a:bodyPr/>
          <a:lstStyle/>
          <a:p>
            <a:pPr marR="0" lvl="0" algn="l" fontAlgn="auto">
              <a:spcBef>
                <a:spcPts val="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tabLst>
                <a:tab pos="276225" algn="l"/>
              </a:tabLst>
              <a:defRPr/>
            </a:pPr>
            <a:r>
              <a:rPr lang="en-US" sz="1800" dirty="0">
                <a:solidFill>
                  <a:srgbClr val="00EC86"/>
                </a:solidFill>
                <a:latin typeface="Arial"/>
                <a:ea typeface="ＭＳ Ｐゴシック"/>
              </a:rPr>
              <a:t>Presenter Names</a:t>
            </a:r>
          </a:p>
          <a:p>
            <a:pPr algn="l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56FBE06-C154-4AEA-AE70-1ED6B0782E46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360511" y="2460325"/>
            <a:ext cx="6397142" cy="9144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3800" dirty="0">
                <a:solidFill>
                  <a:prstClr val="white"/>
                </a:solidFill>
                <a:latin typeface="Arial"/>
                <a:ea typeface="ＭＳ Ｐゴシック"/>
              </a:rPr>
              <a:t>Presentation Title 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2763359308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89D0C038-66B2-4F96-B145-69E7922507C6}"/>
              </a:ext>
            </a:extLst>
          </p:cNvPr>
          <p:cNvGrpSpPr/>
          <p:nvPr userDrawn="1"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70C1577-11F6-44B7-853B-DE7943B0FB4E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47D1F8-17AB-4D10-8EB4-6D59F6F6F732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86020C0-FCB3-4EE6-887B-1477080044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4" name="Content Placeholder 17">
            <a:extLst>
              <a:ext uri="{FF2B5EF4-FFF2-40B4-BE49-F238E27FC236}">
                <a16:creationId xmlns:a16="http://schemas.microsoft.com/office/drawing/2014/main" id="{C7F7F6DC-4D8D-494D-ACD8-1567EAB45F7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634247"/>
            <a:ext cx="10369296" cy="4503905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00EC86"/>
              </a:buClr>
            </a:pPr>
            <a:r>
              <a:rPr lang="en-US" b="0" dirty="0"/>
              <a:t>Bullets</a:t>
            </a:r>
          </a:p>
        </p:txBody>
      </p:sp>
      <p:sp>
        <p:nvSpPr>
          <p:cNvPr id="16" name="Title 15">
            <a:extLst>
              <a:ext uri="{FF2B5EF4-FFF2-40B4-BE49-F238E27FC236}">
                <a16:creationId xmlns:a16="http://schemas.microsoft.com/office/drawing/2014/main" id="{0F7682D1-1423-48DD-B420-2F0ABF01BED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sz="2800" b="0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3265421461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900877A-0036-44EE-9D93-3E1AAF669E75}"/>
              </a:ext>
            </a:extLst>
          </p:cNvPr>
          <p:cNvGrpSpPr/>
          <p:nvPr userDrawn="1"/>
        </p:nvGrpSpPr>
        <p:grpSpPr>
          <a:xfrm>
            <a:off x="0" y="-1"/>
            <a:ext cx="12192000" cy="6858002"/>
            <a:chOff x="0" y="-1"/>
            <a:chExt cx="12192000" cy="685800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F22EE32-3DA6-43C5-8936-C58312E26295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41000">
                  <a:srgbClr val="01114F"/>
                </a:gs>
                <a:gs pos="81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7ED1F3E-7629-45DC-9AEC-D9122AC7F33D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8F549FF6-50AC-432D-8C3B-8F74E92A92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60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1" name="Title 15">
            <a:extLst>
              <a:ext uri="{FF2B5EF4-FFF2-40B4-BE49-F238E27FC236}">
                <a16:creationId xmlns:a16="http://schemas.microsoft.com/office/drawing/2014/main" id="{6FD2BEEE-1DAF-468F-AB9A-150859C599F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sz="2800" b="0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2663499833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Pic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96DE8BA-87AB-443A-978F-9D0EC4B8F93E}"/>
              </a:ext>
            </a:extLst>
          </p:cNvPr>
          <p:cNvGrpSpPr/>
          <p:nvPr userDrawn="1"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822618C-A410-4260-8BB9-D889F064E8CA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E24C353-7C1A-45E0-AC88-7A9214833B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</p:grp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21C8118A-1D36-4D05-85DD-9084B4E2C504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976872" y="3549028"/>
            <a:ext cx="4427728" cy="27699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buSzTx/>
              <a:buFontTx/>
              <a:buNone/>
              <a:tabLst>
                <a:tab pos="276225" algn="l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EC8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Demo Presenter</a:t>
            </a: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EA8FCC59-A48C-4CC8-BA08-4BFBD55397E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976871" y="2963663"/>
            <a:ext cx="4527741" cy="553998"/>
          </a:xfrm>
          <a:prstGeom prst="rect">
            <a:avLst/>
          </a:prstGeom>
        </p:spPr>
        <p:txBody>
          <a:bodyPr/>
          <a:lstStyle/>
          <a:p>
            <a:r>
              <a:rPr lang="en-US" sz="3600" dirty="0"/>
              <a:t>Demo Title</a:t>
            </a:r>
          </a:p>
        </p:txBody>
      </p:sp>
      <p:sp>
        <p:nvSpPr>
          <p:cNvPr id="16" name="Picture Placeholder 6">
            <a:extLst>
              <a:ext uri="{FF2B5EF4-FFF2-40B4-BE49-F238E27FC236}">
                <a16:creationId xmlns:a16="http://schemas.microsoft.com/office/drawing/2014/main" id="{54B8C782-2667-48A6-9E13-3C3951585057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4187789931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ou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D6BF937-3BB9-47D7-BFEE-EE2B40998FB4}"/>
              </a:ext>
            </a:extLst>
          </p:cNvPr>
          <p:cNvGrpSpPr/>
          <p:nvPr userDrawn="1"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0934906-D014-4E1B-8868-E79C8AE37444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5" name="Picture 4" descr="A picture containing graphical user interface&#10;&#10;Description automatically generated">
              <a:extLst>
                <a:ext uri="{FF2B5EF4-FFF2-40B4-BE49-F238E27FC236}">
                  <a16:creationId xmlns:a16="http://schemas.microsoft.com/office/drawing/2014/main" id="{372ED15F-E8EC-4EDE-B568-C1AC9DC98F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61000"/>
            </a:blip>
            <a:srcRect r="47989"/>
            <a:stretch/>
          </p:blipFill>
          <p:spPr>
            <a:xfrm>
              <a:off x="0" y="0"/>
              <a:ext cx="5964371" cy="6450496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42801BF-5D58-4772-A55E-128DCC14B90E}"/>
              </a:ext>
            </a:extLst>
          </p:cNvPr>
          <p:cNvGrpSpPr/>
          <p:nvPr userDrawn="1"/>
        </p:nvGrpSpPr>
        <p:grpSpPr>
          <a:xfrm>
            <a:off x="1511487" y="1660234"/>
            <a:ext cx="9139025" cy="4336701"/>
            <a:chOff x="1511487" y="1660234"/>
            <a:chExt cx="9139025" cy="433670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668778B-898D-445D-9FDD-7EDC0D59035D}"/>
                </a:ext>
              </a:extLst>
            </p:cNvPr>
            <p:cNvSpPr txBox="1"/>
            <p:nvPr/>
          </p:nvSpPr>
          <p:spPr>
            <a:xfrm>
              <a:off x="1605700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Download the Esri Events app and find your event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0179DFA-F2C9-4498-83D7-B601B924BD07}"/>
                </a:ext>
              </a:extLst>
            </p:cNvPr>
            <p:cNvSpPr txBox="1"/>
            <p:nvPr/>
          </p:nvSpPr>
          <p:spPr>
            <a:xfrm>
              <a:off x="4011467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C3E3F7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Select the session you attended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5A02FF5-3FFD-422E-B807-F65EA7E36631}"/>
                </a:ext>
              </a:extLst>
            </p:cNvPr>
            <p:cNvSpPr txBox="1"/>
            <p:nvPr/>
          </p:nvSpPr>
          <p:spPr>
            <a:xfrm>
              <a:off x="6417234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Scroll down to “Survey”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ECDF418-ED74-471B-88CE-7EF79FC123C3}"/>
                </a:ext>
              </a:extLst>
            </p:cNvPr>
            <p:cNvSpPr txBox="1"/>
            <p:nvPr/>
          </p:nvSpPr>
          <p:spPr>
            <a:xfrm>
              <a:off x="8823001" y="1660234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4572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C3E3F7"/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Log in to access the survey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650D21B-4397-4483-BBE0-FBF7386C7528}"/>
                </a:ext>
              </a:extLst>
            </p:cNvPr>
            <p:cNvGrpSpPr/>
            <p:nvPr/>
          </p:nvGrpSpPr>
          <p:grpSpPr>
            <a:xfrm>
              <a:off x="3917254" y="2480866"/>
              <a:ext cx="1921724" cy="3516069"/>
              <a:chOff x="3125273" y="2289667"/>
              <a:chExt cx="1745068" cy="3192852"/>
            </a:xfrm>
          </p:grpSpPr>
          <p:pic>
            <p:nvPicPr>
              <p:cNvPr id="29" name="Picture 28" descr="A screenshot of a cell phone&#10;&#10;Description generated with very high confidence">
                <a:extLst>
                  <a:ext uri="{FF2B5EF4-FFF2-40B4-BE49-F238E27FC236}">
                    <a16:creationId xmlns:a16="http://schemas.microsoft.com/office/drawing/2014/main" id="{07C3A2A0-52D8-4ECD-B72D-F7AC16722C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197021" y="2443993"/>
                <a:ext cx="1607862" cy="2888675"/>
              </a:xfrm>
              <a:prstGeom prst="rect">
                <a:avLst/>
              </a:prstGeom>
            </p:spPr>
          </p:pic>
          <p:pic>
            <p:nvPicPr>
              <p:cNvPr id="30" name="Picture 8">
                <a:extLst>
                  <a:ext uri="{FF2B5EF4-FFF2-40B4-BE49-F238E27FC236}">
                    <a16:creationId xmlns:a16="http://schemas.microsoft.com/office/drawing/2014/main" id="{B0FCCCCC-71C8-4A7E-9393-DD05CFEDBF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3125273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FD0A6005-F34F-4334-A71C-931F49E891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5264" b="11908"/>
              <a:stretch/>
            </p:blipFill>
            <p:spPr>
              <a:xfrm>
                <a:off x="3184457" y="2416320"/>
                <a:ext cx="1627632" cy="2917493"/>
              </a:xfrm>
              <a:prstGeom prst="rect">
                <a:avLst/>
              </a:prstGeom>
            </p:spPr>
          </p:pic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B371E30-CCC6-49D8-BE21-A72B1C50452D}"/>
                </a:ext>
              </a:extLst>
            </p:cNvPr>
            <p:cNvGrpSpPr/>
            <p:nvPr/>
          </p:nvGrpSpPr>
          <p:grpSpPr>
            <a:xfrm>
              <a:off x="6323021" y="2480866"/>
              <a:ext cx="1921724" cy="3516069"/>
              <a:chOff x="5226240" y="2289667"/>
              <a:chExt cx="1745068" cy="3192852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7428985B-F57E-439C-8335-A4CE3D6FE8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92508" y="2463294"/>
                <a:ext cx="1618488" cy="2878751"/>
              </a:xfrm>
              <a:prstGeom prst="rect">
                <a:avLst/>
              </a:prstGeom>
            </p:spPr>
          </p:pic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62BB0E6B-A2DC-4E95-A6ED-5F9AD0B8EC67}"/>
                  </a:ext>
                </a:extLst>
              </p:cNvPr>
              <p:cNvSpPr/>
              <p:nvPr/>
            </p:nvSpPr>
            <p:spPr bwMode="auto">
              <a:xfrm>
                <a:off x="5292508" y="2445031"/>
                <a:ext cx="1618488" cy="9743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pic>
            <p:nvPicPr>
              <p:cNvPr id="26" name="Picture 8">
                <a:extLst>
                  <a:ext uri="{FF2B5EF4-FFF2-40B4-BE49-F238E27FC236}">
                    <a16:creationId xmlns:a16="http://schemas.microsoft.com/office/drawing/2014/main" id="{0532F81A-A0D7-4AE3-80CE-71634E9ECF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5226240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73A1F250-7779-43A3-99A4-44E5CFDEA08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t="5528" b="11593"/>
              <a:stretch/>
            </p:blipFill>
            <p:spPr>
              <a:xfrm>
                <a:off x="5288838" y="2428985"/>
                <a:ext cx="1627632" cy="2919244"/>
              </a:xfrm>
              <a:prstGeom prst="rect">
                <a:avLst/>
              </a:prstGeom>
            </p:spPr>
          </p:pic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499A747A-4260-49F2-BCD7-65C8A04F97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t="5528" b="88481"/>
              <a:stretch/>
            </p:blipFill>
            <p:spPr>
              <a:xfrm>
                <a:off x="5286686" y="2428985"/>
                <a:ext cx="1627632" cy="211014"/>
              </a:xfrm>
              <a:prstGeom prst="rect">
                <a:avLst/>
              </a:prstGeom>
            </p:spPr>
          </p:pic>
        </p:grpSp>
        <p:sp>
          <p:nvSpPr>
            <p:cNvPr id="13" name="Right Arrow 38">
              <a:extLst>
                <a:ext uri="{FF2B5EF4-FFF2-40B4-BE49-F238E27FC236}">
                  <a16:creationId xmlns:a16="http://schemas.microsoft.com/office/drawing/2014/main" id="{D1CBE43D-67C3-42F1-8508-267076D6FD72}"/>
                </a:ext>
              </a:extLst>
            </p:cNvPr>
            <p:cNvSpPr/>
            <p:nvPr/>
          </p:nvSpPr>
          <p:spPr bwMode="auto">
            <a:xfrm>
              <a:off x="3208835" y="3609539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4" name="Right Arrow 38">
              <a:extLst>
                <a:ext uri="{FF2B5EF4-FFF2-40B4-BE49-F238E27FC236}">
                  <a16:creationId xmlns:a16="http://schemas.microsoft.com/office/drawing/2014/main" id="{6823C824-C1CB-44A7-9FAA-0AFE47EC6029}"/>
                </a:ext>
              </a:extLst>
            </p:cNvPr>
            <p:cNvSpPr/>
            <p:nvPr/>
          </p:nvSpPr>
          <p:spPr bwMode="auto">
            <a:xfrm>
              <a:off x="5609701" y="4327558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15" name="Right Arrow 38">
              <a:extLst>
                <a:ext uri="{FF2B5EF4-FFF2-40B4-BE49-F238E27FC236}">
                  <a16:creationId xmlns:a16="http://schemas.microsoft.com/office/drawing/2014/main" id="{FCEFCA9D-CDBB-4235-8D00-4045186A8249}"/>
                </a:ext>
              </a:extLst>
            </p:cNvPr>
            <p:cNvSpPr/>
            <p:nvPr/>
          </p:nvSpPr>
          <p:spPr bwMode="auto">
            <a:xfrm>
              <a:off x="7935728" y="4327558"/>
              <a:ext cx="777941" cy="484727"/>
            </a:xfrm>
            <a:prstGeom prst="rightArrow">
              <a:avLst/>
            </a:prstGeom>
            <a:gradFill flip="none" rotWithShape="1">
              <a:gsLst>
                <a:gs pos="100000">
                  <a:schemeClr val="bg2">
                    <a:lumMod val="20000"/>
                    <a:lumOff val="80000"/>
                  </a:schemeClr>
                </a:gs>
                <a:gs pos="0">
                  <a:schemeClr val="bg2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F830F01-EDBE-47F8-B272-79C009359709}"/>
                </a:ext>
              </a:extLst>
            </p:cNvPr>
            <p:cNvGrpSpPr/>
            <p:nvPr/>
          </p:nvGrpSpPr>
          <p:grpSpPr>
            <a:xfrm>
              <a:off x="8728788" y="2480866"/>
              <a:ext cx="1921724" cy="3516069"/>
              <a:chOff x="8728788" y="2289666"/>
              <a:chExt cx="1921724" cy="3516069"/>
            </a:xfrm>
          </p:grpSpPr>
          <p:pic>
            <p:nvPicPr>
              <p:cNvPr id="20" name="Picture 8">
                <a:extLst>
                  <a:ext uri="{FF2B5EF4-FFF2-40B4-BE49-F238E27FC236}">
                    <a16:creationId xmlns:a16="http://schemas.microsoft.com/office/drawing/2014/main" id="{8065A53E-E961-48BD-957A-B2C5529E0F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8728788" y="2289666"/>
                <a:ext cx="1921724" cy="3516069"/>
              </a:xfrm>
              <a:prstGeom prst="rect">
                <a:avLst/>
              </a:prstGeom>
            </p:spPr>
          </p:pic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D9F9D293-E7BA-465B-ACD6-19982D355715}"/>
                  </a:ext>
                </a:extLst>
              </p:cNvPr>
              <p:cNvGrpSpPr/>
              <p:nvPr/>
            </p:nvGrpSpPr>
            <p:grpSpPr>
              <a:xfrm>
                <a:off x="8795989" y="2443515"/>
                <a:ext cx="1801368" cy="3214334"/>
                <a:chOff x="8795989" y="2443515"/>
                <a:chExt cx="1801368" cy="3214334"/>
              </a:xfrm>
            </p:grpSpPr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1633310D-FA6E-4080-94CA-C71523B87CA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t="5776" b="89445"/>
                <a:stretch/>
              </p:blipFill>
              <p:spPr>
                <a:xfrm>
                  <a:off x="8795989" y="2443515"/>
                  <a:ext cx="1801368" cy="186411"/>
                </a:xfrm>
                <a:prstGeom prst="rect">
                  <a:avLst/>
                </a:prstGeom>
              </p:spPr>
            </p:pic>
            <p:pic>
              <p:nvPicPr>
                <p:cNvPr id="23" name="Picture 22">
                  <a:extLst>
                    <a:ext uri="{FF2B5EF4-FFF2-40B4-BE49-F238E27FC236}">
                      <a16:creationId xmlns:a16="http://schemas.microsoft.com/office/drawing/2014/main" id="{C8AADDB4-83B7-413E-B44C-18C00FD5D03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/>
                <a:srcRect t="21917" b="493"/>
                <a:stretch/>
              </p:blipFill>
              <p:spPr>
                <a:xfrm>
                  <a:off x="8795990" y="2635248"/>
                  <a:ext cx="1799083" cy="3022601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B225285-712A-448A-B804-66E54167969B}"/>
                </a:ext>
              </a:extLst>
            </p:cNvPr>
            <p:cNvGrpSpPr/>
            <p:nvPr/>
          </p:nvGrpSpPr>
          <p:grpSpPr>
            <a:xfrm>
              <a:off x="1511487" y="2480866"/>
              <a:ext cx="1921724" cy="3516069"/>
              <a:chOff x="1511487" y="2289666"/>
              <a:chExt cx="1921724" cy="3516069"/>
            </a:xfrm>
          </p:grpSpPr>
          <p:pic>
            <p:nvPicPr>
              <p:cNvPr id="18" name="Picture 8">
                <a:extLst>
                  <a:ext uri="{FF2B5EF4-FFF2-40B4-BE49-F238E27FC236}">
                    <a16:creationId xmlns:a16="http://schemas.microsoft.com/office/drawing/2014/main" id="{B08284DD-BBF1-421D-A74E-15206454F6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1511487" y="2289666"/>
                <a:ext cx="1921724" cy="3516069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7CFAB58F-536B-4E2D-8D3F-9E23162A38E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t="4161" b="12904"/>
              <a:stretch/>
            </p:blipFill>
            <p:spPr>
              <a:xfrm>
                <a:off x="1574581" y="2431279"/>
                <a:ext cx="1785525" cy="3204672"/>
              </a:xfrm>
              <a:prstGeom prst="rect">
                <a:avLst/>
              </a:prstGeom>
            </p:spPr>
          </p:pic>
        </p:grpSp>
      </p:grpSp>
      <p:sp>
        <p:nvSpPr>
          <p:cNvPr id="32" name="Title 2">
            <a:extLst>
              <a:ext uri="{FF2B5EF4-FFF2-40B4-BE49-F238E27FC236}">
                <a16:creationId xmlns:a16="http://schemas.microsoft.com/office/drawing/2014/main" id="{B2A2BA2E-1A14-415F-B0B4-A19165173BD1}"/>
              </a:ext>
            </a:extLst>
          </p:cNvPr>
          <p:cNvSpPr txBox="1">
            <a:spLocks/>
          </p:cNvSpPr>
          <p:nvPr userDrawn="1"/>
        </p:nvSpPr>
        <p:spPr>
          <a:xfrm>
            <a:off x="914400" y="813569"/>
            <a:ext cx="10369296" cy="461665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Please Share Your Feedback in the App</a:t>
            </a:r>
          </a:p>
        </p:txBody>
      </p:sp>
      <p:pic>
        <p:nvPicPr>
          <p:cNvPr id="33" name="Picture 3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6A4D4E1E-C843-48B9-A947-89D36E43C5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8750"/>
          <a:stretch/>
        </p:blipFill>
        <p:spPr>
          <a:xfrm>
            <a:off x="6961537" y="1147465"/>
            <a:ext cx="5202932" cy="571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204119"/>
      </p:ext>
    </p:extLst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ou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C460763-2C4E-4C4A-BB57-497EE5C50EEE}"/>
              </a:ext>
            </a:extLst>
          </p:cNvPr>
          <p:cNvGrpSpPr/>
          <p:nvPr userDrawn="1"/>
        </p:nvGrpSpPr>
        <p:grpSpPr>
          <a:xfrm>
            <a:off x="0" y="-1"/>
            <a:ext cx="12192000" cy="6867664"/>
            <a:chOff x="0" y="-1"/>
            <a:chExt cx="12192000" cy="686766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27EFB36-DF59-4D1B-A044-849E2DF07D9B}"/>
                </a:ext>
              </a:extLst>
            </p:cNvPr>
            <p:cNvSpPr/>
            <p:nvPr/>
          </p:nvSpPr>
          <p:spPr bwMode="auto">
            <a:xfrm>
              <a:off x="0" y="0"/>
              <a:ext cx="12192000" cy="6858001"/>
            </a:xfrm>
            <a:prstGeom prst="rect">
              <a:avLst/>
            </a:prstGeom>
            <a:gradFill flip="none" rotWithShape="1">
              <a:gsLst>
                <a:gs pos="0">
                  <a:srgbClr val="01114F"/>
                </a:gs>
                <a:gs pos="28000">
                  <a:srgbClr val="01114F"/>
                </a:gs>
                <a:gs pos="67000">
                  <a:srgbClr val="080F24"/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7D65062-9D63-40C8-897B-A9E377954CEC}"/>
                </a:ext>
              </a:extLst>
            </p:cNvPr>
            <p:cNvSpPr/>
            <p:nvPr/>
          </p:nvSpPr>
          <p:spPr bwMode="auto">
            <a:xfrm>
              <a:off x="0" y="9662"/>
              <a:ext cx="12192000" cy="6858001"/>
            </a:xfrm>
            <a:prstGeom prst="rect">
              <a:avLst/>
            </a:prstGeom>
            <a:gradFill flip="none" rotWithShape="1">
              <a:gsLst>
                <a:gs pos="40000">
                  <a:srgbClr val="0B1A38">
                    <a:alpha val="0"/>
                  </a:srgbClr>
                </a:gs>
                <a:gs pos="0">
                  <a:srgbClr val="080F24">
                    <a:alpha val="85980"/>
                  </a:srgbClr>
                </a:gs>
              </a:gsLst>
              <a:lin ang="16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AA66686-72EE-4D4A-9524-5110DB0EDE4C}"/>
                </a:ext>
              </a:extLst>
            </p:cNvPr>
            <p:cNvSpPr/>
            <p:nvPr/>
          </p:nvSpPr>
          <p:spPr bwMode="auto">
            <a:xfrm>
              <a:off x="0" y="-1"/>
              <a:ext cx="12192000" cy="6858001"/>
            </a:xfrm>
            <a:prstGeom prst="rect">
              <a:avLst/>
            </a:prstGeom>
            <a:gradFill flip="none" rotWithShape="1">
              <a:gsLst>
                <a:gs pos="46000">
                  <a:srgbClr val="0B1A38">
                    <a:alpha val="0"/>
                  </a:srgbClr>
                </a:gs>
                <a:gs pos="7000">
                  <a:srgbClr val="080F24">
                    <a:alpha val="85980"/>
                  </a:srgbClr>
                </a:gs>
              </a:gsLst>
              <a:lin ang="27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</a:endParaRPr>
            </a:p>
          </p:txBody>
        </p:sp>
        <p:pic>
          <p:nvPicPr>
            <p:cNvPr id="7" name="Picture 6" descr="Background pattern&#10;&#10;Description automatically generated">
              <a:extLst>
                <a:ext uri="{FF2B5EF4-FFF2-40B4-BE49-F238E27FC236}">
                  <a16:creationId xmlns:a16="http://schemas.microsoft.com/office/drawing/2014/main" id="{373C5DF1-BE27-4055-9C0F-06A12ED14B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4000"/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8" name="Picture 7" descr="Background pattern&#10;&#10;Description automatically generated">
              <a:extLst>
                <a:ext uri="{FF2B5EF4-FFF2-40B4-BE49-F238E27FC236}">
                  <a16:creationId xmlns:a16="http://schemas.microsoft.com/office/drawing/2014/main" id="{4AB90B15-34E1-40F5-81F4-C3C79DED15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E5CC0D6-6B7C-4C1B-99BC-495D539B76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2763" y="2670486"/>
              <a:ext cx="4906474" cy="1517028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5A55732-6E70-4B41-802F-CC9F1CB2FFDD}"/>
                </a:ext>
              </a:extLst>
            </p:cNvPr>
            <p:cNvSpPr/>
            <p:nvPr/>
          </p:nvSpPr>
          <p:spPr>
            <a:xfrm>
              <a:off x="2108384" y="6402195"/>
              <a:ext cx="3923608" cy="2528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60000"/>
                    </a:prstClr>
                  </a:solidFill>
                  <a:effectLst/>
                  <a:uLnTx/>
                  <a:uFillTx/>
                  <a:latin typeface="Arial"/>
                  <a:ea typeface="ＭＳ Ｐゴシック"/>
                </a:rPr>
                <a:t>Copyright © 2022 Esri. All rights reserved.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5857241"/>
      </p:ext>
    </p:extLst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5808264"/>
      </p:ext>
    </p:extLst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8">
            <a:extLst>
              <a:ext uri="{FF2B5EF4-FFF2-40B4-BE49-F238E27FC236}">
                <a16:creationId xmlns:a16="http://schemas.microsoft.com/office/drawing/2014/main" id="{3DCA2033-CA7D-495C-958A-19D3CA4D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pPr algn="l"/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A0AF6DE7-FB64-49FD-96AF-0590F27717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3533351141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11/9/2022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353986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11/9/2022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11/9/2022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11/9/2022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11/9/2022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11/9/2022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11/9/2022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7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22" r:id="rId9"/>
    <p:sldLayoutId id="2147486823" r:id="rId10"/>
    <p:sldLayoutId id="2147486811" r:id="rId11"/>
    <p:sldLayoutId id="2147486812" r:id="rId12"/>
    <p:sldLayoutId id="2147486816" r:id="rId13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5626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27" r:id="rId1"/>
    <p:sldLayoutId id="2147486828" r:id="rId2"/>
    <p:sldLayoutId id="2147486829" r:id="rId3"/>
    <p:sldLayoutId id="2147486830" r:id="rId4"/>
    <p:sldLayoutId id="2147486831" r:id="rId5"/>
    <p:sldLayoutId id="2147486832" r:id="rId6"/>
    <p:sldLayoutId id="2147486833" r:id="rId7"/>
    <p:sldLayoutId id="2147486834" r:id="rId8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72030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36" r:id="rId1"/>
    <p:sldLayoutId id="2147486837" r:id="rId2"/>
    <p:sldLayoutId id="2147486838" r:id="rId3"/>
    <p:sldLayoutId id="2147486839" r:id="rId4"/>
    <p:sldLayoutId id="2147486840" r:id="rId5"/>
    <p:sldLayoutId id="2147486841" r:id="rId6"/>
    <p:sldLayoutId id="2147486842" r:id="rId7"/>
    <p:sldLayoutId id="2147486843" r:id="rId8"/>
    <p:sldLayoutId id="2147486844" r:id="rId9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tiff"/><Relationship Id="rId13" Type="http://schemas.openxmlformats.org/officeDocument/2006/relationships/image" Target="../media/image35.png"/><Relationship Id="rId3" Type="http://schemas.openxmlformats.org/officeDocument/2006/relationships/image" Target="../media/image32.jpg"/><Relationship Id="rId7" Type="http://schemas.openxmlformats.org/officeDocument/2006/relationships/image" Target="../media/image12.jpg"/><Relationship Id="rId12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34.svg"/><Relationship Id="rId11" Type="http://schemas.openxmlformats.org/officeDocument/2006/relationships/image" Target="../media/image16.png"/><Relationship Id="rId5" Type="http://schemas.openxmlformats.org/officeDocument/2006/relationships/image" Target="../media/image33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light&#10;&#10;Description automatically generated">
            <a:extLst>
              <a:ext uri="{FF2B5EF4-FFF2-40B4-BE49-F238E27FC236}">
                <a16:creationId xmlns:a16="http://schemas.microsoft.com/office/drawing/2014/main" id="{B07D343A-E607-196F-432C-9A29D9CC59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D277D96-7131-8C1F-3529-9D40E89127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9452" y="919839"/>
            <a:ext cx="2007343" cy="620648"/>
          </a:xfrm>
          <a:prstGeom prst="rect">
            <a:avLst/>
          </a:prstGeom>
        </p:spPr>
      </p:pic>
      <p:sp>
        <p:nvSpPr>
          <p:cNvPr id="6" name="DEV 2022">
            <a:extLst>
              <a:ext uri="{FF2B5EF4-FFF2-40B4-BE49-F238E27FC236}">
                <a16:creationId xmlns:a16="http://schemas.microsoft.com/office/drawing/2014/main" id="{787CF01C-6C9B-DD01-BA0C-2BFEA262393D}"/>
              </a:ext>
            </a:extLst>
          </p:cNvPr>
          <p:cNvSpPr txBox="1">
            <a:spLocks/>
          </p:cNvSpPr>
          <p:nvPr/>
        </p:nvSpPr>
        <p:spPr bwMode="white">
          <a:xfrm>
            <a:off x="925490" y="6002623"/>
            <a:ext cx="4657729" cy="333631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lnSpc>
                <a:spcPct val="90000"/>
              </a:lnSpc>
              <a:spcAft>
                <a:spcPts val="0"/>
              </a:spcAft>
            </a:pPr>
            <a:r>
              <a:rPr lang="en-US" sz="1400" b="1" i="1" dirty="0">
                <a:solidFill>
                  <a:srgbClr val="C3E3F7">
                    <a:alpha val="50000"/>
                  </a:srgbClr>
                </a:solidFill>
              </a:rPr>
              <a:t>2022 ESRI EUROPEAN DEVELOPER SUMMIT</a:t>
            </a:r>
            <a:endParaRPr lang="en-US" sz="1400" i="1" dirty="0">
              <a:solidFill>
                <a:srgbClr val="C3E3F7">
                  <a:alpha val="50000"/>
                </a:srgbClr>
              </a:solidFill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5379236-CB26-C51D-3A59-179B239812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5490" y="3732007"/>
            <a:ext cx="5486400" cy="490333"/>
          </a:xfrm>
        </p:spPr>
        <p:txBody>
          <a:bodyPr/>
          <a:lstStyle/>
          <a:p>
            <a:pPr marR="0" lvl="0" algn="l" fontAlgn="auto">
              <a:spcBef>
                <a:spcPts val="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tabLst>
                <a:tab pos="276225" algn="l"/>
              </a:tabLst>
              <a:defRPr/>
            </a:pPr>
            <a:r>
              <a:rPr lang="en-US" sz="1800" dirty="0">
                <a:solidFill>
                  <a:srgbClr val="6EF0AF"/>
                </a:solidFill>
                <a:latin typeface="Arial"/>
                <a:ea typeface="ＭＳ Ｐゴシック"/>
              </a:rPr>
              <a:t>Charlie Macleod</a:t>
            </a:r>
          </a:p>
          <a:p>
            <a:pPr algn="l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32203E9-7897-D2D5-9965-94FFA75072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772296"/>
            <a:ext cx="6397142" cy="914400"/>
          </a:xfrm>
        </p:spPr>
        <p:txBody>
          <a:bodyPr/>
          <a:lstStyle/>
          <a:p>
            <a:pPr algn="l"/>
            <a:r>
              <a:rPr lang="en-US" sz="3600" dirty="0"/>
              <a:t>ArcGIS Pro SDK for .NET: </a:t>
            </a:r>
            <a:br>
              <a:rPr lang="en-US" sz="3600" dirty="0"/>
            </a:br>
            <a:r>
              <a:rPr lang="en-US" sz="3600" dirty="0"/>
              <a:t>Improving Your </a:t>
            </a:r>
            <a:r>
              <a:rPr lang="en-US" sz="3600" dirty="0" err="1"/>
              <a:t>Dockpane</a:t>
            </a:r>
            <a:r>
              <a:rPr lang="en-US" sz="3600" dirty="0"/>
              <a:t> and </a:t>
            </a:r>
            <a:r>
              <a:rPr lang="en-US" sz="3600" dirty="0" err="1"/>
              <a:t>ProWindow</a:t>
            </a:r>
            <a:r>
              <a:rPr lang="en-US" sz="3600" dirty="0"/>
              <a:t> Design Patterns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3036109899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BE379F0-720E-499B-BDF8-D710F2B29726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080655"/>
            <a:ext cx="10369296" cy="5057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When our business logic is running on </a:t>
            </a:r>
            <a:r>
              <a:rPr lang="en-US" dirty="0" err="1"/>
              <a:t>QueuedTask</a:t>
            </a:r>
            <a:r>
              <a:rPr lang="en-US" dirty="0"/>
              <a:t> we want to give feedback</a:t>
            </a:r>
          </a:p>
          <a:p>
            <a:pPr lvl="1"/>
            <a:r>
              <a:rPr lang="en-US" dirty="0"/>
              <a:t>Disable “Go” button </a:t>
            </a:r>
          </a:p>
          <a:p>
            <a:pPr lvl="2"/>
            <a:r>
              <a:rPr lang="en-US" dirty="0"/>
              <a:t>Prevent </a:t>
            </a:r>
            <a:r>
              <a:rPr lang="en-US" dirty="0" err="1"/>
              <a:t>re-entrancy</a:t>
            </a:r>
            <a:endParaRPr lang="en-US" dirty="0"/>
          </a:p>
          <a:p>
            <a:pPr lvl="2"/>
            <a:r>
              <a:rPr lang="en-US" dirty="0"/>
              <a:t>Multiple Clicks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r>
              <a:rPr lang="en-US" dirty="0"/>
              <a:t>Update Progress</a:t>
            </a:r>
          </a:p>
          <a:p>
            <a:pPr lvl="2"/>
            <a:r>
              <a:rPr lang="en-US" dirty="0"/>
              <a:t>Lets the user know we are busy (not </a:t>
            </a:r>
            <a:r>
              <a:rPr lang="en-US" i="1" dirty="0"/>
              <a:t>frozen</a:t>
            </a:r>
            <a:r>
              <a:rPr lang="en-US" dirty="0"/>
              <a:t>)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7055B1-4DCE-4940-8E88-FB4FB60A926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360808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Dockpane</a:t>
            </a:r>
            <a:r>
              <a:rPr lang="en-US" dirty="0"/>
              <a:t> - UI feedback and Progress</a:t>
            </a:r>
            <a:br>
              <a:rPr lang="en-US" dirty="0"/>
            </a:b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6D7358-E6A9-442E-AB2F-9D0394C44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339" y="2547065"/>
            <a:ext cx="2931022" cy="11585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D7EC1B5-5411-4AD8-95E9-DF460D8C12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0930" y="2547065"/>
            <a:ext cx="2883370" cy="11585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36DC3BB-AA34-459A-9AE6-81D6144B67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9025" y="4929726"/>
            <a:ext cx="2923809" cy="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24189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BE379F0-720E-499B-BDF8-D710F2B29726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080655"/>
            <a:ext cx="10369296" cy="5057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  <a:r>
              <a:rPr lang="en-US" dirty="0" err="1"/>
              <a:t>Rentrancy</a:t>
            </a:r>
            <a:r>
              <a:rPr lang="en-US" dirty="0"/>
              <a:t> – option 1</a:t>
            </a:r>
          </a:p>
          <a:p>
            <a:pPr lvl="1"/>
            <a:r>
              <a:rPr lang="en-US" dirty="0"/>
              <a:t>Set a flag and exit if the flag is set.</a:t>
            </a:r>
          </a:p>
          <a:p>
            <a:pPr lvl="2"/>
            <a:r>
              <a:rPr lang="en-US" dirty="0"/>
              <a:t>Reset flag at conclusion of the process</a:t>
            </a:r>
          </a:p>
          <a:p>
            <a:pPr lvl="2"/>
            <a:r>
              <a:rPr lang="en-US" dirty="0"/>
              <a:t>“Low tech” and reasonably effective….but lacks feedback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r>
              <a:rPr lang="en-US" dirty="0"/>
              <a:t>Use the flag in the </a:t>
            </a:r>
            <a:r>
              <a:rPr lang="en-US" dirty="0" err="1"/>
              <a:t>CanExecute</a:t>
            </a:r>
            <a:r>
              <a:rPr lang="en-US" dirty="0"/>
              <a:t> parameter of the </a:t>
            </a:r>
            <a:r>
              <a:rPr lang="en-US" dirty="0" err="1"/>
              <a:t>RelayCommand</a:t>
            </a:r>
            <a:endParaRPr lang="en-US" dirty="0"/>
          </a:p>
          <a:p>
            <a:pPr lvl="1"/>
            <a:r>
              <a:rPr lang="en-US" dirty="0"/>
              <a:t>Disable “Go” button </a:t>
            </a:r>
          </a:p>
          <a:p>
            <a:pPr lvl="2"/>
            <a:r>
              <a:rPr lang="en-US" dirty="0"/>
              <a:t>Prevent </a:t>
            </a:r>
            <a:r>
              <a:rPr lang="en-US" dirty="0" err="1"/>
              <a:t>re-entrancy</a:t>
            </a:r>
            <a:endParaRPr lang="en-US" dirty="0"/>
          </a:p>
          <a:p>
            <a:pPr lvl="2"/>
            <a:r>
              <a:rPr lang="en-US" dirty="0"/>
              <a:t>Multiple Clicks</a:t>
            </a:r>
          </a:p>
          <a:p>
            <a:pPr lvl="1"/>
            <a:r>
              <a:rPr lang="en-US" dirty="0"/>
              <a:t>Update Progress</a:t>
            </a:r>
          </a:p>
          <a:p>
            <a:pPr lvl="2"/>
            <a:r>
              <a:rPr lang="en-US" dirty="0"/>
              <a:t>Lets the user know we are busy (not </a:t>
            </a:r>
            <a:r>
              <a:rPr lang="en-US" i="1" dirty="0"/>
              <a:t>frozen</a:t>
            </a:r>
            <a:r>
              <a:rPr lang="en-US" dirty="0"/>
              <a:t>)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7055B1-4DCE-4940-8E88-FB4FB60A926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360808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Dockpane</a:t>
            </a:r>
            <a:r>
              <a:rPr lang="en-US" dirty="0"/>
              <a:t> - UI feedback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310E9F1C-F63A-4CE6-9A68-A61B296C63A1}"/>
              </a:ext>
            </a:extLst>
          </p:cNvPr>
          <p:cNvSpPr txBox="1"/>
          <p:nvPr/>
        </p:nvSpPr>
        <p:spPr>
          <a:xfrm>
            <a:off x="638175" y="2693288"/>
            <a:ext cx="10915650" cy="353568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internal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class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DemoDockpaneViewModel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DockPane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private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bool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_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isLoading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false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public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ICommand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LoadFeaturesCmd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get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{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_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loadFeaturesCmd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new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ascadia Mono" panose="020B0609020000020004" pitchFamily="49" charset="0"/>
                <a:ea typeface="ＭＳ Ｐゴシック"/>
              </a:rPr>
              <a:t>RelayCommand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(() =&gt; {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   if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(_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isLoading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//exit if flag is set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     return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   _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isLoading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true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//set flag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  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_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isLoading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false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//clear flag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829876635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BE379F0-720E-499B-BDF8-D710F2B29726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080655"/>
            <a:ext cx="10369296" cy="5057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  <a:r>
              <a:rPr lang="en-US" dirty="0" err="1"/>
              <a:t>Rentrancy</a:t>
            </a:r>
            <a:r>
              <a:rPr lang="en-US" dirty="0"/>
              <a:t> – option 2</a:t>
            </a:r>
          </a:p>
          <a:p>
            <a:pPr lvl="1"/>
            <a:r>
              <a:rPr lang="en-US" dirty="0"/>
              <a:t>Set a flag and use it in the </a:t>
            </a:r>
            <a:r>
              <a:rPr lang="en-US" dirty="0" err="1"/>
              <a:t>RelayCommand</a:t>
            </a:r>
            <a:r>
              <a:rPr lang="en-US" dirty="0"/>
              <a:t> for the </a:t>
            </a:r>
            <a:r>
              <a:rPr lang="en-US" dirty="0" err="1"/>
              <a:t>CanExecute</a:t>
            </a:r>
            <a:r>
              <a:rPr lang="en-US" dirty="0"/>
              <a:t> parameter</a:t>
            </a:r>
          </a:p>
          <a:p>
            <a:pPr lvl="2"/>
            <a:r>
              <a:rPr lang="en-US" dirty="0"/>
              <a:t>Queried on Pro message pump – about every 5 – 10ms or so</a:t>
            </a:r>
          </a:p>
          <a:p>
            <a:pPr lvl="2"/>
            <a:r>
              <a:rPr lang="en-US" dirty="0"/>
              <a:t>True for enabled and False for disabled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r>
              <a:rPr lang="en-US" dirty="0"/>
              <a:t>Use the flag in the </a:t>
            </a:r>
            <a:r>
              <a:rPr lang="en-US" dirty="0" err="1"/>
              <a:t>CanExecute</a:t>
            </a:r>
            <a:r>
              <a:rPr lang="en-US" dirty="0"/>
              <a:t> parameter of the </a:t>
            </a:r>
            <a:r>
              <a:rPr lang="en-US" dirty="0" err="1"/>
              <a:t>RelayCommand</a:t>
            </a:r>
            <a:endParaRPr lang="en-US" dirty="0"/>
          </a:p>
          <a:p>
            <a:pPr lvl="1"/>
            <a:r>
              <a:rPr lang="en-US" dirty="0"/>
              <a:t>Disable “Go” button </a:t>
            </a:r>
          </a:p>
          <a:p>
            <a:pPr lvl="2"/>
            <a:r>
              <a:rPr lang="en-US" dirty="0"/>
              <a:t>Prevent </a:t>
            </a:r>
            <a:r>
              <a:rPr lang="en-US" dirty="0" err="1"/>
              <a:t>re-entrancy</a:t>
            </a:r>
            <a:endParaRPr lang="en-US" dirty="0"/>
          </a:p>
          <a:p>
            <a:pPr lvl="2"/>
            <a:r>
              <a:rPr lang="en-US" dirty="0"/>
              <a:t>Multiple Clicks</a:t>
            </a:r>
          </a:p>
          <a:p>
            <a:pPr lvl="1"/>
            <a:r>
              <a:rPr lang="en-US" dirty="0"/>
              <a:t>Update Progress</a:t>
            </a:r>
          </a:p>
          <a:p>
            <a:pPr lvl="2"/>
            <a:r>
              <a:rPr lang="en-US" dirty="0"/>
              <a:t>Lets the user know we are busy (not </a:t>
            </a:r>
            <a:r>
              <a:rPr lang="en-US" i="1" dirty="0"/>
              <a:t>frozen</a:t>
            </a:r>
            <a:r>
              <a:rPr lang="en-US" dirty="0"/>
              <a:t>)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7055B1-4DCE-4940-8E88-FB4FB60A926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360808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Dockpane</a:t>
            </a:r>
            <a:r>
              <a:rPr lang="en-US" dirty="0"/>
              <a:t> - UI feedback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310E9F1C-F63A-4CE6-9A68-A61B296C63A1}"/>
              </a:ext>
            </a:extLst>
          </p:cNvPr>
          <p:cNvSpPr txBox="1"/>
          <p:nvPr/>
        </p:nvSpPr>
        <p:spPr>
          <a:xfrm>
            <a:off x="638175" y="2693288"/>
            <a:ext cx="10915650" cy="353568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public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RelayCommand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(Action execute,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Func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&lt;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bool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&gt;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canExecute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 ...)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internal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class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DemoDockpaneViewModel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DockPane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private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bool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_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isLoading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false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public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ICommand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LoadFeaturesCmd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get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{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_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loadFeaturesCmd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new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ascadia Mono" panose="020B0609020000020004" pitchFamily="49" charset="0"/>
                <a:ea typeface="ＭＳ Ｐゴシック"/>
              </a:rPr>
              <a:t>RelayCommand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                       () =&gt; {...},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() =&gt; !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this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._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isLoading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010682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BE379F0-720E-499B-BDF8-D710F2B29726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080654"/>
            <a:ext cx="10369296" cy="514831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</a:t>
            </a:r>
            <a:r>
              <a:rPr lang="en-US" dirty="0" err="1"/>
              <a:t>Rentrancy</a:t>
            </a:r>
            <a:r>
              <a:rPr lang="en-US" dirty="0"/>
              <a:t> – option 3</a:t>
            </a:r>
          </a:p>
          <a:p>
            <a:pPr lvl="1"/>
            <a:r>
              <a:rPr lang="en-US" dirty="0"/>
              <a:t>Set a flag and use it in the Button XAML</a:t>
            </a:r>
          </a:p>
          <a:p>
            <a:pPr lvl="2"/>
            <a:r>
              <a:rPr lang="en-US" dirty="0"/>
              <a:t>Expose a property in the </a:t>
            </a:r>
            <a:r>
              <a:rPr lang="en-US" dirty="0" err="1"/>
              <a:t>ViewModel</a:t>
            </a:r>
            <a:r>
              <a:rPr lang="en-US" dirty="0"/>
              <a:t> and Bind in the XAML</a:t>
            </a:r>
          </a:p>
          <a:p>
            <a:pPr lvl="3"/>
            <a:r>
              <a:rPr lang="en-US" dirty="0"/>
              <a:t>E.g. </a:t>
            </a:r>
            <a:r>
              <a:rPr lang="en-US" dirty="0" err="1">
                <a:latin typeface="Consolas" panose="020B0609020204030204" pitchFamily="49" charset="0"/>
              </a:rPr>
              <a:t>IsEnabled</a:t>
            </a:r>
            <a:endParaRPr lang="en-US" dirty="0">
              <a:latin typeface="Consolas" panose="020B0609020204030204" pitchFamily="49" charset="0"/>
            </a:endParaRP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1"/>
            <a:r>
              <a:rPr lang="en-US" dirty="0"/>
              <a:t>Use the flag in the </a:t>
            </a:r>
            <a:r>
              <a:rPr lang="en-US" dirty="0" err="1"/>
              <a:t>CanExecute</a:t>
            </a:r>
            <a:r>
              <a:rPr lang="en-US" dirty="0"/>
              <a:t> parameter of the </a:t>
            </a:r>
            <a:r>
              <a:rPr lang="en-US" dirty="0" err="1"/>
              <a:t>RelayCommand</a:t>
            </a:r>
            <a:endParaRPr lang="en-US" dirty="0"/>
          </a:p>
          <a:p>
            <a:pPr lvl="1"/>
            <a:r>
              <a:rPr lang="en-US" dirty="0"/>
              <a:t>Disable “Go” button </a:t>
            </a:r>
          </a:p>
          <a:p>
            <a:pPr lvl="2"/>
            <a:r>
              <a:rPr lang="en-US" dirty="0"/>
              <a:t>Prevent </a:t>
            </a:r>
            <a:r>
              <a:rPr lang="en-US" dirty="0" err="1"/>
              <a:t>re-entrancy</a:t>
            </a:r>
            <a:endParaRPr lang="en-US" dirty="0"/>
          </a:p>
          <a:p>
            <a:pPr lvl="2"/>
            <a:r>
              <a:rPr lang="en-US" dirty="0"/>
              <a:t>Multiple Clicks</a:t>
            </a:r>
          </a:p>
          <a:p>
            <a:pPr lvl="1"/>
            <a:r>
              <a:rPr lang="en-US" dirty="0"/>
              <a:t>Update Progress</a:t>
            </a:r>
          </a:p>
          <a:p>
            <a:pPr lvl="2"/>
            <a:r>
              <a:rPr lang="en-US" dirty="0"/>
              <a:t>Lets the user know we are busy (not </a:t>
            </a:r>
            <a:r>
              <a:rPr lang="en-US" i="1" dirty="0"/>
              <a:t>frozen</a:t>
            </a:r>
            <a:r>
              <a:rPr lang="en-US" dirty="0"/>
              <a:t>)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7055B1-4DCE-4940-8E88-FB4FB60A926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360808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Dockpane</a:t>
            </a:r>
            <a:r>
              <a:rPr lang="en-US" dirty="0"/>
              <a:t> - UI feedback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310E9F1C-F63A-4CE6-9A68-A61B296C63A1}"/>
              </a:ext>
            </a:extLst>
          </p:cNvPr>
          <p:cNvSpPr txBox="1"/>
          <p:nvPr/>
        </p:nvSpPr>
        <p:spPr>
          <a:xfrm>
            <a:off x="638175" y="2693288"/>
            <a:ext cx="10915650" cy="379386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internal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class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DemoDockpaneViewModel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DockPane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private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bool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_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isLoading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false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public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bool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IsLoading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{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get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=&gt; _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isLoading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set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=&gt;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SetProperty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ref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_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isLoading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 value);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}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scadia Mono" panose="020B06090200000200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&lt;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Button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Content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="Load Features“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Command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="{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Binding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LoadFeaturesCmd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}"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IsEnabled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="{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Binding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IsLoading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       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Converter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={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StaticResource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BoolToNotBoolConverter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}}"&gt;&lt;/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Button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&gt;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722891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BE379F0-720E-499B-BDF8-D710F2B29726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080655"/>
            <a:ext cx="10369296" cy="5057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 For progress, WPF provides a </a:t>
            </a:r>
            <a:r>
              <a:rPr lang="en-US" dirty="0" err="1"/>
              <a:t>ProgressBar</a:t>
            </a:r>
            <a:r>
              <a:rPr lang="en-US" dirty="0"/>
              <a:t> control</a:t>
            </a:r>
          </a:p>
          <a:p>
            <a:pPr lvl="1"/>
            <a:r>
              <a:rPr lang="en-US" dirty="0"/>
              <a:t>Animate the bar during loading by updating a progress value</a:t>
            </a:r>
          </a:p>
          <a:p>
            <a:pPr lvl="2"/>
            <a:r>
              <a:rPr lang="en-US" dirty="0"/>
              <a:t>Typically, we hide the progress bar when it is not in use</a:t>
            </a:r>
          </a:p>
          <a:p>
            <a:pPr lvl="1"/>
            <a:r>
              <a:rPr lang="en-US" dirty="0"/>
              <a:t>Can combine with Text to give additional status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7055B1-4DCE-4940-8E88-FB4FB60A926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360808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Dockpane</a:t>
            </a:r>
            <a:r>
              <a:rPr lang="en-US" dirty="0"/>
              <a:t> - UI feedback</a:t>
            </a:r>
            <a:br>
              <a:rPr lang="en-US" dirty="0"/>
            </a:b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36DC3BB-AA34-459A-9AE6-81D6144B67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1585" y="3185594"/>
            <a:ext cx="2923809" cy="8476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C2B2B3C-FD03-44C6-8F53-49EE3A78A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1314" y="3185594"/>
            <a:ext cx="3228571" cy="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736938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1F9BC34-E9A1-4202-9726-2FDCE91299BD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080655"/>
            <a:ext cx="10369296" cy="5057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Expose “Progress” properties on the View Model</a:t>
            </a:r>
          </a:p>
          <a:p>
            <a:pPr lvl="1"/>
            <a:r>
              <a:rPr lang="en-US" dirty="0"/>
              <a:t>A value property for the bar</a:t>
            </a:r>
          </a:p>
          <a:p>
            <a:pPr lvl="1"/>
            <a:r>
              <a:rPr lang="en-US" dirty="0"/>
              <a:t>A text value for the text (if text is being used)</a:t>
            </a:r>
          </a:p>
          <a:p>
            <a:pPr lvl="1"/>
            <a:r>
              <a:rPr lang="en-US" dirty="0"/>
              <a:t>A property to “Show/Hide” the bar during and between process execution respectively</a:t>
            </a:r>
          </a:p>
          <a:p>
            <a:pPr lvl="1"/>
            <a:r>
              <a:rPr lang="en-US" dirty="0"/>
              <a:t>Update “Progress” – use </a:t>
            </a:r>
            <a:r>
              <a:rPr lang="en-US" dirty="0" err="1">
                <a:latin typeface="Consolas" panose="020B0609020204030204" pitchFamily="49" charset="0"/>
              </a:rPr>
              <a:t>FrameworkApplication.Current.Dispatcher.Invoke</a:t>
            </a:r>
            <a:r>
              <a:rPr lang="en-US" dirty="0">
                <a:latin typeface="Consolas" panose="020B0609020204030204" pitchFamily="49" charset="0"/>
              </a:rPr>
              <a:t>() </a:t>
            </a:r>
            <a:r>
              <a:rPr lang="en-US" dirty="0"/>
              <a:t>to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/>
              <a:t>switch to the UI thread  (if needed)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781351A-C454-4B9B-AE45-1020896266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360808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Workflow Progress: Progress bar control (WPF)</a:t>
            </a:r>
            <a:br>
              <a:rPr lang="en-US" dirty="0"/>
            </a:b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2338DEA-7642-43AC-98CD-10E6EFB8D117}"/>
              </a:ext>
            </a:extLst>
          </p:cNvPr>
          <p:cNvSpPr/>
          <p:nvPr/>
        </p:nvSpPr>
        <p:spPr bwMode="auto">
          <a:xfrm>
            <a:off x="524256" y="3429000"/>
            <a:ext cx="11314175" cy="2753832"/>
          </a:xfrm>
          <a:prstGeom prst="rect">
            <a:avLst/>
          </a:prstGeom>
          <a:solidFill>
            <a:schemeClr val="tx1"/>
          </a:solidFill>
          <a:ln w="19050">
            <a:noFill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&lt;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Grid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&gt;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&lt;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ProgressBar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x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: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Name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="ProgressBar"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Maximum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="100"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Minimum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="1"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Value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="{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Binding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Path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=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ProgressValue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Mode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=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OneWay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}"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Visibility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="{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Binding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Path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=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IsLoading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   Converter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={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StaticResource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BoolToVisibilityConverter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}}" /&gt;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&lt;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TextBlock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Text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="{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Binding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ProgressText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}"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    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Visibility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="{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Binding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Path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=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00"/>
                </a:highlight>
                <a:uLnTx/>
                <a:uFillTx/>
                <a:latin typeface="Cascadia Mono" panose="020B0609020000020004" pitchFamily="49" charset="0"/>
                <a:ea typeface="ＭＳ Ｐゴシック"/>
              </a:rPr>
              <a:t>IsLoading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,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    Converter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={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StaticResource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BoolToVisibilityConverter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}}”/&gt;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&lt;/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Grid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&gt;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scadia Mono" panose="020B0609020000020004" pitchFamily="49" charset="0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927514030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7C18EF-59F7-4EED-A800-86173D6034DA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976872" y="3549028"/>
            <a:ext cx="4427728" cy="5539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Feedback and Progress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93D93B-A5BC-4A67-B2D9-461D8ADEC30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976871" y="2963663"/>
            <a:ext cx="4527741" cy="5539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Demo 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66CDE9-CFBB-415E-A916-C2242E8974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5249" y="2162332"/>
            <a:ext cx="3152381" cy="12666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4D4CD88-302B-43A5-B9B6-52FF648417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3224" y="3814410"/>
            <a:ext cx="2923809" cy="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289182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F4BAAC-F9D4-4066-A5DA-374ECDC2411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93820" y="528097"/>
            <a:ext cx="10369296" cy="461665"/>
          </a:xfrm>
        </p:spPr>
        <p:txBody>
          <a:bodyPr/>
          <a:lstStyle/>
          <a:p>
            <a:r>
              <a:rPr lang="en-US" dirty="0" err="1"/>
              <a:t>ProWindow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30F90F-30FB-4BC5-9EFC-FC320EF4992F}"/>
              </a:ext>
            </a:extLst>
          </p:cNvPr>
          <p:cNvSpPr txBox="1"/>
          <p:nvPr/>
        </p:nvSpPr>
        <p:spPr>
          <a:xfrm>
            <a:off x="793820" y="1145513"/>
            <a:ext cx="10234247" cy="400426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ArcGIS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ProWindow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is an ArcGIS Pro styled WPF window or “dialog”.</a:t>
            </a: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Allows add-in developers to display custom content in a dialog. </a:t>
            </a: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Can be displayed as Modal or Modeless.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Available as an Item Template with the Pro SDK. </a:t>
            </a: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Good starting point with XAML, cs files (there are no DAML declarations).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478B5B-E889-4031-9EF4-E98F8A0D0B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102" y="3823655"/>
            <a:ext cx="4602746" cy="25430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0EA1BA-7409-4D75-80FD-AF3CC9E7F7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6485" y="3786867"/>
            <a:ext cx="3033260" cy="254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983988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F4BAAC-F9D4-4066-A5DA-374ECDC2411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93820" y="528097"/>
            <a:ext cx="10369296" cy="461665"/>
          </a:xfrm>
        </p:spPr>
        <p:txBody>
          <a:bodyPr/>
          <a:lstStyle/>
          <a:p>
            <a:r>
              <a:rPr lang="en-US" dirty="0" err="1"/>
              <a:t>ProWindow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30F90F-30FB-4BC5-9EFC-FC320EF4992F}"/>
              </a:ext>
            </a:extLst>
          </p:cNvPr>
          <p:cNvSpPr txBox="1"/>
          <p:nvPr/>
        </p:nvSpPr>
        <p:spPr>
          <a:xfrm>
            <a:off x="793820" y="1145513"/>
            <a:ext cx="10234247" cy="400426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Addins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instantiate an instance of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ProWindow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as needed</a:t>
            </a: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Call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dialog.ShowDialog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()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or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dialog.Show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()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to invoke</a:t>
            </a: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Addins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responsible for setting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DataContext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to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ViewModel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if MVVM pattern is desired (recall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Dockpane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sets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DataContext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automatically)</a:t>
            </a: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Set dialog “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Owner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” to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FrameworkApplication.Current.MainWindow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olas" panose="020B0609020204030204" pitchFamily="49" charset="0"/>
              <a:ea typeface="ＭＳ Ｐゴシック"/>
            </a:endParaRPr>
          </a:p>
          <a:p>
            <a:pPr marL="1257300" marR="0" lvl="2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Ensures dialog is topmost</a:t>
            </a:r>
          </a:p>
          <a:p>
            <a:pPr marL="1257300" marR="0" lvl="2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Closes dialog if Pro is closed (Modeless)</a:t>
            </a: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218110163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F4BAAC-F9D4-4066-A5DA-374ECDC2411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93820" y="528097"/>
            <a:ext cx="10369296" cy="461665"/>
          </a:xfrm>
        </p:spPr>
        <p:txBody>
          <a:bodyPr/>
          <a:lstStyle/>
          <a:p>
            <a:r>
              <a:rPr lang="en-US" dirty="0" err="1"/>
              <a:t>ProWindow</a:t>
            </a:r>
            <a:r>
              <a:rPr lang="en-US" dirty="0"/>
              <a:t> - Modal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30F90F-30FB-4BC5-9EFC-FC320EF4992F}"/>
              </a:ext>
            </a:extLst>
          </p:cNvPr>
          <p:cNvSpPr txBox="1"/>
          <p:nvPr/>
        </p:nvSpPr>
        <p:spPr>
          <a:xfrm>
            <a:off x="443970" y="1971842"/>
            <a:ext cx="11068996" cy="400426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Modal -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prowindowmodal.ShowDialog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()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Captures application focus. User can only interact with the (modal) dialog</a:t>
            </a: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Dialog must be acknowledged and relevant selection/setting made or cancelled.</a:t>
            </a:r>
          </a:p>
          <a:p>
            <a:pPr marL="1257300" marR="0" lvl="2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OK Acknowledges/Accept selection/setting/choice and closes</a:t>
            </a:r>
          </a:p>
          <a:p>
            <a:pPr marL="1257300" marR="0" lvl="2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Cancel closes.</a:t>
            </a:r>
          </a:p>
          <a:p>
            <a:pPr marL="1257300" marR="0" lvl="2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Caller checks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DialogResult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(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true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|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false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) to determine ”OK” or “Cancel”</a:t>
            </a:r>
          </a:p>
          <a:p>
            <a:pPr marL="1257300" marR="0" lvl="2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Selection/Choice/Setting can be retrieved from the dialog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8559CA-EA91-4219-A66D-B0E37765B1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7707" y="284912"/>
            <a:ext cx="3492791" cy="1964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484915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6035BFA-7AEC-49DD-A83D-0D2634771D3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080655"/>
            <a:ext cx="10369296" cy="5057498"/>
          </a:xfrm>
          <a:prstGeom prst="rect">
            <a:avLst/>
          </a:prstGeom>
        </p:spPr>
        <p:txBody>
          <a:bodyPr/>
          <a:lstStyle/>
          <a:p>
            <a:r>
              <a:rPr lang="en-US" sz="2400" dirty="0"/>
              <a:t>Focusing on some popular issues from Esri Community regarding </a:t>
            </a:r>
            <a:r>
              <a:rPr lang="en-US" sz="2400" dirty="0" err="1"/>
              <a:t>Dockpane</a:t>
            </a:r>
            <a:r>
              <a:rPr lang="en-US" sz="2400" dirty="0"/>
              <a:t> and </a:t>
            </a:r>
            <a:r>
              <a:rPr lang="en-US" sz="2400" dirty="0" err="1"/>
              <a:t>ProWindow</a:t>
            </a:r>
            <a:r>
              <a:rPr lang="en-US" sz="2400" dirty="0"/>
              <a:t>:</a:t>
            </a:r>
          </a:p>
          <a:p>
            <a:r>
              <a:rPr lang="en-US" sz="2400" dirty="0" err="1"/>
              <a:t>Dockpane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Using </a:t>
            </a:r>
            <a:r>
              <a:rPr lang="en-US" sz="2000" dirty="0" err="1"/>
              <a:t>ObservableCollection</a:t>
            </a:r>
            <a:r>
              <a:rPr lang="en-US" sz="2000" dirty="0"/>
              <a:t> and </a:t>
            </a:r>
            <a:r>
              <a:rPr lang="en-US" sz="2000" dirty="0" err="1"/>
              <a:t>ItemsControls</a:t>
            </a:r>
            <a:r>
              <a:rPr lang="en-US" sz="2000" dirty="0"/>
              <a:t> for asynchronous workflows</a:t>
            </a:r>
          </a:p>
          <a:p>
            <a:pPr lvl="2"/>
            <a:r>
              <a:rPr lang="en-US" sz="1800" dirty="0"/>
              <a:t>Updating from the </a:t>
            </a:r>
            <a:r>
              <a:rPr lang="en-US" sz="1800" dirty="0" err="1"/>
              <a:t>QueuedTask</a:t>
            </a:r>
            <a:endParaRPr lang="en-US" sz="1800" dirty="0"/>
          </a:p>
          <a:p>
            <a:pPr lvl="1"/>
            <a:r>
              <a:rPr lang="en-US" sz="2000" dirty="0"/>
              <a:t>Providing Feedback and Progress when the </a:t>
            </a:r>
            <a:r>
              <a:rPr lang="en-US" sz="2000" dirty="0" err="1"/>
              <a:t>Dockpane</a:t>
            </a:r>
            <a:r>
              <a:rPr lang="en-US" sz="2000" dirty="0"/>
              <a:t> is busy</a:t>
            </a:r>
          </a:p>
          <a:p>
            <a:pPr lvl="2"/>
            <a:r>
              <a:rPr lang="en-US" sz="1800" dirty="0"/>
              <a:t>Progress is updated from the </a:t>
            </a:r>
            <a:r>
              <a:rPr lang="en-US" sz="1800" dirty="0" err="1"/>
              <a:t>QueuedTask</a:t>
            </a:r>
            <a:r>
              <a:rPr lang="en-US" sz="1800" dirty="0"/>
              <a:t> thread</a:t>
            </a:r>
          </a:p>
          <a:p>
            <a:r>
              <a:rPr lang="en-US" sz="2400" dirty="0"/>
              <a:t> </a:t>
            </a:r>
            <a:r>
              <a:rPr lang="en-US" sz="2400" dirty="0" err="1"/>
              <a:t>ProWindow</a:t>
            </a:r>
            <a:r>
              <a:rPr lang="en-US" sz="2400" dirty="0"/>
              <a:t>:</a:t>
            </a:r>
          </a:p>
          <a:p>
            <a:pPr lvl="1"/>
            <a:r>
              <a:rPr lang="en-US" sz="2000" dirty="0"/>
              <a:t>Modal versus Modeless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32CC416-3A5B-468C-AC54-91377405FE7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360808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Session Overview</a:t>
            </a:r>
          </a:p>
        </p:txBody>
      </p:sp>
    </p:spTree>
    <p:extLst>
      <p:ext uri="{BB962C8B-B14F-4D97-AF65-F5344CB8AC3E}">
        <p14:creationId xmlns:p14="http://schemas.microsoft.com/office/powerpoint/2010/main" val="2486240315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F4BAAC-F9D4-4066-A5DA-374ECDC2411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93820" y="528097"/>
            <a:ext cx="10369296" cy="461665"/>
          </a:xfrm>
        </p:spPr>
        <p:txBody>
          <a:bodyPr/>
          <a:lstStyle/>
          <a:p>
            <a:r>
              <a:rPr lang="en-US" dirty="0" err="1"/>
              <a:t>ProWindow</a:t>
            </a:r>
            <a:r>
              <a:rPr lang="en-US" dirty="0"/>
              <a:t> - Modeless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30F90F-30FB-4BC5-9EFC-FC320EF4992F}"/>
              </a:ext>
            </a:extLst>
          </p:cNvPr>
          <p:cNvSpPr txBox="1"/>
          <p:nvPr/>
        </p:nvSpPr>
        <p:spPr>
          <a:xfrm>
            <a:off x="561502" y="1328393"/>
            <a:ext cx="11068996" cy="400426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Modeless -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prowindowmodeless.Show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()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User can interact with the (modeless) dialog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and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the application</a:t>
            </a: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Dialog can be acknowledged and relevant selection/setting made or cancelled…or…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ignored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.</a:t>
            </a: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OK and Cancel is not needed (nor usual)</a:t>
            </a: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Provide Close to close the dialog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7CADB16-69F3-42D1-B1D5-A68509E354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1179" y="3265994"/>
            <a:ext cx="3780952" cy="2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989956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F4BAAC-F9D4-4066-A5DA-374ECDC2411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93820" y="528097"/>
            <a:ext cx="10369296" cy="461665"/>
          </a:xfrm>
        </p:spPr>
        <p:txBody>
          <a:bodyPr/>
          <a:lstStyle/>
          <a:p>
            <a:r>
              <a:rPr lang="en-US" dirty="0" err="1"/>
              <a:t>ProWindow</a:t>
            </a:r>
            <a:r>
              <a:rPr lang="en-US" dirty="0"/>
              <a:t> - Modal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30F90F-30FB-4BC5-9EFC-FC320EF4992F}"/>
              </a:ext>
            </a:extLst>
          </p:cNvPr>
          <p:cNvSpPr txBox="1"/>
          <p:nvPr/>
        </p:nvSpPr>
        <p:spPr>
          <a:xfrm>
            <a:off x="561502" y="1328393"/>
            <a:ext cx="11068996" cy="400426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Modal -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dialog.ShowDialog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()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C9BD5F-A6A7-4365-B7B5-6D0EBEB839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502" y="2325634"/>
            <a:ext cx="8088423" cy="40042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47BA01-824A-48C4-B613-9DAD4AFA2E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1058" y="1045739"/>
            <a:ext cx="4622890" cy="259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146265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F4BAAC-F9D4-4066-A5DA-374ECDC2411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93820" y="528097"/>
            <a:ext cx="10369296" cy="461665"/>
          </a:xfrm>
        </p:spPr>
        <p:txBody>
          <a:bodyPr/>
          <a:lstStyle/>
          <a:p>
            <a:r>
              <a:rPr lang="en-US" dirty="0" err="1"/>
              <a:t>ProWindow</a:t>
            </a:r>
            <a:r>
              <a:rPr lang="en-US" dirty="0"/>
              <a:t> - Modeless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30F90F-30FB-4BC5-9EFC-FC320EF4992F}"/>
              </a:ext>
            </a:extLst>
          </p:cNvPr>
          <p:cNvSpPr txBox="1"/>
          <p:nvPr/>
        </p:nvSpPr>
        <p:spPr>
          <a:xfrm>
            <a:off x="561502" y="1328393"/>
            <a:ext cx="11068996" cy="400426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Modeless -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dialog.Show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()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07F2290-7AE5-4052-8C1A-76C7E9A775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582" y="1885855"/>
            <a:ext cx="8524310" cy="47646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D73D794-4195-4498-86DB-533648BABB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1604" y="606463"/>
            <a:ext cx="3780952" cy="2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140628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6E18580-A83E-4FBC-B67A-2E7FBC79A65B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976872" y="3152001"/>
            <a:ext cx="4427728" cy="27699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Modal and Modeless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397C1DE-0949-435D-92CB-4D5B2FDDAA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921201" y="2409665"/>
            <a:ext cx="4527741" cy="553998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ProWindow</a:t>
            </a:r>
            <a:r>
              <a:rPr lang="en-US" dirty="0"/>
              <a:t> Demo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7F43DC-CC51-4418-A6AA-4A6ABCB442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792" y="4260097"/>
            <a:ext cx="3895238" cy="21904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F31019-F7D6-4631-86D6-EB383E2DCF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283" y="4260097"/>
            <a:ext cx="4007460" cy="2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901271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FF4BAAC-F9D4-4066-A5DA-374ECDC2411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93820" y="528097"/>
            <a:ext cx="10369296" cy="461665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30F90F-30FB-4BC5-9EFC-FC320EF4992F}"/>
              </a:ext>
            </a:extLst>
          </p:cNvPr>
          <p:cNvSpPr txBox="1"/>
          <p:nvPr/>
        </p:nvSpPr>
        <p:spPr>
          <a:xfrm>
            <a:off x="561502" y="1328393"/>
            <a:ext cx="11068996" cy="400426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Dockpane</a:t>
            </a:r>
            <a:endParaRPr lang="en-US" sz="2400" dirty="0">
              <a:solidFill>
                <a:prstClr val="white"/>
              </a:solidFill>
              <a:latin typeface="Arial"/>
              <a:ea typeface="ＭＳ Ｐゴシック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ObservableCollection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and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ItemsControl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Use locking to access the collection on the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QueuedTask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1257300" marR="0" lvl="2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err="1">
                <a:solidFill>
                  <a:prstClr val="white"/>
                </a:solidFill>
                <a:latin typeface="Consolas" panose="020B0609020204030204" pitchFamily="49" charset="0"/>
                <a:ea typeface="ＭＳ Ｐゴシック"/>
              </a:rPr>
              <a:t>BindingOperations.EnableCollectionSynchronization</a:t>
            </a:r>
            <a:r>
              <a:rPr lang="en-US" dirty="0">
                <a:solidFill>
                  <a:prstClr val="white"/>
                </a:solidFill>
                <a:latin typeface="Consolas" panose="020B0609020204030204" pitchFamily="49" charset="0"/>
                <a:ea typeface="ＭＳ Ｐゴシック"/>
              </a:rPr>
              <a:t>(collection, _lock);</a:t>
            </a:r>
          </a:p>
          <a:p>
            <a:pPr marL="1257300" marR="0" lvl="2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solidFill>
                <a:prstClr val="white"/>
              </a:solidFill>
              <a:latin typeface="Consolas" panose="020B0609020204030204" pitchFamily="49" charset="0"/>
              <a:ea typeface="ＭＳ Ｐゴシック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Dockpane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Feedback and Progress</a:t>
            </a: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dirty="0">
                <a:solidFill>
                  <a:prstClr val="white"/>
                </a:solidFill>
                <a:latin typeface="Arial"/>
                <a:ea typeface="ＭＳ Ｐゴシック"/>
              </a:rPr>
              <a:t>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e-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entrancy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ProgressBar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 for progress updates</a:t>
            </a:r>
          </a:p>
          <a:p>
            <a:pPr marL="1257300" marR="0" lvl="2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prstClr val="white"/>
                </a:solidFill>
                <a:latin typeface="Arial"/>
                <a:ea typeface="ＭＳ Ｐゴシック"/>
              </a:rPr>
              <a:t>U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se of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FrameworkApplication.Current.Dispatcher.Invoke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() </a:t>
            </a:r>
            <a:r>
              <a:rPr lang="en-US" sz="2000" dirty="0">
                <a:solidFill>
                  <a:prstClr val="white"/>
                </a:solidFill>
                <a:latin typeface="Arial"/>
                <a:ea typeface="ＭＳ Ｐゴシック"/>
              </a:rPr>
              <a:t>as needed</a:t>
            </a:r>
          </a:p>
          <a:p>
            <a:pPr marL="1257300" marR="0" lvl="2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2000" dirty="0">
              <a:solidFill>
                <a:prstClr val="white"/>
              </a:solidFill>
              <a:latin typeface="Arial"/>
              <a:ea typeface="ＭＳ Ｐゴシック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ProWindow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</a:rPr>
              <a:t>Modal + Modeless Patterns</a:t>
            </a:r>
          </a:p>
        </p:txBody>
      </p:sp>
    </p:spTree>
    <p:extLst>
      <p:ext uri="{BB962C8B-B14F-4D97-AF65-F5344CB8AC3E}">
        <p14:creationId xmlns:p14="http://schemas.microsoft.com/office/powerpoint/2010/main" val="2302019392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fish, shark&#10;&#10;Description automatically generated">
            <a:extLst>
              <a:ext uri="{FF2B5EF4-FFF2-40B4-BE49-F238E27FC236}">
                <a16:creationId xmlns:a16="http://schemas.microsoft.com/office/drawing/2014/main" id="{77E92D6E-35E7-2F75-6987-148C63CA80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Title 2">
            <a:extLst>
              <a:ext uri="{FF2B5EF4-FFF2-40B4-BE49-F238E27FC236}">
                <a16:creationId xmlns:a16="http://schemas.microsoft.com/office/drawing/2014/main" id="{D0EDFF76-F4F1-A34E-9DBE-9B61D5A3B7D0}"/>
              </a:ext>
            </a:extLst>
          </p:cNvPr>
          <p:cNvSpPr txBox="1">
            <a:spLocks/>
          </p:cNvSpPr>
          <p:nvPr/>
        </p:nvSpPr>
        <p:spPr>
          <a:xfrm>
            <a:off x="914400" y="813569"/>
            <a:ext cx="10369296" cy="461665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0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algn="ctr"/>
            <a:r>
              <a:rPr lang="en-US" dirty="0"/>
              <a:t>Please Share Your Feedback in the App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C0459A8-84BD-C948-BE9C-B34F073DD917}"/>
              </a:ext>
            </a:extLst>
          </p:cNvPr>
          <p:cNvGrpSpPr/>
          <p:nvPr/>
        </p:nvGrpSpPr>
        <p:grpSpPr>
          <a:xfrm>
            <a:off x="1511487" y="1660234"/>
            <a:ext cx="9139025" cy="4336701"/>
            <a:chOff x="1511487" y="1660234"/>
            <a:chExt cx="9139025" cy="433670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FC037533-8F12-9149-A013-DC018BEB5650}"/>
                </a:ext>
              </a:extLst>
            </p:cNvPr>
            <p:cNvGrpSpPr/>
            <p:nvPr/>
          </p:nvGrpSpPr>
          <p:grpSpPr>
            <a:xfrm>
              <a:off x="1511487" y="1660234"/>
              <a:ext cx="9139025" cy="4336701"/>
              <a:chOff x="1511487" y="1660234"/>
              <a:chExt cx="9139025" cy="4336701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850C38A-DFEB-6349-94A5-499FEFA6A060}"/>
                  </a:ext>
                </a:extLst>
              </p:cNvPr>
              <p:cNvSpPr txBox="1"/>
              <p:nvPr/>
            </p:nvSpPr>
            <p:spPr>
              <a:xfrm>
                <a:off x="1605700" y="1660234"/>
                <a:ext cx="1733298" cy="634695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 eaLnBrk="0" hangingPunct="0"/>
                <a:r>
                  <a:rPr lang="en-US" sz="1400" dirty="0"/>
                  <a:t>Download the Esri Events app and find your event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381F224-72DC-4241-BB75-3F1CF2EA7BE1}"/>
                  </a:ext>
                </a:extLst>
              </p:cNvPr>
              <p:cNvSpPr txBox="1"/>
              <p:nvPr/>
            </p:nvSpPr>
            <p:spPr>
              <a:xfrm>
                <a:off x="4011467" y="1660234"/>
                <a:ext cx="1733298" cy="634695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 eaLnBrk="0" hangingPunct="0"/>
                <a:r>
                  <a:rPr lang="en-US" sz="1400" dirty="0">
                    <a:solidFill>
                      <a:srgbClr val="6EF0AF"/>
                    </a:solidFill>
                  </a:rPr>
                  <a:t>Select the session you attended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ABEA1C3-E185-194D-A4A0-17D7FB34F4D1}"/>
                  </a:ext>
                </a:extLst>
              </p:cNvPr>
              <p:cNvSpPr txBox="1"/>
              <p:nvPr/>
            </p:nvSpPr>
            <p:spPr>
              <a:xfrm>
                <a:off x="6417234" y="1660234"/>
                <a:ext cx="1733298" cy="634695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 eaLnBrk="0" hangingPunct="0"/>
                <a:r>
                  <a:rPr lang="en-US" sz="1400" dirty="0"/>
                  <a:t>Scroll down to “Survey”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2C61F03-0729-9245-855D-63132C33B863}"/>
                  </a:ext>
                </a:extLst>
              </p:cNvPr>
              <p:cNvSpPr txBox="1"/>
              <p:nvPr/>
            </p:nvSpPr>
            <p:spPr>
              <a:xfrm>
                <a:off x="8823001" y="1660234"/>
                <a:ext cx="1733298" cy="634695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ctr" eaLnBrk="0" hangingPunct="0"/>
                <a:r>
                  <a:rPr lang="en-US" sz="1400" dirty="0">
                    <a:solidFill>
                      <a:srgbClr val="6EF0AF"/>
                    </a:solidFill>
                  </a:rPr>
                  <a:t>Log in to access the survey</a:t>
                </a:r>
              </a:p>
            </p:txBody>
          </p: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E95F50F2-B02E-8941-8C91-626D3BA0D883}"/>
                  </a:ext>
                </a:extLst>
              </p:cNvPr>
              <p:cNvGrpSpPr/>
              <p:nvPr/>
            </p:nvGrpSpPr>
            <p:grpSpPr>
              <a:xfrm>
                <a:off x="3917254" y="2480866"/>
                <a:ext cx="1921724" cy="3516069"/>
                <a:chOff x="3125273" y="2289667"/>
                <a:chExt cx="1745068" cy="3192852"/>
              </a:xfrm>
            </p:grpSpPr>
            <p:pic>
              <p:nvPicPr>
                <p:cNvPr id="12" name="Picture 11" descr="A screenshot of a cell phone&#10;&#10;Description generated with very high confidence">
                  <a:extLst>
                    <a:ext uri="{FF2B5EF4-FFF2-40B4-BE49-F238E27FC236}">
                      <a16:creationId xmlns:a16="http://schemas.microsoft.com/office/drawing/2014/main" id="{82BAE032-2B26-DE41-A77A-C598B4D52DF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3197021" y="2443993"/>
                  <a:ext cx="1607862" cy="2888675"/>
                </a:xfrm>
                <a:prstGeom prst="rect">
                  <a:avLst/>
                </a:prstGeom>
              </p:spPr>
            </p:pic>
            <p:pic>
              <p:nvPicPr>
                <p:cNvPr id="13" name="Picture 8">
                  <a:extLst>
                    <a:ext uri="{FF2B5EF4-FFF2-40B4-BE49-F238E27FC236}">
                      <a16:creationId xmlns:a16="http://schemas.microsoft.com/office/drawing/2014/main" id="{C7884134-DBB4-B847-9A8D-F25810AEE45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alphaModFix amt="50000"/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rcRect/>
                <a:stretch/>
              </p:blipFill>
              <p:spPr>
                <a:xfrm>
                  <a:off x="3125273" y="2289667"/>
                  <a:ext cx="1745068" cy="3192852"/>
                </a:xfrm>
                <a:prstGeom prst="rect">
                  <a:avLst/>
                </a:prstGeom>
              </p:spPr>
            </p:pic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2068E54C-C8B3-9A4F-AD47-CFAC8BD3280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/>
                <a:srcRect t="5264" b="11908"/>
                <a:stretch/>
              </p:blipFill>
              <p:spPr>
                <a:xfrm>
                  <a:off x="3184457" y="2416320"/>
                  <a:ext cx="1627632" cy="2917493"/>
                </a:xfrm>
                <a:prstGeom prst="rect">
                  <a:avLst/>
                </a:prstGeom>
              </p:spPr>
            </p:pic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D813EF59-4A51-BB4E-BB9D-E289BD721B77}"/>
                  </a:ext>
                </a:extLst>
              </p:cNvPr>
              <p:cNvGrpSpPr/>
              <p:nvPr/>
            </p:nvGrpSpPr>
            <p:grpSpPr>
              <a:xfrm>
                <a:off x="6323021" y="2480866"/>
                <a:ext cx="1921724" cy="3516069"/>
                <a:chOff x="5226240" y="2289667"/>
                <a:chExt cx="1745068" cy="3192852"/>
              </a:xfrm>
            </p:grpSpPr>
            <p:pic>
              <p:nvPicPr>
                <p:cNvPr id="16" name="Picture 15">
                  <a:extLst>
                    <a:ext uri="{FF2B5EF4-FFF2-40B4-BE49-F238E27FC236}">
                      <a16:creationId xmlns:a16="http://schemas.microsoft.com/office/drawing/2014/main" id="{0F4EDA14-5500-A54D-A0CF-045D632D880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292508" y="2463294"/>
                  <a:ext cx="1618488" cy="2878751"/>
                </a:xfrm>
                <a:prstGeom prst="rect">
                  <a:avLst/>
                </a:prstGeom>
              </p:spPr>
            </p:pic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A245444C-72F6-E14A-88A4-70F42AFA4637}"/>
                    </a:ext>
                  </a:extLst>
                </p:cNvPr>
                <p:cNvSpPr/>
                <p:nvPr/>
              </p:nvSpPr>
              <p:spPr bwMode="auto">
                <a:xfrm>
                  <a:off x="5292508" y="2445031"/>
                  <a:ext cx="1618488" cy="97438"/>
                </a:xfrm>
                <a:prstGeom prst="rect">
                  <a:avLst/>
                </a:prstGeom>
                <a:solidFill>
                  <a:srgbClr val="232323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21" name="Picture 8">
                  <a:extLst>
                    <a:ext uri="{FF2B5EF4-FFF2-40B4-BE49-F238E27FC236}">
                      <a16:creationId xmlns:a16="http://schemas.microsoft.com/office/drawing/2014/main" id="{72F83291-46D9-2F40-BB40-0949D3FBACB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alphaModFix amt="50000"/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rcRect/>
                <a:stretch/>
              </p:blipFill>
              <p:spPr>
                <a:xfrm>
                  <a:off x="5226240" y="2289667"/>
                  <a:ext cx="1745068" cy="3192852"/>
                </a:xfrm>
                <a:prstGeom prst="rect">
                  <a:avLst/>
                </a:prstGeom>
              </p:spPr>
            </p:pic>
            <p:pic>
              <p:nvPicPr>
                <p:cNvPr id="22" name="Picture 21">
                  <a:extLst>
                    <a:ext uri="{FF2B5EF4-FFF2-40B4-BE49-F238E27FC236}">
                      <a16:creationId xmlns:a16="http://schemas.microsoft.com/office/drawing/2014/main" id="{B2F083CE-761F-5B44-9D60-E3E9B263286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t="5528" b="11593"/>
                <a:stretch/>
              </p:blipFill>
              <p:spPr>
                <a:xfrm>
                  <a:off x="5288838" y="2428985"/>
                  <a:ext cx="1627632" cy="2919244"/>
                </a:xfrm>
                <a:prstGeom prst="rect">
                  <a:avLst/>
                </a:prstGeom>
              </p:spPr>
            </p:pic>
            <p:pic>
              <p:nvPicPr>
                <p:cNvPr id="23" name="Picture 22">
                  <a:extLst>
                    <a:ext uri="{FF2B5EF4-FFF2-40B4-BE49-F238E27FC236}">
                      <a16:creationId xmlns:a16="http://schemas.microsoft.com/office/drawing/2014/main" id="{535DF100-CBD9-074D-9733-47200FA381A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t="5528" b="88481"/>
                <a:stretch/>
              </p:blipFill>
              <p:spPr>
                <a:xfrm>
                  <a:off x="5286686" y="2428985"/>
                  <a:ext cx="1627632" cy="211014"/>
                </a:xfrm>
                <a:prstGeom prst="rect">
                  <a:avLst/>
                </a:prstGeom>
              </p:spPr>
            </p:pic>
          </p:grpSp>
          <p:sp>
            <p:nvSpPr>
              <p:cNvPr id="24" name="Right Arrow 38">
                <a:extLst>
                  <a:ext uri="{FF2B5EF4-FFF2-40B4-BE49-F238E27FC236}">
                    <a16:creationId xmlns:a16="http://schemas.microsoft.com/office/drawing/2014/main" id="{7325D5B9-3AFA-3E47-8138-65F8D5447E69}"/>
                  </a:ext>
                </a:extLst>
              </p:cNvPr>
              <p:cNvSpPr/>
              <p:nvPr/>
            </p:nvSpPr>
            <p:spPr bwMode="auto">
              <a:xfrm>
                <a:off x="3208835" y="3609539"/>
                <a:ext cx="777941" cy="484727"/>
              </a:xfrm>
              <a:prstGeom prst="rightArrow">
                <a:avLst/>
              </a:prstGeom>
              <a:gradFill flip="none" rotWithShape="1">
                <a:gsLst>
                  <a:gs pos="100000">
                    <a:schemeClr val="bg2">
                      <a:lumMod val="20000"/>
                      <a:lumOff val="80000"/>
                    </a:schemeClr>
                  </a:gs>
                  <a:gs pos="0">
                    <a:schemeClr val="bg2">
                      <a:lumMod val="20000"/>
                      <a:lumOff val="80000"/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>
                <a:outerShdw blurRad="254000" dist="38100" dir="10800000" algn="r" rotWithShape="0">
                  <a:schemeClr val="tx1">
                    <a:alpha val="40000"/>
                  </a:schemeClr>
                </a:outerShdw>
              </a:effectLst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5" name="Right Arrow 38">
                <a:extLst>
                  <a:ext uri="{FF2B5EF4-FFF2-40B4-BE49-F238E27FC236}">
                    <a16:creationId xmlns:a16="http://schemas.microsoft.com/office/drawing/2014/main" id="{D1F45432-308A-FD46-A157-211CA1060763}"/>
                  </a:ext>
                </a:extLst>
              </p:cNvPr>
              <p:cNvSpPr/>
              <p:nvPr/>
            </p:nvSpPr>
            <p:spPr bwMode="auto">
              <a:xfrm>
                <a:off x="5609701" y="4327558"/>
                <a:ext cx="777941" cy="484727"/>
              </a:xfrm>
              <a:prstGeom prst="rightArrow">
                <a:avLst/>
              </a:prstGeom>
              <a:gradFill flip="none" rotWithShape="1">
                <a:gsLst>
                  <a:gs pos="100000">
                    <a:schemeClr val="bg2">
                      <a:lumMod val="20000"/>
                      <a:lumOff val="80000"/>
                    </a:schemeClr>
                  </a:gs>
                  <a:gs pos="0">
                    <a:schemeClr val="bg2">
                      <a:lumMod val="20000"/>
                      <a:lumOff val="80000"/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>
                <a:outerShdw blurRad="254000" dist="38100" dir="10800000" algn="r" rotWithShape="0">
                  <a:schemeClr val="tx1">
                    <a:alpha val="40000"/>
                  </a:schemeClr>
                </a:outerShdw>
              </a:effectLst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sp>
            <p:nvSpPr>
              <p:cNvPr id="26" name="Right Arrow 38">
                <a:extLst>
                  <a:ext uri="{FF2B5EF4-FFF2-40B4-BE49-F238E27FC236}">
                    <a16:creationId xmlns:a16="http://schemas.microsoft.com/office/drawing/2014/main" id="{54874BB2-3872-7441-8F1A-21BE13B6AB72}"/>
                  </a:ext>
                </a:extLst>
              </p:cNvPr>
              <p:cNvSpPr/>
              <p:nvPr/>
            </p:nvSpPr>
            <p:spPr bwMode="auto">
              <a:xfrm>
                <a:off x="7935728" y="4327558"/>
                <a:ext cx="777941" cy="484727"/>
              </a:xfrm>
              <a:prstGeom prst="rightArrow">
                <a:avLst/>
              </a:prstGeom>
              <a:gradFill flip="none" rotWithShape="1">
                <a:gsLst>
                  <a:gs pos="100000">
                    <a:schemeClr val="bg2">
                      <a:lumMod val="20000"/>
                      <a:lumOff val="80000"/>
                    </a:schemeClr>
                  </a:gs>
                  <a:gs pos="0">
                    <a:schemeClr val="bg2">
                      <a:lumMod val="20000"/>
                      <a:lumOff val="80000"/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>
                <a:outerShdw blurRad="254000" dist="38100" dir="10800000" algn="r" rotWithShape="0">
                  <a:schemeClr val="tx1">
                    <a:alpha val="40000"/>
                  </a:schemeClr>
                </a:outerShdw>
              </a:effectLst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7B09CCB2-AEFA-EF4B-8AE5-DFD06235A12F}"/>
                  </a:ext>
                </a:extLst>
              </p:cNvPr>
              <p:cNvGrpSpPr/>
              <p:nvPr/>
            </p:nvGrpSpPr>
            <p:grpSpPr>
              <a:xfrm>
                <a:off x="8728788" y="2480866"/>
                <a:ext cx="1921724" cy="3516069"/>
                <a:chOff x="8728788" y="2289666"/>
                <a:chExt cx="1921724" cy="3516069"/>
              </a:xfrm>
            </p:grpSpPr>
            <p:pic>
              <p:nvPicPr>
                <p:cNvPr id="28" name="Picture 8">
                  <a:extLst>
                    <a:ext uri="{FF2B5EF4-FFF2-40B4-BE49-F238E27FC236}">
                      <a16:creationId xmlns:a16="http://schemas.microsoft.com/office/drawing/2014/main" id="{ED94FC9A-361F-E542-80E7-EE83F10342E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alphaModFix amt="50000"/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rcRect/>
                <a:stretch/>
              </p:blipFill>
              <p:spPr>
                <a:xfrm>
                  <a:off x="8728788" y="2289666"/>
                  <a:ext cx="1921724" cy="3516069"/>
                </a:xfrm>
                <a:prstGeom prst="rect">
                  <a:avLst/>
                </a:prstGeom>
              </p:spPr>
            </p:pic>
            <p:grpSp>
              <p:nvGrpSpPr>
                <p:cNvPr id="29" name="Group 28">
                  <a:extLst>
                    <a:ext uri="{FF2B5EF4-FFF2-40B4-BE49-F238E27FC236}">
                      <a16:creationId xmlns:a16="http://schemas.microsoft.com/office/drawing/2014/main" id="{AE96365D-2F2E-F145-9AEC-B04A2C49EC98}"/>
                    </a:ext>
                  </a:extLst>
                </p:cNvPr>
                <p:cNvGrpSpPr/>
                <p:nvPr/>
              </p:nvGrpSpPr>
              <p:grpSpPr>
                <a:xfrm>
                  <a:off x="8795989" y="2443515"/>
                  <a:ext cx="1801368" cy="3214334"/>
                  <a:chOff x="8795989" y="2443515"/>
                  <a:chExt cx="1801368" cy="3214334"/>
                </a:xfrm>
              </p:grpSpPr>
              <p:pic>
                <p:nvPicPr>
                  <p:cNvPr id="30" name="Picture 29">
                    <a:extLst>
                      <a:ext uri="{FF2B5EF4-FFF2-40B4-BE49-F238E27FC236}">
                        <a16:creationId xmlns:a16="http://schemas.microsoft.com/office/drawing/2014/main" id="{03A02BF9-8C1C-C945-94E0-B8B7B3A0578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10"/>
                  <a:srcRect t="5776" b="89445"/>
                  <a:stretch/>
                </p:blipFill>
                <p:spPr>
                  <a:xfrm>
                    <a:off x="8795989" y="2443515"/>
                    <a:ext cx="1801368" cy="186411"/>
                  </a:xfrm>
                  <a:prstGeom prst="rect">
                    <a:avLst/>
                  </a:prstGeom>
                </p:spPr>
              </p:pic>
              <p:pic>
                <p:nvPicPr>
                  <p:cNvPr id="31" name="Picture 30">
                    <a:extLst>
                      <a:ext uri="{FF2B5EF4-FFF2-40B4-BE49-F238E27FC236}">
                        <a16:creationId xmlns:a16="http://schemas.microsoft.com/office/drawing/2014/main" id="{2021EAAF-504B-F242-96B1-8415531BBD3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11"/>
                  <a:srcRect t="21917" b="493"/>
                  <a:stretch/>
                </p:blipFill>
                <p:spPr>
                  <a:xfrm>
                    <a:off x="8795990" y="2635248"/>
                    <a:ext cx="1799083" cy="3022601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91B469A5-7119-2C47-A3F3-564E7B700B6A}"/>
                  </a:ext>
                </a:extLst>
              </p:cNvPr>
              <p:cNvGrpSpPr/>
              <p:nvPr/>
            </p:nvGrpSpPr>
            <p:grpSpPr>
              <a:xfrm>
                <a:off x="1511487" y="2480866"/>
                <a:ext cx="1921724" cy="3516069"/>
                <a:chOff x="1511487" y="2289666"/>
                <a:chExt cx="1921724" cy="3516069"/>
              </a:xfrm>
            </p:grpSpPr>
            <p:pic>
              <p:nvPicPr>
                <p:cNvPr id="33" name="Picture 8">
                  <a:extLst>
                    <a:ext uri="{FF2B5EF4-FFF2-40B4-BE49-F238E27FC236}">
                      <a16:creationId xmlns:a16="http://schemas.microsoft.com/office/drawing/2014/main" id="{1BB21591-AE0C-3742-A944-98DACB66526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alphaModFix amt="50000"/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rcRect/>
                <a:stretch/>
              </p:blipFill>
              <p:spPr>
                <a:xfrm>
                  <a:off x="1511487" y="2289666"/>
                  <a:ext cx="1921724" cy="3516069"/>
                </a:xfrm>
                <a:prstGeom prst="rect">
                  <a:avLst/>
                </a:prstGeom>
              </p:spPr>
            </p:pic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FBC2D592-CDE5-3D45-8854-33F318214AE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2"/>
                <a:srcRect t="4161" b="12904"/>
                <a:stretch/>
              </p:blipFill>
              <p:spPr>
                <a:xfrm>
                  <a:off x="1574581" y="2431279"/>
                  <a:ext cx="1785525" cy="3204672"/>
                </a:xfrm>
                <a:prstGeom prst="rect">
                  <a:avLst/>
                </a:prstGeom>
              </p:spPr>
            </p:pic>
          </p:grpSp>
        </p:grpSp>
        <p:pic>
          <p:nvPicPr>
            <p:cNvPr id="17" name="Picture 16" descr="A screenshot of a computer&#10;&#10;Description automatically generated with low confidence">
              <a:extLst>
                <a:ext uri="{FF2B5EF4-FFF2-40B4-BE49-F238E27FC236}">
                  <a16:creationId xmlns:a16="http://schemas.microsoft.com/office/drawing/2014/main" id="{86084E35-757A-318B-4556-32C6225719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610995" y="3511320"/>
              <a:ext cx="1713524" cy="662602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5D503C7C-17BB-FF06-430C-9D739E16B55B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52108" t="42058"/>
          <a:stretch/>
        </p:blipFill>
        <p:spPr>
          <a:xfrm>
            <a:off x="8295458" y="4206240"/>
            <a:ext cx="3896541" cy="2651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992799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96AAE464-ED35-B566-9601-7652C7733D35}"/>
              </a:ext>
            </a:extLst>
          </p:cNvPr>
          <p:cNvGrpSpPr/>
          <p:nvPr/>
        </p:nvGrpSpPr>
        <p:grpSpPr>
          <a:xfrm>
            <a:off x="0" y="0"/>
            <a:ext cx="12235112" cy="6858000"/>
            <a:chOff x="0" y="0"/>
            <a:chExt cx="12235112" cy="6858000"/>
          </a:xfrm>
        </p:grpSpPr>
        <p:pic>
          <p:nvPicPr>
            <p:cNvPr id="10" name="Picture 9" descr="A picture containing sky, swimming&#10;&#10;Description automatically generated">
              <a:extLst>
                <a:ext uri="{FF2B5EF4-FFF2-40B4-BE49-F238E27FC236}">
                  <a16:creationId xmlns:a16="http://schemas.microsoft.com/office/drawing/2014/main" id="{8D949CC0-0188-7ABD-0F02-DC39962D3D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51CD2795-454C-EDD2-4DEA-FBE9E4D86E22}"/>
                </a:ext>
              </a:extLst>
            </p:cNvPr>
            <p:cNvSpPr/>
            <p:nvPr/>
          </p:nvSpPr>
          <p:spPr>
            <a:xfrm>
              <a:off x="1" y="6355069"/>
              <a:ext cx="12235111" cy="25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1050" dirty="0">
                  <a:solidFill>
                    <a:srgbClr val="6EF0AF"/>
                  </a:solidFill>
                </a:rPr>
                <a:t>Copyright © 2022 Esri. All rights reserved.</a:t>
              </a:r>
            </a:p>
          </p:txBody>
        </p:sp>
        <p:pic>
          <p:nvPicPr>
            <p:cNvPr id="3" name="Picture 8">
              <a:extLst>
                <a:ext uri="{FF2B5EF4-FFF2-40B4-BE49-F238E27FC236}">
                  <a16:creationId xmlns:a16="http://schemas.microsoft.com/office/drawing/2014/main" id="{30378993-D8CB-F4CD-FAB8-2FE04226E4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4614" y="2745323"/>
              <a:ext cx="4419598" cy="1367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58336320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7FB5F4-B6B4-4E0B-BD6A-17A9B3FB7F56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080655"/>
            <a:ext cx="10369296" cy="5057498"/>
          </a:xfrm>
          <a:prstGeom prst="rect">
            <a:avLst/>
          </a:prstGeom>
        </p:spPr>
        <p:txBody>
          <a:bodyPr/>
          <a:lstStyle/>
          <a:p>
            <a:r>
              <a:rPr lang="en-US" sz="2400" dirty="0" err="1"/>
              <a:t>Dockpane</a:t>
            </a:r>
            <a:r>
              <a:rPr lang="en-US" sz="2400" dirty="0"/>
              <a:t> UI and MVVM (Model-View-View Model)</a:t>
            </a:r>
          </a:p>
          <a:p>
            <a:pPr lvl="1"/>
            <a:r>
              <a:rPr lang="en-US" sz="2200" dirty="0"/>
              <a:t>Consists of a modeless pane + view model pair</a:t>
            </a:r>
          </a:p>
          <a:p>
            <a:pPr lvl="1"/>
            <a:r>
              <a:rPr lang="en-US" sz="2400" dirty="0"/>
              <a:t>View is a WPF User Control containing the various widgets</a:t>
            </a:r>
          </a:p>
          <a:p>
            <a:pPr lvl="1"/>
            <a:r>
              <a:rPr lang="en-US" sz="2200" dirty="0"/>
              <a:t>Data is retrieved and updated in the Model/View Model – non-visual</a:t>
            </a:r>
          </a:p>
          <a:p>
            <a:pPr lvl="2"/>
            <a:r>
              <a:rPr lang="en-US" sz="2000" dirty="0"/>
              <a:t>inherits from </a:t>
            </a:r>
            <a:r>
              <a:rPr lang="en-US" sz="2000" dirty="0" err="1">
                <a:latin typeface="Consolas" panose="020B0609020204030204" pitchFamily="49" charset="0"/>
              </a:rPr>
              <a:t>ArcGIS.Desktop.Framework.Contracts.Dockpane</a:t>
            </a:r>
            <a:endParaRPr lang="en-US" sz="2000" dirty="0"/>
          </a:p>
          <a:p>
            <a:pPr lvl="1"/>
            <a:r>
              <a:rPr lang="en-US" sz="2200" dirty="0"/>
              <a:t>Updates to the Model/View Model sync with the UI widgets via Property Notification</a:t>
            </a:r>
          </a:p>
          <a:p>
            <a:pPr lvl="1"/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9C9BED2-E5E4-4C5A-8952-70A91E95DB2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360808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Dockpane</a:t>
            </a:r>
            <a:r>
              <a:rPr lang="en-US" dirty="0"/>
              <a:t> – Recap</a:t>
            </a:r>
          </a:p>
        </p:txBody>
      </p:sp>
    </p:spTree>
    <p:extLst>
      <p:ext uri="{BB962C8B-B14F-4D97-AF65-F5344CB8AC3E}">
        <p14:creationId xmlns:p14="http://schemas.microsoft.com/office/powerpoint/2010/main" val="3302662565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7FB5F4-B6B4-4E0B-BD6A-17A9B3FB7F56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080655"/>
            <a:ext cx="10369296" cy="5057498"/>
          </a:xfrm>
          <a:prstGeom prst="rect">
            <a:avLst/>
          </a:prstGeom>
        </p:spPr>
        <p:txBody>
          <a:bodyPr/>
          <a:lstStyle/>
          <a:p>
            <a:r>
              <a:rPr lang="en-US" sz="2400" dirty="0" err="1"/>
              <a:t>Dockpane</a:t>
            </a:r>
            <a:r>
              <a:rPr lang="en-US" sz="2400" dirty="0"/>
              <a:t> UI and MVVM (Model-View-View Model)</a:t>
            </a:r>
          </a:p>
          <a:p>
            <a:pPr lvl="1"/>
            <a:r>
              <a:rPr lang="en-US" sz="2200" dirty="0"/>
              <a:t>Consists of a modeless pane + view model pair</a:t>
            </a:r>
          </a:p>
          <a:p>
            <a:pPr lvl="1"/>
            <a:r>
              <a:rPr lang="en-US" sz="2400" dirty="0"/>
              <a:t>View is a WPF User Control containing the various widgets</a:t>
            </a:r>
          </a:p>
          <a:p>
            <a:pPr lvl="1"/>
            <a:r>
              <a:rPr lang="en-US" sz="2200" dirty="0"/>
              <a:t>Data is retrieved and updated in the Model/View Model – non-visual</a:t>
            </a:r>
          </a:p>
          <a:p>
            <a:pPr lvl="2"/>
            <a:r>
              <a:rPr lang="en-US" sz="2000" dirty="0"/>
              <a:t>inherits from </a:t>
            </a:r>
            <a:r>
              <a:rPr lang="en-US" sz="2000" dirty="0" err="1">
                <a:latin typeface="Consolas" panose="020B0609020204030204" pitchFamily="49" charset="0"/>
              </a:rPr>
              <a:t>ArcGIS.Desktop.Framework.Contracts.Dockpane</a:t>
            </a:r>
            <a:endParaRPr lang="en-US" sz="2000" dirty="0"/>
          </a:p>
          <a:p>
            <a:pPr lvl="1"/>
            <a:r>
              <a:rPr lang="en-US" sz="2200" dirty="0"/>
              <a:t>Updates to the Model/View Model sync with the UI widgets via </a:t>
            </a:r>
            <a:r>
              <a:rPr lang="en-US" sz="2200" b="1" dirty="0">
                <a:solidFill>
                  <a:schemeClr val="tx2">
                    <a:lumMod val="75000"/>
                  </a:schemeClr>
                </a:solidFill>
              </a:rPr>
              <a:t>Property Notification</a:t>
            </a:r>
          </a:p>
          <a:p>
            <a:pPr lvl="1"/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9C9BED2-E5E4-4C5A-8952-70A91E95DB2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360808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Dockpane</a:t>
            </a:r>
            <a:r>
              <a:rPr lang="en-US" dirty="0"/>
              <a:t> – Recap</a:t>
            </a:r>
          </a:p>
        </p:txBody>
      </p:sp>
    </p:spTree>
    <p:extLst>
      <p:ext uri="{BB962C8B-B14F-4D97-AF65-F5344CB8AC3E}">
        <p14:creationId xmlns:p14="http://schemas.microsoft.com/office/powerpoint/2010/main" val="1577422114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7FB5F4-B6B4-4E0B-BD6A-17A9B3FB7F56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080655"/>
            <a:ext cx="10369296" cy="5057498"/>
          </a:xfrm>
          <a:prstGeom prst="rect">
            <a:avLst/>
          </a:prstGeom>
        </p:spPr>
        <p:txBody>
          <a:bodyPr/>
          <a:lstStyle/>
          <a:p>
            <a:r>
              <a:rPr lang="en-US" sz="2400" dirty="0" err="1">
                <a:solidFill>
                  <a:schemeClr val="tx1">
                    <a:lumMod val="65000"/>
                  </a:schemeClr>
                </a:solidFill>
              </a:rPr>
              <a:t>Dockpane</a:t>
            </a:r>
            <a:r>
              <a:rPr lang="en-US" sz="2400" dirty="0">
                <a:solidFill>
                  <a:schemeClr val="tx1">
                    <a:lumMod val="65000"/>
                  </a:schemeClr>
                </a:solidFill>
              </a:rPr>
              <a:t> UI and MVVM (Model-View-View Model)</a:t>
            </a:r>
          </a:p>
          <a:p>
            <a:pPr lvl="1"/>
            <a:r>
              <a:rPr lang="en-US" sz="2200" dirty="0">
                <a:solidFill>
                  <a:schemeClr val="tx1">
                    <a:lumMod val="65000"/>
                  </a:schemeClr>
                </a:solidFill>
              </a:rPr>
              <a:t>Consists of a modeless pane + view model pair</a:t>
            </a:r>
          </a:p>
          <a:p>
            <a:pPr lvl="1"/>
            <a:r>
              <a:rPr lang="en-US" sz="2400" dirty="0">
                <a:solidFill>
                  <a:schemeClr val="tx1">
                    <a:lumMod val="65000"/>
                  </a:schemeClr>
                </a:solidFill>
              </a:rPr>
              <a:t>View is a WPF User Control containing the various widgets</a:t>
            </a:r>
          </a:p>
          <a:p>
            <a:pPr lvl="1"/>
            <a:r>
              <a:rPr lang="en-US" sz="2200" dirty="0">
                <a:solidFill>
                  <a:schemeClr val="tx1">
                    <a:lumMod val="65000"/>
                  </a:schemeClr>
                </a:solidFill>
              </a:rPr>
              <a:t>Data is retrieved and updated in the Model/View Model – non-visual</a:t>
            </a:r>
          </a:p>
          <a:p>
            <a:pPr lvl="2"/>
            <a:r>
              <a:rPr lang="en-US" sz="2000" dirty="0">
                <a:solidFill>
                  <a:schemeClr val="tx1">
                    <a:lumMod val="65000"/>
                  </a:schemeClr>
                </a:solidFill>
              </a:rPr>
              <a:t>inherits from </a:t>
            </a:r>
            <a:r>
              <a:rPr lang="en-US" sz="20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ArcGIS.Desktop.Framework.Contracts.Dockpane</a:t>
            </a:r>
            <a:endParaRPr lang="en-US" sz="2000" dirty="0">
              <a:solidFill>
                <a:schemeClr val="tx1">
                  <a:lumMod val="65000"/>
                </a:schemeClr>
              </a:solidFill>
            </a:endParaRPr>
          </a:p>
          <a:p>
            <a:pPr lvl="1"/>
            <a:r>
              <a:rPr lang="en-US" sz="2200" dirty="0">
                <a:solidFill>
                  <a:schemeClr val="tx1">
                    <a:lumMod val="65000"/>
                  </a:schemeClr>
                </a:solidFill>
              </a:rPr>
              <a:t>Updates to the Model/View Model sync with the UI widgets via </a:t>
            </a:r>
            <a:r>
              <a:rPr lang="en-US" sz="2200" b="1" dirty="0">
                <a:solidFill>
                  <a:schemeClr val="tx1">
                    <a:lumMod val="65000"/>
                  </a:schemeClr>
                </a:solidFill>
              </a:rPr>
              <a:t>Property Notification</a:t>
            </a:r>
          </a:p>
          <a:p>
            <a:pPr lvl="2"/>
            <a:r>
              <a:rPr lang="en-US" sz="2200" dirty="0"/>
              <a:t>UI Widget </a:t>
            </a:r>
            <a:r>
              <a:rPr lang="en-US" sz="2200" b="1" i="1" dirty="0"/>
              <a:t>binds</a:t>
            </a:r>
            <a:r>
              <a:rPr lang="en-US" sz="2200" dirty="0"/>
              <a:t> to </a:t>
            </a:r>
            <a:r>
              <a:rPr lang="en-US" sz="2200" dirty="0" err="1"/>
              <a:t>ViewModel</a:t>
            </a:r>
            <a:r>
              <a:rPr lang="en-US" sz="2200" dirty="0"/>
              <a:t> property (</a:t>
            </a:r>
            <a:r>
              <a:rPr lang="en-US" sz="2200" dirty="0" err="1"/>
              <a:t>xaml</a:t>
            </a:r>
            <a:r>
              <a:rPr lang="en-US" sz="2200" dirty="0"/>
              <a:t>)</a:t>
            </a:r>
          </a:p>
          <a:p>
            <a:pPr lvl="2"/>
            <a:r>
              <a:rPr lang="en-US" sz="2200" dirty="0" err="1"/>
              <a:t>ViewModel</a:t>
            </a:r>
            <a:r>
              <a:rPr lang="en-US" sz="2200" dirty="0"/>
              <a:t> property “Property Changed” events notify binding that the value has changed</a:t>
            </a:r>
          </a:p>
          <a:p>
            <a:pPr lvl="1"/>
            <a:endParaRPr lang="en-US" sz="2200" b="1" dirty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9C9BED2-E5E4-4C5A-8952-70A91E95DB2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360808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Dockpane</a:t>
            </a:r>
            <a:r>
              <a:rPr lang="en-US" dirty="0"/>
              <a:t> – Recap</a:t>
            </a:r>
          </a:p>
        </p:txBody>
      </p:sp>
    </p:spTree>
    <p:extLst>
      <p:ext uri="{BB962C8B-B14F-4D97-AF65-F5344CB8AC3E}">
        <p14:creationId xmlns:p14="http://schemas.microsoft.com/office/powerpoint/2010/main" val="3985253240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7FB5F4-B6B4-4E0B-BD6A-17A9B3FB7F56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080655"/>
            <a:ext cx="10369296" cy="5057498"/>
          </a:xfrm>
          <a:prstGeom prst="rect">
            <a:avLst/>
          </a:prstGeom>
        </p:spPr>
        <p:txBody>
          <a:bodyPr/>
          <a:lstStyle/>
          <a:p>
            <a:r>
              <a:rPr lang="en-US" sz="2400" dirty="0"/>
              <a:t>In the Pro SDK View Model updates typically occur on the </a:t>
            </a:r>
            <a:r>
              <a:rPr lang="en-US" sz="2400" dirty="0" err="1"/>
              <a:t>QueuedTask</a:t>
            </a:r>
            <a:endParaRPr lang="en-US" sz="2400" dirty="0"/>
          </a:p>
          <a:p>
            <a:pPr lvl="1"/>
            <a:r>
              <a:rPr lang="en-US" sz="2200" dirty="0"/>
              <a:t>Pro’s “special” worker thread (aka MCT)</a:t>
            </a:r>
          </a:p>
          <a:p>
            <a:pPr lvl="2"/>
            <a:r>
              <a:rPr lang="en-US" sz="2000" dirty="0"/>
              <a:t>UI remains responsive as work is (mostly) done in the background</a:t>
            </a:r>
          </a:p>
          <a:p>
            <a:pPr lvl="1"/>
            <a:r>
              <a:rPr lang="en-US" sz="2200" dirty="0"/>
              <a:t>In most cases UI can be safely updated across the threads</a:t>
            </a:r>
          </a:p>
          <a:p>
            <a:pPr lvl="1"/>
            <a:endParaRPr lang="en-US" sz="2200" dirty="0"/>
          </a:p>
          <a:p>
            <a:r>
              <a:rPr lang="en-US" sz="2400" dirty="0"/>
              <a:t>However, can lead to challenges with </a:t>
            </a:r>
            <a:r>
              <a:rPr lang="en-US" sz="2400" dirty="0" err="1"/>
              <a:t>ItemsControls</a:t>
            </a:r>
            <a:r>
              <a:rPr lang="en-US" sz="2400" dirty="0"/>
              <a:t> and </a:t>
            </a:r>
            <a:r>
              <a:rPr lang="en-US" sz="2400" b="1" dirty="0" err="1"/>
              <a:t>ObservableCollections</a:t>
            </a:r>
            <a:endParaRPr lang="en-US" sz="2400" b="1" dirty="0"/>
          </a:p>
          <a:p>
            <a:pPr lvl="1"/>
            <a:r>
              <a:rPr lang="en-US" sz="2200" dirty="0"/>
              <a:t>Accessing an </a:t>
            </a:r>
            <a:r>
              <a:rPr lang="en-US" sz="2200" dirty="0" err="1">
                <a:latin typeface="Consolas" panose="020B0609020204030204" pitchFamily="49" charset="0"/>
              </a:rPr>
              <a:t>ObservableCollection</a:t>
            </a:r>
            <a:r>
              <a:rPr lang="en-US" sz="2200" dirty="0"/>
              <a:t> on the </a:t>
            </a:r>
            <a:r>
              <a:rPr lang="en-US" sz="2200" dirty="0" err="1">
                <a:latin typeface="Consolas" panose="020B0609020204030204" pitchFamily="49" charset="0"/>
              </a:rPr>
              <a:t>QueuedTask</a:t>
            </a:r>
            <a:r>
              <a:rPr lang="en-US" sz="2200" dirty="0"/>
              <a:t> can throw a </a:t>
            </a:r>
            <a:r>
              <a:rPr lang="en-US" sz="2200" dirty="0" err="1">
                <a:latin typeface="Consolas" panose="020B0609020204030204" pitchFamily="49" charset="0"/>
              </a:rPr>
              <a:t>System.NotSupportedException</a:t>
            </a:r>
            <a:endParaRPr lang="en-US" sz="2200" dirty="0">
              <a:latin typeface="Consolas" panose="020B0609020204030204" pitchFamily="49" charset="0"/>
            </a:endParaRPr>
          </a:p>
          <a:p>
            <a:pPr lvl="2"/>
            <a:r>
              <a:rPr lang="en-US" sz="1800" dirty="0"/>
              <a:t>Mutable data in the collection is getting shared across (the two) threads.</a:t>
            </a:r>
          </a:p>
          <a:p>
            <a:pPr marL="284163" lvl="1" indent="0">
              <a:buNone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9C9BED2-E5E4-4C5A-8952-70A91E95DB2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360808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Dockpane</a:t>
            </a:r>
            <a:r>
              <a:rPr lang="en-US" dirty="0"/>
              <a:t> – Updates via </a:t>
            </a:r>
            <a:r>
              <a:rPr lang="en-US" dirty="0" err="1"/>
              <a:t>QueuedTask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321903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7FB5F4-B6B4-4E0B-BD6A-17A9B3FB7F56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47675" y="1080655"/>
            <a:ext cx="11458575" cy="5057498"/>
          </a:xfrm>
          <a:prstGeom prst="rect">
            <a:avLst/>
          </a:prstGeom>
        </p:spPr>
        <p:txBody>
          <a:bodyPr/>
          <a:lstStyle/>
          <a:p>
            <a:pPr lvl="1"/>
            <a:r>
              <a:rPr lang="en-US" sz="2200" dirty="0"/>
              <a:t>Solution:</a:t>
            </a:r>
          </a:p>
          <a:p>
            <a:pPr lvl="1"/>
            <a:r>
              <a:rPr lang="en-US" sz="2200" dirty="0"/>
              <a:t>All access to the </a:t>
            </a:r>
            <a:r>
              <a:rPr lang="en-US" sz="2200" dirty="0" err="1"/>
              <a:t>ObservableCollection</a:t>
            </a:r>
            <a:r>
              <a:rPr lang="en-US" sz="2200" dirty="0"/>
              <a:t> must be protected by a Lock.</a:t>
            </a:r>
          </a:p>
          <a:p>
            <a:pPr marL="622300" lvl="2" indent="0">
              <a:buNone/>
            </a:pPr>
            <a:endParaRPr lang="en-US" sz="2000" dirty="0"/>
          </a:p>
          <a:p>
            <a:pPr lvl="2"/>
            <a:r>
              <a:rPr lang="en-US" sz="2000" dirty="0"/>
              <a:t>Lock </a:t>
            </a:r>
            <a:r>
              <a:rPr lang="en-US" sz="2000" i="1" u="sng" dirty="0"/>
              <a:t>both</a:t>
            </a:r>
            <a:r>
              <a:rPr lang="en-US" sz="2000" dirty="0"/>
              <a:t> the </a:t>
            </a:r>
            <a:r>
              <a:rPr lang="en-US" sz="2000" dirty="0" err="1"/>
              <a:t>addin</a:t>
            </a:r>
            <a:r>
              <a:rPr lang="en-US" sz="2000" dirty="0"/>
              <a:t> code _and_ the </a:t>
            </a:r>
            <a:r>
              <a:rPr lang="en-US" sz="2000" dirty="0" err="1"/>
              <a:t>ItemsControl</a:t>
            </a:r>
            <a:r>
              <a:rPr lang="en-US" sz="2000" dirty="0"/>
              <a:t> bindings </a:t>
            </a:r>
          </a:p>
          <a:p>
            <a:pPr lvl="2"/>
            <a:endParaRPr lang="en-US" sz="2000" dirty="0"/>
          </a:p>
          <a:p>
            <a:pPr lvl="3"/>
            <a:r>
              <a:rPr lang="en-US" sz="2000" dirty="0"/>
              <a:t>Use </a:t>
            </a:r>
            <a:r>
              <a:rPr lang="en-US" sz="2000" dirty="0">
                <a:latin typeface="Consolas" panose="020B0609020204030204" pitchFamily="49" charset="0"/>
              </a:rPr>
              <a:t>lock(_lock) { …. } </a:t>
            </a:r>
            <a:r>
              <a:rPr lang="en-US" sz="2000" dirty="0"/>
              <a:t>for all code behind access</a:t>
            </a:r>
          </a:p>
          <a:p>
            <a:pPr lvl="3"/>
            <a:endParaRPr lang="en-US" sz="2000" dirty="0"/>
          </a:p>
          <a:p>
            <a:pPr lvl="3"/>
            <a:r>
              <a:rPr lang="en-US" sz="2000" dirty="0"/>
              <a:t>Use </a:t>
            </a:r>
            <a:r>
              <a:rPr lang="en-US" sz="1800" dirty="0" err="1">
                <a:latin typeface="Consolas" panose="020B0609020204030204" pitchFamily="49" charset="0"/>
              </a:rPr>
              <a:t>BindingOperations.EnableCollectionSynchronization</a:t>
            </a:r>
            <a:r>
              <a:rPr lang="en-US" sz="1800" dirty="0">
                <a:latin typeface="Consolas" panose="020B0609020204030204" pitchFamily="49" charset="0"/>
              </a:rPr>
              <a:t>(collection, _lock)</a:t>
            </a:r>
            <a:r>
              <a:rPr lang="en-US" sz="2000" dirty="0">
                <a:latin typeface="Consolas" panose="020B0609020204030204" pitchFamily="49" charset="0"/>
              </a:rPr>
              <a:t>*</a:t>
            </a:r>
          </a:p>
          <a:p>
            <a:pPr lvl="4"/>
            <a:r>
              <a:rPr lang="en-US" sz="1800" dirty="0"/>
              <a:t>Declared in the </a:t>
            </a:r>
            <a:r>
              <a:rPr lang="en-US" sz="1800" dirty="0" err="1"/>
              <a:t>ViewModel</a:t>
            </a:r>
            <a:r>
              <a:rPr lang="en-US" sz="1800" dirty="0"/>
              <a:t> – provides the lock to the underlying binding(s)</a:t>
            </a:r>
          </a:p>
          <a:p>
            <a:pPr lvl="3"/>
            <a:endParaRPr lang="en-US" sz="1800" dirty="0"/>
          </a:p>
          <a:p>
            <a:pPr lvl="3"/>
            <a:endParaRPr lang="en-US" sz="1800" dirty="0"/>
          </a:p>
          <a:p>
            <a:pPr lvl="3"/>
            <a:endParaRPr lang="en-US" sz="1800" dirty="0"/>
          </a:p>
          <a:p>
            <a:pPr lvl="3"/>
            <a:endParaRPr lang="en-US" sz="1800" dirty="0"/>
          </a:p>
          <a:p>
            <a:pPr lvl="2"/>
            <a:r>
              <a:rPr lang="en-US" sz="2000" dirty="0"/>
              <a:t>Failure to synchronize will result in a </a:t>
            </a:r>
            <a:r>
              <a:rPr lang="en-US" sz="2000" dirty="0" err="1">
                <a:latin typeface="Consolas" panose="020B0609020204030204" pitchFamily="49" charset="0"/>
              </a:rPr>
              <a:t>System.NotSupportedException</a:t>
            </a:r>
            <a:endParaRPr lang="en-US" sz="2000" dirty="0">
              <a:latin typeface="Consolas" panose="020B0609020204030204" pitchFamily="49" charset="0"/>
            </a:endParaRPr>
          </a:p>
          <a:p>
            <a:pPr lvl="2"/>
            <a:endParaRPr lang="en-US" sz="2000" dirty="0">
              <a:latin typeface="Consolas" panose="020B0609020204030204" pitchFamily="49" charset="0"/>
            </a:endParaRPr>
          </a:p>
          <a:p>
            <a:pPr lvl="2"/>
            <a:endParaRPr lang="en-US" sz="2000" dirty="0">
              <a:latin typeface="Consolas" panose="020B0609020204030204" pitchFamily="49" charset="0"/>
            </a:endParaRPr>
          </a:p>
          <a:p>
            <a:pPr lvl="2"/>
            <a:endParaRPr lang="en-US" sz="2000" dirty="0">
              <a:latin typeface="Consolas" panose="020B0609020204030204" pitchFamily="49" charset="0"/>
            </a:endParaRPr>
          </a:p>
          <a:p>
            <a:pPr lvl="2"/>
            <a:endParaRPr lang="en-US" sz="2000" dirty="0">
              <a:latin typeface="Consolas" panose="020B0609020204030204" pitchFamily="49" charset="0"/>
            </a:endParaRPr>
          </a:p>
          <a:p>
            <a:pPr lvl="2"/>
            <a:endParaRPr lang="en-US" sz="2000" dirty="0">
              <a:latin typeface="Consolas" panose="020B0609020204030204" pitchFamily="49" charset="0"/>
            </a:endParaRPr>
          </a:p>
          <a:p>
            <a:pPr lvl="2"/>
            <a:endParaRPr lang="en-US" sz="2000" dirty="0">
              <a:latin typeface="Consolas" panose="020B0609020204030204" pitchFamily="49" charset="0"/>
            </a:endParaRPr>
          </a:p>
          <a:p>
            <a:pPr lvl="2"/>
            <a:endParaRPr lang="en-US" sz="2000" dirty="0">
              <a:latin typeface="Consolas" panose="020B0609020204030204" pitchFamily="49" charset="0"/>
            </a:endParaRPr>
          </a:p>
          <a:p>
            <a:pPr lvl="2"/>
            <a:r>
              <a:rPr lang="en-US" sz="2000" dirty="0"/>
              <a:t>*Any mutable data across shared threads should be locked</a:t>
            </a:r>
            <a:endParaRPr lang="en-US" sz="2000" dirty="0">
              <a:latin typeface="Consolas" panose="020B0609020204030204" pitchFamily="49" charset="0"/>
            </a:endParaRPr>
          </a:p>
          <a:p>
            <a:pPr lvl="2"/>
            <a:endParaRPr lang="en-US" sz="2000" dirty="0"/>
          </a:p>
          <a:p>
            <a:pPr lvl="2"/>
            <a:endParaRPr lang="en-US" sz="2000" dirty="0"/>
          </a:p>
          <a:p>
            <a:pPr marL="622300" lvl="2" indent="0">
              <a:buNone/>
            </a:pPr>
            <a:endParaRPr lang="en-US" sz="2000" dirty="0"/>
          </a:p>
          <a:p>
            <a:pPr marL="622300" lvl="2" indent="0">
              <a:buNone/>
            </a:pPr>
            <a:endParaRPr lang="en-US" sz="2000" dirty="0"/>
          </a:p>
          <a:p>
            <a:pPr marL="622300" lvl="2" indent="0">
              <a:buNone/>
            </a:pPr>
            <a:endParaRPr lang="en-US" sz="2000" dirty="0"/>
          </a:p>
          <a:p>
            <a:pPr marL="622300" lvl="2" indent="0">
              <a:buNone/>
            </a:pPr>
            <a:endParaRPr lang="en-US" sz="2000" dirty="0"/>
          </a:p>
          <a:p>
            <a:pPr marL="622300" lvl="2" indent="0">
              <a:buNone/>
            </a:pPr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9C9BED2-E5E4-4C5A-8952-70A91E95DB2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360808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Dockpane</a:t>
            </a:r>
            <a:r>
              <a:rPr lang="en-US" dirty="0"/>
              <a:t> – </a:t>
            </a:r>
            <a:r>
              <a:rPr lang="en-US" dirty="0" err="1"/>
              <a:t>ObservableCollection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754697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71C9BC9-BD67-4ED2-B2F5-BAD4FBFAE847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080655"/>
            <a:ext cx="10369296" cy="5057498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51DD7E6-32CE-4067-A33E-B5E66162E91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360808"/>
            <a:ext cx="10369296" cy="461665"/>
          </a:xfrm>
          <a:prstGeom prst="rect">
            <a:avLst/>
          </a:prstGeom>
        </p:spPr>
        <p:txBody>
          <a:bodyPr/>
          <a:lstStyle/>
          <a:p>
            <a:r>
              <a:rPr lang="en-US" dirty="0" err="1"/>
              <a:t>Dockpane</a:t>
            </a:r>
            <a:r>
              <a:rPr lang="en-US" dirty="0"/>
              <a:t> – </a:t>
            </a:r>
            <a:r>
              <a:rPr lang="en-US" dirty="0" err="1"/>
              <a:t>ObservableCollection</a:t>
            </a:r>
            <a:r>
              <a:rPr lang="en-US" dirty="0"/>
              <a:t> Sync Shared Access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75705B8C-B9DE-4FC9-ACBA-B9B12B0A8024}"/>
              </a:ext>
            </a:extLst>
          </p:cNvPr>
          <p:cNvSpPr txBox="1"/>
          <p:nvPr/>
        </p:nvSpPr>
        <p:spPr>
          <a:xfrm>
            <a:off x="761869" y="1080655"/>
            <a:ext cx="10915650" cy="5416537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35AC46">
                  <a:lumMod val="75000"/>
                </a:srgbClr>
              </a:solidFill>
              <a:effectLst/>
              <a:uLnTx/>
              <a:uFillTx/>
              <a:latin typeface="Consolas" panose="020B06090202040302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internal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class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Module1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: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Module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{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  <a:ea typeface="ＭＳ Ｐゴシック"/>
              </a:rPr>
              <a:t>internal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ObservableCollection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&lt;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string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&gt; _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featureInfo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=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new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ObservableCollection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&lt;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string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&gt;();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ascadia Mono" panose="020B0609020000020004" pitchFamily="49" charset="0"/>
                <a:ea typeface="ＭＳ Ｐゴシック"/>
              </a:rPr>
              <a:t>public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ObservableCollection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&lt;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string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&gt;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FeatureInfo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=&gt;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_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features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;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olas" panose="020B06090202040302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internal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static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readonly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object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_lock =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new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object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();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//All code that access the Observable collection synchronizes on the lock</a:t>
            </a: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  <a:ea typeface="ＭＳ Ｐゴシック"/>
              </a:rPr>
              <a:t>  //In </a:t>
            </a:r>
            <a:r>
              <a:rPr lang="en-US" sz="1400" dirty="0" err="1">
                <a:solidFill>
                  <a:srgbClr val="008000"/>
                </a:solidFill>
                <a:latin typeface="Cascadia Mono" panose="020B0609020000020004" pitchFamily="49" charset="0"/>
                <a:ea typeface="ＭＳ Ｐゴシック"/>
              </a:rPr>
              <a:t>ViewModel</a:t>
            </a:r>
            <a:r>
              <a:rPr lang="en-US" sz="1400" dirty="0">
                <a:solidFill>
                  <a:srgbClr val="008000"/>
                </a:solidFill>
                <a:latin typeface="Cascadia Mono" panose="020B0609020000020004" pitchFamily="49" charset="0"/>
                <a:ea typeface="ＭＳ Ｐゴシック"/>
              </a:rPr>
              <a:t>, Module, Helper methods, etc.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5AC46">
                  <a:lumMod val="75000"/>
                </a:srgbClr>
              </a:solidFill>
              <a:effectLst/>
              <a:uLnTx/>
              <a:uFillTx/>
              <a:latin typeface="Consolas" panose="020B06090202040302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lock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lang="en-US" sz="1600" dirty="0">
                <a:solidFill>
                  <a:srgbClr val="2B91AF"/>
                </a:solidFill>
                <a:latin typeface="Cascadia Mono" panose="020B0609020000020004" pitchFamily="49" charset="0"/>
                <a:ea typeface="ＭＳ Ｐゴシック"/>
              </a:rPr>
              <a:t>Module1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._lock)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{</a:t>
            </a: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	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Module1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.Current.FeatureInfo.Add(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some_info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);</a:t>
            </a: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  }    </a:t>
            </a: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 //In the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ViewModel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ie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your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DockPane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 class)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rgbClr val="2B91AF"/>
                </a:solidFill>
                <a:latin typeface="Cascadia Mono" panose="020B0609020000020004" pitchFamily="49" charset="0"/>
                <a:ea typeface="ＭＳ Ｐゴシック"/>
              </a:rPr>
              <a:t>  </a:t>
            </a:r>
            <a:r>
              <a:rPr lang="en-US" sz="1400" dirty="0" err="1">
                <a:solidFill>
                  <a:srgbClr val="2B91AF"/>
                </a:solidFill>
                <a:latin typeface="Cascadia Mono" panose="020B0609020000020004" pitchFamily="49" charset="0"/>
                <a:ea typeface="ＭＳ Ｐゴシック"/>
              </a:rPr>
              <a:t>BindingOperations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.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EnableCollectionSynchronization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(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Module1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.Current.FeatureInfo,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B91AF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Module1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scadia Mono" panose="020B0609020000020004" pitchFamily="49" charset="0"/>
                <a:ea typeface="ＭＳ Ｐゴシック"/>
              </a:rPr>
              <a:t>._lock);</a:t>
            </a: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1600" dirty="0">
              <a:solidFill>
                <a:srgbClr val="000000"/>
              </a:solidFill>
              <a:latin typeface="Consolas" panose="020B06090202040302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159230346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37C18EF-59F7-4EED-A800-86173D6034DA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976872" y="3549028"/>
            <a:ext cx="4427728" cy="5539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Observable Collection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93D93B-A5BC-4A67-B2D9-461D8ADEC30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976871" y="2963663"/>
            <a:ext cx="4527741" cy="5539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Demo 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114093-1C14-4B8E-ADA3-7167CFAD3B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4788" y="1545424"/>
            <a:ext cx="4310812" cy="448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548418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05361BA6-34CC-5149-B475-84B2D56F6133}" vid="{F944CF89-F3D3-BA49-95EA-BA43E65884F5}"/>
    </a:ext>
  </a:extLst>
</a:theme>
</file>

<file path=ppt/theme/theme2.xml><?xml version="1.0" encoding="utf-8"?>
<a:theme xmlns:a="http://schemas.openxmlformats.org/drawingml/2006/main" name="1_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v-summit-2022-ppt-template-updated-0122" id="{74E80B15-0ACE-8C4D-A980-C626E2B85541}" vid="{2DB75426-E831-3442-9C76-3AF280921460}"/>
    </a:ext>
  </a:extLst>
</a:theme>
</file>

<file path=ppt/theme/theme3.xml><?xml version="1.0" encoding="utf-8"?>
<a:theme xmlns:a="http://schemas.openxmlformats.org/drawingml/2006/main" name="2_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v-summit-2022-ppt-template-updated-0122" id="{74E80B15-0ACE-8C4D-A980-C626E2B85541}" vid="{2DB75426-E831-3442-9C76-3AF28092146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049FB6FED00E4DA16BDBD19956ADB8" ma:contentTypeVersion="7" ma:contentTypeDescription="Create a new document." ma:contentTypeScope="" ma:versionID="179368ab007227aa043c110a8fd1f771">
  <xsd:schema xmlns:xsd="http://www.w3.org/2001/XMLSchema" xmlns:xs="http://www.w3.org/2001/XMLSchema" xmlns:p="http://schemas.microsoft.com/office/2006/metadata/properties" xmlns:ns2="2f451dda-87f0-44fe-8155-a7a8ce8ced40" xmlns:ns3="2cca2253-b4b3-493a-b13d-4e35805225a7" targetNamespace="http://schemas.microsoft.com/office/2006/metadata/properties" ma:root="true" ma:fieldsID="0d5966a9769bfbc775853e8d0dbca08c" ns2:_="" ns3:_="">
    <xsd:import namespace="2f451dda-87f0-44fe-8155-a7a8ce8ced40"/>
    <xsd:import namespace="2cca2253-b4b3-493a-b13d-4e3580522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451dda-87f0-44fe-8155-a7a8ce8ce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ca2253-b4b3-493a-b13d-4e3580522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81E133DB-697E-4C10-B192-8899027B1EC6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44d2318c-200c-4824-bfa7-97e5d62cd884"/>
    <ds:schemaRef ds:uri="http://www.w3.org/XML/1998/namespace"/>
    <ds:schemaRef ds:uri="http://purl.org/dc/dcmitype/"/>
  </ds:schemaRefs>
</ds:datastoreItem>
</file>

<file path=customXml/itemProps16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B5D7DCA5-98A9-4C4F-A0DE-00C0EC113F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451dda-87f0-44fe-8155-a7a8ce8ced40"/>
    <ds:schemaRef ds:uri="2cca2253-b4b3-493a-b13d-4e35805225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9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66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9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Esri_Corporate_Template-Dark</Template>
  <TotalTime>2049</TotalTime>
  <Words>1621</Words>
  <Application>Microsoft Office PowerPoint</Application>
  <PresentationFormat>Widescreen</PresentationFormat>
  <Paragraphs>278</Paragraphs>
  <Slides>26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Calibri</vt:lpstr>
      <vt:lpstr>Cascadia Mono</vt:lpstr>
      <vt:lpstr>Consolas</vt:lpstr>
      <vt:lpstr>Lucida Grande</vt:lpstr>
      <vt:lpstr>Esri_Corporate_Template-Dark</vt:lpstr>
      <vt:lpstr>1_Esri_Corporate_Template-Dark</vt:lpstr>
      <vt:lpstr>2_Esri_Corporate_Template-Dark</vt:lpstr>
      <vt:lpstr>ArcGIS Pro SDK for .NET:  Improving Your Dockpane and ProWindow Design Patterns</vt:lpstr>
      <vt:lpstr>Session Overview</vt:lpstr>
      <vt:lpstr>Dockpane – Recap</vt:lpstr>
      <vt:lpstr>Dockpane – Recap</vt:lpstr>
      <vt:lpstr>Dockpane – Recap</vt:lpstr>
      <vt:lpstr>Dockpane – Updates via QueuedTask</vt:lpstr>
      <vt:lpstr>Dockpane – ObservableCollection</vt:lpstr>
      <vt:lpstr>Dockpane – ObservableCollection Sync Shared Access</vt:lpstr>
      <vt:lpstr>Demo 1</vt:lpstr>
      <vt:lpstr>Dockpane - UI feedback and Progress </vt:lpstr>
      <vt:lpstr>Dockpane - UI feedback </vt:lpstr>
      <vt:lpstr>Dockpane - UI feedback </vt:lpstr>
      <vt:lpstr>Dockpane - UI feedback </vt:lpstr>
      <vt:lpstr>Dockpane - UI feedback </vt:lpstr>
      <vt:lpstr>Workflow Progress: Progress bar control (WPF) </vt:lpstr>
      <vt:lpstr>Demo 2</vt:lpstr>
      <vt:lpstr>ProWindow</vt:lpstr>
      <vt:lpstr>ProWindow</vt:lpstr>
      <vt:lpstr>ProWindow - Modal</vt:lpstr>
      <vt:lpstr>ProWindow - Modeless</vt:lpstr>
      <vt:lpstr>ProWindow - Modal</vt:lpstr>
      <vt:lpstr>ProWindow - Modeless</vt:lpstr>
      <vt:lpstr>ProWindow Demo</vt:lpstr>
      <vt:lpstr>Summary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Claudine Chan</dc:creator>
  <cp:lastModifiedBy>Charles Macleod</cp:lastModifiedBy>
  <cp:revision>41</cp:revision>
  <cp:lastPrinted>2021-08-10T23:54:02Z</cp:lastPrinted>
  <dcterms:created xsi:type="dcterms:W3CDTF">2022-08-11T21:04:51Z</dcterms:created>
  <dcterms:modified xsi:type="dcterms:W3CDTF">2022-11-10T14:34:44Z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0x01010053049FB6FED00E4DA16BDBD19956ADB8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_SourceUrl">
    <vt:lpwstr/>
  </property>
  <property fmtid="{D5CDD505-2E9C-101B-9397-08002B2CF9AE}" pid="9" name="_SharedFileIndex">
    <vt:lpwstr/>
  </property>
</Properties>
</file>