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6799" r:id="rId5"/>
  </p:sldMasterIdLst>
  <p:notesMasterIdLst>
    <p:notesMasterId r:id="rId65"/>
  </p:notesMasterIdLst>
  <p:handoutMasterIdLst>
    <p:handoutMasterId r:id="rId66"/>
  </p:handoutMasterIdLst>
  <p:sldIdLst>
    <p:sldId id="695" r:id="rId6"/>
    <p:sldId id="697" r:id="rId7"/>
    <p:sldId id="603" r:id="rId8"/>
    <p:sldId id="701" r:id="rId9"/>
    <p:sldId id="769" r:id="rId10"/>
    <p:sldId id="698" r:id="rId11"/>
    <p:sldId id="770" r:id="rId12"/>
    <p:sldId id="699" r:id="rId13"/>
    <p:sldId id="771" r:id="rId14"/>
    <p:sldId id="702" r:id="rId15"/>
    <p:sldId id="700" r:id="rId16"/>
    <p:sldId id="704" r:id="rId17"/>
    <p:sldId id="763" r:id="rId18"/>
    <p:sldId id="764" r:id="rId19"/>
    <p:sldId id="765" r:id="rId20"/>
    <p:sldId id="766" r:id="rId21"/>
    <p:sldId id="706" r:id="rId22"/>
    <p:sldId id="707" r:id="rId23"/>
    <p:sldId id="708" r:id="rId24"/>
    <p:sldId id="718" r:id="rId25"/>
    <p:sldId id="710" r:id="rId26"/>
    <p:sldId id="733" r:id="rId27"/>
    <p:sldId id="731" r:id="rId28"/>
    <p:sldId id="734" r:id="rId29"/>
    <p:sldId id="721" r:id="rId30"/>
    <p:sldId id="723" r:id="rId31"/>
    <p:sldId id="725" r:id="rId32"/>
    <p:sldId id="726" r:id="rId33"/>
    <p:sldId id="736" r:id="rId34"/>
    <p:sldId id="737" r:id="rId35"/>
    <p:sldId id="755" r:id="rId36"/>
    <p:sldId id="738" r:id="rId37"/>
    <p:sldId id="740" r:id="rId38"/>
    <p:sldId id="741" r:id="rId39"/>
    <p:sldId id="742" r:id="rId40"/>
    <p:sldId id="739" r:id="rId41"/>
    <p:sldId id="743" r:id="rId42"/>
    <p:sldId id="744" r:id="rId43"/>
    <p:sldId id="756" r:id="rId44"/>
    <p:sldId id="711" r:id="rId45"/>
    <p:sldId id="727" r:id="rId46"/>
    <p:sldId id="745" r:id="rId47"/>
    <p:sldId id="772" r:id="rId48"/>
    <p:sldId id="773" r:id="rId49"/>
    <p:sldId id="750" r:id="rId50"/>
    <p:sldId id="751" r:id="rId51"/>
    <p:sldId id="749" r:id="rId52"/>
    <p:sldId id="752" r:id="rId53"/>
    <p:sldId id="753" r:id="rId54"/>
    <p:sldId id="719" r:id="rId55"/>
    <p:sldId id="720" r:id="rId56"/>
    <p:sldId id="767" r:id="rId57"/>
    <p:sldId id="728" r:id="rId58"/>
    <p:sldId id="729" r:id="rId59"/>
    <p:sldId id="762" r:id="rId60"/>
    <p:sldId id="768" r:id="rId61"/>
    <p:sldId id="880" r:id="rId62"/>
    <p:sldId id="692" r:id="rId63"/>
    <p:sldId id="732" r:id="rId6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2021 Developer Summit Template" id="{517F9699-4710-FC48-A450-3FD47793B632}">
          <p14:sldIdLst>
            <p14:sldId id="695"/>
            <p14:sldId id="697"/>
            <p14:sldId id="603"/>
            <p14:sldId id="701"/>
            <p14:sldId id="769"/>
            <p14:sldId id="698"/>
            <p14:sldId id="770"/>
            <p14:sldId id="699"/>
            <p14:sldId id="771"/>
            <p14:sldId id="702"/>
            <p14:sldId id="700"/>
            <p14:sldId id="704"/>
            <p14:sldId id="763"/>
            <p14:sldId id="764"/>
            <p14:sldId id="765"/>
            <p14:sldId id="766"/>
            <p14:sldId id="706"/>
            <p14:sldId id="707"/>
            <p14:sldId id="708"/>
            <p14:sldId id="718"/>
            <p14:sldId id="710"/>
            <p14:sldId id="733"/>
            <p14:sldId id="731"/>
            <p14:sldId id="734"/>
            <p14:sldId id="721"/>
            <p14:sldId id="723"/>
            <p14:sldId id="725"/>
            <p14:sldId id="726"/>
            <p14:sldId id="736"/>
            <p14:sldId id="737"/>
            <p14:sldId id="755"/>
            <p14:sldId id="738"/>
            <p14:sldId id="740"/>
            <p14:sldId id="741"/>
            <p14:sldId id="742"/>
            <p14:sldId id="739"/>
            <p14:sldId id="743"/>
            <p14:sldId id="744"/>
            <p14:sldId id="756"/>
            <p14:sldId id="711"/>
            <p14:sldId id="727"/>
            <p14:sldId id="745"/>
            <p14:sldId id="772"/>
            <p14:sldId id="773"/>
            <p14:sldId id="750"/>
            <p14:sldId id="751"/>
            <p14:sldId id="749"/>
            <p14:sldId id="752"/>
            <p14:sldId id="753"/>
            <p14:sldId id="719"/>
            <p14:sldId id="720"/>
            <p14:sldId id="767"/>
            <p14:sldId id="728"/>
            <p14:sldId id="729"/>
            <p14:sldId id="762"/>
            <p14:sldId id="768"/>
            <p14:sldId id="880"/>
            <p14:sldId id="692"/>
            <p14:sldId id="73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32" userDrawn="1">
          <p15:clr>
            <a:srgbClr val="A4A3A4"/>
          </p15:clr>
        </p15:guide>
        <p15:guide id="2" orient="horz" pos="3888" userDrawn="1">
          <p15:clr>
            <a:srgbClr val="A4A3A4"/>
          </p15:clr>
        </p15:guide>
        <p15:guide id="3" pos="576" userDrawn="1">
          <p15:clr>
            <a:srgbClr val="A4A3A4"/>
          </p15:clr>
        </p15:guide>
        <p15:guide id="4" pos="7104" userDrawn="1">
          <p15:clr>
            <a:srgbClr val="A4A3A4"/>
          </p15:clr>
        </p15:guide>
        <p15:guide id="5" pos="431">
          <p15:clr>
            <a:srgbClr val="A4A3A4"/>
          </p15:clr>
        </p15:guide>
        <p15:guide id="6" pos="724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6A7FF"/>
    <a:srgbClr val="2171FF"/>
    <a:srgbClr val="0741AE"/>
    <a:srgbClr val="013293"/>
    <a:srgbClr val="1EF1BA"/>
    <a:srgbClr val="00F7BD"/>
    <a:srgbClr val="00063D"/>
    <a:srgbClr val="1D60D6"/>
    <a:srgbClr val="FFD579"/>
    <a:srgbClr val="0000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837" autoAdjust="0"/>
    <p:restoredTop sz="94422" autoAdjust="0"/>
  </p:normalViewPr>
  <p:slideViewPr>
    <p:cSldViewPr snapToGrid="0" snapToObjects="1" showGuides="1">
      <p:cViewPr varScale="1">
        <p:scale>
          <a:sx n="109" d="100"/>
          <a:sy n="109" d="100"/>
        </p:scale>
        <p:origin x="876" y="108"/>
      </p:cViewPr>
      <p:guideLst>
        <p:guide orient="horz" pos="432"/>
        <p:guide orient="horz" pos="3888"/>
        <p:guide pos="576"/>
        <p:guide pos="7104"/>
        <p:guide pos="431"/>
        <p:guide pos="724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7" d="100"/>
        <a:sy n="117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1.xml"/><Relationship Id="rId21" Type="http://schemas.openxmlformats.org/officeDocument/2006/relationships/slide" Target="slides/slide16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63" Type="http://schemas.openxmlformats.org/officeDocument/2006/relationships/slide" Target="slides/slide58.xml"/><Relationship Id="rId68" Type="http://schemas.openxmlformats.org/officeDocument/2006/relationships/viewProps" Target="viewProps.xml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slide" Target="slides/slide48.xml"/><Relationship Id="rId58" Type="http://schemas.openxmlformats.org/officeDocument/2006/relationships/slide" Target="slides/slide53.xml"/><Relationship Id="rId66" Type="http://schemas.openxmlformats.org/officeDocument/2006/relationships/handoutMaster" Target="handoutMasters/handoutMaster1.xml"/><Relationship Id="rId5" Type="http://schemas.openxmlformats.org/officeDocument/2006/relationships/slideMaster" Target="slideMasters/slideMaster1.xml"/><Relationship Id="rId61" Type="http://schemas.openxmlformats.org/officeDocument/2006/relationships/slide" Target="slides/slide56.xml"/><Relationship Id="rId19" Type="http://schemas.openxmlformats.org/officeDocument/2006/relationships/slide" Target="slides/slide1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56" Type="http://schemas.openxmlformats.org/officeDocument/2006/relationships/slide" Target="slides/slide51.xml"/><Relationship Id="rId64" Type="http://schemas.openxmlformats.org/officeDocument/2006/relationships/slide" Target="slides/slide59.xml"/><Relationship Id="rId69" Type="http://schemas.openxmlformats.org/officeDocument/2006/relationships/theme" Target="theme/theme1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59" Type="http://schemas.openxmlformats.org/officeDocument/2006/relationships/slide" Target="slides/slide54.xml"/><Relationship Id="rId67" Type="http://schemas.openxmlformats.org/officeDocument/2006/relationships/presProps" Target="presProps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54" Type="http://schemas.openxmlformats.org/officeDocument/2006/relationships/slide" Target="slides/slide49.xml"/><Relationship Id="rId62" Type="http://schemas.openxmlformats.org/officeDocument/2006/relationships/slide" Target="slides/slide57.xml"/><Relationship Id="rId7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slide" Target="slides/slide52.xml"/><Relationship Id="rId10" Type="http://schemas.openxmlformats.org/officeDocument/2006/relationships/slide" Target="slides/slide5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slide" Target="slides/slide47.xml"/><Relationship Id="rId60" Type="http://schemas.openxmlformats.org/officeDocument/2006/relationships/slide" Target="slides/slide55.xml"/><Relationship Id="rId65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9" Type="http://schemas.openxmlformats.org/officeDocument/2006/relationships/slide" Target="slides/slide34.xml"/><Relationship Id="rId34" Type="http://schemas.openxmlformats.org/officeDocument/2006/relationships/slide" Target="slides/slide29.xml"/><Relationship Id="rId50" Type="http://schemas.openxmlformats.org/officeDocument/2006/relationships/slide" Target="slides/slide45.xml"/><Relationship Id="rId55" Type="http://schemas.openxmlformats.org/officeDocument/2006/relationships/slide" Target="slides/slide5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B4AB64-BB16-014D-AF59-00877FFB5348}" type="datetimeFigureOut">
              <a:rPr lang="en-US" smtClean="0"/>
              <a:t>2/1/2021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BED56D-3A20-2943-930A-2361A9DDC1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8612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/>
              </a:defRPr>
            </a:lvl1pPr>
          </a:lstStyle>
          <a:p>
            <a:fld id="{5498D241-0AB7-BC44-80E8-F0A20AF46E9E}" type="datetimeFigureOut">
              <a:rPr lang="en-US" smtClean="0"/>
              <a:pPr/>
              <a:t>2/1/2021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/>
              </a:defRPr>
            </a:lvl1pPr>
          </a:lstStyle>
          <a:p>
            <a:fld id="{3E7143C0-4F23-B545-9533-520B5A87CA1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758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49607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64595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06249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36355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89513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201041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147654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892676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057408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22382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29574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763393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51353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812608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802478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527583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087582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627904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130139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463234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425801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7022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628011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883232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204997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132771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056520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810381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276690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1098358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2201247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594210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1699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85736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4633299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7527204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1435680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516003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4482265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45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8372646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46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1817749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47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926332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48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6398344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49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83899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705846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50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4770119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51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2251818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52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6584989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53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4298814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54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5594296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55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3691057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56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7764739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57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1286818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58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1435367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59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02845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50635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583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9767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7143C0-4F23-B545-9533-520B5A87CA1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13277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white">
          <a:xfrm>
            <a:off x="1833121" y="2428193"/>
            <a:ext cx="8525773" cy="914400"/>
          </a:xfrm>
        </p:spPr>
        <p:txBody>
          <a:bodyPr rIns="0" anchor="b">
            <a:noAutofit/>
          </a:bodyPr>
          <a:lstStyle>
            <a:lvl1pPr algn="ctr">
              <a:defRPr sz="34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white">
          <a:xfrm>
            <a:off x="1828801" y="3465218"/>
            <a:ext cx="8534401" cy="914400"/>
          </a:xfrm>
          <a:noFill/>
        </p:spPr>
        <p:txBody>
          <a:bodyPr>
            <a:noAutofit/>
          </a:bodyPr>
          <a:lstStyle>
            <a:lvl1pPr marL="0" indent="0" algn="ctr">
              <a:buNone/>
              <a:defRPr b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Name of Presenter(s)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C91B51-25EE-0147-9293-37E16A70024E}" type="datetime1">
              <a:rPr lang="en-US" smtClean="0"/>
              <a:t>2/1/2021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013894" y="572078"/>
            <a:ext cx="1274495" cy="465533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icture with Caption">
    <p:bg>
      <p:bgPr>
        <a:gradFill flip="none" rotWithShape="1">
          <a:gsLst>
            <a:gs pos="1000">
              <a:srgbClr val="0078C3"/>
            </a:gs>
            <a:gs pos="100000">
              <a:srgbClr val="0A1446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arallelogram 10"/>
          <p:cNvSpPr/>
          <p:nvPr/>
        </p:nvSpPr>
        <p:spPr bwMode="auto">
          <a:xfrm flipH="1">
            <a:off x="1" y="2"/>
            <a:ext cx="5497956" cy="6865697"/>
          </a:xfrm>
          <a:custGeom>
            <a:avLst/>
            <a:gdLst>
              <a:gd name="connsiteX0" fmla="*/ 0 w 5497956"/>
              <a:gd name="connsiteY0" fmla="*/ 0 h 6858000"/>
              <a:gd name="connsiteX1" fmla="*/ 5497956 w 5497956"/>
              <a:gd name="connsiteY1" fmla="*/ 0 h 6858000"/>
              <a:gd name="connsiteX2" fmla="*/ 5497956 w 5497956"/>
              <a:gd name="connsiteY2" fmla="*/ 6858000 h 6858000"/>
              <a:gd name="connsiteX3" fmla="*/ 0 w 5497956"/>
              <a:gd name="connsiteY3" fmla="*/ 6858000 h 6858000"/>
              <a:gd name="connsiteX4" fmla="*/ 0 w 5497956"/>
              <a:gd name="connsiteY4" fmla="*/ 0 h 6858000"/>
              <a:gd name="connsiteX0" fmla="*/ 0 w 5497956"/>
              <a:gd name="connsiteY0" fmla="*/ 0 h 6865697"/>
              <a:gd name="connsiteX1" fmla="*/ 5497956 w 5497956"/>
              <a:gd name="connsiteY1" fmla="*/ 0 h 6865697"/>
              <a:gd name="connsiteX2" fmla="*/ 5497956 w 5497956"/>
              <a:gd name="connsiteY2" fmla="*/ 6858000 h 6865697"/>
              <a:gd name="connsiteX3" fmla="*/ 2747818 w 5497956"/>
              <a:gd name="connsiteY3" fmla="*/ 6865697 h 6865697"/>
              <a:gd name="connsiteX4" fmla="*/ 0 w 5497956"/>
              <a:gd name="connsiteY4" fmla="*/ 0 h 6865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97956" h="6865697">
                <a:moveTo>
                  <a:pt x="0" y="0"/>
                </a:moveTo>
                <a:lnTo>
                  <a:pt x="5497956" y="0"/>
                </a:lnTo>
                <a:lnTo>
                  <a:pt x="5497956" y="6858000"/>
                </a:lnTo>
                <a:lnTo>
                  <a:pt x="2747818" y="686569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alpha val="60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8" name="Parallelogram 10"/>
          <p:cNvSpPr/>
          <p:nvPr/>
        </p:nvSpPr>
        <p:spPr bwMode="auto">
          <a:xfrm rot="16200000" flipH="1" flipV="1">
            <a:off x="4707461" y="-626538"/>
            <a:ext cx="2777078" cy="12191999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0" name="Picture Placeholder 8"/>
          <p:cNvSpPr>
            <a:spLocks noGrp="1" noChangeAspect="1"/>
          </p:cNvSpPr>
          <p:nvPr>
            <p:ph type="pic" sz="quarter" idx="12" hasCustomPrompt="1"/>
          </p:nvPr>
        </p:nvSpPr>
        <p:spPr>
          <a:xfrm>
            <a:off x="684213" y="1757363"/>
            <a:ext cx="5943600" cy="33432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anchor="ctr"/>
          <a:lstStyle>
            <a:lvl1pPr marL="0" indent="0" algn="ctr">
              <a:buNone/>
              <a:defRPr sz="1800" baseline="0"/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Click icon to 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976871" y="3582548"/>
            <a:ext cx="4527741" cy="338554"/>
          </a:xfrm>
          <a:noFill/>
        </p:spPr>
        <p:txBody>
          <a:bodyPr wrap="square" anchor="t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0">
                <a:solidFill>
                  <a:schemeClr val="accent4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Presenter(s)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976871" y="2348110"/>
            <a:ext cx="4527741" cy="1169551"/>
          </a:xfrm>
        </p:spPr>
        <p:txBody>
          <a:bodyPr wrap="square" anchor="b">
            <a:sp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en-US" sz="3800" b="1" i="0" kern="1200" cap="none" baseline="0">
                <a:solidFill>
                  <a:schemeClr val="tx1"/>
                </a:solidFill>
                <a:effectLst/>
                <a:latin typeface="+mj-lt"/>
                <a:ea typeface="+mj-ea"/>
                <a:cs typeface="Arial"/>
              </a:defRPr>
            </a:lvl1pPr>
          </a:lstStyle>
          <a:p>
            <a:r>
              <a:rPr kumimoji="0" lang="en-US" dirty="0"/>
              <a:t>Click to Edit </a:t>
            </a:r>
            <a:br>
              <a:rPr kumimoji="0" lang="en-US" dirty="0"/>
            </a:br>
            <a:r>
              <a:rPr kumimoji="0" lang="en-US" dirty="0"/>
              <a:t>Demo Title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6FA6FB-FDD3-A446-B5AE-30BBE73852D8}" type="datetime1">
              <a:rPr lang="en-US" smtClean="0"/>
              <a:t>2/1/2021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155255"/>
      </p:ext>
    </p:extLst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Only_User Screen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User Screens Title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3D0726-017F-9249-8B2E-2A4DDB444ED8}" type="datetime1">
              <a:rPr lang="en-US" smtClean="0"/>
              <a:t>2/1/2021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8791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wo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2304" y="1990427"/>
            <a:ext cx="10367433" cy="1477328"/>
          </a:xfrm>
        </p:spPr>
        <p:txBody>
          <a:bodyPr anchor="b"/>
          <a:lstStyle>
            <a:lvl1pPr>
              <a:spcAft>
                <a:spcPts val="0"/>
              </a:spcAft>
              <a:defRPr sz="960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BIG Word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912304" y="3467761"/>
            <a:ext cx="10367433" cy="615553"/>
          </a:xfrm>
          <a:noFill/>
        </p:spPr>
        <p:txBody>
          <a:bodyPr vert="horz" wrap="square" lIns="0" tIns="0" rIns="0" bIns="0" rtlCol="0" anchor="t">
            <a:spAutoFit/>
          </a:bodyPr>
          <a:lstStyle>
            <a:lvl1pPr marL="0" indent="0">
              <a:spcAft>
                <a:spcPts val="0"/>
              </a:spcAft>
              <a:buFontTx/>
              <a:buNone/>
              <a:defRPr lang="en-US" sz="4000" b="1" baseline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</a:defRPr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lvl="0">
              <a:spcBef>
                <a:spcPct val="0"/>
              </a:spcBef>
              <a:buNone/>
            </a:pPr>
            <a:r>
              <a:rPr lang="en-US" dirty="0"/>
              <a:t>Smaller word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77C214-390A-F944-BF27-73F37F4360F9}" type="datetime1">
              <a:rPr lang="en-US" smtClean="0"/>
              <a:t>2/1/2021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752500"/>
      </p:ext>
    </p:extLst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2284" y="2625441"/>
            <a:ext cx="7315200" cy="461665"/>
          </a:xfrm>
        </p:spPr>
        <p:txBody>
          <a:bodyPr anchor="b"/>
          <a:lstStyle>
            <a:lvl1pPr>
              <a:spcAft>
                <a:spcPts val="0"/>
              </a:spcAft>
              <a:defRPr sz="3000" b="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“Quote”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912284" y="3683197"/>
            <a:ext cx="7315200" cy="400110"/>
          </a:xfrm>
          <a:noFill/>
        </p:spPr>
        <p:txBody>
          <a:bodyPr vert="horz" wrap="square" lIns="0" tIns="0" rIns="0" bIns="0" rtlCol="0" anchor="t">
            <a:spAutoFit/>
          </a:bodyPr>
          <a:lstStyle>
            <a:lvl1pPr marL="0" indent="0" algn="r">
              <a:spcAft>
                <a:spcPts val="0"/>
              </a:spcAft>
              <a:buFontTx/>
              <a:buNone/>
              <a:defRPr lang="en-US" sz="2600" b="0" baseline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+mj-lt"/>
                <a:ea typeface="+mj-ea"/>
              </a:defRPr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/>
            </a:lvl5pPr>
          </a:lstStyle>
          <a:p>
            <a:pPr lvl="0">
              <a:spcBef>
                <a:spcPct val="0"/>
              </a:spcBef>
            </a:pPr>
            <a:r>
              <a:rPr lang="en-US" dirty="0"/>
              <a:t>Name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225C2B-15EC-3348-B6CD-75D75F51F610}" type="datetime1">
              <a:rPr lang="en-US" smtClean="0"/>
              <a:t>2/1/2021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332608"/>
      </p:ext>
    </p:extLst>
  </p:cSld>
  <p:clrMapOvr>
    <a:masterClrMapping/>
  </p:clrMapOvr>
  <p:transition spd="med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sr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arallelogram 10"/>
          <p:cNvSpPr/>
          <p:nvPr userDrawn="1"/>
        </p:nvSpPr>
        <p:spPr bwMode="auto">
          <a:xfrm rot="16811740" flipH="1">
            <a:off x="2821442" y="-2136101"/>
            <a:ext cx="6318215" cy="12766191"/>
          </a:xfrm>
          <a:custGeom>
            <a:avLst/>
            <a:gdLst>
              <a:gd name="connsiteX0" fmla="*/ 0 w 5497956"/>
              <a:gd name="connsiteY0" fmla="*/ 0 h 6858000"/>
              <a:gd name="connsiteX1" fmla="*/ 5497956 w 5497956"/>
              <a:gd name="connsiteY1" fmla="*/ 0 h 6858000"/>
              <a:gd name="connsiteX2" fmla="*/ 5497956 w 5497956"/>
              <a:gd name="connsiteY2" fmla="*/ 6858000 h 6858000"/>
              <a:gd name="connsiteX3" fmla="*/ 0 w 5497956"/>
              <a:gd name="connsiteY3" fmla="*/ 6858000 h 6858000"/>
              <a:gd name="connsiteX4" fmla="*/ 0 w 5497956"/>
              <a:gd name="connsiteY4" fmla="*/ 0 h 6858000"/>
              <a:gd name="connsiteX0" fmla="*/ 0 w 5497956"/>
              <a:gd name="connsiteY0" fmla="*/ 0 h 6865697"/>
              <a:gd name="connsiteX1" fmla="*/ 5497956 w 5497956"/>
              <a:gd name="connsiteY1" fmla="*/ 0 h 6865697"/>
              <a:gd name="connsiteX2" fmla="*/ 5497956 w 5497956"/>
              <a:gd name="connsiteY2" fmla="*/ 6858000 h 6865697"/>
              <a:gd name="connsiteX3" fmla="*/ 2747818 w 5497956"/>
              <a:gd name="connsiteY3" fmla="*/ 6865697 h 6865697"/>
              <a:gd name="connsiteX4" fmla="*/ 0 w 5497956"/>
              <a:gd name="connsiteY4" fmla="*/ 0 h 6865697"/>
              <a:gd name="connsiteX0" fmla="*/ 0 w 5497956"/>
              <a:gd name="connsiteY0" fmla="*/ 0 h 6865697"/>
              <a:gd name="connsiteX1" fmla="*/ 5497956 w 5497956"/>
              <a:gd name="connsiteY1" fmla="*/ 0 h 6865697"/>
              <a:gd name="connsiteX2" fmla="*/ 3826999 w 5497956"/>
              <a:gd name="connsiteY2" fmla="*/ 4279505 h 6865697"/>
              <a:gd name="connsiteX3" fmla="*/ 2747818 w 5497956"/>
              <a:gd name="connsiteY3" fmla="*/ 6865697 h 6865697"/>
              <a:gd name="connsiteX4" fmla="*/ 0 w 5497956"/>
              <a:gd name="connsiteY4" fmla="*/ 0 h 6865697"/>
              <a:gd name="connsiteX0" fmla="*/ 0 w 5497956"/>
              <a:gd name="connsiteY0" fmla="*/ 0 h 5277653"/>
              <a:gd name="connsiteX1" fmla="*/ 5497956 w 5497956"/>
              <a:gd name="connsiteY1" fmla="*/ 0 h 5277653"/>
              <a:gd name="connsiteX2" fmla="*/ 3826999 w 5497956"/>
              <a:gd name="connsiteY2" fmla="*/ 4279505 h 5277653"/>
              <a:gd name="connsiteX3" fmla="*/ 2377650 w 5497956"/>
              <a:gd name="connsiteY3" fmla="*/ 5277653 h 5277653"/>
              <a:gd name="connsiteX4" fmla="*/ 0 w 5497956"/>
              <a:gd name="connsiteY4" fmla="*/ 0 h 5277653"/>
              <a:gd name="connsiteX0" fmla="*/ 0 w 3863432"/>
              <a:gd name="connsiteY0" fmla="*/ 2222226 h 5277653"/>
              <a:gd name="connsiteX1" fmla="*/ 3863432 w 3863432"/>
              <a:gd name="connsiteY1" fmla="*/ 0 h 5277653"/>
              <a:gd name="connsiteX2" fmla="*/ 2192475 w 3863432"/>
              <a:gd name="connsiteY2" fmla="*/ 4279505 h 5277653"/>
              <a:gd name="connsiteX3" fmla="*/ 743126 w 3863432"/>
              <a:gd name="connsiteY3" fmla="*/ 5277653 h 5277653"/>
              <a:gd name="connsiteX4" fmla="*/ 0 w 3863432"/>
              <a:gd name="connsiteY4" fmla="*/ 2222226 h 5277653"/>
              <a:gd name="connsiteX0" fmla="*/ 0 w 4172478"/>
              <a:gd name="connsiteY0" fmla="*/ 1085159 h 4140586"/>
              <a:gd name="connsiteX1" fmla="*/ 4172478 w 4172478"/>
              <a:gd name="connsiteY1" fmla="*/ 0 h 4140586"/>
              <a:gd name="connsiteX2" fmla="*/ 2192475 w 4172478"/>
              <a:gd name="connsiteY2" fmla="*/ 3142438 h 4140586"/>
              <a:gd name="connsiteX3" fmla="*/ 743126 w 4172478"/>
              <a:gd name="connsiteY3" fmla="*/ 4140586 h 4140586"/>
              <a:gd name="connsiteX4" fmla="*/ 0 w 4172478"/>
              <a:gd name="connsiteY4" fmla="*/ 1085159 h 4140586"/>
              <a:gd name="connsiteX0" fmla="*/ 0 w 3868783"/>
              <a:gd name="connsiteY0" fmla="*/ 887305 h 4140586"/>
              <a:gd name="connsiteX1" fmla="*/ 3868783 w 3868783"/>
              <a:gd name="connsiteY1" fmla="*/ 0 h 4140586"/>
              <a:gd name="connsiteX2" fmla="*/ 1888780 w 3868783"/>
              <a:gd name="connsiteY2" fmla="*/ 3142438 h 4140586"/>
              <a:gd name="connsiteX3" fmla="*/ 439431 w 3868783"/>
              <a:gd name="connsiteY3" fmla="*/ 4140586 h 4140586"/>
              <a:gd name="connsiteX4" fmla="*/ 0 w 3868783"/>
              <a:gd name="connsiteY4" fmla="*/ 887305 h 4140586"/>
              <a:gd name="connsiteX0" fmla="*/ 269818 w 4138601"/>
              <a:gd name="connsiteY0" fmla="*/ 887305 h 3536775"/>
              <a:gd name="connsiteX1" fmla="*/ 4138601 w 4138601"/>
              <a:gd name="connsiteY1" fmla="*/ 0 h 3536775"/>
              <a:gd name="connsiteX2" fmla="*/ 2158598 w 4138601"/>
              <a:gd name="connsiteY2" fmla="*/ 3142438 h 3536775"/>
              <a:gd name="connsiteX3" fmla="*/ 0 w 4138601"/>
              <a:gd name="connsiteY3" fmla="*/ 3536775 h 3536775"/>
              <a:gd name="connsiteX4" fmla="*/ 269818 w 4138601"/>
              <a:gd name="connsiteY4" fmla="*/ 887305 h 3536775"/>
              <a:gd name="connsiteX0" fmla="*/ 269818 w 4138601"/>
              <a:gd name="connsiteY0" fmla="*/ 887305 h 3635085"/>
              <a:gd name="connsiteX1" fmla="*/ 4138601 w 4138601"/>
              <a:gd name="connsiteY1" fmla="*/ 0 h 3635085"/>
              <a:gd name="connsiteX2" fmla="*/ 2376678 w 4138601"/>
              <a:gd name="connsiteY2" fmla="*/ 3635085 h 3635085"/>
              <a:gd name="connsiteX3" fmla="*/ 0 w 4138601"/>
              <a:gd name="connsiteY3" fmla="*/ 3536775 h 3635085"/>
              <a:gd name="connsiteX4" fmla="*/ 269818 w 4138601"/>
              <a:gd name="connsiteY4" fmla="*/ 887305 h 3635085"/>
              <a:gd name="connsiteX0" fmla="*/ 453784 w 4138601"/>
              <a:gd name="connsiteY0" fmla="*/ 250562 h 3635085"/>
              <a:gd name="connsiteX1" fmla="*/ 4138601 w 4138601"/>
              <a:gd name="connsiteY1" fmla="*/ 0 h 3635085"/>
              <a:gd name="connsiteX2" fmla="*/ 2376678 w 4138601"/>
              <a:gd name="connsiteY2" fmla="*/ 3635085 h 3635085"/>
              <a:gd name="connsiteX3" fmla="*/ 0 w 4138601"/>
              <a:gd name="connsiteY3" fmla="*/ 3536775 h 3635085"/>
              <a:gd name="connsiteX4" fmla="*/ 453784 w 4138601"/>
              <a:gd name="connsiteY4" fmla="*/ 250562 h 3635085"/>
              <a:gd name="connsiteX0" fmla="*/ 1391303 w 4138601"/>
              <a:gd name="connsiteY0" fmla="*/ 75768 h 3635085"/>
              <a:gd name="connsiteX1" fmla="*/ 4138601 w 4138601"/>
              <a:gd name="connsiteY1" fmla="*/ 0 h 3635085"/>
              <a:gd name="connsiteX2" fmla="*/ 2376678 w 4138601"/>
              <a:gd name="connsiteY2" fmla="*/ 3635085 h 3635085"/>
              <a:gd name="connsiteX3" fmla="*/ 0 w 4138601"/>
              <a:gd name="connsiteY3" fmla="*/ 3536775 h 3635085"/>
              <a:gd name="connsiteX4" fmla="*/ 1391303 w 4138601"/>
              <a:gd name="connsiteY4" fmla="*/ 75768 h 3635085"/>
              <a:gd name="connsiteX0" fmla="*/ 1391303 w 4138601"/>
              <a:gd name="connsiteY0" fmla="*/ 75768 h 3536775"/>
              <a:gd name="connsiteX1" fmla="*/ 4138601 w 4138601"/>
              <a:gd name="connsiteY1" fmla="*/ 0 h 3536775"/>
              <a:gd name="connsiteX2" fmla="*/ 1273242 w 4138601"/>
              <a:gd name="connsiteY2" fmla="*/ 3407480 h 3536775"/>
              <a:gd name="connsiteX3" fmla="*/ 0 w 4138601"/>
              <a:gd name="connsiteY3" fmla="*/ 3536775 h 3536775"/>
              <a:gd name="connsiteX4" fmla="*/ 1391303 w 4138601"/>
              <a:gd name="connsiteY4" fmla="*/ 75768 h 3536775"/>
              <a:gd name="connsiteX0" fmla="*/ 1391303 w 3058684"/>
              <a:gd name="connsiteY0" fmla="*/ 103474 h 3564481"/>
              <a:gd name="connsiteX1" fmla="*/ 3058684 w 3058684"/>
              <a:gd name="connsiteY1" fmla="*/ 0 h 3564481"/>
              <a:gd name="connsiteX2" fmla="*/ 1273242 w 3058684"/>
              <a:gd name="connsiteY2" fmla="*/ 3435186 h 3564481"/>
              <a:gd name="connsiteX3" fmla="*/ 0 w 3058684"/>
              <a:gd name="connsiteY3" fmla="*/ 3564481 h 3564481"/>
              <a:gd name="connsiteX4" fmla="*/ 1391303 w 3058684"/>
              <a:gd name="connsiteY4" fmla="*/ 103474 h 3564481"/>
              <a:gd name="connsiteX0" fmla="*/ 1521436 w 3188817"/>
              <a:gd name="connsiteY0" fmla="*/ 103474 h 3464355"/>
              <a:gd name="connsiteX1" fmla="*/ 3188817 w 3188817"/>
              <a:gd name="connsiteY1" fmla="*/ 0 h 3464355"/>
              <a:gd name="connsiteX2" fmla="*/ 1403375 w 3188817"/>
              <a:gd name="connsiteY2" fmla="*/ 3435186 h 3464355"/>
              <a:gd name="connsiteX3" fmla="*/ 0 w 3188817"/>
              <a:gd name="connsiteY3" fmla="*/ 3464355 h 3464355"/>
              <a:gd name="connsiteX4" fmla="*/ 1521436 w 3188817"/>
              <a:gd name="connsiteY4" fmla="*/ 103474 h 3464355"/>
              <a:gd name="connsiteX0" fmla="*/ 1521436 w 3188817"/>
              <a:gd name="connsiteY0" fmla="*/ 103474 h 3632772"/>
              <a:gd name="connsiteX1" fmla="*/ 3188817 w 3188817"/>
              <a:gd name="connsiteY1" fmla="*/ 0 h 3632772"/>
              <a:gd name="connsiteX2" fmla="*/ 1626674 w 3188817"/>
              <a:gd name="connsiteY2" fmla="*/ 3632772 h 3632772"/>
              <a:gd name="connsiteX3" fmla="*/ 0 w 3188817"/>
              <a:gd name="connsiteY3" fmla="*/ 3464355 h 3632772"/>
              <a:gd name="connsiteX4" fmla="*/ 1521436 w 3188817"/>
              <a:gd name="connsiteY4" fmla="*/ 103474 h 3632772"/>
              <a:gd name="connsiteX0" fmla="*/ 1521436 w 3605461"/>
              <a:gd name="connsiteY0" fmla="*/ 69855 h 3599153"/>
              <a:gd name="connsiteX1" fmla="*/ 3605461 w 3605461"/>
              <a:gd name="connsiteY1" fmla="*/ 0 h 3599153"/>
              <a:gd name="connsiteX2" fmla="*/ 1626674 w 3605461"/>
              <a:gd name="connsiteY2" fmla="*/ 3599153 h 3599153"/>
              <a:gd name="connsiteX3" fmla="*/ 0 w 3605461"/>
              <a:gd name="connsiteY3" fmla="*/ 3430736 h 3599153"/>
              <a:gd name="connsiteX4" fmla="*/ 1521436 w 3605461"/>
              <a:gd name="connsiteY4" fmla="*/ 69855 h 3599153"/>
              <a:gd name="connsiteX0" fmla="*/ 1488157 w 3605461"/>
              <a:gd name="connsiteY0" fmla="*/ 0 h 3645127"/>
              <a:gd name="connsiteX1" fmla="*/ 3605461 w 3605461"/>
              <a:gd name="connsiteY1" fmla="*/ 45974 h 3645127"/>
              <a:gd name="connsiteX2" fmla="*/ 1626674 w 3605461"/>
              <a:gd name="connsiteY2" fmla="*/ 3645127 h 3645127"/>
              <a:gd name="connsiteX3" fmla="*/ 0 w 3605461"/>
              <a:gd name="connsiteY3" fmla="*/ 3476710 h 3645127"/>
              <a:gd name="connsiteX4" fmla="*/ 1488157 w 3605461"/>
              <a:gd name="connsiteY4" fmla="*/ 0 h 3645127"/>
              <a:gd name="connsiteX0" fmla="*/ 1488157 w 3494077"/>
              <a:gd name="connsiteY0" fmla="*/ 138768 h 3783895"/>
              <a:gd name="connsiteX1" fmla="*/ 3494077 w 3494077"/>
              <a:gd name="connsiteY1" fmla="*/ 0 h 3783895"/>
              <a:gd name="connsiteX2" fmla="*/ 1626674 w 3494077"/>
              <a:gd name="connsiteY2" fmla="*/ 3783895 h 3783895"/>
              <a:gd name="connsiteX3" fmla="*/ 0 w 3494077"/>
              <a:gd name="connsiteY3" fmla="*/ 3615478 h 3783895"/>
              <a:gd name="connsiteX4" fmla="*/ 1488157 w 3494077"/>
              <a:gd name="connsiteY4" fmla="*/ 138768 h 3783895"/>
              <a:gd name="connsiteX0" fmla="*/ 1124549 w 3130469"/>
              <a:gd name="connsiteY0" fmla="*/ 138768 h 3783895"/>
              <a:gd name="connsiteX1" fmla="*/ 3130469 w 3130469"/>
              <a:gd name="connsiteY1" fmla="*/ 0 h 3783895"/>
              <a:gd name="connsiteX2" fmla="*/ 1263066 w 3130469"/>
              <a:gd name="connsiteY2" fmla="*/ 3783895 h 3783895"/>
              <a:gd name="connsiteX3" fmla="*/ 0 w 3130469"/>
              <a:gd name="connsiteY3" fmla="*/ 3710249 h 3783895"/>
              <a:gd name="connsiteX4" fmla="*/ 1124549 w 3130469"/>
              <a:gd name="connsiteY4" fmla="*/ 138768 h 3783895"/>
              <a:gd name="connsiteX0" fmla="*/ 1124549 w 2637804"/>
              <a:gd name="connsiteY0" fmla="*/ 122113 h 3767240"/>
              <a:gd name="connsiteX1" fmla="*/ 2637804 w 2637804"/>
              <a:gd name="connsiteY1" fmla="*/ 0 h 3767240"/>
              <a:gd name="connsiteX2" fmla="*/ 1263066 w 2637804"/>
              <a:gd name="connsiteY2" fmla="*/ 3767240 h 3767240"/>
              <a:gd name="connsiteX3" fmla="*/ 0 w 2637804"/>
              <a:gd name="connsiteY3" fmla="*/ 3693594 h 3767240"/>
              <a:gd name="connsiteX4" fmla="*/ 1124549 w 2637804"/>
              <a:gd name="connsiteY4" fmla="*/ 122113 h 3767240"/>
              <a:gd name="connsiteX0" fmla="*/ 1305037 w 2637804"/>
              <a:gd name="connsiteY0" fmla="*/ 0 h 3855679"/>
              <a:gd name="connsiteX1" fmla="*/ 2637804 w 2637804"/>
              <a:gd name="connsiteY1" fmla="*/ 88439 h 3855679"/>
              <a:gd name="connsiteX2" fmla="*/ 1263066 w 2637804"/>
              <a:gd name="connsiteY2" fmla="*/ 3855679 h 3855679"/>
              <a:gd name="connsiteX3" fmla="*/ 0 w 2637804"/>
              <a:gd name="connsiteY3" fmla="*/ 3782033 h 3855679"/>
              <a:gd name="connsiteX4" fmla="*/ 1305037 w 2637804"/>
              <a:gd name="connsiteY4" fmla="*/ 0 h 3855679"/>
              <a:gd name="connsiteX0" fmla="*/ 1264430 w 2637804"/>
              <a:gd name="connsiteY0" fmla="*/ 0 h 3899282"/>
              <a:gd name="connsiteX1" fmla="*/ 2637804 w 2637804"/>
              <a:gd name="connsiteY1" fmla="*/ 132042 h 3899282"/>
              <a:gd name="connsiteX2" fmla="*/ 1263066 w 2637804"/>
              <a:gd name="connsiteY2" fmla="*/ 3899282 h 3899282"/>
              <a:gd name="connsiteX3" fmla="*/ 0 w 2637804"/>
              <a:gd name="connsiteY3" fmla="*/ 3825636 h 3899282"/>
              <a:gd name="connsiteX4" fmla="*/ 1264430 w 2637804"/>
              <a:gd name="connsiteY4" fmla="*/ 0 h 3899282"/>
              <a:gd name="connsiteX0" fmla="*/ 1264430 w 2637804"/>
              <a:gd name="connsiteY0" fmla="*/ 0 h 4163698"/>
              <a:gd name="connsiteX1" fmla="*/ 2637804 w 2637804"/>
              <a:gd name="connsiteY1" fmla="*/ 132042 h 4163698"/>
              <a:gd name="connsiteX2" fmla="*/ 1331152 w 2637804"/>
              <a:gd name="connsiteY2" fmla="*/ 4163698 h 4163698"/>
              <a:gd name="connsiteX3" fmla="*/ 0 w 2637804"/>
              <a:gd name="connsiteY3" fmla="*/ 3825636 h 4163698"/>
              <a:gd name="connsiteX4" fmla="*/ 1264430 w 2637804"/>
              <a:gd name="connsiteY4" fmla="*/ 0 h 4163698"/>
              <a:gd name="connsiteX0" fmla="*/ 1182770 w 2556144"/>
              <a:gd name="connsiteY0" fmla="*/ 0 h 4163698"/>
              <a:gd name="connsiteX1" fmla="*/ 2556144 w 2556144"/>
              <a:gd name="connsiteY1" fmla="*/ 132042 h 4163698"/>
              <a:gd name="connsiteX2" fmla="*/ 1249492 w 2556144"/>
              <a:gd name="connsiteY2" fmla="*/ 4163698 h 4163698"/>
              <a:gd name="connsiteX3" fmla="*/ 0 w 2556144"/>
              <a:gd name="connsiteY3" fmla="*/ 3580706 h 4163698"/>
              <a:gd name="connsiteX4" fmla="*/ 1182770 w 2556144"/>
              <a:gd name="connsiteY4" fmla="*/ 0 h 4163698"/>
              <a:gd name="connsiteX0" fmla="*/ 1182770 w 2556144"/>
              <a:gd name="connsiteY0" fmla="*/ 0 h 3715230"/>
              <a:gd name="connsiteX1" fmla="*/ 2556144 w 2556144"/>
              <a:gd name="connsiteY1" fmla="*/ 132042 h 3715230"/>
              <a:gd name="connsiteX2" fmla="*/ 1481730 w 2556144"/>
              <a:gd name="connsiteY2" fmla="*/ 3715230 h 3715230"/>
              <a:gd name="connsiteX3" fmla="*/ 0 w 2556144"/>
              <a:gd name="connsiteY3" fmla="*/ 3580706 h 3715230"/>
              <a:gd name="connsiteX4" fmla="*/ 1182770 w 2556144"/>
              <a:gd name="connsiteY4" fmla="*/ 0 h 3715230"/>
              <a:gd name="connsiteX0" fmla="*/ 1182770 w 2556144"/>
              <a:gd name="connsiteY0" fmla="*/ 0 h 3745461"/>
              <a:gd name="connsiteX1" fmla="*/ 2556144 w 2556144"/>
              <a:gd name="connsiteY1" fmla="*/ 132042 h 3745461"/>
              <a:gd name="connsiteX2" fmla="*/ 1793329 w 2556144"/>
              <a:gd name="connsiteY2" fmla="*/ 3745461 h 3745461"/>
              <a:gd name="connsiteX3" fmla="*/ 0 w 2556144"/>
              <a:gd name="connsiteY3" fmla="*/ 3580706 h 3745461"/>
              <a:gd name="connsiteX4" fmla="*/ 1182770 w 2556144"/>
              <a:gd name="connsiteY4" fmla="*/ 0 h 3745461"/>
              <a:gd name="connsiteX0" fmla="*/ 810452 w 2556144"/>
              <a:gd name="connsiteY0" fmla="*/ 0 h 3786541"/>
              <a:gd name="connsiteX1" fmla="*/ 2556144 w 2556144"/>
              <a:gd name="connsiteY1" fmla="*/ 173122 h 3786541"/>
              <a:gd name="connsiteX2" fmla="*/ 1793329 w 2556144"/>
              <a:gd name="connsiteY2" fmla="*/ 3786541 h 3786541"/>
              <a:gd name="connsiteX3" fmla="*/ 0 w 2556144"/>
              <a:gd name="connsiteY3" fmla="*/ 3621786 h 3786541"/>
              <a:gd name="connsiteX4" fmla="*/ 810452 w 2556144"/>
              <a:gd name="connsiteY4" fmla="*/ 0 h 3786541"/>
              <a:gd name="connsiteX0" fmla="*/ 810452 w 2490881"/>
              <a:gd name="connsiteY0" fmla="*/ 0 h 3786541"/>
              <a:gd name="connsiteX1" fmla="*/ 2490881 w 2490881"/>
              <a:gd name="connsiteY1" fmla="*/ 479137 h 3786541"/>
              <a:gd name="connsiteX2" fmla="*/ 1793329 w 2490881"/>
              <a:gd name="connsiteY2" fmla="*/ 3786541 h 3786541"/>
              <a:gd name="connsiteX3" fmla="*/ 0 w 2490881"/>
              <a:gd name="connsiteY3" fmla="*/ 3621786 h 3786541"/>
              <a:gd name="connsiteX4" fmla="*/ 810452 w 2490881"/>
              <a:gd name="connsiteY4" fmla="*/ 0 h 3786541"/>
              <a:gd name="connsiteX0" fmla="*/ 750890 w 2490881"/>
              <a:gd name="connsiteY0" fmla="*/ 0 h 3470057"/>
              <a:gd name="connsiteX1" fmla="*/ 2490881 w 2490881"/>
              <a:gd name="connsiteY1" fmla="*/ 162653 h 3470057"/>
              <a:gd name="connsiteX2" fmla="*/ 1793329 w 2490881"/>
              <a:gd name="connsiteY2" fmla="*/ 3470057 h 3470057"/>
              <a:gd name="connsiteX3" fmla="*/ 0 w 2490881"/>
              <a:gd name="connsiteY3" fmla="*/ 3305302 h 3470057"/>
              <a:gd name="connsiteX4" fmla="*/ 750890 w 2490881"/>
              <a:gd name="connsiteY4" fmla="*/ 0 h 3470057"/>
              <a:gd name="connsiteX0" fmla="*/ 761393 w 2490881"/>
              <a:gd name="connsiteY0" fmla="*/ 0 h 3473996"/>
              <a:gd name="connsiteX1" fmla="*/ 2490881 w 2490881"/>
              <a:gd name="connsiteY1" fmla="*/ 166592 h 3473996"/>
              <a:gd name="connsiteX2" fmla="*/ 1793329 w 2490881"/>
              <a:gd name="connsiteY2" fmla="*/ 3473996 h 3473996"/>
              <a:gd name="connsiteX3" fmla="*/ 0 w 2490881"/>
              <a:gd name="connsiteY3" fmla="*/ 3309241 h 3473996"/>
              <a:gd name="connsiteX4" fmla="*/ 761393 w 2490881"/>
              <a:gd name="connsiteY4" fmla="*/ 0 h 3473996"/>
              <a:gd name="connsiteX0" fmla="*/ 756589 w 2486077"/>
              <a:gd name="connsiteY0" fmla="*/ 0 h 3473996"/>
              <a:gd name="connsiteX1" fmla="*/ 2486077 w 2486077"/>
              <a:gd name="connsiteY1" fmla="*/ 166592 h 3473996"/>
              <a:gd name="connsiteX2" fmla="*/ 1788525 w 2486077"/>
              <a:gd name="connsiteY2" fmla="*/ 3473996 h 3473996"/>
              <a:gd name="connsiteX3" fmla="*/ 0 w 2486077"/>
              <a:gd name="connsiteY3" fmla="*/ 3294834 h 3473996"/>
              <a:gd name="connsiteX4" fmla="*/ 756589 w 2486077"/>
              <a:gd name="connsiteY4" fmla="*/ 0 h 3473996"/>
              <a:gd name="connsiteX0" fmla="*/ 740384 w 2469872"/>
              <a:gd name="connsiteY0" fmla="*/ 0 h 3473996"/>
              <a:gd name="connsiteX1" fmla="*/ 2469872 w 2469872"/>
              <a:gd name="connsiteY1" fmla="*/ 166592 h 3473996"/>
              <a:gd name="connsiteX2" fmla="*/ 1772320 w 2469872"/>
              <a:gd name="connsiteY2" fmla="*/ 3473996 h 3473996"/>
              <a:gd name="connsiteX3" fmla="*/ 0 w 2469872"/>
              <a:gd name="connsiteY3" fmla="*/ 3301364 h 3473996"/>
              <a:gd name="connsiteX4" fmla="*/ 740384 w 2469872"/>
              <a:gd name="connsiteY4" fmla="*/ 0 h 3473996"/>
              <a:gd name="connsiteX0" fmla="*/ 740384 w 3180498"/>
              <a:gd name="connsiteY0" fmla="*/ 0 h 3473996"/>
              <a:gd name="connsiteX1" fmla="*/ 3180498 w 3180498"/>
              <a:gd name="connsiteY1" fmla="*/ 240494 h 3473996"/>
              <a:gd name="connsiteX2" fmla="*/ 1772320 w 3180498"/>
              <a:gd name="connsiteY2" fmla="*/ 3473996 h 3473996"/>
              <a:gd name="connsiteX3" fmla="*/ 0 w 3180498"/>
              <a:gd name="connsiteY3" fmla="*/ 3301364 h 3473996"/>
              <a:gd name="connsiteX4" fmla="*/ 740384 w 3180498"/>
              <a:gd name="connsiteY4" fmla="*/ 0 h 3473996"/>
              <a:gd name="connsiteX0" fmla="*/ 736813 w 3180498"/>
              <a:gd name="connsiteY0" fmla="*/ 0 h 3472657"/>
              <a:gd name="connsiteX1" fmla="*/ 3180498 w 3180498"/>
              <a:gd name="connsiteY1" fmla="*/ 239155 h 3472657"/>
              <a:gd name="connsiteX2" fmla="*/ 1772320 w 3180498"/>
              <a:gd name="connsiteY2" fmla="*/ 3472657 h 3472657"/>
              <a:gd name="connsiteX3" fmla="*/ 0 w 3180498"/>
              <a:gd name="connsiteY3" fmla="*/ 3300025 h 3472657"/>
              <a:gd name="connsiteX4" fmla="*/ 736813 w 3180498"/>
              <a:gd name="connsiteY4" fmla="*/ 0 h 3472657"/>
              <a:gd name="connsiteX0" fmla="*/ 736813 w 3187641"/>
              <a:gd name="connsiteY0" fmla="*/ 0 h 3472657"/>
              <a:gd name="connsiteX1" fmla="*/ 3187641 w 3187641"/>
              <a:gd name="connsiteY1" fmla="*/ 236478 h 3472657"/>
              <a:gd name="connsiteX2" fmla="*/ 1772320 w 3187641"/>
              <a:gd name="connsiteY2" fmla="*/ 3472657 h 3472657"/>
              <a:gd name="connsiteX3" fmla="*/ 0 w 3187641"/>
              <a:gd name="connsiteY3" fmla="*/ 3300025 h 3472657"/>
              <a:gd name="connsiteX4" fmla="*/ 736813 w 3187641"/>
              <a:gd name="connsiteY4" fmla="*/ 0 h 3472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87641" h="3472657">
                <a:moveTo>
                  <a:pt x="736813" y="0"/>
                </a:moveTo>
                <a:lnTo>
                  <a:pt x="3187641" y="236478"/>
                </a:lnTo>
                <a:lnTo>
                  <a:pt x="1772320" y="3472657"/>
                </a:lnTo>
                <a:lnTo>
                  <a:pt x="0" y="3300025"/>
                </a:lnTo>
                <a:lnTo>
                  <a:pt x="736813" y="0"/>
                </a:lnTo>
                <a:close/>
              </a:path>
            </a:pathLst>
          </a:custGeom>
          <a:gradFill flip="none" rotWithShape="1">
            <a:gsLst>
              <a:gs pos="98000">
                <a:srgbClr val="053264"/>
              </a:gs>
              <a:gs pos="51000">
                <a:srgbClr val="027FB5"/>
              </a:gs>
              <a:gs pos="0">
                <a:srgbClr val="00B9F2"/>
              </a:gs>
            </a:gsLst>
            <a:path path="circle">
              <a:fillToRect l="50000" t="50000" r="50000" b="50000"/>
            </a:path>
            <a:tileRect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3" name="Parallelogram 10"/>
          <p:cNvSpPr/>
          <p:nvPr/>
        </p:nvSpPr>
        <p:spPr bwMode="auto">
          <a:xfrm rot="5400000" flipV="1">
            <a:off x="5295901" y="-38098"/>
            <a:ext cx="1600198" cy="12191999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gradFill flip="none" rotWithShape="1">
            <a:gsLst>
              <a:gs pos="100000">
                <a:srgbClr val="00B9F2"/>
              </a:gs>
              <a:gs pos="10000">
                <a:srgbClr val="053264"/>
              </a:gs>
            </a:gsLst>
            <a:lin ang="3780000" scaled="0"/>
            <a:tileRect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008" y="2489995"/>
            <a:ext cx="6073985" cy="1878011"/>
          </a:xfrm>
          <a:prstGeom prst="rect">
            <a:avLst/>
          </a:prstGeom>
        </p:spPr>
      </p:pic>
      <p:sp>
        <p:nvSpPr>
          <p:cNvPr id="12" name="Parallelogram 10"/>
          <p:cNvSpPr/>
          <p:nvPr userDrawn="1"/>
        </p:nvSpPr>
        <p:spPr bwMode="auto">
          <a:xfrm rot="5400000" flipH="1">
            <a:off x="5320618" y="-642728"/>
            <a:ext cx="1555939" cy="12227867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  <a:gd name="connsiteX0" fmla="*/ 1085273 w 2777078"/>
              <a:gd name="connsiteY0" fmla="*/ 35863 h 12227861"/>
              <a:gd name="connsiteX1" fmla="*/ 2358932 w 2777078"/>
              <a:gd name="connsiteY1" fmla="*/ 0 h 12227861"/>
              <a:gd name="connsiteX2" fmla="*/ 2777078 w 2777078"/>
              <a:gd name="connsiteY2" fmla="*/ 12227861 h 12227861"/>
              <a:gd name="connsiteX3" fmla="*/ 0 w 2777078"/>
              <a:gd name="connsiteY3" fmla="*/ 12227861 h 12227861"/>
              <a:gd name="connsiteX4" fmla="*/ 1085273 w 2777078"/>
              <a:gd name="connsiteY4" fmla="*/ 35863 h 12227861"/>
              <a:gd name="connsiteX0" fmla="*/ 273578 w 1965383"/>
              <a:gd name="connsiteY0" fmla="*/ 35863 h 12245793"/>
              <a:gd name="connsiteX1" fmla="*/ 1547237 w 1965383"/>
              <a:gd name="connsiteY1" fmla="*/ 0 h 12245793"/>
              <a:gd name="connsiteX2" fmla="*/ 1965383 w 1965383"/>
              <a:gd name="connsiteY2" fmla="*/ 12227861 h 12245793"/>
              <a:gd name="connsiteX3" fmla="*/ 0 w 1965383"/>
              <a:gd name="connsiteY3" fmla="*/ 12245793 h 12245793"/>
              <a:gd name="connsiteX4" fmla="*/ 273578 w 1965383"/>
              <a:gd name="connsiteY4" fmla="*/ 35863 h 12245793"/>
              <a:gd name="connsiteX0" fmla="*/ 0 w 2257531"/>
              <a:gd name="connsiteY0" fmla="*/ 17934 h 12245793"/>
              <a:gd name="connsiteX1" fmla="*/ 1839385 w 2257531"/>
              <a:gd name="connsiteY1" fmla="*/ 0 h 12245793"/>
              <a:gd name="connsiteX2" fmla="*/ 2257531 w 2257531"/>
              <a:gd name="connsiteY2" fmla="*/ 12227861 h 12245793"/>
              <a:gd name="connsiteX3" fmla="*/ 292148 w 2257531"/>
              <a:gd name="connsiteY3" fmla="*/ 12245793 h 12245793"/>
              <a:gd name="connsiteX4" fmla="*/ 0 w 2257531"/>
              <a:gd name="connsiteY4" fmla="*/ 17934 h 12245793"/>
              <a:gd name="connsiteX0" fmla="*/ 0 w 2257531"/>
              <a:gd name="connsiteY0" fmla="*/ 17934 h 12245793"/>
              <a:gd name="connsiteX1" fmla="*/ 1445837 w 2257531"/>
              <a:gd name="connsiteY1" fmla="*/ 0 h 12245793"/>
              <a:gd name="connsiteX2" fmla="*/ 2257531 w 2257531"/>
              <a:gd name="connsiteY2" fmla="*/ 12227861 h 12245793"/>
              <a:gd name="connsiteX3" fmla="*/ 292148 w 2257531"/>
              <a:gd name="connsiteY3" fmla="*/ 12245793 h 12245793"/>
              <a:gd name="connsiteX4" fmla="*/ 0 w 2257531"/>
              <a:gd name="connsiteY4" fmla="*/ 17934 h 12245793"/>
              <a:gd name="connsiteX0" fmla="*/ 0 w 2134547"/>
              <a:gd name="connsiteY0" fmla="*/ 17934 h 12245793"/>
              <a:gd name="connsiteX1" fmla="*/ 1445837 w 2134547"/>
              <a:gd name="connsiteY1" fmla="*/ 0 h 12245793"/>
              <a:gd name="connsiteX2" fmla="*/ 2134547 w 2134547"/>
              <a:gd name="connsiteY2" fmla="*/ 12209931 h 12245793"/>
              <a:gd name="connsiteX3" fmla="*/ 292148 w 2134547"/>
              <a:gd name="connsiteY3" fmla="*/ 12245793 h 12245793"/>
              <a:gd name="connsiteX4" fmla="*/ 0 w 2134547"/>
              <a:gd name="connsiteY4" fmla="*/ 17934 h 12245793"/>
              <a:gd name="connsiteX0" fmla="*/ 0 w 2134547"/>
              <a:gd name="connsiteY0" fmla="*/ 17934 h 12227867"/>
              <a:gd name="connsiteX1" fmla="*/ 1445837 w 2134547"/>
              <a:gd name="connsiteY1" fmla="*/ 0 h 12227867"/>
              <a:gd name="connsiteX2" fmla="*/ 2134547 w 2134547"/>
              <a:gd name="connsiteY2" fmla="*/ 12209931 h 12227867"/>
              <a:gd name="connsiteX3" fmla="*/ 242953 w 2134547"/>
              <a:gd name="connsiteY3" fmla="*/ 12227867 h 12227867"/>
              <a:gd name="connsiteX4" fmla="*/ 0 w 2134547"/>
              <a:gd name="connsiteY4" fmla="*/ 17934 h 12227867"/>
              <a:gd name="connsiteX0" fmla="*/ 0 w 2134546"/>
              <a:gd name="connsiteY0" fmla="*/ 17934 h 12227867"/>
              <a:gd name="connsiteX1" fmla="*/ 1445837 w 2134546"/>
              <a:gd name="connsiteY1" fmla="*/ 0 h 12227867"/>
              <a:gd name="connsiteX2" fmla="*/ 2134546 w 2134546"/>
              <a:gd name="connsiteY2" fmla="*/ 12222126 h 12227867"/>
              <a:gd name="connsiteX3" fmla="*/ 242953 w 2134546"/>
              <a:gd name="connsiteY3" fmla="*/ 12227867 h 12227867"/>
              <a:gd name="connsiteX4" fmla="*/ 0 w 2134546"/>
              <a:gd name="connsiteY4" fmla="*/ 17934 h 12227867"/>
              <a:gd name="connsiteX0" fmla="*/ 0 w 2134546"/>
              <a:gd name="connsiteY0" fmla="*/ 17934 h 12227867"/>
              <a:gd name="connsiteX1" fmla="*/ 1445837 w 2134546"/>
              <a:gd name="connsiteY1" fmla="*/ 0 h 12227867"/>
              <a:gd name="connsiteX2" fmla="*/ 2134546 w 2134546"/>
              <a:gd name="connsiteY2" fmla="*/ 12222126 h 12227867"/>
              <a:gd name="connsiteX3" fmla="*/ 234590 w 2134546"/>
              <a:gd name="connsiteY3" fmla="*/ 12227867 h 12227867"/>
              <a:gd name="connsiteX4" fmla="*/ 0 w 2134546"/>
              <a:gd name="connsiteY4" fmla="*/ 17934 h 12227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34546" h="12227867">
                <a:moveTo>
                  <a:pt x="0" y="17934"/>
                </a:moveTo>
                <a:lnTo>
                  <a:pt x="1445837" y="0"/>
                </a:lnTo>
                <a:lnTo>
                  <a:pt x="2134546" y="12222126"/>
                </a:lnTo>
                <a:lnTo>
                  <a:pt x="234590" y="12227867"/>
                </a:lnTo>
                <a:lnTo>
                  <a:pt x="0" y="17934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6" name="Parallelogram 10"/>
          <p:cNvSpPr/>
          <p:nvPr userDrawn="1"/>
        </p:nvSpPr>
        <p:spPr bwMode="auto">
          <a:xfrm rot="5400000" flipH="1">
            <a:off x="4922486" y="-4888259"/>
            <a:ext cx="2364960" cy="12209928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  <a:gd name="connsiteX0" fmla="*/ 1085273 w 3244418"/>
              <a:gd name="connsiteY0" fmla="*/ 1 h 12191999"/>
              <a:gd name="connsiteX1" fmla="*/ 2777078 w 3244418"/>
              <a:gd name="connsiteY1" fmla="*/ 0 h 12191999"/>
              <a:gd name="connsiteX2" fmla="*/ 3244417 w 3244418"/>
              <a:gd name="connsiteY2" fmla="*/ 12191999 h 12191999"/>
              <a:gd name="connsiteX3" fmla="*/ 0 w 3244418"/>
              <a:gd name="connsiteY3" fmla="*/ 12191999 h 12191999"/>
              <a:gd name="connsiteX4" fmla="*/ 1085273 w 3244418"/>
              <a:gd name="connsiteY4" fmla="*/ 1 h 12191999"/>
              <a:gd name="connsiteX0" fmla="*/ 1085273 w 3244417"/>
              <a:gd name="connsiteY0" fmla="*/ 17930 h 12209928"/>
              <a:gd name="connsiteX1" fmla="*/ 2309739 w 3244417"/>
              <a:gd name="connsiteY1" fmla="*/ 0 h 12209928"/>
              <a:gd name="connsiteX2" fmla="*/ 3244417 w 3244417"/>
              <a:gd name="connsiteY2" fmla="*/ 12209928 h 12209928"/>
              <a:gd name="connsiteX3" fmla="*/ 0 w 3244417"/>
              <a:gd name="connsiteY3" fmla="*/ 12209928 h 12209928"/>
              <a:gd name="connsiteX4" fmla="*/ 1085273 w 3244417"/>
              <a:gd name="connsiteY4" fmla="*/ 17930 h 12209928"/>
              <a:gd name="connsiteX0" fmla="*/ 1085273 w 3244417"/>
              <a:gd name="connsiteY0" fmla="*/ 17930 h 12209928"/>
              <a:gd name="connsiteX1" fmla="*/ 2186755 w 3244417"/>
              <a:gd name="connsiteY1" fmla="*/ 0 h 12209928"/>
              <a:gd name="connsiteX2" fmla="*/ 3244417 w 3244417"/>
              <a:gd name="connsiteY2" fmla="*/ 12209928 h 12209928"/>
              <a:gd name="connsiteX3" fmla="*/ 0 w 3244417"/>
              <a:gd name="connsiteY3" fmla="*/ 12209928 h 12209928"/>
              <a:gd name="connsiteX4" fmla="*/ 1085273 w 3244417"/>
              <a:gd name="connsiteY4" fmla="*/ 17930 h 12209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44417" h="12209928">
                <a:moveTo>
                  <a:pt x="1085273" y="17930"/>
                </a:moveTo>
                <a:lnTo>
                  <a:pt x="2186755" y="0"/>
                </a:lnTo>
                <a:lnTo>
                  <a:pt x="3244417" y="12209928"/>
                </a:lnTo>
                <a:lnTo>
                  <a:pt x="0" y="12209928"/>
                </a:lnTo>
                <a:lnTo>
                  <a:pt x="1085273" y="17930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3" name="Parallelogram 10"/>
          <p:cNvSpPr/>
          <p:nvPr userDrawn="1"/>
        </p:nvSpPr>
        <p:spPr bwMode="auto">
          <a:xfrm rot="5400000" flipH="1">
            <a:off x="5083850" y="-5083848"/>
            <a:ext cx="2024302" cy="12191999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9" name="Parallelogram 10"/>
          <p:cNvSpPr/>
          <p:nvPr userDrawn="1"/>
        </p:nvSpPr>
        <p:spPr bwMode="auto">
          <a:xfrm rot="16200000">
            <a:off x="4904554" y="-454481"/>
            <a:ext cx="2364960" cy="12209928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  <a:gd name="connsiteX0" fmla="*/ 1085273 w 3244418"/>
              <a:gd name="connsiteY0" fmla="*/ 1 h 12191999"/>
              <a:gd name="connsiteX1" fmla="*/ 2777078 w 3244418"/>
              <a:gd name="connsiteY1" fmla="*/ 0 h 12191999"/>
              <a:gd name="connsiteX2" fmla="*/ 3244417 w 3244418"/>
              <a:gd name="connsiteY2" fmla="*/ 12191999 h 12191999"/>
              <a:gd name="connsiteX3" fmla="*/ 0 w 3244418"/>
              <a:gd name="connsiteY3" fmla="*/ 12191999 h 12191999"/>
              <a:gd name="connsiteX4" fmla="*/ 1085273 w 3244418"/>
              <a:gd name="connsiteY4" fmla="*/ 1 h 12191999"/>
              <a:gd name="connsiteX0" fmla="*/ 1085273 w 3244417"/>
              <a:gd name="connsiteY0" fmla="*/ 17930 h 12209928"/>
              <a:gd name="connsiteX1" fmla="*/ 2309739 w 3244417"/>
              <a:gd name="connsiteY1" fmla="*/ 0 h 12209928"/>
              <a:gd name="connsiteX2" fmla="*/ 3244417 w 3244417"/>
              <a:gd name="connsiteY2" fmla="*/ 12209928 h 12209928"/>
              <a:gd name="connsiteX3" fmla="*/ 0 w 3244417"/>
              <a:gd name="connsiteY3" fmla="*/ 12209928 h 12209928"/>
              <a:gd name="connsiteX4" fmla="*/ 1085273 w 3244417"/>
              <a:gd name="connsiteY4" fmla="*/ 17930 h 12209928"/>
              <a:gd name="connsiteX0" fmla="*/ 1085273 w 3244417"/>
              <a:gd name="connsiteY0" fmla="*/ 17930 h 12209928"/>
              <a:gd name="connsiteX1" fmla="*/ 2186755 w 3244417"/>
              <a:gd name="connsiteY1" fmla="*/ 0 h 12209928"/>
              <a:gd name="connsiteX2" fmla="*/ 3244417 w 3244417"/>
              <a:gd name="connsiteY2" fmla="*/ 12209928 h 12209928"/>
              <a:gd name="connsiteX3" fmla="*/ 0 w 3244417"/>
              <a:gd name="connsiteY3" fmla="*/ 12209928 h 12209928"/>
              <a:gd name="connsiteX4" fmla="*/ 1085273 w 3244417"/>
              <a:gd name="connsiteY4" fmla="*/ 17930 h 12209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44417" h="12209928">
                <a:moveTo>
                  <a:pt x="1085273" y="17930"/>
                </a:moveTo>
                <a:lnTo>
                  <a:pt x="2186755" y="0"/>
                </a:lnTo>
                <a:lnTo>
                  <a:pt x="3244417" y="12209928"/>
                </a:lnTo>
                <a:lnTo>
                  <a:pt x="0" y="12209928"/>
                </a:lnTo>
                <a:lnTo>
                  <a:pt x="1085273" y="17930"/>
                </a:lnTo>
                <a:close/>
              </a:path>
            </a:pathLst>
          </a:custGeom>
          <a:solidFill>
            <a:schemeClr val="accent4">
              <a:alpha val="34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0" name="Parallelogram 10"/>
          <p:cNvSpPr/>
          <p:nvPr userDrawn="1"/>
        </p:nvSpPr>
        <p:spPr bwMode="auto">
          <a:xfrm rot="5400000" flipV="1">
            <a:off x="5083849" y="-268081"/>
            <a:ext cx="2024302" cy="12227861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26245688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 anchor="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914400" y="1828800"/>
            <a:ext cx="10369296" cy="3429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DEFD86-78C4-084A-B0B5-04A7A3431B39}" type="datetime1">
              <a:rPr lang="en-US" smtClean="0"/>
              <a:t>2/1/2021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2625" y="682625"/>
            <a:ext cx="10826496" cy="369332"/>
          </a:xfrm>
        </p:spPr>
        <p:txBody>
          <a:bodyPr/>
          <a:lstStyle>
            <a:lvl1pPr>
              <a:defRPr lang="en-US" sz="2400" b="1" kern="1200" spc="0" dirty="0" smtClean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82625" y="1097309"/>
            <a:ext cx="10826496" cy="246221"/>
          </a:xfrm>
        </p:spPr>
        <p:txBody>
          <a:bodyPr anchor="t" anchorCtr="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accent4">
                    <a:lumMod val="40000"/>
                    <a:lumOff val="60000"/>
                  </a:schemeClr>
                </a:solidFill>
              </a:defRPr>
            </a:lvl1pPr>
            <a:lvl2pPr marL="0" indent="0">
              <a:buNone/>
              <a:defRPr sz="1400"/>
            </a:lvl2pPr>
            <a:lvl3pPr marL="0" indent="0">
              <a:buNone/>
              <a:defRPr sz="1400"/>
            </a:lvl3pPr>
            <a:lvl4pPr marL="0" indent="0">
              <a:buNone/>
              <a:defRPr sz="1400"/>
            </a:lvl4pPr>
            <a:lvl5pPr marL="0" indent="0">
              <a:buNone/>
              <a:defRPr sz="1400"/>
            </a:lvl5pPr>
          </a:lstStyle>
          <a:p>
            <a:pPr lvl="0"/>
            <a:r>
              <a:rPr lang="en-US" dirty="0"/>
              <a:t>Click to Edit Subtitle (optional)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914400" y="1828804"/>
            <a:ext cx="10369296" cy="34274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5DF95B-0B80-6A4D-A813-6F9D9F38EBA2}" type="datetime1">
              <a:rPr lang="en-US" smtClean="0"/>
              <a:t>2/1/2021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Content and Tagl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682625"/>
            <a:ext cx="10826496" cy="369332"/>
          </a:xfrm>
          <a:noFill/>
        </p:spPr>
        <p:txBody>
          <a:bodyPr vert="horz" wrap="square" lIns="0" tIns="0" rIns="0" bIns="0" rtlCol="0" anchor="t">
            <a:spAutoFit/>
          </a:bodyPr>
          <a:lstStyle>
            <a:lvl1pPr>
              <a:defRPr lang="en-US" dirty="0"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400" y="1828800"/>
            <a:ext cx="10369296" cy="3429000"/>
          </a:xfrm>
        </p:spPr>
        <p:txBody>
          <a:bodyPr/>
          <a:lstStyle>
            <a:lvl1pPr>
              <a:lnSpc>
                <a:spcPct val="100000"/>
              </a:lnSpc>
              <a:defRPr sz="2000"/>
            </a:lvl1pPr>
            <a:lvl2pPr>
              <a:lnSpc>
                <a:spcPct val="100000"/>
              </a:lnSpc>
              <a:defRPr sz="1800"/>
            </a:lvl2pPr>
            <a:lvl3pPr>
              <a:lnSpc>
                <a:spcPct val="100000"/>
              </a:lnSpc>
              <a:defRPr sz="1600"/>
            </a:lvl3pPr>
            <a:lvl4pPr>
              <a:defRPr sz="1400"/>
            </a:lvl4pPr>
            <a:lvl5pPr>
              <a:lnSpc>
                <a:spcPts val="1800"/>
              </a:lnSpc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87263" y="6177085"/>
            <a:ext cx="10826495" cy="215444"/>
          </a:xfrm>
        </p:spPr>
        <p:txBody>
          <a:bodyPr anchor="b">
            <a:spAutoFit/>
          </a:bodyPr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65000"/>
                </a:schemeClr>
              </a:buClr>
              <a:buSzPts val="1100"/>
              <a:buFont typeface="Arial"/>
              <a:buNone/>
              <a:tabLst/>
              <a:defRPr lang="en-US" sz="1400" b="0" i="1" kern="1200" baseline="0" dirty="0" smtClean="0">
                <a:solidFill>
                  <a:schemeClr val="tx2"/>
                </a:solidFill>
                <a:latin typeface="+mn-lt"/>
                <a:ea typeface="+mn-ea"/>
                <a:cs typeface="Arial"/>
              </a:defRPr>
            </a:lvl1pPr>
          </a:lstStyle>
          <a:p>
            <a:pPr lvl="0"/>
            <a:r>
              <a:rPr lang="en-US" dirty="0"/>
              <a:t>Click to Edit Tagline (optional)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E55AC9-5819-304B-AB8A-EC561A98EE59}" type="datetime1">
              <a:rPr lang="en-US" smtClean="0"/>
              <a:t>2/1/2021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, Content and Tagl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682625"/>
            <a:ext cx="10826496" cy="369332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Content Placeholder 21"/>
          <p:cNvSpPr>
            <a:spLocks noGrp="1"/>
          </p:cNvSpPr>
          <p:nvPr>
            <p:ph sz="quarter" idx="18"/>
          </p:nvPr>
        </p:nvSpPr>
        <p:spPr>
          <a:xfrm>
            <a:off x="914400" y="1828800"/>
            <a:ext cx="10369296" cy="3429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776409" y="1514615"/>
            <a:ext cx="1219201" cy="91440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noAutofit/>
          </a:bodyPr>
          <a:lstStyle/>
          <a:p>
            <a:pPr algn="l" eaLnBrk="0" hangingPunct="0">
              <a:lnSpc>
                <a:spcPts val="1800"/>
              </a:lnSpc>
            </a:pPr>
            <a:endParaRPr lang="en-US" sz="1400" b="1" dirty="0">
              <a:ea typeface="+mn-ea"/>
              <a:cs typeface="+mn-cs"/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6" hasCustomPrompt="1"/>
          </p:nvPr>
        </p:nvSpPr>
        <p:spPr>
          <a:xfrm>
            <a:off x="685800" y="1097309"/>
            <a:ext cx="10826496" cy="246221"/>
          </a:xfrm>
        </p:spPr>
        <p:txBody>
          <a:bodyPr vert="horz" wrap="square" lIns="0" tIns="0" rIns="0" bIns="0" rtlCol="0" anchor="t">
            <a:spAutoFit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lang="en-US" sz="1600" b="1" kern="1200" dirty="0" smtClean="0">
                <a:solidFill>
                  <a:srgbClr val="94E6FF"/>
                </a:solidFill>
                <a:latin typeface="+mj-lt"/>
                <a:ea typeface="+mj-ea"/>
                <a:cs typeface="Arial"/>
              </a:defRPr>
            </a:lvl1pPr>
            <a:lvl2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400" b="1" kern="1200" dirty="0" smtClean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2pPr>
            <a:lvl3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400" b="1" kern="1200" dirty="0" smtClean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3pPr>
            <a:lvl4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400" b="1" kern="1200" dirty="0" smtClean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4pPr>
            <a:lvl5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2400" b="1" kern="1200" dirty="0" smtClean="0">
                <a:solidFill>
                  <a:schemeClr val="tx1"/>
                </a:solidFill>
                <a:latin typeface="+mj-lt"/>
                <a:ea typeface="+mj-ea"/>
                <a:cs typeface="Arial"/>
              </a:defRPr>
            </a:lvl5pPr>
          </a:lstStyle>
          <a:p>
            <a:pPr lvl="0"/>
            <a:r>
              <a:rPr lang="en-US" dirty="0"/>
              <a:t>Click to Edit Subtitle (optional)</a:t>
            </a:r>
          </a:p>
        </p:txBody>
      </p:sp>
      <p:sp>
        <p:nvSpPr>
          <p:cNvPr id="12" name="Text Placeholder 25"/>
          <p:cNvSpPr>
            <a:spLocks noGrp="1"/>
          </p:cNvSpPr>
          <p:nvPr>
            <p:ph type="body" sz="quarter" idx="20" hasCustomPrompt="1"/>
          </p:nvPr>
        </p:nvSpPr>
        <p:spPr>
          <a:xfrm>
            <a:off x="685800" y="6185356"/>
            <a:ext cx="10826496" cy="215444"/>
          </a:xfrm>
        </p:spPr>
        <p:txBody>
          <a:bodyPr anchor="b">
            <a:spAutoFit/>
          </a:bodyPr>
          <a:lstStyle>
            <a:lvl1pPr marL="0" indent="0" algn="r">
              <a:spcBef>
                <a:spcPts val="0"/>
              </a:spcBef>
              <a:spcAft>
                <a:spcPts val="0"/>
              </a:spcAft>
              <a:buNone/>
              <a:defRPr sz="1400" b="0" i="1" baseline="0">
                <a:solidFill>
                  <a:schemeClr val="tx2"/>
                </a:solidFill>
              </a:defRPr>
            </a:lvl1pPr>
            <a:lvl2pPr marL="0" indent="0" algn="r">
              <a:buNone/>
              <a:defRPr sz="1600"/>
            </a:lvl2pPr>
            <a:lvl3pPr marL="0" indent="0" algn="r">
              <a:buNone/>
              <a:defRPr sz="1600"/>
            </a:lvl3pPr>
            <a:lvl4pPr marL="0" indent="0" algn="r">
              <a:buNone/>
              <a:defRPr sz="1600"/>
            </a:lvl4pPr>
            <a:lvl5pPr marL="0" indent="0" algn="r">
              <a:buNone/>
              <a:defRPr sz="1600"/>
            </a:lvl5pPr>
          </a:lstStyle>
          <a:p>
            <a:pPr lvl="0"/>
            <a:r>
              <a:rPr lang="en-US" dirty="0"/>
              <a:t>Click to Edit Tagline (optional)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776409" y="1514615"/>
            <a:ext cx="1219201" cy="914400"/>
          </a:xfrm>
          <a:prstGeom prst="rect">
            <a:avLst/>
          </a:prstGeom>
          <a:noFill/>
          <a:effectLst/>
        </p:spPr>
        <p:txBody>
          <a:bodyPr wrap="none" lIns="0" tIns="0" rIns="0" bIns="0" rtlCol="0">
            <a:noAutofit/>
          </a:bodyPr>
          <a:lstStyle/>
          <a:p>
            <a:pPr algn="l" eaLnBrk="0" hangingPunct="0">
              <a:lnSpc>
                <a:spcPts val="1800"/>
              </a:lnSpc>
            </a:pPr>
            <a:endParaRPr lang="en-US" sz="1400" b="1" dirty="0">
              <a:ea typeface="+mn-ea"/>
              <a:cs typeface="+mn-cs"/>
            </a:endParaRP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74F111-1245-FB4C-ACB7-129F68E66232}" type="datetime1">
              <a:rPr lang="en-US" smtClean="0"/>
              <a:t>2/1/2021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473994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0C21C6-642C-6F4C-B53C-06F3F35CEF14}" type="datetime1">
              <a:rPr lang="en-US" smtClean="0"/>
              <a:t>2/1/2021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without Graphic (center justifie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0E3BE2-FFFE-0B46-AE5A-CBB4C5FEC6FC}" type="datetime1">
              <a:rPr lang="en-US" smtClean="0"/>
              <a:t>2/1/2021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61994C-B8B3-A740-949B-C8D716F26A7F}" type="datetime1">
              <a:rPr lang="en-US" smtClean="0"/>
              <a:t>2/1/2021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">
    <p:bg>
      <p:bgPr>
        <a:gradFill flip="none" rotWithShape="1">
          <a:gsLst>
            <a:gs pos="0">
              <a:srgbClr val="0078C3"/>
            </a:gs>
            <a:gs pos="100000">
              <a:srgbClr val="0A1446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allelogram 10"/>
          <p:cNvSpPr/>
          <p:nvPr/>
        </p:nvSpPr>
        <p:spPr bwMode="auto">
          <a:xfrm flipV="1">
            <a:off x="8866909" y="0"/>
            <a:ext cx="3325091" cy="6865698"/>
          </a:xfrm>
          <a:custGeom>
            <a:avLst/>
            <a:gdLst>
              <a:gd name="connsiteX0" fmla="*/ 0 w 5497956"/>
              <a:gd name="connsiteY0" fmla="*/ 0 h 6858000"/>
              <a:gd name="connsiteX1" fmla="*/ 5497956 w 5497956"/>
              <a:gd name="connsiteY1" fmla="*/ 0 h 6858000"/>
              <a:gd name="connsiteX2" fmla="*/ 5497956 w 5497956"/>
              <a:gd name="connsiteY2" fmla="*/ 6858000 h 6858000"/>
              <a:gd name="connsiteX3" fmla="*/ 0 w 5497956"/>
              <a:gd name="connsiteY3" fmla="*/ 6858000 h 6858000"/>
              <a:gd name="connsiteX4" fmla="*/ 0 w 5497956"/>
              <a:gd name="connsiteY4" fmla="*/ 0 h 6858000"/>
              <a:gd name="connsiteX0" fmla="*/ 0 w 5497956"/>
              <a:gd name="connsiteY0" fmla="*/ 0 h 6865697"/>
              <a:gd name="connsiteX1" fmla="*/ 5497956 w 5497956"/>
              <a:gd name="connsiteY1" fmla="*/ 0 h 6865697"/>
              <a:gd name="connsiteX2" fmla="*/ 5497956 w 5497956"/>
              <a:gd name="connsiteY2" fmla="*/ 6858000 h 6865697"/>
              <a:gd name="connsiteX3" fmla="*/ 2747818 w 5497956"/>
              <a:gd name="connsiteY3" fmla="*/ 6865697 h 6865697"/>
              <a:gd name="connsiteX4" fmla="*/ 0 w 5497956"/>
              <a:gd name="connsiteY4" fmla="*/ 0 h 6865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97956" h="6865697">
                <a:moveTo>
                  <a:pt x="0" y="0"/>
                </a:moveTo>
                <a:lnTo>
                  <a:pt x="5497956" y="0"/>
                </a:lnTo>
                <a:lnTo>
                  <a:pt x="5497956" y="6858000"/>
                </a:lnTo>
                <a:lnTo>
                  <a:pt x="2747818" y="686569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alpha val="60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0" name="Parallelogram 10"/>
          <p:cNvSpPr/>
          <p:nvPr/>
        </p:nvSpPr>
        <p:spPr bwMode="auto">
          <a:xfrm rot="5400000" flipH="1">
            <a:off x="5083849" y="-5083848"/>
            <a:ext cx="2024302" cy="12191999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2" name="Parallelogram 10"/>
          <p:cNvSpPr/>
          <p:nvPr/>
        </p:nvSpPr>
        <p:spPr bwMode="auto">
          <a:xfrm rot="16200000" flipH="1" flipV="1">
            <a:off x="5083850" y="-250150"/>
            <a:ext cx="2024302" cy="12191999"/>
          </a:xfrm>
          <a:custGeom>
            <a:avLst/>
            <a:gdLst>
              <a:gd name="connsiteX0" fmla="*/ 0 w 2777078"/>
              <a:gd name="connsiteY0" fmla="*/ 0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0 w 2777078"/>
              <a:gd name="connsiteY4" fmla="*/ 0 h 12191999"/>
              <a:gd name="connsiteX0" fmla="*/ 1085273 w 2777078"/>
              <a:gd name="connsiteY0" fmla="*/ 1 h 12191999"/>
              <a:gd name="connsiteX1" fmla="*/ 2777078 w 2777078"/>
              <a:gd name="connsiteY1" fmla="*/ 0 h 12191999"/>
              <a:gd name="connsiteX2" fmla="*/ 2777078 w 2777078"/>
              <a:gd name="connsiteY2" fmla="*/ 12191999 h 12191999"/>
              <a:gd name="connsiteX3" fmla="*/ 0 w 2777078"/>
              <a:gd name="connsiteY3" fmla="*/ 12191999 h 12191999"/>
              <a:gd name="connsiteX4" fmla="*/ 1085273 w 2777078"/>
              <a:gd name="connsiteY4" fmla="*/ 1 h 12191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7078" h="12191999">
                <a:moveTo>
                  <a:pt x="1085273" y="1"/>
                </a:moveTo>
                <a:lnTo>
                  <a:pt x="2777078" y="0"/>
                </a:lnTo>
                <a:lnTo>
                  <a:pt x="2777078" y="12191999"/>
                </a:lnTo>
                <a:lnTo>
                  <a:pt x="0" y="12191999"/>
                </a:lnTo>
                <a:lnTo>
                  <a:pt x="1085273" y="1"/>
                </a:lnTo>
                <a:close/>
              </a:path>
            </a:pathLst>
          </a:custGeom>
          <a:solidFill>
            <a:srgbClr val="0A1446">
              <a:alpha val="62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14401" y="3512743"/>
            <a:ext cx="8221903" cy="338554"/>
          </a:xfrm>
          <a:noFill/>
        </p:spPr>
        <p:txBody>
          <a:bodyPr wrap="square" anchor="t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 b="0">
                <a:solidFill>
                  <a:schemeClr val="accent4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Presenter(s)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2732670"/>
            <a:ext cx="8683723" cy="738664"/>
          </a:xfrm>
        </p:spPr>
        <p:txBody>
          <a:bodyPr wrap="square" anchor="b">
            <a:sp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en-US" sz="4800" b="1" i="0" kern="1200" cap="none" baseline="0">
                <a:solidFill>
                  <a:schemeClr val="tx1"/>
                </a:solidFill>
                <a:effectLst/>
                <a:latin typeface="+mj-lt"/>
                <a:ea typeface="+mj-ea"/>
                <a:cs typeface="Arial"/>
              </a:defRPr>
            </a:lvl1pPr>
          </a:lstStyle>
          <a:p>
            <a:r>
              <a:rPr kumimoji="0" lang="en-US" dirty="0"/>
              <a:t>Click to Edit Section Title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17F20F-8413-1548-BF61-558511100DB7}" type="datetime1">
              <a:rPr lang="en-US" smtClean="0"/>
              <a:t>2/1/2021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48560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95000">
              <a:srgbClr val="053264"/>
            </a:gs>
            <a:gs pos="0">
              <a:srgbClr val="00B9F2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682625"/>
            <a:ext cx="10826496" cy="369332"/>
          </a:xfrm>
          <a:prstGeom prst="rect">
            <a:avLst/>
          </a:prstGeom>
          <a:noFill/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828800"/>
            <a:ext cx="10361957" cy="3429000"/>
          </a:xfrm>
          <a:prstGeom prst="rect">
            <a:avLst/>
          </a:prstGeom>
          <a:noFill/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35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E7E69C-4D79-BB49-9350-1FEE210EB4F7}" type="datetime1">
              <a:rPr lang="en-US" smtClean="0"/>
              <a:t>2/1/2021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37300" y="6356350"/>
            <a:ext cx="5067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2296" y="6356350"/>
            <a:ext cx="463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47EE6-F7C9-3041-A28D-502F5689C8E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6800" r:id="rId1"/>
    <p:sldLayoutId id="2147486801" r:id="rId2"/>
    <p:sldLayoutId id="2147486802" r:id="rId3"/>
    <p:sldLayoutId id="2147486803" r:id="rId4"/>
    <p:sldLayoutId id="2147486804" r:id="rId5"/>
    <p:sldLayoutId id="2147486805" r:id="rId6"/>
    <p:sldLayoutId id="2147486806" r:id="rId7"/>
    <p:sldLayoutId id="2147486807" r:id="rId8"/>
    <p:sldLayoutId id="2147486808" r:id="rId9"/>
    <p:sldLayoutId id="2147486809" r:id="rId10"/>
    <p:sldLayoutId id="2147486810" r:id="rId11"/>
    <p:sldLayoutId id="2147486811" r:id="rId12"/>
    <p:sldLayoutId id="2147486812" r:id="rId13"/>
    <p:sldLayoutId id="2147486816" r:id="rId14"/>
  </p:sldLayoutIdLst>
  <p:transition spd="med">
    <p:fade/>
  </p:transition>
  <p:hf sldNum="0" hdr="0" ftr="0" dt="0"/>
  <p:txStyles>
    <p:titleStyle>
      <a:lvl1pPr algn="l" defTabSz="457200" rtl="0" eaLnBrk="1" latinLnBrk="0" hangingPunct="1">
        <a:lnSpc>
          <a:spcPct val="100000"/>
        </a:lnSpc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Arial"/>
        </a:defRPr>
      </a:lvl1pPr>
    </p:titleStyle>
    <p:bodyStyle>
      <a:lvl1pPr marL="176213" indent="-176213" algn="l" defTabSz="457200" rtl="0" eaLnBrk="1" latinLnBrk="0" hangingPunct="1">
        <a:lnSpc>
          <a:spcPct val="100000"/>
        </a:lnSpc>
        <a:spcBef>
          <a:spcPts val="30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Arial"/>
        <a:buChar char="•"/>
        <a:defRPr sz="2000" b="1" kern="1200">
          <a:solidFill>
            <a:schemeClr val="tx1"/>
          </a:solidFill>
          <a:latin typeface="+mn-lt"/>
          <a:ea typeface="+mn-ea"/>
          <a:cs typeface="Arial"/>
        </a:defRPr>
      </a:lvl1pPr>
      <a:lvl2pPr marL="457200" indent="-173736" algn="l" defTabSz="4572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Lucida Grande"/>
        <a:buChar char="-"/>
        <a:defRPr sz="1800" b="1" kern="1200">
          <a:solidFill>
            <a:schemeClr val="tx1"/>
          </a:solidFill>
          <a:latin typeface="+mn-lt"/>
          <a:ea typeface="+mn-ea"/>
          <a:cs typeface="Arial"/>
        </a:defRPr>
      </a:lvl2pPr>
      <a:lvl3pPr marL="795528" indent="-173736" algn="l" defTabSz="4572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Lucida Grande"/>
        <a:buChar char="-"/>
        <a:defRPr sz="1600" b="1" kern="1200">
          <a:solidFill>
            <a:schemeClr val="tx1"/>
          </a:solidFill>
          <a:latin typeface="+mn-lt"/>
          <a:ea typeface="+mn-ea"/>
          <a:cs typeface="Arial"/>
        </a:defRPr>
      </a:lvl3pPr>
      <a:lvl4pPr marL="1216152" indent="-173736" algn="l" defTabSz="457200" rtl="0" eaLnBrk="1" latinLnBrk="0" hangingPunct="1">
        <a:lnSpc>
          <a:spcPts val="1800"/>
        </a:lnSpc>
        <a:spcBef>
          <a:spcPts val="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Lucida Grande"/>
        <a:buChar char="-"/>
        <a:defRPr sz="1400" b="1" kern="1200">
          <a:solidFill>
            <a:schemeClr val="tx1"/>
          </a:solidFill>
          <a:latin typeface="+mn-lt"/>
          <a:ea typeface="+mn-ea"/>
          <a:cs typeface="Arial"/>
        </a:defRPr>
      </a:lvl4pPr>
      <a:lvl5pPr marL="1546225" indent="-176213" algn="l" defTabSz="457200" rtl="0" eaLnBrk="1" latinLnBrk="0" hangingPunct="1">
        <a:lnSpc>
          <a:spcPts val="1900"/>
        </a:lnSpc>
        <a:spcBef>
          <a:spcPts val="0"/>
        </a:spcBef>
        <a:spcAft>
          <a:spcPts val="600"/>
        </a:spcAft>
        <a:buClr>
          <a:schemeClr val="accent4">
            <a:lumMod val="60000"/>
            <a:lumOff val="40000"/>
          </a:schemeClr>
        </a:buClr>
        <a:buSzPct val="80000"/>
        <a:buFont typeface="Lucida Grande"/>
        <a:buChar char="-"/>
        <a:defRPr lang="en-US" sz="1400" b="1" kern="1200" dirty="0">
          <a:solidFill>
            <a:schemeClr val="tx1"/>
          </a:solidFill>
          <a:latin typeface="+mn-lt"/>
          <a:ea typeface="+mn-ea"/>
          <a:cs typeface="Arial"/>
        </a:defRPr>
      </a:lvl5pPr>
      <a:lvl6pPr marL="1773238" indent="-177800" algn="l" defTabSz="401638" rtl="0" eaLnBrk="1" latinLnBrk="0" hangingPunct="1">
        <a:lnSpc>
          <a:spcPts val="1700"/>
        </a:lnSpc>
        <a:spcBef>
          <a:spcPts val="300"/>
        </a:spcBef>
        <a:spcAft>
          <a:spcPts val="300"/>
        </a:spcAft>
        <a:buSzPct val="80000"/>
        <a:buFont typeface="Lucida Grande"/>
        <a:buChar char="-"/>
        <a:tabLst>
          <a:tab pos="1484313" algn="l"/>
        </a:tabLst>
        <a:defRPr sz="1400" b="1" kern="1200">
          <a:solidFill>
            <a:schemeClr val="tx1"/>
          </a:solidFill>
          <a:latin typeface="Arial"/>
          <a:ea typeface="+mn-ea"/>
          <a:cs typeface="Arial"/>
        </a:defRPr>
      </a:lvl6pPr>
      <a:lvl7pPr marL="2062163" indent="-176213" algn="l" defTabSz="457200" rtl="0" eaLnBrk="1" latinLnBrk="0" hangingPunct="1">
        <a:lnSpc>
          <a:spcPts val="1700"/>
        </a:lnSpc>
        <a:spcBef>
          <a:spcPts val="300"/>
        </a:spcBef>
        <a:spcAft>
          <a:spcPts val="300"/>
        </a:spcAft>
        <a:buSzPct val="80000"/>
        <a:buFont typeface="Lucida Grande"/>
        <a:buChar char="-"/>
        <a:defRPr sz="1400" b="1" kern="1200">
          <a:solidFill>
            <a:schemeClr val="tx1"/>
          </a:solidFill>
          <a:latin typeface="Arial"/>
          <a:ea typeface="+mn-ea"/>
          <a:cs typeface="Arial"/>
        </a:defRPr>
      </a:lvl7pPr>
      <a:lvl8pPr marL="2286000" indent="-173038" algn="l" defTabSz="457200" rtl="0" eaLnBrk="1" latinLnBrk="0" hangingPunct="1">
        <a:lnSpc>
          <a:spcPts val="1700"/>
        </a:lnSpc>
        <a:spcBef>
          <a:spcPts val="300"/>
        </a:spcBef>
        <a:spcAft>
          <a:spcPts val="300"/>
        </a:spcAft>
        <a:buSzPct val="80000"/>
        <a:buFont typeface="Lucida Grande"/>
        <a:buChar char="-"/>
        <a:defRPr sz="1400" b="1" kern="1200">
          <a:solidFill>
            <a:schemeClr val="tx1"/>
          </a:solidFill>
          <a:latin typeface="Arial"/>
          <a:ea typeface="+mn-ea"/>
          <a:cs typeface="Arial"/>
        </a:defRPr>
      </a:lvl8pPr>
      <a:lvl9pPr marL="2452688" indent="-163513" algn="l" defTabSz="457200" rtl="0" eaLnBrk="1" latinLnBrk="0" hangingPunct="1">
        <a:lnSpc>
          <a:spcPts val="1700"/>
        </a:lnSpc>
        <a:spcBef>
          <a:spcPts val="300"/>
        </a:spcBef>
        <a:spcAft>
          <a:spcPts val="300"/>
        </a:spcAft>
        <a:buSzPct val="80000"/>
        <a:buFont typeface="Lucida Grande"/>
        <a:buChar char="-"/>
        <a:defRPr sz="1400" b="1" kern="1200">
          <a:solidFill>
            <a:schemeClr val="tx1"/>
          </a:solidFill>
          <a:latin typeface="Arial"/>
          <a:ea typeface="+mn-ea"/>
          <a:cs typeface="Arial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png"/><Relationship Id="rId4" Type="http://schemas.openxmlformats.org/officeDocument/2006/relationships/image" Target="../media/image1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png"/><Relationship Id="rId4" Type="http://schemas.openxmlformats.org/officeDocument/2006/relationships/image" Target="../media/image1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png"/><Relationship Id="rId4" Type="http://schemas.openxmlformats.org/officeDocument/2006/relationships/image" Target="../media/image1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png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png"/><Relationship Id="rId4" Type="http://schemas.openxmlformats.org/officeDocument/2006/relationships/image" Target="../media/image1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5" Type="http://schemas.openxmlformats.org/officeDocument/2006/relationships/image" Target="../media/image15.png"/><Relationship Id="rId4" Type="http://schemas.openxmlformats.org/officeDocument/2006/relationships/image" Target="../media/image1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5" Type="http://schemas.openxmlformats.org/officeDocument/2006/relationships/image" Target="../media/image15.png"/><Relationship Id="rId4" Type="http://schemas.openxmlformats.org/officeDocument/2006/relationships/image" Target="../media/image1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5" Type="http://schemas.openxmlformats.org/officeDocument/2006/relationships/image" Target="../media/image15.png"/><Relationship Id="rId4" Type="http://schemas.openxmlformats.org/officeDocument/2006/relationships/image" Target="../media/image1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5" Type="http://schemas.openxmlformats.org/officeDocument/2006/relationships/image" Target="../media/image15.png"/><Relationship Id="rId4" Type="http://schemas.openxmlformats.org/officeDocument/2006/relationships/image" Target="../media/image1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5" Type="http://schemas.openxmlformats.org/officeDocument/2006/relationships/image" Target="../media/image15.png"/><Relationship Id="rId4" Type="http://schemas.openxmlformats.org/officeDocument/2006/relationships/image" Target="../media/image12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5" Type="http://schemas.openxmlformats.org/officeDocument/2006/relationships/image" Target="../media/image15.png"/><Relationship Id="rId4" Type="http://schemas.openxmlformats.org/officeDocument/2006/relationships/image" Target="../media/image12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5" Type="http://schemas.openxmlformats.org/officeDocument/2006/relationships/image" Target="../media/image15.png"/><Relationship Id="rId4" Type="http://schemas.openxmlformats.org/officeDocument/2006/relationships/image" Target="../media/image1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png"/><Relationship Id="rId4" Type="http://schemas.openxmlformats.org/officeDocument/2006/relationships/image" Target="../media/image12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png"/><Relationship Id="rId4" Type="http://schemas.openxmlformats.org/officeDocument/2006/relationships/image" Target="../media/image12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png"/><Relationship Id="rId4" Type="http://schemas.openxmlformats.org/officeDocument/2006/relationships/image" Target="../media/image12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5" Type="http://schemas.openxmlformats.org/officeDocument/2006/relationships/image" Target="../media/image15.png"/><Relationship Id="rId4" Type="http://schemas.openxmlformats.org/officeDocument/2006/relationships/image" Target="../media/image12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5" Type="http://schemas.openxmlformats.org/officeDocument/2006/relationships/image" Target="../media/image15.png"/><Relationship Id="rId4" Type="http://schemas.openxmlformats.org/officeDocument/2006/relationships/image" Target="../media/image12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5" Type="http://schemas.openxmlformats.org/officeDocument/2006/relationships/image" Target="../media/image15.png"/><Relationship Id="rId4" Type="http://schemas.openxmlformats.org/officeDocument/2006/relationships/image" Target="../media/image12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5" Type="http://schemas.openxmlformats.org/officeDocument/2006/relationships/image" Target="../media/image15.png"/><Relationship Id="rId4" Type="http://schemas.openxmlformats.org/officeDocument/2006/relationships/image" Target="../media/image12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5" Type="http://schemas.openxmlformats.org/officeDocument/2006/relationships/image" Target="../media/image15.png"/><Relationship Id="rId4" Type="http://schemas.openxmlformats.org/officeDocument/2006/relationships/image" Target="../media/image12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5" Type="http://schemas.openxmlformats.org/officeDocument/2006/relationships/image" Target="../media/image15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png"/><Relationship Id="rId4" Type="http://schemas.openxmlformats.org/officeDocument/2006/relationships/image" Target="../media/image12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png"/><Relationship Id="rId4" Type="http://schemas.openxmlformats.org/officeDocument/2006/relationships/image" Target="../media/image12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png"/><Relationship Id="rId4" Type="http://schemas.openxmlformats.org/officeDocument/2006/relationships/image" Target="../media/image12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png"/><Relationship Id="rId4" Type="http://schemas.openxmlformats.org/officeDocument/2006/relationships/image" Target="../media/image12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png"/><Relationship Id="rId4" Type="http://schemas.openxmlformats.org/officeDocument/2006/relationships/image" Target="../media/image12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png"/><Relationship Id="rId5" Type="http://schemas.openxmlformats.org/officeDocument/2006/relationships/hyperlink" Target="https://github.com/esri/arcgis-pro-sdk/wiki/tech-sessions" TargetMode="External"/><Relationship Id="rId4" Type="http://schemas.openxmlformats.org/officeDocument/2006/relationships/image" Target="../media/image12.png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5" Type="http://schemas.openxmlformats.org/officeDocument/2006/relationships/image" Target="../media/image15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4000">
              <a:srgbClr val="053264"/>
            </a:gs>
            <a:gs pos="0">
              <a:srgbClr val="00B9F2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CBD9E6D7-1E7E-314C-8AA9-3F4E883E6E94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A5870E6F-1C36-DB43-B439-1C5623C6F7CA}"/>
                </a:ext>
              </a:extLst>
            </p:cNvPr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sp>
            <p:nvSpPr>
              <p:cNvPr id="13" name="gradient background1">
                <a:extLst>
                  <a:ext uri="{FF2B5EF4-FFF2-40B4-BE49-F238E27FC236}">
                    <a16:creationId xmlns:a16="http://schemas.microsoft.com/office/drawing/2014/main" id="{ED48A2D6-7C7F-054D-99D2-595F565DC78A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11" name="gradient background1">
                <a:extLst>
                  <a:ext uri="{FF2B5EF4-FFF2-40B4-BE49-F238E27FC236}">
                    <a16:creationId xmlns:a16="http://schemas.microsoft.com/office/drawing/2014/main" id="{322F969B-9619-D24A-B5D0-0A84521B78B3}"/>
                  </a:ext>
                </a:extLst>
              </p:cNvPr>
              <p:cNvSpPr/>
              <p:nvPr/>
            </p:nvSpPr>
            <p:spPr bwMode="auto">
              <a:xfrm>
                <a:off x="0" y="0"/>
                <a:ext cx="12192000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/>
                  </a:gs>
                  <a:gs pos="71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54466C6B-A103-0646-ABFA-54B87DB55CA4}"/>
                </a:ext>
              </a:extLst>
            </p:cNvPr>
            <p:cNvGrpSpPr/>
            <p:nvPr/>
          </p:nvGrpSpPr>
          <p:grpSpPr>
            <a:xfrm>
              <a:off x="0" y="4265271"/>
              <a:ext cx="12192000" cy="2592729"/>
              <a:chOff x="0" y="4265271"/>
              <a:chExt cx="12192000" cy="2592729"/>
            </a:xfrm>
          </p:grpSpPr>
          <p:pic>
            <p:nvPicPr>
              <p:cNvPr id="40" name="Picture 39">
                <a:extLst>
                  <a:ext uri="{FF2B5EF4-FFF2-40B4-BE49-F238E27FC236}">
                    <a16:creationId xmlns:a16="http://schemas.microsoft.com/office/drawing/2014/main" id="{7BD64067-4C8A-1844-B48E-4E4D65E2A1F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7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694677"/>
                <a:ext cx="4657343" cy="2163323"/>
              </a:xfrm>
              <a:prstGeom prst="rect">
                <a:avLst/>
              </a:prstGeom>
            </p:spPr>
          </p:pic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81A6D62D-9B71-694C-A2C0-8D6C78D77E4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6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5722227" y="4980117"/>
                <a:ext cx="6469773" cy="1877883"/>
              </a:xfrm>
              <a:prstGeom prst="rect">
                <a:avLst/>
              </a:prstGeom>
            </p:spPr>
          </p:pic>
          <p:pic>
            <p:nvPicPr>
              <p:cNvPr id="63" name="Picture 62">
                <a:extLst>
                  <a:ext uri="{FF2B5EF4-FFF2-40B4-BE49-F238E27FC236}">
                    <a16:creationId xmlns:a16="http://schemas.microsoft.com/office/drawing/2014/main" id="{26A0E21C-7890-8A46-9E03-3A2CA74BBDC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screen">
                <a:alphaModFix amt="8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896112" y="5203135"/>
                <a:ext cx="7333488" cy="1654865"/>
              </a:xfrm>
              <a:prstGeom prst="rect">
                <a:avLst/>
              </a:prstGeom>
            </p:spPr>
          </p:pic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C93CFE6A-35A3-2943-BCC2-AB0307436FF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65271"/>
                <a:ext cx="3530544" cy="2592729"/>
              </a:xfrm>
              <a:prstGeom prst="rect">
                <a:avLst/>
              </a:prstGeom>
            </p:spPr>
          </p:pic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FF9C64E2-6AC2-8D4F-8F95-2D77C90A703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 cstate="screen">
                <a:alphaModFix amt="7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9993961" y="4473144"/>
                <a:ext cx="2198039" cy="2384856"/>
              </a:xfrm>
              <a:prstGeom prst="rect">
                <a:avLst/>
              </a:prstGeom>
            </p:spPr>
          </p:pic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1C5571E3-6680-044F-8CF9-FC165A541D2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8721587" y="5612781"/>
                <a:ext cx="3470413" cy="1245219"/>
              </a:xfrm>
              <a:prstGeom prst="rect">
                <a:avLst/>
              </a:prstGeom>
            </p:spPr>
          </p:pic>
        </p:grpSp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EE467901-ABD8-F549-AEB9-CC1EDE12197F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alphaModFix amt="6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6798" y="668579"/>
            <a:ext cx="1190625" cy="473786"/>
          </a:xfrm>
          <a:prstGeom prst="rect">
            <a:avLst/>
          </a:prstGeom>
        </p:spPr>
      </p:pic>
      <p:sp>
        <p:nvSpPr>
          <p:cNvPr id="61" name="Subtitle 60">
            <a:extLst>
              <a:ext uri="{FF2B5EF4-FFF2-40B4-BE49-F238E27FC236}">
                <a16:creationId xmlns:a16="http://schemas.microsoft.com/office/drawing/2014/main" id="{D3140B26-EF4F-9140-861F-74099371C7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37821" y="3036666"/>
            <a:ext cx="8534401" cy="659713"/>
          </a:xfrm>
        </p:spPr>
        <p:txBody>
          <a:bodyPr/>
          <a:lstStyle/>
          <a:p>
            <a:pPr algn="l"/>
            <a:r>
              <a:rPr lang="en-US" dirty="0">
                <a:solidFill>
                  <a:srgbClr val="1EF1BA"/>
                </a:solidFill>
              </a:rPr>
              <a:t>Charlie Macleod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91519FC-7D8D-8945-8148-8F965EFCAF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37821" y="2014509"/>
            <a:ext cx="8525773" cy="914400"/>
          </a:xfrm>
        </p:spPr>
        <p:txBody>
          <a:bodyPr/>
          <a:lstStyle/>
          <a:p>
            <a:pPr algn="l"/>
            <a:r>
              <a:rPr lang="en-US" sz="3600" b="0" dirty="0"/>
              <a:t>ArcGIS Pro SDK for .NET</a:t>
            </a:r>
            <a:br>
              <a:rPr lang="en-US" sz="3600" b="0" dirty="0"/>
            </a:br>
            <a:r>
              <a:rPr lang="en-US" sz="3600" b="0" dirty="0"/>
              <a:t>Voxel Layer API</a:t>
            </a:r>
          </a:p>
        </p:txBody>
      </p:sp>
      <p:sp>
        <p:nvSpPr>
          <p:cNvPr id="10" name="EPC 2020">
            <a:extLst>
              <a:ext uri="{FF2B5EF4-FFF2-40B4-BE49-F238E27FC236}">
                <a16:creationId xmlns:a16="http://schemas.microsoft.com/office/drawing/2014/main" id="{1AEA1F3A-D253-E142-B8A1-AEEFA33C3F6B}"/>
              </a:ext>
            </a:extLst>
          </p:cNvPr>
          <p:cNvSpPr txBox="1">
            <a:spLocks/>
          </p:cNvSpPr>
          <p:nvPr/>
        </p:nvSpPr>
        <p:spPr bwMode="white">
          <a:xfrm>
            <a:off x="3322422" y="5095092"/>
            <a:ext cx="2063579" cy="486301"/>
          </a:xfrm>
          <a:prstGeom prst="rect">
            <a:avLst/>
          </a:prstGeom>
          <a:noFill/>
        </p:spPr>
        <p:txBody>
          <a:bodyPr vert="horz" lIns="0" tIns="0" rIns="0" bIns="0" rtlCol="0">
            <a:noAutofit/>
          </a:bodyPr>
          <a:lstStyle>
            <a:lvl1pPr marL="0" indent="0" algn="ctr" defTabSz="4572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Arial"/>
              <a:buNone/>
              <a:defRPr sz="2000" b="0" kern="120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1pPr>
            <a:lvl2pPr marL="457200" indent="0" algn="ctr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None/>
              <a:defRPr sz="18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/>
              </a:defRPr>
            </a:lvl2pPr>
            <a:lvl3pPr marL="914400" indent="0" algn="ctr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None/>
              <a:defRPr sz="16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/>
              </a:defRPr>
            </a:lvl3pPr>
            <a:lvl4pPr marL="1371600" indent="0" algn="ctr" defTabSz="457200" rtl="0" eaLnBrk="1" latinLnBrk="0" hangingPunct="1">
              <a:lnSpc>
                <a:spcPts val="18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None/>
              <a:defRPr sz="1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/>
              </a:defRPr>
            </a:lvl4pPr>
            <a:lvl5pPr marL="1828800" indent="0" algn="ctr" defTabSz="457200" rtl="0" eaLnBrk="1" latinLnBrk="0" hangingPunct="1">
              <a:lnSpc>
                <a:spcPts val="19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None/>
              <a:defRPr lang="en-US" sz="14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/>
              </a:defRPr>
            </a:lvl5pPr>
            <a:lvl6pPr marL="2286000" indent="0" algn="ctr" defTabSz="401638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None/>
              <a:tabLst>
                <a:tab pos="1484313" algn="l"/>
              </a:tabLst>
              <a:defRPr sz="1400" b="1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6pPr>
            <a:lvl7pPr marL="2743200" indent="0" algn="ctr" defTabSz="457200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None/>
              <a:defRPr sz="1400" b="1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7pPr>
            <a:lvl8pPr marL="3200400" indent="0" algn="ctr" defTabSz="457200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None/>
              <a:defRPr sz="1400" b="1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8pPr>
            <a:lvl9pPr marL="3657600" indent="0" algn="ctr" defTabSz="457200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None/>
              <a:defRPr sz="1400" b="1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9pPr>
          </a:lstStyle>
          <a:p>
            <a:pPr algn="l">
              <a:spcAft>
                <a:spcPts val="0"/>
              </a:spcAft>
            </a:pPr>
            <a:r>
              <a:rPr lang="en-US" sz="1400" b="1" i="1" dirty="0">
                <a:solidFill>
                  <a:schemeClr val="accent4">
                    <a:lumMod val="20000"/>
                    <a:lumOff val="80000"/>
                    <a:alpha val="50000"/>
                  </a:schemeClr>
                </a:solidFill>
              </a:rPr>
              <a:t>2021 ESRI </a:t>
            </a:r>
            <a:br>
              <a:rPr lang="en-US" sz="1400" b="1" i="1" dirty="0">
                <a:solidFill>
                  <a:schemeClr val="accent4">
                    <a:lumMod val="20000"/>
                    <a:lumOff val="80000"/>
                    <a:alpha val="50000"/>
                  </a:schemeClr>
                </a:solidFill>
              </a:rPr>
            </a:br>
            <a:r>
              <a:rPr lang="en-US" sz="1400" b="1" i="1" dirty="0">
                <a:solidFill>
                  <a:schemeClr val="accent4">
                    <a:lumMod val="20000"/>
                    <a:lumOff val="80000"/>
                    <a:alpha val="50000"/>
                  </a:schemeClr>
                </a:solidFill>
              </a:rPr>
              <a:t>    DEVELOPER SUMMIT</a:t>
            </a:r>
            <a:endParaRPr lang="en-US" sz="1400" i="1" dirty="0">
              <a:solidFill>
                <a:schemeClr val="accent4">
                  <a:lumMod val="20000"/>
                  <a:lumOff val="80000"/>
                  <a:alpha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7838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4000" advClick="0">
        <p159:morph option="byObject"/>
      </p:transition>
    </mc:Choice>
    <mc:Fallback xmlns="">
      <p:transition spd="slow" advClick="0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0BEF102-BA3B-CB41-8697-181FF86B50B1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</p:grpSpPr>
          <p:sp>
            <p:nvSpPr>
              <p:cNvPr id="19" name="gradient background1">
                <a:extLst>
                  <a:ext uri="{FF2B5EF4-FFF2-40B4-BE49-F238E27FC236}">
                    <a16:creationId xmlns:a16="http://schemas.microsoft.com/office/drawing/2014/main" id="{600D8D40-F20C-4E46-87B0-1D557AEE5A3B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40" name="gradient background1">
                <a:extLst>
                  <a:ext uri="{FF2B5EF4-FFF2-40B4-BE49-F238E27FC236}">
                    <a16:creationId xmlns:a16="http://schemas.microsoft.com/office/drawing/2014/main" id="{F1936B49-1E69-CB46-A4F4-3375F79715A5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>
                      <a:alpha val="57000"/>
                    </a:srgbClr>
                  </a:gs>
                  <a:gs pos="46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50" name="Title 49">
            <a:extLst>
              <a:ext uri="{FF2B5EF4-FFF2-40B4-BE49-F238E27FC236}">
                <a16:creationId xmlns:a16="http://schemas.microsoft.com/office/drawing/2014/main" id="{E2517549-8406-E740-85E7-49B4C190C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Voxel Layer API – Slices and Sections</a:t>
            </a:r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DF2E0C8-5BEB-B741-B50C-320A568645F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7B512FD-7F22-4E4A-A878-10706E926C9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Use Slices to define an Area of Interest </a:t>
            </a:r>
          </a:p>
          <a:p>
            <a:pPr lvl="1"/>
            <a:r>
              <a:rPr lang="en-US" dirty="0"/>
              <a:t>Slices “slice” or “cut” the voxel volume – filtering out data that has been “sliced”</a:t>
            </a:r>
          </a:p>
          <a:p>
            <a:pPr lvl="1"/>
            <a:r>
              <a:rPr lang="en-US" dirty="0"/>
              <a:t>Useful for viewing a subset of voxel data (voxel datasets can be very large)</a:t>
            </a:r>
          </a:p>
          <a:p>
            <a:pPr lvl="1"/>
            <a:r>
              <a:rPr lang="en-US" dirty="0"/>
              <a:t>Also reveal internal structures</a:t>
            </a:r>
          </a:p>
          <a:p>
            <a:r>
              <a:rPr lang="en-US" dirty="0"/>
              <a:t>Use Sections to define Vertical or Horizontal 2D planes that cut through the voxel volume</a:t>
            </a:r>
          </a:p>
          <a:p>
            <a:pPr lvl="1"/>
            <a:r>
              <a:rPr lang="en-US" dirty="0"/>
              <a:t>Symbology of the section matches the current symbology of the voxel layer</a:t>
            </a:r>
          </a:p>
          <a:p>
            <a:pPr lvl="1"/>
            <a:r>
              <a:rPr lang="en-US" dirty="0"/>
              <a:t>Lock sections to create permanent snapshots that cannot be edited (unless unlocked)</a:t>
            </a:r>
          </a:p>
        </p:txBody>
      </p:sp>
    </p:spTree>
    <p:extLst>
      <p:ext uri="{BB962C8B-B14F-4D97-AF65-F5344CB8AC3E}">
        <p14:creationId xmlns:p14="http://schemas.microsoft.com/office/powerpoint/2010/main" val="56622198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4000" advClick="0">
        <p159:morph option="byObject"/>
      </p:transition>
    </mc:Choice>
    <mc:Fallback xmlns="">
      <p:transition spd="slow" advClick="0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0BEF102-BA3B-CB41-8697-181FF86B50B1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</p:grpSpPr>
          <p:sp>
            <p:nvSpPr>
              <p:cNvPr id="19" name="gradient background1">
                <a:extLst>
                  <a:ext uri="{FF2B5EF4-FFF2-40B4-BE49-F238E27FC236}">
                    <a16:creationId xmlns:a16="http://schemas.microsoft.com/office/drawing/2014/main" id="{600D8D40-F20C-4E46-87B0-1D557AEE5A3B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40" name="gradient background1">
                <a:extLst>
                  <a:ext uri="{FF2B5EF4-FFF2-40B4-BE49-F238E27FC236}">
                    <a16:creationId xmlns:a16="http://schemas.microsoft.com/office/drawing/2014/main" id="{F1936B49-1E69-CB46-A4F4-3375F79715A5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>
                      <a:alpha val="57000"/>
                    </a:srgbClr>
                  </a:gs>
                  <a:gs pos="46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50" name="Title 49">
            <a:extLst>
              <a:ext uri="{FF2B5EF4-FFF2-40B4-BE49-F238E27FC236}">
                <a16:creationId xmlns:a16="http://schemas.microsoft.com/office/drawing/2014/main" id="{E2517549-8406-E740-85E7-49B4C190C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Voxel Layer API – Defining Slices and Sections </a:t>
            </a:r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DF2E0C8-5BEB-B741-B50C-320A568645F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7B512FD-7F22-4E4A-A878-10706E926C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79929" y="1289419"/>
            <a:ext cx="10369296" cy="3429000"/>
          </a:xfrm>
        </p:spPr>
        <p:txBody>
          <a:bodyPr/>
          <a:lstStyle/>
          <a:p>
            <a:r>
              <a:rPr lang="en-US" dirty="0"/>
              <a:t>Slices and Sections are defined via a </a:t>
            </a:r>
            <a:r>
              <a:rPr lang="en-US" dirty="0" err="1"/>
              <a:t>SliceDefinition</a:t>
            </a:r>
            <a:r>
              <a:rPr lang="en-US" dirty="0"/>
              <a:t> or </a:t>
            </a:r>
            <a:r>
              <a:rPr lang="en-US" dirty="0" err="1"/>
              <a:t>SectionDefinition</a:t>
            </a:r>
            <a:r>
              <a:rPr lang="en-US" dirty="0"/>
              <a:t> with:</a:t>
            </a:r>
          </a:p>
          <a:p>
            <a:pPr lvl="1"/>
            <a:r>
              <a:rPr lang="en-US" dirty="0"/>
              <a:t>A location on the voxel layer (</a:t>
            </a:r>
            <a:r>
              <a:rPr lang="en-US" dirty="0" err="1"/>
              <a:t>x,y,z</a:t>
            </a:r>
            <a:r>
              <a:rPr lang="en-US" dirty="0"/>
              <a:t>) in voxel space</a:t>
            </a:r>
          </a:p>
          <a:p>
            <a:pPr lvl="1"/>
            <a:r>
              <a:rPr lang="en-US" dirty="0"/>
              <a:t>An orientation</a:t>
            </a:r>
            <a:r>
              <a:rPr lang="en-US" sz="2400" dirty="0"/>
              <a:t>*</a:t>
            </a:r>
            <a:r>
              <a:rPr lang="en-US" dirty="0"/>
              <a:t> – azimuth 0</a:t>
            </a:r>
            <a:r>
              <a:rPr lang="en-US" baseline="30000" dirty="0"/>
              <a:t>0</a:t>
            </a:r>
            <a:r>
              <a:rPr lang="en-US" dirty="0"/>
              <a:t> – 360</a:t>
            </a:r>
            <a:r>
              <a:rPr lang="en-US" baseline="30000" dirty="0"/>
              <a:t>0  </a:t>
            </a:r>
            <a:r>
              <a:rPr lang="en-US" dirty="0"/>
              <a:t>counterclockwise (from North)</a:t>
            </a:r>
          </a:p>
          <a:p>
            <a:pPr lvl="1"/>
            <a:r>
              <a:rPr lang="en-US" dirty="0"/>
              <a:t>A tilt</a:t>
            </a:r>
            <a:r>
              <a:rPr lang="en-US" sz="2400" dirty="0"/>
              <a:t>*</a:t>
            </a:r>
            <a:r>
              <a:rPr lang="en-US" dirty="0"/>
              <a:t> – 0</a:t>
            </a:r>
            <a:r>
              <a:rPr lang="en-US" baseline="30000" dirty="0"/>
              <a:t>0</a:t>
            </a:r>
            <a:r>
              <a:rPr lang="en-US" dirty="0"/>
              <a:t> - +/-90</a:t>
            </a:r>
            <a:r>
              <a:rPr lang="en-US" baseline="30000" dirty="0"/>
              <a:t>0  </a:t>
            </a:r>
            <a:r>
              <a:rPr lang="en-US" dirty="0"/>
              <a:t>from vertical</a:t>
            </a:r>
            <a:endParaRPr lang="en-US" baseline="30000" dirty="0"/>
          </a:p>
          <a:p>
            <a:pPr marL="283464" lvl="1" indent="0">
              <a:buNone/>
            </a:pPr>
            <a:endParaRPr lang="en-US" baseline="30000" dirty="0"/>
          </a:p>
          <a:p>
            <a:pPr marL="283464" lvl="1" indent="0">
              <a:buNone/>
            </a:pPr>
            <a:endParaRPr lang="en-US" baseline="30000" dirty="0"/>
          </a:p>
          <a:p>
            <a:pPr marL="283464" lvl="1" indent="0">
              <a:buNone/>
            </a:pPr>
            <a:endParaRPr lang="en-US" baseline="30000" dirty="0"/>
          </a:p>
          <a:p>
            <a:pPr lvl="1"/>
            <a:r>
              <a:rPr lang="en-US" sz="2400" dirty="0"/>
              <a:t>*</a:t>
            </a:r>
            <a:r>
              <a:rPr lang="en-US" dirty="0"/>
              <a:t>Orientation and Tilt </a:t>
            </a:r>
            <a:r>
              <a:rPr lang="en-US" u="sng" dirty="0"/>
              <a:t>are converted to a unit normal vector </a:t>
            </a:r>
            <a:r>
              <a:rPr lang="en-US" dirty="0"/>
              <a:t>for use on the definition</a:t>
            </a:r>
          </a:p>
          <a:p>
            <a:pPr lvl="2"/>
            <a:r>
              <a:rPr lang="en-US" sz="1800" dirty="0"/>
              <a:t>Use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voxelLayer.GetNormal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(orientation, tilt) </a:t>
            </a:r>
            <a:r>
              <a:rPr lang="en-US" sz="1800" dirty="0"/>
              <a:t>and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voxelLayer.GetOrientationAndTilt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unit_vector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) </a:t>
            </a:r>
            <a:r>
              <a:rPr lang="en-US" sz="1800" dirty="0"/>
              <a:t>to convert back and forth.</a:t>
            </a:r>
          </a:p>
          <a:p>
            <a:pPr lvl="1"/>
            <a:endParaRPr lang="en-US" dirty="0"/>
          </a:p>
          <a:p>
            <a:pPr marL="283464" lvl="1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839566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4000" advClick="0">
        <p159:morph option="byObject"/>
      </p:transition>
    </mc:Choice>
    <mc:Fallback xmlns="">
      <p:transition spd="slow" advClick="0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0BEF102-BA3B-CB41-8697-181FF86B50B1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</p:grpSpPr>
          <p:sp>
            <p:nvSpPr>
              <p:cNvPr id="19" name="gradient background1">
                <a:extLst>
                  <a:ext uri="{FF2B5EF4-FFF2-40B4-BE49-F238E27FC236}">
                    <a16:creationId xmlns:a16="http://schemas.microsoft.com/office/drawing/2014/main" id="{600D8D40-F20C-4E46-87B0-1D557AEE5A3B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40" name="gradient background1">
                <a:extLst>
                  <a:ext uri="{FF2B5EF4-FFF2-40B4-BE49-F238E27FC236}">
                    <a16:creationId xmlns:a16="http://schemas.microsoft.com/office/drawing/2014/main" id="{F1936B49-1E69-CB46-A4F4-3375F79715A5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>
                      <a:alpha val="57000"/>
                    </a:srgbClr>
                  </a:gs>
                  <a:gs pos="46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50" name="Title 49">
            <a:extLst>
              <a:ext uri="{FF2B5EF4-FFF2-40B4-BE49-F238E27FC236}">
                <a16:creationId xmlns:a16="http://schemas.microsoft.com/office/drawing/2014/main" id="{E2517549-8406-E740-85E7-49B4C190C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Voxel Layer API – Slices and Sections 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DD5FD5A1-A919-4174-AAD2-7DBB6EC9E7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4414" y="1179081"/>
            <a:ext cx="7502074" cy="4850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3934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>
        <p:fade/>
      </p:transition>
    </mc:Choice>
    <mc:Fallback xmlns="">
      <p:transition spd="slow" advClick="0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0BEF102-BA3B-CB41-8697-181FF86B50B1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</p:grpSpPr>
          <p:sp>
            <p:nvSpPr>
              <p:cNvPr id="19" name="gradient background1">
                <a:extLst>
                  <a:ext uri="{FF2B5EF4-FFF2-40B4-BE49-F238E27FC236}">
                    <a16:creationId xmlns:a16="http://schemas.microsoft.com/office/drawing/2014/main" id="{600D8D40-F20C-4E46-87B0-1D557AEE5A3B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40" name="gradient background1">
                <a:extLst>
                  <a:ext uri="{FF2B5EF4-FFF2-40B4-BE49-F238E27FC236}">
                    <a16:creationId xmlns:a16="http://schemas.microsoft.com/office/drawing/2014/main" id="{F1936B49-1E69-CB46-A4F4-3375F79715A5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>
                      <a:alpha val="57000"/>
                    </a:srgbClr>
                  </a:gs>
                  <a:gs pos="46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50" name="Title 49">
            <a:extLst>
              <a:ext uri="{FF2B5EF4-FFF2-40B4-BE49-F238E27FC236}">
                <a16:creationId xmlns:a16="http://schemas.microsoft.com/office/drawing/2014/main" id="{E2517549-8406-E740-85E7-49B4C190C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Voxel Layer API – Slices and Sections 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DD5FD5A1-A919-4174-AAD2-7DBB6EC9E7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4414" y="1179081"/>
            <a:ext cx="7502074" cy="4850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BF6B4F3-AC37-401A-B9C7-B902E9C5D12C}"/>
              </a:ext>
            </a:extLst>
          </p:cNvPr>
          <p:cNvSpPr txBox="1"/>
          <p:nvPr/>
        </p:nvSpPr>
        <p:spPr>
          <a:xfrm>
            <a:off x="7069394" y="961564"/>
            <a:ext cx="4955457" cy="363699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algn="l" eaLnBrk="0" hangingPunct="0"/>
            <a:r>
              <a:rPr lang="en-US" sz="2000" b="1" dirty="0">
                <a:ea typeface="+mn-ea"/>
                <a:cs typeface="+mn-cs"/>
              </a:rPr>
              <a:t>Recall: Defining slices and sections requires 3 components:</a:t>
            </a:r>
          </a:p>
        </p:txBody>
      </p:sp>
    </p:spTree>
    <p:extLst>
      <p:ext uri="{BB962C8B-B14F-4D97-AF65-F5344CB8AC3E}">
        <p14:creationId xmlns:p14="http://schemas.microsoft.com/office/powerpoint/2010/main" val="1680673396"/>
      </p:ext>
    </p:extLst>
  </p:cSld>
  <p:clrMapOvr>
    <a:masterClrMapping/>
  </p:clrMapOvr>
  <p:transition spd="slow" advClick="0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0BEF102-BA3B-CB41-8697-181FF86B50B1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</p:grpSpPr>
          <p:sp>
            <p:nvSpPr>
              <p:cNvPr id="19" name="gradient background1">
                <a:extLst>
                  <a:ext uri="{FF2B5EF4-FFF2-40B4-BE49-F238E27FC236}">
                    <a16:creationId xmlns:a16="http://schemas.microsoft.com/office/drawing/2014/main" id="{600D8D40-F20C-4E46-87B0-1D557AEE5A3B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40" name="gradient background1">
                <a:extLst>
                  <a:ext uri="{FF2B5EF4-FFF2-40B4-BE49-F238E27FC236}">
                    <a16:creationId xmlns:a16="http://schemas.microsoft.com/office/drawing/2014/main" id="{F1936B49-1E69-CB46-A4F4-3375F79715A5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>
                      <a:alpha val="57000"/>
                    </a:srgbClr>
                  </a:gs>
                  <a:gs pos="46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50" name="Title 49">
            <a:extLst>
              <a:ext uri="{FF2B5EF4-FFF2-40B4-BE49-F238E27FC236}">
                <a16:creationId xmlns:a16="http://schemas.microsoft.com/office/drawing/2014/main" id="{E2517549-8406-E740-85E7-49B4C190C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Voxel Layer API – Slices and Sections 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DD5FD5A1-A919-4174-AAD2-7DBB6EC9E7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4414" y="1179081"/>
            <a:ext cx="7502074" cy="4850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EDDB5E5-65FC-485F-93FE-53627F37E0F1}"/>
              </a:ext>
            </a:extLst>
          </p:cNvPr>
          <p:cNvSpPr txBox="1"/>
          <p:nvPr/>
        </p:nvSpPr>
        <p:spPr>
          <a:xfrm>
            <a:off x="8377941" y="1625244"/>
            <a:ext cx="4955457" cy="363699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marL="457200" indent="-457200" algn="l" eaLnBrk="0" hangingPunct="0">
              <a:buFont typeface="+mj-lt"/>
              <a:buAutoNum type="arabicPeriod"/>
            </a:pPr>
            <a:r>
              <a:rPr lang="en-US" sz="2000" b="1" dirty="0">
                <a:ea typeface="+mn-ea"/>
                <a:cs typeface="+mn-cs"/>
              </a:rPr>
              <a:t>Location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F27D9ED-F56B-4E1F-B166-4BB2F9B696E5}"/>
              </a:ext>
            </a:extLst>
          </p:cNvPr>
          <p:cNvSpPr txBox="1"/>
          <p:nvPr/>
        </p:nvSpPr>
        <p:spPr>
          <a:xfrm>
            <a:off x="7069394" y="961564"/>
            <a:ext cx="4955457" cy="363699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algn="l" eaLnBrk="0" hangingPunct="0"/>
            <a:r>
              <a:rPr lang="en-US" sz="2000" b="1" dirty="0">
                <a:ea typeface="+mn-ea"/>
                <a:cs typeface="+mn-cs"/>
              </a:rPr>
              <a:t>Recall: Defining slices and sections requires 3 components:</a:t>
            </a:r>
          </a:p>
        </p:txBody>
      </p:sp>
    </p:spTree>
    <p:extLst>
      <p:ext uri="{BB962C8B-B14F-4D97-AF65-F5344CB8AC3E}">
        <p14:creationId xmlns:p14="http://schemas.microsoft.com/office/powerpoint/2010/main" val="1858204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0BEF102-BA3B-CB41-8697-181FF86B50B1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</p:grpSpPr>
          <p:sp>
            <p:nvSpPr>
              <p:cNvPr id="19" name="gradient background1">
                <a:extLst>
                  <a:ext uri="{FF2B5EF4-FFF2-40B4-BE49-F238E27FC236}">
                    <a16:creationId xmlns:a16="http://schemas.microsoft.com/office/drawing/2014/main" id="{600D8D40-F20C-4E46-87B0-1D557AEE5A3B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40" name="gradient background1">
                <a:extLst>
                  <a:ext uri="{FF2B5EF4-FFF2-40B4-BE49-F238E27FC236}">
                    <a16:creationId xmlns:a16="http://schemas.microsoft.com/office/drawing/2014/main" id="{F1936B49-1E69-CB46-A4F4-3375F79715A5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>
                      <a:alpha val="57000"/>
                    </a:srgbClr>
                  </a:gs>
                  <a:gs pos="46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50" name="Title 49">
            <a:extLst>
              <a:ext uri="{FF2B5EF4-FFF2-40B4-BE49-F238E27FC236}">
                <a16:creationId xmlns:a16="http://schemas.microsoft.com/office/drawing/2014/main" id="{E2517549-8406-E740-85E7-49B4C190C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Voxel Layer API – Slices and Sections 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DD5FD5A1-A919-4174-AAD2-7DBB6EC9E7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4414" y="1179081"/>
            <a:ext cx="7502074" cy="4850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EDDB5E5-65FC-485F-93FE-53627F37E0F1}"/>
              </a:ext>
            </a:extLst>
          </p:cNvPr>
          <p:cNvSpPr txBox="1"/>
          <p:nvPr/>
        </p:nvSpPr>
        <p:spPr>
          <a:xfrm>
            <a:off x="8377941" y="1625244"/>
            <a:ext cx="4955457" cy="363699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marL="457200" indent="-457200" algn="l" eaLnBrk="0" hangingPunct="0">
              <a:buFont typeface="+mj-lt"/>
              <a:buAutoNum type="arabicPeriod"/>
            </a:pPr>
            <a:r>
              <a:rPr lang="en-US" sz="2000" b="1" dirty="0">
                <a:ea typeface="+mn-ea"/>
                <a:cs typeface="+mn-cs"/>
              </a:rPr>
              <a:t>Location</a:t>
            </a:r>
          </a:p>
          <a:p>
            <a:pPr marL="457200" indent="-457200" algn="l" eaLnBrk="0" hangingPunct="0">
              <a:buFont typeface="+mj-lt"/>
              <a:buAutoNum type="arabicPeriod"/>
            </a:pPr>
            <a:r>
              <a:rPr lang="en-US" sz="2000" b="1" dirty="0"/>
              <a:t>Orientation</a:t>
            </a:r>
            <a:endParaRPr lang="en-US" sz="2000" b="1" dirty="0">
              <a:ea typeface="+mn-ea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F27D9ED-F56B-4E1F-B166-4BB2F9B696E5}"/>
              </a:ext>
            </a:extLst>
          </p:cNvPr>
          <p:cNvSpPr txBox="1"/>
          <p:nvPr/>
        </p:nvSpPr>
        <p:spPr>
          <a:xfrm>
            <a:off x="7069394" y="961564"/>
            <a:ext cx="4955457" cy="363699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algn="l" eaLnBrk="0" hangingPunct="0"/>
            <a:r>
              <a:rPr lang="en-US" sz="2000" b="1" dirty="0">
                <a:ea typeface="+mn-ea"/>
                <a:cs typeface="+mn-cs"/>
              </a:rPr>
              <a:t>Recall: Defining slices and sections requires 3 components:</a:t>
            </a:r>
          </a:p>
        </p:txBody>
      </p:sp>
    </p:spTree>
    <p:extLst>
      <p:ext uri="{BB962C8B-B14F-4D97-AF65-F5344CB8AC3E}">
        <p14:creationId xmlns:p14="http://schemas.microsoft.com/office/powerpoint/2010/main" val="1803812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0BEF102-BA3B-CB41-8697-181FF86B50B1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</p:grpSpPr>
          <p:sp>
            <p:nvSpPr>
              <p:cNvPr id="19" name="gradient background1">
                <a:extLst>
                  <a:ext uri="{FF2B5EF4-FFF2-40B4-BE49-F238E27FC236}">
                    <a16:creationId xmlns:a16="http://schemas.microsoft.com/office/drawing/2014/main" id="{600D8D40-F20C-4E46-87B0-1D557AEE5A3B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40" name="gradient background1">
                <a:extLst>
                  <a:ext uri="{FF2B5EF4-FFF2-40B4-BE49-F238E27FC236}">
                    <a16:creationId xmlns:a16="http://schemas.microsoft.com/office/drawing/2014/main" id="{F1936B49-1E69-CB46-A4F4-3375F79715A5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>
                      <a:alpha val="57000"/>
                    </a:srgbClr>
                  </a:gs>
                  <a:gs pos="46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50" name="Title 49">
            <a:extLst>
              <a:ext uri="{FF2B5EF4-FFF2-40B4-BE49-F238E27FC236}">
                <a16:creationId xmlns:a16="http://schemas.microsoft.com/office/drawing/2014/main" id="{E2517549-8406-E740-85E7-49B4C190C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Voxel Layer API – Slices and Sections 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DD5FD5A1-A919-4174-AAD2-7DBB6EC9E7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4414" y="1179081"/>
            <a:ext cx="7502074" cy="4850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EDDB5E5-65FC-485F-93FE-53627F37E0F1}"/>
              </a:ext>
            </a:extLst>
          </p:cNvPr>
          <p:cNvSpPr txBox="1"/>
          <p:nvPr/>
        </p:nvSpPr>
        <p:spPr>
          <a:xfrm>
            <a:off x="8377941" y="1625244"/>
            <a:ext cx="4955457" cy="363699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marL="457200" indent="-457200" algn="l" eaLnBrk="0" hangingPunct="0">
              <a:buFont typeface="+mj-lt"/>
              <a:buAutoNum type="arabicPeriod"/>
            </a:pPr>
            <a:r>
              <a:rPr lang="en-US" sz="2000" b="1" dirty="0">
                <a:ea typeface="+mn-ea"/>
                <a:cs typeface="+mn-cs"/>
              </a:rPr>
              <a:t>Location</a:t>
            </a:r>
          </a:p>
          <a:p>
            <a:pPr marL="457200" indent="-457200" algn="l" eaLnBrk="0" hangingPunct="0">
              <a:buFont typeface="+mj-lt"/>
              <a:buAutoNum type="arabicPeriod"/>
            </a:pPr>
            <a:r>
              <a:rPr lang="en-US" sz="2000" b="1" dirty="0"/>
              <a:t>Orientation</a:t>
            </a:r>
          </a:p>
          <a:p>
            <a:pPr marL="457200" indent="-457200" algn="l" eaLnBrk="0" hangingPunct="0">
              <a:buFont typeface="+mj-lt"/>
              <a:buAutoNum type="arabicPeriod"/>
            </a:pPr>
            <a:r>
              <a:rPr lang="en-US" sz="2000" b="1" dirty="0">
                <a:ea typeface="+mn-ea"/>
                <a:cs typeface="+mn-cs"/>
              </a:rPr>
              <a:t>Tilt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F27D9ED-F56B-4E1F-B166-4BB2F9B696E5}"/>
              </a:ext>
            </a:extLst>
          </p:cNvPr>
          <p:cNvSpPr txBox="1"/>
          <p:nvPr/>
        </p:nvSpPr>
        <p:spPr>
          <a:xfrm>
            <a:off x="7069394" y="961564"/>
            <a:ext cx="4955457" cy="363699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algn="l" eaLnBrk="0" hangingPunct="0"/>
            <a:r>
              <a:rPr lang="en-US" sz="2000" b="1" dirty="0">
                <a:ea typeface="+mn-ea"/>
                <a:cs typeface="+mn-cs"/>
              </a:rPr>
              <a:t>Recall: Defining slices and sections requires 3 components:</a:t>
            </a:r>
          </a:p>
        </p:txBody>
      </p:sp>
    </p:spTree>
    <p:extLst>
      <p:ext uri="{BB962C8B-B14F-4D97-AF65-F5344CB8AC3E}">
        <p14:creationId xmlns:p14="http://schemas.microsoft.com/office/powerpoint/2010/main" val="187857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0BEF102-BA3B-CB41-8697-181FF86B50B1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</p:grpSpPr>
          <p:sp>
            <p:nvSpPr>
              <p:cNvPr id="19" name="gradient background1">
                <a:extLst>
                  <a:ext uri="{FF2B5EF4-FFF2-40B4-BE49-F238E27FC236}">
                    <a16:creationId xmlns:a16="http://schemas.microsoft.com/office/drawing/2014/main" id="{600D8D40-F20C-4E46-87B0-1D557AEE5A3B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40" name="gradient background1">
                <a:extLst>
                  <a:ext uri="{FF2B5EF4-FFF2-40B4-BE49-F238E27FC236}">
                    <a16:creationId xmlns:a16="http://schemas.microsoft.com/office/drawing/2014/main" id="{F1936B49-1E69-CB46-A4F4-3375F79715A5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>
                      <a:alpha val="57000"/>
                    </a:srgbClr>
                  </a:gs>
                  <a:gs pos="46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50" name="Title 49">
            <a:extLst>
              <a:ext uri="{FF2B5EF4-FFF2-40B4-BE49-F238E27FC236}">
                <a16:creationId xmlns:a16="http://schemas.microsoft.com/office/drawing/2014/main" id="{E2517549-8406-E740-85E7-49B4C190C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Voxel Layer API – Slices and Sections </a:t>
            </a:r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DF2E0C8-5BEB-B741-B50C-320A568645F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5" name="Picture 2">
            <a:extLst>
              <a:ext uri="{FF2B5EF4-FFF2-40B4-BE49-F238E27FC236}">
                <a16:creationId xmlns:a16="http://schemas.microsoft.com/office/drawing/2014/main" id="{FA7EA9C6-D230-49BD-8BCA-41F6E8FD91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4414" y="1179081"/>
            <a:ext cx="7502074" cy="4850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470248F6-1234-4542-AA66-6E18B2C8DAD7}"/>
              </a:ext>
            </a:extLst>
          </p:cNvPr>
          <p:cNvSpPr/>
          <p:nvPr/>
        </p:nvSpPr>
        <p:spPr bwMode="auto">
          <a:xfrm>
            <a:off x="6751859" y="4607856"/>
            <a:ext cx="240612" cy="215153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9329F76-0411-4774-9224-CFF27EB79704}"/>
              </a:ext>
            </a:extLst>
          </p:cNvPr>
          <p:cNvSpPr txBox="1"/>
          <p:nvPr/>
        </p:nvSpPr>
        <p:spPr>
          <a:xfrm>
            <a:off x="8521281" y="2761656"/>
            <a:ext cx="2485049" cy="363699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algn="l" eaLnBrk="0" hangingPunct="0"/>
            <a:r>
              <a:rPr lang="en-US" sz="2000" b="1" dirty="0">
                <a:ea typeface="+mn-ea"/>
                <a:cs typeface="+mn-cs"/>
              </a:rPr>
              <a:t>Location (</a:t>
            </a:r>
            <a:r>
              <a:rPr lang="en-US" sz="2000" b="1" dirty="0" err="1">
                <a:ea typeface="+mn-ea"/>
                <a:cs typeface="+mn-cs"/>
              </a:rPr>
              <a:t>x,y,z</a:t>
            </a:r>
            <a:r>
              <a:rPr lang="en-US" sz="2000" b="1" dirty="0">
                <a:ea typeface="+mn-ea"/>
                <a:cs typeface="+mn-cs"/>
              </a:rPr>
              <a:t>)</a:t>
            </a:r>
          </a:p>
          <a:p>
            <a:pPr algn="l" eaLnBrk="0" hangingPunct="0"/>
            <a:r>
              <a:rPr lang="en-US" sz="2000" b="1" dirty="0"/>
              <a:t>In Voxel space</a:t>
            </a:r>
            <a:endParaRPr lang="en-US" sz="2000" b="1" dirty="0"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23763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:fade/>
      </p:transition>
    </mc:Choice>
    <mc:Fallback xmlns="">
      <p:transition spd="slow" advClick="0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0BEF102-BA3B-CB41-8697-181FF86B50B1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</p:grpSpPr>
          <p:sp>
            <p:nvSpPr>
              <p:cNvPr id="19" name="gradient background1">
                <a:extLst>
                  <a:ext uri="{FF2B5EF4-FFF2-40B4-BE49-F238E27FC236}">
                    <a16:creationId xmlns:a16="http://schemas.microsoft.com/office/drawing/2014/main" id="{600D8D40-F20C-4E46-87B0-1D557AEE5A3B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40" name="gradient background1">
                <a:extLst>
                  <a:ext uri="{FF2B5EF4-FFF2-40B4-BE49-F238E27FC236}">
                    <a16:creationId xmlns:a16="http://schemas.microsoft.com/office/drawing/2014/main" id="{F1936B49-1E69-CB46-A4F4-3375F79715A5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>
                      <a:alpha val="57000"/>
                    </a:srgbClr>
                  </a:gs>
                  <a:gs pos="46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50" name="Title 49">
            <a:extLst>
              <a:ext uri="{FF2B5EF4-FFF2-40B4-BE49-F238E27FC236}">
                <a16:creationId xmlns:a16="http://schemas.microsoft.com/office/drawing/2014/main" id="{E2517549-8406-E740-85E7-49B4C190C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Voxel Layer API – Slices and Sections </a:t>
            </a:r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DF2E0C8-5BEB-B741-B50C-320A568645F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5" name="Picture 2">
            <a:extLst>
              <a:ext uri="{FF2B5EF4-FFF2-40B4-BE49-F238E27FC236}">
                <a16:creationId xmlns:a16="http://schemas.microsoft.com/office/drawing/2014/main" id="{4EFB1C48-1E14-47AF-914C-6170B128CE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4414" y="1179081"/>
            <a:ext cx="7502074" cy="4850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470248F6-1234-4542-AA66-6E18B2C8DAD7}"/>
              </a:ext>
            </a:extLst>
          </p:cNvPr>
          <p:cNvSpPr/>
          <p:nvPr/>
        </p:nvSpPr>
        <p:spPr bwMode="auto">
          <a:xfrm>
            <a:off x="6209346" y="4903691"/>
            <a:ext cx="240612" cy="215153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FB8BEA2-3CC0-4322-8459-28E160DD0FF0}"/>
              </a:ext>
            </a:extLst>
          </p:cNvPr>
          <p:cNvSpPr txBox="1"/>
          <p:nvPr/>
        </p:nvSpPr>
        <p:spPr>
          <a:xfrm>
            <a:off x="8521281" y="2761656"/>
            <a:ext cx="2485049" cy="363699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algn="l" eaLnBrk="0" hangingPunct="0"/>
            <a:r>
              <a:rPr lang="en-US" sz="2000" b="1" dirty="0">
                <a:ea typeface="+mn-ea"/>
                <a:cs typeface="+mn-cs"/>
              </a:rPr>
              <a:t>Location (</a:t>
            </a:r>
            <a:r>
              <a:rPr lang="en-US" sz="2000" b="1" dirty="0" err="1">
                <a:ea typeface="+mn-ea"/>
                <a:cs typeface="+mn-cs"/>
              </a:rPr>
              <a:t>x,y,z</a:t>
            </a:r>
            <a:r>
              <a:rPr lang="en-US" sz="2000" b="1" dirty="0">
                <a:ea typeface="+mn-ea"/>
                <a:cs typeface="+mn-cs"/>
              </a:rPr>
              <a:t>)</a:t>
            </a:r>
          </a:p>
          <a:p>
            <a:pPr algn="l" eaLnBrk="0" hangingPunct="0"/>
            <a:r>
              <a:rPr lang="en-US" sz="2000" b="1" dirty="0"/>
              <a:t>In Voxel space</a:t>
            </a:r>
            <a:endParaRPr lang="en-US" sz="2000" b="1" dirty="0">
              <a:ea typeface="+mn-ea"/>
              <a:cs typeface="+mn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54EEEA0-77B7-41D3-A078-1A39A6FEB36B}"/>
              </a:ext>
            </a:extLst>
          </p:cNvPr>
          <p:cNvSpPr txBox="1"/>
          <p:nvPr/>
        </p:nvSpPr>
        <p:spPr>
          <a:xfrm>
            <a:off x="272282" y="1474225"/>
            <a:ext cx="4466459" cy="363699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algn="l" eaLnBrk="0" hangingPunct="0"/>
            <a:r>
              <a:rPr lang="en-US" sz="2000" b="1" dirty="0">
                <a:ea typeface="+mn-ea"/>
                <a:cs typeface="+mn-cs"/>
              </a:rPr>
              <a:t>The location can be anywhere within the volume</a:t>
            </a:r>
          </a:p>
        </p:txBody>
      </p:sp>
    </p:spTree>
    <p:extLst>
      <p:ext uri="{BB962C8B-B14F-4D97-AF65-F5344CB8AC3E}">
        <p14:creationId xmlns:p14="http://schemas.microsoft.com/office/powerpoint/2010/main" val="1341947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3000" advClick="0">
        <p159:morph option="byObject"/>
      </p:transition>
    </mc:Choice>
    <mc:Fallback xmlns="">
      <p:transition spd="slow" advClick="0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0BEF102-BA3B-CB41-8697-181FF86B50B1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</p:grpSpPr>
          <p:sp>
            <p:nvSpPr>
              <p:cNvPr id="19" name="gradient background1">
                <a:extLst>
                  <a:ext uri="{FF2B5EF4-FFF2-40B4-BE49-F238E27FC236}">
                    <a16:creationId xmlns:a16="http://schemas.microsoft.com/office/drawing/2014/main" id="{600D8D40-F20C-4E46-87B0-1D557AEE5A3B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40" name="gradient background1">
                <a:extLst>
                  <a:ext uri="{FF2B5EF4-FFF2-40B4-BE49-F238E27FC236}">
                    <a16:creationId xmlns:a16="http://schemas.microsoft.com/office/drawing/2014/main" id="{F1936B49-1E69-CB46-A4F4-3375F79715A5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>
                      <a:alpha val="57000"/>
                    </a:srgbClr>
                  </a:gs>
                  <a:gs pos="46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50" name="Title 49">
            <a:extLst>
              <a:ext uri="{FF2B5EF4-FFF2-40B4-BE49-F238E27FC236}">
                <a16:creationId xmlns:a16="http://schemas.microsoft.com/office/drawing/2014/main" id="{E2517549-8406-E740-85E7-49B4C190C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Voxel Layer API – Slices and Sections </a:t>
            </a:r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DF2E0C8-5BEB-B741-B50C-320A568645F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5" name="Picture 2">
            <a:extLst>
              <a:ext uri="{FF2B5EF4-FFF2-40B4-BE49-F238E27FC236}">
                <a16:creationId xmlns:a16="http://schemas.microsoft.com/office/drawing/2014/main" id="{9FD931B6-945A-4E2B-91BF-D81A026622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4414" y="1179081"/>
            <a:ext cx="7502074" cy="4850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470248F6-1234-4542-AA66-6E18B2C8DAD7}"/>
              </a:ext>
            </a:extLst>
          </p:cNvPr>
          <p:cNvSpPr/>
          <p:nvPr/>
        </p:nvSpPr>
        <p:spPr bwMode="auto">
          <a:xfrm>
            <a:off x="7666259" y="4137015"/>
            <a:ext cx="240612" cy="215153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A20B3F9-3B50-4D72-A713-A349F8233F00}"/>
              </a:ext>
            </a:extLst>
          </p:cNvPr>
          <p:cNvSpPr txBox="1"/>
          <p:nvPr/>
        </p:nvSpPr>
        <p:spPr>
          <a:xfrm>
            <a:off x="8521281" y="2761656"/>
            <a:ext cx="2485049" cy="363699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algn="l" eaLnBrk="0" hangingPunct="0"/>
            <a:r>
              <a:rPr lang="en-US" sz="2000" b="1" dirty="0">
                <a:ea typeface="+mn-ea"/>
                <a:cs typeface="+mn-cs"/>
              </a:rPr>
              <a:t>Location (</a:t>
            </a:r>
            <a:r>
              <a:rPr lang="en-US" sz="2000" b="1" dirty="0" err="1">
                <a:ea typeface="+mn-ea"/>
                <a:cs typeface="+mn-cs"/>
              </a:rPr>
              <a:t>x,y,z</a:t>
            </a:r>
            <a:r>
              <a:rPr lang="en-US" sz="2000" b="1" dirty="0">
                <a:ea typeface="+mn-ea"/>
                <a:cs typeface="+mn-cs"/>
              </a:rPr>
              <a:t>)</a:t>
            </a:r>
          </a:p>
          <a:p>
            <a:pPr algn="l" eaLnBrk="0" hangingPunct="0"/>
            <a:r>
              <a:rPr lang="en-US" sz="2000" b="1" dirty="0"/>
              <a:t>In Voxel space</a:t>
            </a:r>
            <a:endParaRPr lang="en-US" sz="2000" b="1" dirty="0">
              <a:ea typeface="+mn-ea"/>
              <a:cs typeface="+mn-cs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FC72D66-4A86-45B2-94F5-67D0A3F6FA23}"/>
              </a:ext>
            </a:extLst>
          </p:cNvPr>
          <p:cNvSpPr txBox="1"/>
          <p:nvPr/>
        </p:nvSpPr>
        <p:spPr>
          <a:xfrm>
            <a:off x="272282" y="1474225"/>
            <a:ext cx="4466459" cy="363699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algn="l" eaLnBrk="0" hangingPunct="0"/>
            <a:r>
              <a:rPr lang="en-US" sz="2000" b="1" dirty="0">
                <a:ea typeface="+mn-ea"/>
                <a:cs typeface="+mn-cs"/>
              </a:rPr>
              <a:t>The location can be anywhere within the volume and along the face/plane being defined</a:t>
            </a:r>
          </a:p>
        </p:txBody>
      </p:sp>
    </p:spTree>
    <p:extLst>
      <p:ext uri="{BB962C8B-B14F-4D97-AF65-F5344CB8AC3E}">
        <p14:creationId xmlns:p14="http://schemas.microsoft.com/office/powerpoint/2010/main" val="332037994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3000" advClick="0">
        <p159:morph option="byObject"/>
      </p:transition>
    </mc:Choice>
    <mc:Fallback xmlns="">
      <p:transition spd="slow" advClick="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0BEF102-BA3B-CB41-8697-181FF86B50B1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</p:grpSpPr>
          <p:sp>
            <p:nvSpPr>
              <p:cNvPr id="19" name="gradient background1">
                <a:extLst>
                  <a:ext uri="{FF2B5EF4-FFF2-40B4-BE49-F238E27FC236}">
                    <a16:creationId xmlns:a16="http://schemas.microsoft.com/office/drawing/2014/main" id="{600D8D40-F20C-4E46-87B0-1D557AEE5A3B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40" name="gradient background1">
                <a:extLst>
                  <a:ext uri="{FF2B5EF4-FFF2-40B4-BE49-F238E27FC236}">
                    <a16:creationId xmlns:a16="http://schemas.microsoft.com/office/drawing/2014/main" id="{F1936B49-1E69-CB46-A4F4-3375F79715A5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>
                      <a:alpha val="57000"/>
                    </a:srgbClr>
                  </a:gs>
                  <a:gs pos="46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50" name="Title 49">
            <a:extLst>
              <a:ext uri="{FF2B5EF4-FFF2-40B4-BE49-F238E27FC236}">
                <a16:creationId xmlns:a16="http://schemas.microsoft.com/office/drawing/2014/main" id="{E2517549-8406-E740-85E7-49B4C190C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7B512FD-7F22-4E4A-A878-10706E926C9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  <a:p>
            <a:r>
              <a:rPr lang="en-US" dirty="0"/>
              <a:t>Voxel Layer Creation</a:t>
            </a:r>
          </a:p>
          <a:p>
            <a:r>
              <a:rPr lang="en-US" dirty="0"/>
              <a:t>Voxel Variable Profiles</a:t>
            </a:r>
          </a:p>
          <a:p>
            <a:r>
              <a:rPr lang="en-US" dirty="0" err="1"/>
              <a:t>IsoSurfaces</a:t>
            </a:r>
            <a:endParaRPr lang="en-US" dirty="0"/>
          </a:p>
          <a:p>
            <a:r>
              <a:rPr lang="en-US" dirty="0"/>
              <a:t>Slices</a:t>
            </a:r>
          </a:p>
          <a:p>
            <a:r>
              <a:rPr lang="en-US" dirty="0"/>
              <a:t>Sections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724757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4000" advClick="0">
        <p159:morph option="byObject"/>
      </p:transition>
    </mc:Choice>
    <mc:Fallback xmlns="">
      <p:transition spd="slow" advClick="0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0BEF102-BA3B-CB41-8697-181FF86B50B1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</p:grpSpPr>
          <p:sp>
            <p:nvSpPr>
              <p:cNvPr id="19" name="gradient background1">
                <a:extLst>
                  <a:ext uri="{FF2B5EF4-FFF2-40B4-BE49-F238E27FC236}">
                    <a16:creationId xmlns:a16="http://schemas.microsoft.com/office/drawing/2014/main" id="{600D8D40-F20C-4E46-87B0-1D557AEE5A3B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40" name="gradient background1">
                <a:extLst>
                  <a:ext uri="{FF2B5EF4-FFF2-40B4-BE49-F238E27FC236}">
                    <a16:creationId xmlns:a16="http://schemas.microsoft.com/office/drawing/2014/main" id="{F1936B49-1E69-CB46-A4F4-3375F79715A5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>
                      <a:alpha val="57000"/>
                    </a:srgbClr>
                  </a:gs>
                  <a:gs pos="46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50" name="Title 49">
            <a:extLst>
              <a:ext uri="{FF2B5EF4-FFF2-40B4-BE49-F238E27FC236}">
                <a16:creationId xmlns:a16="http://schemas.microsoft.com/office/drawing/2014/main" id="{E2517549-8406-E740-85E7-49B4C190C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Voxel Layer API – Slices and Sections </a:t>
            </a:r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DF2E0C8-5BEB-B741-B50C-320A568645F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5" name="Picture 2">
            <a:extLst>
              <a:ext uri="{FF2B5EF4-FFF2-40B4-BE49-F238E27FC236}">
                <a16:creationId xmlns:a16="http://schemas.microsoft.com/office/drawing/2014/main" id="{FA7EA9C6-D230-49BD-8BCA-41F6E8FD91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4414" y="1179081"/>
            <a:ext cx="7502074" cy="4850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470248F6-1234-4542-AA66-6E18B2C8DAD7}"/>
              </a:ext>
            </a:extLst>
          </p:cNvPr>
          <p:cNvSpPr/>
          <p:nvPr/>
        </p:nvSpPr>
        <p:spPr bwMode="auto">
          <a:xfrm>
            <a:off x="6751859" y="4607856"/>
            <a:ext cx="240612" cy="215153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A8573BD-2076-4B7E-9D4E-D81574CCF4CB}"/>
              </a:ext>
            </a:extLst>
          </p:cNvPr>
          <p:cNvSpPr txBox="1"/>
          <p:nvPr/>
        </p:nvSpPr>
        <p:spPr>
          <a:xfrm>
            <a:off x="8521281" y="2761656"/>
            <a:ext cx="2485049" cy="363699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algn="l" eaLnBrk="0" hangingPunct="0"/>
            <a:r>
              <a:rPr lang="en-US" sz="2000" b="1" dirty="0">
                <a:ea typeface="+mn-ea"/>
                <a:cs typeface="+mn-cs"/>
              </a:rPr>
              <a:t>Location (</a:t>
            </a:r>
            <a:r>
              <a:rPr lang="en-US" sz="2000" b="1" dirty="0" err="1">
                <a:ea typeface="+mn-ea"/>
                <a:cs typeface="+mn-cs"/>
              </a:rPr>
              <a:t>x,y,z</a:t>
            </a:r>
            <a:r>
              <a:rPr lang="en-US" sz="2000" b="1" dirty="0">
                <a:ea typeface="+mn-ea"/>
                <a:cs typeface="+mn-cs"/>
              </a:rPr>
              <a:t>)</a:t>
            </a:r>
          </a:p>
          <a:p>
            <a:pPr algn="l" eaLnBrk="0" hangingPunct="0"/>
            <a:r>
              <a:rPr lang="en-US" sz="2000" b="1" dirty="0"/>
              <a:t>In Voxel space</a:t>
            </a:r>
            <a:endParaRPr lang="en-US" sz="2000" b="1" dirty="0"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5693805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3000" advClick="0">
        <p159:morph option="byObject"/>
      </p:transition>
    </mc:Choice>
    <mc:Fallback xmlns="">
      <p:transition spd="slow" advClick="0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0BEF102-BA3B-CB41-8697-181FF86B50B1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</p:grpSpPr>
          <p:sp>
            <p:nvSpPr>
              <p:cNvPr id="19" name="gradient background1">
                <a:extLst>
                  <a:ext uri="{FF2B5EF4-FFF2-40B4-BE49-F238E27FC236}">
                    <a16:creationId xmlns:a16="http://schemas.microsoft.com/office/drawing/2014/main" id="{600D8D40-F20C-4E46-87B0-1D557AEE5A3B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40" name="gradient background1">
                <a:extLst>
                  <a:ext uri="{FF2B5EF4-FFF2-40B4-BE49-F238E27FC236}">
                    <a16:creationId xmlns:a16="http://schemas.microsoft.com/office/drawing/2014/main" id="{F1936B49-1E69-CB46-A4F4-3375F79715A5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>
                      <a:alpha val="57000"/>
                    </a:srgbClr>
                  </a:gs>
                  <a:gs pos="46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50" name="Title 49">
            <a:extLst>
              <a:ext uri="{FF2B5EF4-FFF2-40B4-BE49-F238E27FC236}">
                <a16:creationId xmlns:a16="http://schemas.microsoft.com/office/drawing/2014/main" id="{E2517549-8406-E740-85E7-49B4C190C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Voxel Layer API – Slices and Sections </a:t>
            </a:r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DF2E0C8-5BEB-B741-B50C-320A568645F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2" name="Picture 2">
            <a:extLst>
              <a:ext uri="{FF2B5EF4-FFF2-40B4-BE49-F238E27FC236}">
                <a16:creationId xmlns:a16="http://schemas.microsoft.com/office/drawing/2014/main" id="{A172DFE2-E2B4-4646-A0B8-1E1BC2B42B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4414" y="1179081"/>
            <a:ext cx="7502074" cy="4850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D6106E3-346F-4284-9CDC-5EC9516EBFD2}"/>
              </a:ext>
            </a:extLst>
          </p:cNvPr>
          <p:cNvCxnSpPr>
            <a:cxnSpLocks/>
          </p:cNvCxnSpPr>
          <p:nvPr/>
        </p:nvCxnSpPr>
        <p:spPr bwMode="auto">
          <a:xfrm>
            <a:off x="6851011" y="1667435"/>
            <a:ext cx="33883" cy="4349944"/>
          </a:xfrm>
          <a:prstGeom prst="line">
            <a:avLst/>
          </a:prstGeom>
          <a:noFill/>
          <a:ln w="28575" cap="flat" cmpd="sng" algn="ctr">
            <a:solidFill>
              <a:schemeClr val="bg1"/>
            </a:solidFill>
            <a:prstDash val="sysDot"/>
            <a:round/>
            <a:headEnd type="triangle" w="lg" len="lg"/>
            <a:tailEnd type="none" w="med" len="med"/>
          </a:ln>
          <a:effectLst/>
        </p:spPr>
      </p:cxnSp>
      <p:sp>
        <p:nvSpPr>
          <p:cNvPr id="5" name="Oval 4">
            <a:extLst>
              <a:ext uri="{FF2B5EF4-FFF2-40B4-BE49-F238E27FC236}">
                <a16:creationId xmlns:a16="http://schemas.microsoft.com/office/drawing/2014/main" id="{470248F6-1234-4542-AA66-6E18B2C8DAD7}"/>
              </a:ext>
            </a:extLst>
          </p:cNvPr>
          <p:cNvSpPr/>
          <p:nvPr/>
        </p:nvSpPr>
        <p:spPr bwMode="auto">
          <a:xfrm>
            <a:off x="6751859" y="4607856"/>
            <a:ext cx="240612" cy="215153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5EED31E-2ABB-46CD-A57E-ECC95D53B631}"/>
              </a:ext>
            </a:extLst>
          </p:cNvPr>
          <p:cNvSpPr txBox="1"/>
          <p:nvPr/>
        </p:nvSpPr>
        <p:spPr>
          <a:xfrm>
            <a:off x="7522537" y="1051957"/>
            <a:ext cx="3253618" cy="363699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algn="l" eaLnBrk="0" hangingPunct="0"/>
            <a:r>
              <a:rPr lang="en-US" sz="2000" b="1" dirty="0">
                <a:ea typeface="+mn-ea"/>
                <a:cs typeface="+mn-cs"/>
              </a:rPr>
              <a:t>Orientation</a:t>
            </a:r>
          </a:p>
          <a:p>
            <a:pPr eaLnBrk="0" hangingPunct="0"/>
            <a:r>
              <a:rPr lang="en-US" sz="2000" b="1" dirty="0"/>
              <a:t>Azimuth 0 – 360</a:t>
            </a:r>
            <a:r>
              <a:rPr lang="en-US" sz="2000" b="1" baseline="30000" dirty="0"/>
              <a:t>0</a:t>
            </a:r>
            <a:endParaRPr lang="en-US" sz="2000" b="1" dirty="0"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8881089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3000" advClick="0">
        <p159:morph option="byObject"/>
      </p:transition>
    </mc:Choice>
    <mc:Fallback xmlns="">
      <p:transition spd="slow" advClick="0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0BEF102-BA3B-CB41-8697-181FF86B50B1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</p:grpSpPr>
          <p:sp>
            <p:nvSpPr>
              <p:cNvPr id="19" name="gradient background1">
                <a:extLst>
                  <a:ext uri="{FF2B5EF4-FFF2-40B4-BE49-F238E27FC236}">
                    <a16:creationId xmlns:a16="http://schemas.microsoft.com/office/drawing/2014/main" id="{600D8D40-F20C-4E46-87B0-1D557AEE5A3B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40" name="gradient background1">
                <a:extLst>
                  <a:ext uri="{FF2B5EF4-FFF2-40B4-BE49-F238E27FC236}">
                    <a16:creationId xmlns:a16="http://schemas.microsoft.com/office/drawing/2014/main" id="{F1936B49-1E69-CB46-A4F4-3375F79715A5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>
                      <a:alpha val="57000"/>
                    </a:srgbClr>
                  </a:gs>
                  <a:gs pos="46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50" name="Title 49">
            <a:extLst>
              <a:ext uri="{FF2B5EF4-FFF2-40B4-BE49-F238E27FC236}">
                <a16:creationId xmlns:a16="http://schemas.microsoft.com/office/drawing/2014/main" id="{E2517549-8406-E740-85E7-49B4C190C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Voxel Layer API – Slices and Sections </a:t>
            </a:r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DF2E0C8-5BEB-B741-B50C-320A568645F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2" name="Picture 2">
            <a:extLst>
              <a:ext uri="{FF2B5EF4-FFF2-40B4-BE49-F238E27FC236}">
                <a16:creationId xmlns:a16="http://schemas.microsoft.com/office/drawing/2014/main" id="{261C160A-B14A-4FF0-84F5-29D913F861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4414" y="1179081"/>
            <a:ext cx="7502074" cy="4850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D5B20E2-BF8E-4C92-96EC-C9F064888F19}"/>
              </a:ext>
            </a:extLst>
          </p:cNvPr>
          <p:cNvCxnSpPr>
            <a:cxnSpLocks/>
          </p:cNvCxnSpPr>
          <p:nvPr/>
        </p:nvCxnSpPr>
        <p:spPr bwMode="auto">
          <a:xfrm flipV="1">
            <a:off x="4365523" y="3234813"/>
            <a:ext cx="5320966" cy="2790748"/>
          </a:xfrm>
          <a:prstGeom prst="line">
            <a:avLst/>
          </a:prstGeom>
          <a:noFill/>
          <a:ln w="25400" cap="flat" cmpd="sng" algn="ctr">
            <a:solidFill>
              <a:schemeClr val="bg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5" name="Oval 4">
            <a:extLst>
              <a:ext uri="{FF2B5EF4-FFF2-40B4-BE49-F238E27FC236}">
                <a16:creationId xmlns:a16="http://schemas.microsoft.com/office/drawing/2014/main" id="{470248F6-1234-4542-AA66-6E18B2C8DAD7}"/>
              </a:ext>
            </a:extLst>
          </p:cNvPr>
          <p:cNvSpPr/>
          <p:nvPr/>
        </p:nvSpPr>
        <p:spPr bwMode="auto">
          <a:xfrm>
            <a:off x="6751859" y="4607856"/>
            <a:ext cx="240612" cy="215153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D6106E3-346F-4284-9CDC-5EC9516EBFD2}"/>
              </a:ext>
            </a:extLst>
          </p:cNvPr>
          <p:cNvCxnSpPr>
            <a:cxnSpLocks/>
          </p:cNvCxnSpPr>
          <p:nvPr/>
        </p:nvCxnSpPr>
        <p:spPr bwMode="auto">
          <a:xfrm>
            <a:off x="6851011" y="1667435"/>
            <a:ext cx="33883" cy="4349944"/>
          </a:xfrm>
          <a:prstGeom prst="line">
            <a:avLst/>
          </a:prstGeom>
          <a:noFill/>
          <a:ln w="28575" cap="flat" cmpd="sng" algn="ctr">
            <a:solidFill>
              <a:schemeClr val="bg1"/>
            </a:solidFill>
            <a:prstDash val="sysDot"/>
            <a:round/>
            <a:headEnd type="triangle" w="lg" len="lg"/>
            <a:tailEnd type="none" w="med" len="med"/>
          </a:ln>
          <a:effectLst/>
        </p:spPr>
      </p:cxn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48CC3077-4704-4398-B72E-07E532DFD6C0}"/>
              </a:ext>
            </a:extLst>
          </p:cNvPr>
          <p:cNvSpPr/>
          <p:nvPr/>
        </p:nvSpPr>
        <p:spPr bwMode="auto">
          <a:xfrm>
            <a:off x="5250387" y="3264310"/>
            <a:ext cx="2665840" cy="2688945"/>
          </a:xfrm>
          <a:custGeom>
            <a:avLst/>
            <a:gdLst>
              <a:gd name="connsiteX0" fmla="*/ 1632194 w 2665840"/>
              <a:gd name="connsiteY0" fmla="*/ 0 h 2688945"/>
              <a:gd name="connsiteX1" fmla="*/ 39 w 2665840"/>
              <a:gd name="connsiteY1" fmla="*/ 2320413 h 2688945"/>
              <a:gd name="connsiteX2" fmla="*/ 1671523 w 2665840"/>
              <a:gd name="connsiteY2" fmla="*/ 2654709 h 2688945"/>
              <a:gd name="connsiteX3" fmla="*/ 2644916 w 2665840"/>
              <a:gd name="connsiteY3" fmla="*/ 2015613 h 2688945"/>
              <a:gd name="connsiteX4" fmla="*/ 2379445 w 2665840"/>
              <a:gd name="connsiteY4" fmla="*/ 1071716 h 2688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65840" h="2688945">
                <a:moveTo>
                  <a:pt x="1632194" y="0"/>
                </a:moveTo>
                <a:cubicBezTo>
                  <a:pt x="812839" y="938981"/>
                  <a:pt x="-6516" y="1877962"/>
                  <a:pt x="39" y="2320413"/>
                </a:cubicBezTo>
                <a:cubicBezTo>
                  <a:pt x="6594" y="2762864"/>
                  <a:pt x="1230710" y="2705509"/>
                  <a:pt x="1671523" y="2654709"/>
                </a:cubicBezTo>
                <a:cubicBezTo>
                  <a:pt x="2112336" y="2603909"/>
                  <a:pt x="2526929" y="2279445"/>
                  <a:pt x="2644916" y="2015613"/>
                </a:cubicBezTo>
                <a:cubicBezTo>
                  <a:pt x="2762903" y="1751781"/>
                  <a:pt x="2341755" y="1181510"/>
                  <a:pt x="2379445" y="1071716"/>
                </a:cubicBezTo>
              </a:path>
            </a:pathLst>
          </a:custGeom>
          <a:noFill/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5D30FBC8-140E-43EE-B2FF-52317092ADEA}"/>
              </a:ext>
            </a:extLst>
          </p:cNvPr>
          <p:cNvSpPr/>
          <p:nvPr/>
        </p:nvSpPr>
        <p:spPr bwMode="auto">
          <a:xfrm>
            <a:off x="6233652" y="3982065"/>
            <a:ext cx="1465006" cy="1514167"/>
          </a:xfrm>
          <a:custGeom>
            <a:avLst/>
            <a:gdLst>
              <a:gd name="connsiteX0" fmla="*/ 629264 w 1465006"/>
              <a:gd name="connsiteY0" fmla="*/ 0 h 1514167"/>
              <a:gd name="connsiteX1" fmla="*/ 383458 w 1465006"/>
              <a:gd name="connsiteY1" fmla="*/ 9832 h 1514167"/>
              <a:gd name="connsiteX2" fmla="*/ 324464 w 1465006"/>
              <a:gd name="connsiteY2" fmla="*/ 49161 h 1514167"/>
              <a:gd name="connsiteX3" fmla="*/ 285135 w 1465006"/>
              <a:gd name="connsiteY3" fmla="*/ 58993 h 1514167"/>
              <a:gd name="connsiteX4" fmla="*/ 226142 w 1465006"/>
              <a:gd name="connsiteY4" fmla="*/ 108154 h 1514167"/>
              <a:gd name="connsiteX5" fmla="*/ 196645 w 1465006"/>
              <a:gd name="connsiteY5" fmla="*/ 127819 h 1514167"/>
              <a:gd name="connsiteX6" fmla="*/ 117987 w 1465006"/>
              <a:gd name="connsiteY6" fmla="*/ 216309 h 1514167"/>
              <a:gd name="connsiteX7" fmla="*/ 98322 w 1465006"/>
              <a:gd name="connsiteY7" fmla="*/ 255638 h 1514167"/>
              <a:gd name="connsiteX8" fmla="*/ 78658 w 1465006"/>
              <a:gd name="connsiteY8" fmla="*/ 285135 h 1514167"/>
              <a:gd name="connsiteX9" fmla="*/ 49161 w 1465006"/>
              <a:gd name="connsiteY9" fmla="*/ 373625 h 1514167"/>
              <a:gd name="connsiteX10" fmla="*/ 39329 w 1465006"/>
              <a:gd name="connsiteY10" fmla="*/ 403122 h 1514167"/>
              <a:gd name="connsiteX11" fmla="*/ 19664 w 1465006"/>
              <a:gd name="connsiteY11" fmla="*/ 442451 h 1514167"/>
              <a:gd name="connsiteX12" fmla="*/ 9832 w 1465006"/>
              <a:gd name="connsiteY12" fmla="*/ 501445 h 1514167"/>
              <a:gd name="connsiteX13" fmla="*/ 0 w 1465006"/>
              <a:gd name="connsiteY13" fmla="*/ 530941 h 1514167"/>
              <a:gd name="connsiteX14" fmla="*/ 9832 w 1465006"/>
              <a:gd name="connsiteY14" fmla="*/ 786580 h 1514167"/>
              <a:gd name="connsiteX15" fmla="*/ 19664 w 1465006"/>
              <a:gd name="connsiteY15" fmla="*/ 835741 h 1514167"/>
              <a:gd name="connsiteX16" fmla="*/ 39329 w 1465006"/>
              <a:gd name="connsiteY16" fmla="*/ 875070 h 1514167"/>
              <a:gd name="connsiteX17" fmla="*/ 68825 w 1465006"/>
              <a:gd name="connsiteY17" fmla="*/ 934064 h 1514167"/>
              <a:gd name="connsiteX18" fmla="*/ 98322 w 1465006"/>
              <a:gd name="connsiteY18" fmla="*/ 1032387 h 1514167"/>
              <a:gd name="connsiteX19" fmla="*/ 108154 w 1465006"/>
              <a:gd name="connsiteY19" fmla="*/ 1061883 h 1514167"/>
              <a:gd name="connsiteX20" fmla="*/ 147483 w 1465006"/>
              <a:gd name="connsiteY20" fmla="*/ 1120877 h 1514167"/>
              <a:gd name="connsiteX21" fmla="*/ 196645 w 1465006"/>
              <a:gd name="connsiteY21" fmla="*/ 1179870 h 1514167"/>
              <a:gd name="connsiteX22" fmla="*/ 245806 w 1465006"/>
              <a:gd name="connsiteY22" fmla="*/ 1229032 h 1514167"/>
              <a:gd name="connsiteX23" fmla="*/ 265471 w 1465006"/>
              <a:gd name="connsiteY23" fmla="*/ 1258529 h 1514167"/>
              <a:gd name="connsiteX24" fmla="*/ 324464 w 1465006"/>
              <a:gd name="connsiteY24" fmla="*/ 1288025 h 1514167"/>
              <a:gd name="connsiteX25" fmla="*/ 383458 w 1465006"/>
              <a:gd name="connsiteY25" fmla="*/ 1327354 h 1514167"/>
              <a:gd name="connsiteX26" fmla="*/ 442451 w 1465006"/>
              <a:gd name="connsiteY26" fmla="*/ 1376516 h 1514167"/>
              <a:gd name="connsiteX27" fmla="*/ 471948 w 1465006"/>
              <a:gd name="connsiteY27" fmla="*/ 1386348 h 1514167"/>
              <a:gd name="connsiteX28" fmla="*/ 511277 w 1465006"/>
              <a:gd name="connsiteY28" fmla="*/ 1406012 h 1514167"/>
              <a:gd name="connsiteX29" fmla="*/ 540774 w 1465006"/>
              <a:gd name="connsiteY29" fmla="*/ 1415845 h 1514167"/>
              <a:gd name="connsiteX30" fmla="*/ 599767 w 1465006"/>
              <a:gd name="connsiteY30" fmla="*/ 1455174 h 1514167"/>
              <a:gd name="connsiteX31" fmla="*/ 629264 w 1465006"/>
              <a:gd name="connsiteY31" fmla="*/ 1465006 h 1514167"/>
              <a:gd name="connsiteX32" fmla="*/ 658761 w 1465006"/>
              <a:gd name="connsiteY32" fmla="*/ 1484670 h 1514167"/>
              <a:gd name="connsiteX33" fmla="*/ 698090 w 1465006"/>
              <a:gd name="connsiteY33" fmla="*/ 1494503 h 1514167"/>
              <a:gd name="connsiteX34" fmla="*/ 776748 w 1465006"/>
              <a:gd name="connsiteY34" fmla="*/ 1514167 h 1514167"/>
              <a:gd name="connsiteX35" fmla="*/ 1150374 w 1465006"/>
              <a:gd name="connsiteY35" fmla="*/ 1504335 h 1514167"/>
              <a:gd name="connsiteX36" fmla="*/ 1209367 w 1465006"/>
              <a:gd name="connsiteY36" fmla="*/ 1465006 h 1514167"/>
              <a:gd name="connsiteX37" fmla="*/ 1238864 w 1465006"/>
              <a:gd name="connsiteY37" fmla="*/ 1445341 h 1514167"/>
              <a:gd name="connsiteX38" fmla="*/ 1278193 w 1465006"/>
              <a:gd name="connsiteY38" fmla="*/ 1386348 h 1514167"/>
              <a:gd name="connsiteX39" fmla="*/ 1297858 w 1465006"/>
              <a:gd name="connsiteY39" fmla="*/ 1356851 h 1514167"/>
              <a:gd name="connsiteX40" fmla="*/ 1327354 w 1465006"/>
              <a:gd name="connsiteY40" fmla="*/ 1327354 h 1514167"/>
              <a:gd name="connsiteX41" fmla="*/ 1337187 w 1465006"/>
              <a:gd name="connsiteY41" fmla="*/ 1288025 h 1514167"/>
              <a:gd name="connsiteX42" fmla="*/ 1356851 w 1465006"/>
              <a:gd name="connsiteY42" fmla="*/ 1229032 h 1514167"/>
              <a:gd name="connsiteX43" fmla="*/ 1366683 w 1465006"/>
              <a:gd name="connsiteY43" fmla="*/ 1199535 h 1514167"/>
              <a:gd name="connsiteX44" fmla="*/ 1376516 w 1465006"/>
              <a:gd name="connsiteY44" fmla="*/ 1170038 h 1514167"/>
              <a:gd name="connsiteX45" fmla="*/ 1386348 w 1465006"/>
              <a:gd name="connsiteY45" fmla="*/ 1140541 h 1514167"/>
              <a:gd name="connsiteX46" fmla="*/ 1435509 w 1465006"/>
              <a:gd name="connsiteY46" fmla="*/ 1052051 h 1514167"/>
              <a:gd name="connsiteX47" fmla="*/ 1435509 w 1465006"/>
              <a:gd name="connsiteY47" fmla="*/ 648929 h 1514167"/>
              <a:gd name="connsiteX48" fmla="*/ 1465006 w 1465006"/>
              <a:gd name="connsiteY48" fmla="*/ 403122 h 1514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1465006" h="1514167">
                <a:moveTo>
                  <a:pt x="629264" y="0"/>
                </a:moveTo>
                <a:cubicBezTo>
                  <a:pt x="547329" y="3277"/>
                  <a:pt x="464413" y="-3225"/>
                  <a:pt x="383458" y="9832"/>
                </a:cubicBezTo>
                <a:cubicBezTo>
                  <a:pt x="360126" y="13595"/>
                  <a:pt x="347392" y="43429"/>
                  <a:pt x="324464" y="49161"/>
                </a:cubicBezTo>
                <a:lnTo>
                  <a:pt x="285135" y="58993"/>
                </a:lnTo>
                <a:cubicBezTo>
                  <a:pt x="211898" y="107818"/>
                  <a:pt x="301847" y="45066"/>
                  <a:pt x="226142" y="108154"/>
                </a:cubicBezTo>
                <a:cubicBezTo>
                  <a:pt x="217064" y="115719"/>
                  <a:pt x="205477" y="119968"/>
                  <a:pt x="196645" y="127819"/>
                </a:cubicBezTo>
                <a:cubicBezTo>
                  <a:pt x="161955" y="158654"/>
                  <a:pt x="139199" y="179188"/>
                  <a:pt x="117987" y="216309"/>
                </a:cubicBezTo>
                <a:cubicBezTo>
                  <a:pt x="110715" y="229035"/>
                  <a:pt x="105594" y="242912"/>
                  <a:pt x="98322" y="255638"/>
                </a:cubicBezTo>
                <a:cubicBezTo>
                  <a:pt x="92459" y="265898"/>
                  <a:pt x="83457" y="274337"/>
                  <a:pt x="78658" y="285135"/>
                </a:cubicBezTo>
                <a:cubicBezTo>
                  <a:pt x="78657" y="285137"/>
                  <a:pt x="54078" y="358875"/>
                  <a:pt x="49161" y="373625"/>
                </a:cubicBezTo>
                <a:cubicBezTo>
                  <a:pt x="45884" y="383457"/>
                  <a:pt x="43964" y="393852"/>
                  <a:pt x="39329" y="403122"/>
                </a:cubicBezTo>
                <a:lnTo>
                  <a:pt x="19664" y="442451"/>
                </a:lnTo>
                <a:cubicBezTo>
                  <a:pt x="16387" y="462116"/>
                  <a:pt x="14157" y="481984"/>
                  <a:pt x="9832" y="501445"/>
                </a:cubicBezTo>
                <a:cubicBezTo>
                  <a:pt x="7584" y="511562"/>
                  <a:pt x="0" y="520577"/>
                  <a:pt x="0" y="530941"/>
                </a:cubicBezTo>
                <a:cubicBezTo>
                  <a:pt x="0" y="616217"/>
                  <a:pt x="4342" y="701481"/>
                  <a:pt x="9832" y="786580"/>
                </a:cubicBezTo>
                <a:cubicBezTo>
                  <a:pt x="10908" y="803257"/>
                  <a:pt x="14379" y="819887"/>
                  <a:pt x="19664" y="835741"/>
                </a:cubicBezTo>
                <a:cubicBezTo>
                  <a:pt x="24299" y="849646"/>
                  <a:pt x="33555" y="861598"/>
                  <a:pt x="39329" y="875070"/>
                </a:cubicBezTo>
                <a:cubicBezTo>
                  <a:pt x="63755" y="932064"/>
                  <a:pt x="31033" y="877374"/>
                  <a:pt x="68825" y="934064"/>
                </a:cubicBezTo>
                <a:cubicBezTo>
                  <a:pt x="83869" y="1009279"/>
                  <a:pt x="70604" y="958470"/>
                  <a:pt x="98322" y="1032387"/>
                </a:cubicBezTo>
                <a:cubicBezTo>
                  <a:pt x="101961" y="1042091"/>
                  <a:pt x="103121" y="1052823"/>
                  <a:pt x="108154" y="1061883"/>
                </a:cubicBezTo>
                <a:cubicBezTo>
                  <a:pt x="119632" y="1082543"/>
                  <a:pt x="136913" y="1099738"/>
                  <a:pt x="147483" y="1120877"/>
                </a:cubicBezTo>
                <a:cubicBezTo>
                  <a:pt x="172433" y="1170775"/>
                  <a:pt x="154952" y="1152076"/>
                  <a:pt x="196645" y="1179870"/>
                </a:cubicBezTo>
                <a:cubicBezTo>
                  <a:pt x="249079" y="1258524"/>
                  <a:pt x="180261" y="1163487"/>
                  <a:pt x="245806" y="1229032"/>
                </a:cubicBezTo>
                <a:cubicBezTo>
                  <a:pt x="254162" y="1237388"/>
                  <a:pt x="257115" y="1250173"/>
                  <a:pt x="265471" y="1258529"/>
                </a:cubicBezTo>
                <a:cubicBezTo>
                  <a:pt x="284531" y="1277589"/>
                  <a:pt x="300473" y="1280028"/>
                  <a:pt x="324464" y="1288025"/>
                </a:cubicBezTo>
                <a:cubicBezTo>
                  <a:pt x="418566" y="1382127"/>
                  <a:pt x="298078" y="1270434"/>
                  <a:pt x="383458" y="1327354"/>
                </a:cubicBezTo>
                <a:cubicBezTo>
                  <a:pt x="448694" y="1370845"/>
                  <a:pt x="378112" y="1344347"/>
                  <a:pt x="442451" y="1376516"/>
                </a:cubicBezTo>
                <a:cubicBezTo>
                  <a:pt x="451721" y="1381151"/>
                  <a:pt x="462422" y="1382265"/>
                  <a:pt x="471948" y="1386348"/>
                </a:cubicBezTo>
                <a:cubicBezTo>
                  <a:pt x="485420" y="1392122"/>
                  <a:pt x="497805" y="1400238"/>
                  <a:pt x="511277" y="1406012"/>
                </a:cubicBezTo>
                <a:cubicBezTo>
                  <a:pt x="520803" y="1410095"/>
                  <a:pt x="531714" y="1410812"/>
                  <a:pt x="540774" y="1415845"/>
                </a:cubicBezTo>
                <a:cubicBezTo>
                  <a:pt x="561433" y="1427323"/>
                  <a:pt x="577346" y="1447701"/>
                  <a:pt x="599767" y="1455174"/>
                </a:cubicBezTo>
                <a:cubicBezTo>
                  <a:pt x="609599" y="1458451"/>
                  <a:pt x="619994" y="1460371"/>
                  <a:pt x="629264" y="1465006"/>
                </a:cubicBezTo>
                <a:cubicBezTo>
                  <a:pt x="639833" y="1470291"/>
                  <a:pt x="647900" y="1480015"/>
                  <a:pt x="658761" y="1484670"/>
                </a:cubicBezTo>
                <a:cubicBezTo>
                  <a:pt x="671182" y="1489993"/>
                  <a:pt x="684899" y="1491571"/>
                  <a:pt x="698090" y="1494503"/>
                </a:cubicBezTo>
                <a:cubicBezTo>
                  <a:pt x="769286" y="1510325"/>
                  <a:pt x="724034" y="1496596"/>
                  <a:pt x="776748" y="1514167"/>
                </a:cubicBezTo>
                <a:lnTo>
                  <a:pt x="1150374" y="1504335"/>
                </a:lnTo>
                <a:cubicBezTo>
                  <a:pt x="1173857" y="1501667"/>
                  <a:pt x="1189703" y="1478116"/>
                  <a:pt x="1209367" y="1465006"/>
                </a:cubicBezTo>
                <a:lnTo>
                  <a:pt x="1238864" y="1445341"/>
                </a:lnTo>
                <a:lnTo>
                  <a:pt x="1278193" y="1386348"/>
                </a:lnTo>
                <a:cubicBezTo>
                  <a:pt x="1284748" y="1376516"/>
                  <a:pt x="1289502" y="1365207"/>
                  <a:pt x="1297858" y="1356851"/>
                </a:cubicBezTo>
                <a:lnTo>
                  <a:pt x="1327354" y="1327354"/>
                </a:lnTo>
                <a:cubicBezTo>
                  <a:pt x="1330632" y="1314244"/>
                  <a:pt x="1333304" y="1300968"/>
                  <a:pt x="1337187" y="1288025"/>
                </a:cubicBezTo>
                <a:cubicBezTo>
                  <a:pt x="1343143" y="1268171"/>
                  <a:pt x="1350296" y="1248696"/>
                  <a:pt x="1356851" y="1229032"/>
                </a:cubicBezTo>
                <a:lnTo>
                  <a:pt x="1366683" y="1199535"/>
                </a:lnTo>
                <a:lnTo>
                  <a:pt x="1376516" y="1170038"/>
                </a:lnTo>
                <a:cubicBezTo>
                  <a:pt x="1379793" y="1160206"/>
                  <a:pt x="1380599" y="1149164"/>
                  <a:pt x="1386348" y="1140541"/>
                </a:cubicBezTo>
                <a:cubicBezTo>
                  <a:pt x="1431426" y="1072925"/>
                  <a:pt x="1418204" y="1103969"/>
                  <a:pt x="1435509" y="1052051"/>
                </a:cubicBezTo>
                <a:cubicBezTo>
                  <a:pt x="1421821" y="846722"/>
                  <a:pt x="1420640" y="906652"/>
                  <a:pt x="1435509" y="648929"/>
                </a:cubicBezTo>
                <a:cubicBezTo>
                  <a:pt x="1450797" y="383936"/>
                  <a:pt x="1394998" y="333114"/>
                  <a:pt x="1465006" y="403122"/>
                </a:cubicBezTo>
              </a:path>
            </a:pathLst>
          </a:custGeom>
          <a:noFill/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BA2BBF47-FE35-4938-BACD-6343471B88C3}"/>
              </a:ext>
            </a:extLst>
          </p:cNvPr>
          <p:cNvSpPr/>
          <p:nvPr/>
        </p:nvSpPr>
        <p:spPr bwMode="auto">
          <a:xfrm>
            <a:off x="5766504" y="3559107"/>
            <a:ext cx="2167901" cy="2201498"/>
          </a:xfrm>
          <a:prstGeom prst="ellipse">
            <a:avLst/>
          </a:prstGeom>
          <a:noFill/>
          <a:ln w="12700">
            <a:solidFill>
              <a:schemeClr val="bg1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9632CEC6-5C07-41D3-8A81-FBA2F254D883}"/>
              </a:ext>
            </a:extLst>
          </p:cNvPr>
          <p:cNvSpPr/>
          <p:nvPr/>
        </p:nvSpPr>
        <p:spPr bwMode="auto">
          <a:xfrm>
            <a:off x="5800559" y="3569110"/>
            <a:ext cx="2173401" cy="2188300"/>
          </a:xfrm>
          <a:custGeom>
            <a:avLst/>
            <a:gdLst>
              <a:gd name="connsiteX0" fmla="*/ 1101685 w 2173401"/>
              <a:gd name="connsiteY0" fmla="*/ 0 h 2188300"/>
              <a:gd name="connsiteX1" fmla="*/ 639569 w 2173401"/>
              <a:gd name="connsiteY1" fmla="*/ 78658 h 2188300"/>
              <a:gd name="connsiteX2" fmla="*/ 246278 w 2173401"/>
              <a:gd name="connsiteY2" fmla="*/ 393290 h 2188300"/>
              <a:gd name="connsiteX3" fmla="*/ 20136 w 2173401"/>
              <a:gd name="connsiteY3" fmla="*/ 865238 h 2188300"/>
              <a:gd name="connsiteX4" fmla="*/ 29969 w 2173401"/>
              <a:gd name="connsiteY4" fmla="*/ 1386348 h 2188300"/>
              <a:gd name="connsiteX5" fmla="*/ 187285 w 2173401"/>
              <a:gd name="connsiteY5" fmla="*/ 1671484 h 2188300"/>
              <a:gd name="connsiteX6" fmla="*/ 364266 w 2173401"/>
              <a:gd name="connsiteY6" fmla="*/ 1907458 h 2188300"/>
              <a:gd name="connsiteX7" fmla="*/ 590407 w 2173401"/>
              <a:gd name="connsiteY7" fmla="*/ 2045109 h 2188300"/>
              <a:gd name="connsiteX8" fmla="*/ 875543 w 2173401"/>
              <a:gd name="connsiteY8" fmla="*/ 2172929 h 2188300"/>
              <a:gd name="connsiteX9" fmla="*/ 1082020 w 2173401"/>
              <a:gd name="connsiteY9" fmla="*/ 2182761 h 2188300"/>
              <a:gd name="connsiteX10" fmla="*/ 1435982 w 2173401"/>
              <a:gd name="connsiteY10" fmla="*/ 2143432 h 2188300"/>
              <a:gd name="connsiteX11" fmla="*/ 1799775 w 2173401"/>
              <a:gd name="connsiteY11" fmla="*/ 1966451 h 2188300"/>
              <a:gd name="connsiteX12" fmla="*/ 2006253 w 2173401"/>
              <a:gd name="connsiteY12" fmla="*/ 1700980 h 2188300"/>
              <a:gd name="connsiteX13" fmla="*/ 2143904 w 2173401"/>
              <a:gd name="connsiteY13" fmla="*/ 1396180 h 2188300"/>
              <a:gd name="connsiteX14" fmla="*/ 2173401 w 2173401"/>
              <a:gd name="connsiteY14" fmla="*/ 1061884 h 2188300"/>
              <a:gd name="connsiteX15" fmla="*/ 2143904 w 2173401"/>
              <a:gd name="connsiteY15" fmla="*/ 816077 h 2188300"/>
              <a:gd name="connsiteX16" fmla="*/ 2094743 w 2173401"/>
              <a:gd name="connsiteY16" fmla="*/ 639096 h 2188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173401" h="2188300">
                <a:moveTo>
                  <a:pt x="1101685" y="0"/>
                </a:moveTo>
                <a:cubicBezTo>
                  <a:pt x="941911" y="6555"/>
                  <a:pt x="782137" y="13110"/>
                  <a:pt x="639569" y="78658"/>
                </a:cubicBezTo>
                <a:cubicBezTo>
                  <a:pt x="497001" y="144206"/>
                  <a:pt x="349517" y="262193"/>
                  <a:pt x="246278" y="393290"/>
                </a:cubicBezTo>
                <a:cubicBezTo>
                  <a:pt x="143039" y="524387"/>
                  <a:pt x="56187" y="699728"/>
                  <a:pt x="20136" y="865238"/>
                </a:cubicBezTo>
                <a:cubicBezTo>
                  <a:pt x="-15915" y="1030748"/>
                  <a:pt x="2111" y="1251974"/>
                  <a:pt x="29969" y="1386348"/>
                </a:cubicBezTo>
                <a:cubicBezTo>
                  <a:pt x="57827" y="1520722"/>
                  <a:pt x="131569" y="1584632"/>
                  <a:pt x="187285" y="1671484"/>
                </a:cubicBezTo>
                <a:cubicBezTo>
                  <a:pt x="243001" y="1758336"/>
                  <a:pt x="297079" y="1845187"/>
                  <a:pt x="364266" y="1907458"/>
                </a:cubicBezTo>
                <a:cubicBezTo>
                  <a:pt x="431453" y="1969729"/>
                  <a:pt x="505194" y="2000864"/>
                  <a:pt x="590407" y="2045109"/>
                </a:cubicBezTo>
                <a:cubicBezTo>
                  <a:pt x="675620" y="2089354"/>
                  <a:pt x="793608" y="2149987"/>
                  <a:pt x="875543" y="2172929"/>
                </a:cubicBezTo>
                <a:cubicBezTo>
                  <a:pt x="957478" y="2195871"/>
                  <a:pt x="988614" y="2187677"/>
                  <a:pt x="1082020" y="2182761"/>
                </a:cubicBezTo>
                <a:cubicBezTo>
                  <a:pt x="1175426" y="2177845"/>
                  <a:pt x="1316356" y="2179484"/>
                  <a:pt x="1435982" y="2143432"/>
                </a:cubicBezTo>
                <a:cubicBezTo>
                  <a:pt x="1555608" y="2107380"/>
                  <a:pt x="1704730" y="2040193"/>
                  <a:pt x="1799775" y="1966451"/>
                </a:cubicBezTo>
                <a:cubicBezTo>
                  <a:pt x="1894820" y="1892709"/>
                  <a:pt x="1948898" y="1796025"/>
                  <a:pt x="2006253" y="1700980"/>
                </a:cubicBezTo>
                <a:cubicBezTo>
                  <a:pt x="2063608" y="1605935"/>
                  <a:pt x="2116046" y="1502696"/>
                  <a:pt x="2143904" y="1396180"/>
                </a:cubicBezTo>
                <a:cubicBezTo>
                  <a:pt x="2171762" y="1289664"/>
                  <a:pt x="2173401" y="1158568"/>
                  <a:pt x="2173401" y="1061884"/>
                </a:cubicBezTo>
                <a:cubicBezTo>
                  <a:pt x="2173401" y="965200"/>
                  <a:pt x="2157014" y="886541"/>
                  <a:pt x="2143904" y="816077"/>
                </a:cubicBezTo>
                <a:cubicBezTo>
                  <a:pt x="2130794" y="745613"/>
                  <a:pt x="2112768" y="692354"/>
                  <a:pt x="2094743" y="639096"/>
                </a:cubicBezTo>
              </a:path>
            </a:pathLst>
          </a:custGeom>
          <a:noFill/>
          <a:ln w="38100">
            <a:solidFill>
              <a:srgbClr val="FF0000"/>
            </a:solidFill>
            <a:prstDash val="sysDot"/>
            <a:headEnd type="none" w="med" len="med"/>
            <a:tailEnd type="stealth" w="lg" len="lg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3A1ACE7-5DF8-4567-A566-032F8FC319CF}"/>
              </a:ext>
            </a:extLst>
          </p:cNvPr>
          <p:cNvSpPr txBox="1"/>
          <p:nvPr/>
        </p:nvSpPr>
        <p:spPr>
          <a:xfrm>
            <a:off x="7522537" y="1051957"/>
            <a:ext cx="3253618" cy="363699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algn="l" eaLnBrk="0" hangingPunct="0"/>
            <a:r>
              <a:rPr lang="en-US" sz="2000" b="1" dirty="0">
                <a:ea typeface="+mn-ea"/>
                <a:cs typeface="+mn-cs"/>
              </a:rPr>
              <a:t>Orientation</a:t>
            </a:r>
          </a:p>
          <a:p>
            <a:pPr eaLnBrk="0" hangingPunct="0"/>
            <a:r>
              <a:rPr lang="en-US" sz="2000" b="1" dirty="0"/>
              <a:t>Azimuth 0 – 360</a:t>
            </a:r>
            <a:r>
              <a:rPr lang="en-US" sz="2000" b="1" baseline="30000" dirty="0"/>
              <a:t>0</a:t>
            </a:r>
            <a:endParaRPr lang="en-US" sz="2000" b="1" dirty="0">
              <a:ea typeface="+mn-ea"/>
              <a:cs typeface="+mn-cs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087A759-2BC4-4F7F-8667-E4B788140AD8}"/>
              </a:ext>
            </a:extLst>
          </p:cNvPr>
          <p:cNvSpPr txBox="1"/>
          <p:nvPr/>
        </p:nvSpPr>
        <p:spPr>
          <a:xfrm>
            <a:off x="9012125" y="3986894"/>
            <a:ext cx="3253618" cy="363699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algn="l" eaLnBrk="0" hangingPunct="0"/>
            <a:r>
              <a:rPr lang="en-US" sz="2000" b="1" dirty="0">
                <a:ea typeface="+mn-ea"/>
                <a:cs typeface="+mn-cs"/>
              </a:rPr>
              <a:t>Counter-clockwise</a:t>
            </a:r>
          </a:p>
        </p:txBody>
      </p:sp>
    </p:spTree>
    <p:extLst>
      <p:ext uri="{BB962C8B-B14F-4D97-AF65-F5344CB8AC3E}">
        <p14:creationId xmlns:p14="http://schemas.microsoft.com/office/powerpoint/2010/main" val="173674742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>
        <p159:morph option="byObject"/>
      </p:transition>
    </mc:Choice>
    <mc:Fallback xmlns="">
      <p:transition spd="slow" advClick="0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0BEF102-BA3B-CB41-8697-181FF86B50B1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</p:grpSpPr>
          <p:sp>
            <p:nvSpPr>
              <p:cNvPr id="19" name="gradient background1">
                <a:extLst>
                  <a:ext uri="{FF2B5EF4-FFF2-40B4-BE49-F238E27FC236}">
                    <a16:creationId xmlns:a16="http://schemas.microsoft.com/office/drawing/2014/main" id="{600D8D40-F20C-4E46-87B0-1D557AEE5A3B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40" name="gradient background1">
                <a:extLst>
                  <a:ext uri="{FF2B5EF4-FFF2-40B4-BE49-F238E27FC236}">
                    <a16:creationId xmlns:a16="http://schemas.microsoft.com/office/drawing/2014/main" id="{F1936B49-1E69-CB46-A4F4-3375F79715A5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>
                      <a:alpha val="57000"/>
                    </a:srgbClr>
                  </a:gs>
                  <a:gs pos="46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50" name="Title 49">
            <a:extLst>
              <a:ext uri="{FF2B5EF4-FFF2-40B4-BE49-F238E27FC236}">
                <a16:creationId xmlns:a16="http://schemas.microsoft.com/office/drawing/2014/main" id="{E2517549-8406-E740-85E7-49B4C190C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Voxel Layer API – Slices and Sections </a:t>
            </a:r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DF2E0C8-5BEB-B741-B50C-320A568645F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2" name="Picture 2">
            <a:extLst>
              <a:ext uri="{FF2B5EF4-FFF2-40B4-BE49-F238E27FC236}">
                <a16:creationId xmlns:a16="http://schemas.microsoft.com/office/drawing/2014/main" id="{261C160A-B14A-4FF0-84F5-29D913F861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4414" y="1179081"/>
            <a:ext cx="7502074" cy="4850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D5B20E2-BF8E-4C92-96EC-C9F064888F19}"/>
              </a:ext>
            </a:extLst>
          </p:cNvPr>
          <p:cNvCxnSpPr>
            <a:cxnSpLocks/>
          </p:cNvCxnSpPr>
          <p:nvPr/>
        </p:nvCxnSpPr>
        <p:spPr bwMode="auto">
          <a:xfrm flipV="1">
            <a:off x="4365523" y="3234813"/>
            <a:ext cx="5320966" cy="2790748"/>
          </a:xfrm>
          <a:prstGeom prst="line">
            <a:avLst/>
          </a:prstGeom>
          <a:noFill/>
          <a:ln w="25400" cap="flat" cmpd="sng" algn="ctr">
            <a:solidFill>
              <a:schemeClr val="bg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5" name="Oval 4">
            <a:extLst>
              <a:ext uri="{FF2B5EF4-FFF2-40B4-BE49-F238E27FC236}">
                <a16:creationId xmlns:a16="http://schemas.microsoft.com/office/drawing/2014/main" id="{470248F6-1234-4542-AA66-6E18B2C8DAD7}"/>
              </a:ext>
            </a:extLst>
          </p:cNvPr>
          <p:cNvSpPr/>
          <p:nvPr/>
        </p:nvSpPr>
        <p:spPr bwMode="auto">
          <a:xfrm>
            <a:off x="6751859" y="4607856"/>
            <a:ext cx="240612" cy="215153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D6106E3-346F-4284-9CDC-5EC9516EBFD2}"/>
              </a:ext>
            </a:extLst>
          </p:cNvPr>
          <p:cNvCxnSpPr>
            <a:cxnSpLocks/>
          </p:cNvCxnSpPr>
          <p:nvPr/>
        </p:nvCxnSpPr>
        <p:spPr bwMode="auto">
          <a:xfrm>
            <a:off x="6851011" y="1667435"/>
            <a:ext cx="33883" cy="4349944"/>
          </a:xfrm>
          <a:prstGeom prst="line">
            <a:avLst/>
          </a:prstGeom>
          <a:noFill/>
          <a:ln w="28575" cap="flat" cmpd="sng" algn="ctr">
            <a:solidFill>
              <a:schemeClr val="bg1"/>
            </a:solidFill>
            <a:prstDash val="sysDot"/>
            <a:round/>
            <a:headEnd type="triangle" w="lg" len="lg"/>
            <a:tailEnd type="none" w="med" len="med"/>
          </a:ln>
          <a:effectLst/>
        </p:spPr>
      </p:cxn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48CC3077-4704-4398-B72E-07E532DFD6C0}"/>
              </a:ext>
            </a:extLst>
          </p:cNvPr>
          <p:cNvSpPr/>
          <p:nvPr/>
        </p:nvSpPr>
        <p:spPr bwMode="auto">
          <a:xfrm>
            <a:off x="5250387" y="3264310"/>
            <a:ext cx="2665840" cy="2688945"/>
          </a:xfrm>
          <a:custGeom>
            <a:avLst/>
            <a:gdLst>
              <a:gd name="connsiteX0" fmla="*/ 1632194 w 2665840"/>
              <a:gd name="connsiteY0" fmla="*/ 0 h 2688945"/>
              <a:gd name="connsiteX1" fmla="*/ 39 w 2665840"/>
              <a:gd name="connsiteY1" fmla="*/ 2320413 h 2688945"/>
              <a:gd name="connsiteX2" fmla="*/ 1671523 w 2665840"/>
              <a:gd name="connsiteY2" fmla="*/ 2654709 h 2688945"/>
              <a:gd name="connsiteX3" fmla="*/ 2644916 w 2665840"/>
              <a:gd name="connsiteY3" fmla="*/ 2015613 h 2688945"/>
              <a:gd name="connsiteX4" fmla="*/ 2379445 w 2665840"/>
              <a:gd name="connsiteY4" fmla="*/ 1071716 h 2688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65840" h="2688945">
                <a:moveTo>
                  <a:pt x="1632194" y="0"/>
                </a:moveTo>
                <a:cubicBezTo>
                  <a:pt x="812839" y="938981"/>
                  <a:pt x="-6516" y="1877962"/>
                  <a:pt x="39" y="2320413"/>
                </a:cubicBezTo>
                <a:cubicBezTo>
                  <a:pt x="6594" y="2762864"/>
                  <a:pt x="1230710" y="2705509"/>
                  <a:pt x="1671523" y="2654709"/>
                </a:cubicBezTo>
                <a:cubicBezTo>
                  <a:pt x="2112336" y="2603909"/>
                  <a:pt x="2526929" y="2279445"/>
                  <a:pt x="2644916" y="2015613"/>
                </a:cubicBezTo>
                <a:cubicBezTo>
                  <a:pt x="2762903" y="1751781"/>
                  <a:pt x="2341755" y="1181510"/>
                  <a:pt x="2379445" y="1071716"/>
                </a:cubicBezTo>
              </a:path>
            </a:pathLst>
          </a:custGeom>
          <a:noFill/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5D30FBC8-140E-43EE-B2FF-52317092ADEA}"/>
              </a:ext>
            </a:extLst>
          </p:cNvPr>
          <p:cNvSpPr/>
          <p:nvPr/>
        </p:nvSpPr>
        <p:spPr bwMode="auto">
          <a:xfrm>
            <a:off x="6233652" y="3982065"/>
            <a:ext cx="1465006" cy="1514167"/>
          </a:xfrm>
          <a:custGeom>
            <a:avLst/>
            <a:gdLst>
              <a:gd name="connsiteX0" fmla="*/ 629264 w 1465006"/>
              <a:gd name="connsiteY0" fmla="*/ 0 h 1514167"/>
              <a:gd name="connsiteX1" fmla="*/ 383458 w 1465006"/>
              <a:gd name="connsiteY1" fmla="*/ 9832 h 1514167"/>
              <a:gd name="connsiteX2" fmla="*/ 324464 w 1465006"/>
              <a:gd name="connsiteY2" fmla="*/ 49161 h 1514167"/>
              <a:gd name="connsiteX3" fmla="*/ 285135 w 1465006"/>
              <a:gd name="connsiteY3" fmla="*/ 58993 h 1514167"/>
              <a:gd name="connsiteX4" fmla="*/ 226142 w 1465006"/>
              <a:gd name="connsiteY4" fmla="*/ 108154 h 1514167"/>
              <a:gd name="connsiteX5" fmla="*/ 196645 w 1465006"/>
              <a:gd name="connsiteY5" fmla="*/ 127819 h 1514167"/>
              <a:gd name="connsiteX6" fmla="*/ 117987 w 1465006"/>
              <a:gd name="connsiteY6" fmla="*/ 216309 h 1514167"/>
              <a:gd name="connsiteX7" fmla="*/ 98322 w 1465006"/>
              <a:gd name="connsiteY7" fmla="*/ 255638 h 1514167"/>
              <a:gd name="connsiteX8" fmla="*/ 78658 w 1465006"/>
              <a:gd name="connsiteY8" fmla="*/ 285135 h 1514167"/>
              <a:gd name="connsiteX9" fmla="*/ 49161 w 1465006"/>
              <a:gd name="connsiteY9" fmla="*/ 373625 h 1514167"/>
              <a:gd name="connsiteX10" fmla="*/ 39329 w 1465006"/>
              <a:gd name="connsiteY10" fmla="*/ 403122 h 1514167"/>
              <a:gd name="connsiteX11" fmla="*/ 19664 w 1465006"/>
              <a:gd name="connsiteY11" fmla="*/ 442451 h 1514167"/>
              <a:gd name="connsiteX12" fmla="*/ 9832 w 1465006"/>
              <a:gd name="connsiteY12" fmla="*/ 501445 h 1514167"/>
              <a:gd name="connsiteX13" fmla="*/ 0 w 1465006"/>
              <a:gd name="connsiteY13" fmla="*/ 530941 h 1514167"/>
              <a:gd name="connsiteX14" fmla="*/ 9832 w 1465006"/>
              <a:gd name="connsiteY14" fmla="*/ 786580 h 1514167"/>
              <a:gd name="connsiteX15" fmla="*/ 19664 w 1465006"/>
              <a:gd name="connsiteY15" fmla="*/ 835741 h 1514167"/>
              <a:gd name="connsiteX16" fmla="*/ 39329 w 1465006"/>
              <a:gd name="connsiteY16" fmla="*/ 875070 h 1514167"/>
              <a:gd name="connsiteX17" fmla="*/ 68825 w 1465006"/>
              <a:gd name="connsiteY17" fmla="*/ 934064 h 1514167"/>
              <a:gd name="connsiteX18" fmla="*/ 98322 w 1465006"/>
              <a:gd name="connsiteY18" fmla="*/ 1032387 h 1514167"/>
              <a:gd name="connsiteX19" fmla="*/ 108154 w 1465006"/>
              <a:gd name="connsiteY19" fmla="*/ 1061883 h 1514167"/>
              <a:gd name="connsiteX20" fmla="*/ 147483 w 1465006"/>
              <a:gd name="connsiteY20" fmla="*/ 1120877 h 1514167"/>
              <a:gd name="connsiteX21" fmla="*/ 196645 w 1465006"/>
              <a:gd name="connsiteY21" fmla="*/ 1179870 h 1514167"/>
              <a:gd name="connsiteX22" fmla="*/ 245806 w 1465006"/>
              <a:gd name="connsiteY22" fmla="*/ 1229032 h 1514167"/>
              <a:gd name="connsiteX23" fmla="*/ 265471 w 1465006"/>
              <a:gd name="connsiteY23" fmla="*/ 1258529 h 1514167"/>
              <a:gd name="connsiteX24" fmla="*/ 324464 w 1465006"/>
              <a:gd name="connsiteY24" fmla="*/ 1288025 h 1514167"/>
              <a:gd name="connsiteX25" fmla="*/ 383458 w 1465006"/>
              <a:gd name="connsiteY25" fmla="*/ 1327354 h 1514167"/>
              <a:gd name="connsiteX26" fmla="*/ 442451 w 1465006"/>
              <a:gd name="connsiteY26" fmla="*/ 1376516 h 1514167"/>
              <a:gd name="connsiteX27" fmla="*/ 471948 w 1465006"/>
              <a:gd name="connsiteY27" fmla="*/ 1386348 h 1514167"/>
              <a:gd name="connsiteX28" fmla="*/ 511277 w 1465006"/>
              <a:gd name="connsiteY28" fmla="*/ 1406012 h 1514167"/>
              <a:gd name="connsiteX29" fmla="*/ 540774 w 1465006"/>
              <a:gd name="connsiteY29" fmla="*/ 1415845 h 1514167"/>
              <a:gd name="connsiteX30" fmla="*/ 599767 w 1465006"/>
              <a:gd name="connsiteY30" fmla="*/ 1455174 h 1514167"/>
              <a:gd name="connsiteX31" fmla="*/ 629264 w 1465006"/>
              <a:gd name="connsiteY31" fmla="*/ 1465006 h 1514167"/>
              <a:gd name="connsiteX32" fmla="*/ 658761 w 1465006"/>
              <a:gd name="connsiteY32" fmla="*/ 1484670 h 1514167"/>
              <a:gd name="connsiteX33" fmla="*/ 698090 w 1465006"/>
              <a:gd name="connsiteY33" fmla="*/ 1494503 h 1514167"/>
              <a:gd name="connsiteX34" fmla="*/ 776748 w 1465006"/>
              <a:gd name="connsiteY34" fmla="*/ 1514167 h 1514167"/>
              <a:gd name="connsiteX35" fmla="*/ 1150374 w 1465006"/>
              <a:gd name="connsiteY35" fmla="*/ 1504335 h 1514167"/>
              <a:gd name="connsiteX36" fmla="*/ 1209367 w 1465006"/>
              <a:gd name="connsiteY36" fmla="*/ 1465006 h 1514167"/>
              <a:gd name="connsiteX37" fmla="*/ 1238864 w 1465006"/>
              <a:gd name="connsiteY37" fmla="*/ 1445341 h 1514167"/>
              <a:gd name="connsiteX38" fmla="*/ 1278193 w 1465006"/>
              <a:gd name="connsiteY38" fmla="*/ 1386348 h 1514167"/>
              <a:gd name="connsiteX39" fmla="*/ 1297858 w 1465006"/>
              <a:gd name="connsiteY39" fmla="*/ 1356851 h 1514167"/>
              <a:gd name="connsiteX40" fmla="*/ 1327354 w 1465006"/>
              <a:gd name="connsiteY40" fmla="*/ 1327354 h 1514167"/>
              <a:gd name="connsiteX41" fmla="*/ 1337187 w 1465006"/>
              <a:gd name="connsiteY41" fmla="*/ 1288025 h 1514167"/>
              <a:gd name="connsiteX42" fmla="*/ 1356851 w 1465006"/>
              <a:gd name="connsiteY42" fmla="*/ 1229032 h 1514167"/>
              <a:gd name="connsiteX43" fmla="*/ 1366683 w 1465006"/>
              <a:gd name="connsiteY43" fmla="*/ 1199535 h 1514167"/>
              <a:gd name="connsiteX44" fmla="*/ 1376516 w 1465006"/>
              <a:gd name="connsiteY44" fmla="*/ 1170038 h 1514167"/>
              <a:gd name="connsiteX45" fmla="*/ 1386348 w 1465006"/>
              <a:gd name="connsiteY45" fmla="*/ 1140541 h 1514167"/>
              <a:gd name="connsiteX46" fmla="*/ 1435509 w 1465006"/>
              <a:gd name="connsiteY46" fmla="*/ 1052051 h 1514167"/>
              <a:gd name="connsiteX47" fmla="*/ 1435509 w 1465006"/>
              <a:gd name="connsiteY47" fmla="*/ 648929 h 1514167"/>
              <a:gd name="connsiteX48" fmla="*/ 1465006 w 1465006"/>
              <a:gd name="connsiteY48" fmla="*/ 403122 h 1514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1465006" h="1514167">
                <a:moveTo>
                  <a:pt x="629264" y="0"/>
                </a:moveTo>
                <a:cubicBezTo>
                  <a:pt x="547329" y="3277"/>
                  <a:pt x="464413" y="-3225"/>
                  <a:pt x="383458" y="9832"/>
                </a:cubicBezTo>
                <a:cubicBezTo>
                  <a:pt x="360126" y="13595"/>
                  <a:pt x="347392" y="43429"/>
                  <a:pt x="324464" y="49161"/>
                </a:cubicBezTo>
                <a:lnTo>
                  <a:pt x="285135" y="58993"/>
                </a:lnTo>
                <a:cubicBezTo>
                  <a:pt x="211898" y="107818"/>
                  <a:pt x="301847" y="45066"/>
                  <a:pt x="226142" y="108154"/>
                </a:cubicBezTo>
                <a:cubicBezTo>
                  <a:pt x="217064" y="115719"/>
                  <a:pt x="205477" y="119968"/>
                  <a:pt x="196645" y="127819"/>
                </a:cubicBezTo>
                <a:cubicBezTo>
                  <a:pt x="161955" y="158654"/>
                  <a:pt x="139199" y="179188"/>
                  <a:pt x="117987" y="216309"/>
                </a:cubicBezTo>
                <a:cubicBezTo>
                  <a:pt x="110715" y="229035"/>
                  <a:pt x="105594" y="242912"/>
                  <a:pt x="98322" y="255638"/>
                </a:cubicBezTo>
                <a:cubicBezTo>
                  <a:pt x="92459" y="265898"/>
                  <a:pt x="83457" y="274337"/>
                  <a:pt x="78658" y="285135"/>
                </a:cubicBezTo>
                <a:cubicBezTo>
                  <a:pt x="78657" y="285137"/>
                  <a:pt x="54078" y="358875"/>
                  <a:pt x="49161" y="373625"/>
                </a:cubicBezTo>
                <a:cubicBezTo>
                  <a:pt x="45884" y="383457"/>
                  <a:pt x="43964" y="393852"/>
                  <a:pt x="39329" y="403122"/>
                </a:cubicBezTo>
                <a:lnTo>
                  <a:pt x="19664" y="442451"/>
                </a:lnTo>
                <a:cubicBezTo>
                  <a:pt x="16387" y="462116"/>
                  <a:pt x="14157" y="481984"/>
                  <a:pt x="9832" y="501445"/>
                </a:cubicBezTo>
                <a:cubicBezTo>
                  <a:pt x="7584" y="511562"/>
                  <a:pt x="0" y="520577"/>
                  <a:pt x="0" y="530941"/>
                </a:cubicBezTo>
                <a:cubicBezTo>
                  <a:pt x="0" y="616217"/>
                  <a:pt x="4342" y="701481"/>
                  <a:pt x="9832" y="786580"/>
                </a:cubicBezTo>
                <a:cubicBezTo>
                  <a:pt x="10908" y="803257"/>
                  <a:pt x="14379" y="819887"/>
                  <a:pt x="19664" y="835741"/>
                </a:cubicBezTo>
                <a:cubicBezTo>
                  <a:pt x="24299" y="849646"/>
                  <a:pt x="33555" y="861598"/>
                  <a:pt x="39329" y="875070"/>
                </a:cubicBezTo>
                <a:cubicBezTo>
                  <a:pt x="63755" y="932064"/>
                  <a:pt x="31033" y="877374"/>
                  <a:pt x="68825" y="934064"/>
                </a:cubicBezTo>
                <a:cubicBezTo>
                  <a:pt x="83869" y="1009279"/>
                  <a:pt x="70604" y="958470"/>
                  <a:pt x="98322" y="1032387"/>
                </a:cubicBezTo>
                <a:cubicBezTo>
                  <a:pt x="101961" y="1042091"/>
                  <a:pt x="103121" y="1052823"/>
                  <a:pt x="108154" y="1061883"/>
                </a:cubicBezTo>
                <a:cubicBezTo>
                  <a:pt x="119632" y="1082543"/>
                  <a:pt x="136913" y="1099738"/>
                  <a:pt x="147483" y="1120877"/>
                </a:cubicBezTo>
                <a:cubicBezTo>
                  <a:pt x="172433" y="1170775"/>
                  <a:pt x="154952" y="1152076"/>
                  <a:pt x="196645" y="1179870"/>
                </a:cubicBezTo>
                <a:cubicBezTo>
                  <a:pt x="249079" y="1258524"/>
                  <a:pt x="180261" y="1163487"/>
                  <a:pt x="245806" y="1229032"/>
                </a:cubicBezTo>
                <a:cubicBezTo>
                  <a:pt x="254162" y="1237388"/>
                  <a:pt x="257115" y="1250173"/>
                  <a:pt x="265471" y="1258529"/>
                </a:cubicBezTo>
                <a:cubicBezTo>
                  <a:pt x="284531" y="1277589"/>
                  <a:pt x="300473" y="1280028"/>
                  <a:pt x="324464" y="1288025"/>
                </a:cubicBezTo>
                <a:cubicBezTo>
                  <a:pt x="418566" y="1382127"/>
                  <a:pt x="298078" y="1270434"/>
                  <a:pt x="383458" y="1327354"/>
                </a:cubicBezTo>
                <a:cubicBezTo>
                  <a:pt x="448694" y="1370845"/>
                  <a:pt x="378112" y="1344347"/>
                  <a:pt x="442451" y="1376516"/>
                </a:cubicBezTo>
                <a:cubicBezTo>
                  <a:pt x="451721" y="1381151"/>
                  <a:pt x="462422" y="1382265"/>
                  <a:pt x="471948" y="1386348"/>
                </a:cubicBezTo>
                <a:cubicBezTo>
                  <a:pt x="485420" y="1392122"/>
                  <a:pt x="497805" y="1400238"/>
                  <a:pt x="511277" y="1406012"/>
                </a:cubicBezTo>
                <a:cubicBezTo>
                  <a:pt x="520803" y="1410095"/>
                  <a:pt x="531714" y="1410812"/>
                  <a:pt x="540774" y="1415845"/>
                </a:cubicBezTo>
                <a:cubicBezTo>
                  <a:pt x="561433" y="1427323"/>
                  <a:pt x="577346" y="1447701"/>
                  <a:pt x="599767" y="1455174"/>
                </a:cubicBezTo>
                <a:cubicBezTo>
                  <a:pt x="609599" y="1458451"/>
                  <a:pt x="619994" y="1460371"/>
                  <a:pt x="629264" y="1465006"/>
                </a:cubicBezTo>
                <a:cubicBezTo>
                  <a:pt x="639833" y="1470291"/>
                  <a:pt x="647900" y="1480015"/>
                  <a:pt x="658761" y="1484670"/>
                </a:cubicBezTo>
                <a:cubicBezTo>
                  <a:pt x="671182" y="1489993"/>
                  <a:pt x="684899" y="1491571"/>
                  <a:pt x="698090" y="1494503"/>
                </a:cubicBezTo>
                <a:cubicBezTo>
                  <a:pt x="769286" y="1510325"/>
                  <a:pt x="724034" y="1496596"/>
                  <a:pt x="776748" y="1514167"/>
                </a:cubicBezTo>
                <a:lnTo>
                  <a:pt x="1150374" y="1504335"/>
                </a:lnTo>
                <a:cubicBezTo>
                  <a:pt x="1173857" y="1501667"/>
                  <a:pt x="1189703" y="1478116"/>
                  <a:pt x="1209367" y="1465006"/>
                </a:cubicBezTo>
                <a:lnTo>
                  <a:pt x="1238864" y="1445341"/>
                </a:lnTo>
                <a:lnTo>
                  <a:pt x="1278193" y="1386348"/>
                </a:lnTo>
                <a:cubicBezTo>
                  <a:pt x="1284748" y="1376516"/>
                  <a:pt x="1289502" y="1365207"/>
                  <a:pt x="1297858" y="1356851"/>
                </a:cubicBezTo>
                <a:lnTo>
                  <a:pt x="1327354" y="1327354"/>
                </a:lnTo>
                <a:cubicBezTo>
                  <a:pt x="1330632" y="1314244"/>
                  <a:pt x="1333304" y="1300968"/>
                  <a:pt x="1337187" y="1288025"/>
                </a:cubicBezTo>
                <a:cubicBezTo>
                  <a:pt x="1343143" y="1268171"/>
                  <a:pt x="1350296" y="1248696"/>
                  <a:pt x="1356851" y="1229032"/>
                </a:cubicBezTo>
                <a:lnTo>
                  <a:pt x="1366683" y="1199535"/>
                </a:lnTo>
                <a:lnTo>
                  <a:pt x="1376516" y="1170038"/>
                </a:lnTo>
                <a:cubicBezTo>
                  <a:pt x="1379793" y="1160206"/>
                  <a:pt x="1380599" y="1149164"/>
                  <a:pt x="1386348" y="1140541"/>
                </a:cubicBezTo>
                <a:cubicBezTo>
                  <a:pt x="1431426" y="1072925"/>
                  <a:pt x="1418204" y="1103969"/>
                  <a:pt x="1435509" y="1052051"/>
                </a:cubicBezTo>
                <a:cubicBezTo>
                  <a:pt x="1421821" y="846722"/>
                  <a:pt x="1420640" y="906652"/>
                  <a:pt x="1435509" y="648929"/>
                </a:cubicBezTo>
                <a:cubicBezTo>
                  <a:pt x="1450797" y="383936"/>
                  <a:pt x="1394998" y="333114"/>
                  <a:pt x="1465006" y="403122"/>
                </a:cubicBezTo>
              </a:path>
            </a:pathLst>
          </a:custGeom>
          <a:noFill/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BA2BBF47-FE35-4938-BACD-6343471B88C3}"/>
              </a:ext>
            </a:extLst>
          </p:cNvPr>
          <p:cNvSpPr/>
          <p:nvPr/>
        </p:nvSpPr>
        <p:spPr bwMode="auto">
          <a:xfrm>
            <a:off x="5766504" y="3559107"/>
            <a:ext cx="2167901" cy="2201498"/>
          </a:xfrm>
          <a:prstGeom prst="ellipse">
            <a:avLst/>
          </a:prstGeom>
          <a:noFill/>
          <a:ln w="12700">
            <a:solidFill>
              <a:schemeClr val="bg1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3A1ACE7-5DF8-4567-A566-032F8FC319CF}"/>
              </a:ext>
            </a:extLst>
          </p:cNvPr>
          <p:cNvSpPr txBox="1"/>
          <p:nvPr/>
        </p:nvSpPr>
        <p:spPr>
          <a:xfrm>
            <a:off x="7522537" y="1051957"/>
            <a:ext cx="3253618" cy="363699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algn="l" eaLnBrk="0" hangingPunct="0"/>
            <a:r>
              <a:rPr lang="en-US" sz="2000" b="1" dirty="0">
                <a:ea typeface="+mn-ea"/>
                <a:cs typeface="+mn-cs"/>
              </a:rPr>
              <a:t>Orientation</a:t>
            </a:r>
          </a:p>
          <a:p>
            <a:pPr eaLnBrk="0" hangingPunct="0"/>
            <a:r>
              <a:rPr lang="en-US" sz="2000" b="1" dirty="0"/>
              <a:t>Azimuth 0 – 360</a:t>
            </a:r>
            <a:r>
              <a:rPr lang="en-US" sz="2000" b="1" baseline="30000" dirty="0"/>
              <a:t>0</a:t>
            </a:r>
            <a:endParaRPr lang="en-US" sz="2000" b="1" dirty="0">
              <a:ea typeface="+mn-ea"/>
              <a:cs typeface="+mn-cs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087A759-2BC4-4F7F-8667-E4B788140AD8}"/>
              </a:ext>
            </a:extLst>
          </p:cNvPr>
          <p:cNvSpPr txBox="1"/>
          <p:nvPr/>
        </p:nvSpPr>
        <p:spPr>
          <a:xfrm>
            <a:off x="9012125" y="3986894"/>
            <a:ext cx="3253618" cy="363699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algn="l" eaLnBrk="0" hangingPunct="0"/>
            <a:r>
              <a:rPr lang="en-US" sz="2000" b="1" dirty="0">
                <a:ea typeface="+mn-ea"/>
                <a:cs typeface="+mn-cs"/>
              </a:rPr>
              <a:t>Counter-clockwise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8A14BC5-5EC0-4540-A7F5-BCF06036BF45}"/>
              </a:ext>
            </a:extLst>
          </p:cNvPr>
          <p:cNvSpPr txBox="1"/>
          <p:nvPr/>
        </p:nvSpPr>
        <p:spPr>
          <a:xfrm>
            <a:off x="272282" y="1474225"/>
            <a:ext cx="4466459" cy="363699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algn="l" eaLnBrk="0" hangingPunct="0"/>
            <a:r>
              <a:rPr lang="en-US" sz="2000" b="1" dirty="0">
                <a:ea typeface="+mn-ea"/>
                <a:cs typeface="+mn-cs"/>
              </a:rPr>
              <a:t>The slice or section will be extended in X,Y along the specified orientation to completely bisect the voxel volume</a:t>
            </a:r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5C1ABE2F-E2E0-4D34-9E31-8B523529FF71}"/>
              </a:ext>
            </a:extLst>
          </p:cNvPr>
          <p:cNvSpPr/>
          <p:nvPr/>
        </p:nvSpPr>
        <p:spPr bwMode="auto">
          <a:xfrm>
            <a:off x="5800559" y="3569110"/>
            <a:ext cx="2173401" cy="2188300"/>
          </a:xfrm>
          <a:custGeom>
            <a:avLst/>
            <a:gdLst>
              <a:gd name="connsiteX0" fmla="*/ 1101685 w 2173401"/>
              <a:gd name="connsiteY0" fmla="*/ 0 h 2188300"/>
              <a:gd name="connsiteX1" fmla="*/ 639569 w 2173401"/>
              <a:gd name="connsiteY1" fmla="*/ 78658 h 2188300"/>
              <a:gd name="connsiteX2" fmla="*/ 246278 w 2173401"/>
              <a:gd name="connsiteY2" fmla="*/ 393290 h 2188300"/>
              <a:gd name="connsiteX3" fmla="*/ 20136 w 2173401"/>
              <a:gd name="connsiteY3" fmla="*/ 865238 h 2188300"/>
              <a:gd name="connsiteX4" fmla="*/ 29969 w 2173401"/>
              <a:gd name="connsiteY4" fmla="*/ 1386348 h 2188300"/>
              <a:gd name="connsiteX5" fmla="*/ 187285 w 2173401"/>
              <a:gd name="connsiteY5" fmla="*/ 1671484 h 2188300"/>
              <a:gd name="connsiteX6" fmla="*/ 364266 w 2173401"/>
              <a:gd name="connsiteY6" fmla="*/ 1907458 h 2188300"/>
              <a:gd name="connsiteX7" fmla="*/ 590407 w 2173401"/>
              <a:gd name="connsiteY7" fmla="*/ 2045109 h 2188300"/>
              <a:gd name="connsiteX8" fmla="*/ 875543 w 2173401"/>
              <a:gd name="connsiteY8" fmla="*/ 2172929 h 2188300"/>
              <a:gd name="connsiteX9" fmla="*/ 1082020 w 2173401"/>
              <a:gd name="connsiteY9" fmla="*/ 2182761 h 2188300"/>
              <a:gd name="connsiteX10" fmla="*/ 1435982 w 2173401"/>
              <a:gd name="connsiteY10" fmla="*/ 2143432 h 2188300"/>
              <a:gd name="connsiteX11" fmla="*/ 1799775 w 2173401"/>
              <a:gd name="connsiteY11" fmla="*/ 1966451 h 2188300"/>
              <a:gd name="connsiteX12" fmla="*/ 2006253 w 2173401"/>
              <a:gd name="connsiteY12" fmla="*/ 1700980 h 2188300"/>
              <a:gd name="connsiteX13" fmla="*/ 2143904 w 2173401"/>
              <a:gd name="connsiteY13" fmla="*/ 1396180 h 2188300"/>
              <a:gd name="connsiteX14" fmla="*/ 2173401 w 2173401"/>
              <a:gd name="connsiteY14" fmla="*/ 1061884 h 2188300"/>
              <a:gd name="connsiteX15" fmla="*/ 2143904 w 2173401"/>
              <a:gd name="connsiteY15" fmla="*/ 816077 h 2188300"/>
              <a:gd name="connsiteX16" fmla="*/ 2094743 w 2173401"/>
              <a:gd name="connsiteY16" fmla="*/ 639096 h 2188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173401" h="2188300">
                <a:moveTo>
                  <a:pt x="1101685" y="0"/>
                </a:moveTo>
                <a:cubicBezTo>
                  <a:pt x="941911" y="6555"/>
                  <a:pt x="782137" y="13110"/>
                  <a:pt x="639569" y="78658"/>
                </a:cubicBezTo>
                <a:cubicBezTo>
                  <a:pt x="497001" y="144206"/>
                  <a:pt x="349517" y="262193"/>
                  <a:pt x="246278" y="393290"/>
                </a:cubicBezTo>
                <a:cubicBezTo>
                  <a:pt x="143039" y="524387"/>
                  <a:pt x="56187" y="699728"/>
                  <a:pt x="20136" y="865238"/>
                </a:cubicBezTo>
                <a:cubicBezTo>
                  <a:pt x="-15915" y="1030748"/>
                  <a:pt x="2111" y="1251974"/>
                  <a:pt x="29969" y="1386348"/>
                </a:cubicBezTo>
                <a:cubicBezTo>
                  <a:pt x="57827" y="1520722"/>
                  <a:pt x="131569" y="1584632"/>
                  <a:pt x="187285" y="1671484"/>
                </a:cubicBezTo>
                <a:cubicBezTo>
                  <a:pt x="243001" y="1758336"/>
                  <a:pt x="297079" y="1845187"/>
                  <a:pt x="364266" y="1907458"/>
                </a:cubicBezTo>
                <a:cubicBezTo>
                  <a:pt x="431453" y="1969729"/>
                  <a:pt x="505194" y="2000864"/>
                  <a:pt x="590407" y="2045109"/>
                </a:cubicBezTo>
                <a:cubicBezTo>
                  <a:pt x="675620" y="2089354"/>
                  <a:pt x="793608" y="2149987"/>
                  <a:pt x="875543" y="2172929"/>
                </a:cubicBezTo>
                <a:cubicBezTo>
                  <a:pt x="957478" y="2195871"/>
                  <a:pt x="988614" y="2187677"/>
                  <a:pt x="1082020" y="2182761"/>
                </a:cubicBezTo>
                <a:cubicBezTo>
                  <a:pt x="1175426" y="2177845"/>
                  <a:pt x="1316356" y="2179484"/>
                  <a:pt x="1435982" y="2143432"/>
                </a:cubicBezTo>
                <a:cubicBezTo>
                  <a:pt x="1555608" y="2107380"/>
                  <a:pt x="1704730" y="2040193"/>
                  <a:pt x="1799775" y="1966451"/>
                </a:cubicBezTo>
                <a:cubicBezTo>
                  <a:pt x="1894820" y="1892709"/>
                  <a:pt x="1948898" y="1796025"/>
                  <a:pt x="2006253" y="1700980"/>
                </a:cubicBezTo>
                <a:cubicBezTo>
                  <a:pt x="2063608" y="1605935"/>
                  <a:pt x="2116046" y="1502696"/>
                  <a:pt x="2143904" y="1396180"/>
                </a:cubicBezTo>
                <a:cubicBezTo>
                  <a:pt x="2171762" y="1289664"/>
                  <a:pt x="2173401" y="1158568"/>
                  <a:pt x="2173401" y="1061884"/>
                </a:cubicBezTo>
                <a:cubicBezTo>
                  <a:pt x="2173401" y="965200"/>
                  <a:pt x="2157014" y="886541"/>
                  <a:pt x="2143904" y="816077"/>
                </a:cubicBezTo>
                <a:cubicBezTo>
                  <a:pt x="2130794" y="745613"/>
                  <a:pt x="2112768" y="692354"/>
                  <a:pt x="2094743" y="639096"/>
                </a:cubicBezTo>
              </a:path>
            </a:pathLst>
          </a:custGeom>
          <a:noFill/>
          <a:ln w="38100">
            <a:solidFill>
              <a:srgbClr val="FF0000"/>
            </a:solidFill>
            <a:prstDash val="sysDot"/>
            <a:headEnd type="none" w="med" len="med"/>
            <a:tailEnd type="stealth" w="lg" len="lg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696883"/>
      </p:ext>
    </p:extLst>
  </p:cSld>
  <p:clrMapOvr>
    <a:masterClrMapping/>
  </p:clrMapOvr>
  <p:transition advClick="0"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0BEF102-BA3B-CB41-8697-181FF86B50B1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</p:grpSpPr>
          <p:sp>
            <p:nvSpPr>
              <p:cNvPr id="19" name="gradient background1">
                <a:extLst>
                  <a:ext uri="{FF2B5EF4-FFF2-40B4-BE49-F238E27FC236}">
                    <a16:creationId xmlns:a16="http://schemas.microsoft.com/office/drawing/2014/main" id="{600D8D40-F20C-4E46-87B0-1D557AEE5A3B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40" name="gradient background1">
                <a:extLst>
                  <a:ext uri="{FF2B5EF4-FFF2-40B4-BE49-F238E27FC236}">
                    <a16:creationId xmlns:a16="http://schemas.microsoft.com/office/drawing/2014/main" id="{F1936B49-1E69-CB46-A4F4-3375F79715A5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>
                      <a:alpha val="57000"/>
                    </a:srgbClr>
                  </a:gs>
                  <a:gs pos="46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50" name="Title 49">
            <a:extLst>
              <a:ext uri="{FF2B5EF4-FFF2-40B4-BE49-F238E27FC236}">
                <a16:creationId xmlns:a16="http://schemas.microsoft.com/office/drawing/2014/main" id="{E2517549-8406-E740-85E7-49B4C190C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Voxel Layer API – Slices and Sections </a:t>
            </a:r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DF2E0C8-5BEB-B741-B50C-320A568645F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2" name="Picture 2">
            <a:extLst>
              <a:ext uri="{FF2B5EF4-FFF2-40B4-BE49-F238E27FC236}">
                <a16:creationId xmlns:a16="http://schemas.microsoft.com/office/drawing/2014/main" id="{261C160A-B14A-4FF0-84F5-29D913F861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4414" y="1179081"/>
            <a:ext cx="7502074" cy="4850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D5B20E2-BF8E-4C92-96EC-C9F064888F19}"/>
              </a:ext>
            </a:extLst>
          </p:cNvPr>
          <p:cNvCxnSpPr>
            <a:cxnSpLocks/>
          </p:cNvCxnSpPr>
          <p:nvPr/>
        </p:nvCxnSpPr>
        <p:spPr bwMode="auto">
          <a:xfrm flipV="1">
            <a:off x="4365523" y="3234813"/>
            <a:ext cx="5320966" cy="2790748"/>
          </a:xfrm>
          <a:prstGeom prst="line">
            <a:avLst/>
          </a:prstGeom>
          <a:noFill/>
          <a:ln w="25400" cap="flat" cmpd="sng" algn="ctr">
            <a:solidFill>
              <a:schemeClr val="bg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AA5ED1A-754D-4144-A09D-E02DB4F98BBF}"/>
              </a:ext>
            </a:extLst>
          </p:cNvPr>
          <p:cNvCxnSpPr/>
          <p:nvPr/>
        </p:nvCxnSpPr>
        <p:spPr bwMode="auto">
          <a:xfrm flipV="1">
            <a:off x="6096000" y="4078941"/>
            <a:ext cx="1936376" cy="1030941"/>
          </a:xfrm>
          <a:prstGeom prst="line">
            <a:avLst/>
          </a:prstGeom>
          <a:noFill/>
          <a:ln w="5715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" name="Oval 4">
            <a:extLst>
              <a:ext uri="{FF2B5EF4-FFF2-40B4-BE49-F238E27FC236}">
                <a16:creationId xmlns:a16="http://schemas.microsoft.com/office/drawing/2014/main" id="{470248F6-1234-4542-AA66-6E18B2C8DAD7}"/>
              </a:ext>
            </a:extLst>
          </p:cNvPr>
          <p:cNvSpPr/>
          <p:nvPr/>
        </p:nvSpPr>
        <p:spPr bwMode="auto">
          <a:xfrm>
            <a:off x="6751859" y="4607856"/>
            <a:ext cx="240612" cy="215153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D6106E3-346F-4284-9CDC-5EC9516EBFD2}"/>
              </a:ext>
            </a:extLst>
          </p:cNvPr>
          <p:cNvCxnSpPr>
            <a:cxnSpLocks/>
          </p:cNvCxnSpPr>
          <p:nvPr/>
        </p:nvCxnSpPr>
        <p:spPr bwMode="auto">
          <a:xfrm>
            <a:off x="6851011" y="1667435"/>
            <a:ext cx="33883" cy="4349944"/>
          </a:xfrm>
          <a:prstGeom prst="line">
            <a:avLst/>
          </a:prstGeom>
          <a:noFill/>
          <a:ln w="28575" cap="flat" cmpd="sng" algn="ctr">
            <a:solidFill>
              <a:schemeClr val="bg1"/>
            </a:solidFill>
            <a:prstDash val="sysDot"/>
            <a:round/>
            <a:headEnd type="triangle" w="lg" len="lg"/>
            <a:tailEnd type="none" w="med" len="med"/>
          </a:ln>
          <a:effectLst/>
        </p:spPr>
      </p:cxn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48CC3077-4704-4398-B72E-07E532DFD6C0}"/>
              </a:ext>
            </a:extLst>
          </p:cNvPr>
          <p:cNvSpPr/>
          <p:nvPr/>
        </p:nvSpPr>
        <p:spPr bwMode="auto">
          <a:xfrm>
            <a:off x="5250387" y="3264310"/>
            <a:ext cx="2665840" cy="2688945"/>
          </a:xfrm>
          <a:custGeom>
            <a:avLst/>
            <a:gdLst>
              <a:gd name="connsiteX0" fmla="*/ 1632194 w 2665840"/>
              <a:gd name="connsiteY0" fmla="*/ 0 h 2688945"/>
              <a:gd name="connsiteX1" fmla="*/ 39 w 2665840"/>
              <a:gd name="connsiteY1" fmla="*/ 2320413 h 2688945"/>
              <a:gd name="connsiteX2" fmla="*/ 1671523 w 2665840"/>
              <a:gd name="connsiteY2" fmla="*/ 2654709 h 2688945"/>
              <a:gd name="connsiteX3" fmla="*/ 2644916 w 2665840"/>
              <a:gd name="connsiteY3" fmla="*/ 2015613 h 2688945"/>
              <a:gd name="connsiteX4" fmla="*/ 2379445 w 2665840"/>
              <a:gd name="connsiteY4" fmla="*/ 1071716 h 2688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65840" h="2688945">
                <a:moveTo>
                  <a:pt x="1632194" y="0"/>
                </a:moveTo>
                <a:cubicBezTo>
                  <a:pt x="812839" y="938981"/>
                  <a:pt x="-6516" y="1877962"/>
                  <a:pt x="39" y="2320413"/>
                </a:cubicBezTo>
                <a:cubicBezTo>
                  <a:pt x="6594" y="2762864"/>
                  <a:pt x="1230710" y="2705509"/>
                  <a:pt x="1671523" y="2654709"/>
                </a:cubicBezTo>
                <a:cubicBezTo>
                  <a:pt x="2112336" y="2603909"/>
                  <a:pt x="2526929" y="2279445"/>
                  <a:pt x="2644916" y="2015613"/>
                </a:cubicBezTo>
                <a:cubicBezTo>
                  <a:pt x="2762903" y="1751781"/>
                  <a:pt x="2341755" y="1181510"/>
                  <a:pt x="2379445" y="1071716"/>
                </a:cubicBezTo>
              </a:path>
            </a:pathLst>
          </a:custGeom>
          <a:noFill/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5D30FBC8-140E-43EE-B2FF-52317092ADEA}"/>
              </a:ext>
            </a:extLst>
          </p:cNvPr>
          <p:cNvSpPr/>
          <p:nvPr/>
        </p:nvSpPr>
        <p:spPr bwMode="auto">
          <a:xfrm>
            <a:off x="6233652" y="3982065"/>
            <a:ext cx="1465006" cy="1514167"/>
          </a:xfrm>
          <a:custGeom>
            <a:avLst/>
            <a:gdLst>
              <a:gd name="connsiteX0" fmla="*/ 629264 w 1465006"/>
              <a:gd name="connsiteY0" fmla="*/ 0 h 1514167"/>
              <a:gd name="connsiteX1" fmla="*/ 383458 w 1465006"/>
              <a:gd name="connsiteY1" fmla="*/ 9832 h 1514167"/>
              <a:gd name="connsiteX2" fmla="*/ 324464 w 1465006"/>
              <a:gd name="connsiteY2" fmla="*/ 49161 h 1514167"/>
              <a:gd name="connsiteX3" fmla="*/ 285135 w 1465006"/>
              <a:gd name="connsiteY3" fmla="*/ 58993 h 1514167"/>
              <a:gd name="connsiteX4" fmla="*/ 226142 w 1465006"/>
              <a:gd name="connsiteY4" fmla="*/ 108154 h 1514167"/>
              <a:gd name="connsiteX5" fmla="*/ 196645 w 1465006"/>
              <a:gd name="connsiteY5" fmla="*/ 127819 h 1514167"/>
              <a:gd name="connsiteX6" fmla="*/ 117987 w 1465006"/>
              <a:gd name="connsiteY6" fmla="*/ 216309 h 1514167"/>
              <a:gd name="connsiteX7" fmla="*/ 98322 w 1465006"/>
              <a:gd name="connsiteY7" fmla="*/ 255638 h 1514167"/>
              <a:gd name="connsiteX8" fmla="*/ 78658 w 1465006"/>
              <a:gd name="connsiteY8" fmla="*/ 285135 h 1514167"/>
              <a:gd name="connsiteX9" fmla="*/ 49161 w 1465006"/>
              <a:gd name="connsiteY9" fmla="*/ 373625 h 1514167"/>
              <a:gd name="connsiteX10" fmla="*/ 39329 w 1465006"/>
              <a:gd name="connsiteY10" fmla="*/ 403122 h 1514167"/>
              <a:gd name="connsiteX11" fmla="*/ 19664 w 1465006"/>
              <a:gd name="connsiteY11" fmla="*/ 442451 h 1514167"/>
              <a:gd name="connsiteX12" fmla="*/ 9832 w 1465006"/>
              <a:gd name="connsiteY12" fmla="*/ 501445 h 1514167"/>
              <a:gd name="connsiteX13" fmla="*/ 0 w 1465006"/>
              <a:gd name="connsiteY13" fmla="*/ 530941 h 1514167"/>
              <a:gd name="connsiteX14" fmla="*/ 9832 w 1465006"/>
              <a:gd name="connsiteY14" fmla="*/ 786580 h 1514167"/>
              <a:gd name="connsiteX15" fmla="*/ 19664 w 1465006"/>
              <a:gd name="connsiteY15" fmla="*/ 835741 h 1514167"/>
              <a:gd name="connsiteX16" fmla="*/ 39329 w 1465006"/>
              <a:gd name="connsiteY16" fmla="*/ 875070 h 1514167"/>
              <a:gd name="connsiteX17" fmla="*/ 68825 w 1465006"/>
              <a:gd name="connsiteY17" fmla="*/ 934064 h 1514167"/>
              <a:gd name="connsiteX18" fmla="*/ 98322 w 1465006"/>
              <a:gd name="connsiteY18" fmla="*/ 1032387 h 1514167"/>
              <a:gd name="connsiteX19" fmla="*/ 108154 w 1465006"/>
              <a:gd name="connsiteY19" fmla="*/ 1061883 h 1514167"/>
              <a:gd name="connsiteX20" fmla="*/ 147483 w 1465006"/>
              <a:gd name="connsiteY20" fmla="*/ 1120877 h 1514167"/>
              <a:gd name="connsiteX21" fmla="*/ 196645 w 1465006"/>
              <a:gd name="connsiteY21" fmla="*/ 1179870 h 1514167"/>
              <a:gd name="connsiteX22" fmla="*/ 245806 w 1465006"/>
              <a:gd name="connsiteY22" fmla="*/ 1229032 h 1514167"/>
              <a:gd name="connsiteX23" fmla="*/ 265471 w 1465006"/>
              <a:gd name="connsiteY23" fmla="*/ 1258529 h 1514167"/>
              <a:gd name="connsiteX24" fmla="*/ 324464 w 1465006"/>
              <a:gd name="connsiteY24" fmla="*/ 1288025 h 1514167"/>
              <a:gd name="connsiteX25" fmla="*/ 383458 w 1465006"/>
              <a:gd name="connsiteY25" fmla="*/ 1327354 h 1514167"/>
              <a:gd name="connsiteX26" fmla="*/ 442451 w 1465006"/>
              <a:gd name="connsiteY26" fmla="*/ 1376516 h 1514167"/>
              <a:gd name="connsiteX27" fmla="*/ 471948 w 1465006"/>
              <a:gd name="connsiteY27" fmla="*/ 1386348 h 1514167"/>
              <a:gd name="connsiteX28" fmla="*/ 511277 w 1465006"/>
              <a:gd name="connsiteY28" fmla="*/ 1406012 h 1514167"/>
              <a:gd name="connsiteX29" fmla="*/ 540774 w 1465006"/>
              <a:gd name="connsiteY29" fmla="*/ 1415845 h 1514167"/>
              <a:gd name="connsiteX30" fmla="*/ 599767 w 1465006"/>
              <a:gd name="connsiteY30" fmla="*/ 1455174 h 1514167"/>
              <a:gd name="connsiteX31" fmla="*/ 629264 w 1465006"/>
              <a:gd name="connsiteY31" fmla="*/ 1465006 h 1514167"/>
              <a:gd name="connsiteX32" fmla="*/ 658761 w 1465006"/>
              <a:gd name="connsiteY32" fmla="*/ 1484670 h 1514167"/>
              <a:gd name="connsiteX33" fmla="*/ 698090 w 1465006"/>
              <a:gd name="connsiteY33" fmla="*/ 1494503 h 1514167"/>
              <a:gd name="connsiteX34" fmla="*/ 776748 w 1465006"/>
              <a:gd name="connsiteY34" fmla="*/ 1514167 h 1514167"/>
              <a:gd name="connsiteX35" fmla="*/ 1150374 w 1465006"/>
              <a:gd name="connsiteY35" fmla="*/ 1504335 h 1514167"/>
              <a:gd name="connsiteX36" fmla="*/ 1209367 w 1465006"/>
              <a:gd name="connsiteY36" fmla="*/ 1465006 h 1514167"/>
              <a:gd name="connsiteX37" fmla="*/ 1238864 w 1465006"/>
              <a:gd name="connsiteY37" fmla="*/ 1445341 h 1514167"/>
              <a:gd name="connsiteX38" fmla="*/ 1278193 w 1465006"/>
              <a:gd name="connsiteY38" fmla="*/ 1386348 h 1514167"/>
              <a:gd name="connsiteX39" fmla="*/ 1297858 w 1465006"/>
              <a:gd name="connsiteY39" fmla="*/ 1356851 h 1514167"/>
              <a:gd name="connsiteX40" fmla="*/ 1327354 w 1465006"/>
              <a:gd name="connsiteY40" fmla="*/ 1327354 h 1514167"/>
              <a:gd name="connsiteX41" fmla="*/ 1337187 w 1465006"/>
              <a:gd name="connsiteY41" fmla="*/ 1288025 h 1514167"/>
              <a:gd name="connsiteX42" fmla="*/ 1356851 w 1465006"/>
              <a:gd name="connsiteY42" fmla="*/ 1229032 h 1514167"/>
              <a:gd name="connsiteX43" fmla="*/ 1366683 w 1465006"/>
              <a:gd name="connsiteY43" fmla="*/ 1199535 h 1514167"/>
              <a:gd name="connsiteX44" fmla="*/ 1376516 w 1465006"/>
              <a:gd name="connsiteY44" fmla="*/ 1170038 h 1514167"/>
              <a:gd name="connsiteX45" fmla="*/ 1386348 w 1465006"/>
              <a:gd name="connsiteY45" fmla="*/ 1140541 h 1514167"/>
              <a:gd name="connsiteX46" fmla="*/ 1435509 w 1465006"/>
              <a:gd name="connsiteY46" fmla="*/ 1052051 h 1514167"/>
              <a:gd name="connsiteX47" fmla="*/ 1435509 w 1465006"/>
              <a:gd name="connsiteY47" fmla="*/ 648929 h 1514167"/>
              <a:gd name="connsiteX48" fmla="*/ 1465006 w 1465006"/>
              <a:gd name="connsiteY48" fmla="*/ 403122 h 1514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1465006" h="1514167">
                <a:moveTo>
                  <a:pt x="629264" y="0"/>
                </a:moveTo>
                <a:cubicBezTo>
                  <a:pt x="547329" y="3277"/>
                  <a:pt x="464413" y="-3225"/>
                  <a:pt x="383458" y="9832"/>
                </a:cubicBezTo>
                <a:cubicBezTo>
                  <a:pt x="360126" y="13595"/>
                  <a:pt x="347392" y="43429"/>
                  <a:pt x="324464" y="49161"/>
                </a:cubicBezTo>
                <a:lnTo>
                  <a:pt x="285135" y="58993"/>
                </a:lnTo>
                <a:cubicBezTo>
                  <a:pt x="211898" y="107818"/>
                  <a:pt x="301847" y="45066"/>
                  <a:pt x="226142" y="108154"/>
                </a:cubicBezTo>
                <a:cubicBezTo>
                  <a:pt x="217064" y="115719"/>
                  <a:pt x="205477" y="119968"/>
                  <a:pt x="196645" y="127819"/>
                </a:cubicBezTo>
                <a:cubicBezTo>
                  <a:pt x="161955" y="158654"/>
                  <a:pt x="139199" y="179188"/>
                  <a:pt x="117987" y="216309"/>
                </a:cubicBezTo>
                <a:cubicBezTo>
                  <a:pt x="110715" y="229035"/>
                  <a:pt x="105594" y="242912"/>
                  <a:pt x="98322" y="255638"/>
                </a:cubicBezTo>
                <a:cubicBezTo>
                  <a:pt x="92459" y="265898"/>
                  <a:pt x="83457" y="274337"/>
                  <a:pt x="78658" y="285135"/>
                </a:cubicBezTo>
                <a:cubicBezTo>
                  <a:pt x="78657" y="285137"/>
                  <a:pt x="54078" y="358875"/>
                  <a:pt x="49161" y="373625"/>
                </a:cubicBezTo>
                <a:cubicBezTo>
                  <a:pt x="45884" y="383457"/>
                  <a:pt x="43964" y="393852"/>
                  <a:pt x="39329" y="403122"/>
                </a:cubicBezTo>
                <a:lnTo>
                  <a:pt x="19664" y="442451"/>
                </a:lnTo>
                <a:cubicBezTo>
                  <a:pt x="16387" y="462116"/>
                  <a:pt x="14157" y="481984"/>
                  <a:pt x="9832" y="501445"/>
                </a:cubicBezTo>
                <a:cubicBezTo>
                  <a:pt x="7584" y="511562"/>
                  <a:pt x="0" y="520577"/>
                  <a:pt x="0" y="530941"/>
                </a:cubicBezTo>
                <a:cubicBezTo>
                  <a:pt x="0" y="616217"/>
                  <a:pt x="4342" y="701481"/>
                  <a:pt x="9832" y="786580"/>
                </a:cubicBezTo>
                <a:cubicBezTo>
                  <a:pt x="10908" y="803257"/>
                  <a:pt x="14379" y="819887"/>
                  <a:pt x="19664" y="835741"/>
                </a:cubicBezTo>
                <a:cubicBezTo>
                  <a:pt x="24299" y="849646"/>
                  <a:pt x="33555" y="861598"/>
                  <a:pt x="39329" y="875070"/>
                </a:cubicBezTo>
                <a:cubicBezTo>
                  <a:pt x="63755" y="932064"/>
                  <a:pt x="31033" y="877374"/>
                  <a:pt x="68825" y="934064"/>
                </a:cubicBezTo>
                <a:cubicBezTo>
                  <a:pt x="83869" y="1009279"/>
                  <a:pt x="70604" y="958470"/>
                  <a:pt x="98322" y="1032387"/>
                </a:cubicBezTo>
                <a:cubicBezTo>
                  <a:pt x="101961" y="1042091"/>
                  <a:pt x="103121" y="1052823"/>
                  <a:pt x="108154" y="1061883"/>
                </a:cubicBezTo>
                <a:cubicBezTo>
                  <a:pt x="119632" y="1082543"/>
                  <a:pt x="136913" y="1099738"/>
                  <a:pt x="147483" y="1120877"/>
                </a:cubicBezTo>
                <a:cubicBezTo>
                  <a:pt x="172433" y="1170775"/>
                  <a:pt x="154952" y="1152076"/>
                  <a:pt x="196645" y="1179870"/>
                </a:cubicBezTo>
                <a:cubicBezTo>
                  <a:pt x="249079" y="1258524"/>
                  <a:pt x="180261" y="1163487"/>
                  <a:pt x="245806" y="1229032"/>
                </a:cubicBezTo>
                <a:cubicBezTo>
                  <a:pt x="254162" y="1237388"/>
                  <a:pt x="257115" y="1250173"/>
                  <a:pt x="265471" y="1258529"/>
                </a:cubicBezTo>
                <a:cubicBezTo>
                  <a:pt x="284531" y="1277589"/>
                  <a:pt x="300473" y="1280028"/>
                  <a:pt x="324464" y="1288025"/>
                </a:cubicBezTo>
                <a:cubicBezTo>
                  <a:pt x="418566" y="1382127"/>
                  <a:pt x="298078" y="1270434"/>
                  <a:pt x="383458" y="1327354"/>
                </a:cubicBezTo>
                <a:cubicBezTo>
                  <a:pt x="448694" y="1370845"/>
                  <a:pt x="378112" y="1344347"/>
                  <a:pt x="442451" y="1376516"/>
                </a:cubicBezTo>
                <a:cubicBezTo>
                  <a:pt x="451721" y="1381151"/>
                  <a:pt x="462422" y="1382265"/>
                  <a:pt x="471948" y="1386348"/>
                </a:cubicBezTo>
                <a:cubicBezTo>
                  <a:pt x="485420" y="1392122"/>
                  <a:pt x="497805" y="1400238"/>
                  <a:pt x="511277" y="1406012"/>
                </a:cubicBezTo>
                <a:cubicBezTo>
                  <a:pt x="520803" y="1410095"/>
                  <a:pt x="531714" y="1410812"/>
                  <a:pt x="540774" y="1415845"/>
                </a:cubicBezTo>
                <a:cubicBezTo>
                  <a:pt x="561433" y="1427323"/>
                  <a:pt x="577346" y="1447701"/>
                  <a:pt x="599767" y="1455174"/>
                </a:cubicBezTo>
                <a:cubicBezTo>
                  <a:pt x="609599" y="1458451"/>
                  <a:pt x="619994" y="1460371"/>
                  <a:pt x="629264" y="1465006"/>
                </a:cubicBezTo>
                <a:cubicBezTo>
                  <a:pt x="639833" y="1470291"/>
                  <a:pt x="647900" y="1480015"/>
                  <a:pt x="658761" y="1484670"/>
                </a:cubicBezTo>
                <a:cubicBezTo>
                  <a:pt x="671182" y="1489993"/>
                  <a:pt x="684899" y="1491571"/>
                  <a:pt x="698090" y="1494503"/>
                </a:cubicBezTo>
                <a:cubicBezTo>
                  <a:pt x="769286" y="1510325"/>
                  <a:pt x="724034" y="1496596"/>
                  <a:pt x="776748" y="1514167"/>
                </a:cubicBezTo>
                <a:lnTo>
                  <a:pt x="1150374" y="1504335"/>
                </a:lnTo>
                <a:cubicBezTo>
                  <a:pt x="1173857" y="1501667"/>
                  <a:pt x="1189703" y="1478116"/>
                  <a:pt x="1209367" y="1465006"/>
                </a:cubicBezTo>
                <a:lnTo>
                  <a:pt x="1238864" y="1445341"/>
                </a:lnTo>
                <a:lnTo>
                  <a:pt x="1278193" y="1386348"/>
                </a:lnTo>
                <a:cubicBezTo>
                  <a:pt x="1284748" y="1376516"/>
                  <a:pt x="1289502" y="1365207"/>
                  <a:pt x="1297858" y="1356851"/>
                </a:cubicBezTo>
                <a:lnTo>
                  <a:pt x="1327354" y="1327354"/>
                </a:lnTo>
                <a:cubicBezTo>
                  <a:pt x="1330632" y="1314244"/>
                  <a:pt x="1333304" y="1300968"/>
                  <a:pt x="1337187" y="1288025"/>
                </a:cubicBezTo>
                <a:cubicBezTo>
                  <a:pt x="1343143" y="1268171"/>
                  <a:pt x="1350296" y="1248696"/>
                  <a:pt x="1356851" y="1229032"/>
                </a:cubicBezTo>
                <a:lnTo>
                  <a:pt x="1366683" y="1199535"/>
                </a:lnTo>
                <a:lnTo>
                  <a:pt x="1376516" y="1170038"/>
                </a:lnTo>
                <a:cubicBezTo>
                  <a:pt x="1379793" y="1160206"/>
                  <a:pt x="1380599" y="1149164"/>
                  <a:pt x="1386348" y="1140541"/>
                </a:cubicBezTo>
                <a:cubicBezTo>
                  <a:pt x="1431426" y="1072925"/>
                  <a:pt x="1418204" y="1103969"/>
                  <a:pt x="1435509" y="1052051"/>
                </a:cubicBezTo>
                <a:cubicBezTo>
                  <a:pt x="1421821" y="846722"/>
                  <a:pt x="1420640" y="906652"/>
                  <a:pt x="1435509" y="648929"/>
                </a:cubicBezTo>
                <a:cubicBezTo>
                  <a:pt x="1450797" y="383936"/>
                  <a:pt x="1394998" y="333114"/>
                  <a:pt x="1465006" y="403122"/>
                </a:cubicBezTo>
              </a:path>
            </a:pathLst>
          </a:custGeom>
          <a:noFill/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BA2BBF47-FE35-4938-BACD-6343471B88C3}"/>
              </a:ext>
            </a:extLst>
          </p:cNvPr>
          <p:cNvSpPr/>
          <p:nvPr/>
        </p:nvSpPr>
        <p:spPr bwMode="auto">
          <a:xfrm>
            <a:off x="5766504" y="3559107"/>
            <a:ext cx="2167901" cy="2201498"/>
          </a:xfrm>
          <a:prstGeom prst="ellipse">
            <a:avLst/>
          </a:prstGeom>
          <a:noFill/>
          <a:ln w="12700">
            <a:solidFill>
              <a:schemeClr val="bg1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3A1ACE7-5DF8-4567-A566-032F8FC319CF}"/>
              </a:ext>
            </a:extLst>
          </p:cNvPr>
          <p:cNvSpPr txBox="1"/>
          <p:nvPr/>
        </p:nvSpPr>
        <p:spPr>
          <a:xfrm>
            <a:off x="7522537" y="1051957"/>
            <a:ext cx="3253618" cy="363699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algn="l" eaLnBrk="0" hangingPunct="0"/>
            <a:r>
              <a:rPr lang="en-US" sz="2000" b="1" dirty="0">
                <a:ea typeface="+mn-ea"/>
                <a:cs typeface="+mn-cs"/>
              </a:rPr>
              <a:t>Orientation</a:t>
            </a:r>
          </a:p>
          <a:p>
            <a:pPr eaLnBrk="0" hangingPunct="0"/>
            <a:r>
              <a:rPr lang="en-US" sz="2000" b="1" dirty="0"/>
              <a:t>Azimuth 0 – 360</a:t>
            </a:r>
            <a:r>
              <a:rPr lang="en-US" sz="2000" b="1" baseline="30000" dirty="0"/>
              <a:t>0</a:t>
            </a:r>
            <a:endParaRPr lang="en-US" sz="2000" b="1" dirty="0">
              <a:ea typeface="+mn-ea"/>
              <a:cs typeface="+mn-cs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087A759-2BC4-4F7F-8667-E4B788140AD8}"/>
              </a:ext>
            </a:extLst>
          </p:cNvPr>
          <p:cNvSpPr txBox="1"/>
          <p:nvPr/>
        </p:nvSpPr>
        <p:spPr>
          <a:xfrm>
            <a:off x="9012125" y="3986894"/>
            <a:ext cx="3253618" cy="363699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algn="l" eaLnBrk="0" hangingPunct="0"/>
            <a:r>
              <a:rPr lang="en-US" sz="2000" b="1" dirty="0">
                <a:ea typeface="+mn-ea"/>
                <a:cs typeface="+mn-cs"/>
              </a:rPr>
              <a:t>Counter-clockwise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8A14BC5-5EC0-4540-A7F5-BCF06036BF45}"/>
              </a:ext>
            </a:extLst>
          </p:cNvPr>
          <p:cNvSpPr txBox="1"/>
          <p:nvPr/>
        </p:nvSpPr>
        <p:spPr>
          <a:xfrm>
            <a:off x="272282" y="1474225"/>
            <a:ext cx="4466459" cy="363699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algn="l" eaLnBrk="0" hangingPunct="0"/>
            <a:r>
              <a:rPr lang="en-US" sz="2000" b="1" dirty="0">
                <a:ea typeface="+mn-ea"/>
                <a:cs typeface="+mn-cs"/>
              </a:rPr>
              <a:t>The slice or section will be extended in X,Y along the specified orientation to completely bisect the voxel volume</a:t>
            </a:r>
          </a:p>
        </p:txBody>
      </p:sp>
    </p:spTree>
    <p:extLst>
      <p:ext uri="{BB962C8B-B14F-4D97-AF65-F5344CB8AC3E}">
        <p14:creationId xmlns:p14="http://schemas.microsoft.com/office/powerpoint/2010/main" val="378261508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 advClick="0">
        <p159:morph option="byObject"/>
      </p:transition>
    </mc:Choice>
    <mc:Fallback xmlns="">
      <p:transition spd="slow" advClick="0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0BEF102-BA3B-CB41-8697-181FF86B50B1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</p:grpSpPr>
          <p:sp>
            <p:nvSpPr>
              <p:cNvPr id="19" name="gradient background1">
                <a:extLst>
                  <a:ext uri="{FF2B5EF4-FFF2-40B4-BE49-F238E27FC236}">
                    <a16:creationId xmlns:a16="http://schemas.microsoft.com/office/drawing/2014/main" id="{600D8D40-F20C-4E46-87B0-1D557AEE5A3B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40" name="gradient background1">
                <a:extLst>
                  <a:ext uri="{FF2B5EF4-FFF2-40B4-BE49-F238E27FC236}">
                    <a16:creationId xmlns:a16="http://schemas.microsoft.com/office/drawing/2014/main" id="{F1936B49-1E69-CB46-A4F4-3375F79715A5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>
                      <a:alpha val="57000"/>
                    </a:srgbClr>
                  </a:gs>
                  <a:gs pos="46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50" name="Title 49">
            <a:extLst>
              <a:ext uri="{FF2B5EF4-FFF2-40B4-BE49-F238E27FC236}">
                <a16:creationId xmlns:a16="http://schemas.microsoft.com/office/drawing/2014/main" id="{E2517549-8406-E740-85E7-49B4C190C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Voxel Layer API – Slices and Sections </a:t>
            </a:r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DF2E0C8-5BEB-B741-B50C-320A568645F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2" name="Picture 2">
            <a:extLst>
              <a:ext uri="{FF2B5EF4-FFF2-40B4-BE49-F238E27FC236}">
                <a16:creationId xmlns:a16="http://schemas.microsoft.com/office/drawing/2014/main" id="{261C160A-B14A-4FF0-84F5-29D913F861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4414" y="1179081"/>
            <a:ext cx="7502074" cy="4850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D5B20E2-BF8E-4C92-96EC-C9F064888F19}"/>
              </a:ext>
            </a:extLst>
          </p:cNvPr>
          <p:cNvCxnSpPr>
            <a:cxnSpLocks/>
          </p:cNvCxnSpPr>
          <p:nvPr/>
        </p:nvCxnSpPr>
        <p:spPr bwMode="auto">
          <a:xfrm flipV="1">
            <a:off x="4365523" y="3234813"/>
            <a:ext cx="5320966" cy="2790748"/>
          </a:xfrm>
          <a:prstGeom prst="line">
            <a:avLst/>
          </a:prstGeom>
          <a:noFill/>
          <a:ln w="25400" cap="flat" cmpd="sng" algn="ctr">
            <a:solidFill>
              <a:schemeClr val="bg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48CC3077-4704-4398-B72E-07E532DFD6C0}"/>
              </a:ext>
            </a:extLst>
          </p:cNvPr>
          <p:cNvSpPr/>
          <p:nvPr/>
        </p:nvSpPr>
        <p:spPr bwMode="auto">
          <a:xfrm>
            <a:off x="5250387" y="3264310"/>
            <a:ext cx="2665840" cy="2688945"/>
          </a:xfrm>
          <a:custGeom>
            <a:avLst/>
            <a:gdLst>
              <a:gd name="connsiteX0" fmla="*/ 1632194 w 2665840"/>
              <a:gd name="connsiteY0" fmla="*/ 0 h 2688945"/>
              <a:gd name="connsiteX1" fmla="*/ 39 w 2665840"/>
              <a:gd name="connsiteY1" fmla="*/ 2320413 h 2688945"/>
              <a:gd name="connsiteX2" fmla="*/ 1671523 w 2665840"/>
              <a:gd name="connsiteY2" fmla="*/ 2654709 h 2688945"/>
              <a:gd name="connsiteX3" fmla="*/ 2644916 w 2665840"/>
              <a:gd name="connsiteY3" fmla="*/ 2015613 h 2688945"/>
              <a:gd name="connsiteX4" fmla="*/ 2379445 w 2665840"/>
              <a:gd name="connsiteY4" fmla="*/ 1071716 h 2688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65840" h="2688945">
                <a:moveTo>
                  <a:pt x="1632194" y="0"/>
                </a:moveTo>
                <a:cubicBezTo>
                  <a:pt x="812839" y="938981"/>
                  <a:pt x="-6516" y="1877962"/>
                  <a:pt x="39" y="2320413"/>
                </a:cubicBezTo>
                <a:cubicBezTo>
                  <a:pt x="6594" y="2762864"/>
                  <a:pt x="1230710" y="2705509"/>
                  <a:pt x="1671523" y="2654709"/>
                </a:cubicBezTo>
                <a:cubicBezTo>
                  <a:pt x="2112336" y="2603909"/>
                  <a:pt x="2526929" y="2279445"/>
                  <a:pt x="2644916" y="2015613"/>
                </a:cubicBezTo>
                <a:cubicBezTo>
                  <a:pt x="2762903" y="1751781"/>
                  <a:pt x="2341755" y="1181510"/>
                  <a:pt x="2379445" y="1071716"/>
                </a:cubicBezTo>
              </a:path>
            </a:pathLst>
          </a:custGeom>
          <a:noFill/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5D30FBC8-140E-43EE-B2FF-52317092ADEA}"/>
              </a:ext>
            </a:extLst>
          </p:cNvPr>
          <p:cNvSpPr/>
          <p:nvPr/>
        </p:nvSpPr>
        <p:spPr bwMode="auto">
          <a:xfrm>
            <a:off x="6233652" y="3982065"/>
            <a:ext cx="1465006" cy="1514167"/>
          </a:xfrm>
          <a:custGeom>
            <a:avLst/>
            <a:gdLst>
              <a:gd name="connsiteX0" fmla="*/ 629264 w 1465006"/>
              <a:gd name="connsiteY0" fmla="*/ 0 h 1514167"/>
              <a:gd name="connsiteX1" fmla="*/ 383458 w 1465006"/>
              <a:gd name="connsiteY1" fmla="*/ 9832 h 1514167"/>
              <a:gd name="connsiteX2" fmla="*/ 324464 w 1465006"/>
              <a:gd name="connsiteY2" fmla="*/ 49161 h 1514167"/>
              <a:gd name="connsiteX3" fmla="*/ 285135 w 1465006"/>
              <a:gd name="connsiteY3" fmla="*/ 58993 h 1514167"/>
              <a:gd name="connsiteX4" fmla="*/ 226142 w 1465006"/>
              <a:gd name="connsiteY4" fmla="*/ 108154 h 1514167"/>
              <a:gd name="connsiteX5" fmla="*/ 196645 w 1465006"/>
              <a:gd name="connsiteY5" fmla="*/ 127819 h 1514167"/>
              <a:gd name="connsiteX6" fmla="*/ 117987 w 1465006"/>
              <a:gd name="connsiteY6" fmla="*/ 216309 h 1514167"/>
              <a:gd name="connsiteX7" fmla="*/ 98322 w 1465006"/>
              <a:gd name="connsiteY7" fmla="*/ 255638 h 1514167"/>
              <a:gd name="connsiteX8" fmla="*/ 78658 w 1465006"/>
              <a:gd name="connsiteY8" fmla="*/ 285135 h 1514167"/>
              <a:gd name="connsiteX9" fmla="*/ 49161 w 1465006"/>
              <a:gd name="connsiteY9" fmla="*/ 373625 h 1514167"/>
              <a:gd name="connsiteX10" fmla="*/ 39329 w 1465006"/>
              <a:gd name="connsiteY10" fmla="*/ 403122 h 1514167"/>
              <a:gd name="connsiteX11" fmla="*/ 19664 w 1465006"/>
              <a:gd name="connsiteY11" fmla="*/ 442451 h 1514167"/>
              <a:gd name="connsiteX12" fmla="*/ 9832 w 1465006"/>
              <a:gd name="connsiteY12" fmla="*/ 501445 h 1514167"/>
              <a:gd name="connsiteX13" fmla="*/ 0 w 1465006"/>
              <a:gd name="connsiteY13" fmla="*/ 530941 h 1514167"/>
              <a:gd name="connsiteX14" fmla="*/ 9832 w 1465006"/>
              <a:gd name="connsiteY14" fmla="*/ 786580 h 1514167"/>
              <a:gd name="connsiteX15" fmla="*/ 19664 w 1465006"/>
              <a:gd name="connsiteY15" fmla="*/ 835741 h 1514167"/>
              <a:gd name="connsiteX16" fmla="*/ 39329 w 1465006"/>
              <a:gd name="connsiteY16" fmla="*/ 875070 h 1514167"/>
              <a:gd name="connsiteX17" fmla="*/ 68825 w 1465006"/>
              <a:gd name="connsiteY17" fmla="*/ 934064 h 1514167"/>
              <a:gd name="connsiteX18" fmla="*/ 98322 w 1465006"/>
              <a:gd name="connsiteY18" fmla="*/ 1032387 h 1514167"/>
              <a:gd name="connsiteX19" fmla="*/ 108154 w 1465006"/>
              <a:gd name="connsiteY19" fmla="*/ 1061883 h 1514167"/>
              <a:gd name="connsiteX20" fmla="*/ 147483 w 1465006"/>
              <a:gd name="connsiteY20" fmla="*/ 1120877 h 1514167"/>
              <a:gd name="connsiteX21" fmla="*/ 196645 w 1465006"/>
              <a:gd name="connsiteY21" fmla="*/ 1179870 h 1514167"/>
              <a:gd name="connsiteX22" fmla="*/ 245806 w 1465006"/>
              <a:gd name="connsiteY22" fmla="*/ 1229032 h 1514167"/>
              <a:gd name="connsiteX23" fmla="*/ 265471 w 1465006"/>
              <a:gd name="connsiteY23" fmla="*/ 1258529 h 1514167"/>
              <a:gd name="connsiteX24" fmla="*/ 324464 w 1465006"/>
              <a:gd name="connsiteY24" fmla="*/ 1288025 h 1514167"/>
              <a:gd name="connsiteX25" fmla="*/ 383458 w 1465006"/>
              <a:gd name="connsiteY25" fmla="*/ 1327354 h 1514167"/>
              <a:gd name="connsiteX26" fmla="*/ 442451 w 1465006"/>
              <a:gd name="connsiteY26" fmla="*/ 1376516 h 1514167"/>
              <a:gd name="connsiteX27" fmla="*/ 471948 w 1465006"/>
              <a:gd name="connsiteY27" fmla="*/ 1386348 h 1514167"/>
              <a:gd name="connsiteX28" fmla="*/ 511277 w 1465006"/>
              <a:gd name="connsiteY28" fmla="*/ 1406012 h 1514167"/>
              <a:gd name="connsiteX29" fmla="*/ 540774 w 1465006"/>
              <a:gd name="connsiteY29" fmla="*/ 1415845 h 1514167"/>
              <a:gd name="connsiteX30" fmla="*/ 599767 w 1465006"/>
              <a:gd name="connsiteY30" fmla="*/ 1455174 h 1514167"/>
              <a:gd name="connsiteX31" fmla="*/ 629264 w 1465006"/>
              <a:gd name="connsiteY31" fmla="*/ 1465006 h 1514167"/>
              <a:gd name="connsiteX32" fmla="*/ 658761 w 1465006"/>
              <a:gd name="connsiteY32" fmla="*/ 1484670 h 1514167"/>
              <a:gd name="connsiteX33" fmla="*/ 698090 w 1465006"/>
              <a:gd name="connsiteY33" fmla="*/ 1494503 h 1514167"/>
              <a:gd name="connsiteX34" fmla="*/ 776748 w 1465006"/>
              <a:gd name="connsiteY34" fmla="*/ 1514167 h 1514167"/>
              <a:gd name="connsiteX35" fmla="*/ 1150374 w 1465006"/>
              <a:gd name="connsiteY35" fmla="*/ 1504335 h 1514167"/>
              <a:gd name="connsiteX36" fmla="*/ 1209367 w 1465006"/>
              <a:gd name="connsiteY36" fmla="*/ 1465006 h 1514167"/>
              <a:gd name="connsiteX37" fmla="*/ 1238864 w 1465006"/>
              <a:gd name="connsiteY37" fmla="*/ 1445341 h 1514167"/>
              <a:gd name="connsiteX38" fmla="*/ 1278193 w 1465006"/>
              <a:gd name="connsiteY38" fmla="*/ 1386348 h 1514167"/>
              <a:gd name="connsiteX39" fmla="*/ 1297858 w 1465006"/>
              <a:gd name="connsiteY39" fmla="*/ 1356851 h 1514167"/>
              <a:gd name="connsiteX40" fmla="*/ 1327354 w 1465006"/>
              <a:gd name="connsiteY40" fmla="*/ 1327354 h 1514167"/>
              <a:gd name="connsiteX41" fmla="*/ 1337187 w 1465006"/>
              <a:gd name="connsiteY41" fmla="*/ 1288025 h 1514167"/>
              <a:gd name="connsiteX42" fmla="*/ 1356851 w 1465006"/>
              <a:gd name="connsiteY42" fmla="*/ 1229032 h 1514167"/>
              <a:gd name="connsiteX43" fmla="*/ 1366683 w 1465006"/>
              <a:gd name="connsiteY43" fmla="*/ 1199535 h 1514167"/>
              <a:gd name="connsiteX44" fmla="*/ 1376516 w 1465006"/>
              <a:gd name="connsiteY44" fmla="*/ 1170038 h 1514167"/>
              <a:gd name="connsiteX45" fmla="*/ 1386348 w 1465006"/>
              <a:gd name="connsiteY45" fmla="*/ 1140541 h 1514167"/>
              <a:gd name="connsiteX46" fmla="*/ 1435509 w 1465006"/>
              <a:gd name="connsiteY46" fmla="*/ 1052051 h 1514167"/>
              <a:gd name="connsiteX47" fmla="*/ 1435509 w 1465006"/>
              <a:gd name="connsiteY47" fmla="*/ 648929 h 1514167"/>
              <a:gd name="connsiteX48" fmla="*/ 1465006 w 1465006"/>
              <a:gd name="connsiteY48" fmla="*/ 403122 h 1514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1465006" h="1514167">
                <a:moveTo>
                  <a:pt x="629264" y="0"/>
                </a:moveTo>
                <a:cubicBezTo>
                  <a:pt x="547329" y="3277"/>
                  <a:pt x="464413" y="-3225"/>
                  <a:pt x="383458" y="9832"/>
                </a:cubicBezTo>
                <a:cubicBezTo>
                  <a:pt x="360126" y="13595"/>
                  <a:pt x="347392" y="43429"/>
                  <a:pt x="324464" y="49161"/>
                </a:cubicBezTo>
                <a:lnTo>
                  <a:pt x="285135" y="58993"/>
                </a:lnTo>
                <a:cubicBezTo>
                  <a:pt x="211898" y="107818"/>
                  <a:pt x="301847" y="45066"/>
                  <a:pt x="226142" y="108154"/>
                </a:cubicBezTo>
                <a:cubicBezTo>
                  <a:pt x="217064" y="115719"/>
                  <a:pt x="205477" y="119968"/>
                  <a:pt x="196645" y="127819"/>
                </a:cubicBezTo>
                <a:cubicBezTo>
                  <a:pt x="161955" y="158654"/>
                  <a:pt x="139199" y="179188"/>
                  <a:pt x="117987" y="216309"/>
                </a:cubicBezTo>
                <a:cubicBezTo>
                  <a:pt x="110715" y="229035"/>
                  <a:pt x="105594" y="242912"/>
                  <a:pt x="98322" y="255638"/>
                </a:cubicBezTo>
                <a:cubicBezTo>
                  <a:pt x="92459" y="265898"/>
                  <a:pt x="83457" y="274337"/>
                  <a:pt x="78658" y="285135"/>
                </a:cubicBezTo>
                <a:cubicBezTo>
                  <a:pt x="78657" y="285137"/>
                  <a:pt x="54078" y="358875"/>
                  <a:pt x="49161" y="373625"/>
                </a:cubicBezTo>
                <a:cubicBezTo>
                  <a:pt x="45884" y="383457"/>
                  <a:pt x="43964" y="393852"/>
                  <a:pt x="39329" y="403122"/>
                </a:cubicBezTo>
                <a:lnTo>
                  <a:pt x="19664" y="442451"/>
                </a:lnTo>
                <a:cubicBezTo>
                  <a:pt x="16387" y="462116"/>
                  <a:pt x="14157" y="481984"/>
                  <a:pt x="9832" y="501445"/>
                </a:cubicBezTo>
                <a:cubicBezTo>
                  <a:pt x="7584" y="511562"/>
                  <a:pt x="0" y="520577"/>
                  <a:pt x="0" y="530941"/>
                </a:cubicBezTo>
                <a:cubicBezTo>
                  <a:pt x="0" y="616217"/>
                  <a:pt x="4342" y="701481"/>
                  <a:pt x="9832" y="786580"/>
                </a:cubicBezTo>
                <a:cubicBezTo>
                  <a:pt x="10908" y="803257"/>
                  <a:pt x="14379" y="819887"/>
                  <a:pt x="19664" y="835741"/>
                </a:cubicBezTo>
                <a:cubicBezTo>
                  <a:pt x="24299" y="849646"/>
                  <a:pt x="33555" y="861598"/>
                  <a:pt x="39329" y="875070"/>
                </a:cubicBezTo>
                <a:cubicBezTo>
                  <a:pt x="63755" y="932064"/>
                  <a:pt x="31033" y="877374"/>
                  <a:pt x="68825" y="934064"/>
                </a:cubicBezTo>
                <a:cubicBezTo>
                  <a:pt x="83869" y="1009279"/>
                  <a:pt x="70604" y="958470"/>
                  <a:pt x="98322" y="1032387"/>
                </a:cubicBezTo>
                <a:cubicBezTo>
                  <a:pt x="101961" y="1042091"/>
                  <a:pt x="103121" y="1052823"/>
                  <a:pt x="108154" y="1061883"/>
                </a:cubicBezTo>
                <a:cubicBezTo>
                  <a:pt x="119632" y="1082543"/>
                  <a:pt x="136913" y="1099738"/>
                  <a:pt x="147483" y="1120877"/>
                </a:cubicBezTo>
                <a:cubicBezTo>
                  <a:pt x="172433" y="1170775"/>
                  <a:pt x="154952" y="1152076"/>
                  <a:pt x="196645" y="1179870"/>
                </a:cubicBezTo>
                <a:cubicBezTo>
                  <a:pt x="249079" y="1258524"/>
                  <a:pt x="180261" y="1163487"/>
                  <a:pt x="245806" y="1229032"/>
                </a:cubicBezTo>
                <a:cubicBezTo>
                  <a:pt x="254162" y="1237388"/>
                  <a:pt x="257115" y="1250173"/>
                  <a:pt x="265471" y="1258529"/>
                </a:cubicBezTo>
                <a:cubicBezTo>
                  <a:pt x="284531" y="1277589"/>
                  <a:pt x="300473" y="1280028"/>
                  <a:pt x="324464" y="1288025"/>
                </a:cubicBezTo>
                <a:cubicBezTo>
                  <a:pt x="418566" y="1382127"/>
                  <a:pt x="298078" y="1270434"/>
                  <a:pt x="383458" y="1327354"/>
                </a:cubicBezTo>
                <a:cubicBezTo>
                  <a:pt x="448694" y="1370845"/>
                  <a:pt x="378112" y="1344347"/>
                  <a:pt x="442451" y="1376516"/>
                </a:cubicBezTo>
                <a:cubicBezTo>
                  <a:pt x="451721" y="1381151"/>
                  <a:pt x="462422" y="1382265"/>
                  <a:pt x="471948" y="1386348"/>
                </a:cubicBezTo>
                <a:cubicBezTo>
                  <a:pt x="485420" y="1392122"/>
                  <a:pt x="497805" y="1400238"/>
                  <a:pt x="511277" y="1406012"/>
                </a:cubicBezTo>
                <a:cubicBezTo>
                  <a:pt x="520803" y="1410095"/>
                  <a:pt x="531714" y="1410812"/>
                  <a:pt x="540774" y="1415845"/>
                </a:cubicBezTo>
                <a:cubicBezTo>
                  <a:pt x="561433" y="1427323"/>
                  <a:pt x="577346" y="1447701"/>
                  <a:pt x="599767" y="1455174"/>
                </a:cubicBezTo>
                <a:cubicBezTo>
                  <a:pt x="609599" y="1458451"/>
                  <a:pt x="619994" y="1460371"/>
                  <a:pt x="629264" y="1465006"/>
                </a:cubicBezTo>
                <a:cubicBezTo>
                  <a:pt x="639833" y="1470291"/>
                  <a:pt x="647900" y="1480015"/>
                  <a:pt x="658761" y="1484670"/>
                </a:cubicBezTo>
                <a:cubicBezTo>
                  <a:pt x="671182" y="1489993"/>
                  <a:pt x="684899" y="1491571"/>
                  <a:pt x="698090" y="1494503"/>
                </a:cubicBezTo>
                <a:cubicBezTo>
                  <a:pt x="769286" y="1510325"/>
                  <a:pt x="724034" y="1496596"/>
                  <a:pt x="776748" y="1514167"/>
                </a:cubicBezTo>
                <a:lnTo>
                  <a:pt x="1150374" y="1504335"/>
                </a:lnTo>
                <a:cubicBezTo>
                  <a:pt x="1173857" y="1501667"/>
                  <a:pt x="1189703" y="1478116"/>
                  <a:pt x="1209367" y="1465006"/>
                </a:cubicBezTo>
                <a:lnTo>
                  <a:pt x="1238864" y="1445341"/>
                </a:lnTo>
                <a:lnTo>
                  <a:pt x="1278193" y="1386348"/>
                </a:lnTo>
                <a:cubicBezTo>
                  <a:pt x="1284748" y="1376516"/>
                  <a:pt x="1289502" y="1365207"/>
                  <a:pt x="1297858" y="1356851"/>
                </a:cubicBezTo>
                <a:lnTo>
                  <a:pt x="1327354" y="1327354"/>
                </a:lnTo>
                <a:cubicBezTo>
                  <a:pt x="1330632" y="1314244"/>
                  <a:pt x="1333304" y="1300968"/>
                  <a:pt x="1337187" y="1288025"/>
                </a:cubicBezTo>
                <a:cubicBezTo>
                  <a:pt x="1343143" y="1268171"/>
                  <a:pt x="1350296" y="1248696"/>
                  <a:pt x="1356851" y="1229032"/>
                </a:cubicBezTo>
                <a:lnTo>
                  <a:pt x="1366683" y="1199535"/>
                </a:lnTo>
                <a:lnTo>
                  <a:pt x="1376516" y="1170038"/>
                </a:lnTo>
                <a:cubicBezTo>
                  <a:pt x="1379793" y="1160206"/>
                  <a:pt x="1380599" y="1149164"/>
                  <a:pt x="1386348" y="1140541"/>
                </a:cubicBezTo>
                <a:cubicBezTo>
                  <a:pt x="1431426" y="1072925"/>
                  <a:pt x="1418204" y="1103969"/>
                  <a:pt x="1435509" y="1052051"/>
                </a:cubicBezTo>
                <a:cubicBezTo>
                  <a:pt x="1421821" y="846722"/>
                  <a:pt x="1420640" y="906652"/>
                  <a:pt x="1435509" y="648929"/>
                </a:cubicBezTo>
                <a:cubicBezTo>
                  <a:pt x="1450797" y="383936"/>
                  <a:pt x="1394998" y="333114"/>
                  <a:pt x="1465006" y="403122"/>
                </a:cubicBezTo>
              </a:path>
            </a:pathLst>
          </a:custGeom>
          <a:noFill/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BA2BBF47-FE35-4938-BACD-6343471B88C3}"/>
              </a:ext>
            </a:extLst>
          </p:cNvPr>
          <p:cNvSpPr/>
          <p:nvPr/>
        </p:nvSpPr>
        <p:spPr bwMode="auto">
          <a:xfrm>
            <a:off x="5766504" y="3559107"/>
            <a:ext cx="2167901" cy="2201498"/>
          </a:xfrm>
          <a:prstGeom prst="ellipse">
            <a:avLst/>
          </a:prstGeom>
          <a:noFill/>
          <a:ln w="12700">
            <a:solidFill>
              <a:schemeClr val="bg1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D009671-7ED4-4B58-9CBA-A37F6D6551FF}"/>
              </a:ext>
            </a:extLst>
          </p:cNvPr>
          <p:cNvCxnSpPr>
            <a:cxnSpLocks/>
          </p:cNvCxnSpPr>
          <p:nvPr/>
        </p:nvCxnSpPr>
        <p:spPr bwMode="auto">
          <a:xfrm>
            <a:off x="7295535" y="1740310"/>
            <a:ext cx="1406013" cy="4289686"/>
          </a:xfrm>
          <a:prstGeom prst="line">
            <a:avLst/>
          </a:prstGeom>
          <a:noFill/>
          <a:ln w="25400" cap="flat" cmpd="sng" algn="ctr">
            <a:solidFill>
              <a:srgbClr val="FFFF00"/>
            </a:solidFill>
            <a:prstDash val="sysDot"/>
            <a:round/>
            <a:headEnd type="arrow" w="lg" len="lg"/>
            <a:tailEnd type="arrow" w="lg" len="lg"/>
          </a:ln>
          <a:effectLst/>
        </p:spPr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B754BD2C-27E1-4C3C-A0B9-55B883225728}"/>
              </a:ext>
            </a:extLst>
          </p:cNvPr>
          <p:cNvSpPr txBox="1"/>
          <p:nvPr/>
        </p:nvSpPr>
        <p:spPr>
          <a:xfrm>
            <a:off x="7905998" y="2398982"/>
            <a:ext cx="4669462" cy="363699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algn="l" eaLnBrk="0" hangingPunct="0"/>
            <a:r>
              <a:rPr lang="en-US" sz="2000" b="1" dirty="0">
                <a:ea typeface="+mn-ea"/>
                <a:cs typeface="+mn-cs"/>
              </a:rPr>
              <a:t>Tilt</a:t>
            </a:r>
          </a:p>
          <a:p>
            <a:pPr algn="l" eaLnBrk="0" hangingPunct="0"/>
            <a:r>
              <a:rPr lang="en-US" sz="2000" b="1" dirty="0"/>
              <a:t>Angle from vertical (0 - +/-90</a:t>
            </a:r>
            <a:r>
              <a:rPr lang="en-US" sz="2000" b="1" baseline="30000" dirty="0"/>
              <a:t>0</a:t>
            </a:r>
            <a:r>
              <a:rPr lang="en-US" sz="2000" b="1" dirty="0"/>
              <a:t>)</a:t>
            </a:r>
            <a:endParaRPr lang="en-US" sz="2000" b="1" dirty="0">
              <a:ea typeface="+mn-ea"/>
              <a:cs typeface="+mn-cs"/>
            </a:endParaRP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FD93C6F9-5ACB-444C-B038-A6F67E2F2C2A}"/>
              </a:ext>
            </a:extLst>
          </p:cNvPr>
          <p:cNvCxnSpPr/>
          <p:nvPr/>
        </p:nvCxnSpPr>
        <p:spPr bwMode="auto">
          <a:xfrm flipV="1">
            <a:off x="6096000" y="4078941"/>
            <a:ext cx="1936376" cy="1030941"/>
          </a:xfrm>
          <a:prstGeom prst="line">
            <a:avLst/>
          </a:prstGeom>
          <a:noFill/>
          <a:ln w="5715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" name="Oval 4">
            <a:extLst>
              <a:ext uri="{FF2B5EF4-FFF2-40B4-BE49-F238E27FC236}">
                <a16:creationId xmlns:a16="http://schemas.microsoft.com/office/drawing/2014/main" id="{470248F6-1234-4542-AA66-6E18B2C8DAD7}"/>
              </a:ext>
            </a:extLst>
          </p:cNvPr>
          <p:cNvSpPr/>
          <p:nvPr/>
        </p:nvSpPr>
        <p:spPr bwMode="auto">
          <a:xfrm>
            <a:off x="6751859" y="4607856"/>
            <a:ext cx="240612" cy="215153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D6106E3-346F-4284-9CDC-5EC9516EBFD2}"/>
              </a:ext>
            </a:extLst>
          </p:cNvPr>
          <p:cNvCxnSpPr>
            <a:cxnSpLocks/>
          </p:cNvCxnSpPr>
          <p:nvPr/>
        </p:nvCxnSpPr>
        <p:spPr bwMode="auto">
          <a:xfrm>
            <a:off x="6851011" y="1667435"/>
            <a:ext cx="33883" cy="4349944"/>
          </a:xfrm>
          <a:prstGeom prst="line">
            <a:avLst/>
          </a:prstGeom>
          <a:noFill/>
          <a:ln w="28575" cap="flat" cmpd="sng" algn="ctr">
            <a:solidFill>
              <a:schemeClr val="bg1"/>
            </a:solidFill>
            <a:prstDash val="sysDot"/>
            <a:round/>
            <a:headEnd type="triangle" w="lg" len="lg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50375607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3000" advClick="0">
        <p159:morph option="byObject"/>
      </p:transition>
    </mc:Choice>
    <mc:Fallback xmlns="">
      <p:transition spd="slow" advClick="0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0BEF102-BA3B-CB41-8697-181FF86B50B1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</p:grpSpPr>
          <p:sp>
            <p:nvSpPr>
              <p:cNvPr id="19" name="gradient background1">
                <a:extLst>
                  <a:ext uri="{FF2B5EF4-FFF2-40B4-BE49-F238E27FC236}">
                    <a16:creationId xmlns:a16="http://schemas.microsoft.com/office/drawing/2014/main" id="{600D8D40-F20C-4E46-87B0-1D557AEE5A3B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40" name="gradient background1">
                <a:extLst>
                  <a:ext uri="{FF2B5EF4-FFF2-40B4-BE49-F238E27FC236}">
                    <a16:creationId xmlns:a16="http://schemas.microsoft.com/office/drawing/2014/main" id="{F1936B49-1E69-CB46-A4F4-3375F79715A5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>
                      <a:alpha val="57000"/>
                    </a:srgbClr>
                  </a:gs>
                  <a:gs pos="46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pic>
        <p:nvPicPr>
          <p:cNvPr id="15364" name="Picture 4">
            <a:extLst>
              <a:ext uri="{FF2B5EF4-FFF2-40B4-BE49-F238E27FC236}">
                <a16:creationId xmlns:a16="http://schemas.microsoft.com/office/drawing/2014/main" id="{551EBE27-DFA4-41C3-BCF4-A41B3C3B5C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4171" y="1265302"/>
            <a:ext cx="7569635" cy="4894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Title 49">
            <a:extLst>
              <a:ext uri="{FF2B5EF4-FFF2-40B4-BE49-F238E27FC236}">
                <a16:creationId xmlns:a16="http://schemas.microsoft.com/office/drawing/2014/main" id="{E2517549-8406-E740-85E7-49B4C190C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Voxel Layer API – Slices and Sections </a:t>
            </a:r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DF2E0C8-5BEB-B741-B50C-320A568645F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D5B20E2-BF8E-4C92-96EC-C9F064888F19}"/>
              </a:ext>
            </a:extLst>
          </p:cNvPr>
          <p:cNvCxnSpPr>
            <a:cxnSpLocks/>
          </p:cNvCxnSpPr>
          <p:nvPr/>
        </p:nvCxnSpPr>
        <p:spPr bwMode="auto">
          <a:xfrm>
            <a:off x="2880852" y="3541925"/>
            <a:ext cx="7924800" cy="65304"/>
          </a:xfrm>
          <a:prstGeom prst="line">
            <a:avLst/>
          </a:prstGeom>
          <a:noFill/>
          <a:ln w="25400" cap="flat" cmpd="sng" algn="ctr">
            <a:solidFill>
              <a:srgbClr val="FFFF00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D6106E3-346F-4284-9CDC-5EC9516EBFD2}"/>
              </a:ext>
            </a:extLst>
          </p:cNvPr>
          <p:cNvCxnSpPr>
            <a:cxnSpLocks/>
          </p:cNvCxnSpPr>
          <p:nvPr/>
        </p:nvCxnSpPr>
        <p:spPr bwMode="auto">
          <a:xfrm>
            <a:off x="6851011" y="1667435"/>
            <a:ext cx="33883" cy="4349944"/>
          </a:xfrm>
          <a:prstGeom prst="line">
            <a:avLst/>
          </a:prstGeom>
          <a:noFill/>
          <a:ln w="28575" cap="flat" cmpd="sng" algn="ctr">
            <a:solidFill>
              <a:srgbClr val="FFFF00"/>
            </a:solidFill>
            <a:prstDash val="sysDot"/>
            <a:round/>
            <a:headEnd type="arrow" w="lg" len="lg"/>
            <a:tailEnd type="arrow" w="lg" len="lg"/>
          </a:ln>
          <a:effectLst/>
        </p:spPr>
      </p:cxn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5D30FBC8-140E-43EE-B2FF-52317092ADEA}"/>
              </a:ext>
            </a:extLst>
          </p:cNvPr>
          <p:cNvSpPr/>
          <p:nvPr/>
        </p:nvSpPr>
        <p:spPr bwMode="auto">
          <a:xfrm>
            <a:off x="6233652" y="3982065"/>
            <a:ext cx="1465006" cy="1514167"/>
          </a:xfrm>
          <a:custGeom>
            <a:avLst/>
            <a:gdLst>
              <a:gd name="connsiteX0" fmla="*/ 629264 w 1465006"/>
              <a:gd name="connsiteY0" fmla="*/ 0 h 1514167"/>
              <a:gd name="connsiteX1" fmla="*/ 383458 w 1465006"/>
              <a:gd name="connsiteY1" fmla="*/ 9832 h 1514167"/>
              <a:gd name="connsiteX2" fmla="*/ 324464 w 1465006"/>
              <a:gd name="connsiteY2" fmla="*/ 49161 h 1514167"/>
              <a:gd name="connsiteX3" fmla="*/ 285135 w 1465006"/>
              <a:gd name="connsiteY3" fmla="*/ 58993 h 1514167"/>
              <a:gd name="connsiteX4" fmla="*/ 226142 w 1465006"/>
              <a:gd name="connsiteY4" fmla="*/ 108154 h 1514167"/>
              <a:gd name="connsiteX5" fmla="*/ 196645 w 1465006"/>
              <a:gd name="connsiteY5" fmla="*/ 127819 h 1514167"/>
              <a:gd name="connsiteX6" fmla="*/ 117987 w 1465006"/>
              <a:gd name="connsiteY6" fmla="*/ 216309 h 1514167"/>
              <a:gd name="connsiteX7" fmla="*/ 98322 w 1465006"/>
              <a:gd name="connsiteY7" fmla="*/ 255638 h 1514167"/>
              <a:gd name="connsiteX8" fmla="*/ 78658 w 1465006"/>
              <a:gd name="connsiteY8" fmla="*/ 285135 h 1514167"/>
              <a:gd name="connsiteX9" fmla="*/ 49161 w 1465006"/>
              <a:gd name="connsiteY9" fmla="*/ 373625 h 1514167"/>
              <a:gd name="connsiteX10" fmla="*/ 39329 w 1465006"/>
              <a:gd name="connsiteY10" fmla="*/ 403122 h 1514167"/>
              <a:gd name="connsiteX11" fmla="*/ 19664 w 1465006"/>
              <a:gd name="connsiteY11" fmla="*/ 442451 h 1514167"/>
              <a:gd name="connsiteX12" fmla="*/ 9832 w 1465006"/>
              <a:gd name="connsiteY12" fmla="*/ 501445 h 1514167"/>
              <a:gd name="connsiteX13" fmla="*/ 0 w 1465006"/>
              <a:gd name="connsiteY13" fmla="*/ 530941 h 1514167"/>
              <a:gd name="connsiteX14" fmla="*/ 9832 w 1465006"/>
              <a:gd name="connsiteY14" fmla="*/ 786580 h 1514167"/>
              <a:gd name="connsiteX15" fmla="*/ 19664 w 1465006"/>
              <a:gd name="connsiteY15" fmla="*/ 835741 h 1514167"/>
              <a:gd name="connsiteX16" fmla="*/ 39329 w 1465006"/>
              <a:gd name="connsiteY16" fmla="*/ 875070 h 1514167"/>
              <a:gd name="connsiteX17" fmla="*/ 68825 w 1465006"/>
              <a:gd name="connsiteY17" fmla="*/ 934064 h 1514167"/>
              <a:gd name="connsiteX18" fmla="*/ 98322 w 1465006"/>
              <a:gd name="connsiteY18" fmla="*/ 1032387 h 1514167"/>
              <a:gd name="connsiteX19" fmla="*/ 108154 w 1465006"/>
              <a:gd name="connsiteY19" fmla="*/ 1061883 h 1514167"/>
              <a:gd name="connsiteX20" fmla="*/ 147483 w 1465006"/>
              <a:gd name="connsiteY20" fmla="*/ 1120877 h 1514167"/>
              <a:gd name="connsiteX21" fmla="*/ 196645 w 1465006"/>
              <a:gd name="connsiteY21" fmla="*/ 1179870 h 1514167"/>
              <a:gd name="connsiteX22" fmla="*/ 245806 w 1465006"/>
              <a:gd name="connsiteY22" fmla="*/ 1229032 h 1514167"/>
              <a:gd name="connsiteX23" fmla="*/ 265471 w 1465006"/>
              <a:gd name="connsiteY23" fmla="*/ 1258529 h 1514167"/>
              <a:gd name="connsiteX24" fmla="*/ 324464 w 1465006"/>
              <a:gd name="connsiteY24" fmla="*/ 1288025 h 1514167"/>
              <a:gd name="connsiteX25" fmla="*/ 383458 w 1465006"/>
              <a:gd name="connsiteY25" fmla="*/ 1327354 h 1514167"/>
              <a:gd name="connsiteX26" fmla="*/ 442451 w 1465006"/>
              <a:gd name="connsiteY26" fmla="*/ 1376516 h 1514167"/>
              <a:gd name="connsiteX27" fmla="*/ 471948 w 1465006"/>
              <a:gd name="connsiteY27" fmla="*/ 1386348 h 1514167"/>
              <a:gd name="connsiteX28" fmla="*/ 511277 w 1465006"/>
              <a:gd name="connsiteY28" fmla="*/ 1406012 h 1514167"/>
              <a:gd name="connsiteX29" fmla="*/ 540774 w 1465006"/>
              <a:gd name="connsiteY29" fmla="*/ 1415845 h 1514167"/>
              <a:gd name="connsiteX30" fmla="*/ 599767 w 1465006"/>
              <a:gd name="connsiteY30" fmla="*/ 1455174 h 1514167"/>
              <a:gd name="connsiteX31" fmla="*/ 629264 w 1465006"/>
              <a:gd name="connsiteY31" fmla="*/ 1465006 h 1514167"/>
              <a:gd name="connsiteX32" fmla="*/ 658761 w 1465006"/>
              <a:gd name="connsiteY32" fmla="*/ 1484670 h 1514167"/>
              <a:gd name="connsiteX33" fmla="*/ 698090 w 1465006"/>
              <a:gd name="connsiteY33" fmla="*/ 1494503 h 1514167"/>
              <a:gd name="connsiteX34" fmla="*/ 776748 w 1465006"/>
              <a:gd name="connsiteY34" fmla="*/ 1514167 h 1514167"/>
              <a:gd name="connsiteX35" fmla="*/ 1150374 w 1465006"/>
              <a:gd name="connsiteY35" fmla="*/ 1504335 h 1514167"/>
              <a:gd name="connsiteX36" fmla="*/ 1209367 w 1465006"/>
              <a:gd name="connsiteY36" fmla="*/ 1465006 h 1514167"/>
              <a:gd name="connsiteX37" fmla="*/ 1238864 w 1465006"/>
              <a:gd name="connsiteY37" fmla="*/ 1445341 h 1514167"/>
              <a:gd name="connsiteX38" fmla="*/ 1278193 w 1465006"/>
              <a:gd name="connsiteY38" fmla="*/ 1386348 h 1514167"/>
              <a:gd name="connsiteX39" fmla="*/ 1297858 w 1465006"/>
              <a:gd name="connsiteY39" fmla="*/ 1356851 h 1514167"/>
              <a:gd name="connsiteX40" fmla="*/ 1327354 w 1465006"/>
              <a:gd name="connsiteY40" fmla="*/ 1327354 h 1514167"/>
              <a:gd name="connsiteX41" fmla="*/ 1337187 w 1465006"/>
              <a:gd name="connsiteY41" fmla="*/ 1288025 h 1514167"/>
              <a:gd name="connsiteX42" fmla="*/ 1356851 w 1465006"/>
              <a:gd name="connsiteY42" fmla="*/ 1229032 h 1514167"/>
              <a:gd name="connsiteX43" fmla="*/ 1366683 w 1465006"/>
              <a:gd name="connsiteY43" fmla="*/ 1199535 h 1514167"/>
              <a:gd name="connsiteX44" fmla="*/ 1376516 w 1465006"/>
              <a:gd name="connsiteY44" fmla="*/ 1170038 h 1514167"/>
              <a:gd name="connsiteX45" fmla="*/ 1386348 w 1465006"/>
              <a:gd name="connsiteY45" fmla="*/ 1140541 h 1514167"/>
              <a:gd name="connsiteX46" fmla="*/ 1435509 w 1465006"/>
              <a:gd name="connsiteY46" fmla="*/ 1052051 h 1514167"/>
              <a:gd name="connsiteX47" fmla="*/ 1435509 w 1465006"/>
              <a:gd name="connsiteY47" fmla="*/ 648929 h 1514167"/>
              <a:gd name="connsiteX48" fmla="*/ 1465006 w 1465006"/>
              <a:gd name="connsiteY48" fmla="*/ 403122 h 1514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1465006" h="1514167">
                <a:moveTo>
                  <a:pt x="629264" y="0"/>
                </a:moveTo>
                <a:cubicBezTo>
                  <a:pt x="547329" y="3277"/>
                  <a:pt x="464413" y="-3225"/>
                  <a:pt x="383458" y="9832"/>
                </a:cubicBezTo>
                <a:cubicBezTo>
                  <a:pt x="360126" y="13595"/>
                  <a:pt x="347392" y="43429"/>
                  <a:pt x="324464" y="49161"/>
                </a:cubicBezTo>
                <a:lnTo>
                  <a:pt x="285135" y="58993"/>
                </a:lnTo>
                <a:cubicBezTo>
                  <a:pt x="211898" y="107818"/>
                  <a:pt x="301847" y="45066"/>
                  <a:pt x="226142" y="108154"/>
                </a:cubicBezTo>
                <a:cubicBezTo>
                  <a:pt x="217064" y="115719"/>
                  <a:pt x="205477" y="119968"/>
                  <a:pt x="196645" y="127819"/>
                </a:cubicBezTo>
                <a:cubicBezTo>
                  <a:pt x="161955" y="158654"/>
                  <a:pt x="139199" y="179188"/>
                  <a:pt x="117987" y="216309"/>
                </a:cubicBezTo>
                <a:cubicBezTo>
                  <a:pt x="110715" y="229035"/>
                  <a:pt x="105594" y="242912"/>
                  <a:pt x="98322" y="255638"/>
                </a:cubicBezTo>
                <a:cubicBezTo>
                  <a:pt x="92459" y="265898"/>
                  <a:pt x="83457" y="274337"/>
                  <a:pt x="78658" y="285135"/>
                </a:cubicBezTo>
                <a:cubicBezTo>
                  <a:pt x="78657" y="285137"/>
                  <a:pt x="54078" y="358875"/>
                  <a:pt x="49161" y="373625"/>
                </a:cubicBezTo>
                <a:cubicBezTo>
                  <a:pt x="45884" y="383457"/>
                  <a:pt x="43964" y="393852"/>
                  <a:pt x="39329" y="403122"/>
                </a:cubicBezTo>
                <a:lnTo>
                  <a:pt x="19664" y="442451"/>
                </a:lnTo>
                <a:cubicBezTo>
                  <a:pt x="16387" y="462116"/>
                  <a:pt x="14157" y="481984"/>
                  <a:pt x="9832" y="501445"/>
                </a:cubicBezTo>
                <a:cubicBezTo>
                  <a:pt x="7584" y="511562"/>
                  <a:pt x="0" y="520577"/>
                  <a:pt x="0" y="530941"/>
                </a:cubicBezTo>
                <a:cubicBezTo>
                  <a:pt x="0" y="616217"/>
                  <a:pt x="4342" y="701481"/>
                  <a:pt x="9832" y="786580"/>
                </a:cubicBezTo>
                <a:cubicBezTo>
                  <a:pt x="10908" y="803257"/>
                  <a:pt x="14379" y="819887"/>
                  <a:pt x="19664" y="835741"/>
                </a:cubicBezTo>
                <a:cubicBezTo>
                  <a:pt x="24299" y="849646"/>
                  <a:pt x="33555" y="861598"/>
                  <a:pt x="39329" y="875070"/>
                </a:cubicBezTo>
                <a:cubicBezTo>
                  <a:pt x="63755" y="932064"/>
                  <a:pt x="31033" y="877374"/>
                  <a:pt x="68825" y="934064"/>
                </a:cubicBezTo>
                <a:cubicBezTo>
                  <a:pt x="83869" y="1009279"/>
                  <a:pt x="70604" y="958470"/>
                  <a:pt x="98322" y="1032387"/>
                </a:cubicBezTo>
                <a:cubicBezTo>
                  <a:pt x="101961" y="1042091"/>
                  <a:pt x="103121" y="1052823"/>
                  <a:pt x="108154" y="1061883"/>
                </a:cubicBezTo>
                <a:cubicBezTo>
                  <a:pt x="119632" y="1082543"/>
                  <a:pt x="136913" y="1099738"/>
                  <a:pt x="147483" y="1120877"/>
                </a:cubicBezTo>
                <a:cubicBezTo>
                  <a:pt x="172433" y="1170775"/>
                  <a:pt x="154952" y="1152076"/>
                  <a:pt x="196645" y="1179870"/>
                </a:cubicBezTo>
                <a:cubicBezTo>
                  <a:pt x="249079" y="1258524"/>
                  <a:pt x="180261" y="1163487"/>
                  <a:pt x="245806" y="1229032"/>
                </a:cubicBezTo>
                <a:cubicBezTo>
                  <a:pt x="254162" y="1237388"/>
                  <a:pt x="257115" y="1250173"/>
                  <a:pt x="265471" y="1258529"/>
                </a:cubicBezTo>
                <a:cubicBezTo>
                  <a:pt x="284531" y="1277589"/>
                  <a:pt x="300473" y="1280028"/>
                  <a:pt x="324464" y="1288025"/>
                </a:cubicBezTo>
                <a:cubicBezTo>
                  <a:pt x="418566" y="1382127"/>
                  <a:pt x="298078" y="1270434"/>
                  <a:pt x="383458" y="1327354"/>
                </a:cubicBezTo>
                <a:cubicBezTo>
                  <a:pt x="448694" y="1370845"/>
                  <a:pt x="378112" y="1344347"/>
                  <a:pt x="442451" y="1376516"/>
                </a:cubicBezTo>
                <a:cubicBezTo>
                  <a:pt x="451721" y="1381151"/>
                  <a:pt x="462422" y="1382265"/>
                  <a:pt x="471948" y="1386348"/>
                </a:cubicBezTo>
                <a:cubicBezTo>
                  <a:pt x="485420" y="1392122"/>
                  <a:pt x="497805" y="1400238"/>
                  <a:pt x="511277" y="1406012"/>
                </a:cubicBezTo>
                <a:cubicBezTo>
                  <a:pt x="520803" y="1410095"/>
                  <a:pt x="531714" y="1410812"/>
                  <a:pt x="540774" y="1415845"/>
                </a:cubicBezTo>
                <a:cubicBezTo>
                  <a:pt x="561433" y="1427323"/>
                  <a:pt x="577346" y="1447701"/>
                  <a:pt x="599767" y="1455174"/>
                </a:cubicBezTo>
                <a:cubicBezTo>
                  <a:pt x="609599" y="1458451"/>
                  <a:pt x="619994" y="1460371"/>
                  <a:pt x="629264" y="1465006"/>
                </a:cubicBezTo>
                <a:cubicBezTo>
                  <a:pt x="639833" y="1470291"/>
                  <a:pt x="647900" y="1480015"/>
                  <a:pt x="658761" y="1484670"/>
                </a:cubicBezTo>
                <a:cubicBezTo>
                  <a:pt x="671182" y="1489993"/>
                  <a:pt x="684899" y="1491571"/>
                  <a:pt x="698090" y="1494503"/>
                </a:cubicBezTo>
                <a:cubicBezTo>
                  <a:pt x="769286" y="1510325"/>
                  <a:pt x="724034" y="1496596"/>
                  <a:pt x="776748" y="1514167"/>
                </a:cubicBezTo>
                <a:lnTo>
                  <a:pt x="1150374" y="1504335"/>
                </a:lnTo>
                <a:cubicBezTo>
                  <a:pt x="1173857" y="1501667"/>
                  <a:pt x="1189703" y="1478116"/>
                  <a:pt x="1209367" y="1465006"/>
                </a:cubicBezTo>
                <a:lnTo>
                  <a:pt x="1238864" y="1445341"/>
                </a:lnTo>
                <a:lnTo>
                  <a:pt x="1278193" y="1386348"/>
                </a:lnTo>
                <a:cubicBezTo>
                  <a:pt x="1284748" y="1376516"/>
                  <a:pt x="1289502" y="1365207"/>
                  <a:pt x="1297858" y="1356851"/>
                </a:cubicBezTo>
                <a:lnTo>
                  <a:pt x="1327354" y="1327354"/>
                </a:lnTo>
                <a:cubicBezTo>
                  <a:pt x="1330632" y="1314244"/>
                  <a:pt x="1333304" y="1300968"/>
                  <a:pt x="1337187" y="1288025"/>
                </a:cubicBezTo>
                <a:cubicBezTo>
                  <a:pt x="1343143" y="1268171"/>
                  <a:pt x="1350296" y="1248696"/>
                  <a:pt x="1356851" y="1229032"/>
                </a:cubicBezTo>
                <a:lnTo>
                  <a:pt x="1366683" y="1199535"/>
                </a:lnTo>
                <a:lnTo>
                  <a:pt x="1376516" y="1170038"/>
                </a:lnTo>
                <a:cubicBezTo>
                  <a:pt x="1379793" y="1160206"/>
                  <a:pt x="1380599" y="1149164"/>
                  <a:pt x="1386348" y="1140541"/>
                </a:cubicBezTo>
                <a:cubicBezTo>
                  <a:pt x="1431426" y="1072925"/>
                  <a:pt x="1418204" y="1103969"/>
                  <a:pt x="1435509" y="1052051"/>
                </a:cubicBezTo>
                <a:cubicBezTo>
                  <a:pt x="1421821" y="846722"/>
                  <a:pt x="1420640" y="906652"/>
                  <a:pt x="1435509" y="648929"/>
                </a:cubicBezTo>
                <a:cubicBezTo>
                  <a:pt x="1450797" y="383936"/>
                  <a:pt x="1394998" y="333114"/>
                  <a:pt x="1465006" y="403122"/>
                </a:cubicBezTo>
              </a:path>
            </a:pathLst>
          </a:custGeom>
          <a:noFill/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7C5AB4D-C452-4CF8-8FF1-507EBE454549}"/>
              </a:ext>
            </a:extLst>
          </p:cNvPr>
          <p:cNvSpPr txBox="1"/>
          <p:nvPr/>
        </p:nvSpPr>
        <p:spPr>
          <a:xfrm>
            <a:off x="6280738" y="1327356"/>
            <a:ext cx="2485049" cy="363699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eaLnBrk="0" hangingPunct="0"/>
            <a:r>
              <a:rPr lang="en-US" sz="2000" b="1" dirty="0">
                <a:ea typeface="+mn-ea"/>
                <a:cs typeface="+mn-cs"/>
              </a:rPr>
              <a:t>0</a:t>
            </a:r>
            <a:r>
              <a:rPr lang="en-US" sz="2000" b="1" baseline="30000" dirty="0"/>
              <a:t>0</a:t>
            </a:r>
            <a:r>
              <a:rPr lang="en-US" sz="2000" b="1" dirty="0">
                <a:ea typeface="+mn-ea"/>
                <a:cs typeface="+mn-cs"/>
              </a:rPr>
              <a:t> (vertical)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C60EFC0-61EE-4481-B75D-BAD5C97313D5}"/>
              </a:ext>
            </a:extLst>
          </p:cNvPr>
          <p:cNvSpPr txBox="1"/>
          <p:nvPr/>
        </p:nvSpPr>
        <p:spPr>
          <a:xfrm>
            <a:off x="7609612" y="998069"/>
            <a:ext cx="4669462" cy="363699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algn="l" eaLnBrk="0" hangingPunct="0"/>
            <a:r>
              <a:rPr lang="en-US" sz="2000" b="1" dirty="0">
                <a:ea typeface="+mn-ea"/>
                <a:cs typeface="+mn-cs"/>
              </a:rPr>
              <a:t>Tilt</a:t>
            </a:r>
          </a:p>
        </p:txBody>
      </p:sp>
    </p:spTree>
    <p:extLst>
      <p:ext uri="{BB962C8B-B14F-4D97-AF65-F5344CB8AC3E}">
        <p14:creationId xmlns:p14="http://schemas.microsoft.com/office/powerpoint/2010/main" val="2054084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>
        <p:fade/>
      </p:transition>
    </mc:Choice>
    <mc:Fallback xmlns="">
      <p:transition spd="slow" advClick="0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0BEF102-BA3B-CB41-8697-181FF86B50B1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</p:grpSpPr>
          <p:sp>
            <p:nvSpPr>
              <p:cNvPr id="19" name="gradient background1">
                <a:extLst>
                  <a:ext uri="{FF2B5EF4-FFF2-40B4-BE49-F238E27FC236}">
                    <a16:creationId xmlns:a16="http://schemas.microsoft.com/office/drawing/2014/main" id="{600D8D40-F20C-4E46-87B0-1D557AEE5A3B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40" name="gradient background1">
                <a:extLst>
                  <a:ext uri="{FF2B5EF4-FFF2-40B4-BE49-F238E27FC236}">
                    <a16:creationId xmlns:a16="http://schemas.microsoft.com/office/drawing/2014/main" id="{F1936B49-1E69-CB46-A4F4-3375F79715A5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>
                      <a:alpha val="57000"/>
                    </a:srgbClr>
                  </a:gs>
                  <a:gs pos="46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pic>
        <p:nvPicPr>
          <p:cNvPr id="15364" name="Picture 4">
            <a:extLst>
              <a:ext uri="{FF2B5EF4-FFF2-40B4-BE49-F238E27FC236}">
                <a16:creationId xmlns:a16="http://schemas.microsoft.com/office/drawing/2014/main" id="{551EBE27-DFA4-41C3-BCF4-A41B3C3B5C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4171" y="1265302"/>
            <a:ext cx="7569635" cy="4894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Title 49">
            <a:extLst>
              <a:ext uri="{FF2B5EF4-FFF2-40B4-BE49-F238E27FC236}">
                <a16:creationId xmlns:a16="http://schemas.microsoft.com/office/drawing/2014/main" id="{E2517549-8406-E740-85E7-49B4C190C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Voxel Layer API – Slices and Sections </a:t>
            </a:r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DF2E0C8-5BEB-B741-B50C-320A568645F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D5B20E2-BF8E-4C92-96EC-C9F064888F19}"/>
              </a:ext>
            </a:extLst>
          </p:cNvPr>
          <p:cNvCxnSpPr>
            <a:cxnSpLocks/>
          </p:cNvCxnSpPr>
          <p:nvPr/>
        </p:nvCxnSpPr>
        <p:spPr bwMode="auto">
          <a:xfrm>
            <a:off x="2880852" y="3541925"/>
            <a:ext cx="7924800" cy="65304"/>
          </a:xfrm>
          <a:prstGeom prst="line">
            <a:avLst/>
          </a:prstGeom>
          <a:noFill/>
          <a:ln w="25400" cap="flat" cmpd="sng" algn="ctr">
            <a:solidFill>
              <a:srgbClr val="FFFF00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D6106E3-346F-4284-9CDC-5EC9516EBFD2}"/>
              </a:ext>
            </a:extLst>
          </p:cNvPr>
          <p:cNvCxnSpPr>
            <a:cxnSpLocks/>
          </p:cNvCxnSpPr>
          <p:nvPr/>
        </p:nvCxnSpPr>
        <p:spPr bwMode="auto">
          <a:xfrm>
            <a:off x="6851011" y="1667435"/>
            <a:ext cx="33883" cy="4349944"/>
          </a:xfrm>
          <a:prstGeom prst="line">
            <a:avLst/>
          </a:prstGeom>
          <a:noFill/>
          <a:ln w="28575" cap="flat" cmpd="sng" algn="ctr">
            <a:solidFill>
              <a:srgbClr val="FFFF00"/>
            </a:solidFill>
            <a:prstDash val="sysDot"/>
            <a:round/>
            <a:headEnd type="arrow" w="lg" len="lg"/>
            <a:tailEnd type="arrow" w="lg" len="lg"/>
          </a:ln>
          <a:effectLst/>
        </p:spPr>
      </p:cxn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48CC3077-4704-4398-B72E-07E532DFD6C0}"/>
              </a:ext>
            </a:extLst>
          </p:cNvPr>
          <p:cNvSpPr/>
          <p:nvPr/>
        </p:nvSpPr>
        <p:spPr bwMode="auto">
          <a:xfrm>
            <a:off x="5250387" y="3264310"/>
            <a:ext cx="2665840" cy="2688945"/>
          </a:xfrm>
          <a:custGeom>
            <a:avLst/>
            <a:gdLst>
              <a:gd name="connsiteX0" fmla="*/ 1632194 w 2665840"/>
              <a:gd name="connsiteY0" fmla="*/ 0 h 2688945"/>
              <a:gd name="connsiteX1" fmla="*/ 39 w 2665840"/>
              <a:gd name="connsiteY1" fmla="*/ 2320413 h 2688945"/>
              <a:gd name="connsiteX2" fmla="*/ 1671523 w 2665840"/>
              <a:gd name="connsiteY2" fmla="*/ 2654709 h 2688945"/>
              <a:gd name="connsiteX3" fmla="*/ 2644916 w 2665840"/>
              <a:gd name="connsiteY3" fmla="*/ 2015613 h 2688945"/>
              <a:gd name="connsiteX4" fmla="*/ 2379445 w 2665840"/>
              <a:gd name="connsiteY4" fmla="*/ 1071716 h 2688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65840" h="2688945">
                <a:moveTo>
                  <a:pt x="1632194" y="0"/>
                </a:moveTo>
                <a:cubicBezTo>
                  <a:pt x="812839" y="938981"/>
                  <a:pt x="-6516" y="1877962"/>
                  <a:pt x="39" y="2320413"/>
                </a:cubicBezTo>
                <a:cubicBezTo>
                  <a:pt x="6594" y="2762864"/>
                  <a:pt x="1230710" y="2705509"/>
                  <a:pt x="1671523" y="2654709"/>
                </a:cubicBezTo>
                <a:cubicBezTo>
                  <a:pt x="2112336" y="2603909"/>
                  <a:pt x="2526929" y="2279445"/>
                  <a:pt x="2644916" y="2015613"/>
                </a:cubicBezTo>
                <a:cubicBezTo>
                  <a:pt x="2762903" y="1751781"/>
                  <a:pt x="2341755" y="1181510"/>
                  <a:pt x="2379445" y="1071716"/>
                </a:cubicBezTo>
              </a:path>
            </a:pathLst>
          </a:custGeom>
          <a:noFill/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5D30FBC8-140E-43EE-B2FF-52317092ADEA}"/>
              </a:ext>
            </a:extLst>
          </p:cNvPr>
          <p:cNvSpPr/>
          <p:nvPr/>
        </p:nvSpPr>
        <p:spPr bwMode="auto">
          <a:xfrm>
            <a:off x="6233652" y="3982065"/>
            <a:ext cx="1465006" cy="1514167"/>
          </a:xfrm>
          <a:custGeom>
            <a:avLst/>
            <a:gdLst>
              <a:gd name="connsiteX0" fmla="*/ 629264 w 1465006"/>
              <a:gd name="connsiteY0" fmla="*/ 0 h 1514167"/>
              <a:gd name="connsiteX1" fmla="*/ 383458 w 1465006"/>
              <a:gd name="connsiteY1" fmla="*/ 9832 h 1514167"/>
              <a:gd name="connsiteX2" fmla="*/ 324464 w 1465006"/>
              <a:gd name="connsiteY2" fmla="*/ 49161 h 1514167"/>
              <a:gd name="connsiteX3" fmla="*/ 285135 w 1465006"/>
              <a:gd name="connsiteY3" fmla="*/ 58993 h 1514167"/>
              <a:gd name="connsiteX4" fmla="*/ 226142 w 1465006"/>
              <a:gd name="connsiteY4" fmla="*/ 108154 h 1514167"/>
              <a:gd name="connsiteX5" fmla="*/ 196645 w 1465006"/>
              <a:gd name="connsiteY5" fmla="*/ 127819 h 1514167"/>
              <a:gd name="connsiteX6" fmla="*/ 117987 w 1465006"/>
              <a:gd name="connsiteY6" fmla="*/ 216309 h 1514167"/>
              <a:gd name="connsiteX7" fmla="*/ 98322 w 1465006"/>
              <a:gd name="connsiteY7" fmla="*/ 255638 h 1514167"/>
              <a:gd name="connsiteX8" fmla="*/ 78658 w 1465006"/>
              <a:gd name="connsiteY8" fmla="*/ 285135 h 1514167"/>
              <a:gd name="connsiteX9" fmla="*/ 49161 w 1465006"/>
              <a:gd name="connsiteY9" fmla="*/ 373625 h 1514167"/>
              <a:gd name="connsiteX10" fmla="*/ 39329 w 1465006"/>
              <a:gd name="connsiteY10" fmla="*/ 403122 h 1514167"/>
              <a:gd name="connsiteX11" fmla="*/ 19664 w 1465006"/>
              <a:gd name="connsiteY11" fmla="*/ 442451 h 1514167"/>
              <a:gd name="connsiteX12" fmla="*/ 9832 w 1465006"/>
              <a:gd name="connsiteY12" fmla="*/ 501445 h 1514167"/>
              <a:gd name="connsiteX13" fmla="*/ 0 w 1465006"/>
              <a:gd name="connsiteY13" fmla="*/ 530941 h 1514167"/>
              <a:gd name="connsiteX14" fmla="*/ 9832 w 1465006"/>
              <a:gd name="connsiteY14" fmla="*/ 786580 h 1514167"/>
              <a:gd name="connsiteX15" fmla="*/ 19664 w 1465006"/>
              <a:gd name="connsiteY15" fmla="*/ 835741 h 1514167"/>
              <a:gd name="connsiteX16" fmla="*/ 39329 w 1465006"/>
              <a:gd name="connsiteY16" fmla="*/ 875070 h 1514167"/>
              <a:gd name="connsiteX17" fmla="*/ 68825 w 1465006"/>
              <a:gd name="connsiteY17" fmla="*/ 934064 h 1514167"/>
              <a:gd name="connsiteX18" fmla="*/ 98322 w 1465006"/>
              <a:gd name="connsiteY18" fmla="*/ 1032387 h 1514167"/>
              <a:gd name="connsiteX19" fmla="*/ 108154 w 1465006"/>
              <a:gd name="connsiteY19" fmla="*/ 1061883 h 1514167"/>
              <a:gd name="connsiteX20" fmla="*/ 147483 w 1465006"/>
              <a:gd name="connsiteY20" fmla="*/ 1120877 h 1514167"/>
              <a:gd name="connsiteX21" fmla="*/ 196645 w 1465006"/>
              <a:gd name="connsiteY21" fmla="*/ 1179870 h 1514167"/>
              <a:gd name="connsiteX22" fmla="*/ 245806 w 1465006"/>
              <a:gd name="connsiteY22" fmla="*/ 1229032 h 1514167"/>
              <a:gd name="connsiteX23" fmla="*/ 265471 w 1465006"/>
              <a:gd name="connsiteY23" fmla="*/ 1258529 h 1514167"/>
              <a:gd name="connsiteX24" fmla="*/ 324464 w 1465006"/>
              <a:gd name="connsiteY24" fmla="*/ 1288025 h 1514167"/>
              <a:gd name="connsiteX25" fmla="*/ 383458 w 1465006"/>
              <a:gd name="connsiteY25" fmla="*/ 1327354 h 1514167"/>
              <a:gd name="connsiteX26" fmla="*/ 442451 w 1465006"/>
              <a:gd name="connsiteY26" fmla="*/ 1376516 h 1514167"/>
              <a:gd name="connsiteX27" fmla="*/ 471948 w 1465006"/>
              <a:gd name="connsiteY27" fmla="*/ 1386348 h 1514167"/>
              <a:gd name="connsiteX28" fmla="*/ 511277 w 1465006"/>
              <a:gd name="connsiteY28" fmla="*/ 1406012 h 1514167"/>
              <a:gd name="connsiteX29" fmla="*/ 540774 w 1465006"/>
              <a:gd name="connsiteY29" fmla="*/ 1415845 h 1514167"/>
              <a:gd name="connsiteX30" fmla="*/ 599767 w 1465006"/>
              <a:gd name="connsiteY30" fmla="*/ 1455174 h 1514167"/>
              <a:gd name="connsiteX31" fmla="*/ 629264 w 1465006"/>
              <a:gd name="connsiteY31" fmla="*/ 1465006 h 1514167"/>
              <a:gd name="connsiteX32" fmla="*/ 658761 w 1465006"/>
              <a:gd name="connsiteY32" fmla="*/ 1484670 h 1514167"/>
              <a:gd name="connsiteX33" fmla="*/ 698090 w 1465006"/>
              <a:gd name="connsiteY33" fmla="*/ 1494503 h 1514167"/>
              <a:gd name="connsiteX34" fmla="*/ 776748 w 1465006"/>
              <a:gd name="connsiteY34" fmla="*/ 1514167 h 1514167"/>
              <a:gd name="connsiteX35" fmla="*/ 1150374 w 1465006"/>
              <a:gd name="connsiteY35" fmla="*/ 1504335 h 1514167"/>
              <a:gd name="connsiteX36" fmla="*/ 1209367 w 1465006"/>
              <a:gd name="connsiteY36" fmla="*/ 1465006 h 1514167"/>
              <a:gd name="connsiteX37" fmla="*/ 1238864 w 1465006"/>
              <a:gd name="connsiteY37" fmla="*/ 1445341 h 1514167"/>
              <a:gd name="connsiteX38" fmla="*/ 1278193 w 1465006"/>
              <a:gd name="connsiteY38" fmla="*/ 1386348 h 1514167"/>
              <a:gd name="connsiteX39" fmla="*/ 1297858 w 1465006"/>
              <a:gd name="connsiteY39" fmla="*/ 1356851 h 1514167"/>
              <a:gd name="connsiteX40" fmla="*/ 1327354 w 1465006"/>
              <a:gd name="connsiteY40" fmla="*/ 1327354 h 1514167"/>
              <a:gd name="connsiteX41" fmla="*/ 1337187 w 1465006"/>
              <a:gd name="connsiteY41" fmla="*/ 1288025 h 1514167"/>
              <a:gd name="connsiteX42" fmla="*/ 1356851 w 1465006"/>
              <a:gd name="connsiteY42" fmla="*/ 1229032 h 1514167"/>
              <a:gd name="connsiteX43" fmla="*/ 1366683 w 1465006"/>
              <a:gd name="connsiteY43" fmla="*/ 1199535 h 1514167"/>
              <a:gd name="connsiteX44" fmla="*/ 1376516 w 1465006"/>
              <a:gd name="connsiteY44" fmla="*/ 1170038 h 1514167"/>
              <a:gd name="connsiteX45" fmla="*/ 1386348 w 1465006"/>
              <a:gd name="connsiteY45" fmla="*/ 1140541 h 1514167"/>
              <a:gd name="connsiteX46" fmla="*/ 1435509 w 1465006"/>
              <a:gd name="connsiteY46" fmla="*/ 1052051 h 1514167"/>
              <a:gd name="connsiteX47" fmla="*/ 1435509 w 1465006"/>
              <a:gd name="connsiteY47" fmla="*/ 648929 h 1514167"/>
              <a:gd name="connsiteX48" fmla="*/ 1465006 w 1465006"/>
              <a:gd name="connsiteY48" fmla="*/ 403122 h 1514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1465006" h="1514167">
                <a:moveTo>
                  <a:pt x="629264" y="0"/>
                </a:moveTo>
                <a:cubicBezTo>
                  <a:pt x="547329" y="3277"/>
                  <a:pt x="464413" y="-3225"/>
                  <a:pt x="383458" y="9832"/>
                </a:cubicBezTo>
                <a:cubicBezTo>
                  <a:pt x="360126" y="13595"/>
                  <a:pt x="347392" y="43429"/>
                  <a:pt x="324464" y="49161"/>
                </a:cubicBezTo>
                <a:lnTo>
                  <a:pt x="285135" y="58993"/>
                </a:lnTo>
                <a:cubicBezTo>
                  <a:pt x="211898" y="107818"/>
                  <a:pt x="301847" y="45066"/>
                  <a:pt x="226142" y="108154"/>
                </a:cubicBezTo>
                <a:cubicBezTo>
                  <a:pt x="217064" y="115719"/>
                  <a:pt x="205477" y="119968"/>
                  <a:pt x="196645" y="127819"/>
                </a:cubicBezTo>
                <a:cubicBezTo>
                  <a:pt x="161955" y="158654"/>
                  <a:pt x="139199" y="179188"/>
                  <a:pt x="117987" y="216309"/>
                </a:cubicBezTo>
                <a:cubicBezTo>
                  <a:pt x="110715" y="229035"/>
                  <a:pt x="105594" y="242912"/>
                  <a:pt x="98322" y="255638"/>
                </a:cubicBezTo>
                <a:cubicBezTo>
                  <a:pt x="92459" y="265898"/>
                  <a:pt x="83457" y="274337"/>
                  <a:pt x="78658" y="285135"/>
                </a:cubicBezTo>
                <a:cubicBezTo>
                  <a:pt x="78657" y="285137"/>
                  <a:pt x="54078" y="358875"/>
                  <a:pt x="49161" y="373625"/>
                </a:cubicBezTo>
                <a:cubicBezTo>
                  <a:pt x="45884" y="383457"/>
                  <a:pt x="43964" y="393852"/>
                  <a:pt x="39329" y="403122"/>
                </a:cubicBezTo>
                <a:lnTo>
                  <a:pt x="19664" y="442451"/>
                </a:lnTo>
                <a:cubicBezTo>
                  <a:pt x="16387" y="462116"/>
                  <a:pt x="14157" y="481984"/>
                  <a:pt x="9832" y="501445"/>
                </a:cubicBezTo>
                <a:cubicBezTo>
                  <a:pt x="7584" y="511562"/>
                  <a:pt x="0" y="520577"/>
                  <a:pt x="0" y="530941"/>
                </a:cubicBezTo>
                <a:cubicBezTo>
                  <a:pt x="0" y="616217"/>
                  <a:pt x="4342" y="701481"/>
                  <a:pt x="9832" y="786580"/>
                </a:cubicBezTo>
                <a:cubicBezTo>
                  <a:pt x="10908" y="803257"/>
                  <a:pt x="14379" y="819887"/>
                  <a:pt x="19664" y="835741"/>
                </a:cubicBezTo>
                <a:cubicBezTo>
                  <a:pt x="24299" y="849646"/>
                  <a:pt x="33555" y="861598"/>
                  <a:pt x="39329" y="875070"/>
                </a:cubicBezTo>
                <a:cubicBezTo>
                  <a:pt x="63755" y="932064"/>
                  <a:pt x="31033" y="877374"/>
                  <a:pt x="68825" y="934064"/>
                </a:cubicBezTo>
                <a:cubicBezTo>
                  <a:pt x="83869" y="1009279"/>
                  <a:pt x="70604" y="958470"/>
                  <a:pt x="98322" y="1032387"/>
                </a:cubicBezTo>
                <a:cubicBezTo>
                  <a:pt x="101961" y="1042091"/>
                  <a:pt x="103121" y="1052823"/>
                  <a:pt x="108154" y="1061883"/>
                </a:cubicBezTo>
                <a:cubicBezTo>
                  <a:pt x="119632" y="1082543"/>
                  <a:pt x="136913" y="1099738"/>
                  <a:pt x="147483" y="1120877"/>
                </a:cubicBezTo>
                <a:cubicBezTo>
                  <a:pt x="172433" y="1170775"/>
                  <a:pt x="154952" y="1152076"/>
                  <a:pt x="196645" y="1179870"/>
                </a:cubicBezTo>
                <a:cubicBezTo>
                  <a:pt x="249079" y="1258524"/>
                  <a:pt x="180261" y="1163487"/>
                  <a:pt x="245806" y="1229032"/>
                </a:cubicBezTo>
                <a:cubicBezTo>
                  <a:pt x="254162" y="1237388"/>
                  <a:pt x="257115" y="1250173"/>
                  <a:pt x="265471" y="1258529"/>
                </a:cubicBezTo>
                <a:cubicBezTo>
                  <a:pt x="284531" y="1277589"/>
                  <a:pt x="300473" y="1280028"/>
                  <a:pt x="324464" y="1288025"/>
                </a:cubicBezTo>
                <a:cubicBezTo>
                  <a:pt x="418566" y="1382127"/>
                  <a:pt x="298078" y="1270434"/>
                  <a:pt x="383458" y="1327354"/>
                </a:cubicBezTo>
                <a:cubicBezTo>
                  <a:pt x="448694" y="1370845"/>
                  <a:pt x="378112" y="1344347"/>
                  <a:pt x="442451" y="1376516"/>
                </a:cubicBezTo>
                <a:cubicBezTo>
                  <a:pt x="451721" y="1381151"/>
                  <a:pt x="462422" y="1382265"/>
                  <a:pt x="471948" y="1386348"/>
                </a:cubicBezTo>
                <a:cubicBezTo>
                  <a:pt x="485420" y="1392122"/>
                  <a:pt x="497805" y="1400238"/>
                  <a:pt x="511277" y="1406012"/>
                </a:cubicBezTo>
                <a:cubicBezTo>
                  <a:pt x="520803" y="1410095"/>
                  <a:pt x="531714" y="1410812"/>
                  <a:pt x="540774" y="1415845"/>
                </a:cubicBezTo>
                <a:cubicBezTo>
                  <a:pt x="561433" y="1427323"/>
                  <a:pt x="577346" y="1447701"/>
                  <a:pt x="599767" y="1455174"/>
                </a:cubicBezTo>
                <a:cubicBezTo>
                  <a:pt x="609599" y="1458451"/>
                  <a:pt x="619994" y="1460371"/>
                  <a:pt x="629264" y="1465006"/>
                </a:cubicBezTo>
                <a:cubicBezTo>
                  <a:pt x="639833" y="1470291"/>
                  <a:pt x="647900" y="1480015"/>
                  <a:pt x="658761" y="1484670"/>
                </a:cubicBezTo>
                <a:cubicBezTo>
                  <a:pt x="671182" y="1489993"/>
                  <a:pt x="684899" y="1491571"/>
                  <a:pt x="698090" y="1494503"/>
                </a:cubicBezTo>
                <a:cubicBezTo>
                  <a:pt x="769286" y="1510325"/>
                  <a:pt x="724034" y="1496596"/>
                  <a:pt x="776748" y="1514167"/>
                </a:cubicBezTo>
                <a:lnTo>
                  <a:pt x="1150374" y="1504335"/>
                </a:lnTo>
                <a:cubicBezTo>
                  <a:pt x="1173857" y="1501667"/>
                  <a:pt x="1189703" y="1478116"/>
                  <a:pt x="1209367" y="1465006"/>
                </a:cubicBezTo>
                <a:lnTo>
                  <a:pt x="1238864" y="1445341"/>
                </a:lnTo>
                <a:lnTo>
                  <a:pt x="1278193" y="1386348"/>
                </a:lnTo>
                <a:cubicBezTo>
                  <a:pt x="1284748" y="1376516"/>
                  <a:pt x="1289502" y="1365207"/>
                  <a:pt x="1297858" y="1356851"/>
                </a:cubicBezTo>
                <a:lnTo>
                  <a:pt x="1327354" y="1327354"/>
                </a:lnTo>
                <a:cubicBezTo>
                  <a:pt x="1330632" y="1314244"/>
                  <a:pt x="1333304" y="1300968"/>
                  <a:pt x="1337187" y="1288025"/>
                </a:cubicBezTo>
                <a:cubicBezTo>
                  <a:pt x="1343143" y="1268171"/>
                  <a:pt x="1350296" y="1248696"/>
                  <a:pt x="1356851" y="1229032"/>
                </a:cubicBezTo>
                <a:lnTo>
                  <a:pt x="1366683" y="1199535"/>
                </a:lnTo>
                <a:lnTo>
                  <a:pt x="1376516" y="1170038"/>
                </a:lnTo>
                <a:cubicBezTo>
                  <a:pt x="1379793" y="1160206"/>
                  <a:pt x="1380599" y="1149164"/>
                  <a:pt x="1386348" y="1140541"/>
                </a:cubicBezTo>
                <a:cubicBezTo>
                  <a:pt x="1431426" y="1072925"/>
                  <a:pt x="1418204" y="1103969"/>
                  <a:pt x="1435509" y="1052051"/>
                </a:cubicBezTo>
                <a:cubicBezTo>
                  <a:pt x="1421821" y="846722"/>
                  <a:pt x="1420640" y="906652"/>
                  <a:pt x="1435509" y="648929"/>
                </a:cubicBezTo>
                <a:cubicBezTo>
                  <a:pt x="1450797" y="383936"/>
                  <a:pt x="1394998" y="333114"/>
                  <a:pt x="1465006" y="403122"/>
                </a:cubicBezTo>
              </a:path>
            </a:pathLst>
          </a:custGeom>
          <a:noFill/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BA2BBF47-FE35-4938-BACD-6343471B88C3}"/>
              </a:ext>
            </a:extLst>
          </p:cNvPr>
          <p:cNvSpPr/>
          <p:nvPr/>
        </p:nvSpPr>
        <p:spPr bwMode="auto">
          <a:xfrm>
            <a:off x="5852013" y="2648831"/>
            <a:ext cx="2043064" cy="1951569"/>
          </a:xfrm>
          <a:prstGeom prst="ellipse">
            <a:avLst/>
          </a:prstGeom>
          <a:noFill/>
          <a:ln w="6350">
            <a:solidFill>
              <a:srgbClr val="FFFF00"/>
            </a:solidFill>
            <a:prstDash val="sysDot"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FA8A09D5-C18D-42D7-9689-CE3CEA748D0F}"/>
              </a:ext>
            </a:extLst>
          </p:cNvPr>
          <p:cNvSpPr/>
          <p:nvPr/>
        </p:nvSpPr>
        <p:spPr bwMode="auto">
          <a:xfrm>
            <a:off x="6872748" y="2635045"/>
            <a:ext cx="1032387" cy="943897"/>
          </a:xfrm>
          <a:custGeom>
            <a:avLst/>
            <a:gdLst>
              <a:gd name="connsiteX0" fmla="*/ 0 w 1032387"/>
              <a:gd name="connsiteY0" fmla="*/ 0 h 943897"/>
              <a:gd name="connsiteX1" fmla="*/ 196646 w 1032387"/>
              <a:gd name="connsiteY1" fmla="*/ 29497 h 943897"/>
              <a:gd name="connsiteX2" fmla="*/ 334297 w 1032387"/>
              <a:gd name="connsiteY2" fmla="*/ 68826 h 943897"/>
              <a:gd name="connsiteX3" fmla="*/ 462117 w 1032387"/>
              <a:gd name="connsiteY3" fmla="*/ 117987 h 943897"/>
              <a:gd name="connsiteX4" fmla="*/ 599768 w 1032387"/>
              <a:gd name="connsiteY4" fmla="*/ 206478 h 943897"/>
              <a:gd name="connsiteX5" fmla="*/ 757084 w 1032387"/>
              <a:gd name="connsiteY5" fmla="*/ 304800 h 943897"/>
              <a:gd name="connsiteX6" fmla="*/ 865239 w 1032387"/>
              <a:gd name="connsiteY6" fmla="*/ 471949 h 943897"/>
              <a:gd name="connsiteX7" fmla="*/ 963562 w 1032387"/>
              <a:gd name="connsiteY7" fmla="*/ 629265 h 943897"/>
              <a:gd name="connsiteX8" fmla="*/ 1012723 w 1032387"/>
              <a:gd name="connsiteY8" fmla="*/ 806245 h 943897"/>
              <a:gd name="connsiteX9" fmla="*/ 1032387 w 1032387"/>
              <a:gd name="connsiteY9" fmla="*/ 943897 h 9438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32387" h="943897">
                <a:moveTo>
                  <a:pt x="0" y="0"/>
                </a:moveTo>
                <a:cubicBezTo>
                  <a:pt x="70465" y="9013"/>
                  <a:pt x="140930" y="18026"/>
                  <a:pt x="196646" y="29497"/>
                </a:cubicBezTo>
                <a:cubicBezTo>
                  <a:pt x="252362" y="40968"/>
                  <a:pt x="290052" y="54078"/>
                  <a:pt x="334297" y="68826"/>
                </a:cubicBezTo>
                <a:cubicBezTo>
                  <a:pt x="378542" y="83574"/>
                  <a:pt x="417872" y="95045"/>
                  <a:pt x="462117" y="117987"/>
                </a:cubicBezTo>
                <a:cubicBezTo>
                  <a:pt x="506362" y="140929"/>
                  <a:pt x="599768" y="206478"/>
                  <a:pt x="599768" y="206478"/>
                </a:cubicBezTo>
                <a:cubicBezTo>
                  <a:pt x="648929" y="237613"/>
                  <a:pt x="712839" y="260555"/>
                  <a:pt x="757084" y="304800"/>
                </a:cubicBezTo>
                <a:cubicBezTo>
                  <a:pt x="801329" y="349045"/>
                  <a:pt x="830826" y="417872"/>
                  <a:pt x="865239" y="471949"/>
                </a:cubicBezTo>
                <a:cubicBezTo>
                  <a:pt x="899652" y="526026"/>
                  <a:pt x="938981" y="573549"/>
                  <a:pt x="963562" y="629265"/>
                </a:cubicBezTo>
                <a:cubicBezTo>
                  <a:pt x="988143" y="684981"/>
                  <a:pt x="1001252" y="753806"/>
                  <a:pt x="1012723" y="806245"/>
                </a:cubicBezTo>
                <a:cubicBezTo>
                  <a:pt x="1024194" y="858684"/>
                  <a:pt x="1028290" y="901290"/>
                  <a:pt x="1032387" y="943897"/>
                </a:cubicBezTo>
              </a:path>
            </a:pathLst>
          </a:custGeom>
          <a:noFill/>
          <a:ln w="25400">
            <a:solidFill>
              <a:srgbClr val="FFC000"/>
            </a:solidFill>
            <a:prstDash val="sysDash"/>
            <a:headEnd type="none" w="med" len="med"/>
            <a:tailEnd type="arrow" w="lg" len="lg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08CB962-4BD7-43FD-A30D-54C9A71196DA}"/>
              </a:ext>
            </a:extLst>
          </p:cNvPr>
          <p:cNvSpPr txBox="1"/>
          <p:nvPr/>
        </p:nvSpPr>
        <p:spPr>
          <a:xfrm>
            <a:off x="8201652" y="3621813"/>
            <a:ext cx="2485049" cy="363699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algn="l" eaLnBrk="0" hangingPunct="0"/>
            <a:r>
              <a:rPr lang="en-US" sz="2000" b="1" dirty="0">
                <a:ea typeface="+mn-ea"/>
                <a:cs typeface="+mn-cs"/>
              </a:rPr>
              <a:t>+90 degrees (Horizontal)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898E200-D5F0-4D23-83DA-E234F1354467}"/>
              </a:ext>
            </a:extLst>
          </p:cNvPr>
          <p:cNvSpPr txBox="1"/>
          <p:nvPr/>
        </p:nvSpPr>
        <p:spPr>
          <a:xfrm>
            <a:off x="9745770" y="2082439"/>
            <a:ext cx="2485049" cy="363699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algn="l" eaLnBrk="0" hangingPunct="0"/>
            <a:r>
              <a:rPr lang="en-US" sz="2000" b="1" dirty="0">
                <a:ea typeface="+mn-ea"/>
                <a:cs typeface="+mn-cs"/>
              </a:rPr>
              <a:t>“forwards”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B6CB8FC-1F0C-4479-9726-CFB83461E058}"/>
              </a:ext>
            </a:extLst>
          </p:cNvPr>
          <p:cNvSpPr txBox="1"/>
          <p:nvPr/>
        </p:nvSpPr>
        <p:spPr>
          <a:xfrm>
            <a:off x="6280738" y="1327356"/>
            <a:ext cx="2485049" cy="363699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eaLnBrk="0" hangingPunct="0"/>
            <a:r>
              <a:rPr lang="en-US" sz="2000" b="1" dirty="0">
                <a:ea typeface="+mn-ea"/>
                <a:cs typeface="+mn-cs"/>
              </a:rPr>
              <a:t>0</a:t>
            </a:r>
            <a:r>
              <a:rPr lang="en-US" sz="2000" b="1" baseline="30000" dirty="0"/>
              <a:t>0</a:t>
            </a:r>
            <a:r>
              <a:rPr lang="en-US" sz="2000" b="1" dirty="0">
                <a:ea typeface="+mn-ea"/>
                <a:cs typeface="+mn-cs"/>
              </a:rPr>
              <a:t> (vertical)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C4BA9F6-0EF7-402A-B06D-707A183E44FF}"/>
              </a:ext>
            </a:extLst>
          </p:cNvPr>
          <p:cNvSpPr txBox="1"/>
          <p:nvPr/>
        </p:nvSpPr>
        <p:spPr>
          <a:xfrm>
            <a:off x="7609612" y="998069"/>
            <a:ext cx="4669462" cy="363699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algn="l" eaLnBrk="0" hangingPunct="0"/>
            <a:r>
              <a:rPr lang="en-US" sz="2000" b="1" dirty="0">
                <a:ea typeface="+mn-ea"/>
                <a:cs typeface="+mn-cs"/>
              </a:rPr>
              <a:t>Tilt</a:t>
            </a:r>
          </a:p>
        </p:txBody>
      </p:sp>
    </p:spTree>
    <p:extLst>
      <p:ext uri="{BB962C8B-B14F-4D97-AF65-F5344CB8AC3E}">
        <p14:creationId xmlns:p14="http://schemas.microsoft.com/office/powerpoint/2010/main" val="125656381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 advClick="0">
        <p159:morph option="byObject"/>
      </p:transition>
    </mc:Choice>
    <mc:Fallback xmlns="">
      <p:transition spd="slow" advClick="0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0BEF102-BA3B-CB41-8697-181FF86B50B1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</p:grpSpPr>
          <p:sp>
            <p:nvSpPr>
              <p:cNvPr id="19" name="gradient background1">
                <a:extLst>
                  <a:ext uri="{FF2B5EF4-FFF2-40B4-BE49-F238E27FC236}">
                    <a16:creationId xmlns:a16="http://schemas.microsoft.com/office/drawing/2014/main" id="{600D8D40-F20C-4E46-87B0-1D557AEE5A3B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40" name="gradient background1">
                <a:extLst>
                  <a:ext uri="{FF2B5EF4-FFF2-40B4-BE49-F238E27FC236}">
                    <a16:creationId xmlns:a16="http://schemas.microsoft.com/office/drawing/2014/main" id="{F1936B49-1E69-CB46-A4F4-3375F79715A5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>
                      <a:alpha val="57000"/>
                    </a:srgbClr>
                  </a:gs>
                  <a:gs pos="46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pic>
        <p:nvPicPr>
          <p:cNvPr id="15364" name="Picture 4">
            <a:extLst>
              <a:ext uri="{FF2B5EF4-FFF2-40B4-BE49-F238E27FC236}">
                <a16:creationId xmlns:a16="http://schemas.microsoft.com/office/drawing/2014/main" id="{551EBE27-DFA4-41C3-BCF4-A41B3C3B5C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4171" y="1265302"/>
            <a:ext cx="7569635" cy="4894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Title 49">
            <a:extLst>
              <a:ext uri="{FF2B5EF4-FFF2-40B4-BE49-F238E27FC236}">
                <a16:creationId xmlns:a16="http://schemas.microsoft.com/office/drawing/2014/main" id="{E2517549-8406-E740-85E7-49B4C190C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Voxel Layer API – Slices and Sections </a:t>
            </a:r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DF2E0C8-5BEB-B741-B50C-320A568645F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D5B20E2-BF8E-4C92-96EC-C9F064888F19}"/>
              </a:ext>
            </a:extLst>
          </p:cNvPr>
          <p:cNvCxnSpPr>
            <a:cxnSpLocks/>
          </p:cNvCxnSpPr>
          <p:nvPr/>
        </p:nvCxnSpPr>
        <p:spPr bwMode="auto">
          <a:xfrm>
            <a:off x="2880852" y="3541925"/>
            <a:ext cx="7924800" cy="65304"/>
          </a:xfrm>
          <a:prstGeom prst="line">
            <a:avLst/>
          </a:prstGeom>
          <a:noFill/>
          <a:ln w="25400" cap="flat" cmpd="sng" algn="ctr">
            <a:solidFill>
              <a:srgbClr val="FFFF00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D6106E3-346F-4284-9CDC-5EC9516EBFD2}"/>
              </a:ext>
            </a:extLst>
          </p:cNvPr>
          <p:cNvCxnSpPr>
            <a:cxnSpLocks/>
          </p:cNvCxnSpPr>
          <p:nvPr/>
        </p:nvCxnSpPr>
        <p:spPr bwMode="auto">
          <a:xfrm>
            <a:off x="6851011" y="1667435"/>
            <a:ext cx="33883" cy="4349944"/>
          </a:xfrm>
          <a:prstGeom prst="line">
            <a:avLst/>
          </a:prstGeom>
          <a:noFill/>
          <a:ln w="28575" cap="flat" cmpd="sng" algn="ctr">
            <a:solidFill>
              <a:srgbClr val="FFFF00"/>
            </a:solidFill>
            <a:prstDash val="sysDot"/>
            <a:round/>
            <a:headEnd type="arrow" w="lg" len="lg"/>
            <a:tailEnd type="arrow" w="lg" len="lg"/>
          </a:ln>
          <a:effectLst/>
        </p:spPr>
      </p:cxn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48CC3077-4704-4398-B72E-07E532DFD6C0}"/>
              </a:ext>
            </a:extLst>
          </p:cNvPr>
          <p:cNvSpPr/>
          <p:nvPr/>
        </p:nvSpPr>
        <p:spPr bwMode="auto">
          <a:xfrm>
            <a:off x="5250387" y="3264310"/>
            <a:ext cx="2665840" cy="2688945"/>
          </a:xfrm>
          <a:custGeom>
            <a:avLst/>
            <a:gdLst>
              <a:gd name="connsiteX0" fmla="*/ 1632194 w 2665840"/>
              <a:gd name="connsiteY0" fmla="*/ 0 h 2688945"/>
              <a:gd name="connsiteX1" fmla="*/ 39 w 2665840"/>
              <a:gd name="connsiteY1" fmla="*/ 2320413 h 2688945"/>
              <a:gd name="connsiteX2" fmla="*/ 1671523 w 2665840"/>
              <a:gd name="connsiteY2" fmla="*/ 2654709 h 2688945"/>
              <a:gd name="connsiteX3" fmla="*/ 2644916 w 2665840"/>
              <a:gd name="connsiteY3" fmla="*/ 2015613 h 2688945"/>
              <a:gd name="connsiteX4" fmla="*/ 2379445 w 2665840"/>
              <a:gd name="connsiteY4" fmla="*/ 1071716 h 2688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65840" h="2688945">
                <a:moveTo>
                  <a:pt x="1632194" y="0"/>
                </a:moveTo>
                <a:cubicBezTo>
                  <a:pt x="812839" y="938981"/>
                  <a:pt x="-6516" y="1877962"/>
                  <a:pt x="39" y="2320413"/>
                </a:cubicBezTo>
                <a:cubicBezTo>
                  <a:pt x="6594" y="2762864"/>
                  <a:pt x="1230710" y="2705509"/>
                  <a:pt x="1671523" y="2654709"/>
                </a:cubicBezTo>
                <a:cubicBezTo>
                  <a:pt x="2112336" y="2603909"/>
                  <a:pt x="2526929" y="2279445"/>
                  <a:pt x="2644916" y="2015613"/>
                </a:cubicBezTo>
                <a:cubicBezTo>
                  <a:pt x="2762903" y="1751781"/>
                  <a:pt x="2341755" y="1181510"/>
                  <a:pt x="2379445" y="1071716"/>
                </a:cubicBezTo>
              </a:path>
            </a:pathLst>
          </a:custGeom>
          <a:noFill/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5D30FBC8-140E-43EE-B2FF-52317092ADEA}"/>
              </a:ext>
            </a:extLst>
          </p:cNvPr>
          <p:cNvSpPr/>
          <p:nvPr/>
        </p:nvSpPr>
        <p:spPr bwMode="auto">
          <a:xfrm>
            <a:off x="6233652" y="3982065"/>
            <a:ext cx="1465006" cy="1514167"/>
          </a:xfrm>
          <a:custGeom>
            <a:avLst/>
            <a:gdLst>
              <a:gd name="connsiteX0" fmla="*/ 629264 w 1465006"/>
              <a:gd name="connsiteY0" fmla="*/ 0 h 1514167"/>
              <a:gd name="connsiteX1" fmla="*/ 383458 w 1465006"/>
              <a:gd name="connsiteY1" fmla="*/ 9832 h 1514167"/>
              <a:gd name="connsiteX2" fmla="*/ 324464 w 1465006"/>
              <a:gd name="connsiteY2" fmla="*/ 49161 h 1514167"/>
              <a:gd name="connsiteX3" fmla="*/ 285135 w 1465006"/>
              <a:gd name="connsiteY3" fmla="*/ 58993 h 1514167"/>
              <a:gd name="connsiteX4" fmla="*/ 226142 w 1465006"/>
              <a:gd name="connsiteY4" fmla="*/ 108154 h 1514167"/>
              <a:gd name="connsiteX5" fmla="*/ 196645 w 1465006"/>
              <a:gd name="connsiteY5" fmla="*/ 127819 h 1514167"/>
              <a:gd name="connsiteX6" fmla="*/ 117987 w 1465006"/>
              <a:gd name="connsiteY6" fmla="*/ 216309 h 1514167"/>
              <a:gd name="connsiteX7" fmla="*/ 98322 w 1465006"/>
              <a:gd name="connsiteY7" fmla="*/ 255638 h 1514167"/>
              <a:gd name="connsiteX8" fmla="*/ 78658 w 1465006"/>
              <a:gd name="connsiteY8" fmla="*/ 285135 h 1514167"/>
              <a:gd name="connsiteX9" fmla="*/ 49161 w 1465006"/>
              <a:gd name="connsiteY9" fmla="*/ 373625 h 1514167"/>
              <a:gd name="connsiteX10" fmla="*/ 39329 w 1465006"/>
              <a:gd name="connsiteY10" fmla="*/ 403122 h 1514167"/>
              <a:gd name="connsiteX11" fmla="*/ 19664 w 1465006"/>
              <a:gd name="connsiteY11" fmla="*/ 442451 h 1514167"/>
              <a:gd name="connsiteX12" fmla="*/ 9832 w 1465006"/>
              <a:gd name="connsiteY12" fmla="*/ 501445 h 1514167"/>
              <a:gd name="connsiteX13" fmla="*/ 0 w 1465006"/>
              <a:gd name="connsiteY13" fmla="*/ 530941 h 1514167"/>
              <a:gd name="connsiteX14" fmla="*/ 9832 w 1465006"/>
              <a:gd name="connsiteY14" fmla="*/ 786580 h 1514167"/>
              <a:gd name="connsiteX15" fmla="*/ 19664 w 1465006"/>
              <a:gd name="connsiteY15" fmla="*/ 835741 h 1514167"/>
              <a:gd name="connsiteX16" fmla="*/ 39329 w 1465006"/>
              <a:gd name="connsiteY16" fmla="*/ 875070 h 1514167"/>
              <a:gd name="connsiteX17" fmla="*/ 68825 w 1465006"/>
              <a:gd name="connsiteY17" fmla="*/ 934064 h 1514167"/>
              <a:gd name="connsiteX18" fmla="*/ 98322 w 1465006"/>
              <a:gd name="connsiteY18" fmla="*/ 1032387 h 1514167"/>
              <a:gd name="connsiteX19" fmla="*/ 108154 w 1465006"/>
              <a:gd name="connsiteY19" fmla="*/ 1061883 h 1514167"/>
              <a:gd name="connsiteX20" fmla="*/ 147483 w 1465006"/>
              <a:gd name="connsiteY20" fmla="*/ 1120877 h 1514167"/>
              <a:gd name="connsiteX21" fmla="*/ 196645 w 1465006"/>
              <a:gd name="connsiteY21" fmla="*/ 1179870 h 1514167"/>
              <a:gd name="connsiteX22" fmla="*/ 245806 w 1465006"/>
              <a:gd name="connsiteY22" fmla="*/ 1229032 h 1514167"/>
              <a:gd name="connsiteX23" fmla="*/ 265471 w 1465006"/>
              <a:gd name="connsiteY23" fmla="*/ 1258529 h 1514167"/>
              <a:gd name="connsiteX24" fmla="*/ 324464 w 1465006"/>
              <a:gd name="connsiteY24" fmla="*/ 1288025 h 1514167"/>
              <a:gd name="connsiteX25" fmla="*/ 383458 w 1465006"/>
              <a:gd name="connsiteY25" fmla="*/ 1327354 h 1514167"/>
              <a:gd name="connsiteX26" fmla="*/ 442451 w 1465006"/>
              <a:gd name="connsiteY26" fmla="*/ 1376516 h 1514167"/>
              <a:gd name="connsiteX27" fmla="*/ 471948 w 1465006"/>
              <a:gd name="connsiteY27" fmla="*/ 1386348 h 1514167"/>
              <a:gd name="connsiteX28" fmla="*/ 511277 w 1465006"/>
              <a:gd name="connsiteY28" fmla="*/ 1406012 h 1514167"/>
              <a:gd name="connsiteX29" fmla="*/ 540774 w 1465006"/>
              <a:gd name="connsiteY29" fmla="*/ 1415845 h 1514167"/>
              <a:gd name="connsiteX30" fmla="*/ 599767 w 1465006"/>
              <a:gd name="connsiteY30" fmla="*/ 1455174 h 1514167"/>
              <a:gd name="connsiteX31" fmla="*/ 629264 w 1465006"/>
              <a:gd name="connsiteY31" fmla="*/ 1465006 h 1514167"/>
              <a:gd name="connsiteX32" fmla="*/ 658761 w 1465006"/>
              <a:gd name="connsiteY32" fmla="*/ 1484670 h 1514167"/>
              <a:gd name="connsiteX33" fmla="*/ 698090 w 1465006"/>
              <a:gd name="connsiteY33" fmla="*/ 1494503 h 1514167"/>
              <a:gd name="connsiteX34" fmla="*/ 776748 w 1465006"/>
              <a:gd name="connsiteY34" fmla="*/ 1514167 h 1514167"/>
              <a:gd name="connsiteX35" fmla="*/ 1150374 w 1465006"/>
              <a:gd name="connsiteY35" fmla="*/ 1504335 h 1514167"/>
              <a:gd name="connsiteX36" fmla="*/ 1209367 w 1465006"/>
              <a:gd name="connsiteY36" fmla="*/ 1465006 h 1514167"/>
              <a:gd name="connsiteX37" fmla="*/ 1238864 w 1465006"/>
              <a:gd name="connsiteY37" fmla="*/ 1445341 h 1514167"/>
              <a:gd name="connsiteX38" fmla="*/ 1278193 w 1465006"/>
              <a:gd name="connsiteY38" fmla="*/ 1386348 h 1514167"/>
              <a:gd name="connsiteX39" fmla="*/ 1297858 w 1465006"/>
              <a:gd name="connsiteY39" fmla="*/ 1356851 h 1514167"/>
              <a:gd name="connsiteX40" fmla="*/ 1327354 w 1465006"/>
              <a:gd name="connsiteY40" fmla="*/ 1327354 h 1514167"/>
              <a:gd name="connsiteX41" fmla="*/ 1337187 w 1465006"/>
              <a:gd name="connsiteY41" fmla="*/ 1288025 h 1514167"/>
              <a:gd name="connsiteX42" fmla="*/ 1356851 w 1465006"/>
              <a:gd name="connsiteY42" fmla="*/ 1229032 h 1514167"/>
              <a:gd name="connsiteX43" fmla="*/ 1366683 w 1465006"/>
              <a:gd name="connsiteY43" fmla="*/ 1199535 h 1514167"/>
              <a:gd name="connsiteX44" fmla="*/ 1376516 w 1465006"/>
              <a:gd name="connsiteY44" fmla="*/ 1170038 h 1514167"/>
              <a:gd name="connsiteX45" fmla="*/ 1386348 w 1465006"/>
              <a:gd name="connsiteY45" fmla="*/ 1140541 h 1514167"/>
              <a:gd name="connsiteX46" fmla="*/ 1435509 w 1465006"/>
              <a:gd name="connsiteY46" fmla="*/ 1052051 h 1514167"/>
              <a:gd name="connsiteX47" fmla="*/ 1435509 w 1465006"/>
              <a:gd name="connsiteY47" fmla="*/ 648929 h 1514167"/>
              <a:gd name="connsiteX48" fmla="*/ 1465006 w 1465006"/>
              <a:gd name="connsiteY48" fmla="*/ 403122 h 1514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1465006" h="1514167">
                <a:moveTo>
                  <a:pt x="629264" y="0"/>
                </a:moveTo>
                <a:cubicBezTo>
                  <a:pt x="547329" y="3277"/>
                  <a:pt x="464413" y="-3225"/>
                  <a:pt x="383458" y="9832"/>
                </a:cubicBezTo>
                <a:cubicBezTo>
                  <a:pt x="360126" y="13595"/>
                  <a:pt x="347392" y="43429"/>
                  <a:pt x="324464" y="49161"/>
                </a:cubicBezTo>
                <a:lnTo>
                  <a:pt x="285135" y="58993"/>
                </a:lnTo>
                <a:cubicBezTo>
                  <a:pt x="211898" y="107818"/>
                  <a:pt x="301847" y="45066"/>
                  <a:pt x="226142" y="108154"/>
                </a:cubicBezTo>
                <a:cubicBezTo>
                  <a:pt x="217064" y="115719"/>
                  <a:pt x="205477" y="119968"/>
                  <a:pt x="196645" y="127819"/>
                </a:cubicBezTo>
                <a:cubicBezTo>
                  <a:pt x="161955" y="158654"/>
                  <a:pt x="139199" y="179188"/>
                  <a:pt x="117987" y="216309"/>
                </a:cubicBezTo>
                <a:cubicBezTo>
                  <a:pt x="110715" y="229035"/>
                  <a:pt x="105594" y="242912"/>
                  <a:pt x="98322" y="255638"/>
                </a:cubicBezTo>
                <a:cubicBezTo>
                  <a:pt x="92459" y="265898"/>
                  <a:pt x="83457" y="274337"/>
                  <a:pt x="78658" y="285135"/>
                </a:cubicBezTo>
                <a:cubicBezTo>
                  <a:pt x="78657" y="285137"/>
                  <a:pt x="54078" y="358875"/>
                  <a:pt x="49161" y="373625"/>
                </a:cubicBezTo>
                <a:cubicBezTo>
                  <a:pt x="45884" y="383457"/>
                  <a:pt x="43964" y="393852"/>
                  <a:pt x="39329" y="403122"/>
                </a:cubicBezTo>
                <a:lnTo>
                  <a:pt x="19664" y="442451"/>
                </a:lnTo>
                <a:cubicBezTo>
                  <a:pt x="16387" y="462116"/>
                  <a:pt x="14157" y="481984"/>
                  <a:pt x="9832" y="501445"/>
                </a:cubicBezTo>
                <a:cubicBezTo>
                  <a:pt x="7584" y="511562"/>
                  <a:pt x="0" y="520577"/>
                  <a:pt x="0" y="530941"/>
                </a:cubicBezTo>
                <a:cubicBezTo>
                  <a:pt x="0" y="616217"/>
                  <a:pt x="4342" y="701481"/>
                  <a:pt x="9832" y="786580"/>
                </a:cubicBezTo>
                <a:cubicBezTo>
                  <a:pt x="10908" y="803257"/>
                  <a:pt x="14379" y="819887"/>
                  <a:pt x="19664" y="835741"/>
                </a:cubicBezTo>
                <a:cubicBezTo>
                  <a:pt x="24299" y="849646"/>
                  <a:pt x="33555" y="861598"/>
                  <a:pt x="39329" y="875070"/>
                </a:cubicBezTo>
                <a:cubicBezTo>
                  <a:pt x="63755" y="932064"/>
                  <a:pt x="31033" y="877374"/>
                  <a:pt x="68825" y="934064"/>
                </a:cubicBezTo>
                <a:cubicBezTo>
                  <a:pt x="83869" y="1009279"/>
                  <a:pt x="70604" y="958470"/>
                  <a:pt x="98322" y="1032387"/>
                </a:cubicBezTo>
                <a:cubicBezTo>
                  <a:pt x="101961" y="1042091"/>
                  <a:pt x="103121" y="1052823"/>
                  <a:pt x="108154" y="1061883"/>
                </a:cubicBezTo>
                <a:cubicBezTo>
                  <a:pt x="119632" y="1082543"/>
                  <a:pt x="136913" y="1099738"/>
                  <a:pt x="147483" y="1120877"/>
                </a:cubicBezTo>
                <a:cubicBezTo>
                  <a:pt x="172433" y="1170775"/>
                  <a:pt x="154952" y="1152076"/>
                  <a:pt x="196645" y="1179870"/>
                </a:cubicBezTo>
                <a:cubicBezTo>
                  <a:pt x="249079" y="1258524"/>
                  <a:pt x="180261" y="1163487"/>
                  <a:pt x="245806" y="1229032"/>
                </a:cubicBezTo>
                <a:cubicBezTo>
                  <a:pt x="254162" y="1237388"/>
                  <a:pt x="257115" y="1250173"/>
                  <a:pt x="265471" y="1258529"/>
                </a:cubicBezTo>
                <a:cubicBezTo>
                  <a:pt x="284531" y="1277589"/>
                  <a:pt x="300473" y="1280028"/>
                  <a:pt x="324464" y="1288025"/>
                </a:cubicBezTo>
                <a:cubicBezTo>
                  <a:pt x="418566" y="1382127"/>
                  <a:pt x="298078" y="1270434"/>
                  <a:pt x="383458" y="1327354"/>
                </a:cubicBezTo>
                <a:cubicBezTo>
                  <a:pt x="448694" y="1370845"/>
                  <a:pt x="378112" y="1344347"/>
                  <a:pt x="442451" y="1376516"/>
                </a:cubicBezTo>
                <a:cubicBezTo>
                  <a:pt x="451721" y="1381151"/>
                  <a:pt x="462422" y="1382265"/>
                  <a:pt x="471948" y="1386348"/>
                </a:cubicBezTo>
                <a:cubicBezTo>
                  <a:pt x="485420" y="1392122"/>
                  <a:pt x="497805" y="1400238"/>
                  <a:pt x="511277" y="1406012"/>
                </a:cubicBezTo>
                <a:cubicBezTo>
                  <a:pt x="520803" y="1410095"/>
                  <a:pt x="531714" y="1410812"/>
                  <a:pt x="540774" y="1415845"/>
                </a:cubicBezTo>
                <a:cubicBezTo>
                  <a:pt x="561433" y="1427323"/>
                  <a:pt x="577346" y="1447701"/>
                  <a:pt x="599767" y="1455174"/>
                </a:cubicBezTo>
                <a:cubicBezTo>
                  <a:pt x="609599" y="1458451"/>
                  <a:pt x="619994" y="1460371"/>
                  <a:pt x="629264" y="1465006"/>
                </a:cubicBezTo>
                <a:cubicBezTo>
                  <a:pt x="639833" y="1470291"/>
                  <a:pt x="647900" y="1480015"/>
                  <a:pt x="658761" y="1484670"/>
                </a:cubicBezTo>
                <a:cubicBezTo>
                  <a:pt x="671182" y="1489993"/>
                  <a:pt x="684899" y="1491571"/>
                  <a:pt x="698090" y="1494503"/>
                </a:cubicBezTo>
                <a:cubicBezTo>
                  <a:pt x="769286" y="1510325"/>
                  <a:pt x="724034" y="1496596"/>
                  <a:pt x="776748" y="1514167"/>
                </a:cubicBezTo>
                <a:lnTo>
                  <a:pt x="1150374" y="1504335"/>
                </a:lnTo>
                <a:cubicBezTo>
                  <a:pt x="1173857" y="1501667"/>
                  <a:pt x="1189703" y="1478116"/>
                  <a:pt x="1209367" y="1465006"/>
                </a:cubicBezTo>
                <a:lnTo>
                  <a:pt x="1238864" y="1445341"/>
                </a:lnTo>
                <a:lnTo>
                  <a:pt x="1278193" y="1386348"/>
                </a:lnTo>
                <a:cubicBezTo>
                  <a:pt x="1284748" y="1376516"/>
                  <a:pt x="1289502" y="1365207"/>
                  <a:pt x="1297858" y="1356851"/>
                </a:cubicBezTo>
                <a:lnTo>
                  <a:pt x="1327354" y="1327354"/>
                </a:lnTo>
                <a:cubicBezTo>
                  <a:pt x="1330632" y="1314244"/>
                  <a:pt x="1333304" y="1300968"/>
                  <a:pt x="1337187" y="1288025"/>
                </a:cubicBezTo>
                <a:cubicBezTo>
                  <a:pt x="1343143" y="1268171"/>
                  <a:pt x="1350296" y="1248696"/>
                  <a:pt x="1356851" y="1229032"/>
                </a:cubicBezTo>
                <a:lnTo>
                  <a:pt x="1366683" y="1199535"/>
                </a:lnTo>
                <a:lnTo>
                  <a:pt x="1376516" y="1170038"/>
                </a:lnTo>
                <a:cubicBezTo>
                  <a:pt x="1379793" y="1160206"/>
                  <a:pt x="1380599" y="1149164"/>
                  <a:pt x="1386348" y="1140541"/>
                </a:cubicBezTo>
                <a:cubicBezTo>
                  <a:pt x="1431426" y="1072925"/>
                  <a:pt x="1418204" y="1103969"/>
                  <a:pt x="1435509" y="1052051"/>
                </a:cubicBezTo>
                <a:cubicBezTo>
                  <a:pt x="1421821" y="846722"/>
                  <a:pt x="1420640" y="906652"/>
                  <a:pt x="1435509" y="648929"/>
                </a:cubicBezTo>
                <a:cubicBezTo>
                  <a:pt x="1450797" y="383936"/>
                  <a:pt x="1394998" y="333114"/>
                  <a:pt x="1465006" y="403122"/>
                </a:cubicBezTo>
              </a:path>
            </a:pathLst>
          </a:custGeom>
          <a:noFill/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BA2BBF47-FE35-4938-BACD-6343471B88C3}"/>
              </a:ext>
            </a:extLst>
          </p:cNvPr>
          <p:cNvSpPr/>
          <p:nvPr/>
        </p:nvSpPr>
        <p:spPr bwMode="auto">
          <a:xfrm>
            <a:off x="5852013" y="2648831"/>
            <a:ext cx="2043064" cy="1951569"/>
          </a:xfrm>
          <a:prstGeom prst="ellipse">
            <a:avLst/>
          </a:prstGeom>
          <a:noFill/>
          <a:ln w="6350">
            <a:solidFill>
              <a:srgbClr val="FFFF00"/>
            </a:solidFill>
            <a:prstDash val="sysDot"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53971CC8-A129-44E6-8361-5C41B4A4D708}"/>
              </a:ext>
            </a:extLst>
          </p:cNvPr>
          <p:cNvSpPr/>
          <p:nvPr/>
        </p:nvSpPr>
        <p:spPr bwMode="auto">
          <a:xfrm>
            <a:off x="5850194" y="2644877"/>
            <a:ext cx="1012722" cy="914400"/>
          </a:xfrm>
          <a:custGeom>
            <a:avLst/>
            <a:gdLst>
              <a:gd name="connsiteX0" fmla="*/ 1012722 w 1012722"/>
              <a:gd name="connsiteY0" fmla="*/ 0 h 914400"/>
              <a:gd name="connsiteX1" fmla="*/ 737419 w 1012722"/>
              <a:gd name="connsiteY1" fmla="*/ 39329 h 914400"/>
              <a:gd name="connsiteX2" fmla="*/ 550606 w 1012722"/>
              <a:gd name="connsiteY2" fmla="*/ 127820 h 914400"/>
              <a:gd name="connsiteX3" fmla="*/ 383458 w 1012722"/>
              <a:gd name="connsiteY3" fmla="*/ 206478 h 914400"/>
              <a:gd name="connsiteX4" fmla="*/ 304800 w 1012722"/>
              <a:gd name="connsiteY4" fmla="*/ 304800 h 914400"/>
              <a:gd name="connsiteX5" fmla="*/ 196645 w 1012722"/>
              <a:gd name="connsiteY5" fmla="*/ 452284 h 914400"/>
              <a:gd name="connsiteX6" fmla="*/ 108154 w 1012722"/>
              <a:gd name="connsiteY6" fmla="*/ 560439 h 914400"/>
              <a:gd name="connsiteX7" fmla="*/ 58993 w 1012722"/>
              <a:gd name="connsiteY7" fmla="*/ 698091 h 914400"/>
              <a:gd name="connsiteX8" fmla="*/ 0 w 1012722"/>
              <a:gd name="connsiteY8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12722" h="914400">
                <a:moveTo>
                  <a:pt x="1012722" y="0"/>
                </a:moveTo>
                <a:cubicBezTo>
                  <a:pt x="913580" y="9013"/>
                  <a:pt x="814438" y="18026"/>
                  <a:pt x="737419" y="39329"/>
                </a:cubicBezTo>
                <a:cubicBezTo>
                  <a:pt x="660400" y="60632"/>
                  <a:pt x="550606" y="127820"/>
                  <a:pt x="550606" y="127820"/>
                </a:cubicBezTo>
                <a:cubicBezTo>
                  <a:pt x="491613" y="155678"/>
                  <a:pt x="424426" y="176981"/>
                  <a:pt x="383458" y="206478"/>
                </a:cubicBezTo>
                <a:cubicBezTo>
                  <a:pt x="342490" y="235975"/>
                  <a:pt x="335935" y="263832"/>
                  <a:pt x="304800" y="304800"/>
                </a:cubicBezTo>
                <a:cubicBezTo>
                  <a:pt x="273665" y="345768"/>
                  <a:pt x="229419" y="409678"/>
                  <a:pt x="196645" y="452284"/>
                </a:cubicBezTo>
                <a:cubicBezTo>
                  <a:pt x="163871" y="494890"/>
                  <a:pt x="131096" y="519471"/>
                  <a:pt x="108154" y="560439"/>
                </a:cubicBezTo>
                <a:cubicBezTo>
                  <a:pt x="85212" y="601407"/>
                  <a:pt x="77019" y="639098"/>
                  <a:pt x="58993" y="698091"/>
                </a:cubicBezTo>
                <a:cubicBezTo>
                  <a:pt x="40967" y="757084"/>
                  <a:pt x="20483" y="835742"/>
                  <a:pt x="0" y="914400"/>
                </a:cubicBezTo>
              </a:path>
            </a:pathLst>
          </a:custGeom>
          <a:noFill/>
          <a:ln w="34925">
            <a:solidFill>
              <a:srgbClr val="FFC000"/>
            </a:solidFill>
            <a:prstDash val="sysDot"/>
            <a:headEnd type="none" w="med" len="med"/>
            <a:tailEnd type="arrow" w="lg" len="lg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FA8A09D5-C18D-42D7-9689-CE3CEA748D0F}"/>
              </a:ext>
            </a:extLst>
          </p:cNvPr>
          <p:cNvSpPr/>
          <p:nvPr/>
        </p:nvSpPr>
        <p:spPr bwMode="auto">
          <a:xfrm>
            <a:off x="6872748" y="2635045"/>
            <a:ext cx="1032387" cy="943897"/>
          </a:xfrm>
          <a:custGeom>
            <a:avLst/>
            <a:gdLst>
              <a:gd name="connsiteX0" fmla="*/ 0 w 1032387"/>
              <a:gd name="connsiteY0" fmla="*/ 0 h 943897"/>
              <a:gd name="connsiteX1" fmla="*/ 196646 w 1032387"/>
              <a:gd name="connsiteY1" fmla="*/ 29497 h 943897"/>
              <a:gd name="connsiteX2" fmla="*/ 334297 w 1032387"/>
              <a:gd name="connsiteY2" fmla="*/ 68826 h 943897"/>
              <a:gd name="connsiteX3" fmla="*/ 462117 w 1032387"/>
              <a:gd name="connsiteY3" fmla="*/ 117987 h 943897"/>
              <a:gd name="connsiteX4" fmla="*/ 599768 w 1032387"/>
              <a:gd name="connsiteY4" fmla="*/ 206478 h 943897"/>
              <a:gd name="connsiteX5" fmla="*/ 757084 w 1032387"/>
              <a:gd name="connsiteY5" fmla="*/ 304800 h 943897"/>
              <a:gd name="connsiteX6" fmla="*/ 865239 w 1032387"/>
              <a:gd name="connsiteY6" fmla="*/ 471949 h 943897"/>
              <a:gd name="connsiteX7" fmla="*/ 963562 w 1032387"/>
              <a:gd name="connsiteY7" fmla="*/ 629265 h 943897"/>
              <a:gd name="connsiteX8" fmla="*/ 1012723 w 1032387"/>
              <a:gd name="connsiteY8" fmla="*/ 806245 h 943897"/>
              <a:gd name="connsiteX9" fmla="*/ 1032387 w 1032387"/>
              <a:gd name="connsiteY9" fmla="*/ 943897 h 9438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32387" h="943897">
                <a:moveTo>
                  <a:pt x="0" y="0"/>
                </a:moveTo>
                <a:cubicBezTo>
                  <a:pt x="70465" y="9013"/>
                  <a:pt x="140930" y="18026"/>
                  <a:pt x="196646" y="29497"/>
                </a:cubicBezTo>
                <a:cubicBezTo>
                  <a:pt x="252362" y="40968"/>
                  <a:pt x="290052" y="54078"/>
                  <a:pt x="334297" y="68826"/>
                </a:cubicBezTo>
                <a:cubicBezTo>
                  <a:pt x="378542" y="83574"/>
                  <a:pt x="417872" y="95045"/>
                  <a:pt x="462117" y="117987"/>
                </a:cubicBezTo>
                <a:cubicBezTo>
                  <a:pt x="506362" y="140929"/>
                  <a:pt x="599768" y="206478"/>
                  <a:pt x="599768" y="206478"/>
                </a:cubicBezTo>
                <a:cubicBezTo>
                  <a:pt x="648929" y="237613"/>
                  <a:pt x="712839" y="260555"/>
                  <a:pt x="757084" y="304800"/>
                </a:cubicBezTo>
                <a:cubicBezTo>
                  <a:pt x="801329" y="349045"/>
                  <a:pt x="830826" y="417872"/>
                  <a:pt x="865239" y="471949"/>
                </a:cubicBezTo>
                <a:cubicBezTo>
                  <a:pt x="899652" y="526026"/>
                  <a:pt x="938981" y="573549"/>
                  <a:pt x="963562" y="629265"/>
                </a:cubicBezTo>
                <a:cubicBezTo>
                  <a:pt x="988143" y="684981"/>
                  <a:pt x="1001252" y="753806"/>
                  <a:pt x="1012723" y="806245"/>
                </a:cubicBezTo>
                <a:cubicBezTo>
                  <a:pt x="1024194" y="858684"/>
                  <a:pt x="1028290" y="901290"/>
                  <a:pt x="1032387" y="943897"/>
                </a:cubicBezTo>
              </a:path>
            </a:pathLst>
          </a:custGeom>
          <a:noFill/>
          <a:ln w="25400">
            <a:solidFill>
              <a:srgbClr val="FFC000"/>
            </a:solidFill>
            <a:prstDash val="sysDash"/>
            <a:headEnd type="none" w="med" len="med"/>
            <a:tailEnd type="arrow" w="lg" len="lg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68CE656-0DB6-4690-8E4C-8646FF5713C2}"/>
              </a:ext>
            </a:extLst>
          </p:cNvPr>
          <p:cNvSpPr txBox="1"/>
          <p:nvPr/>
        </p:nvSpPr>
        <p:spPr>
          <a:xfrm>
            <a:off x="8201652" y="3621813"/>
            <a:ext cx="2485049" cy="363699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algn="l" eaLnBrk="0" hangingPunct="0"/>
            <a:r>
              <a:rPr lang="en-US" sz="2000" b="1" dirty="0">
                <a:ea typeface="+mn-ea"/>
                <a:cs typeface="+mn-cs"/>
              </a:rPr>
              <a:t>+90 degrees (Horizontal)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17FC342-574B-4E51-9A7D-F79CA1DBB7CC}"/>
              </a:ext>
            </a:extLst>
          </p:cNvPr>
          <p:cNvSpPr txBox="1"/>
          <p:nvPr/>
        </p:nvSpPr>
        <p:spPr>
          <a:xfrm>
            <a:off x="4263825" y="3621813"/>
            <a:ext cx="2485049" cy="363699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algn="l" eaLnBrk="0" hangingPunct="0"/>
            <a:r>
              <a:rPr lang="en-US" sz="2000" b="1" dirty="0"/>
              <a:t>-</a:t>
            </a:r>
            <a:r>
              <a:rPr lang="en-US" sz="2000" b="1" dirty="0">
                <a:ea typeface="+mn-ea"/>
                <a:cs typeface="+mn-cs"/>
              </a:rPr>
              <a:t>90 degrees (Horizontal)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604E5E4-3EF5-4872-8F9E-1266BBBA4945}"/>
              </a:ext>
            </a:extLst>
          </p:cNvPr>
          <p:cNvSpPr txBox="1"/>
          <p:nvPr/>
        </p:nvSpPr>
        <p:spPr>
          <a:xfrm>
            <a:off x="9745770" y="2082439"/>
            <a:ext cx="2485049" cy="363699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algn="l" eaLnBrk="0" hangingPunct="0"/>
            <a:r>
              <a:rPr lang="en-US" sz="2000" b="1" dirty="0">
                <a:ea typeface="+mn-ea"/>
                <a:cs typeface="+mn-cs"/>
              </a:rPr>
              <a:t>“forwards”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6351E4E-B284-44C2-8B8D-2F7D1F44D767}"/>
              </a:ext>
            </a:extLst>
          </p:cNvPr>
          <p:cNvSpPr txBox="1"/>
          <p:nvPr/>
        </p:nvSpPr>
        <p:spPr>
          <a:xfrm>
            <a:off x="2211515" y="1935305"/>
            <a:ext cx="2485049" cy="363699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algn="l" eaLnBrk="0" hangingPunct="0"/>
            <a:r>
              <a:rPr lang="en-US" sz="2000" b="1" dirty="0">
                <a:ea typeface="+mn-ea"/>
                <a:cs typeface="+mn-cs"/>
              </a:rPr>
              <a:t>“backwards”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8549210-C5DA-40F4-8E38-2F2C1FD66812}"/>
              </a:ext>
            </a:extLst>
          </p:cNvPr>
          <p:cNvSpPr txBox="1"/>
          <p:nvPr/>
        </p:nvSpPr>
        <p:spPr>
          <a:xfrm>
            <a:off x="6280738" y="1327356"/>
            <a:ext cx="2485049" cy="363699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eaLnBrk="0" hangingPunct="0"/>
            <a:r>
              <a:rPr lang="en-US" sz="2000" b="1" dirty="0">
                <a:ea typeface="+mn-ea"/>
                <a:cs typeface="+mn-cs"/>
              </a:rPr>
              <a:t>0</a:t>
            </a:r>
            <a:r>
              <a:rPr lang="en-US" sz="2000" b="1" baseline="30000" dirty="0"/>
              <a:t>0</a:t>
            </a:r>
            <a:r>
              <a:rPr lang="en-US" sz="2000" b="1" dirty="0">
                <a:ea typeface="+mn-ea"/>
                <a:cs typeface="+mn-cs"/>
              </a:rPr>
              <a:t> (vertical)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DBBA931-8D6B-4E85-8BCF-C7DD2609BFDC}"/>
              </a:ext>
            </a:extLst>
          </p:cNvPr>
          <p:cNvSpPr txBox="1"/>
          <p:nvPr/>
        </p:nvSpPr>
        <p:spPr>
          <a:xfrm>
            <a:off x="7609612" y="998069"/>
            <a:ext cx="4669462" cy="363699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algn="l" eaLnBrk="0" hangingPunct="0"/>
            <a:r>
              <a:rPr lang="en-US" sz="2000" b="1" dirty="0">
                <a:ea typeface="+mn-ea"/>
                <a:cs typeface="+mn-cs"/>
              </a:rPr>
              <a:t>Tilt</a:t>
            </a:r>
          </a:p>
        </p:txBody>
      </p:sp>
    </p:spTree>
    <p:extLst>
      <p:ext uri="{BB962C8B-B14F-4D97-AF65-F5344CB8AC3E}">
        <p14:creationId xmlns:p14="http://schemas.microsoft.com/office/powerpoint/2010/main" val="73751508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 advClick="0">
        <p159:morph option="byObject"/>
      </p:transition>
    </mc:Choice>
    <mc:Fallback xmlns="">
      <p:transition spd="slow" advClick="0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0BEF102-BA3B-CB41-8697-181FF86B50B1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</p:grpSpPr>
          <p:sp>
            <p:nvSpPr>
              <p:cNvPr id="19" name="gradient background1">
                <a:extLst>
                  <a:ext uri="{FF2B5EF4-FFF2-40B4-BE49-F238E27FC236}">
                    <a16:creationId xmlns:a16="http://schemas.microsoft.com/office/drawing/2014/main" id="{600D8D40-F20C-4E46-87B0-1D557AEE5A3B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40" name="gradient background1">
                <a:extLst>
                  <a:ext uri="{FF2B5EF4-FFF2-40B4-BE49-F238E27FC236}">
                    <a16:creationId xmlns:a16="http://schemas.microsoft.com/office/drawing/2014/main" id="{F1936B49-1E69-CB46-A4F4-3375F79715A5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>
                      <a:alpha val="57000"/>
                    </a:srgbClr>
                  </a:gs>
                  <a:gs pos="46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pic>
        <p:nvPicPr>
          <p:cNvPr id="15364" name="Picture 4">
            <a:extLst>
              <a:ext uri="{FF2B5EF4-FFF2-40B4-BE49-F238E27FC236}">
                <a16:creationId xmlns:a16="http://schemas.microsoft.com/office/drawing/2014/main" id="{551EBE27-DFA4-41C3-BCF4-A41B3C3B5C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4171" y="1265302"/>
            <a:ext cx="7569635" cy="4894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Title 49">
            <a:extLst>
              <a:ext uri="{FF2B5EF4-FFF2-40B4-BE49-F238E27FC236}">
                <a16:creationId xmlns:a16="http://schemas.microsoft.com/office/drawing/2014/main" id="{E2517549-8406-E740-85E7-49B4C190C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Voxel Layer API – Slices and Sections </a:t>
            </a:r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DF2E0C8-5BEB-B741-B50C-320A568645F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D5B20E2-BF8E-4C92-96EC-C9F064888F19}"/>
              </a:ext>
            </a:extLst>
          </p:cNvPr>
          <p:cNvCxnSpPr>
            <a:cxnSpLocks/>
          </p:cNvCxnSpPr>
          <p:nvPr/>
        </p:nvCxnSpPr>
        <p:spPr bwMode="auto">
          <a:xfrm>
            <a:off x="2880852" y="3541925"/>
            <a:ext cx="7924800" cy="65304"/>
          </a:xfrm>
          <a:prstGeom prst="line">
            <a:avLst/>
          </a:prstGeom>
          <a:noFill/>
          <a:ln w="25400" cap="flat" cmpd="sng" algn="ctr">
            <a:solidFill>
              <a:srgbClr val="FFFF00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D6106E3-346F-4284-9CDC-5EC9516EBFD2}"/>
              </a:ext>
            </a:extLst>
          </p:cNvPr>
          <p:cNvCxnSpPr>
            <a:cxnSpLocks/>
          </p:cNvCxnSpPr>
          <p:nvPr/>
        </p:nvCxnSpPr>
        <p:spPr bwMode="auto">
          <a:xfrm>
            <a:off x="6851011" y="1667435"/>
            <a:ext cx="33883" cy="4349944"/>
          </a:xfrm>
          <a:prstGeom prst="line">
            <a:avLst/>
          </a:prstGeom>
          <a:noFill/>
          <a:ln w="28575" cap="flat" cmpd="sng" algn="ctr">
            <a:solidFill>
              <a:srgbClr val="FFFF00"/>
            </a:solidFill>
            <a:prstDash val="sysDot"/>
            <a:round/>
            <a:headEnd type="arrow" w="lg" len="lg"/>
            <a:tailEnd type="arrow" w="lg" len="lg"/>
          </a:ln>
          <a:effectLst/>
        </p:spPr>
      </p:cxn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48CC3077-4704-4398-B72E-07E532DFD6C0}"/>
              </a:ext>
            </a:extLst>
          </p:cNvPr>
          <p:cNvSpPr/>
          <p:nvPr/>
        </p:nvSpPr>
        <p:spPr bwMode="auto">
          <a:xfrm>
            <a:off x="5250387" y="3264310"/>
            <a:ext cx="2665840" cy="2688945"/>
          </a:xfrm>
          <a:custGeom>
            <a:avLst/>
            <a:gdLst>
              <a:gd name="connsiteX0" fmla="*/ 1632194 w 2665840"/>
              <a:gd name="connsiteY0" fmla="*/ 0 h 2688945"/>
              <a:gd name="connsiteX1" fmla="*/ 39 w 2665840"/>
              <a:gd name="connsiteY1" fmla="*/ 2320413 h 2688945"/>
              <a:gd name="connsiteX2" fmla="*/ 1671523 w 2665840"/>
              <a:gd name="connsiteY2" fmla="*/ 2654709 h 2688945"/>
              <a:gd name="connsiteX3" fmla="*/ 2644916 w 2665840"/>
              <a:gd name="connsiteY3" fmla="*/ 2015613 h 2688945"/>
              <a:gd name="connsiteX4" fmla="*/ 2379445 w 2665840"/>
              <a:gd name="connsiteY4" fmla="*/ 1071716 h 2688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65840" h="2688945">
                <a:moveTo>
                  <a:pt x="1632194" y="0"/>
                </a:moveTo>
                <a:cubicBezTo>
                  <a:pt x="812839" y="938981"/>
                  <a:pt x="-6516" y="1877962"/>
                  <a:pt x="39" y="2320413"/>
                </a:cubicBezTo>
                <a:cubicBezTo>
                  <a:pt x="6594" y="2762864"/>
                  <a:pt x="1230710" y="2705509"/>
                  <a:pt x="1671523" y="2654709"/>
                </a:cubicBezTo>
                <a:cubicBezTo>
                  <a:pt x="2112336" y="2603909"/>
                  <a:pt x="2526929" y="2279445"/>
                  <a:pt x="2644916" y="2015613"/>
                </a:cubicBezTo>
                <a:cubicBezTo>
                  <a:pt x="2762903" y="1751781"/>
                  <a:pt x="2341755" y="1181510"/>
                  <a:pt x="2379445" y="1071716"/>
                </a:cubicBezTo>
              </a:path>
            </a:pathLst>
          </a:custGeom>
          <a:noFill/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5D30FBC8-140E-43EE-B2FF-52317092ADEA}"/>
              </a:ext>
            </a:extLst>
          </p:cNvPr>
          <p:cNvSpPr/>
          <p:nvPr/>
        </p:nvSpPr>
        <p:spPr bwMode="auto">
          <a:xfrm>
            <a:off x="6233652" y="3982065"/>
            <a:ext cx="1465006" cy="1514167"/>
          </a:xfrm>
          <a:custGeom>
            <a:avLst/>
            <a:gdLst>
              <a:gd name="connsiteX0" fmla="*/ 629264 w 1465006"/>
              <a:gd name="connsiteY0" fmla="*/ 0 h 1514167"/>
              <a:gd name="connsiteX1" fmla="*/ 383458 w 1465006"/>
              <a:gd name="connsiteY1" fmla="*/ 9832 h 1514167"/>
              <a:gd name="connsiteX2" fmla="*/ 324464 w 1465006"/>
              <a:gd name="connsiteY2" fmla="*/ 49161 h 1514167"/>
              <a:gd name="connsiteX3" fmla="*/ 285135 w 1465006"/>
              <a:gd name="connsiteY3" fmla="*/ 58993 h 1514167"/>
              <a:gd name="connsiteX4" fmla="*/ 226142 w 1465006"/>
              <a:gd name="connsiteY4" fmla="*/ 108154 h 1514167"/>
              <a:gd name="connsiteX5" fmla="*/ 196645 w 1465006"/>
              <a:gd name="connsiteY5" fmla="*/ 127819 h 1514167"/>
              <a:gd name="connsiteX6" fmla="*/ 117987 w 1465006"/>
              <a:gd name="connsiteY6" fmla="*/ 216309 h 1514167"/>
              <a:gd name="connsiteX7" fmla="*/ 98322 w 1465006"/>
              <a:gd name="connsiteY7" fmla="*/ 255638 h 1514167"/>
              <a:gd name="connsiteX8" fmla="*/ 78658 w 1465006"/>
              <a:gd name="connsiteY8" fmla="*/ 285135 h 1514167"/>
              <a:gd name="connsiteX9" fmla="*/ 49161 w 1465006"/>
              <a:gd name="connsiteY9" fmla="*/ 373625 h 1514167"/>
              <a:gd name="connsiteX10" fmla="*/ 39329 w 1465006"/>
              <a:gd name="connsiteY10" fmla="*/ 403122 h 1514167"/>
              <a:gd name="connsiteX11" fmla="*/ 19664 w 1465006"/>
              <a:gd name="connsiteY11" fmla="*/ 442451 h 1514167"/>
              <a:gd name="connsiteX12" fmla="*/ 9832 w 1465006"/>
              <a:gd name="connsiteY12" fmla="*/ 501445 h 1514167"/>
              <a:gd name="connsiteX13" fmla="*/ 0 w 1465006"/>
              <a:gd name="connsiteY13" fmla="*/ 530941 h 1514167"/>
              <a:gd name="connsiteX14" fmla="*/ 9832 w 1465006"/>
              <a:gd name="connsiteY14" fmla="*/ 786580 h 1514167"/>
              <a:gd name="connsiteX15" fmla="*/ 19664 w 1465006"/>
              <a:gd name="connsiteY15" fmla="*/ 835741 h 1514167"/>
              <a:gd name="connsiteX16" fmla="*/ 39329 w 1465006"/>
              <a:gd name="connsiteY16" fmla="*/ 875070 h 1514167"/>
              <a:gd name="connsiteX17" fmla="*/ 68825 w 1465006"/>
              <a:gd name="connsiteY17" fmla="*/ 934064 h 1514167"/>
              <a:gd name="connsiteX18" fmla="*/ 98322 w 1465006"/>
              <a:gd name="connsiteY18" fmla="*/ 1032387 h 1514167"/>
              <a:gd name="connsiteX19" fmla="*/ 108154 w 1465006"/>
              <a:gd name="connsiteY19" fmla="*/ 1061883 h 1514167"/>
              <a:gd name="connsiteX20" fmla="*/ 147483 w 1465006"/>
              <a:gd name="connsiteY20" fmla="*/ 1120877 h 1514167"/>
              <a:gd name="connsiteX21" fmla="*/ 196645 w 1465006"/>
              <a:gd name="connsiteY21" fmla="*/ 1179870 h 1514167"/>
              <a:gd name="connsiteX22" fmla="*/ 245806 w 1465006"/>
              <a:gd name="connsiteY22" fmla="*/ 1229032 h 1514167"/>
              <a:gd name="connsiteX23" fmla="*/ 265471 w 1465006"/>
              <a:gd name="connsiteY23" fmla="*/ 1258529 h 1514167"/>
              <a:gd name="connsiteX24" fmla="*/ 324464 w 1465006"/>
              <a:gd name="connsiteY24" fmla="*/ 1288025 h 1514167"/>
              <a:gd name="connsiteX25" fmla="*/ 383458 w 1465006"/>
              <a:gd name="connsiteY25" fmla="*/ 1327354 h 1514167"/>
              <a:gd name="connsiteX26" fmla="*/ 442451 w 1465006"/>
              <a:gd name="connsiteY26" fmla="*/ 1376516 h 1514167"/>
              <a:gd name="connsiteX27" fmla="*/ 471948 w 1465006"/>
              <a:gd name="connsiteY27" fmla="*/ 1386348 h 1514167"/>
              <a:gd name="connsiteX28" fmla="*/ 511277 w 1465006"/>
              <a:gd name="connsiteY28" fmla="*/ 1406012 h 1514167"/>
              <a:gd name="connsiteX29" fmla="*/ 540774 w 1465006"/>
              <a:gd name="connsiteY29" fmla="*/ 1415845 h 1514167"/>
              <a:gd name="connsiteX30" fmla="*/ 599767 w 1465006"/>
              <a:gd name="connsiteY30" fmla="*/ 1455174 h 1514167"/>
              <a:gd name="connsiteX31" fmla="*/ 629264 w 1465006"/>
              <a:gd name="connsiteY31" fmla="*/ 1465006 h 1514167"/>
              <a:gd name="connsiteX32" fmla="*/ 658761 w 1465006"/>
              <a:gd name="connsiteY32" fmla="*/ 1484670 h 1514167"/>
              <a:gd name="connsiteX33" fmla="*/ 698090 w 1465006"/>
              <a:gd name="connsiteY33" fmla="*/ 1494503 h 1514167"/>
              <a:gd name="connsiteX34" fmla="*/ 776748 w 1465006"/>
              <a:gd name="connsiteY34" fmla="*/ 1514167 h 1514167"/>
              <a:gd name="connsiteX35" fmla="*/ 1150374 w 1465006"/>
              <a:gd name="connsiteY35" fmla="*/ 1504335 h 1514167"/>
              <a:gd name="connsiteX36" fmla="*/ 1209367 w 1465006"/>
              <a:gd name="connsiteY36" fmla="*/ 1465006 h 1514167"/>
              <a:gd name="connsiteX37" fmla="*/ 1238864 w 1465006"/>
              <a:gd name="connsiteY37" fmla="*/ 1445341 h 1514167"/>
              <a:gd name="connsiteX38" fmla="*/ 1278193 w 1465006"/>
              <a:gd name="connsiteY38" fmla="*/ 1386348 h 1514167"/>
              <a:gd name="connsiteX39" fmla="*/ 1297858 w 1465006"/>
              <a:gd name="connsiteY39" fmla="*/ 1356851 h 1514167"/>
              <a:gd name="connsiteX40" fmla="*/ 1327354 w 1465006"/>
              <a:gd name="connsiteY40" fmla="*/ 1327354 h 1514167"/>
              <a:gd name="connsiteX41" fmla="*/ 1337187 w 1465006"/>
              <a:gd name="connsiteY41" fmla="*/ 1288025 h 1514167"/>
              <a:gd name="connsiteX42" fmla="*/ 1356851 w 1465006"/>
              <a:gd name="connsiteY42" fmla="*/ 1229032 h 1514167"/>
              <a:gd name="connsiteX43" fmla="*/ 1366683 w 1465006"/>
              <a:gd name="connsiteY43" fmla="*/ 1199535 h 1514167"/>
              <a:gd name="connsiteX44" fmla="*/ 1376516 w 1465006"/>
              <a:gd name="connsiteY44" fmla="*/ 1170038 h 1514167"/>
              <a:gd name="connsiteX45" fmla="*/ 1386348 w 1465006"/>
              <a:gd name="connsiteY45" fmla="*/ 1140541 h 1514167"/>
              <a:gd name="connsiteX46" fmla="*/ 1435509 w 1465006"/>
              <a:gd name="connsiteY46" fmla="*/ 1052051 h 1514167"/>
              <a:gd name="connsiteX47" fmla="*/ 1435509 w 1465006"/>
              <a:gd name="connsiteY47" fmla="*/ 648929 h 1514167"/>
              <a:gd name="connsiteX48" fmla="*/ 1465006 w 1465006"/>
              <a:gd name="connsiteY48" fmla="*/ 403122 h 1514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1465006" h="1514167">
                <a:moveTo>
                  <a:pt x="629264" y="0"/>
                </a:moveTo>
                <a:cubicBezTo>
                  <a:pt x="547329" y="3277"/>
                  <a:pt x="464413" y="-3225"/>
                  <a:pt x="383458" y="9832"/>
                </a:cubicBezTo>
                <a:cubicBezTo>
                  <a:pt x="360126" y="13595"/>
                  <a:pt x="347392" y="43429"/>
                  <a:pt x="324464" y="49161"/>
                </a:cubicBezTo>
                <a:lnTo>
                  <a:pt x="285135" y="58993"/>
                </a:lnTo>
                <a:cubicBezTo>
                  <a:pt x="211898" y="107818"/>
                  <a:pt x="301847" y="45066"/>
                  <a:pt x="226142" y="108154"/>
                </a:cubicBezTo>
                <a:cubicBezTo>
                  <a:pt x="217064" y="115719"/>
                  <a:pt x="205477" y="119968"/>
                  <a:pt x="196645" y="127819"/>
                </a:cubicBezTo>
                <a:cubicBezTo>
                  <a:pt x="161955" y="158654"/>
                  <a:pt x="139199" y="179188"/>
                  <a:pt x="117987" y="216309"/>
                </a:cubicBezTo>
                <a:cubicBezTo>
                  <a:pt x="110715" y="229035"/>
                  <a:pt x="105594" y="242912"/>
                  <a:pt x="98322" y="255638"/>
                </a:cubicBezTo>
                <a:cubicBezTo>
                  <a:pt x="92459" y="265898"/>
                  <a:pt x="83457" y="274337"/>
                  <a:pt x="78658" y="285135"/>
                </a:cubicBezTo>
                <a:cubicBezTo>
                  <a:pt x="78657" y="285137"/>
                  <a:pt x="54078" y="358875"/>
                  <a:pt x="49161" y="373625"/>
                </a:cubicBezTo>
                <a:cubicBezTo>
                  <a:pt x="45884" y="383457"/>
                  <a:pt x="43964" y="393852"/>
                  <a:pt x="39329" y="403122"/>
                </a:cubicBezTo>
                <a:lnTo>
                  <a:pt x="19664" y="442451"/>
                </a:lnTo>
                <a:cubicBezTo>
                  <a:pt x="16387" y="462116"/>
                  <a:pt x="14157" y="481984"/>
                  <a:pt x="9832" y="501445"/>
                </a:cubicBezTo>
                <a:cubicBezTo>
                  <a:pt x="7584" y="511562"/>
                  <a:pt x="0" y="520577"/>
                  <a:pt x="0" y="530941"/>
                </a:cubicBezTo>
                <a:cubicBezTo>
                  <a:pt x="0" y="616217"/>
                  <a:pt x="4342" y="701481"/>
                  <a:pt x="9832" y="786580"/>
                </a:cubicBezTo>
                <a:cubicBezTo>
                  <a:pt x="10908" y="803257"/>
                  <a:pt x="14379" y="819887"/>
                  <a:pt x="19664" y="835741"/>
                </a:cubicBezTo>
                <a:cubicBezTo>
                  <a:pt x="24299" y="849646"/>
                  <a:pt x="33555" y="861598"/>
                  <a:pt x="39329" y="875070"/>
                </a:cubicBezTo>
                <a:cubicBezTo>
                  <a:pt x="63755" y="932064"/>
                  <a:pt x="31033" y="877374"/>
                  <a:pt x="68825" y="934064"/>
                </a:cubicBezTo>
                <a:cubicBezTo>
                  <a:pt x="83869" y="1009279"/>
                  <a:pt x="70604" y="958470"/>
                  <a:pt x="98322" y="1032387"/>
                </a:cubicBezTo>
                <a:cubicBezTo>
                  <a:pt x="101961" y="1042091"/>
                  <a:pt x="103121" y="1052823"/>
                  <a:pt x="108154" y="1061883"/>
                </a:cubicBezTo>
                <a:cubicBezTo>
                  <a:pt x="119632" y="1082543"/>
                  <a:pt x="136913" y="1099738"/>
                  <a:pt x="147483" y="1120877"/>
                </a:cubicBezTo>
                <a:cubicBezTo>
                  <a:pt x="172433" y="1170775"/>
                  <a:pt x="154952" y="1152076"/>
                  <a:pt x="196645" y="1179870"/>
                </a:cubicBezTo>
                <a:cubicBezTo>
                  <a:pt x="249079" y="1258524"/>
                  <a:pt x="180261" y="1163487"/>
                  <a:pt x="245806" y="1229032"/>
                </a:cubicBezTo>
                <a:cubicBezTo>
                  <a:pt x="254162" y="1237388"/>
                  <a:pt x="257115" y="1250173"/>
                  <a:pt x="265471" y="1258529"/>
                </a:cubicBezTo>
                <a:cubicBezTo>
                  <a:pt x="284531" y="1277589"/>
                  <a:pt x="300473" y="1280028"/>
                  <a:pt x="324464" y="1288025"/>
                </a:cubicBezTo>
                <a:cubicBezTo>
                  <a:pt x="418566" y="1382127"/>
                  <a:pt x="298078" y="1270434"/>
                  <a:pt x="383458" y="1327354"/>
                </a:cubicBezTo>
                <a:cubicBezTo>
                  <a:pt x="448694" y="1370845"/>
                  <a:pt x="378112" y="1344347"/>
                  <a:pt x="442451" y="1376516"/>
                </a:cubicBezTo>
                <a:cubicBezTo>
                  <a:pt x="451721" y="1381151"/>
                  <a:pt x="462422" y="1382265"/>
                  <a:pt x="471948" y="1386348"/>
                </a:cubicBezTo>
                <a:cubicBezTo>
                  <a:pt x="485420" y="1392122"/>
                  <a:pt x="497805" y="1400238"/>
                  <a:pt x="511277" y="1406012"/>
                </a:cubicBezTo>
                <a:cubicBezTo>
                  <a:pt x="520803" y="1410095"/>
                  <a:pt x="531714" y="1410812"/>
                  <a:pt x="540774" y="1415845"/>
                </a:cubicBezTo>
                <a:cubicBezTo>
                  <a:pt x="561433" y="1427323"/>
                  <a:pt x="577346" y="1447701"/>
                  <a:pt x="599767" y="1455174"/>
                </a:cubicBezTo>
                <a:cubicBezTo>
                  <a:pt x="609599" y="1458451"/>
                  <a:pt x="619994" y="1460371"/>
                  <a:pt x="629264" y="1465006"/>
                </a:cubicBezTo>
                <a:cubicBezTo>
                  <a:pt x="639833" y="1470291"/>
                  <a:pt x="647900" y="1480015"/>
                  <a:pt x="658761" y="1484670"/>
                </a:cubicBezTo>
                <a:cubicBezTo>
                  <a:pt x="671182" y="1489993"/>
                  <a:pt x="684899" y="1491571"/>
                  <a:pt x="698090" y="1494503"/>
                </a:cubicBezTo>
                <a:cubicBezTo>
                  <a:pt x="769286" y="1510325"/>
                  <a:pt x="724034" y="1496596"/>
                  <a:pt x="776748" y="1514167"/>
                </a:cubicBezTo>
                <a:lnTo>
                  <a:pt x="1150374" y="1504335"/>
                </a:lnTo>
                <a:cubicBezTo>
                  <a:pt x="1173857" y="1501667"/>
                  <a:pt x="1189703" y="1478116"/>
                  <a:pt x="1209367" y="1465006"/>
                </a:cubicBezTo>
                <a:lnTo>
                  <a:pt x="1238864" y="1445341"/>
                </a:lnTo>
                <a:lnTo>
                  <a:pt x="1278193" y="1386348"/>
                </a:lnTo>
                <a:cubicBezTo>
                  <a:pt x="1284748" y="1376516"/>
                  <a:pt x="1289502" y="1365207"/>
                  <a:pt x="1297858" y="1356851"/>
                </a:cubicBezTo>
                <a:lnTo>
                  <a:pt x="1327354" y="1327354"/>
                </a:lnTo>
                <a:cubicBezTo>
                  <a:pt x="1330632" y="1314244"/>
                  <a:pt x="1333304" y="1300968"/>
                  <a:pt x="1337187" y="1288025"/>
                </a:cubicBezTo>
                <a:cubicBezTo>
                  <a:pt x="1343143" y="1268171"/>
                  <a:pt x="1350296" y="1248696"/>
                  <a:pt x="1356851" y="1229032"/>
                </a:cubicBezTo>
                <a:lnTo>
                  <a:pt x="1366683" y="1199535"/>
                </a:lnTo>
                <a:lnTo>
                  <a:pt x="1376516" y="1170038"/>
                </a:lnTo>
                <a:cubicBezTo>
                  <a:pt x="1379793" y="1160206"/>
                  <a:pt x="1380599" y="1149164"/>
                  <a:pt x="1386348" y="1140541"/>
                </a:cubicBezTo>
                <a:cubicBezTo>
                  <a:pt x="1431426" y="1072925"/>
                  <a:pt x="1418204" y="1103969"/>
                  <a:pt x="1435509" y="1052051"/>
                </a:cubicBezTo>
                <a:cubicBezTo>
                  <a:pt x="1421821" y="846722"/>
                  <a:pt x="1420640" y="906652"/>
                  <a:pt x="1435509" y="648929"/>
                </a:cubicBezTo>
                <a:cubicBezTo>
                  <a:pt x="1450797" y="383936"/>
                  <a:pt x="1394998" y="333114"/>
                  <a:pt x="1465006" y="403122"/>
                </a:cubicBezTo>
              </a:path>
            </a:pathLst>
          </a:custGeom>
          <a:noFill/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BA2BBF47-FE35-4938-BACD-6343471B88C3}"/>
              </a:ext>
            </a:extLst>
          </p:cNvPr>
          <p:cNvSpPr/>
          <p:nvPr/>
        </p:nvSpPr>
        <p:spPr bwMode="auto">
          <a:xfrm>
            <a:off x="5852013" y="2648831"/>
            <a:ext cx="2043064" cy="1951569"/>
          </a:xfrm>
          <a:prstGeom prst="ellipse">
            <a:avLst/>
          </a:prstGeom>
          <a:noFill/>
          <a:ln w="6350">
            <a:solidFill>
              <a:srgbClr val="FFFF00"/>
            </a:solidFill>
            <a:prstDash val="sysDot"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53971CC8-A129-44E6-8361-5C41B4A4D708}"/>
              </a:ext>
            </a:extLst>
          </p:cNvPr>
          <p:cNvSpPr/>
          <p:nvPr/>
        </p:nvSpPr>
        <p:spPr bwMode="auto">
          <a:xfrm>
            <a:off x="5850194" y="2644877"/>
            <a:ext cx="1012722" cy="914400"/>
          </a:xfrm>
          <a:custGeom>
            <a:avLst/>
            <a:gdLst>
              <a:gd name="connsiteX0" fmla="*/ 1012722 w 1012722"/>
              <a:gd name="connsiteY0" fmla="*/ 0 h 914400"/>
              <a:gd name="connsiteX1" fmla="*/ 737419 w 1012722"/>
              <a:gd name="connsiteY1" fmla="*/ 39329 h 914400"/>
              <a:gd name="connsiteX2" fmla="*/ 550606 w 1012722"/>
              <a:gd name="connsiteY2" fmla="*/ 127820 h 914400"/>
              <a:gd name="connsiteX3" fmla="*/ 383458 w 1012722"/>
              <a:gd name="connsiteY3" fmla="*/ 206478 h 914400"/>
              <a:gd name="connsiteX4" fmla="*/ 304800 w 1012722"/>
              <a:gd name="connsiteY4" fmla="*/ 304800 h 914400"/>
              <a:gd name="connsiteX5" fmla="*/ 196645 w 1012722"/>
              <a:gd name="connsiteY5" fmla="*/ 452284 h 914400"/>
              <a:gd name="connsiteX6" fmla="*/ 108154 w 1012722"/>
              <a:gd name="connsiteY6" fmla="*/ 560439 h 914400"/>
              <a:gd name="connsiteX7" fmla="*/ 58993 w 1012722"/>
              <a:gd name="connsiteY7" fmla="*/ 698091 h 914400"/>
              <a:gd name="connsiteX8" fmla="*/ 0 w 1012722"/>
              <a:gd name="connsiteY8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12722" h="914400">
                <a:moveTo>
                  <a:pt x="1012722" y="0"/>
                </a:moveTo>
                <a:cubicBezTo>
                  <a:pt x="913580" y="9013"/>
                  <a:pt x="814438" y="18026"/>
                  <a:pt x="737419" y="39329"/>
                </a:cubicBezTo>
                <a:cubicBezTo>
                  <a:pt x="660400" y="60632"/>
                  <a:pt x="550606" y="127820"/>
                  <a:pt x="550606" y="127820"/>
                </a:cubicBezTo>
                <a:cubicBezTo>
                  <a:pt x="491613" y="155678"/>
                  <a:pt x="424426" y="176981"/>
                  <a:pt x="383458" y="206478"/>
                </a:cubicBezTo>
                <a:cubicBezTo>
                  <a:pt x="342490" y="235975"/>
                  <a:pt x="335935" y="263832"/>
                  <a:pt x="304800" y="304800"/>
                </a:cubicBezTo>
                <a:cubicBezTo>
                  <a:pt x="273665" y="345768"/>
                  <a:pt x="229419" y="409678"/>
                  <a:pt x="196645" y="452284"/>
                </a:cubicBezTo>
                <a:cubicBezTo>
                  <a:pt x="163871" y="494890"/>
                  <a:pt x="131096" y="519471"/>
                  <a:pt x="108154" y="560439"/>
                </a:cubicBezTo>
                <a:cubicBezTo>
                  <a:pt x="85212" y="601407"/>
                  <a:pt x="77019" y="639098"/>
                  <a:pt x="58993" y="698091"/>
                </a:cubicBezTo>
                <a:cubicBezTo>
                  <a:pt x="40967" y="757084"/>
                  <a:pt x="20483" y="835742"/>
                  <a:pt x="0" y="914400"/>
                </a:cubicBezTo>
              </a:path>
            </a:pathLst>
          </a:custGeom>
          <a:noFill/>
          <a:ln w="34925">
            <a:solidFill>
              <a:srgbClr val="FFC000"/>
            </a:solidFill>
            <a:prstDash val="sysDot"/>
            <a:headEnd type="none" w="med" len="med"/>
            <a:tailEnd type="arrow" w="lg" len="lg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FA8A09D5-C18D-42D7-9689-CE3CEA748D0F}"/>
              </a:ext>
            </a:extLst>
          </p:cNvPr>
          <p:cNvSpPr/>
          <p:nvPr/>
        </p:nvSpPr>
        <p:spPr bwMode="auto">
          <a:xfrm>
            <a:off x="6872748" y="2635045"/>
            <a:ext cx="1032387" cy="943897"/>
          </a:xfrm>
          <a:custGeom>
            <a:avLst/>
            <a:gdLst>
              <a:gd name="connsiteX0" fmla="*/ 0 w 1032387"/>
              <a:gd name="connsiteY0" fmla="*/ 0 h 943897"/>
              <a:gd name="connsiteX1" fmla="*/ 196646 w 1032387"/>
              <a:gd name="connsiteY1" fmla="*/ 29497 h 943897"/>
              <a:gd name="connsiteX2" fmla="*/ 334297 w 1032387"/>
              <a:gd name="connsiteY2" fmla="*/ 68826 h 943897"/>
              <a:gd name="connsiteX3" fmla="*/ 462117 w 1032387"/>
              <a:gd name="connsiteY3" fmla="*/ 117987 h 943897"/>
              <a:gd name="connsiteX4" fmla="*/ 599768 w 1032387"/>
              <a:gd name="connsiteY4" fmla="*/ 206478 h 943897"/>
              <a:gd name="connsiteX5" fmla="*/ 757084 w 1032387"/>
              <a:gd name="connsiteY5" fmla="*/ 304800 h 943897"/>
              <a:gd name="connsiteX6" fmla="*/ 865239 w 1032387"/>
              <a:gd name="connsiteY6" fmla="*/ 471949 h 943897"/>
              <a:gd name="connsiteX7" fmla="*/ 963562 w 1032387"/>
              <a:gd name="connsiteY7" fmla="*/ 629265 h 943897"/>
              <a:gd name="connsiteX8" fmla="*/ 1012723 w 1032387"/>
              <a:gd name="connsiteY8" fmla="*/ 806245 h 943897"/>
              <a:gd name="connsiteX9" fmla="*/ 1032387 w 1032387"/>
              <a:gd name="connsiteY9" fmla="*/ 943897 h 9438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32387" h="943897">
                <a:moveTo>
                  <a:pt x="0" y="0"/>
                </a:moveTo>
                <a:cubicBezTo>
                  <a:pt x="70465" y="9013"/>
                  <a:pt x="140930" y="18026"/>
                  <a:pt x="196646" y="29497"/>
                </a:cubicBezTo>
                <a:cubicBezTo>
                  <a:pt x="252362" y="40968"/>
                  <a:pt x="290052" y="54078"/>
                  <a:pt x="334297" y="68826"/>
                </a:cubicBezTo>
                <a:cubicBezTo>
                  <a:pt x="378542" y="83574"/>
                  <a:pt x="417872" y="95045"/>
                  <a:pt x="462117" y="117987"/>
                </a:cubicBezTo>
                <a:cubicBezTo>
                  <a:pt x="506362" y="140929"/>
                  <a:pt x="599768" y="206478"/>
                  <a:pt x="599768" y="206478"/>
                </a:cubicBezTo>
                <a:cubicBezTo>
                  <a:pt x="648929" y="237613"/>
                  <a:pt x="712839" y="260555"/>
                  <a:pt x="757084" y="304800"/>
                </a:cubicBezTo>
                <a:cubicBezTo>
                  <a:pt x="801329" y="349045"/>
                  <a:pt x="830826" y="417872"/>
                  <a:pt x="865239" y="471949"/>
                </a:cubicBezTo>
                <a:cubicBezTo>
                  <a:pt x="899652" y="526026"/>
                  <a:pt x="938981" y="573549"/>
                  <a:pt x="963562" y="629265"/>
                </a:cubicBezTo>
                <a:cubicBezTo>
                  <a:pt x="988143" y="684981"/>
                  <a:pt x="1001252" y="753806"/>
                  <a:pt x="1012723" y="806245"/>
                </a:cubicBezTo>
                <a:cubicBezTo>
                  <a:pt x="1024194" y="858684"/>
                  <a:pt x="1028290" y="901290"/>
                  <a:pt x="1032387" y="943897"/>
                </a:cubicBezTo>
              </a:path>
            </a:pathLst>
          </a:custGeom>
          <a:noFill/>
          <a:ln w="25400">
            <a:solidFill>
              <a:srgbClr val="FFC000"/>
            </a:solidFill>
            <a:prstDash val="sysDash"/>
            <a:headEnd type="none" w="med" len="med"/>
            <a:tailEnd type="arrow" w="lg" len="lg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68CE656-0DB6-4690-8E4C-8646FF5713C2}"/>
              </a:ext>
            </a:extLst>
          </p:cNvPr>
          <p:cNvSpPr txBox="1"/>
          <p:nvPr/>
        </p:nvSpPr>
        <p:spPr>
          <a:xfrm>
            <a:off x="8201652" y="3621813"/>
            <a:ext cx="2485049" cy="363699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algn="l" eaLnBrk="0" hangingPunct="0"/>
            <a:r>
              <a:rPr lang="en-US" sz="2000" b="1" dirty="0">
                <a:ea typeface="+mn-ea"/>
                <a:cs typeface="+mn-cs"/>
              </a:rPr>
              <a:t>+90 degrees (Horizontal)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17FC342-574B-4E51-9A7D-F79CA1DBB7CC}"/>
              </a:ext>
            </a:extLst>
          </p:cNvPr>
          <p:cNvSpPr txBox="1"/>
          <p:nvPr/>
        </p:nvSpPr>
        <p:spPr>
          <a:xfrm>
            <a:off x="4263825" y="3621813"/>
            <a:ext cx="2485049" cy="363699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algn="l" eaLnBrk="0" hangingPunct="0"/>
            <a:r>
              <a:rPr lang="en-US" sz="2000" b="1" dirty="0"/>
              <a:t>-</a:t>
            </a:r>
            <a:r>
              <a:rPr lang="en-US" sz="2000" b="1" dirty="0">
                <a:ea typeface="+mn-ea"/>
                <a:cs typeface="+mn-cs"/>
              </a:rPr>
              <a:t>90 degrees (Horizontal)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604E5E4-3EF5-4872-8F9E-1266BBBA4945}"/>
              </a:ext>
            </a:extLst>
          </p:cNvPr>
          <p:cNvSpPr txBox="1"/>
          <p:nvPr/>
        </p:nvSpPr>
        <p:spPr>
          <a:xfrm>
            <a:off x="9745770" y="2082439"/>
            <a:ext cx="2485049" cy="363699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algn="l" eaLnBrk="0" hangingPunct="0"/>
            <a:r>
              <a:rPr lang="en-US" sz="2000" b="1" dirty="0">
                <a:ea typeface="+mn-ea"/>
                <a:cs typeface="+mn-cs"/>
              </a:rPr>
              <a:t>“forwards”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6351E4E-B284-44C2-8B8D-2F7D1F44D767}"/>
              </a:ext>
            </a:extLst>
          </p:cNvPr>
          <p:cNvSpPr txBox="1"/>
          <p:nvPr/>
        </p:nvSpPr>
        <p:spPr>
          <a:xfrm>
            <a:off x="2211515" y="1935305"/>
            <a:ext cx="2485049" cy="363699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algn="l" eaLnBrk="0" hangingPunct="0"/>
            <a:r>
              <a:rPr lang="en-US" sz="2000" b="1" dirty="0">
                <a:ea typeface="+mn-ea"/>
                <a:cs typeface="+mn-cs"/>
              </a:rPr>
              <a:t>“backwards”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8549210-C5DA-40F4-8E38-2F2C1FD66812}"/>
              </a:ext>
            </a:extLst>
          </p:cNvPr>
          <p:cNvSpPr txBox="1"/>
          <p:nvPr/>
        </p:nvSpPr>
        <p:spPr>
          <a:xfrm>
            <a:off x="6280738" y="1327356"/>
            <a:ext cx="2485049" cy="363699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eaLnBrk="0" hangingPunct="0"/>
            <a:r>
              <a:rPr lang="en-US" sz="2000" b="1" dirty="0">
                <a:ea typeface="+mn-ea"/>
                <a:cs typeface="+mn-cs"/>
              </a:rPr>
              <a:t>0</a:t>
            </a:r>
            <a:r>
              <a:rPr lang="en-US" sz="2000" b="1" baseline="30000" dirty="0"/>
              <a:t>0</a:t>
            </a:r>
            <a:r>
              <a:rPr lang="en-US" sz="2000" b="1" dirty="0">
                <a:ea typeface="+mn-ea"/>
                <a:cs typeface="+mn-cs"/>
              </a:rPr>
              <a:t> (vertical)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DBBA931-8D6B-4E85-8BCF-C7DD2609BFDC}"/>
              </a:ext>
            </a:extLst>
          </p:cNvPr>
          <p:cNvSpPr txBox="1"/>
          <p:nvPr/>
        </p:nvSpPr>
        <p:spPr>
          <a:xfrm>
            <a:off x="7609612" y="998069"/>
            <a:ext cx="4669462" cy="363699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algn="l" eaLnBrk="0" hangingPunct="0"/>
            <a:r>
              <a:rPr lang="en-US" sz="2000" b="1" dirty="0">
                <a:ea typeface="+mn-ea"/>
                <a:cs typeface="+mn-cs"/>
              </a:rPr>
              <a:t>Tilt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5EB0944-569C-4994-9F68-A7CF442CB337}"/>
              </a:ext>
            </a:extLst>
          </p:cNvPr>
          <p:cNvSpPr txBox="1"/>
          <p:nvPr/>
        </p:nvSpPr>
        <p:spPr>
          <a:xfrm>
            <a:off x="407414" y="4782904"/>
            <a:ext cx="4466459" cy="363699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algn="l" eaLnBrk="0" hangingPunct="0"/>
            <a:r>
              <a:rPr lang="en-US" sz="2000" b="1" dirty="0">
                <a:ea typeface="+mn-ea"/>
                <a:cs typeface="+mn-cs"/>
              </a:rPr>
              <a:t>As with orientation, the slice or section will be extended in Z at the specified tilt to completely bisect the voxel volume</a:t>
            </a:r>
          </a:p>
        </p:txBody>
      </p:sp>
    </p:spTree>
    <p:extLst>
      <p:ext uri="{BB962C8B-B14F-4D97-AF65-F5344CB8AC3E}">
        <p14:creationId xmlns:p14="http://schemas.microsoft.com/office/powerpoint/2010/main" val="1317927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0BEF102-BA3B-CB41-8697-181FF86B50B1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</p:grpSpPr>
          <p:sp>
            <p:nvSpPr>
              <p:cNvPr id="19" name="gradient background1">
                <a:extLst>
                  <a:ext uri="{FF2B5EF4-FFF2-40B4-BE49-F238E27FC236}">
                    <a16:creationId xmlns:a16="http://schemas.microsoft.com/office/drawing/2014/main" id="{600D8D40-F20C-4E46-87B0-1D557AEE5A3B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40" name="gradient background1">
                <a:extLst>
                  <a:ext uri="{FF2B5EF4-FFF2-40B4-BE49-F238E27FC236}">
                    <a16:creationId xmlns:a16="http://schemas.microsoft.com/office/drawing/2014/main" id="{F1936B49-1E69-CB46-A4F4-3375F79715A5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>
                      <a:alpha val="57000"/>
                    </a:srgbClr>
                  </a:gs>
                  <a:gs pos="46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50" name="Title 49">
            <a:extLst>
              <a:ext uri="{FF2B5EF4-FFF2-40B4-BE49-F238E27FC236}">
                <a16:creationId xmlns:a16="http://schemas.microsoft.com/office/drawing/2014/main" id="{E2517549-8406-E740-85E7-49B4C190C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Voxel Layer API - Overview</a:t>
            </a:r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DF2E0C8-5BEB-B741-B50C-320A568645F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7B512FD-7F22-4E4A-A878-10706E926C9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Voxel Layers added at 2.6. API added at 2.7</a:t>
            </a:r>
          </a:p>
          <a:p>
            <a:r>
              <a:rPr lang="en-US" dirty="0"/>
              <a:t>Requires ArcGIS Pro </a:t>
            </a:r>
            <a:r>
              <a:rPr lang="en-US" u="sng" dirty="0"/>
              <a:t>Advanced</a:t>
            </a:r>
            <a:r>
              <a:rPr lang="en-US" dirty="0"/>
              <a:t> license level</a:t>
            </a:r>
          </a:p>
          <a:p>
            <a:r>
              <a:rPr lang="en-US" dirty="0"/>
              <a:t>Voxel Layers are used to visualize </a:t>
            </a:r>
            <a:r>
              <a:rPr lang="en-US" dirty="0" err="1"/>
              <a:t>NetCDF</a:t>
            </a:r>
            <a:r>
              <a:rPr lang="en-US" dirty="0"/>
              <a:t> volumetric data.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132257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4000" advClick="0">
        <p159:morph option="byObject"/>
      </p:transition>
    </mc:Choice>
    <mc:Fallback xmlns="">
      <p:transition spd="slow" advClick="0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0BEF102-BA3B-CB41-8697-181FF86B50B1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</p:grpSpPr>
          <p:sp>
            <p:nvSpPr>
              <p:cNvPr id="19" name="gradient background1">
                <a:extLst>
                  <a:ext uri="{FF2B5EF4-FFF2-40B4-BE49-F238E27FC236}">
                    <a16:creationId xmlns:a16="http://schemas.microsoft.com/office/drawing/2014/main" id="{600D8D40-F20C-4E46-87B0-1D557AEE5A3B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40" name="gradient background1">
                <a:extLst>
                  <a:ext uri="{FF2B5EF4-FFF2-40B4-BE49-F238E27FC236}">
                    <a16:creationId xmlns:a16="http://schemas.microsoft.com/office/drawing/2014/main" id="{F1936B49-1E69-CB46-A4F4-3375F79715A5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>
                      <a:alpha val="57000"/>
                    </a:srgbClr>
                  </a:gs>
                  <a:gs pos="46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pic>
        <p:nvPicPr>
          <p:cNvPr id="15364" name="Picture 4">
            <a:extLst>
              <a:ext uri="{FF2B5EF4-FFF2-40B4-BE49-F238E27FC236}">
                <a16:creationId xmlns:a16="http://schemas.microsoft.com/office/drawing/2014/main" id="{551EBE27-DFA4-41C3-BCF4-A41B3C3B5C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4171" y="1265302"/>
            <a:ext cx="7569635" cy="4894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Title 49">
            <a:extLst>
              <a:ext uri="{FF2B5EF4-FFF2-40B4-BE49-F238E27FC236}">
                <a16:creationId xmlns:a16="http://schemas.microsoft.com/office/drawing/2014/main" id="{E2517549-8406-E740-85E7-49B4C190C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Voxel Layer API – Slices and Sections </a:t>
            </a:r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DF2E0C8-5BEB-B741-B50C-320A568645F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D5B20E2-BF8E-4C92-96EC-C9F064888F19}"/>
              </a:ext>
            </a:extLst>
          </p:cNvPr>
          <p:cNvCxnSpPr>
            <a:cxnSpLocks/>
          </p:cNvCxnSpPr>
          <p:nvPr/>
        </p:nvCxnSpPr>
        <p:spPr bwMode="auto">
          <a:xfrm>
            <a:off x="2880852" y="3541925"/>
            <a:ext cx="7924800" cy="65304"/>
          </a:xfrm>
          <a:prstGeom prst="line">
            <a:avLst/>
          </a:prstGeom>
          <a:noFill/>
          <a:ln w="25400" cap="flat" cmpd="sng" algn="ctr">
            <a:solidFill>
              <a:srgbClr val="FFFF00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D6106E3-346F-4284-9CDC-5EC9516EBFD2}"/>
              </a:ext>
            </a:extLst>
          </p:cNvPr>
          <p:cNvCxnSpPr>
            <a:cxnSpLocks/>
          </p:cNvCxnSpPr>
          <p:nvPr/>
        </p:nvCxnSpPr>
        <p:spPr bwMode="auto">
          <a:xfrm>
            <a:off x="6851011" y="1667435"/>
            <a:ext cx="33883" cy="4349944"/>
          </a:xfrm>
          <a:prstGeom prst="line">
            <a:avLst/>
          </a:prstGeom>
          <a:noFill/>
          <a:ln w="28575" cap="flat" cmpd="sng" algn="ctr">
            <a:solidFill>
              <a:srgbClr val="FFFF00"/>
            </a:solidFill>
            <a:prstDash val="sysDot"/>
            <a:round/>
            <a:headEnd type="arrow" w="lg" len="lg"/>
            <a:tailEnd type="arrow" w="lg" len="lg"/>
          </a:ln>
          <a:effectLst/>
        </p:spPr>
      </p:cxn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48CC3077-4704-4398-B72E-07E532DFD6C0}"/>
              </a:ext>
            </a:extLst>
          </p:cNvPr>
          <p:cNvSpPr/>
          <p:nvPr/>
        </p:nvSpPr>
        <p:spPr bwMode="auto">
          <a:xfrm>
            <a:off x="5250387" y="3264310"/>
            <a:ext cx="2665840" cy="2688945"/>
          </a:xfrm>
          <a:custGeom>
            <a:avLst/>
            <a:gdLst>
              <a:gd name="connsiteX0" fmla="*/ 1632194 w 2665840"/>
              <a:gd name="connsiteY0" fmla="*/ 0 h 2688945"/>
              <a:gd name="connsiteX1" fmla="*/ 39 w 2665840"/>
              <a:gd name="connsiteY1" fmla="*/ 2320413 h 2688945"/>
              <a:gd name="connsiteX2" fmla="*/ 1671523 w 2665840"/>
              <a:gd name="connsiteY2" fmla="*/ 2654709 h 2688945"/>
              <a:gd name="connsiteX3" fmla="*/ 2644916 w 2665840"/>
              <a:gd name="connsiteY3" fmla="*/ 2015613 h 2688945"/>
              <a:gd name="connsiteX4" fmla="*/ 2379445 w 2665840"/>
              <a:gd name="connsiteY4" fmla="*/ 1071716 h 2688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65840" h="2688945">
                <a:moveTo>
                  <a:pt x="1632194" y="0"/>
                </a:moveTo>
                <a:cubicBezTo>
                  <a:pt x="812839" y="938981"/>
                  <a:pt x="-6516" y="1877962"/>
                  <a:pt x="39" y="2320413"/>
                </a:cubicBezTo>
                <a:cubicBezTo>
                  <a:pt x="6594" y="2762864"/>
                  <a:pt x="1230710" y="2705509"/>
                  <a:pt x="1671523" y="2654709"/>
                </a:cubicBezTo>
                <a:cubicBezTo>
                  <a:pt x="2112336" y="2603909"/>
                  <a:pt x="2526929" y="2279445"/>
                  <a:pt x="2644916" y="2015613"/>
                </a:cubicBezTo>
                <a:cubicBezTo>
                  <a:pt x="2762903" y="1751781"/>
                  <a:pt x="2341755" y="1181510"/>
                  <a:pt x="2379445" y="1071716"/>
                </a:cubicBezTo>
              </a:path>
            </a:pathLst>
          </a:custGeom>
          <a:noFill/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5D30FBC8-140E-43EE-B2FF-52317092ADEA}"/>
              </a:ext>
            </a:extLst>
          </p:cNvPr>
          <p:cNvSpPr/>
          <p:nvPr/>
        </p:nvSpPr>
        <p:spPr bwMode="auto">
          <a:xfrm>
            <a:off x="6233652" y="3982065"/>
            <a:ext cx="1465006" cy="1514167"/>
          </a:xfrm>
          <a:custGeom>
            <a:avLst/>
            <a:gdLst>
              <a:gd name="connsiteX0" fmla="*/ 629264 w 1465006"/>
              <a:gd name="connsiteY0" fmla="*/ 0 h 1514167"/>
              <a:gd name="connsiteX1" fmla="*/ 383458 w 1465006"/>
              <a:gd name="connsiteY1" fmla="*/ 9832 h 1514167"/>
              <a:gd name="connsiteX2" fmla="*/ 324464 w 1465006"/>
              <a:gd name="connsiteY2" fmla="*/ 49161 h 1514167"/>
              <a:gd name="connsiteX3" fmla="*/ 285135 w 1465006"/>
              <a:gd name="connsiteY3" fmla="*/ 58993 h 1514167"/>
              <a:gd name="connsiteX4" fmla="*/ 226142 w 1465006"/>
              <a:gd name="connsiteY4" fmla="*/ 108154 h 1514167"/>
              <a:gd name="connsiteX5" fmla="*/ 196645 w 1465006"/>
              <a:gd name="connsiteY5" fmla="*/ 127819 h 1514167"/>
              <a:gd name="connsiteX6" fmla="*/ 117987 w 1465006"/>
              <a:gd name="connsiteY6" fmla="*/ 216309 h 1514167"/>
              <a:gd name="connsiteX7" fmla="*/ 98322 w 1465006"/>
              <a:gd name="connsiteY7" fmla="*/ 255638 h 1514167"/>
              <a:gd name="connsiteX8" fmla="*/ 78658 w 1465006"/>
              <a:gd name="connsiteY8" fmla="*/ 285135 h 1514167"/>
              <a:gd name="connsiteX9" fmla="*/ 49161 w 1465006"/>
              <a:gd name="connsiteY9" fmla="*/ 373625 h 1514167"/>
              <a:gd name="connsiteX10" fmla="*/ 39329 w 1465006"/>
              <a:gd name="connsiteY10" fmla="*/ 403122 h 1514167"/>
              <a:gd name="connsiteX11" fmla="*/ 19664 w 1465006"/>
              <a:gd name="connsiteY11" fmla="*/ 442451 h 1514167"/>
              <a:gd name="connsiteX12" fmla="*/ 9832 w 1465006"/>
              <a:gd name="connsiteY12" fmla="*/ 501445 h 1514167"/>
              <a:gd name="connsiteX13" fmla="*/ 0 w 1465006"/>
              <a:gd name="connsiteY13" fmla="*/ 530941 h 1514167"/>
              <a:gd name="connsiteX14" fmla="*/ 9832 w 1465006"/>
              <a:gd name="connsiteY14" fmla="*/ 786580 h 1514167"/>
              <a:gd name="connsiteX15" fmla="*/ 19664 w 1465006"/>
              <a:gd name="connsiteY15" fmla="*/ 835741 h 1514167"/>
              <a:gd name="connsiteX16" fmla="*/ 39329 w 1465006"/>
              <a:gd name="connsiteY16" fmla="*/ 875070 h 1514167"/>
              <a:gd name="connsiteX17" fmla="*/ 68825 w 1465006"/>
              <a:gd name="connsiteY17" fmla="*/ 934064 h 1514167"/>
              <a:gd name="connsiteX18" fmla="*/ 98322 w 1465006"/>
              <a:gd name="connsiteY18" fmla="*/ 1032387 h 1514167"/>
              <a:gd name="connsiteX19" fmla="*/ 108154 w 1465006"/>
              <a:gd name="connsiteY19" fmla="*/ 1061883 h 1514167"/>
              <a:gd name="connsiteX20" fmla="*/ 147483 w 1465006"/>
              <a:gd name="connsiteY20" fmla="*/ 1120877 h 1514167"/>
              <a:gd name="connsiteX21" fmla="*/ 196645 w 1465006"/>
              <a:gd name="connsiteY21" fmla="*/ 1179870 h 1514167"/>
              <a:gd name="connsiteX22" fmla="*/ 245806 w 1465006"/>
              <a:gd name="connsiteY22" fmla="*/ 1229032 h 1514167"/>
              <a:gd name="connsiteX23" fmla="*/ 265471 w 1465006"/>
              <a:gd name="connsiteY23" fmla="*/ 1258529 h 1514167"/>
              <a:gd name="connsiteX24" fmla="*/ 324464 w 1465006"/>
              <a:gd name="connsiteY24" fmla="*/ 1288025 h 1514167"/>
              <a:gd name="connsiteX25" fmla="*/ 383458 w 1465006"/>
              <a:gd name="connsiteY25" fmla="*/ 1327354 h 1514167"/>
              <a:gd name="connsiteX26" fmla="*/ 442451 w 1465006"/>
              <a:gd name="connsiteY26" fmla="*/ 1376516 h 1514167"/>
              <a:gd name="connsiteX27" fmla="*/ 471948 w 1465006"/>
              <a:gd name="connsiteY27" fmla="*/ 1386348 h 1514167"/>
              <a:gd name="connsiteX28" fmla="*/ 511277 w 1465006"/>
              <a:gd name="connsiteY28" fmla="*/ 1406012 h 1514167"/>
              <a:gd name="connsiteX29" fmla="*/ 540774 w 1465006"/>
              <a:gd name="connsiteY29" fmla="*/ 1415845 h 1514167"/>
              <a:gd name="connsiteX30" fmla="*/ 599767 w 1465006"/>
              <a:gd name="connsiteY30" fmla="*/ 1455174 h 1514167"/>
              <a:gd name="connsiteX31" fmla="*/ 629264 w 1465006"/>
              <a:gd name="connsiteY31" fmla="*/ 1465006 h 1514167"/>
              <a:gd name="connsiteX32" fmla="*/ 658761 w 1465006"/>
              <a:gd name="connsiteY32" fmla="*/ 1484670 h 1514167"/>
              <a:gd name="connsiteX33" fmla="*/ 698090 w 1465006"/>
              <a:gd name="connsiteY33" fmla="*/ 1494503 h 1514167"/>
              <a:gd name="connsiteX34" fmla="*/ 776748 w 1465006"/>
              <a:gd name="connsiteY34" fmla="*/ 1514167 h 1514167"/>
              <a:gd name="connsiteX35" fmla="*/ 1150374 w 1465006"/>
              <a:gd name="connsiteY35" fmla="*/ 1504335 h 1514167"/>
              <a:gd name="connsiteX36" fmla="*/ 1209367 w 1465006"/>
              <a:gd name="connsiteY36" fmla="*/ 1465006 h 1514167"/>
              <a:gd name="connsiteX37" fmla="*/ 1238864 w 1465006"/>
              <a:gd name="connsiteY37" fmla="*/ 1445341 h 1514167"/>
              <a:gd name="connsiteX38" fmla="*/ 1278193 w 1465006"/>
              <a:gd name="connsiteY38" fmla="*/ 1386348 h 1514167"/>
              <a:gd name="connsiteX39" fmla="*/ 1297858 w 1465006"/>
              <a:gd name="connsiteY39" fmla="*/ 1356851 h 1514167"/>
              <a:gd name="connsiteX40" fmla="*/ 1327354 w 1465006"/>
              <a:gd name="connsiteY40" fmla="*/ 1327354 h 1514167"/>
              <a:gd name="connsiteX41" fmla="*/ 1337187 w 1465006"/>
              <a:gd name="connsiteY41" fmla="*/ 1288025 h 1514167"/>
              <a:gd name="connsiteX42" fmla="*/ 1356851 w 1465006"/>
              <a:gd name="connsiteY42" fmla="*/ 1229032 h 1514167"/>
              <a:gd name="connsiteX43" fmla="*/ 1366683 w 1465006"/>
              <a:gd name="connsiteY43" fmla="*/ 1199535 h 1514167"/>
              <a:gd name="connsiteX44" fmla="*/ 1376516 w 1465006"/>
              <a:gd name="connsiteY44" fmla="*/ 1170038 h 1514167"/>
              <a:gd name="connsiteX45" fmla="*/ 1386348 w 1465006"/>
              <a:gd name="connsiteY45" fmla="*/ 1140541 h 1514167"/>
              <a:gd name="connsiteX46" fmla="*/ 1435509 w 1465006"/>
              <a:gd name="connsiteY46" fmla="*/ 1052051 h 1514167"/>
              <a:gd name="connsiteX47" fmla="*/ 1435509 w 1465006"/>
              <a:gd name="connsiteY47" fmla="*/ 648929 h 1514167"/>
              <a:gd name="connsiteX48" fmla="*/ 1465006 w 1465006"/>
              <a:gd name="connsiteY48" fmla="*/ 403122 h 1514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1465006" h="1514167">
                <a:moveTo>
                  <a:pt x="629264" y="0"/>
                </a:moveTo>
                <a:cubicBezTo>
                  <a:pt x="547329" y="3277"/>
                  <a:pt x="464413" y="-3225"/>
                  <a:pt x="383458" y="9832"/>
                </a:cubicBezTo>
                <a:cubicBezTo>
                  <a:pt x="360126" y="13595"/>
                  <a:pt x="347392" y="43429"/>
                  <a:pt x="324464" y="49161"/>
                </a:cubicBezTo>
                <a:lnTo>
                  <a:pt x="285135" y="58993"/>
                </a:lnTo>
                <a:cubicBezTo>
                  <a:pt x="211898" y="107818"/>
                  <a:pt x="301847" y="45066"/>
                  <a:pt x="226142" y="108154"/>
                </a:cubicBezTo>
                <a:cubicBezTo>
                  <a:pt x="217064" y="115719"/>
                  <a:pt x="205477" y="119968"/>
                  <a:pt x="196645" y="127819"/>
                </a:cubicBezTo>
                <a:cubicBezTo>
                  <a:pt x="161955" y="158654"/>
                  <a:pt x="139199" y="179188"/>
                  <a:pt x="117987" y="216309"/>
                </a:cubicBezTo>
                <a:cubicBezTo>
                  <a:pt x="110715" y="229035"/>
                  <a:pt x="105594" y="242912"/>
                  <a:pt x="98322" y="255638"/>
                </a:cubicBezTo>
                <a:cubicBezTo>
                  <a:pt x="92459" y="265898"/>
                  <a:pt x="83457" y="274337"/>
                  <a:pt x="78658" y="285135"/>
                </a:cubicBezTo>
                <a:cubicBezTo>
                  <a:pt x="78657" y="285137"/>
                  <a:pt x="54078" y="358875"/>
                  <a:pt x="49161" y="373625"/>
                </a:cubicBezTo>
                <a:cubicBezTo>
                  <a:pt x="45884" y="383457"/>
                  <a:pt x="43964" y="393852"/>
                  <a:pt x="39329" y="403122"/>
                </a:cubicBezTo>
                <a:lnTo>
                  <a:pt x="19664" y="442451"/>
                </a:lnTo>
                <a:cubicBezTo>
                  <a:pt x="16387" y="462116"/>
                  <a:pt x="14157" y="481984"/>
                  <a:pt x="9832" y="501445"/>
                </a:cubicBezTo>
                <a:cubicBezTo>
                  <a:pt x="7584" y="511562"/>
                  <a:pt x="0" y="520577"/>
                  <a:pt x="0" y="530941"/>
                </a:cubicBezTo>
                <a:cubicBezTo>
                  <a:pt x="0" y="616217"/>
                  <a:pt x="4342" y="701481"/>
                  <a:pt x="9832" y="786580"/>
                </a:cubicBezTo>
                <a:cubicBezTo>
                  <a:pt x="10908" y="803257"/>
                  <a:pt x="14379" y="819887"/>
                  <a:pt x="19664" y="835741"/>
                </a:cubicBezTo>
                <a:cubicBezTo>
                  <a:pt x="24299" y="849646"/>
                  <a:pt x="33555" y="861598"/>
                  <a:pt x="39329" y="875070"/>
                </a:cubicBezTo>
                <a:cubicBezTo>
                  <a:pt x="63755" y="932064"/>
                  <a:pt x="31033" y="877374"/>
                  <a:pt x="68825" y="934064"/>
                </a:cubicBezTo>
                <a:cubicBezTo>
                  <a:pt x="83869" y="1009279"/>
                  <a:pt x="70604" y="958470"/>
                  <a:pt x="98322" y="1032387"/>
                </a:cubicBezTo>
                <a:cubicBezTo>
                  <a:pt x="101961" y="1042091"/>
                  <a:pt x="103121" y="1052823"/>
                  <a:pt x="108154" y="1061883"/>
                </a:cubicBezTo>
                <a:cubicBezTo>
                  <a:pt x="119632" y="1082543"/>
                  <a:pt x="136913" y="1099738"/>
                  <a:pt x="147483" y="1120877"/>
                </a:cubicBezTo>
                <a:cubicBezTo>
                  <a:pt x="172433" y="1170775"/>
                  <a:pt x="154952" y="1152076"/>
                  <a:pt x="196645" y="1179870"/>
                </a:cubicBezTo>
                <a:cubicBezTo>
                  <a:pt x="249079" y="1258524"/>
                  <a:pt x="180261" y="1163487"/>
                  <a:pt x="245806" y="1229032"/>
                </a:cubicBezTo>
                <a:cubicBezTo>
                  <a:pt x="254162" y="1237388"/>
                  <a:pt x="257115" y="1250173"/>
                  <a:pt x="265471" y="1258529"/>
                </a:cubicBezTo>
                <a:cubicBezTo>
                  <a:pt x="284531" y="1277589"/>
                  <a:pt x="300473" y="1280028"/>
                  <a:pt x="324464" y="1288025"/>
                </a:cubicBezTo>
                <a:cubicBezTo>
                  <a:pt x="418566" y="1382127"/>
                  <a:pt x="298078" y="1270434"/>
                  <a:pt x="383458" y="1327354"/>
                </a:cubicBezTo>
                <a:cubicBezTo>
                  <a:pt x="448694" y="1370845"/>
                  <a:pt x="378112" y="1344347"/>
                  <a:pt x="442451" y="1376516"/>
                </a:cubicBezTo>
                <a:cubicBezTo>
                  <a:pt x="451721" y="1381151"/>
                  <a:pt x="462422" y="1382265"/>
                  <a:pt x="471948" y="1386348"/>
                </a:cubicBezTo>
                <a:cubicBezTo>
                  <a:pt x="485420" y="1392122"/>
                  <a:pt x="497805" y="1400238"/>
                  <a:pt x="511277" y="1406012"/>
                </a:cubicBezTo>
                <a:cubicBezTo>
                  <a:pt x="520803" y="1410095"/>
                  <a:pt x="531714" y="1410812"/>
                  <a:pt x="540774" y="1415845"/>
                </a:cubicBezTo>
                <a:cubicBezTo>
                  <a:pt x="561433" y="1427323"/>
                  <a:pt x="577346" y="1447701"/>
                  <a:pt x="599767" y="1455174"/>
                </a:cubicBezTo>
                <a:cubicBezTo>
                  <a:pt x="609599" y="1458451"/>
                  <a:pt x="619994" y="1460371"/>
                  <a:pt x="629264" y="1465006"/>
                </a:cubicBezTo>
                <a:cubicBezTo>
                  <a:pt x="639833" y="1470291"/>
                  <a:pt x="647900" y="1480015"/>
                  <a:pt x="658761" y="1484670"/>
                </a:cubicBezTo>
                <a:cubicBezTo>
                  <a:pt x="671182" y="1489993"/>
                  <a:pt x="684899" y="1491571"/>
                  <a:pt x="698090" y="1494503"/>
                </a:cubicBezTo>
                <a:cubicBezTo>
                  <a:pt x="769286" y="1510325"/>
                  <a:pt x="724034" y="1496596"/>
                  <a:pt x="776748" y="1514167"/>
                </a:cubicBezTo>
                <a:lnTo>
                  <a:pt x="1150374" y="1504335"/>
                </a:lnTo>
                <a:cubicBezTo>
                  <a:pt x="1173857" y="1501667"/>
                  <a:pt x="1189703" y="1478116"/>
                  <a:pt x="1209367" y="1465006"/>
                </a:cubicBezTo>
                <a:lnTo>
                  <a:pt x="1238864" y="1445341"/>
                </a:lnTo>
                <a:lnTo>
                  <a:pt x="1278193" y="1386348"/>
                </a:lnTo>
                <a:cubicBezTo>
                  <a:pt x="1284748" y="1376516"/>
                  <a:pt x="1289502" y="1365207"/>
                  <a:pt x="1297858" y="1356851"/>
                </a:cubicBezTo>
                <a:lnTo>
                  <a:pt x="1327354" y="1327354"/>
                </a:lnTo>
                <a:cubicBezTo>
                  <a:pt x="1330632" y="1314244"/>
                  <a:pt x="1333304" y="1300968"/>
                  <a:pt x="1337187" y="1288025"/>
                </a:cubicBezTo>
                <a:cubicBezTo>
                  <a:pt x="1343143" y="1268171"/>
                  <a:pt x="1350296" y="1248696"/>
                  <a:pt x="1356851" y="1229032"/>
                </a:cubicBezTo>
                <a:lnTo>
                  <a:pt x="1366683" y="1199535"/>
                </a:lnTo>
                <a:lnTo>
                  <a:pt x="1376516" y="1170038"/>
                </a:lnTo>
                <a:cubicBezTo>
                  <a:pt x="1379793" y="1160206"/>
                  <a:pt x="1380599" y="1149164"/>
                  <a:pt x="1386348" y="1140541"/>
                </a:cubicBezTo>
                <a:cubicBezTo>
                  <a:pt x="1431426" y="1072925"/>
                  <a:pt x="1418204" y="1103969"/>
                  <a:pt x="1435509" y="1052051"/>
                </a:cubicBezTo>
                <a:cubicBezTo>
                  <a:pt x="1421821" y="846722"/>
                  <a:pt x="1420640" y="906652"/>
                  <a:pt x="1435509" y="648929"/>
                </a:cubicBezTo>
                <a:cubicBezTo>
                  <a:pt x="1450797" y="383936"/>
                  <a:pt x="1394998" y="333114"/>
                  <a:pt x="1465006" y="403122"/>
                </a:cubicBezTo>
              </a:path>
            </a:pathLst>
          </a:custGeom>
          <a:noFill/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68CE656-0DB6-4690-8E4C-8646FF5713C2}"/>
              </a:ext>
            </a:extLst>
          </p:cNvPr>
          <p:cNvSpPr txBox="1"/>
          <p:nvPr/>
        </p:nvSpPr>
        <p:spPr>
          <a:xfrm>
            <a:off x="8201652" y="3621813"/>
            <a:ext cx="2485049" cy="363699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algn="l" eaLnBrk="0" hangingPunct="0"/>
            <a:r>
              <a:rPr lang="en-US" sz="2000" b="1" dirty="0">
                <a:ea typeface="+mn-ea"/>
                <a:cs typeface="+mn-cs"/>
              </a:rPr>
              <a:t>+90 degrees (Horizontal)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17FC342-574B-4E51-9A7D-F79CA1DBB7CC}"/>
              </a:ext>
            </a:extLst>
          </p:cNvPr>
          <p:cNvSpPr txBox="1"/>
          <p:nvPr/>
        </p:nvSpPr>
        <p:spPr>
          <a:xfrm>
            <a:off x="4263825" y="3621813"/>
            <a:ext cx="2485049" cy="363699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algn="l" eaLnBrk="0" hangingPunct="0"/>
            <a:r>
              <a:rPr lang="en-US" sz="2000" b="1" dirty="0"/>
              <a:t>-</a:t>
            </a:r>
            <a:r>
              <a:rPr lang="en-US" sz="2000" b="1" dirty="0">
                <a:ea typeface="+mn-ea"/>
                <a:cs typeface="+mn-cs"/>
              </a:rPr>
              <a:t>90 degrees (Horizontal)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604E5E4-3EF5-4872-8F9E-1266BBBA4945}"/>
              </a:ext>
            </a:extLst>
          </p:cNvPr>
          <p:cNvSpPr txBox="1"/>
          <p:nvPr/>
        </p:nvSpPr>
        <p:spPr>
          <a:xfrm>
            <a:off x="9745770" y="2082439"/>
            <a:ext cx="2485049" cy="363699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algn="l" eaLnBrk="0" hangingPunct="0"/>
            <a:r>
              <a:rPr lang="en-US" sz="2000" b="1" dirty="0">
                <a:ea typeface="+mn-ea"/>
                <a:cs typeface="+mn-cs"/>
              </a:rPr>
              <a:t>“forwards”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6351E4E-B284-44C2-8B8D-2F7D1F44D767}"/>
              </a:ext>
            </a:extLst>
          </p:cNvPr>
          <p:cNvSpPr txBox="1"/>
          <p:nvPr/>
        </p:nvSpPr>
        <p:spPr>
          <a:xfrm>
            <a:off x="2211515" y="1935305"/>
            <a:ext cx="2485049" cy="363699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algn="l" eaLnBrk="0" hangingPunct="0"/>
            <a:r>
              <a:rPr lang="en-US" sz="2000" b="1" dirty="0">
                <a:ea typeface="+mn-ea"/>
                <a:cs typeface="+mn-cs"/>
              </a:rPr>
              <a:t>“backwards”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8549210-C5DA-40F4-8E38-2F2C1FD66812}"/>
              </a:ext>
            </a:extLst>
          </p:cNvPr>
          <p:cNvSpPr txBox="1"/>
          <p:nvPr/>
        </p:nvSpPr>
        <p:spPr>
          <a:xfrm>
            <a:off x="6280738" y="1327356"/>
            <a:ext cx="2485049" cy="363699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eaLnBrk="0" hangingPunct="0"/>
            <a:r>
              <a:rPr lang="en-US" sz="2000" b="1" dirty="0">
                <a:ea typeface="+mn-ea"/>
                <a:cs typeface="+mn-cs"/>
              </a:rPr>
              <a:t>0</a:t>
            </a:r>
            <a:r>
              <a:rPr lang="en-US" sz="2000" b="1" baseline="30000" dirty="0"/>
              <a:t>0</a:t>
            </a:r>
            <a:r>
              <a:rPr lang="en-US" sz="2000" b="1" dirty="0">
                <a:ea typeface="+mn-ea"/>
                <a:cs typeface="+mn-cs"/>
              </a:rPr>
              <a:t> (vertical)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DBBA931-8D6B-4E85-8BCF-C7DD2609BFDC}"/>
              </a:ext>
            </a:extLst>
          </p:cNvPr>
          <p:cNvSpPr txBox="1"/>
          <p:nvPr/>
        </p:nvSpPr>
        <p:spPr>
          <a:xfrm>
            <a:off x="7609612" y="998069"/>
            <a:ext cx="4669462" cy="363699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algn="l" eaLnBrk="0" hangingPunct="0"/>
            <a:r>
              <a:rPr lang="en-US" sz="2000" b="1" dirty="0">
                <a:ea typeface="+mn-ea"/>
                <a:cs typeface="+mn-cs"/>
              </a:rPr>
              <a:t>Tilt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5EB0944-569C-4994-9F68-A7CF442CB337}"/>
              </a:ext>
            </a:extLst>
          </p:cNvPr>
          <p:cNvSpPr txBox="1"/>
          <p:nvPr/>
        </p:nvSpPr>
        <p:spPr>
          <a:xfrm>
            <a:off x="407414" y="4782904"/>
            <a:ext cx="4466459" cy="363699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algn="l" eaLnBrk="0" hangingPunct="0"/>
            <a:r>
              <a:rPr lang="en-US" sz="2000" b="1" dirty="0">
                <a:ea typeface="+mn-ea"/>
                <a:cs typeface="+mn-cs"/>
              </a:rPr>
              <a:t>As with orientation, the slice or section will be extended in Z at the specified tilt to completely bisect the voxel volume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292A1D69-DC1C-4237-89DB-CF31EFD08165}"/>
              </a:ext>
            </a:extLst>
          </p:cNvPr>
          <p:cNvCxnSpPr>
            <a:cxnSpLocks/>
          </p:cNvCxnSpPr>
          <p:nvPr/>
        </p:nvCxnSpPr>
        <p:spPr bwMode="auto">
          <a:xfrm flipH="1">
            <a:off x="6872747" y="2510215"/>
            <a:ext cx="1" cy="1040207"/>
          </a:xfrm>
          <a:prstGeom prst="line">
            <a:avLst/>
          </a:prstGeom>
          <a:noFill/>
          <a:ln w="508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5" name="Oval 24">
            <a:extLst>
              <a:ext uri="{FF2B5EF4-FFF2-40B4-BE49-F238E27FC236}">
                <a16:creationId xmlns:a16="http://schemas.microsoft.com/office/drawing/2014/main" id="{BA2BBF47-FE35-4938-BACD-6343471B88C3}"/>
              </a:ext>
            </a:extLst>
          </p:cNvPr>
          <p:cNvSpPr/>
          <p:nvPr/>
        </p:nvSpPr>
        <p:spPr bwMode="auto">
          <a:xfrm>
            <a:off x="5852013" y="2648831"/>
            <a:ext cx="2043064" cy="1951569"/>
          </a:xfrm>
          <a:prstGeom prst="ellipse">
            <a:avLst/>
          </a:prstGeom>
          <a:noFill/>
          <a:ln w="6350">
            <a:solidFill>
              <a:srgbClr val="FFFF00"/>
            </a:solidFill>
            <a:prstDash val="sysDot"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9195701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 advClick="0">
        <p159:morph option="byObject"/>
      </p:transition>
    </mc:Choice>
    <mc:Fallback xmlns="">
      <p:transition spd="slow" advClick="0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9" name="gradient background1">
              <a:extLst>
                <a:ext uri="{FF2B5EF4-FFF2-40B4-BE49-F238E27FC236}">
                  <a16:creationId xmlns:a16="http://schemas.microsoft.com/office/drawing/2014/main" id="{600D8D40-F20C-4E46-87B0-1D557AEE5A3B}"/>
                </a:ext>
              </a:extLst>
            </p:cNvPr>
            <p:cNvSpPr/>
            <p:nvPr/>
          </p:nvSpPr>
          <p:spPr bwMode="auto">
            <a:xfrm>
              <a:off x="1" y="0"/>
              <a:ext cx="12191999" cy="6858000"/>
            </a:xfrm>
            <a:prstGeom prst="rect">
              <a:avLst/>
            </a:prstGeom>
            <a:gradFill flip="none" rotWithShape="1">
              <a:gsLst>
                <a:gs pos="0">
                  <a:srgbClr val="1E71FF"/>
                </a:gs>
                <a:gs pos="93000">
                  <a:srgbClr val="00063D"/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pic>
        <p:nvPicPr>
          <p:cNvPr id="3074" name="Picture 2">
            <a:extLst>
              <a:ext uri="{FF2B5EF4-FFF2-40B4-BE49-F238E27FC236}">
                <a16:creationId xmlns:a16="http://schemas.microsoft.com/office/drawing/2014/main" id="{D8DA4CAF-0F81-45BA-8F73-A6B7C7775F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220" y="1184485"/>
            <a:ext cx="7496269" cy="4847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Title 49">
            <a:extLst>
              <a:ext uri="{FF2B5EF4-FFF2-40B4-BE49-F238E27FC236}">
                <a16:creationId xmlns:a16="http://schemas.microsoft.com/office/drawing/2014/main" id="{E2517549-8406-E740-85E7-49B4C190C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Voxel Layer API – Slices and Sections </a:t>
            </a:r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DF2E0C8-5BEB-B741-B50C-320A568645F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DD29203-E531-4476-8E9B-A2E0C969EAB1}"/>
              </a:ext>
            </a:extLst>
          </p:cNvPr>
          <p:cNvGrpSpPr/>
          <p:nvPr/>
        </p:nvGrpSpPr>
        <p:grpSpPr>
          <a:xfrm>
            <a:off x="2184414" y="1179081"/>
            <a:ext cx="7502074" cy="4850915"/>
            <a:chOff x="2184414" y="1179081"/>
            <a:chExt cx="7502074" cy="4850915"/>
          </a:xfrm>
        </p:grpSpPr>
        <p:pic>
          <p:nvPicPr>
            <p:cNvPr id="16" name="Picture 2">
              <a:extLst>
                <a:ext uri="{FF2B5EF4-FFF2-40B4-BE49-F238E27FC236}">
                  <a16:creationId xmlns:a16="http://schemas.microsoft.com/office/drawing/2014/main" id="{C3819352-D4CF-4D4E-AADF-ADAD8D6C3AE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84414" y="1179081"/>
              <a:ext cx="7502074" cy="48509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BD5B20E2-BF8E-4C92-96EC-C9F064888F19}"/>
                </a:ext>
              </a:extLst>
            </p:cNvPr>
            <p:cNvCxnSpPr/>
            <p:nvPr/>
          </p:nvCxnSpPr>
          <p:spPr bwMode="auto">
            <a:xfrm flipV="1">
              <a:off x="6096000" y="4078941"/>
              <a:ext cx="1936376" cy="1030941"/>
            </a:xfrm>
            <a:prstGeom prst="line">
              <a:avLst/>
            </a:prstGeom>
            <a:noFill/>
            <a:ln w="5715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470248F6-1234-4542-AA66-6E18B2C8DAD7}"/>
                </a:ext>
              </a:extLst>
            </p:cNvPr>
            <p:cNvSpPr/>
            <p:nvPr/>
          </p:nvSpPr>
          <p:spPr bwMode="auto">
            <a:xfrm>
              <a:off x="6751859" y="4607856"/>
              <a:ext cx="240612" cy="215153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bg1"/>
              </a:solidFill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BD6106E3-346F-4284-9CDC-5EC9516EBFD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851011" y="1667435"/>
              <a:ext cx="33883" cy="4349944"/>
            </a:xfrm>
            <a:prstGeom prst="line">
              <a:avLst/>
            </a:prstGeom>
            <a:noFill/>
            <a:ln w="28575" cap="flat" cmpd="sng" algn="ctr">
              <a:solidFill>
                <a:schemeClr val="bg1"/>
              </a:solidFill>
              <a:prstDash val="sysDot"/>
              <a:round/>
              <a:headEnd type="triangle" w="lg" len="lg"/>
              <a:tailEnd type="none" w="med" len="med"/>
            </a:ln>
            <a:effectLst/>
          </p:spPr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8E617289-40D0-429D-9137-A84D3942F6F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865806" y="3429000"/>
              <a:ext cx="176402" cy="649941"/>
            </a:xfrm>
            <a:prstGeom prst="line">
              <a:avLst/>
            </a:prstGeom>
            <a:noFill/>
            <a:ln w="508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3547273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500">
        <p:fade/>
      </p:transition>
    </mc:Choice>
    <mc:Fallback xmlns="">
      <p:transition spd="slow" advClick="0" advTm="500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9" name="gradient background1">
              <a:extLst>
                <a:ext uri="{FF2B5EF4-FFF2-40B4-BE49-F238E27FC236}">
                  <a16:creationId xmlns:a16="http://schemas.microsoft.com/office/drawing/2014/main" id="{600D8D40-F20C-4E46-87B0-1D557AEE5A3B}"/>
                </a:ext>
              </a:extLst>
            </p:cNvPr>
            <p:cNvSpPr/>
            <p:nvPr/>
          </p:nvSpPr>
          <p:spPr bwMode="auto">
            <a:xfrm>
              <a:off x="1" y="0"/>
              <a:ext cx="12191999" cy="6858000"/>
            </a:xfrm>
            <a:prstGeom prst="rect">
              <a:avLst/>
            </a:prstGeom>
            <a:gradFill flip="none" rotWithShape="1">
              <a:gsLst>
                <a:gs pos="0">
                  <a:srgbClr val="1E71FF"/>
                </a:gs>
                <a:gs pos="93000">
                  <a:srgbClr val="00063D"/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50" name="Title 49">
            <a:extLst>
              <a:ext uri="{FF2B5EF4-FFF2-40B4-BE49-F238E27FC236}">
                <a16:creationId xmlns:a16="http://schemas.microsoft.com/office/drawing/2014/main" id="{E2517549-8406-E740-85E7-49B4C190C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Voxel Layer API – Slices and Sections </a:t>
            </a:r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DF2E0C8-5BEB-B741-B50C-320A568645F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F72FC94-1EA5-4D55-A45B-11F6BA772089}"/>
              </a:ext>
            </a:extLst>
          </p:cNvPr>
          <p:cNvGrpSpPr/>
          <p:nvPr/>
        </p:nvGrpSpPr>
        <p:grpSpPr>
          <a:xfrm>
            <a:off x="758734" y="1179081"/>
            <a:ext cx="7502074" cy="4850915"/>
            <a:chOff x="2184414" y="1179081"/>
            <a:chExt cx="7502074" cy="4850915"/>
          </a:xfrm>
        </p:grpSpPr>
        <p:pic>
          <p:nvPicPr>
            <p:cNvPr id="16" name="Picture 2">
              <a:extLst>
                <a:ext uri="{FF2B5EF4-FFF2-40B4-BE49-F238E27FC236}">
                  <a16:creationId xmlns:a16="http://schemas.microsoft.com/office/drawing/2014/main" id="{C3819352-D4CF-4D4E-AADF-ADAD8D6C3AE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84414" y="1179081"/>
              <a:ext cx="7502074" cy="48509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BD5B20E2-BF8E-4C92-96EC-C9F064888F19}"/>
                </a:ext>
              </a:extLst>
            </p:cNvPr>
            <p:cNvCxnSpPr/>
            <p:nvPr/>
          </p:nvCxnSpPr>
          <p:spPr bwMode="auto">
            <a:xfrm flipV="1">
              <a:off x="6096000" y="4078941"/>
              <a:ext cx="1936376" cy="1030941"/>
            </a:xfrm>
            <a:prstGeom prst="line">
              <a:avLst/>
            </a:prstGeom>
            <a:noFill/>
            <a:ln w="5715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470248F6-1234-4542-AA66-6E18B2C8DAD7}"/>
                </a:ext>
              </a:extLst>
            </p:cNvPr>
            <p:cNvSpPr/>
            <p:nvPr/>
          </p:nvSpPr>
          <p:spPr bwMode="auto">
            <a:xfrm>
              <a:off x="6751859" y="4607856"/>
              <a:ext cx="240612" cy="215153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bg1"/>
              </a:solidFill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BD6106E3-346F-4284-9CDC-5EC9516EBFD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851011" y="1667435"/>
              <a:ext cx="33883" cy="4349944"/>
            </a:xfrm>
            <a:prstGeom prst="line">
              <a:avLst/>
            </a:prstGeom>
            <a:noFill/>
            <a:ln w="28575" cap="flat" cmpd="sng" algn="ctr">
              <a:solidFill>
                <a:schemeClr val="bg1"/>
              </a:solidFill>
              <a:prstDash val="sysDot"/>
              <a:round/>
              <a:headEnd type="triangle" w="lg" len="lg"/>
              <a:tailEnd type="none" w="med" len="med"/>
            </a:ln>
            <a:effectLst/>
          </p:spPr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8E617289-40D0-429D-9137-A84D3942F6F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865806" y="3429000"/>
              <a:ext cx="176402" cy="649941"/>
            </a:xfrm>
            <a:prstGeom prst="line">
              <a:avLst/>
            </a:prstGeom>
            <a:noFill/>
            <a:ln w="508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3351C93F-08B1-45B9-AFC3-8C19E65D7210}"/>
              </a:ext>
            </a:extLst>
          </p:cNvPr>
          <p:cNvSpPr txBox="1"/>
          <p:nvPr/>
        </p:nvSpPr>
        <p:spPr>
          <a:xfrm>
            <a:off x="8809357" y="3490499"/>
            <a:ext cx="3068012" cy="363699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algn="l" eaLnBrk="0" hangingPunct="0"/>
            <a:r>
              <a:rPr lang="en-US" sz="2000" b="1" dirty="0">
                <a:ea typeface="+mn-ea"/>
                <a:cs typeface="+mn-cs"/>
              </a:rPr>
              <a:t>Create Slice</a:t>
            </a:r>
          </a:p>
        </p:txBody>
      </p:sp>
    </p:spTree>
    <p:extLst>
      <p:ext uri="{BB962C8B-B14F-4D97-AF65-F5344CB8AC3E}">
        <p14:creationId xmlns:p14="http://schemas.microsoft.com/office/powerpoint/2010/main" val="285792227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3000" advClick="0" advTm="4000">
        <p159:morph option="byObject"/>
      </p:transition>
    </mc:Choice>
    <mc:Fallback xmlns="">
      <p:transition spd="slow" advClick="0" advTm="4000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0BEF102-BA3B-CB41-8697-181FF86B50B1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</p:grpSpPr>
          <p:sp>
            <p:nvSpPr>
              <p:cNvPr id="19" name="gradient background1">
                <a:extLst>
                  <a:ext uri="{FF2B5EF4-FFF2-40B4-BE49-F238E27FC236}">
                    <a16:creationId xmlns:a16="http://schemas.microsoft.com/office/drawing/2014/main" id="{600D8D40-F20C-4E46-87B0-1D557AEE5A3B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40" name="gradient background1">
                <a:extLst>
                  <a:ext uri="{FF2B5EF4-FFF2-40B4-BE49-F238E27FC236}">
                    <a16:creationId xmlns:a16="http://schemas.microsoft.com/office/drawing/2014/main" id="{F1936B49-1E69-CB46-A4F4-3375F79715A5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>
                      <a:alpha val="57000"/>
                    </a:srgbClr>
                  </a:gs>
                  <a:gs pos="46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pic>
        <p:nvPicPr>
          <p:cNvPr id="3074" name="Picture 2">
            <a:extLst>
              <a:ext uri="{FF2B5EF4-FFF2-40B4-BE49-F238E27FC236}">
                <a16:creationId xmlns:a16="http://schemas.microsoft.com/office/drawing/2014/main" id="{D8DA4CAF-0F81-45BA-8F73-A6B7C7775F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873" y="1184485"/>
            <a:ext cx="7496269" cy="4847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Title 49">
            <a:extLst>
              <a:ext uri="{FF2B5EF4-FFF2-40B4-BE49-F238E27FC236}">
                <a16:creationId xmlns:a16="http://schemas.microsoft.com/office/drawing/2014/main" id="{E2517549-8406-E740-85E7-49B4C190C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Voxel Layer API – Slices and Sections </a:t>
            </a:r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DF2E0C8-5BEB-B741-B50C-320A568645F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F72FC94-1EA5-4D55-A45B-11F6BA772089}"/>
              </a:ext>
            </a:extLst>
          </p:cNvPr>
          <p:cNvGrpSpPr/>
          <p:nvPr/>
        </p:nvGrpSpPr>
        <p:grpSpPr>
          <a:xfrm>
            <a:off x="758734" y="1179081"/>
            <a:ext cx="7502074" cy="4850915"/>
            <a:chOff x="2184414" y="1179081"/>
            <a:chExt cx="7502074" cy="4850915"/>
          </a:xfrm>
        </p:grpSpPr>
        <p:pic>
          <p:nvPicPr>
            <p:cNvPr id="16" name="Picture 2">
              <a:extLst>
                <a:ext uri="{FF2B5EF4-FFF2-40B4-BE49-F238E27FC236}">
                  <a16:creationId xmlns:a16="http://schemas.microsoft.com/office/drawing/2014/main" id="{C3819352-D4CF-4D4E-AADF-ADAD8D6C3AE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84414" y="1179081"/>
              <a:ext cx="7502074" cy="48509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BD5B20E2-BF8E-4C92-96EC-C9F064888F19}"/>
                </a:ext>
              </a:extLst>
            </p:cNvPr>
            <p:cNvCxnSpPr/>
            <p:nvPr/>
          </p:nvCxnSpPr>
          <p:spPr bwMode="auto">
            <a:xfrm flipV="1">
              <a:off x="6096000" y="4078941"/>
              <a:ext cx="1936376" cy="1030941"/>
            </a:xfrm>
            <a:prstGeom prst="line">
              <a:avLst/>
            </a:prstGeom>
            <a:noFill/>
            <a:ln w="5715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470248F6-1234-4542-AA66-6E18B2C8DAD7}"/>
                </a:ext>
              </a:extLst>
            </p:cNvPr>
            <p:cNvSpPr/>
            <p:nvPr/>
          </p:nvSpPr>
          <p:spPr bwMode="auto">
            <a:xfrm>
              <a:off x="6751859" y="4607856"/>
              <a:ext cx="240612" cy="215153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bg1"/>
              </a:solidFill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BD6106E3-346F-4284-9CDC-5EC9516EBFD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851011" y="1667435"/>
              <a:ext cx="33883" cy="4349944"/>
            </a:xfrm>
            <a:prstGeom prst="line">
              <a:avLst/>
            </a:prstGeom>
            <a:noFill/>
            <a:ln w="28575" cap="flat" cmpd="sng" algn="ctr">
              <a:solidFill>
                <a:schemeClr val="bg1"/>
              </a:solidFill>
              <a:prstDash val="sysDot"/>
              <a:round/>
              <a:headEnd type="triangle" w="lg" len="lg"/>
              <a:tailEnd type="none" w="med" len="med"/>
            </a:ln>
            <a:effectLst/>
          </p:spPr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8E617289-40D0-429D-9137-A84D3942F6F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865806" y="3429000"/>
              <a:ext cx="176402" cy="649941"/>
            </a:xfrm>
            <a:prstGeom prst="line">
              <a:avLst/>
            </a:prstGeom>
            <a:noFill/>
            <a:ln w="508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8C4A5349-2313-4E88-9E91-B70B4EEADEEB}"/>
              </a:ext>
            </a:extLst>
          </p:cNvPr>
          <p:cNvSpPr txBox="1"/>
          <p:nvPr/>
        </p:nvSpPr>
        <p:spPr>
          <a:xfrm>
            <a:off x="6705848" y="543404"/>
            <a:ext cx="5252113" cy="2642248"/>
          </a:xfrm>
          <a:prstGeom prst="rect">
            <a:avLst/>
          </a:prstGeom>
          <a:solidFill>
            <a:schemeClr val="tx1"/>
          </a:solidFill>
          <a:effectLst/>
        </p:spPr>
        <p:txBody>
          <a:bodyPr wrap="square" lIns="0" tIns="0" rIns="0" bIns="0" rtlCol="0" anchor="t">
            <a:noAutofit/>
          </a:bodyPr>
          <a:lstStyle/>
          <a:p>
            <a:pPr>
              <a:defRPr/>
            </a:pP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 </a:t>
            </a:r>
            <a:endParaRPr lang="en-US" sz="1600" dirty="0">
              <a:solidFill>
                <a:srgbClr val="000000"/>
              </a:solidFill>
              <a:latin typeface="Consolas"/>
            </a:endParaRPr>
          </a:p>
          <a:p>
            <a:pPr>
              <a:defRPr/>
            </a:pPr>
            <a:r>
              <a:rPr lang="en-US" dirty="0">
                <a:solidFill>
                  <a:srgbClr val="2B91AF"/>
                </a:solidFill>
                <a:latin typeface="Consolas"/>
              </a:rPr>
              <a:t>  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578A9A0-DE9D-4CF9-B94F-2DA4C32E8980}"/>
              </a:ext>
            </a:extLst>
          </p:cNvPr>
          <p:cNvSpPr txBox="1"/>
          <p:nvPr/>
        </p:nvSpPr>
        <p:spPr>
          <a:xfrm>
            <a:off x="8809356" y="3490499"/>
            <a:ext cx="4466459" cy="363699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algn="l" eaLnBrk="0" hangingPunct="0"/>
            <a:r>
              <a:rPr lang="en-US" sz="2000" b="1" dirty="0">
                <a:ea typeface="+mn-ea"/>
                <a:cs typeface="+mn-cs"/>
              </a:rPr>
              <a:t>Create Slice</a:t>
            </a:r>
          </a:p>
        </p:txBody>
      </p:sp>
    </p:spTree>
    <p:extLst>
      <p:ext uri="{BB962C8B-B14F-4D97-AF65-F5344CB8AC3E}">
        <p14:creationId xmlns:p14="http://schemas.microsoft.com/office/powerpoint/2010/main" val="1380795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>
        <p:fade/>
      </p:transition>
    </mc:Choice>
    <mc:Fallback xmlns="">
      <p:transition spd="slow" advClick="0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0BEF102-BA3B-CB41-8697-181FF86B50B1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</p:grpSpPr>
          <p:sp>
            <p:nvSpPr>
              <p:cNvPr id="19" name="gradient background1">
                <a:extLst>
                  <a:ext uri="{FF2B5EF4-FFF2-40B4-BE49-F238E27FC236}">
                    <a16:creationId xmlns:a16="http://schemas.microsoft.com/office/drawing/2014/main" id="{600D8D40-F20C-4E46-87B0-1D557AEE5A3B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40" name="gradient background1">
                <a:extLst>
                  <a:ext uri="{FF2B5EF4-FFF2-40B4-BE49-F238E27FC236}">
                    <a16:creationId xmlns:a16="http://schemas.microsoft.com/office/drawing/2014/main" id="{F1936B49-1E69-CB46-A4F4-3375F79715A5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>
                      <a:alpha val="57000"/>
                    </a:srgbClr>
                  </a:gs>
                  <a:gs pos="46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pic>
        <p:nvPicPr>
          <p:cNvPr id="3074" name="Picture 2">
            <a:extLst>
              <a:ext uri="{FF2B5EF4-FFF2-40B4-BE49-F238E27FC236}">
                <a16:creationId xmlns:a16="http://schemas.microsoft.com/office/drawing/2014/main" id="{D8DA4CAF-0F81-45BA-8F73-A6B7C7775F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873" y="1184485"/>
            <a:ext cx="7496269" cy="4847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Title 49">
            <a:extLst>
              <a:ext uri="{FF2B5EF4-FFF2-40B4-BE49-F238E27FC236}">
                <a16:creationId xmlns:a16="http://schemas.microsoft.com/office/drawing/2014/main" id="{E2517549-8406-E740-85E7-49B4C190C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Voxel Layer API – Slices and Sections </a:t>
            </a:r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DF2E0C8-5BEB-B741-B50C-320A568645F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F72FC94-1EA5-4D55-A45B-11F6BA772089}"/>
              </a:ext>
            </a:extLst>
          </p:cNvPr>
          <p:cNvGrpSpPr/>
          <p:nvPr/>
        </p:nvGrpSpPr>
        <p:grpSpPr>
          <a:xfrm>
            <a:off x="758734" y="1179081"/>
            <a:ext cx="7502074" cy="4850915"/>
            <a:chOff x="2184414" y="1179081"/>
            <a:chExt cx="7502074" cy="4850915"/>
          </a:xfrm>
        </p:grpSpPr>
        <p:pic>
          <p:nvPicPr>
            <p:cNvPr id="16" name="Picture 2">
              <a:extLst>
                <a:ext uri="{FF2B5EF4-FFF2-40B4-BE49-F238E27FC236}">
                  <a16:creationId xmlns:a16="http://schemas.microsoft.com/office/drawing/2014/main" id="{C3819352-D4CF-4D4E-AADF-ADAD8D6C3AE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84414" y="1179081"/>
              <a:ext cx="7502074" cy="48509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BD5B20E2-BF8E-4C92-96EC-C9F064888F19}"/>
                </a:ext>
              </a:extLst>
            </p:cNvPr>
            <p:cNvCxnSpPr/>
            <p:nvPr/>
          </p:nvCxnSpPr>
          <p:spPr bwMode="auto">
            <a:xfrm flipV="1">
              <a:off x="6096000" y="4078941"/>
              <a:ext cx="1936376" cy="1030941"/>
            </a:xfrm>
            <a:prstGeom prst="line">
              <a:avLst/>
            </a:prstGeom>
            <a:noFill/>
            <a:ln w="5715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470248F6-1234-4542-AA66-6E18B2C8DAD7}"/>
                </a:ext>
              </a:extLst>
            </p:cNvPr>
            <p:cNvSpPr/>
            <p:nvPr/>
          </p:nvSpPr>
          <p:spPr bwMode="auto">
            <a:xfrm>
              <a:off x="6751859" y="4607856"/>
              <a:ext cx="240612" cy="215153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bg1"/>
              </a:solidFill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BD6106E3-346F-4284-9CDC-5EC9516EBFD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851011" y="1667435"/>
              <a:ext cx="33883" cy="4349944"/>
            </a:xfrm>
            <a:prstGeom prst="line">
              <a:avLst/>
            </a:prstGeom>
            <a:noFill/>
            <a:ln w="28575" cap="flat" cmpd="sng" algn="ctr">
              <a:solidFill>
                <a:schemeClr val="bg1"/>
              </a:solidFill>
              <a:prstDash val="sysDot"/>
              <a:round/>
              <a:headEnd type="triangle" w="lg" len="lg"/>
              <a:tailEnd type="none" w="med" len="med"/>
            </a:ln>
            <a:effectLst/>
          </p:spPr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8E617289-40D0-429D-9137-A84D3942F6F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865806" y="3429000"/>
              <a:ext cx="176402" cy="649941"/>
            </a:xfrm>
            <a:prstGeom prst="line">
              <a:avLst/>
            </a:prstGeom>
            <a:noFill/>
            <a:ln w="508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8C4A5349-2313-4E88-9E91-B70B4EEADEEB}"/>
              </a:ext>
            </a:extLst>
          </p:cNvPr>
          <p:cNvSpPr txBox="1"/>
          <p:nvPr/>
        </p:nvSpPr>
        <p:spPr>
          <a:xfrm>
            <a:off x="6705848" y="543404"/>
            <a:ext cx="5252113" cy="2642248"/>
          </a:xfrm>
          <a:prstGeom prst="rect">
            <a:avLst/>
          </a:prstGeom>
          <a:solidFill>
            <a:schemeClr val="tx1"/>
          </a:solidFill>
          <a:effectLst/>
        </p:spPr>
        <p:txBody>
          <a:bodyPr wrap="square" lIns="0" tIns="0" rIns="0" bIns="0" rtlCol="0" anchor="t">
            <a:noAutofit/>
          </a:bodyPr>
          <a:lstStyle/>
          <a:p>
            <a:pPr>
              <a:defRPr/>
            </a:pP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 //Define Location, Orientation, Tilt</a:t>
            </a:r>
          </a:p>
          <a:p>
            <a:pPr>
              <a:defRPr/>
            </a:pPr>
            <a:r>
              <a:rPr lang="en-US" sz="1600" dirty="0">
                <a:solidFill>
                  <a:srgbClr val="000000"/>
                </a:solidFill>
                <a:latin typeface="Consolas"/>
              </a:rPr>
              <a:t> (double </a:t>
            </a:r>
            <a:r>
              <a:rPr lang="en-US" sz="1600" dirty="0" err="1">
                <a:solidFill>
                  <a:srgbClr val="000000"/>
                </a:solidFill>
                <a:latin typeface="Consolas"/>
              </a:rPr>
              <a:t>volx</a:t>
            </a:r>
            <a:r>
              <a:rPr lang="en-US" sz="1600" dirty="0">
                <a:solidFill>
                  <a:srgbClr val="000000"/>
                </a:solidFill>
                <a:latin typeface="Consolas"/>
              </a:rPr>
              <a:t>, double </a:t>
            </a:r>
            <a:r>
              <a:rPr lang="en-US" sz="1600" dirty="0" err="1">
                <a:solidFill>
                  <a:srgbClr val="000000"/>
                </a:solidFill>
                <a:latin typeface="Consolas"/>
              </a:rPr>
              <a:t>voly</a:t>
            </a:r>
            <a:r>
              <a:rPr lang="en-US" sz="1600" dirty="0">
                <a:solidFill>
                  <a:srgbClr val="000000"/>
                </a:solidFill>
                <a:latin typeface="Consolas"/>
              </a:rPr>
              <a:t>, double </a:t>
            </a:r>
            <a:r>
              <a:rPr lang="en-US" sz="1600" dirty="0" err="1">
                <a:solidFill>
                  <a:srgbClr val="000000"/>
                </a:solidFill>
                <a:latin typeface="Consolas"/>
              </a:rPr>
              <a:t>volz</a:t>
            </a:r>
            <a:r>
              <a:rPr lang="en-US" sz="1600" dirty="0">
                <a:solidFill>
                  <a:srgbClr val="000000"/>
                </a:solidFill>
                <a:latin typeface="Consolas"/>
              </a:rPr>
              <a:t>) = </a:t>
            </a:r>
          </a:p>
          <a:p>
            <a:pPr>
              <a:defRPr/>
            </a:pPr>
            <a:r>
              <a:rPr lang="en-US" sz="1600" dirty="0">
                <a:solidFill>
                  <a:srgbClr val="000000"/>
                </a:solidFill>
                <a:latin typeface="Consolas"/>
              </a:rPr>
              <a:t>              </a:t>
            </a:r>
            <a:r>
              <a:rPr lang="en-US" sz="1600" dirty="0" err="1">
                <a:solidFill>
                  <a:srgbClr val="000000"/>
                </a:solidFill>
                <a:latin typeface="Consolas"/>
              </a:rPr>
              <a:t>voxelLayer.GetVolumeSize</a:t>
            </a:r>
            <a:r>
              <a:rPr lang="en-US" sz="1600" dirty="0">
                <a:solidFill>
                  <a:srgbClr val="000000"/>
                </a:solidFill>
                <a:latin typeface="Consolas"/>
              </a:rPr>
              <a:t>();</a:t>
            </a:r>
          </a:p>
          <a:p>
            <a:pPr>
              <a:defRPr/>
            </a:pPr>
            <a:endParaRPr lang="en-US" sz="1600" dirty="0">
              <a:solidFill>
                <a:srgbClr val="000000"/>
              </a:solidFill>
              <a:latin typeface="Consolas"/>
            </a:endParaRPr>
          </a:p>
          <a:p>
            <a:pPr>
              <a:defRPr/>
            </a:pPr>
            <a:r>
              <a:rPr lang="en-US" sz="1600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Consolas"/>
              </a:rPr>
              <a:t>var</a:t>
            </a:r>
            <a:r>
              <a:rPr lang="en-US" sz="1600" dirty="0">
                <a:solidFill>
                  <a:srgbClr val="000000"/>
                </a:solidFill>
                <a:latin typeface="Consolas"/>
              </a:rPr>
              <a:t> location =</a:t>
            </a:r>
          </a:p>
          <a:p>
            <a:pPr>
              <a:defRPr/>
            </a:pPr>
            <a:r>
              <a:rPr lang="en-US" sz="1600" dirty="0">
                <a:solidFill>
                  <a:srgbClr val="000000"/>
                </a:solidFill>
                <a:latin typeface="Consolas"/>
              </a:rPr>
              <a:t>    new </a:t>
            </a:r>
            <a:r>
              <a:rPr lang="en-US" sz="1600" dirty="0">
                <a:solidFill>
                  <a:srgbClr val="2B91AF"/>
                </a:solidFill>
                <a:latin typeface="Consolas"/>
              </a:rPr>
              <a:t>Coordinate3D</a:t>
            </a:r>
            <a:r>
              <a:rPr lang="en-US" sz="1600" dirty="0">
                <a:solidFill>
                  <a:srgbClr val="000000"/>
                </a:solidFill>
                <a:latin typeface="Consolas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Consolas"/>
              </a:rPr>
              <a:t>volx</a:t>
            </a:r>
            <a:r>
              <a:rPr lang="en-US" sz="1600" dirty="0">
                <a:solidFill>
                  <a:srgbClr val="000000"/>
                </a:solidFill>
                <a:latin typeface="Consolas"/>
              </a:rPr>
              <a:t>/2, </a:t>
            </a:r>
            <a:r>
              <a:rPr lang="en-US" sz="1600" dirty="0" err="1">
                <a:solidFill>
                  <a:srgbClr val="000000"/>
                </a:solidFill>
                <a:latin typeface="Consolas"/>
              </a:rPr>
              <a:t>voly</a:t>
            </a:r>
            <a:r>
              <a:rPr lang="en-US" sz="1600" dirty="0">
                <a:solidFill>
                  <a:srgbClr val="000000"/>
                </a:solidFill>
                <a:latin typeface="Consolas"/>
              </a:rPr>
              <a:t>/2, </a:t>
            </a:r>
            <a:r>
              <a:rPr lang="en-US" sz="1600" dirty="0" err="1">
                <a:solidFill>
                  <a:srgbClr val="000000"/>
                </a:solidFill>
                <a:latin typeface="Consolas"/>
              </a:rPr>
              <a:t>volz</a:t>
            </a:r>
            <a:r>
              <a:rPr lang="en-US" sz="1600" dirty="0">
                <a:solidFill>
                  <a:srgbClr val="000000"/>
                </a:solidFill>
                <a:latin typeface="Consolas"/>
              </a:rPr>
              <a:t>/2);</a:t>
            </a:r>
          </a:p>
          <a:p>
            <a:pPr>
              <a:defRPr/>
            </a:pPr>
            <a:r>
              <a:rPr lang="en-US" sz="1600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Consolas"/>
              </a:rPr>
              <a:t>var</a:t>
            </a:r>
            <a:r>
              <a:rPr lang="en-US" sz="1600" dirty="0">
                <a:solidFill>
                  <a:srgbClr val="000000"/>
                </a:solidFill>
                <a:latin typeface="Consolas"/>
              </a:rPr>
              <a:t> orientation = 315.0;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 //Azimuth:0-360</a:t>
            </a:r>
            <a:r>
              <a:rPr lang="en-US" sz="1600" baseline="30000" dirty="0">
                <a:solidFill>
                  <a:srgbClr val="008000"/>
                </a:solidFill>
                <a:latin typeface="Consolas" panose="020B0609020204030204" pitchFamily="49" charset="0"/>
              </a:rPr>
              <a:t>0</a:t>
            </a:r>
            <a:endParaRPr lang="en-US" sz="1600" baseline="30000" dirty="0">
              <a:solidFill>
                <a:srgbClr val="000000"/>
              </a:solidFill>
              <a:latin typeface="Consolas"/>
            </a:endParaRPr>
          </a:p>
          <a:p>
            <a:pPr>
              <a:defRPr/>
            </a:pPr>
            <a:r>
              <a:rPr lang="en-US" sz="1600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Consolas"/>
              </a:rPr>
              <a:t>var</a:t>
            </a:r>
            <a:r>
              <a:rPr lang="en-US" sz="1600" dirty="0">
                <a:solidFill>
                  <a:srgbClr val="000000"/>
                </a:solidFill>
                <a:latin typeface="Consolas"/>
              </a:rPr>
              <a:t> tilt = 0.0; 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//Angle:0- -/+90</a:t>
            </a:r>
            <a:r>
              <a:rPr lang="en-US" sz="1600" baseline="30000" dirty="0">
                <a:solidFill>
                  <a:srgbClr val="008000"/>
                </a:solidFill>
                <a:latin typeface="Consolas" panose="020B0609020204030204" pitchFamily="49" charset="0"/>
              </a:rPr>
              <a:t>0</a:t>
            </a:r>
            <a:endParaRPr lang="en-US" sz="1600" dirty="0">
              <a:solidFill>
                <a:srgbClr val="008000"/>
              </a:solidFill>
              <a:latin typeface="Consolas" panose="020B0609020204030204" pitchFamily="49" charset="0"/>
            </a:endParaRPr>
          </a:p>
          <a:p>
            <a:pPr>
              <a:defRPr/>
            </a:pP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 </a:t>
            </a:r>
            <a:endParaRPr lang="en-US" sz="1600" dirty="0">
              <a:solidFill>
                <a:srgbClr val="000000"/>
              </a:solidFill>
              <a:latin typeface="Consolas"/>
            </a:endParaRPr>
          </a:p>
          <a:p>
            <a:pPr>
              <a:defRPr/>
            </a:pPr>
            <a:r>
              <a:rPr lang="en-US" dirty="0">
                <a:solidFill>
                  <a:srgbClr val="2B91AF"/>
                </a:solidFill>
                <a:latin typeface="Consolas"/>
              </a:rPr>
              <a:t>  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578A9A0-DE9D-4CF9-B94F-2DA4C32E8980}"/>
              </a:ext>
            </a:extLst>
          </p:cNvPr>
          <p:cNvSpPr txBox="1"/>
          <p:nvPr/>
        </p:nvSpPr>
        <p:spPr>
          <a:xfrm>
            <a:off x="8809356" y="3490499"/>
            <a:ext cx="4466459" cy="363699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algn="l" eaLnBrk="0" hangingPunct="0"/>
            <a:r>
              <a:rPr lang="en-US" sz="2000" b="1" dirty="0">
                <a:ea typeface="+mn-ea"/>
                <a:cs typeface="+mn-cs"/>
              </a:rPr>
              <a:t>Create Slice</a:t>
            </a:r>
          </a:p>
        </p:txBody>
      </p:sp>
    </p:spTree>
    <p:extLst>
      <p:ext uri="{BB962C8B-B14F-4D97-AF65-F5344CB8AC3E}">
        <p14:creationId xmlns:p14="http://schemas.microsoft.com/office/powerpoint/2010/main" val="669214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0BEF102-BA3B-CB41-8697-181FF86B50B1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</p:grpSpPr>
          <p:sp>
            <p:nvSpPr>
              <p:cNvPr id="19" name="gradient background1">
                <a:extLst>
                  <a:ext uri="{FF2B5EF4-FFF2-40B4-BE49-F238E27FC236}">
                    <a16:creationId xmlns:a16="http://schemas.microsoft.com/office/drawing/2014/main" id="{600D8D40-F20C-4E46-87B0-1D557AEE5A3B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40" name="gradient background1">
                <a:extLst>
                  <a:ext uri="{FF2B5EF4-FFF2-40B4-BE49-F238E27FC236}">
                    <a16:creationId xmlns:a16="http://schemas.microsoft.com/office/drawing/2014/main" id="{F1936B49-1E69-CB46-A4F4-3375F79715A5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>
                      <a:alpha val="57000"/>
                    </a:srgbClr>
                  </a:gs>
                  <a:gs pos="46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pic>
        <p:nvPicPr>
          <p:cNvPr id="3074" name="Picture 2">
            <a:extLst>
              <a:ext uri="{FF2B5EF4-FFF2-40B4-BE49-F238E27FC236}">
                <a16:creationId xmlns:a16="http://schemas.microsoft.com/office/drawing/2014/main" id="{D8DA4CAF-0F81-45BA-8F73-A6B7C7775F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873" y="1184485"/>
            <a:ext cx="7496269" cy="4847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Title 49">
            <a:extLst>
              <a:ext uri="{FF2B5EF4-FFF2-40B4-BE49-F238E27FC236}">
                <a16:creationId xmlns:a16="http://schemas.microsoft.com/office/drawing/2014/main" id="{E2517549-8406-E740-85E7-49B4C190C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Voxel Layer API – Slices and Sections </a:t>
            </a:r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DF2E0C8-5BEB-B741-B50C-320A568645F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F72FC94-1EA5-4D55-A45B-11F6BA772089}"/>
              </a:ext>
            </a:extLst>
          </p:cNvPr>
          <p:cNvGrpSpPr/>
          <p:nvPr/>
        </p:nvGrpSpPr>
        <p:grpSpPr>
          <a:xfrm>
            <a:off x="758734" y="1179081"/>
            <a:ext cx="7502074" cy="4850915"/>
            <a:chOff x="2184414" y="1179081"/>
            <a:chExt cx="7502074" cy="4850915"/>
          </a:xfrm>
        </p:grpSpPr>
        <p:pic>
          <p:nvPicPr>
            <p:cNvPr id="16" name="Picture 2">
              <a:extLst>
                <a:ext uri="{FF2B5EF4-FFF2-40B4-BE49-F238E27FC236}">
                  <a16:creationId xmlns:a16="http://schemas.microsoft.com/office/drawing/2014/main" id="{C3819352-D4CF-4D4E-AADF-ADAD8D6C3AE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84414" y="1179081"/>
              <a:ext cx="7502074" cy="48509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BD5B20E2-BF8E-4C92-96EC-C9F064888F19}"/>
                </a:ext>
              </a:extLst>
            </p:cNvPr>
            <p:cNvCxnSpPr/>
            <p:nvPr/>
          </p:nvCxnSpPr>
          <p:spPr bwMode="auto">
            <a:xfrm flipV="1">
              <a:off x="6096000" y="4078941"/>
              <a:ext cx="1936376" cy="1030941"/>
            </a:xfrm>
            <a:prstGeom prst="line">
              <a:avLst/>
            </a:prstGeom>
            <a:noFill/>
            <a:ln w="5715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470248F6-1234-4542-AA66-6E18B2C8DAD7}"/>
                </a:ext>
              </a:extLst>
            </p:cNvPr>
            <p:cNvSpPr/>
            <p:nvPr/>
          </p:nvSpPr>
          <p:spPr bwMode="auto">
            <a:xfrm>
              <a:off x="6751859" y="4607856"/>
              <a:ext cx="240612" cy="215153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bg1"/>
              </a:solidFill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BD6106E3-346F-4284-9CDC-5EC9516EBFD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851011" y="1667435"/>
              <a:ext cx="33883" cy="4349944"/>
            </a:xfrm>
            <a:prstGeom prst="line">
              <a:avLst/>
            </a:prstGeom>
            <a:noFill/>
            <a:ln w="28575" cap="flat" cmpd="sng" algn="ctr">
              <a:solidFill>
                <a:schemeClr val="bg1"/>
              </a:solidFill>
              <a:prstDash val="sysDot"/>
              <a:round/>
              <a:headEnd type="triangle" w="lg" len="lg"/>
              <a:tailEnd type="none" w="med" len="med"/>
            </a:ln>
            <a:effectLst/>
          </p:spPr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8E617289-40D0-429D-9137-A84D3942F6F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865806" y="3429000"/>
              <a:ext cx="176402" cy="649941"/>
            </a:xfrm>
            <a:prstGeom prst="line">
              <a:avLst/>
            </a:prstGeom>
            <a:noFill/>
            <a:ln w="508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8C4A5349-2313-4E88-9E91-B70B4EEADEEB}"/>
              </a:ext>
            </a:extLst>
          </p:cNvPr>
          <p:cNvSpPr txBox="1"/>
          <p:nvPr/>
        </p:nvSpPr>
        <p:spPr>
          <a:xfrm>
            <a:off x="6705848" y="543404"/>
            <a:ext cx="5252113" cy="2612751"/>
          </a:xfrm>
          <a:prstGeom prst="rect">
            <a:avLst/>
          </a:prstGeom>
          <a:solidFill>
            <a:schemeClr val="tx1"/>
          </a:solidFill>
          <a:effectLst/>
        </p:spPr>
        <p:txBody>
          <a:bodyPr wrap="square" lIns="0" tIns="0" rIns="0" bIns="0" rtlCol="0" anchor="t">
            <a:noAutofit/>
          </a:bodyPr>
          <a:lstStyle/>
          <a:p>
            <a:pPr>
              <a:defRPr/>
            </a:pPr>
            <a:r>
              <a:rPr lang="en-US" dirty="0">
                <a:solidFill>
                  <a:srgbClr val="008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//define a </a:t>
            </a:r>
            <a:r>
              <a:rPr lang="en-US" sz="1600" dirty="0" err="1">
                <a:solidFill>
                  <a:srgbClr val="008000"/>
                </a:solidFill>
                <a:latin typeface="Consolas" panose="020B0609020204030204" pitchFamily="49" charset="0"/>
              </a:rPr>
              <a:t>SliceDefinition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, use w/ </a:t>
            </a:r>
            <a:r>
              <a:rPr lang="en-US" sz="1600" dirty="0" err="1">
                <a:solidFill>
                  <a:srgbClr val="008000"/>
                </a:solidFill>
                <a:latin typeface="Consolas" panose="020B0609020204030204" pitchFamily="49" charset="0"/>
              </a:rPr>
              <a:t>CreateSlice</a:t>
            </a:r>
            <a:endParaRPr lang="en-US" sz="1600" dirty="0">
              <a:solidFill>
                <a:srgbClr val="008000"/>
              </a:solidFill>
              <a:latin typeface="Consolas" panose="020B0609020204030204" pitchFamily="49" charset="0"/>
            </a:endParaRPr>
          </a:p>
          <a:p>
            <a:pPr>
              <a:defRPr/>
            </a:pPr>
            <a:r>
              <a:rPr lang="en-US" sz="1600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/>
              </a:rPr>
              <a:t>voxelLayer.CreateSlice</a:t>
            </a:r>
            <a:r>
              <a:rPr lang="en-US" sz="1600" dirty="0">
                <a:solidFill>
                  <a:srgbClr val="000000"/>
                </a:solidFill>
                <a:latin typeface="Consolas"/>
              </a:rPr>
              <a:t>(new </a:t>
            </a:r>
            <a:r>
              <a:rPr lang="en-US" sz="1600" dirty="0" err="1">
                <a:solidFill>
                  <a:srgbClr val="2B91AF"/>
                </a:solidFill>
                <a:latin typeface="Consolas"/>
              </a:rPr>
              <a:t>SliceDefinition</a:t>
            </a:r>
            <a:r>
              <a:rPr lang="en-US" sz="1600" dirty="0">
                <a:solidFill>
                  <a:srgbClr val="000000"/>
                </a:solidFill>
                <a:latin typeface="Consolas"/>
              </a:rPr>
              <a:t>(){</a:t>
            </a:r>
          </a:p>
          <a:p>
            <a:pPr>
              <a:defRPr/>
            </a:pP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Consolas"/>
              </a:rPr>
              <a:t> Name = “Middle Slice”,</a:t>
            </a:r>
          </a:p>
          <a:p>
            <a:pPr>
              <a:defRPr/>
            </a:pPr>
            <a:r>
              <a:rPr lang="en-US" sz="1600" dirty="0">
                <a:solidFill>
                  <a:srgbClr val="000000"/>
                </a:solidFill>
                <a:latin typeface="Consolas"/>
              </a:rPr>
              <a:t>  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 </a:t>
            </a:r>
            <a:endParaRPr lang="en-US" sz="1600" dirty="0">
              <a:solidFill>
                <a:srgbClr val="000000"/>
              </a:solidFill>
              <a:latin typeface="Consolas"/>
            </a:endParaRPr>
          </a:p>
          <a:p>
            <a:pPr>
              <a:defRPr/>
            </a:pPr>
            <a:r>
              <a:rPr lang="en-US" sz="1600" dirty="0">
                <a:solidFill>
                  <a:srgbClr val="000000"/>
                </a:solidFill>
                <a:latin typeface="Consolas"/>
              </a:rPr>
              <a:t>   </a:t>
            </a:r>
          </a:p>
          <a:p>
            <a:pPr>
              <a:defRPr/>
            </a:pPr>
            <a:r>
              <a:rPr lang="en-US" sz="1600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  </a:t>
            </a:r>
            <a:endParaRPr lang="en-US" sz="1600" dirty="0">
              <a:solidFill>
                <a:srgbClr val="000000"/>
              </a:solidFill>
              <a:latin typeface="Consolas"/>
            </a:endParaRPr>
          </a:p>
          <a:p>
            <a:pPr>
              <a:defRPr/>
            </a:pPr>
            <a:r>
              <a:rPr lang="en-US" sz="1600" dirty="0">
                <a:solidFill>
                  <a:srgbClr val="000000"/>
                </a:solidFill>
                <a:latin typeface="Consolas"/>
              </a:rPr>
              <a:t>   </a:t>
            </a:r>
          </a:p>
          <a:p>
            <a:pPr>
              <a:defRPr/>
            </a:pPr>
            <a:r>
              <a:rPr lang="en-US" sz="1600" dirty="0">
                <a:solidFill>
                  <a:srgbClr val="000000"/>
                </a:solidFill>
                <a:latin typeface="Consolas"/>
              </a:rPr>
              <a:t>                           </a:t>
            </a:r>
          </a:p>
          <a:p>
            <a:pPr>
              <a:defRPr/>
            </a:pPr>
            <a:r>
              <a:rPr lang="en-US" sz="1600" dirty="0">
                <a:solidFill>
                  <a:srgbClr val="000000"/>
                </a:solidFill>
                <a:latin typeface="Consolas"/>
              </a:rPr>
              <a:t>  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 </a:t>
            </a:r>
            <a:endParaRPr lang="en-US" sz="1600" i="1" dirty="0">
              <a:solidFill>
                <a:srgbClr val="008000"/>
              </a:solidFill>
              <a:latin typeface="Consolas" panose="020B0609020204030204" pitchFamily="49" charset="0"/>
            </a:endParaRPr>
          </a:p>
          <a:p>
            <a:pPr>
              <a:defRPr/>
            </a:pPr>
            <a:r>
              <a:rPr lang="en-US" sz="1600" dirty="0">
                <a:solidFill>
                  <a:srgbClr val="000000"/>
                </a:solidFill>
                <a:latin typeface="Consolas"/>
              </a:rPr>
              <a:t> });</a:t>
            </a:r>
            <a:endParaRPr lang="en-US" sz="1600" dirty="0">
              <a:solidFill>
                <a:srgbClr val="008000"/>
              </a:solidFill>
              <a:latin typeface="Consolas" panose="020B0609020204030204" pitchFamily="49" charset="0"/>
            </a:endParaRPr>
          </a:p>
          <a:p>
            <a:pPr>
              <a:defRPr/>
            </a:pPr>
            <a:r>
              <a:rPr lang="en-US" sz="1600" dirty="0">
                <a:solidFill>
                  <a:srgbClr val="000000"/>
                </a:solidFill>
                <a:latin typeface="Consolas"/>
              </a:rPr>
              <a:t> </a:t>
            </a:r>
            <a:endParaRPr lang="en-US" sz="1600" dirty="0">
              <a:solidFill>
                <a:srgbClr val="008000"/>
              </a:solidFill>
              <a:latin typeface="Consolas" panose="020B0609020204030204" pitchFamily="49" charset="0"/>
            </a:endParaRPr>
          </a:p>
          <a:p>
            <a:pPr>
              <a:defRPr/>
            </a:pP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  </a:t>
            </a:r>
            <a:endParaRPr lang="en-US" sz="1600" dirty="0">
              <a:solidFill>
                <a:srgbClr val="000000"/>
              </a:solidFill>
              <a:latin typeface="Consolas"/>
            </a:endParaRPr>
          </a:p>
          <a:p>
            <a:pPr>
              <a:defRPr/>
            </a:pPr>
            <a:r>
              <a:rPr lang="en-US" dirty="0">
                <a:solidFill>
                  <a:srgbClr val="2B91AF"/>
                </a:solidFill>
                <a:latin typeface="Consolas"/>
              </a:rPr>
              <a:t>  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EA0DAC8-6C39-493A-93E6-13588352A6C4}"/>
              </a:ext>
            </a:extLst>
          </p:cNvPr>
          <p:cNvSpPr txBox="1"/>
          <p:nvPr/>
        </p:nvSpPr>
        <p:spPr>
          <a:xfrm>
            <a:off x="8809356" y="3490499"/>
            <a:ext cx="3058179" cy="363699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algn="l" eaLnBrk="0" hangingPunct="0"/>
            <a:r>
              <a:rPr lang="en-US" sz="2000" b="1" dirty="0">
                <a:ea typeface="+mn-ea"/>
                <a:cs typeface="+mn-cs"/>
              </a:rPr>
              <a:t>Create Slice</a:t>
            </a:r>
          </a:p>
        </p:txBody>
      </p:sp>
    </p:spTree>
    <p:extLst>
      <p:ext uri="{BB962C8B-B14F-4D97-AF65-F5344CB8AC3E}">
        <p14:creationId xmlns:p14="http://schemas.microsoft.com/office/powerpoint/2010/main" val="1982145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0BEF102-BA3B-CB41-8697-181FF86B50B1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</p:grpSpPr>
          <p:sp>
            <p:nvSpPr>
              <p:cNvPr id="19" name="gradient background1">
                <a:extLst>
                  <a:ext uri="{FF2B5EF4-FFF2-40B4-BE49-F238E27FC236}">
                    <a16:creationId xmlns:a16="http://schemas.microsoft.com/office/drawing/2014/main" id="{600D8D40-F20C-4E46-87B0-1D557AEE5A3B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40" name="gradient background1">
                <a:extLst>
                  <a:ext uri="{FF2B5EF4-FFF2-40B4-BE49-F238E27FC236}">
                    <a16:creationId xmlns:a16="http://schemas.microsoft.com/office/drawing/2014/main" id="{F1936B49-1E69-CB46-A4F4-3375F79715A5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>
                      <a:alpha val="57000"/>
                    </a:srgbClr>
                  </a:gs>
                  <a:gs pos="46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pic>
        <p:nvPicPr>
          <p:cNvPr id="3074" name="Picture 2">
            <a:extLst>
              <a:ext uri="{FF2B5EF4-FFF2-40B4-BE49-F238E27FC236}">
                <a16:creationId xmlns:a16="http://schemas.microsoft.com/office/drawing/2014/main" id="{D8DA4CAF-0F81-45BA-8F73-A6B7C7775F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873" y="1184485"/>
            <a:ext cx="7496269" cy="4847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Title 49">
            <a:extLst>
              <a:ext uri="{FF2B5EF4-FFF2-40B4-BE49-F238E27FC236}">
                <a16:creationId xmlns:a16="http://schemas.microsoft.com/office/drawing/2014/main" id="{E2517549-8406-E740-85E7-49B4C190C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Voxel Layer API – Slices and Sections </a:t>
            </a:r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DF2E0C8-5BEB-B741-B50C-320A568645F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F72FC94-1EA5-4D55-A45B-11F6BA772089}"/>
              </a:ext>
            </a:extLst>
          </p:cNvPr>
          <p:cNvGrpSpPr/>
          <p:nvPr/>
        </p:nvGrpSpPr>
        <p:grpSpPr>
          <a:xfrm>
            <a:off x="758734" y="1179081"/>
            <a:ext cx="7502074" cy="4850915"/>
            <a:chOff x="2184414" y="1179081"/>
            <a:chExt cx="7502074" cy="4850915"/>
          </a:xfrm>
        </p:grpSpPr>
        <p:pic>
          <p:nvPicPr>
            <p:cNvPr id="16" name="Picture 2">
              <a:extLst>
                <a:ext uri="{FF2B5EF4-FFF2-40B4-BE49-F238E27FC236}">
                  <a16:creationId xmlns:a16="http://schemas.microsoft.com/office/drawing/2014/main" id="{C3819352-D4CF-4D4E-AADF-ADAD8D6C3AE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84414" y="1179081"/>
              <a:ext cx="7502074" cy="48509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BD5B20E2-BF8E-4C92-96EC-C9F064888F19}"/>
                </a:ext>
              </a:extLst>
            </p:cNvPr>
            <p:cNvCxnSpPr/>
            <p:nvPr/>
          </p:nvCxnSpPr>
          <p:spPr bwMode="auto">
            <a:xfrm flipV="1">
              <a:off x="6096000" y="4078941"/>
              <a:ext cx="1936376" cy="1030941"/>
            </a:xfrm>
            <a:prstGeom prst="line">
              <a:avLst/>
            </a:prstGeom>
            <a:noFill/>
            <a:ln w="5715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470248F6-1234-4542-AA66-6E18B2C8DAD7}"/>
                </a:ext>
              </a:extLst>
            </p:cNvPr>
            <p:cNvSpPr/>
            <p:nvPr/>
          </p:nvSpPr>
          <p:spPr bwMode="auto">
            <a:xfrm>
              <a:off x="6751859" y="4607856"/>
              <a:ext cx="240612" cy="215153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bg1"/>
              </a:solidFill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BD6106E3-346F-4284-9CDC-5EC9516EBFD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851011" y="1667435"/>
              <a:ext cx="33883" cy="4349944"/>
            </a:xfrm>
            <a:prstGeom prst="line">
              <a:avLst/>
            </a:prstGeom>
            <a:noFill/>
            <a:ln w="28575" cap="flat" cmpd="sng" algn="ctr">
              <a:solidFill>
                <a:schemeClr val="bg1"/>
              </a:solidFill>
              <a:prstDash val="sysDot"/>
              <a:round/>
              <a:headEnd type="triangle" w="lg" len="lg"/>
              <a:tailEnd type="none" w="med" len="med"/>
            </a:ln>
            <a:effectLst/>
          </p:spPr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8E617289-40D0-429D-9137-A84D3942F6F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865806" y="3429000"/>
              <a:ext cx="176402" cy="649941"/>
            </a:xfrm>
            <a:prstGeom prst="line">
              <a:avLst/>
            </a:prstGeom>
            <a:noFill/>
            <a:ln w="508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8C4A5349-2313-4E88-9E91-B70B4EEADEEB}"/>
              </a:ext>
            </a:extLst>
          </p:cNvPr>
          <p:cNvSpPr txBox="1"/>
          <p:nvPr/>
        </p:nvSpPr>
        <p:spPr>
          <a:xfrm>
            <a:off x="6705848" y="543404"/>
            <a:ext cx="5252113" cy="2612751"/>
          </a:xfrm>
          <a:prstGeom prst="rect">
            <a:avLst/>
          </a:prstGeom>
          <a:solidFill>
            <a:schemeClr val="tx1"/>
          </a:solidFill>
          <a:effectLst/>
        </p:spPr>
        <p:txBody>
          <a:bodyPr wrap="square" lIns="0" tIns="0" rIns="0" bIns="0" rtlCol="0" anchor="t">
            <a:noAutofit/>
          </a:bodyPr>
          <a:lstStyle/>
          <a:p>
            <a:pPr>
              <a:defRPr/>
            </a:pPr>
            <a:r>
              <a:rPr lang="en-US" dirty="0">
                <a:solidFill>
                  <a:srgbClr val="008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//define a </a:t>
            </a:r>
            <a:r>
              <a:rPr lang="en-US" sz="1600" dirty="0" err="1">
                <a:solidFill>
                  <a:srgbClr val="008000"/>
                </a:solidFill>
                <a:latin typeface="Consolas" panose="020B0609020204030204" pitchFamily="49" charset="0"/>
              </a:rPr>
              <a:t>SliceDefinition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, use w/ </a:t>
            </a:r>
            <a:r>
              <a:rPr lang="en-US" sz="1600" dirty="0" err="1">
                <a:solidFill>
                  <a:srgbClr val="008000"/>
                </a:solidFill>
                <a:latin typeface="Consolas" panose="020B0609020204030204" pitchFamily="49" charset="0"/>
              </a:rPr>
              <a:t>CreateSlice</a:t>
            </a:r>
            <a:endParaRPr lang="en-US" sz="1600" dirty="0">
              <a:solidFill>
                <a:srgbClr val="008000"/>
              </a:solidFill>
              <a:latin typeface="Consolas" panose="020B0609020204030204" pitchFamily="49" charset="0"/>
            </a:endParaRPr>
          </a:p>
          <a:p>
            <a:pPr>
              <a:defRPr/>
            </a:pPr>
            <a:r>
              <a:rPr lang="en-US" sz="1600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/>
              </a:rPr>
              <a:t>voxelLayer.CreateSlice</a:t>
            </a:r>
            <a:r>
              <a:rPr lang="en-US" sz="1600" dirty="0">
                <a:solidFill>
                  <a:srgbClr val="000000"/>
                </a:solidFill>
                <a:latin typeface="Consolas"/>
              </a:rPr>
              <a:t>(new </a:t>
            </a:r>
            <a:r>
              <a:rPr lang="en-US" sz="1600" dirty="0" err="1">
                <a:solidFill>
                  <a:srgbClr val="2B91AF"/>
                </a:solidFill>
                <a:latin typeface="Consolas"/>
              </a:rPr>
              <a:t>SliceDefinition</a:t>
            </a:r>
            <a:r>
              <a:rPr lang="en-US" sz="1600" dirty="0">
                <a:solidFill>
                  <a:srgbClr val="000000"/>
                </a:solidFill>
                <a:latin typeface="Consolas"/>
              </a:rPr>
              <a:t>(){</a:t>
            </a:r>
          </a:p>
          <a:p>
            <a:pPr>
              <a:defRPr/>
            </a:pP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Consolas"/>
              </a:rPr>
              <a:t> Name = “Middle Slice”,</a:t>
            </a:r>
          </a:p>
          <a:p>
            <a:pPr>
              <a:defRPr/>
            </a:pPr>
            <a:r>
              <a:rPr lang="en-US" sz="1600" dirty="0">
                <a:solidFill>
                  <a:srgbClr val="000000"/>
                </a:solidFill>
                <a:latin typeface="Consolas"/>
              </a:rPr>
              <a:t>  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//Location in voxel space</a:t>
            </a:r>
            <a:endParaRPr lang="en-US" sz="1600" dirty="0">
              <a:solidFill>
                <a:srgbClr val="000000"/>
              </a:solidFill>
              <a:latin typeface="Consolas"/>
            </a:endParaRPr>
          </a:p>
          <a:p>
            <a:pPr>
              <a:defRPr/>
            </a:pPr>
            <a:r>
              <a:rPr lang="en-US" sz="1600" dirty="0">
                <a:solidFill>
                  <a:srgbClr val="000000"/>
                </a:solidFill>
                <a:latin typeface="Consolas"/>
              </a:rPr>
              <a:t>  </a:t>
            </a:r>
            <a:r>
              <a:rPr lang="en-US" sz="1600" dirty="0" err="1">
                <a:solidFill>
                  <a:srgbClr val="000000"/>
                </a:solidFill>
                <a:latin typeface="Consolas"/>
              </a:rPr>
              <a:t>VoxelPosition</a:t>
            </a:r>
            <a:r>
              <a:rPr lang="en-US" sz="1600" dirty="0">
                <a:solidFill>
                  <a:srgbClr val="000000"/>
                </a:solidFill>
                <a:latin typeface="Consolas"/>
              </a:rPr>
              <a:t> = location,</a:t>
            </a:r>
          </a:p>
          <a:p>
            <a:pPr>
              <a:defRPr/>
            </a:pPr>
            <a:r>
              <a:rPr lang="en-US" sz="1600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 </a:t>
            </a:r>
            <a:endParaRPr lang="en-US" sz="1600" dirty="0">
              <a:solidFill>
                <a:srgbClr val="000000"/>
              </a:solidFill>
              <a:latin typeface="Consolas"/>
            </a:endParaRPr>
          </a:p>
          <a:p>
            <a:pPr>
              <a:defRPr/>
            </a:pPr>
            <a:r>
              <a:rPr lang="en-US" sz="1600" dirty="0">
                <a:solidFill>
                  <a:srgbClr val="000000"/>
                </a:solidFill>
                <a:latin typeface="Consolas"/>
              </a:rPr>
              <a:t>   </a:t>
            </a:r>
          </a:p>
          <a:p>
            <a:pPr>
              <a:defRPr/>
            </a:pPr>
            <a:r>
              <a:rPr lang="en-US" sz="1600" dirty="0">
                <a:solidFill>
                  <a:srgbClr val="000000"/>
                </a:solidFill>
                <a:latin typeface="Consolas"/>
              </a:rPr>
              <a:t>                           </a:t>
            </a:r>
          </a:p>
          <a:p>
            <a:pPr>
              <a:defRPr/>
            </a:pPr>
            <a:r>
              <a:rPr lang="en-US" sz="1600" dirty="0">
                <a:solidFill>
                  <a:srgbClr val="000000"/>
                </a:solidFill>
                <a:latin typeface="Consolas"/>
              </a:rPr>
              <a:t>  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 </a:t>
            </a:r>
            <a:endParaRPr lang="en-US" sz="1600" i="1" dirty="0">
              <a:solidFill>
                <a:srgbClr val="008000"/>
              </a:solidFill>
              <a:latin typeface="Consolas" panose="020B0609020204030204" pitchFamily="49" charset="0"/>
            </a:endParaRPr>
          </a:p>
          <a:p>
            <a:pPr>
              <a:defRPr/>
            </a:pPr>
            <a:r>
              <a:rPr lang="en-US" sz="1600" dirty="0">
                <a:solidFill>
                  <a:srgbClr val="000000"/>
                </a:solidFill>
                <a:latin typeface="Consolas"/>
              </a:rPr>
              <a:t> });</a:t>
            </a:r>
            <a:endParaRPr lang="en-US" sz="1600" dirty="0">
              <a:solidFill>
                <a:srgbClr val="008000"/>
              </a:solidFill>
              <a:latin typeface="Consolas" panose="020B0609020204030204" pitchFamily="49" charset="0"/>
            </a:endParaRPr>
          </a:p>
          <a:p>
            <a:pPr>
              <a:defRPr/>
            </a:pPr>
            <a:r>
              <a:rPr lang="en-US" sz="1600" dirty="0">
                <a:solidFill>
                  <a:srgbClr val="000000"/>
                </a:solidFill>
                <a:latin typeface="Consolas"/>
              </a:rPr>
              <a:t> </a:t>
            </a:r>
            <a:endParaRPr lang="en-US" sz="1600" dirty="0">
              <a:solidFill>
                <a:srgbClr val="008000"/>
              </a:solidFill>
              <a:latin typeface="Consolas" panose="020B0609020204030204" pitchFamily="49" charset="0"/>
            </a:endParaRPr>
          </a:p>
          <a:p>
            <a:pPr>
              <a:defRPr/>
            </a:pP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  </a:t>
            </a:r>
            <a:endParaRPr lang="en-US" sz="1600" dirty="0">
              <a:solidFill>
                <a:srgbClr val="000000"/>
              </a:solidFill>
              <a:latin typeface="Consolas"/>
            </a:endParaRPr>
          </a:p>
          <a:p>
            <a:pPr>
              <a:defRPr/>
            </a:pPr>
            <a:r>
              <a:rPr lang="en-US" dirty="0">
                <a:solidFill>
                  <a:srgbClr val="2B91AF"/>
                </a:solidFill>
                <a:latin typeface="Consolas"/>
              </a:rPr>
              <a:t>  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EA0DAC8-6C39-493A-93E6-13588352A6C4}"/>
              </a:ext>
            </a:extLst>
          </p:cNvPr>
          <p:cNvSpPr txBox="1"/>
          <p:nvPr/>
        </p:nvSpPr>
        <p:spPr>
          <a:xfrm>
            <a:off x="8809356" y="3490499"/>
            <a:ext cx="3058179" cy="363699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algn="l" eaLnBrk="0" hangingPunct="0"/>
            <a:r>
              <a:rPr lang="en-US" sz="2000" b="1" dirty="0">
                <a:ea typeface="+mn-ea"/>
                <a:cs typeface="+mn-cs"/>
              </a:rPr>
              <a:t>Create Slice</a:t>
            </a:r>
          </a:p>
        </p:txBody>
      </p:sp>
    </p:spTree>
    <p:extLst>
      <p:ext uri="{BB962C8B-B14F-4D97-AF65-F5344CB8AC3E}">
        <p14:creationId xmlns:p14="http://schemas.microsoft.com/office/powerpoint/2010/main" val="3630294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0BEF102-BA3B-CB41-8697-181FF86B50B1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</p:grpSpPr>
          <p:sp>
            <p:nvSpPr>
              <p:cNvPr id="19" name="gradient background1">
                <a:extLst>
                  <a:ext uri="{FF2B5EF4-FFF2-40B4-BE49-F238E27FC236}">
                    <a16:creationId xmlns:a16="http://schemas.microsoft.com/office/drawing/2014/main" id="{600D8D40-F20C-4E46-87B0-1D557AEE5A3B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40" name="gradient background1">
                <a:extLst>
                  <a:ext uri="{FF2B5EF4-FFF2-40B4-BE49-F238E27FC236}">
                    <a16:creationId xmlns:a16="http://schemas.microsoft.com/office/drawing/2014/main" id="{F1936B49-1E69-CB46-A4F4-3375F79715A5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>
                      <a:alpha val="57000"/>
                    </a:srgbClr>
                  </a:gs>
                  <a:gs pos="46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pic>
        <p:nvPicPr>
          <p:cNvPr id="3074" name="Picture 2">
            <a:extLst>
              <a:ext uri="{FF2B5EF4-FFF2-40B4-BE49-F238E27FC236}">
                <a16:creationId xmlns:a16="http://schemas.microsoft.com/office/drawing/2014/main" id="{D8DA4CAF-0F81-45BA-8F73-A6B7C7775F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873" y="1184485"/>
            <a:ext cx="7496269" cy="4847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Title 49">
            <a:extLst>
              <a:ext uri="{FF2B5EF4-FFF2-40B4-BE49-F238E27FC236}">
                <a16:creationId xmlns:a16="http://schemas.microsoft.com/office/drawing/2014/main" id="{E2517549-8406-E740-85E7-49B4C190C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Voxel Layer API – Slices and Sections </a:t>
            </a:r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DF2E0C8-5BEB-B741-B50C-320A568645F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F72FC94-1EA5-4D55-A45B-11F6BA772089}"/>
              </a:ext>
            </a:extLst>
          </p:cNvPr>
          <p:cNvGrpSpPr/>
          <p:nvPr/>
        </p:nvGrpSpPr>
        <p:grpSpPr>
          <a:xfrm>
            <a:off x="758734" y="1179081"/>
            <a:ext cx="7502074" cy="4850915"/>
            <a:chOff x="2184414" y="1179081"/>
            <a:chExt cx="7502074" cy="4850915"/>
          </a:xfrm>
        </p:grpSpPr>
        <p:pic>
          <p:nvPicPr>
            <p:cNvPr id="16" name="Picture 2">
              <a:extLst>
                <a:ext uri="{FF2B5EF4-FFF2-40B4-BE49-F238E27FC236}">
                  <a16:creationId xmlns:a16="http://schemas.microsoft.com/office/drawing/2014/main" id="{C3819352-D4CF-4D4E-AADF-ADAD8D6C3AE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84414" y="1179081"/>
              <a:ext cx="7502074" cy="48509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BD5B20E2-BF8E-4C92-96EC-C9F064888F19}"/>
                </a:ext>
              </a:extLst>
            </p:cNvPr>
            <p:cNvCxnSpPr/>
            <p:nvPr/>
          </p:nvCxnSpPr>
          <p:spPr bwMode="auto">
            <a:xfrm flipV="1">
              <a:off x="6096000" y="4078941"/>
              <a:ext cx="1936376" cy="1030941"/>
            </a:xfrm>
            <a:prstGeom prst="line">
              <a:avLst/>
            </a:prstGeom>
            <a:noFill/>
            <a:ln w="5715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470248F6-1234-4542-AA66-6E18B2C8DAD7}"/>
                </a:ext>
              </a:extLst>
            </p:cNvPr>
            <p:cNvSpPr/>
            <p:nvPr/>
          </p:nvSpPr>
          <p:spPr bwMode="auto">
            <a:xfrm>
              <a:off x="6751859" y="4607856"/>
              <a:ext cx="240612" cy="215153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bg1"/>
              </a:solidFill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BD6106E3-346F-4284-9CDC-5EC9516EBFD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851011" y="1667435"/>
              <a:ext cx="33883" cy="4349944"/>
            </a:xfrm>
            <a:prstGeom prst="line">
              <a:avLst/>
            </a:prstGeom>
            <a:noFill/>
            <a:ln w="28575" cap="flat" cmpd="sng" algn="ctr">
              <a:solidFill>
                <a:schemeClr val="bg1"/>
              </a:solidFill>
              <a:prstDash val="sysDot"/>
              <a:round/>
              <a:headEnd type="triangle" w="lg" len="lg"/>
              <a:tailEnd type="none" w="med" len="med"/>
            </a:ln>
            <a:effectLst/>
          </p:spPr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8E617289-40D0-429D-9137-A84D3942F6F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865806" y="3429000"/>
              <a:ext cx="176402" cy="649941"/>
            </a:xfrm>
            <a:prstGeom prst="line">
              <a:avLst/>
            </a:prstGeom>
            <a:noFill/>
            <a:ln w="508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8C4A5349-2313-4E88-9E91-B70B4EEADEEB}"/>
              </a:ext>
            </a:extLst>
          </p:cNvPr>
          <p:cNvSpPr txBox="1"/>
          <p:nvPr/>
        </p:nvSpPr>
        <p:spPr>
          <a:xfrm>
            <a:off x="6705848" y="543404"/>
            <a:ext cx="5252113" cy="2612751"/>
          </a:xfrm>
          <a:prstGeom prst="rect">
            <a:avLst/>
          </a:prstGeom>
          <a:solidFill>
            <a:schemeClr val="tx1"/>
          </a:solidFill>
          <a:effectLst/>
        </p:spPr>
        <p:txBody>
          <a:bodyPr wrap="square" lIns="0" tIns="0" rIns="0" bIns="0" rtlCol="0" anchor="t">
            <a:noAutofit/>
          </a:bodyPr>
          <a:lstStyle/>
          <a:p>
            <a:pPr>
              <a:defRPr/>
            </a:pPr>
            <a:r>
              <a:rPr lang="en-US" dirty="0">
                <a:solidFill>
                  <a:srgbClr val="008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//define a </a:t>
            </a:r>
            <a:r>
              <a:rPr lang="en-US" sz="1600" dirty="0" err="1">
                <a:solidFill>
                  <a:srgbClr val="008000"/>
                </a:solidFill>
                <a:latin typeface="Consolas" panose="020B0609020204030204" pitchFamily="49" charset="0"/>
              </a:rPr>
              <a:t>SliceDefinition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, use w/ </a:t>
            </a:r>
            <a:r>
              <a:rPr lang="en-US" sz="1600" dirty="0" err="1">
                <a:solidFill>
                  <a:srgbClr val="008000"/>
                </a:solidFill>
                <a:latin typeface="Consolas" panose="020B0609020204030204" pitchFamily="49" charset="0"/>
              </a:rPr>
              <a:t>CreateSlice</a:t>
            </a:r>
            <a:endParaRPr lang="en-US" sz="1600" dirty="0">
              <a:solidFill>
                <a:srgbClr val="008000"/>
              </a:solidFill>
              <a:latin typeface="Consolas" panose="020B0609020204030204" pitchFamily="49" charset="0"/>
            </a:endParaRPr>
          </a:p>
          <a:p>
            <a:pPr>
              <a:defRPr/>
            </a:pPr>
            <a:r>
              <a:rPr lang="en-US" sz="1600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/>
              </a:rPr>
              <a:t>voxelLayer.CreateSlice</a:t>
            </a:r>
            <a:r>
              <a:rPr lang="en-US" sz="1600" dirty="0">
                <a:solidFill>
                  <a:srgbClr val="000000"/>
                </a:solidFill>
                <a:latin typeface="Consolas"/>
              </a:rPr>
              <a:t>(new </a:t>
            </a:r>
            <a:r>
              <a:rPr lang="en-US" sz="1600" dirty="0" err="1">
                <a:solidFill>
                  <a:srgbClr val="2B91AF"/>
                </a:solidFill>
                <a:latin typeface="Consolas"/>
              </a:rPr>
              <a:t>SliceDefinition</a:t>
            </a:r>
            <a:r>
              <a:rPr lang="en-US" sz="1600" dirty="0">
                <a:solidFill>
                  <a:srgbClr val="000000"/>
                </a:solidFill>
                <a:latin typeface="Consolas"/>
              </a:rPr>
              <a:t>(){</a:t>
            </a:r>
          </a:p>
          <a:p>
            <a:pPr>
              <a:defRPr/>
            </a:pP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Consolas"/>
              </a:rPr>
              <a:t> Name = “Middle Slice”,</a:t>
            </a:r>
          </a:p>
          <a:p>
            <a:pPr>
              <a:defRPr/>
            </a:pPr>
            <a:r>
              <a:rPr lang="en-US" sz="1600" dirty="0">
                <a:solidFill>
                  <a:srgbClr val="000000"/>
                </a:solidFill>
                <a:latin typeface="Consolas"/>
              </a:rPr>
              <a:t>  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//Location in voxel space</a:t>
            </a:r>
            <a:endParaRPr lang="en-US" sz="1600" dirty="0">
              <a:solidFill>
                <a:srgbClr val="000000"/>
              </a:solidFill>
              <a:latin typeface="Consolas"/>
            </a:endParaRPr>
          </a:p>
          <a:p>
            <a:pPr>
              <a:defRPr/>
            </a:pPr>
            <a:r>
              <a:rPr lang="en-US" sz="1600" dirty="0">
                <a:solidFill>
                  <a:srgbClr val="000000"/>
                </a:solidFill>
                <a:latin typeface="Consolas"/>
              </a:rPr>
              <a:t>  </a:t>
            </a:r>
            <a:r>
              <a:rPr lang="en-US" sz="1600" dirty="0" err="1">
                <a:solidFill>
                  <a:srgbClr val="000000"/>
                </a:solidFill>
                <a:latin typeface="Consolas"/>
              </a:rPr>
              <a:t>VoxelPosition</a:t>
            </a:r>
            <a:r>
              <a:rPr lang="en-US" sz="1600" dirty="0">
                <a:solidFill>
                  <a:srgbClr val="000000"/>
                </a:solidFill>
                <a:latin typeface="Consolas"/>
              </a:rPr>
              <a:t> = location,</a:t>
            </a:r>
          </a:p>
          <a:p>
            <a:pPr>
              <a:defRPr/>
            </a:pPr>
            <a:r>
              <a:rPr lang="en-US" sz="1600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 //use </a:t>
            </a:r>
            <a:r>
              <a:rPr lang="en-US" sz="1600" dirty="0" err="1">
                <a:solidFill>
                  <a:srgbClr val="008000"/>
                </a:solidFill>
                <a:latin typeface="Consolas" panose="020B0609020204030204" pitchFamily="49" charset="0"/>
              </a:rPr>
              <a:t>GetNormal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 w/ orientation and tilt</a:t>
            </a:r>
            <a:endParaRPr lang="en-US" sz="1600" dirty="0">
              <a:solidFill>
                <a:srgbClr val="000000"/>
              </a:solidFill>
              <a:latin typeface="Consolas"/>
            </a:endParaRPr>
          </a:p>
          <a:p>
            <a:pPr>
              <a:defRPr/>
            </a:pPr>
            <a:r>
              <a:rPr lang="en-US" sz="1600" dirty="0">
                <a:solidFill>
                  <a:srgbClr val="000000"/>
                </a:solidFill>
                <a:latin typeface="Consolas"/>
              </a:rPr>
              <a:t>  Normal = </a:t>
            </a:r>
            <a:r>
              <a:rPr lang="en-US" sz="1600" dirty="0" err="1">
                <a:solidFill>
                  <a:srgbClr val="000000"/>
                </a:solidFill>
                <a:latin typeface="Consolas"/>
              </a:rPr>
              <a:t>voxelLayer.GetNormal</a:t>
            </a:r>
            <a:r>
              <a:rPr lang="en-US" sz="1600" dirty="0">
                <a:solidFill>
                  <a:srgbClr val="000000"/>
                </a:solidFill>
                <a:latin typeface="Consolas"/>
              </a:rPr>
              <a:t>(</a:t>
            </a:r>
          </a:p>
          <a:p>
            <a:pPr>
              <a:defRPr/>
            </a:pPr>
            <a:r>
              <a:rPr lang="en-US" sz="1600" dirty="0">
                <a:solidFill>
                  <a:srgbClr val="000000"/>
                </a:solidFill>
                <a:latin typeface="Consolas"/>
              </a:rPr>
              <a:t>                          </a:t>
            </a:r>
            <a:r>
              <a:rPr lang="en-US" sz="1600" dirty="0" err="1">
                <a:solidFill>
                  <a:srgbClr val="000000"/>
                </a:solidFill>
                <a:latin typeface="Consolas"/>
              </a:rPr>
              <a:t>orientation,tilt</a:t>
            </a:r>
            <a:r>
              <a:rPr lang="en-US" sz="1600" dirty="0">
                <a:solidFill>
                  <a:srgbClr val="000000"/>
                </a:solidFill>
                <a:latin typeface="Consolas"/>
              </a:rPr>
              <a:t>);</a:t>
            </a:r>
          </a:p>
          <a:p>
            <a:pPr>
              <a:defRPr/>
            </a:pPr>
            <a:r>
              <a:rPr lang="en-US" sz="1600" dirty="0">
                <a:solidFill>
                  <a:srgbClr val="000000"/>
                </a:solidFill>
                <a:latin typeface="Consolas"/>
              </a:rPr>
              <a:t>  </a:t>
            </a:r>
            <a:endParaRPr lang="en-US" sz="1600" i="1" dirty="0">
              <a:solidFill>
                <a:srgbClr val="008000"/>
              </a:solidFill>
              <a:latin typeface="Consolas" panose="020B0609020204030204" pitchFamily="49" charset="0"/>
            </a:endParaRPr>
          </a:p>
          <a:p>
            <a:pPr>
              <a:defRPr/>
            </a:pPr>
            <a:r>
              <a:rPr lang="en-US" sz="1600" dirty="0">
                <a:solidFill>
                  <a:srgbClr val="000000"/>
                </a:solidFill>
                <a:latin typeface="Consolas"/>
              </a:rPr>
              <a:t> });</a:t>
            </a:r>
            <a:endParaRPr lang="en-US" sz="1600" dirty="0">
              <a:solidFill>
                <a:srgbClr val="008000"/>
              </a:solidFill>
              <a:latin typeface="Consolas" panose="020B0609020204030204" pitchFamily="49" charset="0"/>
            </a:endParaRPr>
          </a:p>
          <a:p>
            <a:pPr>
              <a:defRPr/>
            </a:pPr>
            <a:r>
              <a:rPr lang="en-US" sz="1600" dirty="0">
                <a:solidFill>
                  <a:srgbClr val="000000"/>
                </a:solidFill>
                <a:latin typeface="Consolas"/>
              </a:rPr>
              <a:t> </a:t>
            </a:r>
            <a:endParaRPr lang="en-US" sz="1600" dirty="0">
              <a:solidFill>
                <a:srgbClr val="008000"/>
              </a:solidFill>
              <a:latin typeface="Consolas" panose="020B0609020204030204" pitchFamily="49" charset="0"/>
            </a:endParaRPr>
          </a:p>
          <a:p>
            <a:pPr>
              <a:defRPr/>
            </a:pP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  </a:t>
            </a:r>
            <a:endParaRPr lang="en-US" sz="1600" dirty="0">
              <a:solidFill>
                <a:srgbClr val="000000"/>
              </a:solidFill>
              <a:latin typeface="Consolas"/>
            </a:endParaRPr>
          </a:p>
          <a:p>
            <a:pPr>
              <a:defRPr/>
            </a:pPr>
            <a:r>
              <a:rPr lang="en-US" dirty="0">
                <a:solidFill>
                  <a:srgbClr val="2B91AF"/>
                </a:solidFill>
                <a:latin typeface="Consolas"/>
              </a:rPr>
              <a:t>  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EA0DAC8-6C39-493A-93E6-13588352A6C4}"/>
              </a:ext>
            </a:extLst>
          </p:cNvPr>
          <p:cNvSpPr txBox="1"/>
          <p:nvPr/>
        </p:nvSpPr>
        <p:spPr>
          <a:xfrm>
            <a:off x="8809356" y="3490499"/>
            <a:ext cx="3058179" cy="363699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algn="l" eaLnBrk="0" hangingPunct="0"/>
            <a:r>
              <a:rPr lang="en-US" sz="2000" b="1" dirty="0">
                <a:ea typeface="+mn-ea"/>
                <a:cs typeface="+mn-cs"/>
              </a:rPr>
              <a:t>Create Slice</a:t>
            </a:r>
          </a:p>
        </p:txBody>
      </p:sp>
    </p:spTree>
    <p:extLst>
      <p:ext uri="{BB962C8B-B14F-4D97-AF65-F5344CB8AC3E}">
        <p14:creationId xmlns:p14="http://schemas.microsoft.com/office/powerpoint/2010/main" val="286046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0BEF102-BA3B-CB41-8697-181FF86B50B1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</p:grpSpPr>
          <p:sp>
            <p:nvSpPr>
              <p:cNvPr id="19" name="gradient background1">
                <a:extLst>
                  <a:ext uri="{FF2B5EF4-FFF2-40B4-BE49-F238E27FC236}">
                    <a16:creationId xmlns:a16="http://schemas.microsoft.com/office/drawing/2014/main" id="{600D8D40-F20C-4E46-87B0-1D557AEE5A3B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40" name="gradient background1">
                <a:extLst>
                  <a:ext uri="{FF2B5EF4-FFF2-40B4-BE49-F238E27FC236}">
                    <a16:creationId xmlns:a16="http://schemas.microsoft.com/office/drawing/2014/main" id="{F1936B49-1E69-CB46-A4F4-3375F79715A5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>
                      <a:alpha val="57000"/>
                    </a:srgbClr>
                  </a:gs>
                  <a:gs pos="46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pic>
        <p:nvPicPr>
          <p:cNvPr id="3074" name="Picture 2">
            <a:extLst>
              <a:ext uri="{FF2B5EF4-FFF2-40B4-BE49-F238E27FC236}">
                <a16:creationId xmlns:a16="http://schemas.microsoft.com/office/drawing/2014/main" id="{D8DA4CAF-0F81-45BA-8F73-A6B7C7775F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873" y="1184485"/>
            <a:ext cx="7496269" cy="4847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Title 49">
            <a:extLst>
              <a:ext uri="{FF2B5EF4-FFF2-40B4-BE49-F238E27FC236}">
                <a16:creationId xmlns:a16="http://schemas.microsoft.com/office/drawing/2014/main" id="{E2517549-8406-E740-85E7-49B4C190C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Voxel Layer API – Slices and Sections </a:t>
            </a:r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DF2E0C8-5BEB-B741-B50C-320A568645F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F72FC94-1EA5-4D55-A45B-11F6BA772089}"/>
              </a:ext>
            </a:extLst>
          </p:cNvPr>
          <p:cNvGrpSpPr/>
          <p:nvPr/>
        </p:nvGrpSpPr>
        <p:grpSpPr>
          <a:xfrm>
            <a:off x="758734" y="1179081"/>
            <a:ext cx="7502074" cy="4850915"/>
            <a:chOff x="2184414" y="1179081"/>
            <a:chExt cx="7502074" cy="4850915"/>
          </a:xfrm>
        </p:grpSpPr>
        <p:pic>
          <p:nvPicPr>
            <p:cNvPr id="16" name="Picture 2">
              <a:extLst>
                <a:ext uri="{FF2B5EF4-FFF2-40B4-BE49-F238E27FC236}">
                  <a16:creationId xmlns:a16="http://schemas.microsoft.com/office/drawing/2014/main" id="{C3819352-D4CF-4D4E-AADF-ADAD8D6C3AE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84414" y="1179081"/>
              <a:ext cx="7502074" cy="48509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BD5B20E2-BF8E-4C92-96EC-C9F064888F19}"/>
                </a:ext>
              </a:extLst>
            </p:cNvPr>
            <p:cNvCxnSpPr/>
            <p:nvPr/>
          </p:nvCxnSpPr>
          <p:spPr bwMode="auto">
            <a:xfrm flipV="1">
              <a:off x="6096000" y="4078941"/>
              <a:ext cx="1936376" cy="1030941"/>
            </a:xfrm>
            <a:prstGeom prst="line">
              <a:avLst/>
            </a:prstGeom>
            <a:noFill/>
            <a:ln w="5715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470248F6-1234-4542-AA66-6E18B2C8DAD7}"/>
                </a:ext>
              </a:extLst>
            </p:cNvPr>
            <p:cNvSpPr/>
            <p:nvPr/>
          </p:nvSpPr>
          <p:spPr bwMode="auto">
            <a:xfrm>
              <a:off x="6751859" y="4607856"/>
              <a:ext cx="240612" cy="215153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bg1"/>
              </a:solidFill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BD6106E3-346F-4284-9CDC-5EC9516EBFD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851011" y="1667435"/>
              <a:ext cx="33883" cy="4349944"/>
            </a:xfrm>
            <a:prstGeom prst="line">
              <a:avLst/>
            </a:prstGeom>
            <a:noFill/>
            <a:ln w="28575" cap="flat" cmpd="sng" algn="ctr">
              <a:solidFill>
                <a:schemeClr val="bg1"/>
              </a:solidFill>
              <a:prstDash val="sysDot"/>
              <a:round/>
              <a:headEnd type="triangle" w="lg" len="lg"/>
              <a:tailEnd type="none" w="med" len="med"/>
            </a:ln>
            <a:effectLst/>
          </p:spPr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8E617289-40D0-429D-9137-A84D3942F6F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865806" y="3429000"/>
              <a:ext cx="176402" cy="649941"/>
            </a:xfrm>
            <a:prstGeom prst="line">
              <a:avLst/>
            </a:prstGeom>
            <a:noFill/>
            <a:ln w="508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8C4A5349-2313-4E88-9E91-B70B4EEADEEB}"/>
              </a:ext>
            </a:extLst>
          </p:cNvPr>
          <p:cNvSpPr txBox="1"/>
          <p:nvPr/>
        </p:nvSpPr>
        <p:spPr>
          <a:xfrm>
            <a:off x="6705848" y="543404"/>
            <a:ext cx="5252113" cy="2612751"/>
          </a:xfrm>
          <a:prstGeom prst="rect">
            <a:avLst/>
          </a:prstGeom>
          <a:solidFill>
            <a:schemeClr val="tx1"/>
          </a:solidFill>
          <a:effectLst/>
        </p:spPr>
        <p:txBody>
          <a:bodyPr wrap="square" lIns="0" tIns="0" rIns="0" bIns="0" rtlCol="0" anchor="t">
            <a:noAutofit/>
          </a:bodyPr>
          <a:lstStyle/>
          <a:p>
            <a:pPr>
              <a:defRPr/>
            </a:pPr>
            <a:r>
              <a:rPr lang="en-US" dirty="0">
                <a:solidFill>
                  <a:srgbClr val="008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//define a </a:t>
            </a:r>
            <a:r>
              <a:rPr lang="en-US" sz="1600" dirty="0" err="1">
                <a:solidFill>
                  <a:srgbClr val="008000"/>
                </a:solidFill>
                <a:latin typeface="Consolas" panose="020B0609020204030204" pitchFamily="49" charset="0"/>
              </a:rPr>
              <a:t>SliceDefinition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, use w/ </a:t>
            </a:r>
            <a:r>
              <a:rPr lang="en-US" sz="1600" dirty="0" err="1">
                <a:solidFill>
                  <a:srgbClr val="008000"/>
                </a:solidFill>
                <a:latin typeface="Consolas" panose="020B0609020204030204" pitchFamily="49" charset="0"/>
              </a:rPr>
              <a:t>CreateSlice</a:t>
            </a:r>
            <a:endParaRPr lang="en-US" sz="1600" dirty="0">
              <a:solidFill>
                <a:srgbClr val="008000"/>
              </a:solidFill>
              <a:latin typeface="Consolas" panose="020B0609020204030204" pitchFamily="49" charset="0"/>
            </a:endParaRPr>
          </a:p>
          <a:p>
            <a:pPr>
              <a:defRPr/>
            </a:pPr>
            <a:r>
              <a:rPr lang="en-US" sz="1600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/>
              </a:rPr>
              <a:t>voxelLayer.CreateSlice</a:t>
            </a:r>
            <a:r>
              <a:rPr lang="en-US" sz="1600" dirty="0">
                <a:solidFill>
                  <a:srgbClr val="000000"/>
                </a:solidFill>
                <a:latin typeface="Consolas"/>
              </a:rPr>
              <a:t>(new </a:t>
            </a:r>
            <a:r>
              <a:rPr lang="en-US" sz="1600" dirty="0" err="1">
                <a:solidFill>
                  <a:srgbClr val="2B91AF"/>
                </a:solidFill>
                <a:latin typeface="Consolas"/>
              </a:rPr>
              <a:t>SliceDefinition</a:t>
            </a:r>
            <a:r>
              <a:rPr lang="en-US" sz="1600" dirty="0">
                <a:solidFill>
                  <a:srgbClr val="000000"/>
                </a:solidFill>
                <a:latin typeface="Consolas"/>
              </a:rPr>
              <a:t>(){</a:t>
            </a:r>
          </a:p>
          <a:p>
            <a:pPr>
              <a:defRPr/>
            </a:pP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Consolas"/>
              </a:rPr>
              <a:t> Name = “Middle Slice”,</a:t>
            </a:r>
          </a:p>
          <a:p>
            <a:pPr>
              <a:defRPr/>
            </a:pPr>
            <a:r>
              <a:rPr lang="en-US" sz="1600" dirty="0">
                <a:solidFill>
                  <a:srgbClr val="000000"/>
                </a:solidFill>
                <a:latin typeface="Consolas"/>
              </a:rPr>
              <a:t>  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//Location in voxel space</a:t>
            </a:r>
            <a:endParaRPr lang="en-US" sz="1600" dirty="0">
              <a:solidFill>
                <a:srgbClr val="000000"/>
              </a:solidFill>
              <a:latin typeface="Consolas"/>
            </a:endParaRPr>
          </a:p>
          <a:p>
            <a:pPr>
              <a:defRPr/>
            </a:pPr>
            <a:r>
              <a:rPr lang="en-US" sz="1600" dirty="0">
                <a:solidFill>
                  <a:srgbClr val="000000"/>
                </a:solidFill>
                <a:latin typeface="Consolas"/>
              </a:rPr>
              <a:t>  </a:t>
            </a:r>
            <a:r>
              <a:rPr lang="en-US" sz="1600" dirty="0" err="1">
                <a:solidFill>
                  <a:srgbClr val="000000"/>
                </a:solidFill>
                <a:latin typeface="Consolas"/>
              </a:rPr>
              <a:t>VoxelPosition</a:t>
            </a:r>
            <a:r>
              <a:rPr lang="en-US" sz="1600" dirty="0">
                <a:solidFill>
                  <a:srgbClr val="000000"/>
                </a:solidFill>
                <a:latin typeface="Consolas"/>
              </a:rPr>
              <a:t> = location,</a:t>
            </a:r>
          </a:p>
          <a:p>
            <a:pPr>
              <a:defRPr/>
            </a:pPr>
            <a:r>
              <a:rPr lang="en-US" sz="1600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 //use </a:t>
            </a:r>
            <a:r>
              <a:rPr lang="en-US" sz="1600" dirty="0" err="1">
                <a:solidFill>
                  <a:srgbClr val="008000"/>
                </a:solidFill>
                <a:latin typeface="Consolas" panose="020B0609020204030204" pitchFamily="49" charset="0"/>
              </a:rPr>
              <a:t>GetNormal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 w/ orientation and tilt</a:t>
            </a:r>
            <a:endParaRPr lang="en-US" sz="1600" dirty="0">
              <a:solidFill>
                <a:srgbClr val="000000"/>
              </a:solidFill>
              <a:latin typeface="Consolas"/>
            </a:endParaRPr>
          </a:p>
          <a:p>
            <a:pPr>
              <a:defRPr/>
            </a:pPr>
            <a:r>
              <a:rPr lang="en-US" sz="1600" dirty="0">
                <a:solidFill>
                  <a:srgbClr val="000000"/>
                </a:solidFill>
                <a:latin typeface="Consolas"/>
              </a:rPr>
              <a:t>  Normal = </a:t>
            </a:r>
            <a:r>
              <a:rPr lang="en-US" sz="1600" dirty="0" err="1">
                <a:solidFill>
                  <a:srgbClr val="000000"/>
                </a:solidFill>
                <a:latin typeface="Consolas"/>
              </a:rPr>
              <a:t>voxelLayer.GetNormal</a:t>
            </a:r>
            <a:r>
              <a:rPr lang="en-US" sz="1600" dirty="0">
                <a:solidFill>
                  <a:srgbClr val="000000"/>
                </a:solidFill>
                <a:latin typeface="Consolas"/>
              </a:rPr>
              <a:t>(</a:t>
            </a:r>
          </a:p>
          <a:p>
            <a:pPr>
              <a:defRPr/>
            </a:pPr>
            <a:r>
              <a:rPr lang="en-US" sz="1600" dirty="0">
                <a:solidFill>
                  <a:srgbClr val="000000"/>
                </a:solidFill>
                <a:latin typeface="Consolas"/>
              </a:rPr>
              <a:t>                          </a:t>
            </a:r>
            <a:r>
              <a:rPr lang="en-US" sz="1600" dirty="0" err="1">
                <a:solidFill>
                  <a:srgbClr val="000000"/>
                </a:solidFill>
                <a:latin typeface="Consolas"/>
              </a:rPr>
              <a:t>orientation,tilt</a:t>
            </a:r>
            <a:r>
              <a:rPr lang="en-US" sz="1600" dirty="0">
                <a:solidFill>
                  <a:srgbClr val="000000"/>
                </a:solidFill>
                <a:latin typeface="Consolas"/>
              </a:rPr>
              <a:t>);</a:t>
            </a:r>
          </a:p>
          <a:p>
            <a:pPr>
              <a:defRPr/>
            </a:pPr>
            <a:r>
              <a:rPr lang="en-US" sz="1600" dirty="0">
                <a:solidFill>
                  <a:srgbClr val="000000"/>
                </a:solidFill>
                <a:latin typeface="Consolas"/>
              </a:rPr>
              <a:t>  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//FYI, </a:t>
            </a:r>
            <a:r>
              <a:rPr lang="en-US" sz="1600" dirty="0" err="1">
                <a:solidFill>
                  <a:srgbClr val="008000"/>
                </a:solidFill>
                <a:latin typeface="Consolas" panose="020B0609020204030204" pitchFamily="49" charset="0"/>
              </a:rPr>
              <a:t>GetOrientationAndTilt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 translates </a:t>
            </a:r>
            <a:r>
              <a:rPr lang="en-US" sz="1600" i="1" dirty="0">
                <a:solidFill>
                  <a:srgbClr val="008000"/>
                </a:solidFill>
                <a:latin typeface="Consolas" panose="020B0609020204030204" pitchFamily="49" charset="0"/>
              </a:rPr>
              <a:t>back</a:t>
            </a:r>
          </a:p>
          <a:p>
            <a:pPr>
              <a:defRPr/>
            </a:pPr>
            <a:r>
              <a:rPr lang="en-US" sz="1600" dirty="0">
                <a:solidFill>
                  <a:srgbClr val="000000"/>
                </a:solidFill>
                <a:latin typeface="Consolas"/>
              </a:rPr>
              <a:t> });</a:t>
            </a:r>
            <a:endParaRPr lang="en-US" sz="1600" dirty="0">
              <a:solidFill>
                <a:srgbClr val="008000"/>
              </a:solidFill>
              <a:latin typeface="Consolas" panose="020B0609020204030204" pitchFamily="49" charset="0"/>
            </a:endParaRPr>
          </a:p>
          <a:p>
            <a:pPr>
              <a:defRPr/>
            </a:pPr>
            <a:r>
              <a:rPr lang="en-US" sz="1600" dirty="0">
                <a:solidFill>
                  <a:srgbClr val="000000"/>
                </a:solidFill>
                <a:latin typeface="Consolas"/>
              </a:rPr>
              <a:t> </a:t>
            </a:r>
            <a:endParaRPr lang="en-US" sz="1600" dirty="0">
              <a:solidFill>
                <a:srgbClr val="008000"/>
              </a:solidFill>
              <a:latin typeface="Consolas" panose="020B0609020204030204" pitchFamily="49" charset="0"/>
            </a:endParaRPr>
          </a:p>
          <a:p>
            <a:pPr>
              <a:defRPr/>
            </a:pP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  </a:t>
            </a:r>
            <a:endParaRPr lang="en-US" sz="1600" dirty="0">
              <a:solidFill>
                <a:srgbClr val="000000"/>
              </a:solidFill>
              <a:latin typeface="Consolas"/>
            </a:endParaRPr>
          </a:p>
          <a:p>
            <a:pPr>
              <a:defRPr/>
            </a:pPr>
            <a:r>
              <a:rPr lang="en-US" dirty="0">
                <a:solidFill>
                  <a:srgbClr val="2B91AF"/>
                </a:solidFill>
                <a:latin typeface="Consolas"/>
              </a:rPr>
              <a:t>  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EA0DAC8-6C39-493A-93E6-13588352A6C4}"/>
              </a:ext>
            </a:extLst>
          </p:cNvPr>
          <p:cNvSpPr txBox="1"/>
          <p:nvPr/>
        </p:nvSpPr>
        <p:spPr>
          <a:xfrm>
            <a:off x="8809356" y="3490499"/>
            <a:ext cx="3058179" cy="363699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algn="l" eaLnBrk="0" hangingPunct="0"/>
            <a:r>
              <a:rPr lang="en-US" sz="2000" b="1" dirty="0">
                <a:ea typeface="+mn-ea"/>
                <a:cs typeface="+mn-cs"/>
              </a:rPr>
              <a:t>Create Slice</a:t>
            </a:r>
          </a:p>
        </p:txBody>
      </p:sp>
    </p:spTree>
    <p:extLst>
      <p:ext uri="{BB962C8B-B14F-4D97-AF65-F5344CB8AC3E}">
        <p14:creationId xmlns:p14="http://schemas.microsoft.com/office/powerpoint/2010/main" val="3656095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>
        <p:fade/>
      </p:transition>
    </mc:Choice>
    <mc:Fallback xmlns="">
      <p:transition spd="slow" advClick="0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0BEF102-BA3B-CB41-8697-181FF86B50B1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</p:grpSpPr>
          <p:sp>
            <p:nvSpPr>
              <p:cNvPr id="19" name="gradient background1">
                <a:extLst>
                  <a:ext uri="{FF2B5EF4-FFF2-40B4-BE49-F238E27FC236}">
                    <a16:creationId xmlns:a16="http://schemas.microsoft.com/office/drawing/2014/main" id="{600D8D40-F20C-4E46-87B0-1D557AEE5A3B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40" name="gradient background1">
                <a:extLst>
                  <a:ext uri="{FF2B5EF4-FFF2-40B4-BE49-F238E27FC236}">
                    <a16:creationId xmlns:a16="http://schemas.microsoft.com/office/drawing/2014/main" id="{F1936B49-1E69-CB46-A4F4-3375F79715A5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>
                      <a:alpha val="57000"/>
                    </a:srgbClr>
                  </a:gs>
                  <a:gs pos="46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50" name="Title 49">
            <a:extLst>
              <a:ext uri="{FF2B5EF4-FFF2-40B4-BE49-F238E27FC236}">
                <a16:creationId xmlns:a16="http://schemas.microsoft.com/office/drawing/2014/main" id="{E2517549-8406-E740-85E7-49B4C190C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Voxel Layer API – Slices and Sections </a:t>
            </a:r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DF2E0C8-5BEB-B741-B50C-320A568645F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6" name="Picture 2">
            <a:extLst>
              <a:ext uri="{FF2B5EF4-FFF2-40B4-BE49-F238E27FC236}">
                <a16:creationId xmlns:a16="http://schemas.microsoft.com/office/drawing/2014/main" id="{C3819352-D4CF-4D4E-AADF-ADAD8D6C3A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4414" y="1179081"/>
            <a:ext cx="7502074" cy="4850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D5B20E2-BF8E-4C92-96EC-C9F064888F19}"/>
              </a:ext>
            </a:extLst>
          </p:cNvPr>
          <p:cNvCxnSpPr/>
          <p:nvPr/>
        </p:nvCxnSpPr>
        <p:spPr bwMode="auto">
          <a:xfrm flipV="1">
            <a:off x="6096000" y="4078941"/>
            <a:ext cx="1936376" cy="1030941"/>
          </a:xfrm>
          <a:prstGeom prst="line">
            <a:avLst/>
          </a:prstGeom>
          <a:noFill/>
          <a:ln w="5715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" name="Oval 4">
            <a:extLst>
              <a:ext uri="{FF2B5EF4-FFF2-40B4-BE49-F238E27FC236}">
                <a16:creationId xmlns:a16="http://schemas.microsoft.com/office/drawing/2014/main" id="{470248F6-1234-4542-AA66-6E18B2C8DAD7}"/>
              </a:ext>
            </a:extLst>
          </p:cNvPr>
          <p:cNvSpPr/>
          <p:nvPr/>
        </p:nvSpPr>
        <p:spPr bwMode="auto">
          <a:xfrm>
            <a:off x="6751859" y="4607856"/>
            <a:ext cx="240612" cy="215153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D6106E3-346F-4284-9CDC-5EC9516EBFD2}"/>
              </a:ext>
            </a:extLst>
          </p:cNvPr>
          <p:cNvCxnSpPr>
            <a:cxnSpLocks/>
          </p:cNvCxnSpPr>
          <p:nvPr/>
        </p:nvCxnSpPr>
        <p:spPr bwMode="auto">
          <a:xfrm>
            <a:off x="6851011" y="1667435"/>
            <a:ext cx="33883" cy="4349944"/>
          </a:xfrm>
          <a:prstGeom prst="line">
            <a:avLst/>
          </a:prstGeom>
          <a:noFill/>
          <a:ln w="28575" cap="flat" cmpd="sng" algn="ctr">
            <a:solidFill>
              <a:schemeClr val="bg1"/>
            </a:solidFill>
            <a:prstDash val="sysDot"/>
            <a:round/>
            <a:headEnd type="triangle" w="lg" len="lg"/>
            <a:tailEnd type="none" w="med" len="med"/>
          </a:ln>
          <a:effectLst/>
        </p:spPr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E617289-40D0-429D-9137-A84D3942F6F2}"/>
              </a:ext>
            </a:extLst>
          </p:cNvPr>
          <p:cNvCxnSpPr>
            <a:cxnSpLocks/>
          </p:cNvCxnSpPr>
          <p:nvPr/>
        </p:nvCxnSpPr>
        <p:spPr bwMode="auto">
          <a:xfrm>
            <a:off x="7865806" y="3429000"/>
            <a:ext cx="176402" cy="649941"/>
          </a:xfrm>
          <a:prstGeom prst="line">
            <a:avLst/>
          </a:prstGeom>
          <a:noFill/>
          <a:ln w="508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77CFC1EF-ADA4-45FF-8AFA-66747BCA7D45}"/>
              </a:ext>
            </a:extLst>
          </p:cNvPr>
          <p:cNvSpPr txBox="1"/>
          <p:nvPr/>
        </p:nvSpPr>
        <p:spPr>
          <a:xfrm>
            <a:off x="8809356" y="3490499"/>
            <a:ext cx="2296965" cy="363699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algn="l" eaLnBrk="0" hangingPunct="0"/>
            <a:r>
              <a:rPr lang="en-US" sz="2000" b="1" dirty="0">
                <a:ea typeface="+mn-ea"/>
                <a:cs typeface="+mn-cs"/>
              </a:rPr>
              <a:t>Create Slice</a:t>
            </a:r>
          </a:p>
        </p:txBody>
      </p:sp>
    </p:spTree>
    <p:extLst>
      <p:ext uri="{BB962C8B-B14F-4D97-AF65-F5344CB8AC3E}">
        <p14:creationId xmlns:p14="http://schemas.microsoft.com/office/powerpoint/2010/main" val="3049363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1500">
        <p:fade/>
      </p:transition>
    </mc:Choice>
    <mc:Fallback xmlns="">
      <p:transition spd="slow" advClick="0" advTm="150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0BEF102-BA3B-CB41-8697-181FF86B50B1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</p:grpSpPr>
          <p:sp>
            <p:nvSpPr>
              <p:cNvPr id="19" name="gradient background1">
                <a:extLst>
                  <a:ext uri="{FF2B5EF4-FFF2-40B4-BE49-F238E27FC236}">
                    <a16:creationId xmlns:a16="http://schemas.microsoft.com/office/drawing/2014/main" id="{600D8D40-F20C-4E46-87B0-1D557AEE5A3B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40" name="gradient background1">
                <a:extLst>
                  <a:ext uri="{FF2B5EF4-FFF2-40B4-BE49-F238E27FC236}">
                    <a16:creationId xmlns:a16="http://schemas.microsoft.com/office/drawing/2014/main" id="{F1936B49-1E69-CB46-A4F4-3375F79715A5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>
                      <a:alpha val="57000"/>
                    </a:srgbClr>
                  </a:gs>
                  <a:gs pos="46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50" name="Title 49">
            <a:extLst>
              <a:ext uri="{FF2B5EF4-FFF2-40B4-BE49-F238E27FC236}">
                <a16:creationId xmlns:a16="http://schemas.microsoft.com/office/drawing/2014/main" id="{E2517549-8406-E740-85E7-49B4C190C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Voxel Layer API - Creation</a:t>
            </a:r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DF2E0C8-5BEB-B741-B50C-320A568645F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7B512FD-7F22-4E4A-A878-10706E926C9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Must Use a </a:t>
            </a:r>
            <a:r>
              <a:rPr lang="en-US" dirty="0" err="1"/>
              <a:t>NetCDF</a:t>
            </a:r>
            <a:r>
              <a:rPr lang="en-US" dirty="0"/>
              <a:t> file as data source</a:t>
            </a:r>
          </a:p>
          <a:p>
            <a:r>
              <a:rPr lang="en-US" dirty="0"/>
              <a:t>Voxel layers are added to Local Scenes</a:t>
            </a:r>
          </a:p>
          <a:p>
            <a:r>
              <a:rPr lang="en-US" dirty="0"/>
              <a:t>Coordinate system of the scene must be the same as the voxel layer</a:t>
            </a:r>
          </a:p>
          <a:p>
            <a:r>
              <a:rPr lang="en-US" dirty="0"/>
              <a:t>Use </a:t>
            </a:r>
            <a:r>
              <a:rPr lang="en-US" dirty="0" err="1"/>
              <a:t>LayerFactory.Instance.CreateLayer</a:t>
            </a:r>
            <a:r>
              <a:rPr lang="en-US" dirty="0"/>
              <a:t>&lt;T&gt;(…) along with a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VoxelLayerCreationParams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282885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4000" advClick="0">
        <p159:morph option="byObject"/>
      </p:transition>
    </mc:Choice>
    <mc:Fallback xmlns="">
      <p:transition spd="slow" advClick="0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0BEF102-BA3B-CB41-8697-181FF86B50B1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</p:grpSpPr>
          <p:sp>
            <p:nvSpPr>
              <p:cNvPr id="19" name="gradient background1">
                <a:extLst>
                  <a:ext uri="{FF2B5EF4-FFF2-40B4-BE49-F238E27FC236}">
                    <a16:creationId xmlns:a16="http://schemas.microsoft.com/office/drawing/2014/main" id="{600D8D40-F20C-4E46-87B0-1D557AEE5A3B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40" name="gradient background1">
                <a:extLst>
                  <a:ext uri="{FF2B5EF4-FFF2-40B4-BE49-F238E27FC236}">
                    <a16:creationId xmlns:a16="http://schemas.microsoft.com/office/drawing/2014/main" id="{F1936B49-1E69-CB46-A4F4-3375F79715A5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>
                      <a:alpha val="57000"/>
                    </a:srgbClr>
                  </a:gs>
                  <a:gs pos="46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pic>
        <p:nvPicPr>
          <p:cNvPr id="3074" name="Picture 2">
            <a:extLst>
              <a:ext uri="{FF2B5EF4-FFF2-40B4-BE49-F238E27FC236}">
                <a16:creationId xmlns:a16="http://schemas.microsoft.com/office/drawing/2014/main" id="{D8DA4CAF-0F81-45BA-8F73-A6B7C7775F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220" y="1184485"/>
            <a:ext cx="7496269" cy="4847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Title 49">
            <a:extLst>
              <a:ext uri="{FF2B5EF4-FFF2-40B4-BE49-F238E27FC236}">
                <a16:creationId xmlns:a16="http://schemas.microsoft.com/office/drawing/2014/main" id="{E2517549-8406-E740-85E7-49B4C190C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Voxel Layer API – Slices and Sections </a:t>
            </a:r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DF2E0C8-5BEB-B741-B50C-320A568645F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D5B20E2-BF8E-4C92-96EC-C9F064888F19}"/>
              </a:ext>
            </a:extLst>
          </p:cNvPr>
          <p:cNvCxnSpPr/>
          <p:nvPr/>
        </p:nvCxnSpPr>
        <p:spPr bwMode="auto">
          <a:xfrm flipV="1">
            <a:off x="6096000" y="4078941"/>
            <a:ext cx="1936376" cy="1030941"/>
          </a:xfrm>
          <a:prstGeom prst="line">
            <a:avLst/>
          </a:prstGeom>
          <a:noFill/>
          <a:ln w="5715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" name="Oval 4">
            <a:extLst>
              <a:ext uri="{FF2B5EF4-FFF2-40B4-BE49-F238E27FC236}">
                <a16:creationId xmlns:a16="http://schemas.microsoft.com/office/drawing/2014/main" id="{470248F6-1234-4542-AA66-6E18B2C8DAD7}"/>
              </a:ext>
            </a:extLst>
          </p:cNvPr>
          <p:cNvSpPr/>
          <p:nvPr/>
        </p:nvSpPr>
        <p:spPr bwMode="auto">
          <a:xfrm>
            <a:off x="6751859" y="4607856"/>
            <a:ext cx="240612" cy="215153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D6106E3-346F-4284-9CDC-5EC9516EBFD2}"/>
              </a:ext>
            </a:extLst>
          </p:cNvPr>
          <p:cNvCxnSpPr>
            <a:cxnSpLocks/>
          </p:cNvCxnSpPr>
          <p:nvPr/>
        </p:nvCxnSpPr>
        <p:spPr bwMode="auto">
          <a:xfrm>
            <a:off x="6851011" y="1667435"/>
            <a:ext cx="33883" cy="4349944"/>
          </a:xfrm>
          <a:prstGeom prst="line">
            <a:avLst/>
          </a:prstGeom>
          <a:noFill/>
          <a:ln w="28575" cap="flat" cmpd="sng" algn="ctr">
            <a:solidFill>
              <a:schemeClr val="bg1"/>
            </a:solidFill>
            <a:prstDash val="sysDot"/>
            <a:round/>
            <a:headEnd type="triangle" w="lg" len="lg"/>
            <a:tailEnd type="none" w="med" len="med"/>
          </a:ln>
          <a:effectLst/>
        </p:spPr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40E05A2-AF4E-4A4A-982C-9F6E73658C00}"/>
              </a:ext>
            </a:extLst>
          </p:cNvPr>
          <p:cNvCxnSpPr>
            <a:cxnSpLocks/>
          </p:cNvCxnSpPr>
          <p:nvPr/>
        </p:nvCxnSpPr>
        <p:spPr bwMode="auto">
          <a:xfrm>
            <a:off x="7865806" y="3429000"/>
            <a:ext cx="176402" cy="649941"/>
          </a:xfrm>
          <a:prstGeom prst="line">
            <a:avLst/>
          </a:prstGeom>
          <a:noFill/>
          <a:ln w="508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91113B75-FD68-4075-B3CF-53E4463679AA}"/>
              </a:ext>
            </a:extLst>
          </p:cNvPr>
          <p:cNvSpPr txBox="1"/>
          <p:nvPr/>
        </p:nvSpPr>
        <p:spPr>
          <a:xfrm>
            <a:off x="7599855" y="1667435"/>
            <a:ext cx="3878558" cy="363699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algn="l" eaLnBrk="0" hangingPunct="0"/>
            <a:r>
              <a:rPr lang="en-US" sz="2000" b="1" dirty="0"/>
              <a:t>Slice cuts or “slices” the volume</a:t>
            </a:r>
            <a:endParaRPr lang="en-US" sz="2000" b="1" dirty="0">
              <a:ea typeface="+mn-ea"/>
              <a:cs typeface="+mn-cs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4FB900D-C731-4BDB-8A00-3253F34875EA}"/>
              </a:ext>
            </a:extLst>
          </p:cNvPr>
          <p:cNvSpPr txBox="1"/>
          <p:nvPr/>
        </p:nvSpPr>
        <p:spPr>
          <a:xfrm>
            <a:off x="8809356" y="3490499"/>
            <a:ext cx="3058179" cy="363699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algn="l" eaLnBrk="0" hangingPunct="0"/>
            <a:r>
              <a:rPr lang="en-US" sz="2000" b="1" dirty="0">
                <a:ea typeface="+mn-ea"/>
                <a:cs typeface="+mn-cs"/>
              </a:rPr>
              <a:t>Create Slice</a:t>
            </a:r>
          </a:p>
        </p:txBody>
      </p:sp>
    </p:spTree>
    <p:extLst>
      <p:ext uri="{BB962C8B-B14F-4D97-AF65-F5344CB8AC3E}">
        <p14:creationId xmlns:p14="http://schemas.microsoft.com/office/powerpoint/2010/main" val="1126645450"/>
      </p:ext>
    </p:extLst>
  </p:cSld>
  <p:clrMapOvr>
    <a:masterClrMapping/>
  </p:clrMapOvr>
  <p:transition spd="med" advClick="0">
    <p:fade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0BEF102-BA3B-CB41-8697-181FF86B50B1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</p:grpSpPr>
          <p:sp>
            <p:nvSpPr>
              <p:cNvPr id="19" name="gradient background1">
                <a:extLst>
                  <a:ext uri="{FF2B5EF4-FFF2-40B4-BE49-F238E27FC236}">
                    <a16:creationId xmlns:a16="http://schemas.microsoft.com/office/drawing/2014/main" id="{600D8D40-F20C-4E46-87B0-1D557AEE5A3B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40" name="gradient background1">
                <a:extLst>
                  <a:ext uri="{FF2B5EF4-FFF2-40B4-BE49-F238E27FC236}">
                    <a16:creationId xmlns:a16="http://schemas.microsoft.com/office/drawing/2014/main" id="{F1936B49-1E69-CB46-A4F4-3375F79715A5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>
                      <a:alpha val="57000"/>
                    </a:srgbClr>
                  </a:gs>
                  <a:gs pos="46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pic>
        <p:nvPicPr>
          <p:cNvPr id="3074" name="Picture 2">
            <a:extLst>
              <a:ext uri="{FF2B5EF4-FFF2-40B4-BE49-F238E27FC236}">
                <a16:creationId xmlns:a16="http://schemas.microsoft.com/office/drawing/2014/main" id="{D8DA4CAF-0F81-45BA-8F73-A6B7C7775F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220" y="1184485"/>
            <a:ext cx="7496269" cy="4847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Title 49">
            <a:extLst>
              <a:ext uri="{FF2B5EF4-FFF2-40B4-BE49-F238E27FC236}">
                <a16:creationId xmlns:a16="http://schemas.microsoft.com/office/drawing/2014/main" id="{E2517549-8406-E740-85E7-49B4C190C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Voxel Layer API – Slices and Sections </a:t>
            </a:r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DF2E0C8-5BEB-B741-B50C-320A568645F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D5B20E2-BF8E-4C92-96EC-C9F064888F19}"/>
              </a:ext>
            </a:extLst>
          </p:cNvPr>
          <p:cNvCxnSpPr/>
          <p:nvPr/>
        </p:nvCxnSpPr>
        <p:spPr bwMode="auto">
          <a:xfrm flipV="1">
            <a:off x="6096000" y="4078941"/>
            <a:ext cx="1936376" cy="1030941"/>
          </a:xfrm>
          <a:prstGeom prst="line">
            <a:avLst/>
          </a:prstGeom>
          <a:noFill/>
          <a:ln w="5715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" name="Oval 4">
            <a:extLst>
              <a:ext uri="{FF2B5EF4-FFF2-40B4-BE49-F238E27FC236}">
                <a16:creationId xmlns:a16="http://schemas.microsoft.com/office/drawing/2014/main" id="{470248F6-1234-4542-AA66-6E18B2C8DAD7}"/>
              </a:ext>
            </a:extLst>
          </p:cNvPr>
          <p:cNvSpPr/>
          <p:nvPr/>
        </p:nvSpPr>
        <p:spPr bwMode="auto">
          <a:xfrm>
            <a:off x="6751859" y="4607856"/>
            <a:ext cx="240612" cy="215153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D6106E3-346F-4284-9CDC-5EC9516EBFD2}"/>
              </a:ext>
            </a:extLst>
          </p:cNvPr>
          <p:cNvCxnSpPr>
            <a:cxnSpLocks/>
          </p:cNvCxnSpPr>
          <p:nvPr/>
        </p:nvCxnSpPr>
        <p:spPr bwMode="auto">
          <a:xfrm>
            <a:off x="6851011" y="1667435"/>
            <a:ext cx="33883" cy="4349944"/>
          </a:xfrm>
          <a:prstGeom prst="line">
            <a:avLst/>
          </a:prstGeom>
          <a:noFill/>
          <a:ln w="28575" cap="flat" cmpd="sng" algn="ctr">
            <a:solidFill>
              <a:schemeClr val="bg1"/>
            </a:solidFill>
            <a:prstDash val="sysDot"/>
            <a:round/>
            <a:headEnd type="triangle" w="lg" len="lg"/>
            <a:tailEnd type="none" w="med" len="med"/>
          </a:ln>
          <a:effectLst/>
        </p:spPr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40E05A2-AF4E-4A4A-982C-9F6E73658C00}"/>
              </a:ext>
            </a:extLst>
          </p:cNvPr>
          <p:cNvCxnSpPr>
            <a:cxnSpLocks/>
          </p:cNvCxnSpPr>
          <p:nvPr/>
        </p:nvCxnSpPr>
        <p:spPr bwMode="auto">
          <a:xfrm>
            <a:off x="7865806" y="3429000"/>
            <a:ext cx="176402" cy="649941"/>
          </a:xfrm>
          <a:prstGeom prst="line">
            <a:avLst/>
          </a:prstGeom>
          <a:noFill/>
          <a:ln w="508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A6BB49EA-11B1-4EF4-881A-545CB8274A96}"/>
              </a:ext>
            </a:extLst>
          </p:cNvPr>
          <p:cNvSpPr txBox="1"/>
          <p:nvPr/>
        </p:nvSpPr>
        <p:spPr>
          <a:xfrm>
            <a:off x="7954007" y="4594411"/>
            <a:ext cx="3810793" cy="363699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algn="l" eaLnBrk="0" hangingPunct="0"/>
            <a:r>
              <a:rPr lang="en-US" sz="2000" b="1" dirty="0"/>
              <a:t>There is no limit to the number of slices</a:t>
            </a:r>
            <a:endParaRPr lang="en-US" sz="2000" b="1" dirty="0">
              <a:ea typeface="+mn-ea"/>
              <a:cs typeface="+mn-cs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D0087C6-8B6C-419A-A8AF-F801E123839F}"/>
              </a:ext>
            </a:extLst>
          </p:cNvPr>
          <p:cNvSpPr txBox="1"/>
          <p:nvPr/>
        </p:nvSpPr>
        <p:spPr>
          <a:xfrm>
            <a:off x="8809356" y="3490499"/>
            <a:ext cx="3058179" cy="363699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algn="l" eaLnBrk="0" hangingPunct="0"/>
            <a:r>
              <a:rPr lang="en-US" sz="2000" b="1" dirty="0">
                <a:ea typeface="+mn-ea"/>
                <a:cs typeface="+mn-cs"/>
              </a:rPr>
              <a:t>Create Slice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ACF25A8-EFE0-4FEF-AD97-EC0CA440B44E}"/>
              </a:ext>
            </a:extLst>
          </p:cNvPr>
          <p:cNvSpPr txBox="1"/>
          <p:nvPr/>
        </p:nvSpPr>
        <p:spPr>
          <a:xfrm>
            <a:off x="7599855" y="1667435"/>
            <a:ext cx="3878558" cy="363699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algn="l" eaLnBrk="0" hangingPunct="0"/>
            <a:r>
              <a:rPr lang="en-US" sz="2000" b="1" dirty="0"/>
              <a:t>Slice cuts or “slices” the volume</a:t>
            </a:r>
            <a:endParaRPr lang="en-US" sz="2000" b="1" dirty="0"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92291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0BEF102-BA3B-CB41-8697-181FF86B50B1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</p:grpSpPr>
          <p:sp>
            <p:nvSpPr>
              <p:cNvPr id="19" name="gradient background1">
                <a:extLst>
                  <a:ext uri="{FF2B5EF4-FFF2-40B4-BE49-F238E27FC236}">
                    <a16:creationId xmlns:a16="http://schemas.microsoft.com/office/drawing/2014/main" id="{600D8D40-F20C-4E46-87B0-1D557AEE5A3B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40" name="gradient background1">
                <a:extLst>
                  <a:ext uri="{FF2B5EF4-FFF2-40B4-BE49-F238E27FC236}">
                    <a16:creationId xmlns:a16="http://schemas.microsoft.com/office/drawing/2014/main" id="{F1936B49-1E69-CB46-A4F4-3375F79715A5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>
                      <a:alpha val="57000"/>
                    </a:srgbClr>
                  </a:gs>
                  <a:gs pos="46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pic>
        <p:nvPicPr>
          <p:cNvPr id="3074" name="Picture 2">
            <a:extLst>
              <a:ext uri="{FF2B5EF4-FFF2-40B4-BE49-F238E27FC236}">
                <a16:creationId xmlns:a16="http://schemas.microsoft.com/office/drawing/2014/main" id="{D8DA4CAF-0F81-45BA-8F73-A6B7C7775F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220" y="1184485"/>
            <a:ext cx="7496269" cy="4847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Title 49">
            <a:extLst>
              <a:ext uri="{FF2B5EF4-FFF2-40B4-BE49-F238E27FC236}">
                <a16:creationId xmlns:a16="http://schemas.microsoft.com/office/drawing/2014/main" id="{E2517549-8406-E740-85E7-49B4C190C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Voxel Layer API – Slices and Sections </a:t>
            </a:r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DF2E0C8-5BEB-B741-B50C-320A568645F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D5B20E2-BF8E-4C92-96EC-C9F064888F19}"/>
              </a:ext>
            </a:extLst>
          </p:cNvPr>
          <p:cNvCxnSpPr/>
          <p:nvPr/>
        </p:nvCxnSpPr>
        <p:spPr bwMode="auto">
          <a:xfrm flipV="1">
            <a:off x="6096000" y="4078941"/>
            <a:ext cx="1936376" cy="1030941"/>
          </a:xfrm>
          <a:prstGeom prst="line">
            <a:avLst/>
          </a:prstGeom>
          <a:noFill/>
          <a:ln w="5715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" name="Oval 4">
            <a:extLst>
              <a:ext uri="{FF2B5EF4-FFF2-40B4-BE49-F238E27FC236}">
                <a16:creationId xmlns:a16="http://schemas.microsoft.com/office/drawing/2014/main" id="{470248F6-1234-4542-AA66-6E18B2C8DAD7}"/>
              </a:ext>
            </a:extLst>
          </p:cNvPr>
          <p:cNvSpPr/>
          <p:nvPr/>
        </p:nvSpPr>
        <p:spPr bwMode="auto">
          <a:xfrm>
            <a:off x="6751859" y="4607856"/>
            <a:ext cx="240612" cy="215153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D6106E3-346F-4284-9CDC-5EC9516EBFD2}"/>
              </a:ext>
            </a:extLst>
          </p:cNvPr>
          <p:cNvCxnSpPr>
            <a:cxnSpLocks/>
          </p:cNvCxnSpPr>
          <p:nvPr/>
        </p:nvCxnSpPr>
        <p:spPr bwMode="auto">
          <a:xfrm>
            <a:off x="6851011" y="1667435"/>
            <a:ext cx="33883" cy="4349944"/>
          </a:xfrm>
          <a:prstGeom prst="line">
            <a:avLst/>
          </a:prstGeom>
          <a:noFill/>
          <a:ln w="28575" cap="flat" cmpd="sng" algn="ctr">
            <a:solidFill>
              <a:schemeClr val="bg1"/>
            </a:solidFill>
            <a:prstDash val="sysDot"/>
            <a:round/>
            <a:headEnd type="triangle" w="lg" len="lg"/>
            <a:tailEnd type="none" w="med" len="med"/>
          </a:ln>
          <a:effectLst/>
        </p:spPr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40E05A2-AF4E-4A4A-982C-9F6E73658C00}"/>
              </a:ext>
            </a:extLst>
          </p:cNvPr>
          <p:cNvCxnSpPr>
            <a:cxnSpLocks/>
          </p:cNvCxnSpPr>
          <p:nvPr/>
        </p:nvCxnSpPr>
        <p:spPr bwMode="auto">
          <a:xfrm>
            <a:off x="7865806" y="3429000"/>
            <a:ext cx="176402" cy="649941"/>
          </a:xfrm>
          <a:prstGeom prst="line">
            <a:avLst/>
          </a:prstGeom>
          <a:noFill/>
          <a:ln w="508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A6BB49EA-11B1-4EF4-881A-545CB8274A96}"/>
              </a:ext>
            </a:extLst>
          </p:cNvPr>
          <p:cNvSpPr txBox="1"/>
          <p:nvPr/>
        </p:nvSpPr>
        <p:spPr>
          <a:xfrm>
            <a:off x="310023" y="1735201"/>
            <a:ext cx="4832180" cy="363699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algn="l" eaLnBrk="0" hangingPunct="0"/>
            <a:r>
              <a:rPr lang="en-US" sz="2000" b="1" dirty="0"/>
              <a:t>Use 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UpdateSlice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sliceDefinition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) </a:t>
            </a:r>
            <a:r>
              <a:rPr lang="en-US" sz="2000" b="1" dirty="0"/>
              <a:t>and 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DeleteSlice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sliceDefinition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) </a:t>
            </a:r>
            <a:r>
              <a:rPr lang="en-US" sz="2000" b="1" dirty="0"/>
              <a:t>to update and delete slices</a:t>
            </a:r>
            <a:endParaRPr lang="en-US" sz="2000" b="1" dirty="0">
              <a:ea typeface="+mn-ea"/>
              <a:cs typeface="+mn-cs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D0087C6-8B6C-419A-A8AF-F801E123839F}"/>
              </a:ext>
            </a:extLst>
          </p:cNvPr>
          <p:cNvSpPr txBox="1"/>
          <p:nvPr/>
        </p:nvSpPr>
        <p:spPr>
          <a:xfrm>
            <a:off x="8809356" y="3490499"/>
            <a:ext cx="3058179" cy="363699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algn="l" eaLnBrk="0" hangingPunct="0"/>
            <a:r>
              <a:rPr lang="en-US" sz="2000" b="1" dirty="0">
                <a:ea typeface="+mn-ea"/>
                <a:cs typeface="+mn-cs"/>
              </a:rPr>
              <a:t>Create Slice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6140CE9-D514-405B-A74A-2EDC4DBEED3B}"/>
              </a:ext>
            </a:extLst>
          </p:cNvPr>
          <p:cNvSpPr txBox="1"/>
          <p:nvPr/>
        </p:nvSpPr>
        <p:spPr>
          <a:xfrm>
            <a:off x="7954007" y="4594411"/>
            <a:ext cx="3810793" cy="363699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algn="l" eaLnBrk="0" hangingPunct="0"/>
            <a:r>
              <a:rPr lang="en-US" sz="2000" b="1" dirty="0"/>
              <a:t>There is no limit to the number of slices</a:t>
            </a:r>
            <a:endParaRPr lang="en-US" sz="2000" b="1" dirty="0">
              <a:ea typeface="+mn-ea"/>
              <a:cs typeface="+mn-cs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EF43E68-0955-4A2A-9D0B-8FF88FD2EF4B}"/>
              </a:ext>
            </a:extLst>
          </p:cNvPr>
          <p:cNvSpPr txBox="1"/>
          <p:nvPr/>
        </p:nvSpPr>
        <p:spPr>
          <a:xfrm>
            <a:off x="7599855" y="1667435"/>
            <a:ext cx="3878558" cy="363699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algn="l" eaLnBrk="0" hangingPunct="0"/>
            <a:r>
              <a:rPr lang="en-US" sz="2000" b="1" dirty="0"/>
              <a:t>Slice cuts or “slices” the volume</a:t>
            </a:r>
            <a:endParaRPr lang="en-US" sz="2000" b="1" dirty="0"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41341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9" name="gradient background1">
              <a:extLst>
                <a:ext uri="{FF2B5EF4-FFF2-40B4-BE49-F238E27FC236}">
                  <a16:creationId xmlns:a16="http://schemas.microsoft.com/office/drawing/2014/main" id="{600D8D40-F20C-4E46-87B0-1D557AEE5A3B}"/>
                </a:ext>
              </a:extLst>
            </p:cNvPr>
            <p:cNvSpPr/>
            <p:nvPr/>
          </p:nvSpPr>
          <p:spPr bwMode="auto">
            <a:xfrm>
              <a:off x="1" y="0"/>
              <a:ext cx="12191999" cy="6858000"/>
            </a:xfrm>
            <a:prstGeom prst="rect">
              <a:avLst/>
            </a:prstGeom>
            <a:gradFill flip="none" rotWithShape="1">
              <a:gsLst>
                <a:gs pos="0">
                  <a:srgbClr val="1E71FF"/>
                </a:gs>
                <a:gs pos="93000">
                  <a:srgbClr val="00063D"/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pic>
        <p:nvPicPr>
          <p:cNvPr id="3074" name="Picture 2">
            <a:extLst>
              <a:ext uri="{FF2B5EF4-FFF2-40B4-BE49-F238E27FC236}">
                <a16:creationId xmlns:a16="http://schemas.microsoft.com/office/drawing/2014/main" id="{D8DA4CAF-0F81-45BA-8F73-A6B7C7775F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220" y="1184485"/>
            <a:ext cx="7496269" cy="4847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Title 49">
            <a:extLst>
              <a:ext uri="{FF2B5EF4-FFF2-40B4-BE49-F238E27FC236}">
                <a16:creationId xmlns:a16="http://schemas.microsoft.com/office/drawing/2014/main" id="{E2517549-8406-E740-85E7-49B4C190C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Voxel Layer API – Slices and Sections </a:t>
            </a:r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DF2E0C8-5BEB-B741-B50C-320A568645F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DD29203-E531-4476-8E9B-A2E0C969EAB1}"/>
              </a:ext>
            </a:extLst>
          </p:cNvPr>
          <p:cNvGrpSpPr/>
          <p:nvPr/>
        </p:nvGrpSpPr>
        <p:grpSpPr>
          <a:xfrm>
            <a:off x="2184414" y="1179081"/>
            <a:ext cx="7502074" cy="4850915"/>
            <a:chOff x="2184414" y="1179081"/>
            <a:chExt cx="7502074" cy="4850915"/>
          </a:xfrm>
        </p:grpSpPr>
        <p:pic>
          <p:nvPicPr>
            <p:cNvPr id="16" name="Picture 2">
              <a:extLst>
                <a:ext uri="{FF2B5EF4-FFF2-40B4-BE49-F238E27FC236}">
                  <a16:creationId xmlns:a16="http://schemas.microsoft.com/office/drawing/2014/main" id="{C3819352-D4CF-4D4E-AADF-ADAD8D6C3AE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84414" y="1179081"/>
              <a:ext cx="7502074" cy="48509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BD5B20E2-BF8E-4C92-96EC-C9F064888F19}"/>
                </a:ext>
              </a:extLst>
            </p:cNvPr>
            <p:cNvCxnSpPr/>
            <p:nvPr/>
          </p:nvCxnSpPr>
          <p:spPr bwMode="auto">
            <a:xfrm flipV="1">
              <a:off x="6096000" y="4078941"/>
              <a:ext cx="1936376" cy="1030941"/>
            </a:xfrm>
            <a:prstGeom prst="line">
              <a:avLst/>
            </a:prstGeom>
            <a:noFill/>
            <a:ln w="5715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470248F6-1234-4542-AA66-6E18B2C8DAD7}"/>
                </a:ext>
              </a:extLst>
            </p:cNvPr>
            <p:cNvSpPr/>
            <p:nvPr/>
          </p:nvSpPr>
          <p:spPr bwMode="auto">
            <a:xfrm>
              <a:off x="6751859" y="4607856"/>
              <a:ext cx="240612" cy="215153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bg1"/>
              </a:solidFill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BD6106E3-346F-4284-9CDC-5EC9516EBFD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851011" y="1667435"/>
              <a:ext cx="33883" cy="4349944"/>
            </a:xfrm>
            <a:prstGeom prst="line">
              <a:avLst/>
            </a:prstGeom>
            <a:noFill/>
            <a:ln w="28575" cap="flat" cmpd="sng" algn="ctr">
              <a:solidFill>
                <a:schemeClr val="bg1"/>
              </a:solidFill>
              <a:prstDash val="sysDot"/>
              <a:round/>
              <a:headEnd type="triangle" w="lg" len="lg"/>
              <a:tailEnd type="none" w="med" len="med"/>
            </a:ln>
            <a:effectLst/>
          </p:spPr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8E617289-40D0-429D-9137-A84D3942F6F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865806" y="3429000"/>
              <a:ext cx="176402" cy="649941"/>
            </a:xfrm>
            <a:prstGeom prst="line">
              <a:avLst/>
            </a:prstGeom>
            <a:noFill/>
            <a:ln w="508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4144815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500">
        <p:fade/>
      </p:transition>
    </mc:Choice>
    <mc:Fallback xmlns="">
      <p:transition spd="slow" advClick="0" advTm="500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9" name="gradient background1">
              <a:extLst>
                <a:ext uri="{FF2B5EF4-FFF2-40B4-BE49-F238E27FC236}">
                  <a16:creationId xmlns:a16="http://schemas.microsoft.com/office/drawing/2014/main" id="{600D8D40-F20C-4E46-87B0-1D557AEE5A3B}"/>
                </a:ext>
              </a:extLst>
            </p:cNvPr>
            <p:cNvSpPr/>
            <p:nvPr/>
          </p:nvSpPr>
          <p:spPr bwMode="auto">
            <a:xfrm>
              <a:off x="1" y="0"/>
              <a:ext cx="12191999" cy="6858000"/>
            </a:xfrm>
            <a:prstGeom prst="rect">
              <a:avLst/>
            </a:prstGeom>
            <a:gradFill flip="none" rotWithShape="1">
              <a:gsLst>
                <a:gs pos="0">
                  <a:srgbClr val="1E71FF"/>
                </a:gs>
                <a:gs pos="93000">
                  <a:srgbClr val="00063D"/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50" name="Title 49">
            <a:extLst>
              <a:ext uri="{FF2B5EF4-FFF2-40B4-BE49-F238E27FC236}">
                <a16:creationId xmlns:a16="http://schemas.microsoft.com/office/drawing/2014/main" id="{E2517549-8406-E740-85E7-49B4C190C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Voxel Layer API – Slices and Sections </a:t>
            </a:r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DF2E0C8-5BEB-B741-B50C-320A568645F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F72FC94-1EA5-4D55-A45B-11F6BA772089}"/>
              </a:ext>
            </a:extLst>
          </p:cNvPr>
          <p:cNvGrpSpPr/>
          <p:nvPr/>
        </p:nvGrpSpPr>
        <p:grpSpPr>
          <a:xfrm>
            <a:off x="758734" y="1179081"/>
            <a:ext cx="7502074" cy="4850915"/>
            <a:chOff x="2184414" y="1179081"/>
            <a:chExt cx="7502074" cy="4850915"/>
          </a:xfrm>
        </p:grpSpPr>
        <p:pic>
          <p:nvPicPr>
            <p:cNvPr id="16" name="Picture 2">
              <a:extLst>
                <a:ext uri="{FF2B5EF4-FFF2-40B4-BE49-F238E27FC236}">
                  <a16:creationId xmlns:a16="http://schemas.microsoft.com/office/drawing/2014/main" id="{C3819352-D4CF-4D4E-AADF-ADAD8D6C3AE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84414" y="1179081"/>
              <a:ext cx="7502074" cy="48509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BD5B20E2-BF8E-4C92-96EC-C9F064888F19}"/>
                </a:ext>
              </a:extLst>
            </p:cNvPr>
            <p:cNvCxnSpPr/>
            <p:nvPr/>
          </p:nvCxnSpPr>
          <p:spPr bwMode="auto">
            <a:xfrm flipV="1">
              <a:off x="6096000" y="4078941"/>
              <a:ext cx="1936376" cy="1030941"/>
            </a:xfrm>
            <a:prstGeom prst="line">
              <a:avLst/>
            </a:prstGeom>
            <a:noFill/>
            <a:ln w="5715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470248F6-1234-4542-AA66-6E18B2C8DAD7}"/>
                </a:ext>
              </a:extLst>
            </p:cNvPr>
            <p:cNvSpPr/>
            <p:nvPr/>
          </p:nvSpPr>
          <p:spPr bwMode="auto">
            <a:xfrm>
              <a:off x="6751859" y="4607856"/>
              <a:ext cx="240612" cy="215153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bg1"/>
              </a:solidFill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BD6106E3-346F-4284-9CDC-5EC9516EBFD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851011" y="1667435"/>
              <a:ext cx="33883" cy="4349944"/>
            </a:xfrm>
            <a:prstGeom prst="line">
              <a:avLst/>
            </a:prstGeom>
            <a:noFill/>
            <a:ln w="28575" cap="flat" cmpd="sng" algn="ctr">
              <a:solidFill>
                <a:schemeClr val="bg1"/>
              </a:solidFill>
              <a:prstDash val="sysDot"/>
              <a:round/>
              <a:headEnd type="triangle" w="lg" len="lg"/>
              <a:tailEnd type="none" w="med" len="med"/>
            </a:ln>
            <a:effectLst/>
          </p:spPr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8E617289-40D0-429D-9137-A84D3942F6F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865806" y="3429000"/>
              <a:ext cx="176402" cy="649941"/>
            </a:xfrm>
            <a:prstGeom prst="line">
              <a:avLst/>
            </a:prstGeom>
            <a:noFill/>
            <a:ln w="508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3351C93F-08B1-45B9-AFC3-8C19E65D7210}"/>
              </a:ext>
            </a:extLst>
          </p:cNvPr>
          <p:cNvSpPr txBox="1"/>
          <p:nvPr/>
        </p:nvSpPr>
        <p:spPr>
          <a:xfrm>
            <a:off x="8809357" y="3490499"/>
            <a:ext cx="3068012" cy="363699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algn="l" eaLnBrk="0" hangingPunct="0"/>
            <a:r>
              <a:rPr lang="en-US" sz="2000" b="1" dirty="0">
                <a:ea typeface="+mn-ea"/>
                <a:cs typeface="+mn-cs"/>
              </a:rPr>
              <a:t>Create Section</a:t>
            </a:r>
          </a:p>
        </p:txBody>
      </p:sp>
    </p:spTree>
    <p:extLst>
      <p:ext uri="{BB962C8B-B14F-4D97-AF65-F5344CB8AC3E}">
        <p14:creationId xmlns:p14="http://schemas.microsoft.com/office/powerpoint/2010/main" val="161502185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3000" advClick="0">
        <p159:morph option="byObject"/>
      </p:transition>
    </mc:Choice>
    <mc:Fallback xmlns="">
      <p:transition spd="slow" advClick="0"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0BEF102-BA3B-CB41-8697-181FF86B50B1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</p:grpSpPr>
          <p:sp>
            <p:nvSpPr>
              <p:cNvPr id="19" name="gradient background1">
                <a:extLst>
                  <a:ext uri="{FF2B5EF4-FFF2-40B4-BE49-F238E27FC236}">
                    <a16:creationId xmlns:a16="http://schemas.microsoft.com/office/drawing/2014/main" id="{600D8D40-F20C-4E46-87B0-1D557AEE5A3B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40" name="gradient background1">
                <a:extLst>
                  <a:ext uri="{FF2B5EF4-FFF2-40B4-BE49-F238E27FC236}">
                    <a16:creationId xmlns:a16="http://schemas.microsoft.com/office/drawing/2014/main" id="{F1936B49-1E69-CB46-A4F4-3375F79715A5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>
                      <a:alpha val="57000"/>
                    </a:srgbClr>
                  </a:gs>
                  <a:gs pos="46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pic>
        <p:nvPicPr>
          <p:cNvPr id="3074" name="Picture 2">
            <a:extLst>
              <a:ext uri="{FF2B5EF4-FFF2-40B4-BE49-F238E27FC236}">
                <a16:creationId xmlns:a16="http://schemas.microsoft.com/office/drawing/2014/main" id="{D8DA4CAF-0F81-45BA-8F73-A6B7C7775F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873" y="1184485"/>
            <a:ext cx="7496269" cy="4847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Title 49">
            <a:extLst>
              <a:ext uri="{FF2B5EF4-FFF2-40B4-BE49-F238E27FC236}">
                <a16:creationId xmlns:a16="http://schemas.microsoft.com/office/drawing/2014/main" id="{E2517549-8406-E740-85E7-49B4C190C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Voxel Layer API – Slices and Sections </a:t>
            </a:r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DF2E0C8-5BEB-B741-B50C-320A568645F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F72FC94-1EA5-4D55-A45B-11F6BA772089}"/>
              </a:ext>
            </a:extLst>
          </p:cNvPr>
          <p:cNvGrpSpPr/>
          <p:nvPr/>
        </p:nvGrpSpPr>
        <p:grpSpPr>
          <a:xfrm>
            <a:off x="758734" y="1179081"/>
            <a:ext cx="7502074" cy="4850915"/>
            <a:chOff x="2184414" y="1179081"/>
            <a:chExt cx="7502074" cy="4850915"/>
          </a:xfrm>
        </p:grpSpPr>
        <p:pic>
          <p:nvPicPr>
            <p:cNvPr id="16" name="Picture 2">
              <a:extLst>
                <a:ext uri="{FF2B5EF4-FFF2-40B4-BE49-F238E27FC236}">
                  <a16:creationId xmlns:a16="http://schemas.microsoft.com/office/drawing/2014/main" id="{C3819352-D4CF-4D4E-AADF-ADAD8D6C3AE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84414" y="1179081"/>
              <a:ext cx="7502074" cy="48509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BD5B20E2-BF8E-4C92-96EC-C9F064888F19}"/>
                </a:ext>
              </a:extLst>
            </p:cNvPr>
            <p:cNvCxnSpPr/>
            <p:nvPr/>
          </p:nvCxnSpPr>
          <p:spPr bwMode="auto">
            <a:xfrm flipV="1">
              <a:off x="6096000" y="4078941"/>
              <a:ext cx="1936376" cy="1030941"/>
            </a:xfrm>
            <a:prstGeom prst="line">
              <a:avLst/>
            </a:prstGeom>
            <a:noFill/>
            <a:ln w="5715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470248F6-1234-4542-AA66-6E18B2C8DAD7}"/>
                </a:ext>
              </a:extLst>
            </p:cNvPr>
            <p:cNvSpPr/>
            <p:nvPr/>
          </p:nvSpPr>
          <p:spPr bwMode="auto">
            <a:xfrm>
              <a:off x="6751859" y="4607856"/>
              <a:ext cx="240612" cy="215153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bg1"/>
              </a:solidFill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BD6106E3-346F-4284-9CDC-5EC9516EBFD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851011" y="1667435"/>
              <a:ext cx="33883" cy="4349944"/>
            </a:xfrm>
            <a:prstGeom prst="line">
              <a:avLst/>
            </a:prstGeom>
            <a:noFill/>
            <a:ln w="28575" cap="flat" cmpd="sng" algn="ctr">
              <a:solidFill>
                <a:schemeClr val="bg1"/>
              </a:solidFill>
              <a:prstDash val="sysDot"/>
              <a:round/>
              <a:headEnd type="triangle" w="lg" len="lg"/>
              <a:tailEnd type="none" w="med" len="med"/>
            </a:ln>
            <a:effectLst/>
          </p:spPr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8E617289-40D0-429D-9137-A84D3942F6F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865806" y="3429000"/>
              <a:ext cx="176402" cy="649941"/>
            </a:xfrm>
            <a:prstGeom prst="line">
              <a:avLst/>
            </a:prstGeom>
            <a:noFill/>
            <a:ln w="508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329F462E-DF0B-47F4-AC24-13A78199B273}"/>
              </a:ext>
            </a:extLst>
          </p:cNvPr>
          <p:cNvSpPr txBox="1"/>
          <p:nvPr/>
        </p:nvSpPr>
        <p:spPr>
          <a:xfrm>
            <a:off x="8809356" y="3490499"/>
            <a:ext cx="3058179" cy="363699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algn="l" eaLnBrk="0" hangingPunct="0"/>
            <a:r>
              <a:rPr lang="en-US" sz="2000" b="1" dirty="0">
                <a:ea typeface="+mn-ea"/>
                <a:cs typeface="+mn-cs"/>
              </a:rPr>
              <a:t>Create Section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308C631-D6E9-42DF-A919-EFE40D3D765E}"/>
              </a:ext>
            </a:extLst>
          </p:cNvPr>
          <p:cNvSpPr txBox="1"/>
          <p:nvPr/>
        </p:nvSpPr>
        <p:spPr>
          <a:xfrm>
            <a:off x="7599854" y="1667435"/>
            <a:ext cx="4145307" cy="363699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algn="l" eaLnBrk="0" hangingPunct="0"/>
            <a:r>
              <a:rPr lang="en-US" sz="2000" b="1" dirty="0"/>
              <a:t>Uses same workflow as with Slice</a:t>
            </a:r>
            <a:endParaRPr lang="en-US" sz="2000" b="1" dirty="0"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41971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0BEF102-BA3B-CB41-8697-181FF86B50B1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</p:grpSpPr>
          <p:sp>
            <p:nvSpPr>
              <p:cNvPr id="19" name="gradient background1">
                <a:extLst>
                  <a:ext uri="{FF2B5EF4-FFF2-40B4-BE49-F238E27FC236}">
                    <a16:creationId xmlns:a16="http://schemas.microsoft.com/office/drawing/2014/main" id="{600D8D40-F20C-4E46-87B0-1D557AEE5A3B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40" name="gradient background1">
                <a:extLst>
                  <a:ext uri="{FF2B5EF4-FFF2-40B4-BE49-F238E27FC236}">
                    <a16:creationId xmlns:a16="http://schemas.microsoft.com/office/drawing/2014/main" id="{F1936B49-1E69-CB46-A4F4-3375F79715A5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>
                      <a:alpha val="57000"/>
                    </a:srgbClr>
                  </a:gs>
                  <a:gs pos="46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pic>
        <p:nvPicPr>
          <p:cNvPr id="3074" name="Picture 2">
            <a:extLst>
              <a:ext uri="{FF2B5EF4-FFF2-40B4-BE49-F238E27FC236}">
                <a16:creationId xmlns:a16="http://schemas.microsoft.com/office/drawing/2014/main" id="{D8DA4CAF-0F81-45BA-8F73-A6B7C7775F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873" y="1184485"/>
            <a:ext cx="7496269" cy="4847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Title 49">
            <a:extLst>
              <a:ext uri="{FF2B5EF4-FFF2-40B4-BE49-F238E27FC236}">
                <a16:creationId xmlns:a16="http://schemas.microsoft.com/office/drawing/2014/main" id="{E2517549-8406-E740-85E7-49B4C190C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Voxel Layer API – Slices and Sections </a:t>
            </a:r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DF2E0C8-5BEB-B741-B50C-320A568645F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F72FC94-1EA5-4D55-A45B-11F6BA772089}"/>
              </a:ext>
            </a:extLst>
          </p:cNvPr>
          <p:cNvGrpSpPr/>
          <p:nvPr/>
        </p:nvGrpSpPr>
        <p:grpSpPr>
          <a:xfrm>
            <a:off x="758734" y="1179081"/>
            <a:ext cx="7502074" cy="4850915"/>
            <a:chOff x="2184414" y="1179081"/>
            <a:chExt cx="7502074" cy="4850915"/>
          </a:xfrm>
        </p:grpSpPr>
        <p:pic>
          <p:nvPicPr>
            <p:cNvPr id="16" name="Picture 2">
              <a:extLst>
                <a:ext uri="{FF2B5EF4-FFF2-40B4-BE49-F238E27FC236}">
                  <a16:creationId xmlns:a16="http://schemas.microsoft.com/office/drawing/2014/main" id="{C3819352-D4CF-4D4E-AADF-ADAD8D6C3AE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84414" y="1179081"/>
              <a:ext cx="7502074" cy="48509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BD5B20E2-BF8E-4C92-96EC-C9F064888F19}"/>
                </a:ext>
              </a:extLst>
            </p:cNvPr>
            <p:cNvCxnSpPr/>
            <p:nvPr/>
          </p:nvCxnSpPr>
          <p:spPr bwMode="auto">
            <a:xfrm flipV="1">
              <a:off x="6096000" y="4078941"/>
              <a:ext cx="1936376" cy="1030941"/>
            </a:xfrm>
            <a:prstGeom prst="line">
              <a:avLst/>
            </a:prstGeom>
            <a:noFill/>
            <a:ln w="5715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470248F6-1234-4542-AA66-6E18B2C8DAD7}"/>
                </a:ext>
              </a:extLst>
            </p:cNvPr>
            <p:cNvSpPr/>
            <p:nvPr/>
          </p:nvSpPr>
          <p:spPr bwMode="auto">
            <a:xfrm>
              <a:off x="6751859" y="4607856"/>
              <a:ext cx="240612" cy="215153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bg1"/>
              </a:solidFill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BD6106E3-346F-4284-9CDC-5EC9516EBFD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851011" y="1667435"/>
              <a:ext cx="33883" cy="4349944"/>
            </a:xfrm>
            <a:prstGeom prst="line">
              <a:avLst/>
            </a:prstGeom>
            <a:noFill/>
            <a:ln w="28575" cap="flat" cmpd="sng" algn="ctr">
              <a:solidFill>
                <a:schemeClr val="bg1"/>
              </a:solidFill>
              <a:prstDash val="sysDot"/>
              <a:round/>
              <a:headEnd type="triangle" w="lg" len="lg"/>
              <a:tailEnd type="none" w="med" len="med"/>
            </a:ln>
            <a:effectLst/>
          </p:spPr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8E617289-40D0-429D-9137-A84D3942F6F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865806" y="3429000"/>
              <a:ext cx="176402" cy="649941"/>
            </a:xfrm>
            <a:prstGeom prst="line">
              <a:avLst/>
            </a:prstGeom>
            <a:noFill/>
            <a:ln w="508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329F462E-DF0B-47F4-AC24-13A78199B273}"/>
              </a:ext>
            </a:extLst>
          </p:cNvPr>
          <p:cNvSpPr txBox="1"/>
          <p:nvPr/>
        </p:nvSpPr>
        <p:spPr>
          <a:xfrm>
            <a:off x="8809356" y="3490499"/>
            <a:ext cx="3058179" cy="363699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algn="l" eaLnBrk="0" hangingPunct="0"/>
            <a:r>
              <a:rPr lang="en-US" sz="2000" b="1" dirty="0">
                <a:ea typeface="+mn-ea"/>
                <a:cs typeface="+mn-cs"/>
              </a:rPr>
              <a:t>Create Section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308C631-D6E9-42DF-A919-EFE40D3D765E}"/>
              </a:ext>
            </a:extLst>
          </p:cNvPr>
          <p:cNvSpPr txBox="1"/>
          <p:nvPr/>
        </p:nvSpPr>
        <p:spPr>
          <a:xfrm>
            <a:off x="7599854" y="1667435"/>
            <a:ext cx="4430443" cy="363699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algn="l" eaLnBrk="0" hangingPunct="0"/>
            <a:r>
              <a:rPr lang="en-US" sz="2000" b="1" dirty="0"/>
              <a:t>Uses same workflow as with Slice – define a </a:t>
            </a:r>
            <a:r>
              <a:rPr lang="en-US" sz="2000" b="1" i="1" u="sng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Section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Definition</a:t>
            </a:r>
            <a:r>
              <a:rPr lang="en-US" sz="2000" b="1" dirty="0"/>
              <a:t> with a Location, Orientation, and Tilt</a:t>
            </a:r>
            <a:endParaRPr lang="en-US" sz="2000" b="1" dirty="0"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26655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0BEF102-BA3B-CB41-8697-181FF86B50B1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</p:grpSpPr>
          <p:sp>
            <p:nvSpPr>
              <p:cNvPr id="19" name="gradient background1">
                <a:extLst>
                  <a:ext uri="{FF2B5EF4-FFF2-40B4-BE49-F238E27FC236}">
                    <a16:creationId xmlns:a16="http://schemas.microsoft.com/office/drawing/2014/main" id="{600D8D40-F20C-4E46-87B0-1D557AEE5A3B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40" name="gradient background1">
                <a:extLst>
                  <a:ext uri="{FF2B5EF4-FFF2-40B4-BE49-F238E27FC236}">
                    <a16:creationId xmlns:a16="http://schemas.microsoft.com/office/drawing/2014/main" id="{F1936B49-1E69-CB46-A4F4-3375F79715A5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>
                      <a:alpha val="57000"/>
                    </a:srgbClr>
                  </a:gs>
                  <a:gs pos="46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pic>
        <p:nvPicPr>
          <p:cNvPr id="3074" name="Picture 2">
            <a:extLst>
              <a:ext uri="{FF2B5EF4-FFF2-40B4-BE49-F238E27FC236}">
                <a16:creationId xmlns:a16="http://schemas.microsoft.com/office/drawing/2014/main" id="{D8DA4CAF-0F81-45BA-8F73-A6B7C7775F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873" y="1184485"/>
            <a:ext cx="7496269" cy="4847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Title 49">
            <a:extLst>
              <a:ext uri="{FF2B5EF4-FFF2-40B4-BE49-F238E27FC236}">
                <a16:creationId xmlns:a16="http://schemas.microsoft.com/office/drawing/2014/main" id="{E2517549-8406-E740-85E7-49B4C190C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Voxel Layer API – Slices and Sections </a:t>
            </a:r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DF2E0C8-5BEB-B741-B50C-320A568645F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F72FC94-1EA5-4D55-A45B-11F6BA772089}"/>
              </a:ext>
            </a:extLst>
          </p:cNvPr>
          <p:cNvGrpSpPr/>
          <p:nvPr/>
        </p:nvGrpSpPr>
        <p:grpSpPr>
          <a:xfrm>
            <a:off x="758734" y="1179081"/>
            <a:ext cx="7502074" cy="4850915"/>
            <a:chOff x="2184414" y="1179081"/>
            <a:chExt cx="7502074" cy="4850915"/>
          </a:xfrm>
        </p:grpSpPr>
        <p:pic>
          <p:nvPicPr>
            <p:cNvPr id="16" name="Picture 2">
              <a:extLst>
                <a:ext uri="{FF2B5EF4-FFF2-40B4-BE49-F238E27FC236}">
                  <a16:creationId xmlns:a16="http://schemas.microsoft.com/office/drawing/2014/main" id="{C3819352-D4CF-4D4E-AADF-ADAD8D6C3AE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84414" y="1179081"/>
              <a:ext cx="7502074" cy="48509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BD5B20E2-BF8E-4C92-96EC-C9F064888F19}"/>
                </a:ext>
              </a:extLst>
            </p:cNvPr>
            <p:cNvCxnSpPr/>
            <p:nvPr/>
          </p:nvCxnSpPr>
          <p:spPr bwMode="auto">
            <a:xfrm flipV="1">
              <a:off x="6096000" y="4078941"/>
              <a:ext cx="1936376" cy="1030941"/>
            </a:xfrm>
            <a:prstGeom prst="line">
              <a:avLst/>
            </a:prstGeom>
            <a:noFill/>
            <a:ln w="5715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470248F6-1234-4542-AA66-6E18B2C8DAD7}"/>
                </a:ext>
              </a:extLst>
            </p:cNvPr>
            <p:cNvSpPr/>
            <p:nvPr/>
          </p:nvSpPr>
          <p:spPr bwMode="auto">
            <a:xfrm>
              <a:off x="6751859" y="4607856"/>
              <a:ext cx="240612" cy="215153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bg1"/>
              </a:solidFill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BD6106E3-346F-4284-9CDC-5EC9516EBFD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851011" y="1667435"/>
              <a:ext cx="33883" cy="4349944"/>
            </a:xfrm>
            <a:prstGeom prst="line">
              <a:avLst/>
            </a:prstGeom>
            <a:noFill/>
            <a:ln w="28575" cap="flat" cmpd="sng" algn="ctr">
              <a:solidFill>
                <a:schemeClr val="bg1"/>
              </a:solidFill>
              <a:prstDash val="sysDot"/>
              <a:round/>
              <a:headEnd type="triangle" w="lg" len="lg"/>
              <a:tailEnd type="none" w="med" len="med"/>
            </a:ln>
            <a:effectLst/>
          </p:spPr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8E617289-40D0-429D-9137-A84D3942F6F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865806" y="3429000"/>
              <a:ext cx="176402" cy="649941"/>
            </a:xfrm>
            <a:prstGeom prst="line">
              <a:avLst/>
            </a:prstGeom>
            <a:noFill/>
            <a:ln w="508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329F462E-DF0B-47F4-AC24-13A78199B273}"/>
              </a:ext>
            </a:extLst>
          </p:cNvPr>
          <p:cNvSpPr txBox="1"/>
          <p:nvPr/>
        </p:nvSpPr>
        <p:spPr>
          <a:xfrm>
            <a:off x="8809356" y="3490499"/>
            <a:ext cx="3058179" cy="363699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algn="l" eaLnBrk="0" hangingPunct="0"/>
            <a:r>
              <a:rPr lang="en-US" sz="2000" b="1" dirty="0">
                <a:ea typeface="+mn-ea"/>
                <a:cs typeface="+mn-cs"/>
              </a:rPr>
              <a:t>Create Section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52CC977-9C30-4665-B580-4218F27E725F}"/>
              </a:ext>
            </a:extLst>
          </p:cNvPr>
          <p:cNvSpPr txBox="1"/>
          <p:nvPr/>
        </p:nvSpPr>
        <p:spPr>
          <a:xfrm>
            <a:off x="6705848" y="543404"/>
            <a:ext cx="5252113" cy="2642248"/>
          </a:xfrm>
          <a:prstGeom prst="rect">
            <a:avLst/>
          </a:prstGeom>
          <a:solidFill>
            <a:schemeClr val="tx1"/>
          </a:solidFill>
          <a:effectLst/>
        </p:spPr>
        <p:txBody>
          <a:bodyPr wrap="square" lIns="0" tIns="0" rIns="0" bIns="0" rtlCol="0" anchor="t">
            <a:noAutofit/>
          </a:bodyPr>
          <a:lstStyle/>
          <a:p>
            <a:pPr>
              <a:defRPr/>
            </a:pP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 </a:t>
            </a:r>
            <a:endParaRPr lang="en-US" sz="1600" dirty="0">
              <a:solidFill>
                <a:srgbClr val="000000"/>
              </a:solidFill>
              <a:latin typeface="Consolas"/>
            </a:endParaRPr>
          </a:p>
          <a:p>
            <a:pPr>
              <a:defRPr/>
            </a:pPr>
            <a:r>
              <a:rPr lang="en-US" dirty="0">
                <a:solidFill>
                  <a:srgbClr val="2B91AF"/>
                </a:solidFill>
                <a:latin typeface="Consolas"/>
              </a:rPr>
              <a:t>  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84017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>
        <p:fade/>
      </p:transition>
    </mc:Choice>
    <mc:Fallback xmlns="">
      <p:transition spd="slow" advClick="0">
        <p:fade/>
      </p:transition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0BEF102-BA3B-CB41-8697-181FF86B50B1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</p:grpSpPr>
          <p:sp>
            <p:nvSpPr>
              <p:cNvPr id="19" name="gradient background1">
                <a:extLst>
                  <a:ext uri="{FF2B5EF4-FFF2-40B4-BE49-F238E27FC236}">
                    <a16:creationId xmlns:a16="http://schemas.microsoft.com/office/drawing/2014/main" id="{600D8D40-F20C-4E46-87B0-1D557AEE5A3B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40" name="gradient background1">
                <a:extLst>
                  <a:ext uri="{FF2B5EF4-FFF2-40B4-BE49-F238E27FC236}">
                    <a16:creationId xmlns:a16="http://schemas.microsoft.com/office/drawing/2014/main" id="{F1936B49-1E69-CB46-A4F4-3375F79715A5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>
                      <a:alpha val="57000"/>
                    </a:srgbClr>
                  </a:gs>
                  <a:gs pos="46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pic>
        <p:nvPicPr>
          <p:cNvPr id="3074" name="Picture 2">
            <a:extLst>
              <a:ext uri="{FF2B5EF4-FFF2-40B4-BE49-F238E27FC236}">
                <a16:creationId xmlns:a16="http://schemas.microsoft.com/office/drawing/2014/main" id="{D8DA4CAF-0F81-45BA-8F73-A6B7C7775F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873" y="1184485"/>
            <a:ext cx="7496269" cy="4847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Title 49">
            <a:extLst>
              <a:ext uri="{FF2B5EF4-FFF2-40B4-BE49-F238E27FC236}">
                <a16:creationId xmlns:a16="http://schemas.microsoft.com/office/drawing/2014/main" id="{E2517549-8406-E740-85E7-49B4C190C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Voxel Layer API – Slices and Sections </a:t>
            </a:r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DF2E0C8-5BEB-B741-B50C-320A568645F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F72FC94-1EA5-4D55-A45B-11F6BA772089}"/>
              </a:ext>
            </a:extLst>
          </p:cNvPr>
          <p:cNvGrpSpPr/>
          <p:nvPr/>
        </p:nvGrpSpPr>
        <p:grpSpPr>
          <a:xfrm>
            <a:off x="758734" y="1179081"/>
            <a:ext cx="7502074" cy="4850915"/>
            <a:chOff x="2184414" y="1179081"/>
            <a:chExt cx="7502074" cy="4850915"/>
          </a:xfrm>
        </p:grpSpPr>
        <p:pic>
          <p:nvPicPr>
            <p:cNvPr id="16" name="Picture 2">
              <a:extLst>
                <a:ext uri="{FF2B5EF4-FFF2-40B4-BE49-F238E27FC236}">
                  <a16:creationId xmlns:a16="http://schemas.microsoft.com/office/drawing/2014/main" id="{C3819352-D4CF-4D4E-AADF-ADAD8D6C3AE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84414" y="1179081"/>
              <a:ext cx="7502074" cy="48509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BD5B20E2-BF8E-4C92-96EC-C9F064888F19}"/>
                </a:ext>
              </a:extLst>
            </p:cNvPr>
            <p:cNvCxnSpPr/>
            <p:nvPr/>
          </p:nvCxnSpPr>
          <p:spPr bwMode="auto">
            <a:xfrm flipV="1">
              <a:off x="6096000" y="4078941"/>
              <a:ext cx="1936376" cy="1030941"/>
            </a:xfrm>
            <a:prstGeom prst="line">
              <a:avLst/>
            </a:prstGeom>
            <a:noFill/>
            <a:ln w="5715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470248F6-1234-4542-AA66-6E18B2C8DAD7}"/>
                </a:ext>
              </a:extLst>
            </p:cNvPr>
            <p:cNvSpPr/>
            <p:nvPr/>
          </p:nvSpPr>
          <p:spPr bwMode="auto">
            <a:xfrm>
              <a:off x="6751859" y="4607856"/>
              <a:ext cx="240612" cy="215153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bg1"/>
              </a:solidFill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BD6106E3-346F-4284-9CDC-5EC9516EBFD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851011" y="1667435"/>
              <a:ext cx="33883" cy="4349944"/>
            </a:xfrm>
            <a:prstGeom prst="line">
              <a:avLst/>
            </a:prstGeom>
            <a:noFill/>
            <a:ln w="28575" cap="flat" cmpd="sng" algn="ctr">
              <a:solidFill>
                <a:schemeClr val="bg1"/>
              </a:solidFill>
              <a:prstDash val="sysDot"/>
              <a:round/>
              <a:headEnd type="triangle" w="lg" len="lg"/>
              <a:tailEnd type="none" w="med" len="med"/>
            </a:ln>
            <a:effectLst/>
          </p:spPr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8E617289-40D0-429D-9137-A84D3942F6F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865806" y="3429000"/>
              <a:ext cx="176402" cy="649941"/>
            </a:xfrm>
            <a:prstGeom prst="line">
              <a:avLst/>
            </a:prstGeom>
            <a:noFill/>
            <a:ln w="508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8C4A5349-2313-4E88-9E91-B70B4EEADEEB}"/>
              </a:ext>
            </a:extLst>
          </p:cNvPr>
          <p:cNvSpPr txBox="1"/>
          <p:nvPr/>
        </p:nvSpPr>
        <p:spPr>
          <a:xfrm>
            <a:off x="6705848" y="543404"/>
            <a:ext cx="5252113" cy="2612751"/>
          </a:xfrm>
          <a:prstGeom prst="rect">
            <a:avLst/>
          </a:prstGeom>
          <a:solidFill>
            <a:schemeClr val="tx1"/>
          </a:solidFill>
          <a:effectLst/>
        </p:spPr>
        <p:txBody>
          <a:bodyPr wrap="square" lIns="0" tIns="0" rIns="0" bIns="0" rtlCol="0" anchor="t">
            <a:noAutofit/>
          </a:bodyPr>
          <a:lstStyle/>
          <a:p>
            <a:pPr>
              <a:defRPr/>
            </a:pPr>
            <a:r>
              <a:rPr lang="en-US" dirty="0">
                <a:solidFill>
                  <a:srgbClr val="008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//</a:t>
            </a:r>
            <a:r>
              <a:rPr lang="en-US" sz="1600" i="1" dirty="0" err="1">
                <a:solidFill>
                  <a:srgbClr val="008000"/>
                </a:solidFill>
                <a:latin typeface="Consolas" panose="020B0609020204030204" pitchFamily="49" charset="0"/>
              </a:rPr>
              <a:t>Section</a:t>
            </a:r>
            <a:r>
              <a:rPr lang="en-US" sz="1600" dirty="0" err="1">
                <a:solidFill>
                  <a:srgbClr val="008000"/>
                </a:solidFill>
                <a:latin typeface="Consolas" panose="020B0609020204030204" pitchFamily="49" charset="0"/>
              </a:rPr>
              <a:t>Definition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 w/ </a:t>
            </a:r>
            <a:r>
              <a:rPr lang="en-US" sz="1600" dirty="0" err="1">
                <a:solidFill>
                  <a:srgbClr val="008000"/>
                </a:solidFill>
                <a:latin typeface="Consolas" panose="020B0609020204030204" pitchFamily="49" charset="0"/>
              </a:rPr>
              <a:t>Create</a:t>
            </a:r>
            <a:r>
              <a:rPr lang="en-US" sz="1600" i="1" dirty="0" err="1">
                <a:solidFill>
                  <a:srgbClr val="008000"/>
                </a:solidFill>
                <a:latin typeface="Consolas" panose="020B0609020204030204" pitchFamily="49" charset="0"/>
              </a:rPr>
              <a:t>Section</a:t>
            </a:r>
            <a:endParaRPr lang="en-US" sz="1600" i="1" dirty="0">
              <a:solidFill>
                <a:srgbClr val="008000"/>
              </a:solidFill>
              <a:latin typeface="Consolas" panose="020B0609020204030204" pitchFamily="49" charset="0"/>
            </a:endParaRPr>
          </a:p>
          <a:p>
            <a:pPr>
              <a:defRPr/>
            </a:pPr>
            <a:r>
              <a:rPr lang="en-US" sz="1600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/>
              </a:rPr>
              <a:t>voxelLayer.CreateSection</a:t>
            </a:r>
            <a:r>
              <a:rPr lang="en-US" sz="1600" dirty="0">
                <a:solidFill>
                  <a:srgbClr val="000000"/>
                </a:solidFill>
                <a:latin typeface="Consolas"/>
              </a:rPr>
              <a:t>(</a:t>
            </a:r>
          </a:p>
          <a:p>
            <a:pPr>
              <a:defRPr/>
            </a:pPr>
            <a:r>
              <a:rPr lang="en-US" sz="1600" dirty="0">
                <a:solidFill>
                  <a:srgbClr val="000000"/>
                </a:solidFill>
                <a:latin typeface="Consolas"/>
              </a:rPr>
              <a:t>                     new </a:t>
            </a:r>
            <a:r>
              <a:rPr lang="en-US" sz="1600" dirty="0" err="1">
                <a:solidFill>
                  <a:srgbClr val="2B91AF"/>
                </a:solidFill>
                <a:latin typeface="Consolas"/>
              </a:rPr>
              <a:t>SectionDefinition</a:t>
            </a:r>
            <a:r>
              <a:rPr lang="en-US" sz="1600" dirty="0">
                <a:solidFill>
                  <a:srgbClr val="000000"/>
                </a:solidFill>
                <a:latin typeface="Consolas"/>
              </a:rPr>
              <a:t>(){</a:t>
            </a:r>
          </a:p>
          <a:p>
            <a:pPr>
              <a:defRPr/>
            </a:pP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Consolas"/>
              </a:rPr>
              <a:t> Name = “Middle Section”,</a:t>
            </a:r>
          </a:p>
          <a:p>
            <a:pPr>
              <a:defRPr/>
            </a:pPr>
            <a:r>
              <a:rPr lang="en-US" sz="1600" dirty="0">
                <a:solidFill>
                  <a:srgbClr val="000000"/>
                </a:solidFill>
                <a:latin typeface="Consolas"/>
              </a:rPr>
              <a:t>  </a:t>
            </a:r>
            <a:endParaRPr lang="en-US" sz="1600" dirty="0">
              <a:solidFill>
                <a:srgbClr val="008000"/>
              </a:solidFill>
              <a:latin typeface="Consolas" panose="020B0609020204030204" pitchFamily="49" charset="0"/>
            </a:endParaRPr>
          </a:p>
          <a:p>
            <a:pPr>
              <a:defRPr/>
            </a:pPr>
            <a:endParaRPr lang="en-US" sz="1600" dirty="0">
              <a:solidFill>
                <a:srgbClr val="008000"/>
              </a:solidFill>
              <a:latin typeface="Consolas" panose="020B0609020204030204" pitchFamily="49" charset="0"/>
            </a:endParaRPr>
          </a:p>
          <a:p>
            <a:pPr>
              <a:defRPr/>
            </a:pPr>
            <a:endParaRPr lang="en-US" sz="1600" dirty="0">
              <a:solidFill>
                <a:srgbClr val="008000"/>
              </a:solidFill>
              <a:latin typeface="Consolas" panose="020B0609020204030204" pitchFamily="49" charset="0"/>
            </a:endParaRPr>
          </a:p>
          <a:p>
            <a:pPr>
              <a:defRPr/>
            </a:pPr>
            <a:endParaRPr lang="en-US" sz="1600" dirty="0">
              <a:solidFill>
                <a:srgbClr val="008000"/>
              </a:solidFill>
              <a:latin typeface="Consolas" panose="020B0609020204030204" pitchFamily="49" charset="0"/>
            </a:endParaRPr>
          </a:p>
          <a:p>
            <a:pPr>
              <a:defRPr/>
            </a:pPr>
            <a:endParaRPr lang="en-US" sz="1600" dirty="0">
              <a:solidFill>
                <a:srgbClr val="008000"/>
              </a:solidFill>
              <a:latin typeface="Consolas" panose="020B0609020204030204" pitchFamily="49" charset="0"/>
            </a:endParaRPr>
          </a:p>
          <a:p>
            <a:pPr>
              <a:defRPr/>
            </a:pPr>
            <a:r>
              <a:rPr lang="en-US" sz="1600" dirty="0">
                <a:solidFill>
                  <a:srgbClr val="000000"/>
                </a:solidFill>
                <a:latin typeface="Consolas"/>
              </a:rPr>
              <a:t> });</a:t>
            </a:r>
            <a:endParaRPr lang="en-US" sz="1600" dirty="0">
              <a:solidFill>
                <a:srgbClr val="008000"/>
              </a:solidFill>
              <a:latin typeface="Consolas" panose="020B0609020204030204" pitchFamily="49" charset="0"/>
            </a:endParaRPr>
          </a:p>
          <a:p>
            <a:pPr>
              <a:defRPr/>
            </a:pPr>
            <a:r>
              <a:rPr lang="en-US" sz="1600" dirty="0">
                <a:solidFill>
                  <a:srgbClr val="000000"/>
                </a:solidFill>
                <a:latin typeface="Consolas"/>
              </a:rPr>
              <a:t> </a:t>
            </a:r>
            <a:endParaRPr lang="en-US" sz="1600" dirty="0">
              <a:solidFill>
                <a:srgbClr val="008000"/>
              </a:solidFill>
              <a:latin typeface="Consolas" panose="020B0609020204030204" pitchFamily="49" charset="0"/>
            </a:endParaRPr>
          </a:p>
          <a:p>
            <a:pPr>
              <a:defRPr/>
            </a:pP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  </a:t>
            </a:r>
            <a:endParaRPr lang="en-US" sz="1600" dirty="0">
              <a:solidFill>
                <a:srgbClr val="000000"/>
              </a:solidFill>
              <a:latin typeface="Consolas"/>
            </a:endParaRPr>
          </a:p>
          <a:p>
            <a:pPr>
              <a:defRPr/>
            </a:pPr>
            <a:r>
              <a:rPr lang="en-US" dirty="0">
                <a:solidFill>
                  <a:srgbClr val="2B91AF"/>
                </a:solidFill>
                <a:latin typeface="Consolas"/>
              </a:rPr>
              <a:t>  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EA0DAC8-6C39-493A-93E6-13588352A6C4}"/>
              </a:ext>
            </a:extLst>
          </p:cNvPr>
          <p:cNvSpPr txBox="1"/>
          <p:nvPr/>
        </p:nvSpPr>
        <p:spPr>
          <a:xfrm>
            <a:off x="8809356" y="3490499"/>
            <a:ext cx="3058179" cy="363699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algn="l" eaLnBrk="0" hangingPunct="0"/>
            <a:r>
              <a:rPr lang="en-US" sz="2000" b="1" dirty="0">
                <a:ea typeface="+mn-ea"/>
                <a:cs typeface="+mn-cs"/>
              </a:rPr>
              <a:t>Create Section</a:t>
            </a:r>
          </a:p>
        </p:txBody>
      </p:sp>
    </p:spTree>
    <p:extLst>
      <p:ext uri="{BB962C8B-B14F-4D97-AF65-F5344CB8AC3E}">
        <p14:creationId xmlns:p14="http://schemas.microsoft.com/office/powerpoint/2010/main" val="1199275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0BEF102-BA3B-CB41-8697-181FF86B50B1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</p:grpSpPr>
          <p:sp>
            <p:nvSpPr>
              <p:cNvPr id="19" name="gradient background1">
                <a:extLst>
                  <a:ext uri="{FF2B5EF4-FFF2-40B4-BE49-F238E27FC236}">
                    <a16:creationId xmlns:a16="http://schemas.microsoft.com/office/drawing/2014/main" id="{600D8D40-F20C-4E46-87B0-1D557AEE5A3B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40" name="gradient background1">
                <a:extLst>
                  <a:ext uri="{FF2B5EF4-FFF2-40B4-BE49-F238E27FC236}">
                    <a16:creationId xmlns:a16="http://schemas.microsoft.com/office/drawing/2014/main" id="{F1936B49-1E69-CB46-A4F4-3375F79715A5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>
                      <a:alpha val="57000"/>
                    </a:srgbClr>
                  </a:gs>
                  <a:gs pos="46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pic>
        <p:nvPicPr>
          <p:cNvPr id="3074" name="Picture 2">
            <a:extLst>
              <a:ext uri="{FF2B5EF4-FFF2-40B4-BE49-F238E27FC236}">
                <a16:creationId xmlns:a16="http://schemas.microsoft.com/office/drawing/2014/main" id="{D8DA4CAF-0F81-45BA-8F73-A6B7C7775F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873" y="1184485"/>
            <a:ext cx="7496269" cy="4847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Title 49">
            <a:extLst>
              <a:ext uri="{FF2B5EF4-FFF2-40B4-BE49-F238E27FC236}">
                <a16:creationId xmlns:a16="http://schemas.microsoft.com/office/drawing/2014/main" id="{E2517549-8406-E740-85E7-49B4C190C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Voxel Layer API – Slices and Sections </a:t>
            </a:r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DF2E0C8-5BEB-B741-B50C-320A568645F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F72FC94-1EA5-4D55-A45B-11F6BA772089}"/>
              </a:ext>
            </a:extLst>
          </p:cNvPr>
          <p:cNvGrpSpPr/>
          <p:nvPr/>
        </p:nvGrpSpPr>
        <p:grpSpPr>
          <a:xfrm>
            <a:off x="758734" y="1179081"/>
            <a:ext cx="7502074" cy="4850915"/>
            <a:chOff x="2184414" y="1179081"/>
            <a:chExt cx="7502074" cy="4850915"/>
          </a:xfrm>
        </p:grpSpPr>
        <p:pic>
          <p:nvPicPr>
            <p:cNvPr id="16" name="Picture 2">
              <a:extLst>
                <a:ext uri="{FF2B5EF4-FFF2-40B4-BE49-F238E27FC236}">
                  <a16:creationId xmlns:a16="http://schemas.microsoft.com/office/drawing/2014/main" id="{C3819352-D4CF-4D4E-AADF-ADAD8D6C3AE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84414" y="1179081"/>
              <a:ext cx="7502074" cy="48509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BD5B20E2-BF8E-4C92-96EC-C9F064888F19}"/>
                </a:ext>
              </a:extLst>
            </p:cNvPr>
            <p:cNvCxnSpPr/>
            <p:nvPr/>
          </p:nvCxnSpPr>
          <p:spPr bwMode="auto">
            <a:xfrm flipV="1">
              <a:off x="6096000" y="4078941"/>
              <a:ext cx="1936376" cy="1030941"/>
            </a:xfrm>
            <a:prstGeom prst="line">
              <a:avLst/>
            </a:prstGeom>
            <a:noFill/>
            <a:ln w="5715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470248F6-1234-4542-AA66-6E18B2C8DAD7}"/>
                </a:ext>
              </a:extLst>
            </p:cNvPr>
            <p:cNvSpPr/>
            <p:nvPr/>
          </p:nvSpPr>
          <p:spPr bwMode="auto">
            <a:xfrm>
              <a:off x="6751859" y="4607856"/>
              <a:ext cx="240612" cy="215153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bg1"/>
              </a:solidFill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BD6106E3-346F-4284-9CDC-5EC9516EBFD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851011" y="1667435"/>
              <a:ext cx="33883" cy="4349944"/>
            </a:xfrm>
            <a:prstGeom prst="line">
              <a:avLst/>
            </a:prstGeom>
            <a:noFill/>
            <a:ln w="28575" cap="flat" cmpd="sng" algn="ctr">
              <a:solidFill>
                <a:schemeClr val="bg1"/>
              </a:solidFill>
              <a:prstDash val="sysDot"/>
              <a:round/>
              <a:headEnd type="triangle" w="lg" len="lg"/>
              <a:tailEnd type="none" w="med" len="med"/>
            </a:ln>
            <a:effectLst/>
          </p:spPr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8E617289-40D0-429D-9137-A84D3942F6F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865806" y="3429000"/>
              <a:ext cx="176402" cy="649941"/>
            </a:xfrm>
            <a:prstGeom prst="line">
              <a:avLst/>
            </a:prstGeom>
            <a:noFill/>
            <a:ln w="508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8C4A5349-2313-4E88-9E91-B70B4EEADEEB}"/>
              </a:ext>
            </a:extLst>
          </p:cNvPr>
          <p:cNvSpPr txBox="1"/>
          <p:nvPr/>
        </p:nvSpPr>
        <p:spPr>
          <a:xfrm>
            <a:off x="6705848" y="543404"/>
            <a:ext cx="5252113" cy="2612751"/>
          </a:xfrm>
          <a:prstGeom prst="rect">
            <a:avLst/>
          </a:prstGeom>
          <a:solidFill>
            <a:schemeClr val="tx1"/>
          </a:solidFill>
          <a:effectLst/>
        </p:spPr>
        <p:txBody>
          <a:bodyPr wrap="square" lIns="0" tIns="0" rIns="0" bIns="0" rtlCol="0" anchor="t">
            <a:noAutofit/>
          </a:bodyPr>
          <a:lstStyle/>
          <a:p>
            <a:pPr>
              <a:defRPr/>
            </a:pPr>
            <a:r>
              <a:rPr lang="en-US" dirty="0">
                <a:solidFill>
                  <a:srgbClr val="008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//</a:t>
            </a:r>
            <a:r>
              <a:rPr lang="en-US" sz="1600" i="1" dirty="0" err="1">
                <a:solidFill>
                  <a:srgbClr val="008000"/>
                </a:solidFill>
                <a:latin typeface="Consolas" panose="020B0609020204030204" pitchFamily="49" charset="0"/>
              </a:rPr>
              <a:t>Section</a:t>
            </a:r>
            <a:r>
              <a:rPr lang="en-US" sz="1600" dirty="0" err="1">
                <a:solidFill>
                  <a:srgbClr val="008000"/>
                </a:solidFill>
                <a:latin typeface="Consolas" panose="020B0609020204030204" pitchFamily="49" charset="0"/>
              </a:rPr>
              <a:t>Definition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 w/ </a:t>
            </a:r>
            <a:r>
              <a:rPr lang="en-US" sz="1600" dirty="0" err="1">
                <a:solidFill>
                  <a:srgbClr val="008000"/>
                </a:solidFill>
                <a:latin typeface="Consolas" panose="020B0609020204030204" pitchFamily="49" charset="0"/>
              </a:rPr>
              <a:t>Create</a:t>
            </a:r>
            <a:r>
              <a:rPr lang="en-US" sz="1600" i="1" dirty="0" err="1">
                <a:solidFill>
                  <a:srgbClr val="008000"/>
                </a:solidFill>
                <a:latin typeface="Consolas" panose="020B0609020204030204" pitchFamily="49" charset="0"/>
              </a:rPr>
              <a:t>Section</a:t>
            </a:r>
            <a:endParaRPr lang="en-US" sz="1600" i="1" dirty="0">
              <a:solidFill>
                <a:srgbClr val="008000"/>
              </a:solidFill>
              <a:latin typeface="Consolas" panose="020B0609020204030204" pitchFamily="49" charset="0"/>
            </a:endParaRPr>
          </a:p>
          <a:p>
            <a:pPr>
              <a:defRPr/>
            </a:pPr>
            <a:r>
              <a:rPr lang="en-US" sz="1600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/>
              </a:rPr>
              <a:t>voxelLayer.CreateSection</a:t>
            </a:r>
            <a:r>
              <a:rPr lang="en-US" sz="1600" dirty="0">
                <a:solidFill>
                  <a:srgbClr val="000000"/>
                </a:solidFill>
                <a:latin typeface="Consolas"/>
              </a:rPr>
              <a:t>(</a:t>
            </a:r>
          </a:p>
          <a:p>
            <a:pPr>
              <a:defRPr/>
            </a:pPr>
            <a:r>
              <a:rPr lang="en-US" sz="1600" dirty="0">
                <a:solidFill>
                  <a:srgbClr val="000000"/>
                </a:solidFill>
                <a:latin typeface="Consolas"/>
              </a:rPr>
              <a:t>                     new </a:t>
            </a:r>
            <a:r>
              <a:rPr lang="en-US" sz="1600" dirty="0" err="1">
                <a:solidFill>
                  <a:srgbClr val="2B91AF"/>
                </a:solidFill>
                <a:latin typeface="Consolas"/>
              </a:rPr>
              <a:t>SectionDefinition</a:t>
            </a:r>
            <a:r>
              <a:rPr lang="en-US" sz="1600" dirty="0">
                <a:solidFill>
                  <a:srgbClr val="000000"/>
                </a:solidFill>
                <a:latin typeface="Consolas"/>
              </a:rPr>
              <a:t>(){</a:t>
            </a:r>
          </a:p>
          <a:p>
            <a:pPr>
              <a:defRPr/>
            </a:pP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Consolas"/>
              </a:rPr>
              <a:t> Name = “Middle Section”,</a:t>
            </a:r>
          </a:p>
          <a:p>
            <a:pPr>
              <a:defRPr/>
            </a:pPr>
            <a:r>
              <a:rPr lang="en-US" sz="1600" dirty="0">
                <a:solidFill>
                  <a:srgbClr val="000000"/>
                </a:solidFill>
                <a:latin typeface="Consolas"/>
              </a:rPr>
              <a:t>  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//Location in voxel space</a:t>
            </a:r>
            <a:endParaRPr lang="en-US" sz="1600" dirty="0">
              <a:solidFill>
                <a:srgbClr val="000000"/>
              </a:solidFill>
              <a:latin typeface="Consolas"/>
            </a:endParaRPr>
          </a:p>
          <a:p>
            <a:pPr>
              <a:defRPr/>
            </a:pPr>
            <a:r>
              <a:rPr lang="en-US" sz="1600" dirty="0">
                <a:solidFill>
                  <a:srgbClr val="000000"/>
                </a:solidFill>
                <a:latin typeface="Consolas"/>
              </a:rPr>
              <a:t>  </a:t>
            </a:r>
            <a:r>
              <a:rPr lang="en-US" sz="1600" dirty="0" err="1">
                <a:solidFill>
                  <a:srgbClr val="000000"/>
                </a:solidFill>
                <a:latin typeface="Consolas"/>
              </a:rPr>
              <a:t>VoxelPosition</a:t>
            </a:r>
            <a:r>
              <a:rPr lang="en-US" sz="1600" dirty="0">
                <a:solidFill>
                  <a:srgbClr val="000000"/>
                </a:solidFill>
                <a:latin typeface="Consolas"/>
              </a:rPr>
              <a:t> = location,</a:t>
            </a:r>
          </a:p>
          <a:p>
            <a:pPr>
              <a:defRPr/>
            </a:pPr>
            <a:r>
              <a:rPr lang="en-US" sz="1600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 //use </a:t>
            </a:r>
            <a:r>
              <a:rPr lang="en-US" sz="1600" dirty="0" err="1">
                <a:solidFill>
                  <a:srgbClr val="008000"/>
                </a:solidFill>
                <a:latin typeface="Consolas" panose="020B0609020204030204" pitchFamily="49" charset="0"/>
              </a:rPr>
              <a:t>GetNormal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 w/ orientation and tilt</a:t>
            </a:r>
            <a:endParaRPr lang="en-US" sz="1600" dirty="0">
              <a:solidFill>
                <a:srgbClr val="000000"/>
              </a:solidFill>
              <a:latin typeface="Consolas"/>
            </a:endParaRPr>
          </a:p>
          <a:p>
            <a:pPr>
              <a:defRPr/>
            </a:pPr>
            <a:r>
              <a:rPr lang="en-US" sz="1600" dirty="0">
                <a:solidFill>
                  <a:srgbClr val="000000"/>
                </a:solidFill>
                <a:latin typeface="Consolas"/>
              </a:rPr>
              <a:t>  Normal = </a:t>
            </a:r>
            <a:r>
              <a:rPr lang="en-US" sz="1600" dirty="0" err="1">
                <a:solidFill>
                  <a:srgbClr val="000000"/>
                </a:solidFill>
                <a:latin typeface="Consolas"/>
              </a:rPr>
              <a:t>voxelLayer.GetNormal</a:t>
            </a:r>
            <a:r>
              <a:rPr lang="en-US" sz="1600" dirty="0">
                <a:solidFill>
                  <a:srgbClr val="000000"/>
                </a:solidFill>
                <a:latin typeface="Consolas"/>
              </a:rPr>
              <a:t>(</a:t>
            </a:r>
          </a:p>
          <a:p>
            <a:pPr>
              <a:defRPr/>
            </a:pPr>
            <a:r>
              <a:rPr lang="en-US" sz="1600" dirty="0">
                <a:solidFill>
                  <a:srgbClr val="000000"/>
                </a:solidFill>
                <a:latin typeface="Consolas"/>
              </a:rPr>
              <a:t>                          </a:t>
            </a:r>
            <a:r>
              <a:rPr lang="en-US" sz="1600" dirty="0" err="1">
                <a:solidFill>
                  <a:srgbClr val="000000"/>
                </a:solidFill>
                <a:latin typeface="Consolas"/>
              </a:rPr>
              <a:t>orientation,tilt</a:t>
            </a:r>
            <a:r>
              <a:rPr lang="en-US" sz="1600" dirty="0">
                <a:solidFill>
                  <a:srgbClr val="000000"/>
                </a:solidFill>
                <a:latin typeface="Consolas"/>
              </a:rPr>
              <a:t>);</a:t>
            </a:r>
            <a:endParaRPr lang="en-US" sz="1600" i="1" dirty="0">
              <a:solidFill>
                <a:srgbClr val="008000"/>
              </a:solidFill>
              <a:latin typeface="Consolas" panose="020B0609020204030204" pitchFamily="49" charset="0"/>
            </a:endParaRPr>
          </a:p>
          <a:p>
            <a:pPr>
              <a:defRPr/>
            </a:pPr>
            <a:r>
              <a:rPr lang="en-US" sz="1600" dirty="0">
                <a:solidFill>
                  <a:srgbClr val="000000"/>
                </a:solidFill>
                <a:latin typeface="Consolas"/>
              </a:rPr>
              <a:t> });</a:t>
            </a:r>
            <a:endParaRPr lang="en-US" sz="1600" dirty="0">
              <a:solidFill>
                <a:srgbClr val="008000"/>
              </a:solidFill>
              <a:latin typeface="Consolas" panose="020B0609020204030204" pitchFamily="49" charset="0"/>
            </a:endParaRPr>
          </a:p>
          <a:p>
            <a:pPr>
              <a:defRPr/>
            </a:pPr>
            <a:r>
              <a:rPr lang="en-US" sz="1600" dirty="0">
                <a:solidFill>
                  <a:srgbClr val="000000"/>
                </a:solidFill>
                <a:latin typeface="Consolas"/>
              </a:rPr>
              <a:t> </a:t>
            </a:r>
            <a:endParaRPr lang="en-US" sz="1600" dirty="0">
              <a:solidFill>
                <a:srgbClr val="008000"/>
              </a:solidFill>
              <a:latin typeface="Consolas" panose="020B0609020204030204" pitchFamily="49" charset="0"/>
            </a:endParaRPr>
          </a:p>
          <a:p>
            <a:pPr>
              <a:defRPr/>
            </a:pP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  </a:t>
            </a:r>
            <a:endParaRPr lang="en-US" sz="1600" dirty="0">
              <a:solidFill>
                <a:srgbClr val="000000"/>
              </a:solidFill>
              <a:latin typeface="Consolas"/>
            </a:endParaRPr>
          </a:p>
          <a:p>
            <a:pPr>
              <a:defRPr/>
            </a:pPr>
            <a:r>
              <a:rPr lang="en-US" dirty="0">
                <a:solidFill>
                  <a:srgbClr val="2B91AF"/>
                </a:solidFill>
                <a:latin typeface="Consolas"/>
              </a:rPr>
              <a:t>  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EA0DAC8-6C39-493A-93E6-13588352A6C4}"/>
              </a:ext>
            </a:extLst>
          </p:cNvPr>
          <p:cNvSpPr txBox="1"/>
          <p:nvPr/>
        </p:nvSpPr>
        <p:spPr>
          <a:xfrm>
            <a:off x="8809356" y="3490499"/>
            <a:ext cx="3058179" cy="363699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algn="l" eaLnBrk="0" hangingPunct="0"/>
            <a:r>
              <a:rPr lang="en-US" sz="2000" b="1" dirty="0">
                <a:ea typeface="+mn-ea"/>
                <a:cs typeface="+mn-cs"/>
              </a:rPr>
              <a:t>Create Section</a:t>
            </a:r>
          </a:p>
        </p:txBody>
      </p:sp>
    </p:spTree>
    <p:extLst>
      <p:ext uri="{BB962C8B-B14F-4D97-AF65-F5344CB8AC3E}">
        <p14:creationId xmlns:p14="http://schemas.microsoft.com/office/powerpoint/2010/main" val="1891593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1" y="0"/>
            <a:ext cx="12192000" cy="6858000"/>
            <a:chOff x="0" y="0"/>
            <a:chExt cx="12192000" cy="6858000"/>
          </a:xfrm>
          <a:solidFill>
            <a:schemeClr val="bg1"/>
          </a:solidFill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0BEF102-BA3B-CB41-8697-181FF86B50B1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  <a:grpFill/>
          </p:grpSpPr>
          <p:sp>
            <p:nvSpPr>
              <p:cNvPr id="19" name="gradient background1">
                <a:extLst>
                  <a:ext uri="{FF2B5EF4-FFF2-40B4-BE49-F238E27FC236}">
                    <a16:creationId xmlns:a16="http://schemas.microsoft.com/office/drawing/2014/main" id="{600D8D40-F20C-4E46-87B0-1D557AEE5A3B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pFill/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40" name="gradient background1">
                <a:extLst>
                  <a:ext uri="{FF2B5EF4-FFF2-40B4-BE49-F238E27FC236}">
                    <a16:creationId xmlns:a16="http://schemas.microsoft.com/office/drawing/2014/main" id="{F1936B49-1E69-CB46-A4F4-3375F79715A5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pFill/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  <a:grpFill/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  <a:grpFill/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  <a:grpFill/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pFill/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83963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>
        <p:fade/>
      </p:transition>
    </mc:Choice>
    <mc:Fallback xmlns="">
      <p:transition spd="slow" advClick="0">
        <p:fade/>
      </p:transition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0BEF102-BA3B-CB41-8697-181FF86B50B1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</p:grpSpPr>
          <p:sp>
            <p:nvSpPr>
              <p:cNvPr id="19" name="gradient background1">
                <a:extLst>
                  <a:ext uri="{FF2B5EF4-FFF2-40B4-BE49-F238E27FC236}">
                    <a16:creationId xmlns:a16="http://schemas.microsoft.com/office/drawing/2014/main" id="{600D8D40-F20C-4E46-87B0-1D557AEE5A3B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40" name="gradient background1">
                <a:extLst>
                  <a:ext uri="{FF2B5EF4-FFF2-40B4-BE49-F238E27FC236}">
                    <a16:creationId xmlns:a16="http://schemas.microsoft.com/office/drawing/2014/main" id="{F1936B49-1E69-CB46-A4F4-3375F79715A5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>
                      <a:alpha val="57000"/>
                    </a:srgbClr>
                  </a:gs>
                  <a:gs pos="46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50" name="Title 49">
            <a:extLst>
              <a:ext uri="{FF2B5EF4-FFF2-40B4-BE49-F238E27FC236}">
                <a16:creationId xmlns:a16="http://schemas.microsoft.com/office/drawing/2014/main" id="{E2517549-8406-E740-85E7-49B4C190C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Voxel Layer API – Slices and Sections </a:t>
            </a:r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DF2E0C8-5BEB-B741-B50C-320A568645F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6" name="Picture 2">
            <a:extLst>
              <a:ext uri="{FF2B5EF4-FFF2-40B4-BE49-F238E27FC236}">
                <a16:creationId xmlns:a16="http://schemas.microsoft.com/office/drawing/2014/main" id="{C3819352-D4CF-4D4E-AADF-ADAD8D6C3A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4414" y="1179081"/>
            <a:ext cx="7502074" cy="4850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D5B20E2-BF8E-4C92-96EC-C9F064888F19}"/>
              </a:ext>
            </a:extLst>
          </p:cNvPr>
          <p:cNvCxnSpPr/>
          <p:nvPr/>
        </p:nvCxnSpPr>
        <p:spPr bwMode="auto">
          <a:xfrm flipV="1">
            <a:off x="6096000" y="4078941"/>
            <a:ext cx="1936376" cy="1030941"/>
          </a:xfrm>
          <a:prstGeom prst="line">
            <a:avLst/>
          </a:prstGeom>
          <a:noFill/>
          <a:ln w="5715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" name="Oval 4">
            <a:extLst>
              <a:ext uri="{FF2B5EF4-FFF2-40B4-BE49-F238E27FC236}">
                <a16:creationId xmlns:a16="http://schemas.microsoft.com/office/drawing/2014/main" id="{470248F6-1234-4542-AA66-6E18B2C8DAD7}"/>
              </a:ext>
            </a:extLst>
          </p:cNvPr>
          <p:cNvSpPr/>
          <p:nvPr/>
        </p:nvSpPr>
        <p:spPr bwMode="auto">
          <a:xfrm>
            <a:off x="6751859" y="4607856"/>
            <a:ext cx="240612" cy="215153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D6106E3-346F-4284-9CDC-5EC9516EBFD2}"/>
              </a:ext>
            </a:extLst>
          </p:cNvPr>
          <p:cNvCxnSpPr>
            <a:cxnSpLocks/>
          </p:cNvCxnSpPr>
          <p:nvPr/>
        </p:nvCxnSpPr>
        <p:spPr bwMode="auto">
          <a:xfrm>
            <a:off x="6851011" y="1667435"/>
            <a:ext cx="33883" cy="4349944"/>
          </a:xfrm>
          <a:prstGeom prst="line">
            <a:avLst/>
          </a:prstGeom>
          <a:noFill/>
          <a:ln w="28575" cap="flat" cmpd="sng" algn="ctr">
            <a:solidFill>
              <a:schemeClr val="bg1"/>
            </a:solidFill>
            <a:prstDash val="sysDot"/>
            <a:round/>
            <a:headEnd type="triangle" w="lg" len="lg"/>
            <a:tailEnd type="none" w="med" len="med"/>
          </a:ln>
          <a:effectLst/>
        </p:spPr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E617289-40D0-429D-9137-A84D3942F6F2}"/>
              </a:ext>
            </a:extLst>
          </p:cNvPr>
          <p:cNvCxnSpPr>
            <a:cxnSpLocks/>
          </p:cNvCxnSpPr>
          <p:nvPr/>
        </p:nvCxnSpPr>
        <p:spPr bwMode="auto">
          <a:xfrm>
            <a:off x="7865806" y="3429000"/>
            <a:ext cx="176402" cy="649941"/>
          </a:xfrm>
          <a:prstGeom prst="line">
            <a:avLst/>
          </a:prstGeom>
          <a:noFill/>
          <a:ln w="508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3DD6725B-2A0A-4477-9258-398689C3DDFB}"/>
              </a:ext>
            </a:extLst>
          </p:cNvPr>
          <p:cNvSpPr txBox="1"/>
          <p:nvPr/>
        </p:nvSpPr>
        <p:spPr>
          <a:xfrm>
            <a:off x="8809356" y="3490499"/>
            <a:ext cx="2296965" cy="363699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algn="l" eaLnBrk="0" hangingPunct="0"/>
            <a:r>
              <a:rPr lang="en-US" sz="2000" b="1" dirty="0">
                <a:ea typeface="+mn-ea"/>
                <a:cs typeface="+mn-cs"/>
              </a:rPr>
              <a:t>Create Section</a:t>
            </a:r>
          </a:p>
        </p:txBody>
      </p:sp>
    </p:spTree>
    <p:extLst>
      <p:ext uri="{BB962C8B-B14F-4D97-AF65-F5344CB8AC3E}">
        <p14:creationId xmlns:p14="http://schemas.microsoft.com/office/powerpoint/2010/main" val="2373082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500" advClick="0">
        <p:fade/>
      </p:transition>
    </mc:Choice>
    <mc:Fallback xmlns="">
      <p:transition spd="slow" advClick="0">
        <p:fade/>
      </p:transition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0BEF102-BA3B-CB41-8697-181FF86B50B1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</p:grpSpPr>
          <p:sp>
            <p:nvSpPr>
              <p:cNvPr id="19" name="gradient background1">
                <a:extLst>
                  <a:ext uri="{FF2B5EF4-FFF2-40B4-BE49-F238E27FC236}">
                    <a16:creationId xmlns:a16="http://schemas.microsoft.com/office/drawing/2014/main" id="{600D8D40-F20C-4E46-87B0-1D557AEE5A3B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40" name="gradient background1">
                <a:extLst>
                  <a:ext uri="{FF2B5EF4-FFF2-40B4-BE49-F238E27FC236}">
                    <a16:creationId xmlns:a16="http://schemas.microsoft.com/office/drawing/2014/main" id="{F1936B49-1E69-CB46-A4F4-3375F79715A5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>
                      <a:alpha val="57000"/>
                    </a:srgbClr>
                  </a:gs>
                  <a:gs pos="46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pic>
        <p:nvPicPr>
          <p:cNvPr id="13314" name="Picture 2">
            <a:extLst>
              <a:ext uri="{FF2B5EF4-FFF2-40B4-BE49-F238E27FC236}">
                <a16:creationId xmlns:a16="http://schemas.microsoft.com/office/drawing/2014/main" id="{E5AF2464-E33E-4888-BA07-76C181B4E0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4414" y="1160921"/>
            <a:ext cx="7539692" cy="4875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Title 49">
            <a:extLst>
              <a:ext uri="{FF2B5EF4-FFF2-40B4-BE49-F238E27FC236}">
                <a16:creationId xmlns:a16="http://schemas.microsoft.com/office/drawing/2014/main" id="{E2517549-8406-E740-85E7-49B4C190C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Voxel Layer API – Slices and Sections </a:t>
            </a:r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DF2E0C8-5BEB-B741-B50C-320A568645F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D5B20E2-BF8E-4C92-96EC-C9F064888F19}"/>
              </a:ext>
            </a:extLst>
          </p:cNvPr>
          <p:cNvCxnSpPr/>
          <p:nvPr/>
        </p:nvCxnSpPr>
        <p:spPr bwMode="auto">
          <a:xfrm flipV="1">
            <a:off x="6096000" y="4078941"/>
            <a:ext cx="1936376" cy="1030941"/>
          </a:xfrm>
          <a:prstGeom prst="line">
            <a:avLst/>
          </a:prstGeom>
          <a:noFill/>
          <a:ln w="5715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" name="Oval 4">
            <a:extLst>
              <a:ext uri="{FF2B5EF4-FFF2-40B4-BE49-F238E27FC236}">
                <a16:creationId xmlns:a16="http://schemas.microsoft.com/office/drawing/2014/main" id="{470248F6-1234-4542-AA66-6E18B2C8DAD7}"/>
              </a:ext>
            </a:extLst>
          </p:cNvPr>
          <p:cNvSpPr/>
          <p:nvPr/>
        </p:nvSpPr>
        <p:spPr bwMode="auto">
          <a:xfrm>
            <a:off x="6751859" y="4607856"/>
            <a:ext cx="240612" cy="215153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D6106E3-346F-4284-9CDC-5EC9516EBFD2}"/>
              </a:ext>
            </a:extLst>
          </p:cNvPr>
          <p:cNvCxnSpPr>
            <a:cxnSpLocks/>
          </p:cNvCxnSpPr>
          <p:nvPr/>
        </p:nvCxnSpPr>
        <p:spPr bwMode="auto">
          <a:xfrm>
            <a:off x="6851011" y="1667435"/>
            <a:ext cx="33883" cy="4349944"/>
          </a:xfrm>
          <a:prstGeom prst="line">
            <a:avLst/>
          </a:prstGeom>
          <a:noFill/>
          <a:ln w="28575" cap="flat" cmpd="sng" algn="ctr">
            <a:solidFill>
              <a:schemeClr val="bg1"/>
            </a:solidFill>
            <a:prstDash val="sysDot"/>
            <a:round/>
            <a:headEnd type="triangle" w="lg" len="lg"/>
            <a:tailEnd type="none" w="med" len="med"/>
          </a:ln>
          <a:effectLst/>
        </p:spPr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1E19AFF-A606-4C6E-8C7C-E8D24C8E9F92}"/>
              </a:ext>
            </a:extLst>
          </p:cNvPr>
          <p:cNvCxnSpPr>
            <a:cxnSpLocks/>
          </p:cNvCxnSpPr>
          <p:nvPr/>
        </p:nvCxnSpPr>
        <p:spPr bwMode="auto">
          <a:xfrm>
            <a:off x="7865806" y="3429000"/>
            <a:ext cx="176402" cy="649941"/>
          </a:xfrm>
          <a:prstGeom prst="line">
            <a:avLst/>
          </a:prstGeom>
          <a:noFill/>
          <a:ln w="508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E47A0F8A-812A-4284-BC6E-608BCB55F227}"/>
              </a:ext>
            </a:extLst>
          </p:cNvPr>
          <p:cNvSpPr txBox="1"/>
          <p:nvPr/>
        </p:nvSpPr>
        <p:spPr>
          <a:xfrm>
            <a:off x="7599855" y="1667435"/>
            <a:ext cx="3878558" cy="363699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algn="l" eaLnBrk="0" hangingPunct="0"/>
            <a:r>
              <a:rPr lang="en-US" sz="2000" b="1" dirty="0"/>
              <a:t>Section defines a 2D plane that cuts the voxel volume.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8C7BB20-3927-49B9-9A3D-1E4F3A1F90C6}"/>
              </a:ext>
            </a:extLst>
          </p:cNvPr>
          <p:cNvSpPr txBox="1"/>
          <p:nvPr/>
        </p:nvSpPr>
        <p:spPr>
          <a:xfrm>
            <a:off x="8809356" y="3490499"/>
            <a:ext cx="2296965" cy="363699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algn="l" eaLnBrk="0" hangingPunct="0"/>
            <a:r>
              <a:rPr lang="en-US" sz="2000" b="1" dirty="0">
                <a:ea typeface="+mn-ea"/>
                <a:cs typeface="+mn-cs"/>
              </a:rPr>
              <a:t>Create Section</a:t>
            </a:r>
          </a:p>
        </p:txBody>
      </p:sp>
    </p:spTree>
    <p:extLst>
      <p:ext uri="{BB962C8B-B14F-4D97-AF65-F5344CB8AC3E}">
        <p14:creationId xmlns:p14="http://schemas.microsoft.com/office/powerpoint/2010/main" val="4102055410"/>
      </p:ext>
    </p:extLst>
  </p:cSld>
  <p:clrMapOvr>
    <a:masterClrMapping/>
  </p:clrMapOvr>
  <p:transition advClick="0">
    <p:fade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0BEF102-BA3B-CB41-8697-181FF86B50B1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</p:grpSpPr>
          <p:sp>
            <p:nvSpPr>
              <p:cNvPr id="19" name="gradient background1">
                <a:extLst>
                  <a:ext uri="{FF2B5EF4-FFF2-40B4-BE49-F238E27FC236}">
                    <a16:creationId xmlns:a16="http://schemas.microsoft.com/office/drawing/2014/main" id="{600D8D40-F20C-4E46-87B0-1D557AEE5A3B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40" name="gradient background1">
                <a:extLst>
                  <a:ext uri="{FF2B5EF4-FFF2-40B4-BE49-F238E27FC236}">
                    <a16:creationId xmlns:a16="http://schemas.microsoft.com/office/drawing/2014/main" id="{F1936B49-1E69-CB46-A4F4-3375F79715A5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>
                      <a:alpha val="57000"/>
                    </a:srgbClr>
                  </a:gs>
                  <a:gs pos="46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pic>
        <p:nvPicPr>
          <p:cNvPr id="13314" name="Picture 2">
            <a:extLst>
              <a:ext uri="{FF2B5EF4-FFF2-40B4-BE49-F238E27FC236}">
                <a16:creationId xmlns:a16="http://schemas.microsoft.com/office/drawing/2014/main" id="{E5AF2464-E33E-4888-BA07-76C181B4E0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4414" y="1160921"/>
            <a:ext cx="7539692" cy="4875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Title 49">
            <a:extLst>
              <a:ext uri="{FF2B5EF4-FFF2-40B4-BE49-F238E27FC236}">
                <a16:creationId xmlns:a16="http://schemas.microsoft.com/office/drawing/2014/main" id="{E2517549-8406-E740-85E7-49B4C190C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Voxel Layer API – Slices and Sections </a:t>
            </a:r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DF2E0C8-5BEB-B741-B50C-320A568645F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D5B20E2-BF8E-4C92-96EC-C9F064888F19}"/>
              </a:ext>
            </a:extLst>
          </p:cNvPr>
          <p:cNvCxnSpPr/>
          <p:nvPr/>
        </p:nvCxnSpPr>
        <p:spPr bwMode="auto">
          <a:xfrm flipV="1">
            <a:off x="6096000" y="4078941"/>
            <a:ext cx="1936376" cy="1030941"/>
          </a:xfrm>
          <a:prstGeom prst="line">
            <a:avLst/>
          </a:prstGeom>
          <a:noFill/>
          <a:ln w="5715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" name="Oval 4">
            <a:extLst>
              <a:ext uri="{FF2B5EF4-FFF2-40B4-BE49-F238E27FC236}">
                <a16:creationId xmlns:a16="http://schemas.microsoft.com/office/drawing/2014/main" id="{470248F6-1234-4542-AA66-6E18B2C8DAD7}"/>
              </a:ext>
            </a:extLst>
          </p:cNvPr>
          <p:cNvSpPr/>
          <p:nvPr/>
        </p:nvSpPr>
        <p:spPr bwMode="auto">
          <a:xfrm>
            <a:off x="6751859" y="4607856"/>
            <a:ext cx="240612" cy="215153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D6106E3-346F-4284-9CDC-5EC9516EBFD2}"/>
              </a:ext>
            </a:extLst>
          </p:cNvPr>
          <p:cNvCxnSpPr>
            <a:cxnSpLocks/>
          </p:cNvCxnSpPr>
          <p:nvPr/>
        </p:nvCxnSpPr>
        <p:spPr bwMode="auto">
          <a:xfrm>
            <a:off x="6851011" y="1667435"/>
            <a:ext cx="33883" cy="4349944"/>
          </a:xfrm>
          <a:prstGeom prst="line">
            <a:avLst/>
          </a:prstGeom>
          <a:noFill/>
          <a:ln w="28575" cap="flat" cmpd="sng" algn="ctr">
            <a:solidFill>
              <a:schemeClr val="bg1"/>
            </a:solidFill>
            <a:prstDash val="sysDot"/>
            <a:round/>
            <a:headEnd type="triangle" w="lg" len="lg"/>
            <a:tailEnd type="none" w="med" len="med"/>
          </a:ln>
          <a:effectLst/>
        </p:spPr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1E19AFF-A606-4C6E-8C7C-E8D24C8E9F92}"/>
              </a:ext>
            </a:extLst>
          </p:cNvPr>
          <p:cNvCxnSpPr>
            <a:cxnSpLocks/>
          </p:cNvCxnSpPr>
          <p:nvPr/>
        </p:nvCxnSpPr>
        <p:spPr bwMode="auto">
          <a:xfrm>
            <a:off x="7865806" y="3429000"/>
            <a:ext cx="176402" cy="649941"/>
          </a:xfrm>
          <a:prstGeom prst="line">
            <a:avLst/>
          </a:prstGeom>
          <a:noFill/>
          <a:ln w="508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E47A0F8A-812A-4284-BC6E-608BCB55F227}"/>
              </a:ext>
            </a:extLst>
          </p:cNvPr>
          <p:cNvSpPr txBox="1"/>
          <p:nvPr/>
        </p:nvSpPr>
        <p:spPr>
          <a:xfrm>
            <a:off x="7599855" y="1667435"/>
            <a:ext cx="3878558" cy="363699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algn="l" eaLnBrk="0" hangingPunct="0"/>
            <a:r>
              <a:rPr lang="en-US" sz="2000" b="1" dirty="0"/>
              <a:t>Section defines a 2D plane that cuts the voxel volume. </a:t>
            </a:r>
          </a:p>
          <a:p>
            <a:pPr algn="l" eaLnBrk="0" hangingPunct="0"/>
            <a:r>
              <a:rPr lang="en-US" sz="2000" b="1" dirty="0"/>
              <a:t>Uses the current symbology</a:t>
            </a:r>
            <a:endParaRPr lang="en-US" sz="2000" b="1" dirty="0">
              <a:ea typeface="+mn-ea"/>
              <a:cs typeface="+mn-cs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8C7BB20-3927-49B9-9A3D-1E4F3A1F90C6}"/>
              </a:ext>
            </a:extLst>
          </p:cNvPr>
          <p:cNvSpPr txBox="1"/>
          <p:nvPr/>
        </p:nvSpPr>
        <p:spPr>
          <a:xfrm>
            <a:off x="8809356" y="3490499"/>
            <a:ext cx="2296965" cy="363699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algn="l" eaLnBrk="0" hangingPunct="0"/>
            <a:r>
              <a:rPr lang="en-US" sz="2000" b="1" dirty="0">
                <a:ea typeface="+mn-ea"/>
                <a:cs typeface="+mn-cs"/>
              </a:rPr>
              <a:t>Create Section</a:t>
            </a:r>
          </a:p>
        </p:txBody>
      </p:sp>
    </p:spTree>
    <p:extLst>
      <p:ext uri="{BB962C8B-B14F-4D97-AF65-F5344CB8AC3E}">
        <p14:creationId xmlns:p14="http://schemas.microsoft.com/office/powerpoint/2010/main" val="2714274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0BEF102-BA3B-CB41-8697-181FF86B50B1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</p:grpSpPr>
          <p:sp>
            <p:nvSpPr>
              <p:cNvPr id="19" name="gradient background1">
                <a:extLst>
                  <a:ext uri="{FF2B5EF4-FFF2-40B4-BE49-F238E27FC236}">
                    <a16:creationId xmlns:a16="http://schemas.microsoft.com/office/drawing/2014/main" id="{600D8D40-F20C-4E46-87B0-1D557AEE5A3B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40" name="gradient background1">
                <a:extLst>
                  <a:ext uri="{FF2B5EF4-FFF2-40B4-BE49-F238E27FC236}">
                    <a16:creationId xmlns:a16="http://schemas.microsoft.com/office/drawing/2014/main" id="{F1936B49-1E69-CB46-A4F4-3375F79715A5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>
                      <a:alpha val="57000"/>
                    </a:srgbClr>
                  </a:gs>
                  <a:gs pos="46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pic>
        <p:nvPicPr>
          <p:cNvPr id="13314" name="Picture 2">
            <a:extLst>
              <a:ext uri="{FF2B5EF4-FFF2-40B4-BE49-F238E27FC236}">
                <a16:creationId xmlns:a16="http://schemas.microsoft.com/office/drawing/2014/main" id="{E5AF2464-E33E-4888-BA07-76C181B4E0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4414" y="1160921"/>
            <a:ext cx="7539692" cy="4875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Title 49">
            <a:extLst>
              <a:ext uri="{FF2B5EF4-FFF2-40B4-BE49-F238E27FC236}">
                <a16:creationId xmlns:a16="http://schemas.microsoft.com/office/drawing/2014/main" id="{E2517549-8406-E740-85E7-49B4C190C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Voxel Layer API – Slices and Sections </a:t>
            </a:r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DF2E0C8-5BEB-B741-B50C-320A568645F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D5B20E2-BF8E-4C92-96EC-C9F064888F19}"/>
              </a:ext>
            </a:extLst>
          </p:cNvPr>
          <p:cNvCxnSpPr/>
          <p:nvPr/>
        </p:nvCxnSpPr>
        <p:spPr bwMode="auto">
          <a:xfrm flipV="1">
            <a:off x="6096000" y="4078941"/>
            <a:ext cx="1936376" cy="1030941"/>
          </a:xfrm>
          <a:prstGeom prst="line">
            <a:avLst/>
          </a:prstGeom>
          <a:noFill/>
          <a:ln w="5715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" name="Oval 4">
            <a:extLst>
              <a:ext uri="{FF2B5EF4-FFF2-40B4-BE49-F238E27FC236}">
                <a16:creationId xmlns:a16="http://schemas.microsoft.com/office/drawing/2014/main" id="{470248F6-1234-4542-AA66-6E18B2C8DAD7}"/>
              </a:ext>
            </a:extLst>
          </p:cNvPr>
          <p:cNvSpPr/>
          <p:nvPr/>
        </p:nvSpPr>
        <p:spPr bwMode="auto">
          <a:xfrm>
            <a:off x="6751859" y="4607856"/>
            <a:ext cx="240612" cy="215153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D6106E3-346F-4284-9CDC-5EC9516EBFD2}"/>
              </a:ext>
            </a:extLst>
          </p:cNvPr>
          <p:cNvCxnSpPr>
            <a:cxnSpLocks/>
          </p:cNvCxnSpPr>
          <p:nvPr/>
        </p:nvCxnSpPr>
        <p:spPr bwMode="auto">
          <a:xfrm>
            <a:off x="6851011" y="1667435"/>
            <a:ext cx="33883" cy="4349944"/>
          </a:xfrm>
          <a:prstGeom prst="line">
            <a:avLst/>
          </a:prstGeom>
          <a:noFill/>
          <a:ln w="28575" cap="flat" cmpd="sng" algn="ctr">
            <a:solidFill>
              <a:schemeClr val="bg1"/>
            </a:solidFill>
            <a:prstDash val="sysDot"/>
            <a:round/>
            <a:headEnd type="triangle" w="lg" len="lg"/>
            <a:tailEnd type="none" w="med" len="med"/>
          </a:ln>
          <a:effectLst/>
        </p:spPr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1E19AFF-A606-4C6E-8C7C-E8D24C8E9F92}"/>
              </a:ext>
            </a:extLst>
          </p:cNvPr>
          <p:cNvCxnSpPr>
            <a:cxnSpLocks/>
          </p:cNvCxnSpPr>
          <p:nvPr/>
        </p:nvCxnSpPr>
        <p:spPr bwMode="auto">
          <a:xfrm>
            <a:off x="7865806" y="3429000"/>
            <a:ext cx="176402" cy="649941"/>
          </a:xfrm>
          <a:prstGeom prst="line">
            <a:avLst/>
          </a:prstGeom>
          <a:noFill/>
          <a:ln w="508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9B526347-CBC2-4644-AA41-C915075F9D0D}"/>
              </a:ext>
            </a:extLst>
          </p:cNvPr>
          <p:cNvSpPr txBox="1"/>
          <p:nvPr/>
        </p:nvSpPr>
        <p:spPr>
          <a:xfrm>
            <a:off x="7954007" y="4594411"/>
            <a:ext cx="3810793" cy="363699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algn="l" eaLnBrk="0" hangingPunct="0"/>
            <a:r>
              <a:rPr lang="en-US" sz="2000" b="1" dirty="0"/>
              <a:t>There is no limit to the number of sections</a:t>
            </a:r>
            <a:endParaRPr lang="en-US" sz="2000" b="1" dirty="0">
              <a:ea typeface="+mn-ea"/>
              <a:cs typeface="+mn-cs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3EA16B4-F66C-46CF-A939-B9D3FBFA6476}"/>
              </a:ext>
            </a:extLst>
          </p:cNvPr>
          <p:cNvSpPr txBox="1"/>
          <p:nvPr/>
        </p:nvSpPr>
        <p:spPr>
          <a:xfrm>
            <a:off x="7599855" y="1667435"/>
            <a:ext cx="3878558" cy="363699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algn="l" eaLnBrk="0" hangingPunct="0"/>
            <a:r>
              <a:rPr lang="en-US" sz="2000" b="1" dirty="0"/>
              <a:t>Section defines a 2D plane that cuts the voxel volume. </a:t>
            </a:r>
          </a:p>
          <a:p>
            <a:pPr algn="l" eaLnBrk="0" hangingPunct="0"/>
            <a:r>
              <a:rPr lang="en-US" sz="2000" b="1" dirty="0"/>
              <a:t>Uses the current symbology</a:t>
            </a:r>
            <a:endParaRPr lang="en-US" sz="2000" b="1" dirty="0">
              <a:ea typeface="+mn-ea"/>
              <a:cs typeface="+mn-cs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A2261F0-9853-4AAD-98BD-0605059D2E58}"/>
              </a:ext>
            </a:extLst>
          </p:cNvPr>
          <p:cNvSpPr txBox="1"/>
          <p:nvPr/>
        </p:nvSpPr>
        <p:spPr>
          <a:xfrm>
            <a:off x="8809356" y="3490499"/>
            <a:ext cx="2296965" cy="363699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algn="l" eaLnBrk="0" hangingPunct="0"/>
            <a:r>
              <a:rPr lang="en-US" sz="2000" b="1" dirty="0">
                <a:ea typeface="+mn-ea"/>
                <a:cs typeface="+mn-cs"/>
              </a:rPr>
              <a:t>Create Section</a:t>
            </a:r>
          </a:p>
        </p:txBody>
      </p:sp>
    </p:spTree>
    <p:extLst>
      <p:ext uri="{BB962C8B-B14F-4D97-AF65-F5344CB8AC3E}">
        <p14:creationId xmlns:p14="http://schemas.microsoft.com/office/powerpoint/2010/main" val="672954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0BEF102-BA3B-CB41-8697-181FF86B50B1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</p:grpSpPr>
          <p:sp>
            <p:nvSpPr>
              <p:cNvPr id="19" name="gradient background1">
                <a:extLst>
                  <a:ext uri="{FF2B5EF4-FFF2-40B4-BE49-F238E27FC236}">
                    <a16:creationId xmlns:a16="http://schemas.microsoft.com/office/drawing/2014/main" id="{600D8D40-F20C-4E46-87B0-1D557AEE5A3B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40" name="gradient background1">
                <a:extLst>
                  <a:ext uri="{FF2B5EF4-FFF2-40B4-BE49-F238E27FC236}">
                    <a16:creationId xmlns:a16="http://schemas.microsoft.com/office/drawing/2014/main" id="{F1936B49-1E69-CB46-A4F4-3375F79715A5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>
                      <a:alpha val="57000"/>
                    </a:srgbClr>
                  </a:gs>
                  <a:gs pos="46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pic>
        <p:nvPicPr>
          <p:cNvPr id="13314" name="Picture 2">
            <a:extLst>
              <a:ext uri="{FF2B5EF4-FFF2-40B4-BE49-F238E27FC236}">
                <a16:creationId xmlns:a16="http://schemas.microsoft.com/office/drawing/2014/main" id="{E5AF2464-E33E-4888-BA07-76C181B4E0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4414" y="1160921"/>
            <a:ext cx="7539692" cy="4875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Title 49">
            <a:extLst>
              <a:ext uri="{FF2B5EF4-FFF2-40B4-BE49-F238E27FC236}">
                <a16:creationId xmlns:a16="http://schemas.microsoft.com/office/drawing/2014/main" id="{E2517549-8406-E740-85E7-49B4C190C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Voxel Layer API – Slices and Sections </a:t>
            </a:r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DF2E0C8-5BEB-B741-B50C-320A568645F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D5B20E2-BF8E-4C92-96EC-C9F064888F19}"/>
              </a:ext>
            </a:extLst>
          </p:cNvPr>
          <p:cNvCxnSpPr/>
          <p:nvPr/>
        </p:nvCxnSpPr>
        <p:spPr bwMode="auto">
          <a:xfrm flipV="1">
            <a:off x="6096000" y="4078941"/>
            <a:ext cx="1936376" cy="1030941"/>
          </a:xfrm>
          <a:prstGeom prst="line">
            <a:avLst/>
          </a:prstGeom>
          <a:noFill/>
          <a:ln w="5715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" name="Oval 4">
            <a:extLst>
              <a:ext uri="{FF2B5EF4-FFF2-40B4-BE49-F238E27FC236}">
                <a16:creationId xmlns:a16="http://schemas.microsoft.com/office/drawing/2014/main" id="{470248F6-1234-4542-AA66-6E18B2C8DAD7}"/>
              </a:ext>
            </a:extLst>
          </p:cNvPr>
          <p:cNvSpPr/>
          <p:nvPr/>
        </p:nvSpPr>
        <p:spPr bwMode="auto">
          <a:xfrm>
            <a:off x="6751859" y="4607856"/>
            <a:ext cx="240612" cy="215153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D6106E3-346F-4284-9CDC-5EC9516EBFD2}"/>
              </a:ext>
            </a:extLst>
          </p:cNvPr>
          <p:cNvCxnSpPr>
            <a:cxnSpLocks/>
          </p:cNvCxnSpPr>
          <p:nvPr/>
        </p:nvCxnSpPr>
        <p:spPr bwMode="auto">
          <a:xfrm>
            <a:off x="6851011" y="1667435"/>
            <a:ext cx="33883" cy="4349944"/>
          </a:xfrm>
          <a:prstGeom prst="line">
            <a:avLst/>
          </a:prstGeom>
          <a:noFill/>
          <a:ln w="28575" cap="flat" cmpd="sng" algn="ctr">
            <a:solidFill>
              <a:schemeClr val="bg1"/>
            </a:solidFill>
            <a:prstDash val="sysDot"/>
            <a:round/>
            <a:headEnd type="triangle" w="lg" len="lg"/>
            <a:tailEnd type="none" w="med" len="med"/>
          </a:ln>
          <a:effectLst/>
        </p:spPr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1E19AFF-A606-4C6E-8C7C-E8D24C8E9F92}"/>
              </a:ext>
            </a:extLst>
          </p:cNvPr>
          <p:cNvCxnSpPr>
            <a:cxnSpLocks/>
          </p:cNvCxnSpPr>
          <p:nvPr/>
        </p:nvCxnSpPr>
        <p:spPr bwMode="auto">
          <a:xfrm>
            <a:off x="7865806" y="3429000"/>
            <a:ext cx="176402" cy="649941"/>
          </a:xfrm>
          <a:prstGeom prst="line">
            <a:avLst/>
          </a:prstGeom>
          <a:noFill/>
          <a:ln w="508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9B526347-CBC2-4644-AA41-C915075F9D0D}"/>
              </a:ext>
            </a:extLst>
          </p:cNvPr>
          <p:cNvSpPr txBox="1"/>
          <p:nvPr/>
        </p:nvSpPr>
        <p:spPr>
          <a:xfrm>
            <a:off x="7954007" y="4594411"/>
            <a:ext cx="3810793" cy="363699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algn="l" eaLnBrk="0" hangingPunct="0"/>
            <a:r>
              <a:rPr lang="en-US" sz="2000" b="1" dirty="0"/>
              <a:t>There is no limit to the number of sections</a:t>
            </a:r>
          </a:p>
          <a:p>
            <a:pPr algn="l" eaLnBrk="0" hangingPunct="0"/>
            <a:r>
              <a:rPr lang="en-US" sz="2000" b="1" dirty="0">
                <a:ea typeface="+mn-ea"/>
                <a:cs typeface="+mn-cs"/>
              </a:rPr>
              <a:t>Lock the sect</a:t>
            </a:r>
            <a:r>
              <a:rPr lang="en-US" sz="2000" b="1" dirty="0"/>
              <a:t>ion to create a permanent snapshot</a:t>
            </a:r>
            <a:endParaRPr lang="en-US" sz="2000" b="1" dirty="0">
              <a:ea typeface="+mn-ea"/>
              <a:cs typeface="+mn-cs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65EDF49-DBA2-4A73-8937-CD225770E4B2}"/>
              </a:ext>
            </a:extLst>
          </p:cNvPr>
          <p:cNvSpPr txBox="1"/>
          <p:nvPr/>
        </p:nvSpPr>
        <p:spPr>
          <a:xfrm>
            <a:off x="7599855" y="1667435"/>
            <a:ext cx="3878558" cy="363699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algn="l" eaLnBrk="0" hangingPunct="0"/>
            <a:r>
              <a:rPr lang="en-US" sz="2000" b="1" dirty="0"/>
              <a:t>Section defines a 2D plane that cuts the voxel volume. </a:t>
            </a:r>
          </a:p>
          <a:p>
            <a:pPr algn="l" eaLnBrk="0" hangingPunct="0"/>
            <a:r>
              <a:rPr lang="en-US" sz="2000" b="1" dirty="0"/>
              <a:t>Uses the current symbology</a:t>
            </a:r>
            <a:endParaRPr lang="en-US" sz="2000" b="1" dirty="0">
              <a:ea typeface="+mn-ea"/>
              <a:cs typeface="+mn-cs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02C26BD-1A0F-476A-874C-ECE068A1084D}"/>
              </a:ext>
            </a:extLst>
          </p:cNvPr>
          <p:cNvSpPr txBox="1"/>
          <p:nvPr/>
        </p:nvSpPr>
        <p:spPr>
          <a:xfrm>
            <a:off x="8809356" y="3490499"/>
            <a:ext cx="2296965" cy="363699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algn="l" eaLnBrk="0" hangingPunct="0"/>
            <a:r>
              <a:rPr lang="en-US" sz="2000" b="1" dirty="0">
                <a:ea typeface="+mn-ea"/>
                <a:cs typeface="+mn-cs"/>
              </a:rPr>
              <a:t>Create Section</a:t>
            </a:r>
          </a:p>
        </p:txBody>
      </p:sp>
    </p:spTree>
    <p:extLst>
      <p:ext uri="{BB962C8B-B14F-4D97-AF65-F5344CB8AC3E}">
        <p14:creationId xmlns:p14="http://schemas.microsoft.com/office/powerpoint/2010/main" val="4180172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0BEF102-BA3B-CB41-8697-181FF86B50B1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</p:grpSpPr>
          <p:sp>
            <p:nvSpPr>
              <p:cNvPr id="19" name="gradient background1">
                <a:extLst>
                  <a:ext uri="{FF2B5EF4-FFF2-40B4-BE49-F238E27FC236}">
                    <a16:creationId xmlns:a16="http://schemas.microsoft.com/office/drawing/2014/main" id="{600D8D40-F20C-4E46-87B0-1D557AEE5A3B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40" name="gradient background1">
                <a:extLst>
                  <a:ext uri="{FF2B5EF4-FFF2-40B4-BE49-F238E27FC236}">
                    <a16:creationId xmlns:a16="http://schemas.microsoft.com/office/drawing/2014/main" id="{F1936B49-1E69-CB46-A4F4-3375F79715A5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>
                      <a:alpha val="57000"/>
                    </a:srgbClr>
                  </a:gs>
                  <a:gs pos="46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pic>
        <p:nvPicPr>
          <p:cNvPr id="13314" name="Picture 2">
            <a:extLst>
              <a:ext uri="{FF2B5EF4-FFF2-40B4-BE49-F238E27FC236}">
                <a16:creationId xmlns:a16="http://schemas.microsoft.com/office/drawing/2014/main" id="{E5AF2464-E33E-4888-BA07-76C181B4E0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4414" y="1160921"/>
            <a:ext cx="7539692" cy="4875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Title 49">
            <a:extLst>
              <a:ext uri="{FF2B5EF4-FFF2-40B4-BE49-F238E27FC236}">
                <a16:creationId xmlns:a16="http://schemas.microsoft.com/office/drawing/2014/main" id="{E2517549-8406-E740-85E7-49B4C190C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Voxel Layer API – Slices and Sections </a:t>
            </a:r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DF2E0C8-5BEB-B741-B50C-320A568645F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D5B20E2-BF8E-4C92-96EC-C9F064888F19}"/>
              </a:ext>
            </a:extLst>
          </p:cNvPr>
          <p:cNvCxnSpPr/>
          <p:nvPr/>
        </p:nvCxnSpPr>
        <p:spPr bwMode="auto">
          <a:xfrm flipV="1">
            <a:off x="6096000" y="4078941"/>
            <a:ext cx="1936376" cy="1030941"/>
          </a:xfrm>
          <a:prstGeom prst="line">
            <a:avLst/>
          </a:prstGeom>
          <a:noFill/>
          <a:ln w="5715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" name="Oval 4">
            <a:extLst>
              <a:ext uri="{FF2B5EF4-FFF2-40B4-BE49-F238E27FC236}">
                <a16:creationId xmlns:a16="http://schemas.microsoft.com/office/drawing/2014/main" id="{470248F6-1234-4542-AA66-6E18B2C8DAD7}"/>
              </a:ext>
            </a:extLst>
          </p:cNvPr>
          <p:cNvSpPr/>
          <p:nvPr/>
        </p:nvSpPr>
        <p:spPr bwMode="auto">
          <a:xfrm>
            <a:off x="6751859" y="4607856"/>
            <a:ext cx="240612" cy="215153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Arial" charset="0"/>
              <a:ea typeface="ＭＳ Ｐゴシック" pitchFamily="16" charset="-128"/>
              <a:cs typeface="ＭＳ Ｐゴシック" pitchFamily="-97" charset="-128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D6106E3-346F-4284-9CDC-5EC9516EBFD2}"/>
              </a:ext>
            </a:extLst>
          </p:cNvPr>
          <p:cNvCxnSpPr>
            <a:cxnSpLocks/>
          </p:cNvCxnSpPr>
          <p:nvPr/>
        </p:nvCxnSpPr>
        <p:spPr bwMode="auto">
          <a:xfrm>
            <a:off x="6851011" y="1667435"/>
            <a:ext cx="33883" cy="4349944"/>
          </a:xfrm>
          <a:prstGeom prst="line">
            <a:avLst/>
          </a:prstGeom>
          <a:noFill/>
          <a:ln w="28575" cap="flat" cmpd="sng" algn="ctr">
            <a:solidFill>
              <a:schemeClr val="bg1"/>
            </a:solidFill>
            <a:prstDash val="sysDot"/>
            <a:round/>
            <a:headEnd type="triangle" w="lg" len="lg"/>
            <a:tailEnd type="none" w="med" len="med"/>
          </a:ln>
          <a:effectLst/>
        </p:spPr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1E19AFF-A606-4C6E-8C7C-E8D24C8E9F92}"/>
              </a:ext>
            </a:extLst>
          </p:cNvPr>
          <p:cNvCxnSpPr>
            <a:cxnSpLocks/>
          </p:cNvCxnSpPr>
          <p:nvPr/>
        </p:nvCxnSpPr>
        <p:spPr bwMode="auto">
          <a:xfrm>
            <a:off x="7865806" y="3429000"/>
            <a:ext cx="176402" cy="649941"/>
          </a:xfrm>
          <a:prstGeom prst="line">
            <a:avLst/>
          </a:prstGeom>
          <a:noFill/>
          <a:ln w="508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9B526347-CBC2-4644-AA41-C915075F9D0D}"/>
              </a:ext>
            </a:extLst>
          </p:cNvPr>
          <p:cNvSpPr txBox="1"/>
          <p:nvPr/>
        </p:nvSpPr>
        <p:spPr>
          <a:xfrm>
            <a:off x="7954007" y="4594411"/>
            <a:ext cx="3810793" cy="363699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algn="l" eaLnBrk="0" hangingPunct="0"/>
            <a:r>
              <a:rPr lang="en-US" sz="2000" b="1" dirty="0"/>
              <a:t>There is no limit to the number of sections</a:t>
            </a:r>
          </a:p>
          <a:p>
            <a:pPr algn="l" eaLnBrk="0" hangingPunct="0"/>
            <a:r>
              <a:rPr lang="en-US" sz="2000" b="1" dirty="0">
                <a:ea typeface="+mn-ea"/>
                <a:cs typeface="+mn-cs"/>
              </a:rPr>
              <a:t>Lock the sect</a:t>
            </a:r>
            <a:r>
              <a:rPr lang="en-US" sz="2000" b="1" dirty="0"/>
              <a:t>ion to create a permanent snapshot</a:t>
            </a:r>
            <a:endParaRPr lang="en-US" sz="2000" b="1" dirty="0">
              <a:ea typeface="+mn-ea"/>
              <a:cs typeface="+mn-cs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65EDF49-DBA2-4A73-8937-CD225770E4B2}"/>
              </a:ext>
            </a:extLst>
          </p:cNvPr>
          <p:cNvSpPr txBox="1"/>
          <p:nvPr/>
        </p:nvSpPr>
        <p:spPr>
          <a:xfrm>
            <a:off x="7599855" y="1667435"/>
            <a:ext cx="3878558" cy="363699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algn="l" eaLnBrk="0" hangingPunct="0"/>
            <a:r>
              <a:rPr lang="en-US" sz="2000" b="1" dirty="0"/>
              <a:t>Section defines a 2D plane that cuts the voxel volume. </a:t>
            </a:r>
          </a:p>
          <a:p>
            <a:pPr algn="l" eaLnBrk="0" hangingPunct="0"/>
            <a:r>
              <a:rPr lang="en-US" sz="2000" b="1" dirty="0"/>
              <a:t>Uses the current symbology</a:t>
            </a:r>
            <a:endParaRPr lang="en-US" sz="2000" b="1" dirty="0">
              <a:ea typeface="+mn-ea"/>
              <a:cs typeface="+mn-cs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02C26BD-1A0F-476A-874C-ECE068A1084D}"/>
              </a:ext>
            </a:extLst>
          </p:cNvPr>
          <p:cNvSpPr txBox="1"/>
          <p:nvPr/>
        </p:nvSpPr>
        <p:spPr>
          <a:xfrm>
            <a:off x="8809356" y="3490499"/>
            <a:ext cx="2296965" cy="363699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algn="l" eaLnBrk="0" hangingPunct="0"/>
            <a:r>
              <a:rPr lang="en-US" sz="2000" b="1" dirty="0">
                <a:ea typeface="+mn-ea"/>
                <a:cs typeface="+mn-cs"/>
              </a:rPr>
              <a:t>Create Section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C03956C-50B9-442E-B26A-BCCC36AF42B8}"/>
              </a:ext>
            </a:extLst>
          </p:cNvPr>
          <p:cNvSpPr txBox="1"/>
          <p:nvPr/>
        </p:nvSpPr>
        <p:spPr>
          <a:xfrm>
            <a:off x="310022" y="1735201"/>
            <a:ext cx="6228429" cy="363699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noAutofit/>
          </a:bodyPr>
          <a:lstStyle/>
          <a:p>
            <a:pPr algn="l" eaLnBrk="0" hangingPunct="0"/>
            <a:r>
              <a:rPr lang="en-US" sz="2000" b="1" dirty="0"/>
              <a:t>Use 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UpdateSection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sectionDefinition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) </a:t>
            </a:r>
            <a:r>
              <a:rPr lang="en-US" sz="2000" b="1" dirty="0"/>
              <a:t>and 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DeleteSection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sectionDefinition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) </a:t>
            </a:r>
            <a:r>
              <a:rPr lang="en-US" sz="2000" b="1" dirty="0"/>
              <a:t>to update and delete sections</a:t>
            </a:r>
            <a:endParaRPr lang="en-US" sz="2000" b="1" dirty="0"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2361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1" y="0"/>
            <a:ext cx="12192000" cy="6858000"/>
            <a:chOff x="0" y="0"/>
            <a:chExt cx="12192000" cy="6858000"/>
          </a:xfrm>
          <a:solidFill>
            <a:schemeClr val="bg1"/>
          </a:solidFill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0BEF102-BA3B-CB41-8697-181FF86B50B1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  <a:grpFill/>
          </p:grpSpPr>
          <p:sp>
            <p:nvSpPr>
              <p:cNvPr id="19" name="gradient background1">
                <a:extLst>
                  <a:ext uri="{FF2B5EF4-FFF2-40B4-BE49-F238E27FC236}">
                    <a16:creationId xmlns:a16="http://schemas.microsoft.com/office/drawing/2014/main" id="{600D8D40-F20C-4E46-87B0-1D557AEE5A3B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pFill/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40" name="gradient background1">
                <a:extLst>
                  <a:ext uri="{FF2B5EF4-FFF2-40B4-BE49-F238E27FC236}">
                    <a16:creationId xmlns:a16="http://schemas.microsoft.com/office/drawing/2014/main" id="{F1936B49-1E69-CB46-A4F4-3375F79715A5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pFill/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  <a:grpFill/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  <a:grpFill/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  <a:grpFill/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pFill/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39954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>
        <p:fade/>
      </p:transition>
    </mc:Choice>
    <mc:Fallback xmlns="">
      <p:transition spd="slow" advClick="0">
        <p:fade/>
      </p:transition>
    </mc:Fallback>
  </mc:AlternateContent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-1" y="0"/>
            <a:ext cx="12192000" cy="6858000"/>
            <a:chOff x="0" y="0"/>
            <a:chExt cx="12192000" cy="685800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0BEF102-BA3B-CB41-8697-181FF86B50B1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</p:grpSpPr>
          <p:sp>
            <p:nvSpPr>
              <p:cNvPr id="19" name="gradient background1">
                <a:extLst>
                  <a:ext uri="{FF2B5EF4-FFF2-40B4-BE49-F238E27FC236}">
                    <a16:creationId xmlns:a16="http://schemas.microsoft.com/office/drawing/2014/main" id="{600D8D40-F20C-4E46-87B0-1D557AEE5A3B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40" name="gradient background1">
                <a:extLst>
                  <a:ext uri="{FF2B5EF4-FFF2-40B4-BE49-F238E27FC236}">
                    <a16:creationId xmlns:a16="http://schemas.microsoft.com/office/drawing/2014/main" id="{F1936B49-1E69-CB46-A4F4-3375F79715A5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>
                      <a:alpha val="57000"/>
                    </a:srgbClr>
                  </a:gs>
                  <a:gs pos="46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50" name="Title 49">
            <a:extLst>
              <a:ext uri="{FF2B5EF4-FFF2-40B4-BE49-F238E27FC236}">
                <a16:creationId xmlns:a16="http://schemas.microsoft.com/office/drawing/2014/main" id="{E2517549-8406-E740-85E7-49B4C190C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Your Session Title Here</a:t>
            </a:r>
          </a:p>
        </p:txBody>
      </p:sp>
      <p:sp>
        <p:nvSpPr>
          <p:cNvPr id="15" name="Content Placeholder 13">
            <a:extLst>
              <a:ext uri="{FF2B5EF4-FFF2-40B4-BE49-F238E27FC236}">
                <a16:creationId xmlns:a16="http://schemas.microsoft.com/office/drawing/2014/main" id="{7FB5C75E-C676-4D35-8785-9FDC326FF875}"/>
              </a:ext>
            </a:extLst>
          </p:cNvPr>
          <p:cNvSpPr txBox="1">
            <a:spLocks/>
          </p:cNvSpPr>
          <p:nvPr/>
        </p:nvSpPr>
        <p:spPr>
          <a:xfrm>
            <a:off x="685800" y="1303952"/>
            <a:ext cx="11156576" cy="4594823"/>
          </a:xfrm>
          <a:prstGeom prst="rect">
            <a:avLst/>
          </a:prstGeom>
        </p:spPr>
        <p:txBody>
          <a:bodyPr/>
          <a:lstStyle>
            <a:lvl1pPr marL="176213" indent="-176213" algn="l" defTabSz="4572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Arial"/>
              <a:buChar char="•"/>
              <a:defRPr sz="2000" b="1" kern="120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1pPr>
            <a:lvl2pPr marL="457200" indent="-173736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Char char="-"/>
              <a:defRPr sz="1800" b="1" kern="120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2pPr>
            <a:lvl3pPr marL="795528" indent="-173736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Char char="-"/>
              <a:defRPr sz="1600" b="1" kern="120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3pPr>
            <a:lvl4pPr marL="1216152" indent="-173736" algn="l" defTabSz="457200" rtl="0" eaLnBrk="1" latinLnBrk="0" hangingPunct="1">
              <a:lnSpc>
                <a:spcPts val="18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Char char="-"/>
              <a:defRPr sz="1400" b="1" kern="120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4pPr>
            <a:lvl5pPr marL="1546225" indent="-176213" algn="l" defTabSz="457200" rtl="0" eaLnBrk="1" latinLnBrk="0" hangingPunct="1">
              <a:lnSpc>
                <a:spcPts val="1900"/>
              </a:lnSpc>
              <a:spcBef>
                <a:spcPts val="0"/>
              </a:spcBef>
              <a:spcAft>
                <a:spcPts val="600"/>
              </a:spcAft>
              <a:buClr>
                <a:schemeClr val="accent4">
                  <a:lumMod val="60000"/>
                  <a:lumOff val="40000"/>
                </a:schemeClr>
              </a:buClr>
              <a:buSzPct val="80000"/>
              <a:buFont typeface="Lucida Grande"/>
              <a:buChar char="-"/>
              <a:defRPr lang="en-US" sz="1400" b="1" kern="1200" dirty="0">
                <a:solidFill>
                  <a:schemeClr val="tx1"/>
                </a:solidFill>
                <a:latin typeface="+mn-lt"/>
                <a:ea typeface="+mn-ea"/>
                <a:cs typeface="Arial"/>
              </a:defRPr>
            </a:lvl5pPr>
            <a:lvl6pPr marL="1773238" indent="-177800" algn="l" defTabSz="401638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Char char="-"/>
              <a:tabLst>
                <a:tab pos="1484313" algn="l"/>
              </a:tabLst>
              <a:defRPr sz="1400" b="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6pPr>
            <a:lvl7pPr marL="2062163" indent="-176213" algn="l" defTabSz="457200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Char char="-"/>
              <a:defRPr sz="1400" b="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7pPr>
            <a:lvl8pPr marL="2286000" indent="-173038" algn="l" defTabSz="457200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Char char="-"/>
              <a:defRPr sz="1400" b="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8pPr>
            <a:lvl9pPr marL="2452688" indent="-163513" algn="l" defTabSz="457200" rtl="0" eaLnBrk="1" latinLnBrk="0" hangingPunct="1">
              <a:lnSpc>
                <a:spcPts val="1700"/>
              </a:lnSpc>
              <a:spcBef>
                <a:spcPts val="300"/>
              </a:spcBef>
              <a:spcAft>
                <a:spcPts val="300"/>
              </a:spcAft>
              <a:buSzPct val="80000"/>
              <a:buFont typeface="Lucida Grande"/>
              <a:buChar char="-"/>
              <a:defRPr sz="1400" b="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9pPr>
          </a:lstStyle>
          <a:p>
            <a:r>
              <a:rPr lang="en-US" sz="2000" dirty="0"/>
              <a:t>Session content</a:t>
            </a:r>
          </a:p>
          <a:p>
            <a:pPr lvl="1"/>
            <a:r>
              <a:rPr lang="en-US" dirty="0"/>
              <a:t>Slides and Example code:</a:t>
            </a:r>
          </a:p>
          <a:p>
            <a:pPr lvl="1"/>
            <a:r>
              <a:rPr lang="en-US" u="sng" dirty="0">
                <a:hlinkClick r:id="rId5"/>
              </a:rPr>
              <a:t>https://github.com/esri/arcgis-pro-sdk/wiki/tech-sessions</a:t>
            </a:r>
            <a:endParaRPr lang="en-US" u="sng" dirty="0"/>
          </a:p>
          <a:p>
            <a:pPr marL="283464" lvl="1" indent="0">
              <a:buNone/>
            </a:pPr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marL="621792" lvl="2" indent="0">
              <a:buNone/>
            </a:pPr>
            <a:endParaRPr lang="en-US" sz="2000" dirty="0"/>
          </a:p>
          <a:p>
            <a:pPr marL="283464" lvl="1" indent="0">
              <a:buNone/>
            </a:pPr>
            <a:endParaRPr lang="en-US" sz="2200" dirty="0"/>
          </a:p>
          <a:p>
            <a:pPr marL="283464" lvl="1" indent="0">
              <a:buNone/>
            </a:pPr>
            <a:endParaRPr lang="en-US" sz="2200" dirty="0"/>
          </a:p>
          <a:p>
            <a:pPr marL="621792" lvl="2" indent="0">
              <a:spcAft>
                <a:spcPts val="1000"/>
              </a:spcAft>
              <a:buNone/>
            </a:pPr>
            <a:endParaRPr lang="en-US" sz="2200" dirty="0"/>
          </a:p>
          <a:p>
            <a:pPr lvl="2">
              <a:spcAft>
                <a:spcPts val="1000"/>
              </a:spcAft>
            </a:pPr>
            <a:endParaRPr lang="en-US" sz="2200" dirty="0"/>
          </a:p>
          <a:p>
            <a:pPr lvl="2">
              <a:spcAft>
                <a:spcPts val="1000"/>
              </a:spcAft>
            </a:pPr>
            <a:endParaRPr lang="en-US" sz="2200" dirty="0"/>
          </a:p>
          <a:p>
            <a:endParaRPr lang="en-US" dirty="0"/>
          </a:p>
        </p:txBody>
      </p:sp>
      <p:pic>
        <p:nvPicPr>
          <p:cNvPr id="5" name="Picture 4" descr="Qr code&#10;&#10;Description automatically generated">
            <a:extLst>
              <a:ext uri="{FF2B5EF4-FFF2-40B4-BE49-F238E27FC236}">
                <a16:creationId xmlns:a16="http://schemas.microsoft.com/office/drawing/2014/main" id="{9EE6FF89-2973-46C1-8556-7D61460814B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90707" y="2884004"/>
            <a:ext cx="28575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797825"/>
      </p:ext>
    </p:extLst>
  </p:cSld>
  <p:clrMapOvr>
    <a:masterClrMapping/>
  </p:clrMapOvr>
  <p:transition spd="med">
    <p:fade/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1BCC173B-0C5B-A74F-8E7E-D84311C3E42C}"/>
              </a:ext>
            </a:extLst>
          </p:cNvPr>
          <p:cNvGrpSpPr/>
          <p:nvPr/>
        </p:nvGrpSpPr>
        <p:grpSpPr>
          <a:xfrm>
            <a:off x="0" y="-2"/>
            <a:ext cx="12192001" cy="6858003"/>
            <a:chOff x="0" y="-2"/>
            <a:chExt cx="12192001" cy="6858003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67835AA7-7C46-D34B-A285-4886647A48C9}"/>
                </a:ext>
              </a:extLst>
            </p:cNvPr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sp>
            <p:nvSpPr>
              <p:cNvPr id="12" name="gradient background1">
                <a:extLst>
                  <a:ext uri="{FF2B5EF4-FFF2-40B4-BE49-F238E27FC236}">
                    <a16:creationId xmlns:a16="http://schemas.microsoft.com/office/drawing/2014/main" id="{004BAF95-D028-054F-B48C-ADC67A6B7D54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13" name="gradient background1">
                <a:extLst>
                  <a:ext uri="{FF2B5EF4-FFF2-40B4-BE49-F238E27FC236}">
                    <a16:creationId xmlns:a16="http://schemas.microsoft.com/office/drawing/2014/main" id="{0251D965-B99F-0B44-855C-733CE8599B67}"/>
                  </a:ext>
                </a:extLst>
              </p:cNvPr>
              <p:cNvSpPr/>
              <p:nvPr/>
            </p:nvSpPr>
            <p:spPr bwMode="auto">
              <a:xfrm>
                <a:off x="0" y="0"/>
                <a:ext cx="12192000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/>
                  </a:gs>
                  <a:gs pos="75000">
                    <a:srgbClr val="0741AE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425A3B57-2C9F-E742-970A-00941607D0A4}"/>
                </a:ext>
              </a:extLst>
            </p:cNvPr>
            <p:cNvGrpSpPr/>
            <p:nvPr/>
          </p:nvGrpSpPr>
          <p:grpSpPr>
            <a:xfrm>
              <a:off x="0" y="0"/>
              <a:ext cx="5518813" cy="6858000"/>
              <a:chOff x="0" y="0"/>
              <a:chExt cx="5518813" cy="6858000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8F23665F-7301-2F45-A413-0B69D2FD4CD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82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6200000">
                <a:off x="-1289222" y="3013903"/>
                <a:ext cx="4589309" cy="2010866"/>
              </a:xfrm>
              <a:prstGeom prst="rect">
                <a:avLst/>
              </a:prstGeom>
            </p:spPr>
          </p:pic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02C03EA8-BF93-E448-A65C-AFD84D3D8FA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16027"/>
                <a:ext cx="4635101" cy="2641973"/>
              </a:xfrm>
              <a:prstGeom prst="rect">
                <a:avLst/>
              </a:prstGeom>
            </p:spPr>
          </p:pic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011C90D7-31B5-6743-9AB3-7487DA7142D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0"/>
                <a:ext cx="5518813" cy="3536066"/>
              </a:xfrm>
              <a:prstGeom prst="rect">
                <a:avLst/>
              </a:prstGeom>
            </p:spPr>
          </p:pic>
        </p:grp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A768B15D-57BC-B04A-B5CF-9566DBAE6A77}"/>
                </a:ext>
              </a:extLst>
            </p:cNvPr>
            <p:cNvGrpSpPr/>
            <p:nvPr/>
          </p:nvGrpSpPr>
          <p:grpSpPr>
            <a:xfrm>
              <a:off x="7454098" y="-2"/>
              <a:ext cx="4737903" cy="6858003"/>
              <a:chOff x="7454098" y="-2"/>
              <a:chExt cx="4737903" cy="6858003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224B245D-57A6-9A4E-8E35-1DAC2B1A351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9502777" y="-1"/>
                <a:ext cx="2689224" cy="3912243"/>
              </a:xfrm>
              <a:prstGeom prst="rect">
                <a:avLst/>
              </a:prstGeom>
            </p:spPr>
          </p:pic>
          <p:pic>
            <p:nvPicPr>
              <p:cNvPr id="23" name="Picture 22">
                <a:extLst>
                  <a:ext uri="{FF2B5EF4-FFF2-40B4-BE49-F238E27FC236}">
                    <a16:creationId xmlns:a16="http://schemas.microsoft.com/office/drawing/2014/main" id="{3386D0F4-A79F-E742-A6E7-B9B4A7AC495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 cstate="screen">
                <a:alphaModFix amt="75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6200000" flipH="1">
                <a:off x="8263052" y="2743857"/>
                <a:ext cx="6261650" cy="1596247"/>
              </a:xfrm>
              <a:prstGeom prst="rect">
                <a:avLst/>
              </a:prstGeom>
            </p:spPr>
          </p:pic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ED0A7CF4-5D25-6F45-AC70-42CC0E35365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-1"/>
              <a:stretch/>
            </p:blipFill>
            <p:spPr>
              <a:xfrm>
                <a:off x="9509083" y="4940781"/>
                <a:ext cx="2682917" cy="1917220"/>
              </a:xfrm>
              <a:prstGeom prst="rect">
                <a:avLst/>
              </a:prstGeom>
            </p:spPr>
          </p:pic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E180AF6A-6300-6C42-B9F5-6E14F3E7CE3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 cstate="screen">
                <a:alphaModFix amt="85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6200000">
                <a:off x="9307329" y="-658306"/>
                <a:ext cx="2226367" cy="3542976"/>
              </a:xfrm>
              <a:prstGeom prst="rect">
                <a:avLst/>
              </a:prstGeom>
            </p:spPr>
          </p:pic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D3EB3969-DADF-364A-9F2C-80526624958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7454098" y="3794531"/>
                <a:ext cx="4737902" cy="3063469"/>
              </a:xfrm>
              <a:prstGeom prst="rect">
                <a:avLst/>
              </a:prstGeom>
            </p:spPr>
          </p:pic>
        </p:grp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458C3CC2-2836-8540-82C2-551689D37432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42763" y="2670486"/>
            <a:ext cx="4906474" cy="151702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43C7A590-9999-EE4E-B5E3-D3578C0822AE}"/>
              </a:ext>
            </a:extLst>
          </p:cNvPr>
          <p:cNvSpPr/>
          <p:nvPr/>
        </p:nvSpPr>
        <p:spPr>
          <a:xfrm>
            <a:off x="0" y="6394787"/>
            <a:ext cx="121920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dirty="0">
                <a:solidFill>
                  <a:srgbClr val="76A7FF">
                    <a:alpha val="60000"/>
                  </a:srgbClr>
                </a:solidFill>
              </a:rPr>
              <a:t>Copyright © 2021 Esri.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824290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Click="0">
        <p:fade/>
      </p:transition>
    </mc:Choice>
    <mc:Fallback xmlns="">
      <p:transition spd="slow" advClick="0">
        <p:fade/>
      </p:transition>
    </mc:Fallback>
  </mc:AlternateContent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0BEF102-BA3B-CB41-8697-181FF86B50B1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</p:grpSpPr>
          <p:sp>
            <p:nvSpPr>
              <p:cNvPr id="19" name="gradient background1">
                <a:extLst>
                  <a:ext uri="{FF2B5EF4-FFF2-40B4-BE49-F238E27FC236}">
                    <a16:creationId xmlns:a16="http://schemas.microsoft.com/office/drawing/2014/main" id="{600D8D40-F20C-4E46-87B0-1D557AEE5A3B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40" name="gradient background1">
                <a:extLst>
                  <a:ext uri="{FF2B5EF4-FFF2-40B4-BE49-F238E27FC236}">
                    <a16:creationId xmlns:a16="http://schemas.microsoft.com/office/drawing/2014/main" id="{F1936B49-1E69-CB46-A4F4-3375F79715A5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>
                      <a:alpha val="57000"/>
                    </a:srgbClr>
                  </a:gs>
                  <a:gs pos="46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pic>
        <p:nvPicPr>
          <p:cNvPr id="3074" name="Picture 2">
            <a:extLst>
              <a:ext uri="{FF2B5EF4-FFF2-40B4-BE49-F238E27FC236}">
                <a16:creationId xmlns:a16="http://schemas.microsoft.com/office/drawing/2014/main" id="{D8DA4CAF-0F81-45BA-8F73-A6B7C7775F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873" y="1184485"/>
            <a:ext cx="7496269" cy="4847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Title 49">
            <a:extLst>
              <a:ext uri="{FF2B5EF4-FFF2-40B4-BE49-F238E27FC236}">
                <a16:creationId xmlns:a16="http://schemas.microsoft.com/office/drawing/2014/main" id="{E2517549-8406-E740-85E7-49B4C190C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Voxel Layer API – Slices and Sections </a:t>
            </a:r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DF2E0C8-5BEB-B741-B50C-320A568645F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F72FC94-1EA5-4D55-A45B-11F6BA772089}"/>
              </a:ext>
            </a:extLst>
          </p:cNvPr>
          <p:cNvGrpSpPr/>
          <p:nvPr/>
        </p:nvGrpSpPr>
        <p:grpSpPr>
          <a:xfrm>
            <a:off x="758734" y="1179081"/>
            <a:ext cx="7502074" cy="4850915"/>
            <a:chOff x="2184414" y="1179081"/>
            <a:chExt cx="7502074" cy="4850915"/>
          </a:xfrm>
        </p:grpSpPr>
        <p:pic>
          <p:nvPicPr>
            <p:cNvPr id="16" name="Picture 2">
              <a:extLst>
                <a:ext uri="{FF2B5EF4-FFF2-40B4-BE49-F238E27FC236}">
                  <a16:creationId xmlns:a16="http://schemas.microsoft.com/office/drawing/2014/main" id="{C3819352-D4CF-4D4E-AADF-ADAD8D6C3AE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84414" y="1179081"/>
              <a:ext cx="7502074" cy="48509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BD5B20E2-BF8E-4C92-96EC-C9F064888F19}"/>
                </a:ext>
              </a:extLst>
            </p:cNvPr>
            <p:cNvCxnSpPr/>
            <p:nvPr/>
          </p:nvCxnSpPr>
          <p:spPr bwMode="auto">
            <a:xfrm flipV="1">
              <a:off x="6096000" y="4078941"/>
              <a:ext cx="1936376" cy="1030941"/>
            </a:xfrm>
            <a:prstGeom prst="line">
              <a:avLst/>
            </a:prstGeom>
            <a:noFill/>
            <a:ln w="5715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470248F6-1234-4542-AA66-6E18B2C8DAD7}"/>
                </a:ext>
              </a:extLst>
            </p:cNvPr>
            <p:cNvSpPr/>
            <p:nvPr/>
          </p:nvSpPr>
          <p:spPr bwMode="auto">
            <a:xfrm>
              <a:off x="6751859" y="4607856"/>
              <a:ext cx="240612" cy="215153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bg1"/>
              </a:solidFill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BD6106E3-346F-4284-9CDC-5EC9516EBFD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851011" y="1667435"/>
              <a:ext cx="33883" cy="4349944"/>
            </a:xfrm>
            <a:prstGeom prst="line">
              <a:avLst/>
            </a:prstGeom>
            <a:noFill/>
            <a:ln w="28575" cap="flat" cmpd="sng" algn="ctr">
              <a:solidFill>
                <a:schemeClr val="bg1"/>
              </a:solidFill>
              <a:prstDash val="sysDot"/>
              <a:round/>
              <a:headEnd type="triangle" w="lg" len="lg"/>
              <a:tailEnd type="none" w="med" len="med"/>
            </a:ln>
            <a:effectLst/>
          </p:spPr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8E617289-40D0-429D-9137-A84D3942F6F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865806" y="3429000"/>
              <a:ext cx="176402" cy="649941"/>
            </a:xfrm>
            <a:prstGeom prst="line">
              <a:avLst/>
            </a:prstGeom>
            <a:noFill/>
            <a:ln w="508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8C4A5349-2313-4E88-9E91-B70B4EEADEEB}"/>
              </a:ext>
            </a:extLst>
          </p:cNvPr>
          <p:cNvSpPr txBox="1"/>
          <p:nvPr/>
        </p:nvSpPr>
        <p:spPr>
          <a:xfrm>
            <a:off x="6705848" y="543404"/>
            <a:ext cx="5252113" cy="4471310"/>
          </a:xfrm>
          <a:prstGeom prst="rect">
            <a:avLst/>
          </a:prstGeom>
          <a:solidFill>
            <a:schemeClr val="tx1"/>
          </a:solidFill>
          <a:effectLst/>
        </p:spPr>
        <p:txBody>
          <a:bodyPr wrap="square" lIns="0" tIns="0" rIns="0" bIns="0" rtlCol="0" anchor="t">
            <a:noAutofit/>
          </a:bodyPr>
          <a:lstStyle/>
          <a:p>
            <a:pPr>
              <a:defRPr/>
            </a:pPr>
            <a:r>
              <a:rPr lang="en-US" dirty="0">
                <a:solidFill>
                  <a:srgbClr val="008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//Create a slice - </a:t>
            </a:r>
            <a:r>
              <a:rPr lang="en-US" sz="1600" dirty="0" err="1">
                <a:solidFill>
                  <a:srgbClr val="008000"/>
                </a:solidFill>
                <a:latin typeface="Consolas" panose="020B0609020204030204" pitchFamily="49" charset="0"/>
              </a:rPr>
              <a:t>SliceDefinition</a:t>
            </a:r>
            <a:endParaRPr lang="en-US" sz="1600" dirty="0">
              <a:solidFill>
                <a:srgbClr val="008000"/>
              </a:solidFill>
              <a:latin typeface="Consolas" panose="020B0609020204030204" pitchFamily="49" charset="0"/>
            </a:endParaRPr>
          </a:p>
          <a:p>
            <a:pPr>
              <a:defRPr/>
            </a:pP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 //Define w/ Location, Orientation, Tilt</a:t>
            </a:r>
          </a:p>
          <a:p>
            <a:pPr>
              <a:defRPr/>
            </a:pPr>
            <a:r>
              <a:rPr lang="en-US" sz="1600" dirty="0">
                <a:solidFill>
                  <a:srgbClr val="000000"/>
                </a:solidFill>
                <a:latin typeface="Consolas"/>
              </a:rPr>
              <a:t> (double </a:t>
            </a:r>
            <a:r>
              <a:rPr lang="en-US" sz="1600" dirty="0" err="1">
                <a:solidFill>
                  <a:srgbClr val="000000"/>
                </a:solidFill>
                <a:latin typeface="Consolas"/>
              </a:rPr>
              <a:t>volx</a:t>
            </a:r>
            <a:r>
              <a:rPr lang="en-US" sz="1600" dirty="0">
                <a:solidFill>
                  <a:srgbClr val="000000"/>
                </a:solidFill>
                <a:latin typeface="Consolas"/>
              </a:rPr>
              <a:t>, double </a:t>
            </a:r>
            <a:r>
              <a:rPr lang="en-US" sz="1600" dirty="0" err="1">
                <a:solidFill>
                  <a:srgbClr val="000000"/>
                </a:solidFill>
                <a:latin typeface="Consolas"/>
              </a:rPr>
              <a:t>voly</a:t>
            </a:r>
            <a:r>
              <a:rPr lang="en-US" sz="1600" dirty="0">
                <a:solidFill>
                  <a:srgbClr val="000000"/>
                </a:solidFill>
                <a:latin typeface="Consolas"/>
              </a:rPr>
              <a:t>, double </a:t>
            </a:r>
            <a:r>
              <a:rPr lang="en-US" sz="1600" dirty="0" err="1">
                <a:solidFill>
                  <a:srgbClr val="000000"/>
                </a:solidFill>
                <a:latin typeface="Consolas"/>
              </a:rPr>
              <a:t>volz</a:t>
            </a:r>
            <a:r>
              <a:rPr lang="en-US" sz="1600" dirty="0">
                <a:solidFill>
                  <a:srgbClr val="000000"/>
                </a:solidFill>
                <a:latin typeface="Consolas"/>
              </a:rPr>
              <a:t>) = </a:t>
            </a:r>
          </a:p>
          <a:p>
            <a:pPr>
              <a:defRPr/>
            </a:pPr>
            <a:r>
              <a:rPr lang="en-US" sz="1600" dirty="0">
                <a:solidFill>
                  <a:srgbClr val="000000"/>
                </a:solidFill>
                <a:latin typeface="Consolas"/>
              </a:rPr>
              <a:t>              </a:t>
            </a:r>
            <a:r>
              <a:rPr lang="en-US" sz="1600" dirty="0" err="1">
                <a:solidFill>
                  <a:srgbClr val="000000"/>
                </a:solidFill>
                <a:latin typeface="Consolas"/>
              </a:rPr>
              <a:t>voxelLayer.GetVolumeSize</a:t>
            </a:r>
            <a:r>
              <a:rPr lang="en-US" sz="1600" dirty="0">
                <a:solidFill>
                  <a:srgbClr val="000000"/>
                </a:solidFill>
                <a:latin typeface="Consolas"/>
              </a:rPr>
              <a:t>();</a:t>
            </a:r>
          </a:p>
          <a:p>
            <a:pPr>
              <a:defRPr/>
            </a:pPr>
            <a:r>
              <a:rPr lang="en-US" sz="1600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Consolas"/>
              </a:rPr>
              <a:t>var</a:t>
            </a:r>
            <a:r>
              <a:rPr lang="en-US" sz="1600" dirty="0">
                <a:solidFill>
                  <a:srgbClr val="000000"/>
                </a:solidFill>
                <a:latin typeface="Consolas"/>
              </a:rPr>
              <a:t> orientation = 315.0;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 //Azimuth:0-360</a:t>
            </a:r>
            <a:r>
              <a:rPr lang="en-US" sz="1600" baseline="30000" dirty="0">
                <a:solidFill>
                  <a:srgbClr val="008000"/>
                </a:solidFill>
                <a:latin typeface="Consolas" panose="020B0609020204030204" pitchFamily="49" charset="0"/>
              </a:rPr>
              <a:t>0</a:t>
            </a:r>
            <a:endParaRPr lang="en-US" sz="1600" baseline="30000" dirty="0">
              <a:solidFill>
                <a:srgbClr val="000000"/>
              </a:solidFill>
              <a:latin typeface="Consolas"/>
            </a:endParaRPr>
          </a:p>
          <a:p>
            <a:pPr>
              <a:defRPr/>
            </a:pPr>
            <a:r>
              <a:rPr lang="en-US" sz="1600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Consolas"/>
              </a:rPr>
              <a:t>var</a:t>
            </a:r>
            <a:r>
              <a:rPr lang="en-US" sz="1600" dirty="0">
                <a:solidFill>
                  <a:srgbClr val="000000"/>
                </a:solidFill>
                <a:latin typeface="Consolas"/>
              </a:rPr>
              <a:t> tilt = 0.0; 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//Angle:0- -/+90</a:t>
            </a:r>
            <a:r>
              <a:rPr lang="en-US" sz="1600" baseline="30000" dirty="0">
                <a:solidFill>
                  <a:srgbClr val="008000"/>
                </a:solidFill>
                <a:latin typeface="Consolas" panose="020B0609020204030204" pitchFamily="49" charset="0"/>
              </a:rPr>
              <a:t>0</a:t>
            </a:r>
            <a:endParaRPr lang="en-US" sz="1600" dirty="0">
              <a:solidFill>
                <a:srgbClr val="008000"/>
              </a:solidFill>
              <a:latin typeface="Consolas" panose="020B0609020204030204" pitchFamily="49" charset="0"/>
            </a:endParaRPr>
          </a:p>
          <a:p>
            <a:pPr>
              <a:defRPr/>
            </a:pP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 </a:t>
            </a:r>
            <a:endParaRPr lang="en-US" sz="1600" dirty="0">
              <a:solidFill>
                <a:srgbClr val="000000"/>
              </a:solidFill>
              <a:latin typeface="Consolas"/>
            </a:endParaRPr>
          </a:p>
          <a:p>
            <a:pPr>
              <a:defRPr/>
            </a:pPr>
            <a:r>
              <a:rPr lang="en-US" sz="1600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/>
              </a:rPr>
              <a:t>voxelLayer.CreateSlice</a:t>
            </a:r>
            <a:r>
              <a:rPr lang="en-US" sz="1600" dirty="0">
                <a:solidFill>
                  <a:srgbClr val="000000"/>
                </a:solidFill>
                <a:latin typeface="Consolas"/>
              </a:rPr>
              <a:t>(new </a:t>
            </a:r>
            <a:r>
              <a:rPr lang="en-US" sz="1600" dirty="0" err="1">
                <a:solidFill>
                  <a:srgbClr val="2B91AF"/>
                </a:solidFill>
                <a:latin typeface="Consolas"/>
              </a:rPr>
              <a:t>SliceDefinition</a:t>
            </a:r>
            <a:r>
              <a:rPr lang="en-US" sz="1600" dirty="0">
                <a:solidFill>
                  <a:srgbClr val="000000"/>
                </a:solidFill>
                <a:latin typeface="Consolas"/>
              </a:rPr>
              <a:t>(){</a:t>
            </a:r>
          </a:p>
          <a:p>
            <a:pPr>
              <a:defRPr/>
            </a:pP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Consolas"/>
              </a:rPr>
              <a:t> Name = “Middle Slice”,</a:t>
            </a:r>
          </a:p>
          <a:p>
            <a:pPr>
              <a:defRPr/>
            </a:pPr>
            <a:r>
              <a:rPr lang="en-US" sz="1600" dirty="0">
                <a:solidFill>
                  <a:srgbClr val="000000"/>
                </a:solidFill>
                <a:latin typeface="Consolas"/>
              </a:rPr>
              <a:t>  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//Location in voxel space</a:t>
            </a:r>
            <a:endParaRPr lang="en-US" sz="1600" dirty="0">
              <a:solidFill>
                <a:srgbClr val="000000"/>
              </a:solidFill>
              <a:latin typeface="Consolas"/>
            </a:endParaRPr>
          </a:p>
          <a:p>
            <a:pPr>
              <a:defRPr/>
            </a:pPr>
            <a:r>
              <a:rPr lang="en-US" sz="1600" dirty="0">
                <a:solidFill>
                  <a:srgbClr val="000000"/>
                </a:solidFill>
                <a:latin typeface="Consolas"/>
              </a:rPr>
              <a:t>  </a:t>
            </a:r>
            <a:r>
              <a:rPr lang="en-US" sz="1600" dirty="0" err="1">
                <a:solidFill>
                  <a:srgbClr val="000000"/>
                </a:solidFill>
                <a:latin typeface="Consolas"/>
              </a:rPr>
              <a:t>VoxelPosition</a:t>
            </a:r>
            <a:r>
              <a:rPr lang="en-US" sz="1600" dirty="0">
                <a:solidFill>
                  <a:srgbClr val="000000"/>
                </a:solidFill>
                <a:latin typeface="Consolas"/>
              </a:rPr>
              <a:t> = </a:t>
            </a:r>
          </a:p>
          <a:p>
            <a:pPr>
              <a:defRPr/>
            </a:pPr>
            <a:r>
              <a:rPr lang="en-US" sz="1600" dirty="0">
                <a:solidFill>
                  <a:srgbClr val="000000"/>
                </a:solidFill>
                <a:latin typeface="Consolas"/>
              </a:rPr>
              <a:t>    new </a:t>
            </a:r>
            <a:r>
              <a:rPr lang="en-US" sz="1600" dirty="0">
                <a:solidFill>
                  <a:srgbClr val="2B91AF"/>
                </a:solidFill>
                <a:latin typeface="Consolas"/>
              </a:rPr>
              <a:t>Coordinate3D</a:t>
            </a:r>
            <a:r>
              <a:rPr lang="en-US" sz="1600" dirty="0">
                <a:solidFill>
                  <a:srgbClr val="000000"/>
                </a:solidFill>
                <a:latin typeface="Consolas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Consolas"/>
              </a:rPr>
              <a:t>volx</a:t>
            </a:r>
            <a:r>
              <a:rPr lang="en-US" sz="1600" dirty="0">
                <a:solidFill>
                  <a:srgbClr val="000000"/>
                </a:solidFill>
                <a:latin typeface="Consolas"/>
              </a:rPr>
              <a:t>/2, </a:t>
            </a:r>
            <a:r>
              <a:rPr lang="en-US" sz="1600" dirty="0" err="1">
                <a:solidFill>
                  <a:srgbClr val="000000"/>
                </a:solidFill>
                <a:latin typeface="Consolas"/>
              </a:rPr>
              <a:t>voly</a:t>
            </a:r>
            <a:r>
              <a:rPr lang="en-US" sz="1600" dirty="0">
                <a:solidFill>
                  <a:srgbClr val="000000"/>
                </a:solidFill>
                <a:latin typeface="Consolas"/>
              </a:rPr>
              <a:t>/2, </a:t>
            </a:r>
            <a:r>
              <a:rPr lang="en-US" sz="1600" dirty="0" err="1">
                <a:solidFill>
                  <a:srgbClr val="000000"/>
                </a:solidFill>
                <a:latin typeface="Consolas"/>
              </a:rPr>
              <a:t>volz</a:t>
            </a:r>
            <a:r>
              <a:rPr lang="en-US" sz="1600" dirty="0">
                <a:solidFill>
                  <a:srgbClr val="000000"/>
                </a:solidFill>
                <a:latin typeface="Consolas"/>
              </a:rPr>
              <a:t>/2),</a:t>
            </a:r>
          </a:p>
          <a:p>
            <a:pPr>
              <a:defRPr/>
            </a:pPr>
            <a:r>
              <a:rPr lang="en-US" sz="1600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 //</a:t>
            </a:r>
            <a:r>
              <a:rPr lang="en-US" sz="1600" dirty="0" err="1">
                <a:solidFill>
                  <a:srgbClr val="008000"/>
                </a:solidFill>
                <a:latin typeface="Consolas" panose="020B0609020204030204" pitchFamily="49" charset="0"/>
              </a:rPr>
              <a:t>recall:use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 unit vector – use </a:t>
            </a:r>
            <a:r>
              <a:rPr lang="en-US" sz="1600" dirty="0" err="1">
                <a:solidFill>
                  <a:srgbClr val="008000"/>
                </a:solidFill>
                <a:latin typeface="Consolas" panose="020B0609020204030204" pitchFamily="49" charset="0"/>
              </a:rPr>
              <a:t>GetNormal</a:t>
            </a:r>
            <a:endParaRPr lang="en-US" sz="1600" dirty="0">
              <a:solidFill>
                <a:srgbClr val="000000"/>
              </a:solidFill>
              <a:latin typeface="Consolas"/>
            </a:endParaRPr>
          </a:p>
          <a:p>
            <a:pPr>
              <a:defRPr/>
            </a:pPr>
            <a:r>
              <a:rPr lang="en-US" sz="1600" dirty="0">
                <a:solidFill>
                  <a:srgbClr val="000000"/>
                </a:solidFill>
                <a:latin typeface="Consolas"/>
              </a:rPr>
              <a:t>  Normal = </a:t>
            </a:r>
            <a:r>
              <a:rPr lang="en-US" sz="1600" dirty="0" err="1">
                <a:solidFill>
                  <a:srgbClr val="000000"/>
                </a:solidFill>
                <a:latin typeface="Consolas"/>
              </a:rPr>
              <a:t>voxelLayer.GetNormal</a:t>
            </a:r>
            <a:r>
              <a:rPr lang="en-US" sz="1600" dirty="0">
                <a:solidFill>
                  <a:srgbClr val="000000"/>
                </a:solidFill>
                <a:latin typeface="Consolas"/>
              </a:rPr>
              <a:t>(</a:t>
            </a:r>
          </a:p>
          <a:p>
            <a:pPr>
              <a:defRPr/>
            </a:pPr>
            <a:r>
              <a:rPr lang="en-US" sz="1600" dirty="0">
                <a:solidFill>
                  <a:srgbClr val="000000"/>
                </a:solidFill>
                <a:latin typeface="Consolas"/>
              </a:rPr>
              <a:t>                          </a:t>
            </a:r>
            <a:r>
              <a:rPr lang="en-US" sz="1600" dirty="0" err="1">
                <a:solidFill>
                  <a:srgbClr val="000000"/>
                </a:solidFill>
                <a:latin typeface="Consolas"/>
              </a:rPr>
              <a:t>orientation,tilt</a:t>
            </a:r>
            <a:r>
              <a:rPr lang="en-US" sz="1600" dirty="0">
                <a:solidFill>
                  <a:srgbClr val="000000"/>
                </a:solidFill>
                <a:latin typeface="Consolas"/>
              </a:rPr>
              <a:t>);</a:t>
            </a:r>
          </a:p>
          <a:p>
            <a:pPr>
              <a:defRPr/>
            </a:pPr>
            <a:r>
              <a:rPr lang="en-US" sz="1600" dirty="0">
                <a:solidFill>
                  <a:srgbClr val="000000"/>
                </a:solidFill>
                <a:latin typeface="Consolas"/>
              </a:rPr>
              <a:t> });</a:t>
            </a:r>
            <a:endParaRPr lang="en-US" sz="1600" dirty="0">
              <a:solidFill>
                <a:srgbClr val="008000"/>
              </a:solidFill>
              <a:latin typeface="Consolas" panose="020B0609020204030204" pitchFamily="49" charset="0"/>
            </a:endParaRPr>
          </a:p>
          <a:p>
            <a:pPr>
              <a:defRPr/>
            </a:pPr>
            <a:r>
              <a:rPr lang="en-US" sz="1600" dirty="0">
                <a:solidFill>
                  <a:srgbClr val="000000"/>
                </a:solidFill>
                <a:latin typeface="Consolas"/>
              </a:rPr>
              <a:t> 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//translate _back_ with</a:t>
            </a:r>
          </a:p>
          <a:p>
            <a:pPr>
              <a:defRPr/>
            </a:pP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 //</a:t>
            </a:r>
            <a:r>
              <a:rPr lang="en-US" sz="1600" dirty="0" err="1">
                <a:solidFill>
                  <a:srgbClr val="008000"/>
                </a:solidFill>
                <a:latin typeface="Consolas" panose="020B0609020204030204" pitchFamily="49" charset="0"/>
              </a:rPr>
              <a:t>voxelLayer.GetOrientationAndTilt</a:t>
            </a:r>
            <a:r>
              <a:rPr lang="en-US" sz="1600" dirty="0">
                <a:solidFill>
                  <a:srgbClr val="008000"/>
                </a:solidFill>
                <a:latin typeface="Consolas" panose="020B0609020204030204" pitchFamily="49" charset="0"/>
              </a:rPr>
              <a:t>(normal)</a:t>
            </a:r>
            <a:endParaRPr lang="en-US" sz="1600" dirty="0">
              <a:solidFill>
                <a:srgbClr val="000000"/>
              </a:solidFill>
              <a:latin typeface="Consolas"/>
            </a:endParaRPr>
          </a:p>
          <a:p>
            <a:pPr lvl="0">
              <a:defRPr/>
            </a:pPr>
            <a:r>
              <a:rPr lang="en-US" dirty="0">
                <a:solidFill>
                  <a:srgbClr val="2B91AF"/>
                </a:solidFill>
                <a:latin typeface="Consolas"/>
              </a:rPr>
              <a:t>  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9494225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3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0BEF102-BA3B-CB41-8697-181FF86B50B1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</p:grpSpPr>
          <p:sp>
            <p:nvSpPr>
              <p:cNvPr id="19" name="gradient background1">
                <a:extLst>
                  <a:ext uri="{FF2B5EF4-FFF2-40B4-BE49-F238E27FC236}">
                    <a16:creationId xmlns:a16="http://schemas.microsoft.com/office/drawing/2014/main" id="{600D8D40-F20C-4E46-87B0-1D557AEE5A3B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40" name="gradient background1">
                <a:extLst>
                  <a:ext uri="{FF2B5EF4-FFF2-40B4-BE49-F238E27FC236}">
                    <a16:creationId xmlns:a16="http://schemas.microsoft.com/office/drawing/2014/main" id="{F1936B49-1E69-CB46-A4F4-3375F79715A5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>
                      <a:alpha val="57000"/>
                    </a:srgbClr>
                  </a:gs>
                  <a:gs pos="46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50" name="Title 49">
            <a:extLst>
              <a:ext uri="{FF2B5EF4-FFF2-40B4-BE49-F238E27FC236}">
                <a16:creationId xmlns:a16="http://schemas.microsoft.com/office/drawing/2014/main" id="{E2517549-8406-E740-85E7-49B4C190C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Voxel Layer API – Variables - </a:t>
            </a:r>
            <a:r>
              <a:rPr lang="en-US" dirty="0" err="1"/>
              <a:t>VoxelVariableProfile</a:t>
            </a:r>
            <a:endParaRPr lang="en-US" dirty="0"/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DF2E0C8-5BEB-B741-B50C-320A568645F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7B512FD-7F22-4E4A-A878-10706E926C9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Voxel data values are stored as “variable profiles”: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VoxelVariableProfile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dirty="0"/>
              <a:t>Data type can be Continuous or Discrete</a:t>
            </a:r>
          </a:p>
          <a:p>
            <a:pPr lvl="2"/>
            <a:r>
              <a:rPr lang="en-US" dirty="0"/>
              <a:t>Continuous data is rendered with a stretch renderer</a:t>
            </a:r>
          </a:p>
          <a:p>
            <a:pPr lvl="2"/>
            <a:r>
              <a:rPr lang="en-US" dirty="0"/>
              <a:t>Discrete data is rendered </a:t>
            </a:r>
            <a:r>
              <a:rPr lang="en-US" dirty="0" err="1"/>
              <a:t>wth</a:t>
            </a:r>
            <a:r>
              <a:rPr lang="en-US" dirty="0"/>
              <a:t> a unique value renderer</a:t>
            </a:r>
          </a:p>
          <a:p>
            <a:pPr lvl="1"/>
            <a:r>
              <a:rPr lang="en-US" dirty="0"/>
              <a:t>There is always one variable profile “active” or “selected”</a:t>
            </a:r>
          </a:p>
          <a:p>
            <a:pPr lvl="2"/>
            <a:r>
              <a:rPr lang="en-US" dirty="0"/>
              <a:t>Changing the selected variable profile changes the renderer</a:t>
            </a:r>
          </a:p>
          <a:p>
            <a:pPr lvl="2"/>
            <a:r>
              <a:rPr lang="en-US" dirty="0"/>
              <a:t>All available variable profiles are accessed off the Voxel Layer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450916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4000" advClick="0">
        <p159:morph option="byObject"/>
      </p:transition>
    </mc:Choice>
    <mc:Fallback xmlns="">
      <p:transition spd="slow" advClick="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1" y="0"/>
            <a:ext cx="12192000" cy="6858000"/>
            <a:chOff x="0" y="0"/>
            <a:chExt cx="12192000" cy="6858000"/>
          </a:xfrm>
          <a:solidFill>
            <a:schemeClr val="bg1"/>
          </a:solidFill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0BEF102-BA3B-CB41-8697-181FF86B50B1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  <a:grpFill/>
          </p:grpSpPr>
          <p:sp>
            <p:nvSpPr>
              <p:cNvPr id="19" name="gradient background1">
                <a:extLst>
                  <a:ext uri="{FF2B5EF4-FFF2-40B4-BE49-F238E27FC236}">
                    <a16:creationId xmlns:a16="http://schemas.microsoft.com/office/drawing/2014/main" id="{600D8D40-F20C-4E46-87B0-1D557AEE5A3B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pFill/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40" name="gradient background1">
                <a:extLst>
                  <a:ext uri="{FF2B5EF4-FFF2-40B4-BE49-F238E27FC236}">
                    <a16:creationId xmlns:a16="http://schemas.microsoft.com/office/drawing/2014/main" id="{F1936B49-1E69-CB46-A4F4-3375F79715A5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pFill/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  <a:grpFill/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  <a:grpFill/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  <a:grpFill/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pFill/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99305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>
        <p:fade/>
      </p:transition>
    </mc:Choice>
    <mc:Fallback xmlns="">
      <p:transition spd="slow" advClick="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0BEF102-BA3B-CB41-8697-181FF86B50B1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</p:grpSpPr>
          <p:sp>
            <p:nvSpPr>
              <p:cNvPr id="19" name="gradient background1">
                <a:extLst>
                  <a:ext uri="{FF2B5EF4-FFF2-40B4-BE49-F238E27FC236}">
                    <a16:creationId xmlns:a16="http://schemas.microsoft.com/office/drawing/2014/main" id="{600D8D40-F20C-4E46-87B0-1D557AEE5A3B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1E71FF"/>
                  </a:gs>
                  <a:gs pos="93000">
                    <a:srgbClr val="00063D"/>
                  </a:gs>
                </a:gsLst>
                <a:lin ang="54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40" name="gradient background1">
                <a:extLst>
                  <a:ext uri="{FF2B5EF4-FFF2-40B4-BE49-F238E27FC236}">
                    <a16:creationId xmlns:a16="http://schemas.microsoft.com/office/drawing/2014/main" id="{F1936B49-1E69-CB46-A4F4-3375F79715A5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adFill flip="none" rotWithShape="1">
                <a:gsLst>
                  <a:gs pos="0">
                    <a:srgbClr val="00F7BD">
                      <a:alpha val="57000"/>
                    </a:srgbClr>
                  </a:gs>
                  <a:gs pos="46000">
                    <a:srgbClr val="1D60D6">
                      <a:alpha val="0"/>
                    </a:srgbClr>
                  </a:gs>
                </a:gsLst>
                <a:lin ang="8100000" scaled="1"/>
                <a:tileRect/>
              </a:gra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adFill flip="none" rotWithShape="1">
              <a:gsLst>
                <a:gs pos="0">
                  <a:srgbClr val="1E71FF">
                    <a:alpha val="0"/>
                  </a:srgbClr>
                </a:gs>
                <a:gs pos="93000">
                  <a:srgbClr val="00063D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  <p:sp>
        <p:nvSpPr>
          <p:cNvPr id="50" name="Title 49">
            <a:extLst>
              <a:ext uri="{FF2B5EF4-FFF2-40B4-BE49-F238E27FC236}">
                <a16:creationId xmlns:a16="http://schemas.microsoft.com/office/drawing/2014/main" id="{E2517549-8406-E740-85E7-49B4C190C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Voxel Layer API – </a:t>
            </a:r>
            <a:r>
              <a:rPr lang="en-US" dirty="0" err="1"/>
              <a:t>Isosurface</a:t>
            </a:r>
            <a:endParaRPr lang="en-US" dirty="0"/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BDF2E0C8-5BEB-B741-B50C-320A568645F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7B512FD-7F22-4E4A-A878-10706E926C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14400" y="1828800"/>
            <a:ext cx="10826494" cy="3429000"/>
          </a:xfrm>
        </p:spPr>
        <p:txBody>
          <a:bodyPr/>
          <a:lstStyle/>
          <a:p>
            <a:r>
              <a:rPr lang="en-US" dirty="0"/>
              <a:t>Creates a surface representing a single data value (within a </a:t>
            </a:r>
            <a:r>
              <a:rPr lang="en-US" dirty="0" err="1"/>
              <a:t>VoxelVariableProfile</a:t>
            </a:r>
            <a:r>
              <a:rPr lang="en-US" dirty="0"/>
              <a:t> of Continuous data type)</a:t>
            </a:r>
          </a:p>
          <a:p>
            <a:pPr lvl="1"/>
            <a:r>
              <a:rPr lang="en-US" dirty="0" err="1"/>
              <a:t>IsoSurface</a:t>
            </a:r>
            <a:r>
              <a:rPr lang="en-US" dirty="0"/>
              <a:t> is homogenous - i.e. all voxels visualized in an </a:t>
            </a:r>
            <a:r>
              <a:rPr lang="en-US" dirty="0" err="1"/>
              <a:t>Isosurface</a:t>
            </a:r>
            <a:r>
              <a:rPr lang="en-US" dirty="0"/>
              <a:t> have the same value (for the given variable profile)</a:t>
            </a:r>
          </a:p>
          <a:p>
            <a:pPr lvl="1"/>
            <a:r>
              <a:rPr lang="en-US" dirty="0"/>
              <a:t>Up to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variableProfile.MaxNumberOfIsosurfaces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/>
              <a:t>can be created (limit currently set at 4)</a:t>
            </a:r>
          </a:p>
          <a:p>
            <a:pPr lvl="1"/>
            <a:endParaRPr lang="en-US" dirty="0"/>
          </a:p>
          <a:p>
            <a:r>
              <a:rPr lang="en-US" dirty="0" err="1"/>
              <a:t>Isosurfaces</a:t>
            </a:r>
            <a:r>
              <a:rPr lang="en-US" dirty="0"/>
              <a:t> are represented as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IsosurfaceDefinitions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Access off the </a:t>
            </a:r>
            <a:r>
              <a:rPr lang="en-US" dirty="0" err="1"/>
              <a:t>variableProfile</a:t>
            </a:r>
            <a:r>
              <a:rPr lang="en-US" dirty="0"/>
              <a:t> via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GetIsoSurfaces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pPr lvl="2"/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CreateIsoSurface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surfaceDefinition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2"/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UpdateIsoSurface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surfaceDefinition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2"/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DeleteIsoSurface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surfaceDefinition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1872989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4000" advClick="0">
        <p159:morph option="byObject"/>
      </p:transition>
    </mc:Choice>
    <mc:Fallback xmlns="">
      <p:transition spd="slow" advClick="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A642086-7192-704D-822A-54FC0E014C6D}"/>
              </a:ext>
            </a:extLst>
          </p:cNvPr>
          <p:cNvGrpSpPr/>
          <p:nvPr/>
        </p:nvGrpSpPr>
        <p:grpSpPr>
          <a:xfrm>
            <a:off x="1" y="0"/>
            <a:ext cx="12192000" cy="6858000"/>
            <a:chOff x="0" y="0"/>
            <a:chExt cx="12192000" cy="6858000"/>
          </a:xfrm>
          <a:solidFill>
            <a:schemeClr val="bg1"/>
          </a:solidFill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0BEF102-BA3B-CB41-8697-181FF86B50B1}"/>
                </a:ext>
              </a:extLst>
            </p:cNvPr>
            <p:cNvGrpSpPr/>
            <p:nvPr/>
          </p:nvGrpSpPr>
          <p:grpSpPr>
            <a:xfrm>
              <a:off x="1" y="0"/>
              <a:ext cx="12191999" cy="6858000"/>
              <a:chOff x="1" y="0"/>
              <a:chExt cx="12191999" cy="6858000"/>
            </a:xfrm>
            <a:grpFill/>
          </p:grpSpPr>
          <p:sp>
            <p:nvSpPr>
              <p:cNvPr id="19" name="gradient background1">
                <a:extLst>
                  <a:ext uri="{FF2B5EF4-FFF2-40B4-BE49-F238E27FC236}">
                    <a16:creationId xmlns:a16="http://schemas.microsoft.com/office/drawing/2014/main" id="{600D8D40-F20C-4E46-87B0-1D557AEE5A3B}"/>
                  </a:ext>
                </a:extLst>
              </p:cNvPr>
              <p:cNvSpPr/>
              <p:nvPr/>
            </p:nvSpPr>
            <p:spPr bwMode="auto">
              <a:xfrm>
                <a:off x="1" y="0"/>
                <a:ext cx="12191999" cy="6858000"/>
              </a:xfrm>
              <a:prstGeom prst="rect">
                <a:avLst/>
              </a:prstGeom>
              <a:grpFill/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  <p:sp>
            <p:nvSpPr>
              <p:cNvPr id="40" name="gradient background1">
                <a:extLst>
                  <a:ext uri="{FF2B5EF4-FFF2-40B4-BE49-F238E27FC236}">
                    <a16:creationId xmlns:a16="http://schemas.microsoft.com/office/drawing/2014/main" id="{F1936B49-1E69-CB46-A4F4-3375F79715A5}"/>
                  </a:ext>
                </a:extLst>
              </p:cNvPr>
              <p:cNvSpPr/>
              <p:nvPr/>
            </p:nvSpPr>
            <p:spPr bwMode="auto">
              <a:xfrm>
                <a:off x="2107096" y="0"/>
                <a:ext cx="10084903" cy="6858000"/>
              </a:xfrm>
              <a:prstGeom prst="rect">
                <a:avLst/>
              </a:prstGeom>
              <a:grpFill/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400" b="1" dirty="0">
                  <a:solidFill>
                    <a:srgbClr val="000000"/>
                  </a:solidFill>
                  <a:latin typeface="Arial" charset="0"/>
                  <a:ea typeface="ＭＳ Ｐゴシック" pitchFamily="16" charset="-128"/>
                  <a:cs typeface="ＭＳ Ｐゴシック" pitchFamily="-97" charset="-128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1692401-9C94-0C46-B113-16E6EF20CB47}"/>
                </a:ext>
              </a:extLst>
            </p:cNvPr>
            <p:cNvGrpSpPr/>
            <p:nvPr/>
          </p:nvGrpSpPr>
          <p:grpSpPr>
            <a:xfrm>
              <a:off x="0" y="4280452"/>
              <a:ext cx="5323061" cy="2577548"/>
              <a:chOff x="0" y="4280452"/>
              <a:chExt cx="5323061" cy="2577548"/>
            </a:xfrm>
            <a:grpFill/>
          </p:grpSpPr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C014A195-91D1-6C40-9962-FFFEA596AE1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4280452"/>
                <a:ext cx="3454040" cy="2577548"/>
              </a:xfrm>
              <a:prstGeom prst="rect">
                <a:avLst/>
              </a:prstGeom>
              <a:grpFill/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B583647D-4610-7546-B209-11D6720DB84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alphaModFix amt="3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" y="5183890"/>
                <a:ext cx="5323060" cy="1674110"/>
              </a:xfrm>
              <a:prstGeom prst="rect">
                <a:avLst/>
              </a:prstGeom>
              <a:grpFill/>
            </p:spPr>
          </p:pic>
        </p:grpSp>
        <p:sp>
          <p:nvSpPr>
            <p:cNvPr id="24" name="gradient background1">
              <a:extLst>
                <a:ext uri="{FF2B5EF4-FFF2-40B4-BE49-F238E27FC236}">
                  <a16:creationId xmlns:a16="http://schemas.microsoft.com/office/drawing/2014/main" id="{91B7A67F-B902-784A-B05D-2E9BF1A8CCF6}"/>
                </a:ext>
              </a:extLst>
            </p:cNvPr>
            <p:cNvSpPr/>
            <p:nvPr/>
          </p:nvSpPr>
          <p:spPr bwMode="auto">
            <a:xfrm>
              <a:off x="0" y="437323"/>
              <a:ext cx="12192000" cy="6420677"/>
            </a:xfrm>
            <a:prstGeom prst="rect">
              <a:avLst/>
            </a:prstGeom>
            <a:grpFill/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00" b="1" dirty="0">
                <a:solidFill>
                  <a:srgbClr val="000000"/>
                </a:solidFill>
                <a:latin typeface="Arial" charset="0"/>
                <a:ea typeface="ＭＳ Ｐゴシック" pitchFamily="16" charset="-128"/>
                <a:cs typeface="ＭＳ Ｐゴシック" pitchFamily="-97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86281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>
        <p:fade/>
      </p:transition>
    </mc:Choice>
    <mc:Fallback xmlns="">
      <p:transition spd="slow" advClick="0">
        <p:fade/>
      </p:transition>
    </mc:Fallback>
  </mc:AlternateContent>
</p:sld>
</file>

<file path=ppt/theme/theme1.xml><?xml version="1.0" encoding="utf-8"?>
<a:theme xmlns:a="http://schemas.openxmlformats.org/drawingml/2006/main" name="Esri_Corporate_Template-Dark">
  <a:themeElements>
    <a:clrScheme name="Esri Branding Colors 2013_Blue Background 1">
      <a:dk1>
        <a:sysClr val="windowText" lastClr="000000"/>
      </a:dk1>
      <a:lt1>
        <a:sysClr val="window" lastClr="FFFFFF"/>
      </a:lt1>
      <a:dk2>
        <a:srgbClr val="007AC2"/>
      </a:dk2>
      <a:lt2>
        <a:srgbClr val="FFFF96"/>
      </a:lt2>
      <a:accent1>
        <a:srgbClr val="35AC46"/>
      </a:accent1>
      <a:accent2>
        <a:srgbClr val="AAD04B"/>
      </a:accent2>
      <a:accent3>
        <a:srgbClr val="F89927"/>
      </a:accent3>
      <a:accent4>
        <a:srgbClr val="00B9F2"/>
      </a:accent4>
      <a:accent5>
        <a:srgbClr val="8E499B"/>
      </a:accent5>
      <a:accent6>
        <a:srgbClr val="BE9969"/>
      </a:accent6>
      <a:hlink>
        <a:srgbClr val="C0E8FF"/>
      </a:hlink>
      <a:folHlink>
        <a:srgbClr val="81D0FF"/>
      </a:folHlink>
    </a:clrScheme>
    <a:fontScheme name="Esri-Arial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gradFill flip="none" rotWithShape="1">
          <a:gsLst>
            <a:gs pos="0">
              <a:schemeClr val="accent4"/>
            </a:gs>
            <a:gs pos="100000">
              <a:schemeClr val="accent4"/>
            </a:gs>
          </a:gsLst>
          <a:lin ang="16200000" scaled="1"/>
          <a:tileRect/>
        </a:gradFill>
        <a:ln>
          <a:noFill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ctr" anchorCtr="0" compatLnSpc="1">
        <a:prstTxWarp prst="textNoShape">
          <a:avLst/>
        </a:prstTxWarp>
      </a:bodyPr>
      <a:lstStyle>
        <a:defPPr algn="ctr" eaLnBrk="0" fontAlgn="base" hangingPunct="0">
          <a:spcBef>
            <a:spcPct val="0"/>
          </a:spcBef>
          <a:spcAft>
            <a:spcPct val="0"/>
          </a:spcAft>
          <a:defRPr sz="1400" b="1" dirty="0">
            <a:solidFill>
              <a:srgbClr val="000000"/>
            </a:solidFill>
            <a:latin typeface="Arial" charset="0"/>
            <a:ea typeface="ＭＳ Ｐゴシック" pitchFamily="16" charset="-128"/>
            <a:cs typeface="ＭＳ Ｐゴシック" pitchFamily="-97" charset="-128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noFill/>
        <a:ln w="3175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  <a:effectLst/>
      </a:spPr>
      <a:bodyPr wrap="square" lIns="0" tIns="0" rIns="0" bIns="0" rtlCol="0">
        <a:noAutofit/>
      </a:bodyPr>
      <a:lstStyle>
        <a:defPPr algn="l" eaLnBrk="0" hangingPunct="0">
          <a:defRPr sz="1400" dirty="0" smtClean="0">
            <a:ea typeface="+mn-ea"/>
            <a:cs typeface="+mn-cs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g581296-uc-2020-ppt-template-tech.pptx" id="{A76A390A-71F5-2E48-95B1-DCE8A8C0A980}" vid="{B79ECCA8-9773-034D-90D0-5512966E4A5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p:Policy xmlns:p="office.server.policy" id="" local="true">
  <p:Name>Document</p:Name>
  <p:Description/>
  <p:Statement/>
  <p:PolicyItems>
    <p:PolicyItem featureId="Microsoft.Office.RecordsManagement.PolicyFeatures.PolicyAudit" staticId="0x0101007CCB09B909685840A5AA5DC537182835|810367359" UniqueId="13da4d23-1587-4cac-9dba-a207f9b2f19e">
      <p:Name>Auditing</p:Name>
      <p:Description>Audits user actions on documents and list items to the Audit Log.</p:Description>
      <p:CustomData>
        <Audit>
          <Update/>
          <View/>
        </Audit>
      </p:CustomData>
    </p:PolicyItem>
  </p:PolicyItems>
</p:Policy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CCB09B909685840A5AA5DC537182835" ma:contentTypeVersion="6" ma:contentTypeDescription="Create a new document." ma:contentTypeScope="" ma:versionID="74515a54bca02139da222085721357b8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089ac7d328ad090443a1d2513f10f34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1:_dlc_Exemp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internalName="PublishingExpirationDate">
      <xsd:simpleType>
        <xsd:restriction base="dms:Unknown"/>
      </xsd:simpleType>
    </xsd:element>
    <xsd:element name="_dlc_Exempt" ma:index="10" nillable="true" ma:displayName="Exempt from Policy" ma:hidden="true" ma:internalName="_dlc_Exempt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D3BAE7E-0ABB-4465-A881-1B6B21A304F8}">
  <ds:schemaRefs>
    <ds:schemaRef ds:uri="office.server.policy"/>
  </ds:schemaRefs>
</ds:datastoreItem>
</file>

<file path=customXml/itemProps2.xml><?xml version="1.0" encoding="utf-8"?>
<ds:datastoreItem xmlns:ds="http://schemas.openxmlformats.org/officeDocument/2006/customXml" ds:itemID="{81E133DB-697E-4C10-B192-8899027B1EC6}">
  <ds:schemaRefs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purl.org/dc/elements/1.1/"/>
    <ds:schemaRef ds:uri="http://www.w3.org/XML/1998/namespace"/>
    <ds:schemaRef ds:uri="http://schemas.microsoft.com/office/infopath/2007/PartnerControls"/>
    <ds:schemaRef ds:uri="http://schemas.microsoft.com/sharepoint/v3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96C1B58E-43A0-4DBE-BA0E-DB04CF891F7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E1A338E5-2E37-4973-87E6-4C02B0B7F46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Esri_Corporate_Template-Dark</Template>
  <TotalTime>7060</TotalTime>
  <Words>1950</Words>
  <Application>Microsoft Office PowerPoint</Application>
  <PresentationFormat>Widescreen</PresentationFormat>
  <Paragraphs>396</Paragraphs>
  <Slides>59</Slides>
  <Notes>59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59</vt:i4>
      </vt:variant>
    </vt:vector>
  </HeadingPairs>
  <TitlesOfParts>
    <vt:vector size="65" baseType="lpstr">
      <vt:lpstr>Arial</vt:lpstr>
      <vt:lpstr>Calibri</vt:lpstr>
      <vt:lpstr>Consolas</vt:lpstr>
      <vt:lpstr>Courier New</vt:lpstr>
      <vt:lpstr>Lucida Grande</vt:lpstr>
      <vt:lpstr>Esri_Corporate_Template-Dark</vt:lpstr>
      <vt:lpstr>ArcGIS Pro SDK for .NET Voxel Layer API</vt:lpstr>
      <vt:lpstr>Agenda</vt:lpstr>
      <vt:lpstr>Voxel Layer API - Overview</vt:lpstr>
      <vt:lpstr>Voxel Layer API - Creation</vt:lpstr>
      <vt:lpstr>PowerPoint Presentation</vt:lpstr>
      <vt:lpstr>Voxel Layer API – Variables - VoxelVariableProfile</vt:lpstr>
      <vt:lpstr>PowerPoint Presentation</vt:lpstr>
      <vt:lpstr>Voxel Layer API – Isosurface</vt:lpstr>
      <vt:lpstr>PowerPoint Presentation</vt:lpstr>
      <vt:lpstr>Voxel Layer API – Slices and Sections</vt:lpstr>
      <vt:lpstr>Voxel Layer API – Defining Slices and Sections </vt:lpstr>
      <vt:lpstr>Voxel Layer API – Slices and Sections </vt:lpstr>
      <vt:lpstr>Voxel Layer API – Slices and Sections </vt:lpstr>
      <vt:lpstr>Voxel Layer API – Slices and Sections </vt:lpstr>
      <vt:lpstr>Voxel Layer API – Slices and Sections </vt:lpstr>
      <vt:lpstr>Voxel Layer API – Slices and Sections </vt:lpstr>
      <vt:lpstr>Voxel Layer API – Slices and Sections </vt:lpstr>
      <vt:lpstr>Voxel Layer API – Slices and Sections </vt:lpstr>
      <vt:lpstr>Voxel Layer API – Slices and Sections </vt:lpstr>
      <vt:lpstr>Voxel Layer API – Slices and Sections </vt:lpstr>
      <vt:lpstr>Voxel Layer API – Slices and Sections </vt:lpstr>
      <vt:lpstr>Voxel Layer API – Slices and Sections </vt:lpstr>
      <vt:lpstr>Voxel Layer API – Slices and Sections </vt:lpstr>
      <vt:lpstr>Voxel Layer API – Slices and Sections </vt:lpstr>
      <vt:lpstr>Voxel Layer API – Slices and Sections </vt:lpstr>
      <vt:lpstr>Voxel Layer API – Slices and Sections </vt:lpstr>
      <vt:lpstr>Voxel Layer API – Slices and Sections </vt:lpstr>
      <vt:lpstr>Voxel Layer API – Slices and Sections </vt:lpstr>
      <vt:lpstr>Voxel Layer API – Slices and Sections </vt:lpstr>
      <vt:lpstr>Voxel Layer API – Slices and Sections </vt:lpstr>
      <vt:lpstr>Voxel Layer API – Slices and Sections </vt:lpstr>
      <vt:lpstr>Voxel Layer API – Slices and Sections </vt:lpstr>
      <vt:lpstr>Voxel Layer API – Slices and Sections </vt:lpstr>
      <vt:lpstr>Voxel Layer API – Slices and Sections </vt:lpstr>
      <vt:lpstr>Voxel Layer API – Slices and Sections </vt:lpstr>
      <vt:lpstr>Voxel Layer API – Slices and Sections </vt:lpstr>
      <vt:lpstr>Voxel Layer API – Slices and Sections </vt:lpstr>
      <vt:lpstr>Voxel Layer API – Slices and Sections </vt:lpstr>
      <vt:lpstr>Voxel Layer API – Slices and Sections </vt:lpstr>
      <vt:lpstr>Voxel Layer API – Slices and Sections </vt:lpstr>
      <vt:lpstr>Voxel Layer API – Slices and Sections </vt:lpstr>
      <vt:lpstr>Voxel Layer API – Slices and Sections </vt:lpstr>
      <vt:lpstr>Voxel Layer API – Slices and Sections </vt:lpstr>
      <vt:lpstr>Voxel Layer API – Slices and Sections </vt:lpstr>
      <vt:lpstr>Voxel Layer API – Slices and Sections </vt:lpstr>
      <vt:lpstr>Voxel Layer API – Slices and Sections </vt:lpstr>
      <vt:lpstr>Voxel Layer API – Slices and Sections </vt:lpstr>
      <vt:lpstr>Voxel Layer API – Slices and Sections </vt:lpstr>
      <vt:lpstr>Voxel Layer API – Slices and Sections </vt:lpstr>
      <vt:lpstr>Voxel Layer API – Slices and Sections </vt:lpstr>
      <vt:lpstr>Voxel Layer API – Slices and Sections </vt:lpstr>
      <vt:lpstr>Voxel Layer API – Slices and Sections </vt:lpstr>
      <vt:lpstr>Voxel Layer API – Slices and Sections </vt:lpstr>
      <vt:lpstr>Voxel Layer API – Slices and Sections </vt:lpstr>
      <vt:lpstr>Voxel Layer API – Slices and Sections </vt:lpstr>
      <vt:lpstr>PowerPoint Presentation</vt:lpstr>
      <vt:lpstr>Your Session Title Here</vt:lpstr>
      <vt:lpstr>PowerPoint Presentation</vt:lpstr>
      <vt:lpstr>Voxel Layer API – Slices and Sections 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apply this template to existing slides</dc:title>
  <dc:creator>Brian Pettitt</dc:creator>
  <cp:lastModifiedBy>Charles Macleod</cp:lastModifiedBy>
  <cp:revision>72</cp:revision>
  <cp:lastPrinted>2019-04-30T20:56:12Z</cp:lastPrinted>
  <dcterms:created xsi:type="dcterms:W3CDTF">2020-07-27T19:27:29Z</dcterms:created>
  <dcterms:modified xsi:type="dcterms:W3CDTF">2021-02-01T16:14:47Z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0x0101007CCB09B909685840A5AA5DC537182835</vt:lpwstr>
  </property>
</Properties>
</file>