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6799" r:id="rId1"/>
    <p:sldMasterId id="2147486817" r:id="rId2"/>
  </p:sldMasterIdLst>
  <p:notesMasterIdLst>
    <p:notesMasterId r:id="rId19"/>
  </p:notesMasterIdLst>
  <p:handoutMasterIdLst>
    <p:handoutMasterId r:id="rId20"/>
  </p:handoutMasterIdLst>
  <p:sldIdLst>
    <p:sldId id="695" r:id="rId3"/>
    <p:sldId id="603" r:id="rId4"/>
    <p:sldId id="588" r:id="rId5"/>
    <p:sldId id="698" r:id="rId6"/>
    <p:sldId id="700" r:id="rId7"/>
    <p:sldId id="699" r:id="rId8"/>
    <p:sldId id="884" r:id="rId9"/>
    <p:sldId id="881" r:id="rId10"/>
    <p:sldId id="883" r:id="rId11"/>
    <p:sldId id="882" r:id="rId12"/>
    <p:sldId id="886" r:id="rId13"/>
    <p:sldId id="885" r:id="rId14"/>
    <p:sldId id="671" r:id="rId15"/>
    <p:sldId id="692" r:id="rId16"/>
    <p:sldId id="697" r:id="rId17"/>
    <p:sldId id="88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2021 Developer Summit Template" id="{517F9699-4710-FC48-A450-3FD47793B632}">
          <p14:sldIdLst>
            <p14:sldId id="695"/>
            <p14:sldId id="603"/>
            <p14:sldId id="588"/>
            <p14:sldId id="698"/>
            <p14:sldId id="700"/>
            <p14:sldId id="699"/>
            <p14:sldId id="884"/>
            <p14:sldId id="881"/>
            <p14:sldId id="883"/>
            <p14:sldId id="882"/>
            <p14:sldId id="886"/>
            <p14:sldId id="885"/>
            <p14:sldId id="671"/>
            <p14:sldId id="692"/>
            <p14:sldId id="697"/>
            <p14:sldId id="88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2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A7FF"/>
    <a:srgbClr val="2171FF"/>
    <a:srgbClr val="0741AE"/>
    <a:srgbClr val="013293"/>
    <a:srgbClr val="1EF1BA"/>
    <a:srgbClr val="00F7BD"/>
    <a:srgbClr val="00063D"/>
    <a:srgbClr val="1D60D6"/>
    <a:srgbClr val="FFD579"/>
    <a:srgbClr val="00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36" autoAdjust="0"/>
    <p:restoredTop sz="83784" autoAdjust="0"/>
  </p:normalViewPr>
  <p:slideViewPr>
    <p:cSldViewPr snapToGrid="0" snapToObjects="1" showGuides="1">
      <p:cViewPr varScale="1">
        <p:scale>
          <a:sx n="95" d="100"/>
          <a:sy n="95" d="100"/>
        </p:scale>
        <p:origin x="1470" y="90"/>
      </p:cViewPr>
      <p:guideLst>
        <p:guide orient="horz" pos="432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7" d="100"/>
        <a:sy n="11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2/12/2021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960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2874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6198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4447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171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353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7658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1286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80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752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470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098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6246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200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6846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43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2/12/2021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677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7485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6557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681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2/12/2021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10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68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3494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2/12/2021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6048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2/12/2021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8827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2/12/2021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75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0769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227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192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3382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2/12/2021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2/12/2021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2/12/2021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2401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6818" r:id="rId1"/>
    <p:sldLayoutId id="2147486819" r:id="rId2"/>
    <p:sldLayoutId id="2147486820" r:id="rId3"/>
    <p:sldLayoutId id="2147486821" r:id="rId4"/>
    <p:sldLayoutId id="2147486822" r:id="rId5"/>
    <p:sldLayoutId id="2147486823" r:id="rId6"/>
    <p:sldLayoutId id="2147486824" r:id="rId7"/>
    <p:sldLayoutId id="2147486825" r:id="rId8"/>
    <p:sldLayoutId id="2147486826" r:id="rId9"/>
    <p:sldLayoutId id="2147486827" r:id="rId10"/>
    <p:sldLayoutId id="2147486828" r:id="rId11"/>
    <p:sldLayoutId id="2147486829" r:id="rId12"/>
    <p:sldLayoutId id="2147486830" r:id="rId13"/>
    <p:sldLayoutId id="2147486831" r:id="rId14"/>
  </p:sldLayoutIdLst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github.com/Esri/arcgis-pro-sdk-community-samples/tree/master/Map-Authoring/GetSymbolSwatch" TargetMode="Externa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5.jp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png"/><Relationship Id="rId5" Type="http://schemas.openxmlformats.org/officeDocument/2006/relationships/hyperlink" Target="https://github.com/esri/arcgis-pro-sdk/wiki/tech-sessions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BD9E6D7-1E7E-314C-8AA9-3F4E883E6E9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5870E6F-1C36-DB43-B439-1C5623C6F7CA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ED48A2D6-7C7F-054D-99D2-595F565DC78A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322F969B-9619-D24A-B5D0-0A84521B78B3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1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4466C6B-A103-0646-ABFA-54B87DB55CA4}"/>
                </a:ext>
              </a:extLst>
            </p:cNvPr>
            <p:cNvGrpSpPr/>
            <p:nvPr/>
          </p:nvGrpSpPr>
          <p:grpSpPr>
            <a:xfrm>
              <a:off x="0" y="4265271"/>
              <a:ext cx="12192000" cy="2592729"/>
              <a:chOff x="0" y="4265271"/>
              <a:chExt cx="12192000" cy="2592729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7BD64067-4C8A-1844-B48E-4E4D65E2A1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694677"/>
                <a:ext cx="4657343" cy="2163323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1A6D62D-9B71-694C-A2C0-8D6C78D77E4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6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22227" y="4980117"/>
                <a:ext cx="6469773" cy="1877883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26A0E21C-7890-8A46-9E03-3A2CA74BBD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6112" y="5203135"/>
                <a:ext cx="7333488" cy="1654865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C93CFE6A-35A3-2943-BCC2-AB0307436F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65271"/>
                <a:ext cx="3530544" cy="2592729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F9C64E2-6AC2-8D4F-8F95-2D77C90A70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993961" y="4473144"/>
                <a:ext cx="2198039" cy="2384856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C5571E3-6680-044F-8CF9-FC165A541D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21587" y="5612781"/>
                <a:ext cx="3470413" cy="1245219"/>
              </a:xfrm>
              <a:prstGeom prst="rect">
                <a:avLst/>
              </a:prstGeom>
            </p:spPr>
          </p:pic>
        </p:grp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E467901-ABD8-F549-AEB9-CC1EDE12197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6798" y="668579"/>
            <a:ext cx="1190625" cy="473786"/>
          </a:xfrm>
          <a:prstGeom prst="rect">
            <a:avLst/>
          </a:prstGeom>
        </p:spPr>
      </p:pic>
      <p:sp>
        <p:nvSpPr>
          <p:cNvPr id="61" name="Subtitle 60">
            <a:extLst>
              <a:ext uri="{FF2B5EF4-FFF2-40B4-BE49-F238E27FC236}">
                <a16:creationId xmlns:a16="http://schemas.microsoft.com/office/drawing/2014/main" id="{D3140B26-EF4F-9140-861F-74099371C7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821" y="3036666"/>
            <a:ext cx="8534401" cy="659713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1EF1BA"/>
                </a:solidFill>
              </a:rPr>
              <a:t>Srinivas Vinnakota</a:t>
            </a:r>
          </a:p>
          <a:p>
            <a:pPr algn="l"/>
            <a:r>
              <a:rPr lang="en-US" dirty="0">
                <a:solidFill>
                  <a:srgbClr val="1EF1BA"/>
                </a:solidFill>
              </a:rPr>
              <a:t>Charles Macleod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1519FC-7D8D-8945-8148-8F965EFCA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7821" y="2014509"/>
            <a:ext cx="8525773" cy="914400"/>
          </a:xfrm>
        </p:spPr>
        <p:txBody>
          <a:bodyPr/>
          <a:lstStyle/>
          <a:p>
            <a:pPr algn="l"/>
            <a:r>
              <a:rPr lang="en-US" sz="3600" b="0" dirty="0"/>
              <a:t>ArcGIS Pro SDK for </a:t>
            </a:r>
            <a:r>
              <a:rPr lang="en-US" sz="3600" b="0" dirty="0" err="1"/>
              <a:t>.Net</a:t>
            </a:r>
            <a:r>
              <a:rPr lang="en-US" sz="3600" b="0" dirty="0"/>
              <a:t>: Regression Testing your ArcGIS Pro Add-In</a:t>
            </a:r>
          </a:p>
        </p:txBody>
      </p:sp>
      <p:sp>
        <p:nvSpPr>
          <p:cNvPr id="10" name="EPC 2020">
            <a:extLst>
              <a:ext uri="{FF2B5EF4-FFF2-40B4-BE49-F238E27FC236}">
                <a16:creationId xmlns:a16="http://schemas.microsoft.com/office/drawing/2014/main" id="{1AEA1F3A-D253-E142-B8A1-AEEFA33C3F6B}"/>
              </a:ext>
            </a:extLst>
          </p:cNvPr>
          <p:cNvSpPr txBox="1">
            <a:spLocks/>
          </p:cNvSpPr>
          <p:nvPr/>
        </p:nvSpPr>
        <p:spPr bwMode="white">
          <a:xfrm>
            <a:off x="3322422" y="5095092"/>
            <a:ext cx="2063579" cy="486301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2021 ESRI </a:t>
            </a:r>
            <a:b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</a:b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    DEVELOPER SUMMIT</a:t>
            </a:r>
            <a:endParaRPr lang="en-US" sz="1400" i="1" dirty="0">
              <a:solidFill>
                <a:schemeClr val="accent4">
                  <a:lumMod val="20000"/>
                  <a:lumOff val="80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78387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b="0" dirty="0"/>
              <a:t>ArcGIS Pro SDK for </a:t>
            </a:r>
            <a:r>
              <a:rPr lang="en-US" b="0" dirty="0" err="1"/>
              <a:t>.Net</a:t>
            </a:r>
            <a:r>
              <a:rPr lang="en-US" b="0" dirty="0"/>
              <a:t>: Regression Testing your ArcGIS Pro Add-In</a:t>
            </a:r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1352" y="1403423"/>
            <a:ext cx="10369296" cy="3429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Test lifecycle attributes</a:t>
            </a:r>
          </a:p>
          <a:p>
            <a:r>
              <a:rPr lang="en-US" dirty="0" err="1"/>
              <a:t>AssemblyInitialize</a:t>
            </a:r>
            <a:endParaRPr lang="en-US" dirty="0"/>
          </a:p>
          <a:p>
            <a:pPr lvl="1"/>
            <a:r>
              <a:rPr lang="en-US" sz="1600" dirty="0">
                <a:solidFill>
                  <a:schemeClr val="bg1"/>
                </a:solidFill>
                <a:highlight>
                  <a:srgbClr val="FFFF00"/>
                </a:highlight>
              </a:rPr>
              <a:t>Initialize and startup Pro</a:t>
            </a:r>
            <a:endParaRPr lang="en-US" dirty="0">
              <a:solidFill>
                <a:schemeClr val="bg1"/>
              </a:solidFill>
              <a:highlight>
                <a:srgbClr val="FFFF00"/>
              </a:highlight>
            </a:endParaRPr>
          </a:p>
          <a:p>
            <a:r>
              <a:rPr lang="en-US" dirty="0" err="1"/>
              <a:t>ClassInitialize</a:t>
            </a:r>
            <a:endParaRPr lang="en-US" dirty="0"/>
          </a:p>
          <a:p>
            <a:pPr lvl="1"/>
            <a:r>
              <a:rPr lang="en-US" sz="1600" dirty="0">
                <a:solidFill>
                  <a:schemeClr val="bg1"/>
                </a:solidFill>
                <a:highlight>
                  <a:srgbClr val="FFFF00"/>
                </a:highlight>
              </a:rPr>
              <a:t>Open/Create Pro project, database connection, </a:t>
            </a:r>
            <a:r>
              <a:rPr lang="en-US" sz="1600" dirty="0" err="1">
                <a:solidFill>
                  <a:schemeClr val="bg1"/>
                </a:solidFill>
                <a:highlight>
                  <a:srgbClr val="FFFF00"/>
                </a:highlight>
              </a:rPr>
              <a:t>etc</a:t>
            </a:r>
            <a:endParaRPr lang="en-US" sz="1600" dirty="0">
              <a:solidFill>
                <a:schemeClr val="bg1"/>
              </a:solidFill>
              <a:highlight>
                <a:srgbClr val="FFFF00"/>
              </a:highlight>
            </a:endParaRPr>
          </a:p>
          <a:p>
            <a:r>
              <a:rPr lang="en-US" dirty="0" err="1"/>
              <a:t>TestInitialize</a:t>
            </a:r>
            <a:endParaRPr lang="en-US" dirty="0"/>
          </a:p>
          <a:p>
            <a:pPr lvl="1"/>
            <a:r>
              <a:rPr lang="en-US" sz="1600" dirty="0">
                <a:solidFill>
                  <a:schemeClr val="bg1"/>
                </a:solidFill>
                <a:highlight>
                  <a:srgbClr val="FFFF00"/>
                </a:highlight>
              </a:rPr>
              <a:t>Set any properties that are required by all the tests in the test class</a:t>
            </a:r>
          </a:p>
          <a:p>
            <a:r>
              <a:rPr lang="en-US" dirty="0"/>
              <a:t>Test – regular or parameterized tests</a:t>
            </a:r>
          </a:p>
          <a:p>
            <a:r>
              <a:rPr lang="en-US" dirty="0" err="1"/>
              <a:t>TestCleanup</a:t>
            </a:r>
            <a:endParaRPr lang="en-US" dirty="0"/>
          </a:p>
          <a:p>
            <a:pPr lvl="1"/>
            <a:r>
              <a:rPr lang="en-US" sz="1600" dirty="0">
                <a:solidFill>
                  <a:schemeClr val="bg1"/>
                </a:solidFill>
                <a:highlight>
                  <a:srgbClr val="FFFF00"/>
                </a:highlight>
              </a:rPr>
              <a:t>Reset any properties set in </a:t>
            </a:r>
            <a:r>
              <a:rPr lang="en-US" sz="1600" dirty="0" err="1">
                <a:solidFill>
                  <a:schemeClr val="bg1"/>
                </a:solidFill>
                <a:highlight>
                  <a:srgbClr val="FFFF00"/>
                </a:highlight>
              </a:rPr>
              <a:t>TestInitialize</a:t>
            </a:r>
            <a:endParaRPr lang="en-US" sz="1600" dirty="0">
              <a:solidFill>
                <a:schemeClr val="bg1"/>
              </a:solidFill>
              <a:highlight>
                <a:srgbClr val="FFFF00"/>
              </a:highlight>
            </a:endParaRPr>
          </a:p>
          <a:p>
            <a:r>
              <a:rPr lang="en-US" dirty="0" err="1"/>
              <a:t>ClassCleanup</a:t>
            </a:r>
            <a:endParaRPr lang="en-US" dirty="0"/>
          </a:p>
          <a:p>
            <a:pPr lvl="1"/>
            <a:r>
              <a:rPr lang="en-US" sz="1600" dirty="0">
                <a:solidFill>
                  <a:schemeClr val="bg1"/>
                </a:solidFill>
                <a:highlight>
                  <a:srgbClr val="FFFF00"/>
                </a:highlight>
              </a:rPr>
              <a:t>Close Pro project*, database connection, </a:t>
            </a:r>
            <a:r>
              <a:rPr lang="en-US" sz="1600" dirty="0" err="1">
                <a:solidFill>
                  <a:schemeClr val="bg1"/>
                </a:solidFill>
                <a:highlight>
                  <a:srgbClr val="FFFF00"/>
                </a:highlight>
              </a:rPr>
              <a:t>etc</a:t>
            </a:r>
            <a:endParaRPr lang="en-US" sz="1600" dirty="0">
              <a:solidFill>
                <a:schemeClr val="bg1"/>
              </a:solidFill>
              <a:highlight>
                <a:srgbClr val="FFFF00"/>
              </a:highlight>
            </a:endParaRPr>
          </a:p>
          <a:p>
            <a:r>
              <a:rPr lang="en-US" dirty="0" err="1"/>
              <a:t>AssemblyCleanup</a:t>
            </a:r>
            <a:endParaRPr lang="en-US" dirty="0"/>
          </a:p>
          <a:p>
            <a:pPr lvl="1"/>
            <a:r>
              <a:rPr lang="en-US" sz="1600" dirty="0">
                <a:solidFill>
                  <a:schemeClr val="bg1"/>
                </a:solidFill>
                <a:highlight>
                  <a:srgbClr val="FFFF00"/>
                </a:highlight>
              </a:rPr>
              <a:t>Shutdown Pro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84251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F3ABFCF-AF1A-AC49-B5C3-E441296555E5}"/>
              </a:ext>
            </a:extLst>
          </p:cNvPr>
          <p:cNvGrpSpPr/>
          <p:nvPr/>
        </p:nvGrpSpPr>
        <p:grpSpPr>
          <a:xfrm>
            <a:off x="0" y="0"/>
            <a:ext cx="12192000" cy="6858002"/>
            <a:chOff x="0" y="0"/>
            <a:chExt cx="12192000" cy="685800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21BCD63-ACC9-1D4B-B115-330DCFF652A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0C1AF20E-1FEF-AD49-A83B-941CF7891A7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61326F15-1327-C24F-A668-285A5B4A192C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8CC9310-B8EA-1943-88C9-37FDEF826F0D}"/>
                </a:ext>
              </a:extLst>
            </p:cNvPr>
            <p:cNvGrpSpPr/>
            <p:nvPr/>
          </p:nvGrpSpPr>
          <p:grpSpPr>
            <a:xfrm>
              <a:off x="0" y="1325006"/>
              <a:ext cx="11913703" cy="5532996"/>
              <a:chOff x="0" y="1325006"/>
              <a:chExt cx="11913703" cy="5532996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288513B4-7736-744D-9C9F-52C47E8C7E1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487" r="-1749"/>
              <a:stretch/>
            </p:blipFill>
            <p:spPr>
              <a:xfrm flipH="1">
                <a:off x="5136469" y="6085675"/>
                <a:ext cx="3770001" cy="772325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11A7C69B-2295-2C4C-B819-95382179DD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6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3311662"/>
                <a:ext cx="2816980" cy="2877533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B853A70A-F06F-7544-83CE-15B50A54BC8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4563282" y="4831414"/>
                <a:ext cx="1421377" cy="2631799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99506E1E-1D49-D644-A795-F1485C7E4C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alphaModFix amt="6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0" y="1325006"/>
                <a:ext cx="1009635" cy="2914259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A7EA7A6C-BAA0-3E48-A956-E45BBADD1B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674538"/>
                <a:ext cx="3485536" cy="1183463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6197C3DD-613E-D746-B02E-A4A03A7F73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716787"/>
                <a:ext cx="5145493" cy="2141214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9572730D-E02C-C14E-A8A2-7722C2AB4D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140032" y="6022256"/>
                <a:ext cx="2773671" cy="835744"/>
              </a:xfrm>
              <a:prstGeom prst="rect">
                <a:avLst/>
              </a:prstGeom>
            </p:spPr>
          </p:pic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6B0A39-F017-7E49-8450-75FB7414A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2539" y="2560392"/>
            <a:ext cx="8683723" cy="738664"/>
          </a:xfrm>
        </p:spPr>
        <p:txBody>
          <a:bodyPr/>
          <a:lstStyle/>
          <a:p>
            <a:r>
              <a:rPr lang="en-US" b="0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994040522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b="0" dirty="0"/>
              <a:t>ArcGIS Pro SDK for </a:t>
            </a:r>
            <a:r>
              <a:rPr lang="en-US" b="0" dirty="0" err="1"/>
              <a:t>.Net</a:t>
            </a:r>
            <a:r>
              <a:rPr lang="en-US" b="0" dirty="0"/>
              <a:t>: Regression Testing your ArcGIS Pro Add-In</a:t>
            </a:r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Demo</a:t>
            </a:r>
          </a:p>
          <a:p>
            <a:r>
              <a:rPr lang="en-US" dirty="0"/>
              <a:t>ArcGIS Pro v2.7</a:t>
            </a:r>
          </a:p>
          <a:p>
            <a:r>
              <a:rPr lang="en-US" dirty="0"/>
              <a:t>ArcGIS Pro SDK for </a:t>
            </a:r>
            <a:r>
              <a:rPr lang="en-US" dirty="0" err="1"/>
              <a:t>.Net</a:t>
            </a:r>
            <a:r>
              <a:rPr lang="en-US" dirty="0"/>
              <a:t> v2.7</a:t>
            </a:r>
          </a:p>
          <a:p>
            <a:r>
              <a:rPr lang="en-US" dirty="0"/>
              <a:t>Add-In: </a:t>
            </a:r>
            <a:r>
              <a:rPr lang="en-US" dirty="0" err="1"/>
              <a:t>MapAuthoring</a:t>
            </a:r>
            <a:r>
              <a:rPr lang="en-US" dirty="0"/>
              <a:t>/</a:t>
            </a:r>
            <a:r>
              <a:rPr lang="en-US" dirty="0" err="1"/>
              <a:t>GetSymbolSwatch</a:t>
            </a:r>
            <a:br>
              <a:rPr lang="en-US" dirty="0"/>
            </a:br>
            <a:r>
              <a:rPr lang="en-US" dirty="0">
                <a:hlinkClick r:id="rId5"/>
              </a:rPr>
              <a:t>https://github.com/Esri/arcgis-pro-sdk-community-samples/tree/master/Map-Authoring/GetSymbolSwatch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Visual Studio Enterprise 2019 v16.8.2</a:t>
            </a:r>
          </a:p>
          <a:p>
            <a:r>
              <a:rPr lang="en-US" dirty="0" err="1"/>
              <a:t>MSTest</a:t>
            </a:r>
            <a:r>
              <a:rPr lang="en-US" dirty="0"/>
              <a:t> v2.1.1 test framework</a:t>
            </a:r>
          </a:p>
          <a:p>
            <a:r>
              <a:rPr lang="en-US" dirty="0"/>
              <a:t>Windows 10 1809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842028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578EBC4-469E-7F41-849A-9B26DC295E4F}"/>
              </a:ext>
            </a:extLst>
          </p:cNvPr>
          <p:cNvGrpSpPr/>
          <p:nvPr/>
        </p:nvGrpSpPr>
        <p:grpSpPr>
          <a:xfrm>
            <a:off x="-1" y="0"/>
            <a:ext cx="12192001" cy="6867939"/>
            <a:chOff x="-1" y="0"/>
            <a:chExt cx="12192001" cy="6867939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E2C4AB6-19A8-004A-8E85-4DC2B2B40BCB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8" name="gradient background1">
                <a:extLst>
                  <a:ext uri="{FF2B5EF4-FFF2-40B4-BE49-F238E27FC236}">
                    <a16:creationId xmlns:a16="http://schemas.microsoft.com/office/drawing/2014/main" id="{9097782E-D9AD-B94F-96EE-ED462E88E669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7A74274E-B35D-2249-853E-C57D4D9A73C9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404AE7-193B-5144-9CB4-4062FA9B23B9}"/>
                </a:ext>
              </a:extLst>
            </p:cNvPr>
            <p:cNvGrpSpPr/>
            <p:nvPr/>
          </p:nvGrpSpPr>
          <p:grpSpPr>
            <a:xfrm>
              <a:off x="-1" y="0"/>
              <a:ext cx="7589346" cy="6867939"/>
              <a:chOff x="-1" y="0"/>
              <a:chExt cx="7589346" cy="6867939"/>
            </a:xfrm>
          </p:grpSpPr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BDA2B7D3-77A4-1940-98DA-2E1737077F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6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52938" y="4869379"/>
                <a:ext cx="6436407" cy="1998560"/>
              </a:xfrm>
              <a:prstGeom prst="rect">
                <a:avLst/>
              </a:prstGeom>
            </p:spPr>
          </p:pic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B575C0BF-907C-C848-9D9A-8B481A4656C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0" y="4234069"/>
                <a:ext cx="4551990" cy="2623931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A85E2A2C-A8AB-8A43-9C01-481593C936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V="1">
                <a:off x="540415" y="-540416"/>
                <a:ext cx="2825246" cy="3906077"/>
              </a:xfrm>
              <a:prstGeom prst="rect">
                <a:avLst/>
              </a:prstGeom>
            </p:spPr>
          </p:pic>
        </p:grp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906535" y="2155218"/>
            <a:ext cx="4527741" cy="1754326"/>
          </a:xfrm>
        </p:spPr>
        <p:txBody>
          <a:bodyPr/>
          <a:lstStyle/>
          <a:p>
            <a:r>
              <a:rPr lang="en-US" dirty="0"/>
              <a:t>Authoring Tests using Visual Studio and </a:t>
            </a:r>
            <a:r>
              <a:rPr lang="en-US" dirty="0" err="1"/>
              <a:t>MSTest</a:t>
            </a:r>
            <a:endParaRPr lang="en-US" dirty="0"/>
          </a:p>
        </p:txBody>
      </p:sp>
      <p:pic>
        <p:nvPicPr>
          <p:cNvPr id="19" name="Picture Placeholder 18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13B7981-4A8C-4720-B419-FD44EE8871B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6"/>
          <a:stretch>
            <a:fillRect/>
          </a:stretch>
        </p:blipFill>
        <p:spPr>
          <a:xfrm>
            <a:off x="2688733" y="431109"/>
            <a:ext cx="3267075" cy="511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590448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BCC173B-0C5B-A74F-8E7E-D84311C3E42C}"/>
              </a:ext>
            </a:extLst>
          </p:cNvPr>
          <p:cNvGrpSpPr/>
          <p:nvPr/>
        </p:nvGrpSpPr>
        <p:grpSpPr>
          <a:xfrm>
            <a:off x="0" y="-2"/>
            <a:ext cx="12192001" cy="6858003"/>
            <a:chOff x="0" y="-2"/>
            <a:chExt cx="12192001" cy="68580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7835AA7-7C46-D34B-A285-4886647A48C9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004BAF95-D028-054F-B48C-ADC67A6B7D5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0251D965-B99F-0B44-855C-733CE8599B67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5A3B57-2C9F-E742-970A-00941607D0A4}"/>
                </a:ext>
              </a:extLst>
            </p:cNvPr>
            <p:cNvGrpSpPr/>
            <p:nvPr/>
          </p:nvGrpSpPr>
          <p:grpSpPr>
            <a:xfrm>
              <a:off x="0" y="0"/>
              <a:ext cx="5518813" cy="6858000"/>
              <a:chOff x="0" y="0"/>
              <a:chExt cx="5518813" cy="68580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F23665F-7301-2F45-A413-0B69D2FD4C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289222" y="3013903"/>
                <a:ext cx="4589309" cy="201086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2C03EA8-BF93-E448-A65C-AFD84D3D8F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16027"/>
                <a:ext cx="4635101" cy="2641973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11C90D7-31B5-6743-9AB3-7487DA714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0"/>
                <a:ext cx="5518813" cy="3536066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768B15D-57BC-B04A-B5CF-9566DBAE6A77}"/>
                </a:ext>
              </a:extLst>
            </p:cNvPr>
            <p:cNvGrpSpPr/>
            <p:nvPr/>
          </p:nvGrpSpPr>
          <p:grpSpPr>
            <a:xfrm>
              <a:off x="7454098" y="-2"/>
              <a:ext cx="4737903" cy="6858003"/>
              <a:chOff x="7454098" y="-2"/>
              <a:chExt cx="4737903" cy="685800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24B245D-57A6-9A4E-8E35-1DAC2B1A35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02777" y="-1"/>
                <a:ext cx="2689224" cy="3912243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386D0F4-A79F-E742-A6E7-B9B4A7AC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H="1">
                <a:off x="8263052" y="2743857"/>
                <a:ext cx="6261650" cy="1596247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D0A7CF4-5D25-6F45-AC70-42CC0E3536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509083" y="4940781"/>
                <a:ext cx="2682917" cy="191722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180AF6A-6300-6C42-B9F5-6E14F3E7CE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9307329" y="-658306"/>
                <a:ext cx="2226367" cy="354297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3EB3969-DADF-364A-9F2C-8052662495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54098" y="3794531"/>
                <a:ext cx="4737902" cy="3063469"/>
              </a:xfrm>
              <a:prstGeom prst="rect">
                <a:avLst/>
              </a:prstGeom>
            </p:spPr>
          </p:pic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58C3CC2-2836-8540-82C2-551689D3743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2763" y="2670486"/>
            <a:ext cx="4906474" cy="151702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3C7A590-9999-EE4E-B5E3-D3578C0822AE}"/>
              </a:ext>
            </a:extLst>
          </p:cNvPr>
          <p:cNvSpPr/>
          <p:nvPr/>
        </p:nvSpPr>
        <p:spPr>
          <a:xfrm>
            <a:off x="0" y="6394787"/>
            <a:ext cx="1219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rgbClr val="76A7FF">
                    <a:alpha val="60000"/>
                  </a:srgbClr>
                </a:solidFill>
              </a:rPr>
              <a:t>Copyright © 2021 Esri.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824290379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BCC173B-0C5B-A74F-8E7E-D84311C3E42C}"/>
              </a:ext>
            </a:extLst>
          </p:cNvPr>
          <p:cNvGrpSpPr/>
          <p:nvPr/>
        </p:nvGrpSpPr>
        <p:grpSpPr>
          <a:xfrm>
            <a:off x="0" y="-2"/>
            <a:ext cx="12192001" cy="6858003"/>
            <a:chOff x="0" y="-2"/>
            <a:chExt cx="12192001" cy="68580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7835AA7-7C46-D34B-A285-4886647A48C9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004BAF95-D028-054F-B48C-ADC67A6B7D5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0251D965-B99F-0B44-855C-733CE8599B67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5A3B57-2C9F-E742-970A-00941607D0A4}"/>
                </a:ext>
              </a:extLst>
            </p:cNvPr>
            <p:cNvGrpSpPr/>
            <p:nvPr/>
          </p:nvGrpSpPr>
          <p:grpSpPr>
            <a:xfrm>
              <a:off x="0" y="0"/>
              <a:ext cx="5518813" cy="6858000"/>
              <a:chOff x="0" y="0"/>
              <a:chExt cx="5518813" cy="68580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F23665F-7301-2F45-A413-0B69D2FD4C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289222" y="3013903"/>
                <a:ext cx="4589309" cy="201086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2C03EA8-BF93-E448-A65C-AFD84D3D8F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16027"/>
                <a:ext cx="4635101" cy="2641973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11C90D7-31B5-6743-9AB3-7487DA714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0"/>
                <a:ext cx="5518813" cy="3536066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768B15D-57BC-B04A-B5CF-9566DBAE6A77}"/>
                </a:ext>
              </a:extLst>
            </p:cNvPr>
            <p:cNvGrpSpPr/>
            <p:nvPr/>
          </p:nvGrpSpPr>
          <p:grpSpPr>
            <a:xfrm>
              <a:off x="7454098" y="-2"/>
              <a:ext cx="4737903" cy="6858003"/>
              <a:chOff x="7454098" y="-2"/>
              <a:chExt cx="4737903" cy="685800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24B245D-57A6-9A4E-8E35-1DAC2B1A35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02777" y="-1"/>
                <a:ext cx="2689224" cy="3912243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386D0F4-A79F-E742-A6E7-B9B4A7AC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H="1">
                <a:off x="8263052" y="2743857"/>
                <a:ext cx="6261650" cy="1596247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D0A7CF4-5D25-6F45-AC70-42CC0E3536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509083" y="4940781"/>
                <a:ext cx="2682917" cy="191722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180AF6A-6300-6C42-B9F5-6E14F3E7CE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9307329" y="-658306"/>
                <a:ext cx="2226367" cy="354297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3EB3969-DADF-364A-9F2C-8052662495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54098" y="3794531"/>
                <a:ext cx="4737902" cy="3063469"/>
              </a:xfrm>
              <a:prstGeom prst="rect">
                <a:avLst/>
              </a:prstGeom>
            </p:spPr>
          </p:pic>
        </p:grp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FE1467DE-EB4C-0841-9A5E-09C4995CF7B8}"/>
              </a:ext>
            </a:extLst>
          </p:cNvPr>
          <p:cNvSpPr txBox="1">
            <a:spLocks/>
          </p:cNvSpPr>
          <p:nvPr/>
        </p:nvSpPr>
        <p:spPr>
          <a:xfrm>
            <a:off x="2588875" y="2642532"/>
            <a:ext cx="7208268" cy="157293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pPr algn="ctr"/>
            <a:r>
              <a:rPr lang="en-US" sz="3200" b="0" dirty="0"/>
              <a:t>Please provide your feedback for this session by clicking on the session survey link directly below the video.</a:t>
            </a:r>
          </a:p>
        </p:txBody>
      </p:sp>
    </p:spTree>
    <p:extLst>
      <p:ext uri="{BB962C8B-B14F-4D97-AF65-F5344CB8AC3E}">
        <p14:creationId xmlns:p14="http://schemas.microsoft.com/office/powerpoint/2010/main" val="2652452152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-1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ArcGIS Pro SDK for </a:t>
            </a:r>
            <a:r>
              <a:rPr lang="en-US" b="0" dirty="0" err="1"/>
              <a:t>.Net</a:t>
            </a:r>
            <a:r>
              <a:rPr lang="en-US" b="0" dirty="0"/>
              <a:t>: Regression Testing your ArcGIS Pro Add-In</a:t>
            </a:r>
            <a:endParaRPr lang="en-US" dirty="0"/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7FB5C75E-C676-4D35-8785-9FDC326FF875}"/>
              </a:ext>
            </a:extLst>
          </p:cNvPr>
          <p:cNvSpPr txBox="1">
            <a:spLocks/>
          </p:cNvSpPr>
          <p:nvPr/>
        </p:nvSpPr>
        <p:spPr>
          <a:xfrm>
            <a:off x="685800" y="1303952"/>
            <a:ext cx="11156576" cy="4594823"/>
          </a:xfrm>
          <a:prstGeom prst="rect">
            <a:avLst/>
          </a:prstGeom>
        </p:spPr>
        <p:txBody>
          <a:bodyPr/>
          <a:lstStyle>
            <a:lvl1pPr marL="176213" indent="-176213" algn="l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795528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3pPr>
            <a:lvl4pPr marL="1216152" indent="-173736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4pPr>
            <a:lvl5pPr marL="1546225" indent="-176213" algn="l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1773238" indent="-177800" algn="l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tabLst>
                <a:tab pos="1484313" algn="l"/>
              </a:tabLst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2062163" indent="-1762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2286000" indent="-173038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8pPr>
            <a:lvl9pPr marL="2452688" indent="-1635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9pPr>
          </a:lstStyle>
          <a:p>
            <a:pPr marL="176213" marR="0" lvl="0" indent="-176213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Session content</a:t>
            </a:r>
          </a:p>
          <a:p>
            <a:pPr marL="457200" marR="0" lvl="1" indent="-17373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Char char="-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Slides and Example code:</a:t>
            </a:r>
          </a:p>
          <a:p>
            <a:pPr marL="457200" marR="0" lvl="1" indent="-17373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Char char="-"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Arial"/>
                <a:hlinkClick r:id="rId5"/>
              </a:rPr>
              <a:t>https://github.com/esri/arcgis-pro-sdk/wiki/tech-sessions</a:t>
            </a:r>
            <a:endParaRPr kumimoji="0" lang="en-US" sz="1800" b="1" i="0" u="sng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283464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795528" marR="0" lvl="2" indent="-17373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Char char="-"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457200" marR="0" lvl="1" indent="-17373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Char char="-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795528" marR="0" lvl="2" indent="-17373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Char char="-"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457200" marR="0" lvl="1" indent="-17373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Char char="-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621792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283464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283464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621792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795528" marR="0" lvl="2" indent="-17373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Char char="-"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795528" marR="0" lvl="2" indent="-17373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Char char="-"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176213" marR="0" lvl="0" indent="-176213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Arial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9EE6FF89-2973-46C1-8556-7D61460814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0707" y="2884004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79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b="0" dirty="0"/>
              <a:t>ArcGIS Pro SDK for </a:t>
            </a:r>
            <a:r>
              <a:rPr lang="en-US" b="0" dirty="0" err="1"/>
              <a:t>.Net</a:t>
            </a:r>
            <a:r>
              <a:rPr lang="en-US" b="0" dirty="0"/>
              <a:t>: Regression Testing your ArcGIS Pro Add-In</a:t>
            </a:r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  <a:p>
            <a:pPr lvl="1"/>
            <a:r>
              <a:rPr lang="en-US" dirty="0"/>
              <a:t>MVVM pattern and testing overview</a:t>
            </a:r>
          </a:p>
          <a:p>
            <a:pPr lvl="1"/>
            <a:r>
              <a:rPr lang="en-US" dirty="0"/>
              <a:t>Authoring tests</a:t>
            </a:r>
          </a:p>
          <a:p>
            <a:pPr lvl="1"/>
            <a:r>
              <a:rPr lang="en-US" dirty="0"/>
              <a:t>Demo – authoring tests using Visual Studio and </a:t>
            </a:r>
            <a:r>
              <a:rPr lang="en-US" dirty="0" err="1"/>
              <a:t>MSTest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322578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F3ABFCF-AF1A-AC49-B5C3-E441296555E5}"/>
              </a:ext>
            </a:extLst>
          </p:cNvPr>
          <p:cNvGrpSpPr/>
          <p:nvPr/>
        </p:nvGrpSpPr>
        <p:grpSpPr>
          <a:xfrm>
            <a:off x="0" y="0"/>
            <a:ext cx="12192000" cy="6858002"/>
            <a:chOff x="0" y="0"/>
            <a:chExt cx="12192000" cy="685800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21BCD63-ACC9-1D4B-B115-330DCFF652A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0C1AF20E-1FEF-AD49-A83B-941CF7891A7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61326F15-1327-C24F-A668-285A5B4A192C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8CC9310-B8EA-1943-88C9-37FDEF826F0D}"/>
                </a:ext>
              </a:extLst>
            </p:cNvPr>
            <p:cNvGrpSpPr/>
            <p:nvPr/>
          </p:nvGrpSpPr>
          <p:grpSpPr>
            <a:xfrm>
              <a:off x="0" y="1325006"/>
              <a:ext cx="11913703" cy="5532996"/>
              <a:chOff x="0" y="1325006"/>
              <a:chExt cx="11913703" cy="5532996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288513B4-7736-744D-9C9F-52C47E8C7E1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487" r="-1749"/>
              <a:stretch/>
            </p:blipFill>
            <p:spPr>
              <a:xfrm flipH="1">
                <a:off x="5136469" y="6085675"/>
                <a:ext cx="3770001" cy="772325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11A7C69B-2295-2C4C-B819-95382179DD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6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3311662"/>
                <a:ext cx="2816980" cy="2877533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B853A70A-F06F-7544-83CE-15B50A54BC8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4563282" y="4831414"/>
                <a:ext cx="1421377" cy="2631799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99506E1E-1D49-D644-A795-F1485C7E4C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alphaModFix amt="6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0" y="1325006"/>
                <a:ext cx="1009635" cy="2914259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A7EA7A6C-BAA0-3E48-A956-E45BBADD1B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674538"/>
                <a:ext cx="3485536" cy="1183463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6197C3DD-613E-D746-B02E-A4A03A7F73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716787"/>
                <a:ext cx="5145493" cy="2141214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9572730D-E02C-C14E-A8A2-7722C2AB4D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140032" y="6022256"/>
                <a:ext cx="2773671" cy="835744"/>
              </a:xfrm>
              <a:prstGeom prst="rect">
                <a:avLst/>
              </a:prstGeom>
            </p:spPr>
          </p:pic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6B0A39-F017-7E49-8450-75FB7414A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2539" y="2560392"/>
            <a:ext cx="8683723" cy="738664"/>
          </a:xfrm>
        </p:spPr>
        <p:txBody>
          <a:bodyPr/>
          <a:lstStyle/>
          <a:p>
            <a:r>
              <a:rPr lang="en-US" b="0" dirty="0"/>
              <a:t>MVVM and Testing Overview</a:t>
            </a:r>
          </a:p>
        </p:txBody>
      </p:sp>
    </p:spTree>
    <p:extLst>
      <p:ext uri="{BB962C8B-B14F-4D97-AF65-F5344CB8AC3E}">
        <p14:creationId xmlns:p14="http://schemas.microsoft.com/office/powerpoint/2010/main" val="1496020719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b="0" dirty="0"/>
              <a:t>ArcGIS Pro SDK for </a:t>
            </a:r>
            <a:r>
              <a:rPr lang="en-US" b="0" dirty="0" err="1"/>
              <a:t>.Net</a:t>
            </a:r>
            <a:r>
              <a:rPr lang="en-US" b="0" dirty="0"/>
              <a:t>: Regression Testing your ArcGIS Pro Add-In</a:t>
            </a:r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Model-View-</a:t>
            </a:r>
            <a:r>
              <a:rPr lang="en-US" dirty="0" err="1"/>
              <a:t>ViewModel</a:t>
            </a:r>
            <a:r>
              <a:rPr lang="en-US" dirty="0"/>
              <a:t> (MVVM) Pattern</a:t>
            </a:r>
          </a:p>
          <a:p>
            <a:pPr lvl="1"/>
            <a:r>
              <a:rPr lang="en-US" dirty="0"/>
              <a:t>Pattern used to develop ArcGIS Pro Add-In</a:t>
            </a:r>
          </a:p>
          <a:p>
            <a:pPr lvl="1"/>
            <a:r>
              <a:rPr lang="en-US" dirty="0"/>
              <a:t>Separation of view and code-behind</a:t>
            </a:r>
          </a:p>
          <a:p>
            <a:pPr lvl="2"/>
            <a:r>
              <a:rPr lang="en-US" dirty="0"/>
              <a:t>Allows for maintainable code and business logic.</a:t>
            </a:r>
          </a:p>
          <a:p>
            <a:pPr lvl="2"/>
            <a:r>
              <a:rPr lang="en-US" dirty="0"/>
              <a:t>Helps in testing</a:t>
            </a:r>
          </a:p>
          <a:p>
            <a:pPr lvl="1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7CAE5F-1F55-4ABD-98FA-537307B6CD68}"/>
              </a:ext>
            </a:extLst>
          </p:cNvPr>
          <p:cNvSpPr/>
          <p:nvPr/>
        </p:nvSpPr>
        <p:spPr bwMode="auto">
          <a:xfrm>
            <a:off x="2502040" y="4100356"/>
            <a:ext cx="1346944" cy="847172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/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View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3474F77-5DFA-4C20-BA5C-58A3FB5DBF2D}"/>
              </a:ext>
            </a:extLst>
          </p:cNvPr>
          <p:cNvSpPr/>
          <p:nvPr/>
        </p:nvSpPr>
        <p:spPr bwMode="auto">
          <a:xfrm>
            <a:off x="4745832" y="4100356"/>
            <a:ext cx="1346944" cy="847172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/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View-Model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F6FE06A-4ED5-4EE3-B5F3-B2069091A566}"/>
              </a:ext>
            </a:extLst>
          </p:cNvPr>
          <p:cNvSpPr/>
          <p:nvPr/>
        </p:nvSpPr>
        <p:spPr bwMode="auto">
          <a:xfrm>
            <a:off x="6968801" y="4100356"/>
            <a:ext cx="1346944" cy="847172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/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Model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725769E-7B03-450C-9249-713DCD120DC1}"/>
              </a:ext>
            </a:extLst>
          </p:cNvPr>
          <p:cNvCxnSpPr/>
          <p:nvPr/>
        </p:nvCxnSpPr>
        <p:spPr bwMode="auto">
          <a:xfrm>
            <a:off x="3848984" y="4534830"/>
            <a:ext cx="896848" cy="0"/>
          </a:xfrm>
          <a:prstGeom prst="straightConnector1">
            <a:avLst/>
          </a:prstGeom>
          <a:ln w="9525" cap="flat" cmpd="sng" algn="ctr">
            <a:solidFill>
              <a:schemeClr val="accent4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8A7224-6536-48C0-ACDC-F1A611FF833D}"/>
              </a:ext>
            </a:extLst>
          </p:cNvPr>
          <p:cNvCxnSpPr/>
          <p:nvPr/>
        </p:nvCxnSpPr>
        <p:spPr bwMode="auto">
          <a:xfrm>
            <a:off x="6081391" y="4534830"/>
            <a:ext cx="896848" cy="0"/>
          </a:xfrm>
          <a:prstGeom prst="straightConnector1">
            <a:avLst/>
          </a:prstGeom>
          <a:ln w="9525" cap="flat" cmpd="sng" algn="ctr">
            <a:solidFill>
              <a:schemeClr val="accent4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222492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b="0" dirty="0"/>
              <a:t>ArcGIS Pro SDK for </a:t>
            </a:r>
            <a:r>
              <a:rPr lang="en-US" b="0" dirty="0" err="1"/>
              <a:t>.Net</a:t>
            </a:r>
            <a:r>
              <a:rPr lang="en-US" b="0" dirty="0"/>
              <a:t>: Regression Testing your ArcGIS Pro Add-In</a:t>
            </a:r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Test categories</a:t>
            </a:r>
          </a:p>
          <a:p>
            <a:pPr lvl="1"/>
            <a:r>
              <a:rPr lang="en-US" dirty="0"/>
              <a:t>Unit tests</a:t>
            </a:r>
          </a:p>
          <a:p>
            <a:pPr lvl="1"/>
            <a:r>
              <a:rPr lang="en-US" dirty="0"/>
              <a:t>Integration tests</a:t>
            </a:r>
          </a:p>
          <a:p>
            <a:pPr lvl="1"/>
            <a:r>
              <a:rPr lang="en-US" dirty="0"/>
              <a:t>UI tests</a:t>
            </a:r>
          </a:p>
          <a:p>
            <a:pPr lvl="1"/>
            <a:r>
              <a:rPr lang="en-US" dirty="0"/>
              <a:t>Manual (ad-hoc) tests</a:t>
            </a:r>
          </a:p>
        </p:txBody>
      </p:sp>
    </p:spTree>
    <p:extLst>
      <p:ext uri="{BB962C8B-B14F-4D97-AF65-F5344CB8AC3E}">
        <p14:creationId xmlns:p14="http://schemas.microsoft.com/office/powerpoint/2010/main" val="333651322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b="0" dirty="0"/>
              <a:t>ArcGIS Pro SDK for </a:t>
            </a:r>
            <a:r>
              <a:rPr lang="en-US" b="0" dirty="0" err="1"/>
              <a:t>.Net</a:t>
            </a:r>
            <a:r>
              <a:rPr lang="en-US" b="0" dirty="0"/>
              <a:t>: Regression Testing your ArcGIS Pro Add-In</a:t>
            </a:r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1828799"/>
            <a:ext cx="10369296" cy="380832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MVVM Tests</a:t>
            </a:r>
          </a:p>
          <a:p>
            <a:r>
              <a:rPr lang="en-US" dirty="0"/>
              <a:t>Test </a:t>
            </a:r>
            <a:r>
              <a:rPr lang="en-US" dirty="0" err="1"/>
              <a:t>ViewModels</a:t>
            </a:r>
            <a:r>
              <a:rPr lang="en-US" dirty="0"/>
              <a:t> and classes that contain the business logic</a:t>
            </a:r>
          </a:p>
          <a:p>
            <a:r>
              <a:rPr lang="en-US" dirty="0"/>
              <a:t>Does not test View or its interactions</a:t>
            </a:r>
          </a:p>
          <a:p>
            <a:r>
              <a:rPr lang="en-US" dirty="0"/>
              <a:t>Properties and functions that depend on Viewer, e.g. </a:t>
            </a:r>
            <a:r>
              <a:rPr lang="en-US" dirty="0" err="1"/>
              <a:t>MapViewer</a:t>
            </a:r>
            <a:r>
              <a:rPr lang="en-US" dirty="0"/>
              <a:t>, will not work as expected</a:t>
            </a:r>
          </a:p>
          <a:p>
            <a:r>
              <a:rPr lang="en-US" dirty="0"/>
              <a:t>Guard against changes in Pro SDK, </a:t>
            </a:r>
            <a:r>
              <a:rPr lang="en-US" dirty="0" err="1"/>
              <a:t>.Net</a:t>
            </a:r>
            <a:r>
              <a:rPr lang="en-US" dirty="0"/>
              <a:t>, or any 3</a:t>
            </a:r>
            <a:r>
              <a:rPr lang="en-US" baseline="30000" dirty="0"/>
              <a:t>rd</a:t>
            </a:r>
            <a:r>
              <a:rPr lang="en-US" dirty="0"/>
              <a:t> party library</a:t>
            </a:r>
          </a:p>
          <a:p>
            <a:pPr lvl="1"/>
            <a:r>
              <a:rPr lang="en-US" dirty="0"/>
              <a:t>When a bug gets fixed the output might change</a:t>
            </a:r>
          </a:p>
          <a:p>
            <a:r>
              <a:rPr lang="en-US" dirty="0"/>
              <a:t>Method under test must not bring up any dialogs, or expect user input</a:t>
            </a:r>
          </a:p>
          <a:p>
            <a:r>
              <a:rPr lang="en-US" dirty="0"/>
              <a:t>To author unit tests using mock objects use 3</a:t>
            </a:r>
            <a:r>
              <a:rPr lang="en-US" baseline="30000" dirty="0"/>
              <a:t>rd</a:t>
            </a:r>
            <a:r>
              <a:rPr lang="en-US" dirty="0"/>
              <a:t> party mock framework – MS Fakes, </a:t>
            </a:r>
            <a:r>
              <a:rPr lang="en-US" dirty="0" err="1"/>
              <a:t>JustMock</a:t>
            </a:r>
            <a:r>
              <a:rPr lang="en-US" dirty="0"/>
              <a:t>, </a:t>
            </a:r>
            <a:r>
              <a:rPr lang="en-US" dirty="0" err="1"/>
              <a:t>etc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5367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F3ABFCF-AF1A-AC49-B5C3-E441296555E5}"/>
              </a:ext>
            </a:extLst>
          </p:cNvPr>
          <p:cNvGrpSpPr/>
          <p:nvPr/>
        </p:nvGrpSpPr>
        <p:grpSpPr>
          <a:xfrm>
            <a:off x="0" y="0"/>
            <a:ext cx="12192000" cy="6858002"/>
            <a:chOff x="0" y="0"/>
            <a:chExt cx="12192000" cy="685800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21BCD63-ACC9-1D4B-B115-330DCFF652A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0C1AF20E-1FEF-AD49-A83B-941CF7891A7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61326F15-1327-C24F-A668-285A5B4A192C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8CC9310-B8EA-1943-88C9-37FDEF826F0D}"/>
                </a:ext>
              </a:extLst>
            </p:cNvPr>
            <p:cNvGrpSpPr/>
            <p:nvPr/>
          </p:nvGrpSpPr>
          <p:grpSpPr>
            <a:xfrm>
              <a:off x="0" y="1325006"/>
              <a:ext cx="11913703" cy="5532996"/>
              <a:chOff x="0" y="1325006"/>
              <a:chExt cx="11913703" cy="5532996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288513B4-7736-744D-9C9F-52C47E8C7E1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487" r="-1749"/>
              <a:stretch/>
            </p:blipFill>
            <p:spPr>
              <a:xfrm flipH="1">
                <a:off x="5136469" y="6085675"/>
                <a:ext cx="3770001" cy="772325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11A7C69B-2295-2C4C-B819-95382179DD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6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3311662"/>
                <a:ext cx="2816980" cy="2877533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B853A70A-F06F-7544-83CE-15B50A54BC8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4563282" y="4831414"/>
                <a:ext cx="1421377" cy="2631799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99506E1E-1D49-D644-A795-F1485C7E4C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alphaModFix amt="6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0" y="1325006"/>
                <a:ext cx="1009635" cy="2914259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A7EA7A6C-BAA0-3E48-A956-E45BBADD1B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674538"/>
                <a:ext cx="3485536" cy="1183463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6197C3DD-613E-D746-B02E-A4A03A7F73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716787"/>
                <a:ext cx="5145493" cy="2141214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9572730D-E02C-C14E-A8A2-7722C2AB4D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140032" y="6022256"/>
                <a:ext cx="2773671" cy="835744"/>
              </a:xfrm>
              <a:prstGeom prst="rect">
                <a:avLst/>
              </a:prstGeom>
            </p:spPr>
          </p:pic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6B0A39-F017-7E49-8450-75FB7414A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2539" y="2560392"/>
            <a:ext cx="8683723" cy="738664"/>
          </a:xfrm>
        </p:spPr>
        <p:txBody>
          <a:bodyPr/>
          <a:lstStyle/>
          <a:p>
            <a:r>
              <a:rPr lang="en-US" b="0" dirty="0"/>
              <a:t>Authoring Tests</a:t>
            </a:r>
          </a:p>
        </p:txBody>
      </p:sp>
    </p:spTree>
    <p:extLst>
      <p:ext uri="{BB962C8B-B14F-4D97-AF65-F5344CB8AC3E}">
        <p14:creationId xmlns:p14="http://schemas.microsoft.com/office/powerpoint/2010/main" val="2322469462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b="0" dirty="0"/>
              <a:t>ArcGIS Pro SDK for </a:t>
            </a:r>
            <a:r>
              <a:rPr lang="en-US" b="0" dirty="0" err="1"/>
              <a:t>.Net</a:t>
            </a:r>
            <a:r>
              <a:rPr lang="en-US" b="0" dirty="0"/>
              <a:t>: Regression Testing your ArcGIS Pro Add-In</a:t>
            </a:r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4069582"/>
          </a:xfrm>
        </p:spPr>
        <p:txBody>
          <a:bodyPr/>
          <a:lstStyle/>
          <a:p>
            <a:r>
              <a:rPr lang="en-US" dirty="0"/>
              <a:t>Create a Test project in the same Visual Studio solution as Pro Add-In project</a:t>
            </a:r>
          </a:p>
          <a:p>
            <a:r>
              <a:rPr lang="en-US" dirty="0"/>
              <a:t>Configure Add-In assembly giving test assembly access to internal members</a:t>
            </a:r>
          </a:p>
          <a:p>
            <a:r>
              <a:rPr lang="en-US" dirty="0"/>
              <a:t>Add ArcGIS Pro references used in the Add-In project</a:t>
            </a:r>
          </a:p>
          <a:p>
            <a:pPr lvl="1"/>
            <a:r>
              <a:rPr lang="en-US" dirty="0"/>
              <a:t>Add reference to ArcGISPro.exe and Add-In project (application under test)</a:t>
            </a:r>
          </a:p>
          <a:p>
            <a:pPr lvl="1"/>
            <a:r>
              <a:rPr lang="en-US" dirty="0"/>
              <a:t>Set “Copy Local” property to false</a:t>
            </a:r>
          </a:p>
          <a:p>
            <a:r>
              <a:rPr lang="en-US" dirty="0"/>
              <a:t>Configure .</a:t>
            </a:r>
            <a:r>
              <a:rPr lang="en-US" dirty="0" err="1"/>
              <a:t>runsettings</a:t>
            </a:r>
            <a:endParaRPr lang="en-US" dirty="0"/>
          </a:p>
          <a:p>
            <a:pPr lvl="1"/>
            <a:r>
              <a:rPr lang="en-US" dirty="0"/>
              <a:t>.</a:t>
            </a:r>
            <a:r>
              <a:rPr lang="en-US" dirty="0" err="1"/>
              <a:t>runsettings</a:t>
            </a:r>
            <a:r>
              <a:rPr lang="en-US" dirty="0"/>
              <a:t> file contains the path to ArcGIS Pro install directory to resolve Pro references at runtime</a:t>
            </a:r>
          </a:p>
          <a:p>
            <a:r>
              <a:rPr lang="en-US" dirty="0"/>
              <a:t>Configure ArcGIS Pro license</a:t>
            </a:r>
          </a:p>
          <a:p>
            <a:pPr lvl="1"/>
            <a:r>
              <a:rPr lang="en-US" dirty="0"/>
              <a:t>Single or Concurrent use</a:t>
            </a:r>
          </a:p>
          <a:p>
            <a:pPr lvl="1"/>
            <a:r>
              <a:rPr lang="en-US" dirty="0"/>
              <a:t>Named user must check out offline license</a:t>
            </a:r>
          </a:p>
          <a:p>
            <a:r>
              <a:rPr lang="en-US" dirty="0"/>
              <a:t>Create ArcGIS Pro project(s) and test data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0185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b="0" dirty="0"/>
              <a:t>ArcGIS Pro SDK for </a:t>
            </a:r>
            <a:r>
              <a:rPr lang="en-US" b="0" dirty="0" err="1"/>
              <a:t>.Net</a:t>
            </a:r>
            <a:r>
              <a:rPr lang="en-US" b="0" dirty="0"/>
              <a:t>: Regression Testing your ArcGIS Pro Add-In</a:t>
            </a:r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Pro tips </a:t>
            </a:r>
          </a:p>
          <a:p>
            <a:r>
              <a:rPr lang="en-US" dirty="0"/>
              <a:t>Know your audience – i18n, l10n</a:t>
            </a:r>
          </a:p>
          <a:p>
            <a:r>
              <a:rPr lang="en-US" dirty="0"/>
              <a:t>Loose coupling – test data and code</a:t>
            </a:r>
          </a:p>
          <a:p>
            <a:r>
              <a:rPr lang="en-US" dirty="0"/>
              <a:t>Reusability – same test project across multiple tests/test projects</a:t>
            </a:r>
          </a:p>
          <a:p>
            <a:pPr lvl="1"/>
            <a:r>
              <a:rPr lang="en-US" dirty="0"/>
              <a:t>Metadata – important when reusing test data</a:t>
            </a:r>
          </a:p>
          <a:p>
            <a:r>
              <a:rPr lang="en-US" dirty="0"/>
              <a:t>Boundary conditions – test data must include extreme cases, exceptions,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Test your test</a:t>
            </a:r>
          </a:p>
          <a:p>
            <a:pPr lvl="1"/>
            <a:r>
              <a:rPr lang="en-US" dirty="0"/>
              <a:t>failing test </a:t>
            </a:r>
            <a:r>
              <a:rPr lang="en-US" dirty="0">
                <a:sym typeface="Wingdings" panose="05000000000000000000" pitchFamily="2" charset="2"/>
              </a:rPr>
              <a:t> passing test; change input data and make sure the test passes; avoids hard coded values in the method under test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Graphic 4" descr="Lightbulb">
            <a:extLst>
              <a:ext uri="{FF2B5EF4-FFF2-40B4-BE49-F238E27FC236}">
                <a16:creationId xmlns:a16="http://schemas.microsoft.com/office/drawing/2014/main" id="{0A4339AB-12E0-4812-BD19-0C316AEDCA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45462" y="1786576"/>
            <a:ext cx="258576" cy="25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46569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chemeClr val="accent4"/>
            </a:gs>
            <a:gs pos="100000">
              <a:schemeClr val="accent4"/>
            </a:gs>
          </a:gsLst>
          <a:lin ang="16200000" scaled="1"/>
          <a:tileRect/>
        </a:gradFill>
        <a:ln>
          <a:noFill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defRPr sz="1400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21-Dev Summit-artwork_v6compressed" id="{C24DEADF-111D-6245-AA81-3624CF251C88}" vid="{7C1C40EE-A88D-3846-986C-7BA95CFF815A}"/>
    </a:ext>
  </a:extLst>
</a:theme>
</file>

<file path=ppt/theme/theme2.xml><?xml version="1.0" encoding="utf-8"?>
<a:theme xmlns:a="http://schemas.openxmlformats.org/drawingml/2006/main" name="1_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chemeClr val="accent4"/>
            </a:gs>
            <a:gs pos="100000">
              <a:schemeClr val="accent4"/>
            </a:gs>
          </a:gsLst>
          <a:lin ang="16200000" scaled="1"/>
          <a:tileRect/>
        </a:gradFill>
        <a:ln>
          <a:noFill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defRPr sz="1400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581296-uc-2020-ppt-template-tech.pptx" id="{A76A390A-71F5-2E48-95B1-DCE8A8C0A980}" vid="{B79ECCA8-9773-034D-90D0-5512966E4A5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2021 DevSummit PPT Template</Template>
  <TotalTime>0</TotalTime>
  <Words>619</Words>
  <Application>Microsoft Office PowerPoint</Application>
  <PresentationFormat>Widescreen</PresentationFormat>
  <Paragraphs>115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Lucida Grande</vt:lpstr>
      <vt:lpstr>Esri_Corporate_Template-Dark</vt:lpstr>
      <vt:lpstr>1_Esri_Corporate_Template-Dark</vt:lpstr>
      <vt:lpstr>ArcGIS Pro SDK for .Net: Regression Testing your ArcGIS Pro Add-In</vt:lpstr>
      <vt:lpstr>ArcGIS Pro SDK for .Net: Regression Testing your ArcGIS Pro Add-In</vt:lpstr>
      <vt:lpstr>MVVM and Testing Overview</vt:lpstr>
      <vt:lpstr>ArcGIS Pro SDK for .Net: Regression Testing your ArcGIS Pro Add-In</vt:lpstr>
      <vt:lpstr>ArcGIS Pro SDK for .Net: Regression Testing your ArcGIS Pro Add-In</vt:lpstr>
      <vt:lpstr>ArcGIS Pro SDK for .Net: Regression Testing your ArcGIS Pro Add-In</vt:lpstr>
      <vt:lpstr>Authoring Tests</vt:lpstr>
      <vt:lpstr>ArcGIS Pro SDK for .Net: Regression Testing your ArcGIS Pro Add-In</vt:lpstr>
      <vt:lpstr>ArcGIS Pro SDK for .Net: Regression Testing your ArcGIS Pro Add-In</vt:lpstr>
      <vt:lpstr>ArcGIS Pro SDK for .Net: Regression Testing your ArcGIS Pro Add-In</vt:lpstr>
      <vt:lpstr>Demo</vt:lpstr>
      <vt:lpstr>ArcGIS Pro SDK for .Net: Regression Testing your ArcGIS Pro Add-In</vt:lpstr>
      <vt:lpstr>Authoring Tests using Visual Studio and MSTest</vt:lpstr>
      <vt:lpstr>PowerPoint Presentation</vt:lpstr>
      <vt:lpstr>PowerPoint Presentation</vt:lpstr>
      <vt:lpstr>ArcGIS Pro SDK for .Net: Regression Testing your ArcGIS Pro Add-In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2021-02-12T12:36:34Z</dcterms:created>
  <dcterms:modified xsi:type="dcterms:W3CDTF">2021-02-12T13:16:35Z</dcterms:modified>
</cp:coreProperties>
</file>