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938" r:id="rId66"/>
  </p:sldMasterIdLst>
  <p:notesMasterIdLst>
    <p:notesMasterId r:id="rId92"/>
  </p:notesMasterIdLst>
  <p:handoutMasterIdLst>
    <p:handoutMasterId r:id="rId93"/>
  </p:handoutMasterIdLst>
  <p:sldIdLst>
    <p:sldId id="708" r:id="rId67"/>
    <p:sldId id="736" r:id="rId68"/>
    <p:sldId id="780" r:id="rId69"/>
    <p:sldId id="783" r:id="rId70"/>
    <p:sldId id="779" r:id="rId71"/>
    <p:sldId id="784" r:id="rId72"/>
    <p:sldId id="676" r:id="rId73"/>
    <p:sldId id="752" r:id="rId74"/>
    <p:sldId id="753" r:id="rId75"/>
    <p:sldId id="751" r:id="rId76"/>
    <p:sldId id="671" r:id="rId77"/>
    <p:sldId id="697" r:id="rId78"/>
    <p:sldId id="785" r:id="rId79"/>
    <p:sldId id="733" r:id="rId80"/>
    <p:sldId id="786" r:id="rId81"/>
    <p:sldId id="732" r:id="rId82"/>
    <p:sldId id="738" r:id="rId83"/>
    <p:sldId id="734" r:id="rId84"/>
    <p:sldId id="781" r:id="rId85"/>
    <p:sldId id="782" r:id="rId86"/>
    <p:sldId id="750" r:id="rId87"/>
    <p:sldId id="787" r:id="rId88"/>
    <p:sldId id="675" r:id="rId89"/>
    <p:sldId id="788" r:id="rId90"/>
    <p:sldId id="778" r:id="rId9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73056E-7BB8-4B17-8780-AF2CE54616E6}">
          <p14:sldIdLst>
            <p14:sldId id="708"/>
            <p14:sldId id="736"/>
            <p14:sldId id="780"/>
            <p14:sldId id="783"/>
            <p14:sldId id="779"/>
            <p14:sldId id="784"/>
            <p14:sldId id="676"/>
            <p14:sldId id="752"/>
            <p14:sldId id="753"/>
            <p14:sldId id="751"/>
            <p14:sldId id="671"/>
            <p14:sldId id="697"/>
            <p14:sldId id="785"/>
            <p14:sldId id="733"/>
            <p14:sldId id="786"/>
            <p14:sldId id="732"/>
            <p14:sldId id="738"/>
            <p14:sldId id="734"/>
            <p14:sldId id="781"/>
            <p14:sldId id="782"/>
            <p14:sldId id="750"/>
            <p14:sldId id="787"/>
            <p14:sldId id="675"/>
            <p14:sldId id="788"/>
            <p14:sldId id="778"/>
          </p14:sldIdLst>
        </p14:section>
        <p14:section name="Untitled Section" id="{6ADC4EA9-AF16-4B2D-AFD8-B2F98F7C380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63D"/>
    <a:srgbClr val="1E71FF"/>
    <a:srgbClr val="4173FE"/>
    <a:srgbClr val="34BFFD"/>
    <a:srgbClr val="3A6CDF"/>
    <a:srgbClr val="08BE34"/>
    <a:srgbClr val="BDF6FA"/>
    <a:srgbClr val="03C7D4"/>
    <a:srgbClr val="262626"/>
    <a:srgbClr val="E0F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70174" autoAdjust="0"/>
  </p:normalViewPr>
  <p:slideViewPr>
    <p:cSldViewPr snapToGrid="0" snapToObjects="1" showGuides="1">
      <p:cViewPr varScale="1">
        <p:scale>
          <a:sx n="84" d="100"/>
          <a:sy n="84" d="100"/>
        </p:scale>
        <p:origin x="1758" y="7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18" d="100"/>
        <a:sy n="3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slide" Target="slides/slide2.xml"/><Relationship Id="rId84" Type="http://schemas.openxmlformats.org/officeDocument/2006/relationships/slide" Target="slides/slide18.xml"/><Relationship Id="rId89" Type="http://schemas.openxmlformats.org/officeDocument/2006/relationships/slide" Target="slides/slide23.xml"/><Relationship Id="rId16" Type="http://schemas.openxmlformats.org/officeDocument/2006/relationships/customXml" Target="../customXml/item16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slide" Target="slides/slide8.xml"/><Relationship Id="rId79" Type="http://schemas.openxmlformats.org/officeDocument/2006/relationships/slide" Target="slides/slide13.xml"/><Relationship Id="rId5" Type="http://schemas.openxmlformats.org/officeDocument/2006/relationships/customXml" Target="../customXml/item5.xml"/><Relationship Id="rId90" Type="http://schemas.openxmlformats.org/officeDocument/2006/relationships/slide" Target="slides/slide24.xml"/><Relationship Id="rId95" Type="http://schemas.openxmlformats.org/officeDocument/2006/relationships/presProps" Target="presProps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64" Type="http://schemas.openxmlformats.org/officeDocument/2006/relationships/customXml" Target="../customXml/item64.xml"/><Relationship Id="rId69" Type="http://schemas.openxmlformats.org/officeDocument/2006/relationships/slide" Target="slides/slide3.xml"/><Relationship Id="rId80" Type="http://schemas.openxmlformats.org/officeDocument/2006/relationships/slide" Target="slides/slide14.xml"/><Relationship Id="rId85" Type="http://schemas.openxmlformats.org/officeDocument/2006/relationships/slide" Target="slides/slide19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slide" Target="slides/slide1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" Target="slides/slide4.xml"/><Relationship Id="rId75" Type="http://schemas.openxmlformats.org/officeDocument/2006/relationships/slide" Target="slides/slide9.xml"/><Relationship Id="rId83" Type="http://schemas.openxmlformats.org/officeDocument/2006/relationships/slide" Target="slides/slide17.xml"/><Relationship Id="rId88" Type="http://schemas.openxmlformats.org/officeDocument/2006/relationships/slide" Target="slides/slide22.xml"/><Relationship Id="rId91" Type="http://schemas.openxmlformats.org/officeDocument/2006/relationships/slide" Target="slides/slide25.xml"/><Relationship Id="rId9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7.xml"/><Relationship Id="rId78" Type="http://schemas.openxmlformats.org/officeDocument/2006/relationships/slide" Target="slides/slide12.xml"/><Relationship Id="rId81" Type="http://schemas.openxmlformats.org/officeDocument/2006/relationships/slide" Target="slides/slide15.xml"/><Relationship Id="rId86" Type="http://schemas.openxmlformats.org/officeDocument/2006/relationships/slide" Target="slides/slide20.xml"/><Relationship Id="rId94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10.xml"/><Relationship Id="rId97" Type="http://schemas.openxmlformats.org/officeDocument/2006/relationships/theme" Target="theme/theme1.xml"/><Relationship Id="rId7" Type="http://schemas.openxmlformats.org/officeDocument/2006/relationships/customXml" Target="../customXml/item7.xml"/><Relationship Id="rId71" Type="http://schemas.openxmlformats.org/officeDocument/2006/relationships/slide" Target="slides/slide5.xml"/><Relationship Id="rId9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slideMaster" Target="slideMasters/slideMaster1.xml"/><Relationship Id="rId87" Type="http://schemas.openxmlformats.org/officeDocument/2006/relationships/slide" Target="slides/slide21.xml"/><Relationship Id="rId61" Type="http://schemas.openxmlformats.org/officeDocument/2006/relationships/customXml" Target="../customXml/item61.xml"/><Relationship Id="rId82" Type="http://schemas.openxmlformats.org/officeDocument/2006/relationships/slide" Target="slides/slide16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56" Type="http://schemas.openxmlformats.org/officeDocument/2006/relationships/customXml" Target="../customXml/item56.xml"/><Relationship Id="rId77" Type="http://schemas.openxmlformats.org/officeDocument/2006/relationships/slide" Target="slides/slide11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6.xml"/><Relationship Id="rId93" Type="http://schemas.openxmlformats.org/officeDocument/2006/relationships/handoutMaster" Target="handoutMasters/handoutMaster1.xml"/><Relationship Id="rId9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182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633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37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350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ArcGIS.Desktop.Core.ProApp</a:t>
            </a:r>
            <a:r>
              <a:rPr lang="en-US" dirty="0"/>
              <a:t> derives from </a:t>
            </a:r>
            <a:r>
              <a:rPr lang="en-US" dirty="0" err="1"/>
              <a:t>FrameworkApplication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System.Windows.Input.ICommand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706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789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037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483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8D4099B9-68B8-4084-BB73-DB58AA30DD6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928CAC0-76BD-4037-8591-CA329205D125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91" name="gradient background1">
                <a:extLst>
                  <a:ext uri="{FF2B5EF4-FFF2-40B4-BE49-F238E27FC236}">
                    <a16:creationId xmlns:a16="http://schemas.microsoft.com/office/drawing/2014/main" id="{65F9C4BD-9A02-4E5C-A612-4015626F32B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92" name="gradient background1">
                <a:extLst>
                  <a:ext uri="{FF2B5EF4-FFF2-40B4-BE49-F238E27FC236}">
                    <a16:creationId xmlns:a16="http://schemas.microsoft.com/office/drawing/2014/main" id="{75DACBFD-22F5-45ED-9BF5-B1250F7F3FA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66A26BC-6D0E-4032-AF6F-8054B831DA5D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B0C3986-E3DF-40E6-98E2-BFC8C6994F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49A10E8C-7F46-4AAB-86AE-C8E9311600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748620D3-2C56-42FF-893D-863ABAAB61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607D81FF-E390-4527-BC83-24D8775C81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808F9F57-E8A1-4C4C-AEC7-C8A0BD1A58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D88C28D1-C0A1-4685-8169-F44CA3242B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A05DB0E-E9B3-4D13-95C6-4B4723E8A625}"/>
              </a:ext>
            </a:extLst>
          </p:cNvPr>
          <p:cNvSpPr txBox="1"/>
          <p:nvPr userDrawn="1"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79" name="Subtitle 60">
            <a:extLst>
              <a:ext uri="{FF2B5EF4-FFF2-40B4-BE49-F238E27FC236}">
                <a16:creationId xmlns:a16="http://schemas.microsoft.com/office/drawing/2014/main" id="{8B28DC2B-BA10-4DE8-8BC1-73AC5B959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631456"/>
          </a:xfrm>
          <a:noFill/>
        </p:spPr>
        <p:txBody>
          <a:bodyPr vert="horz" lIns="0" tIns="0" rIns="0" bIns="0" rtlCol="0">
            <a:noAutofit/>
          </a:bodyPr>
          <a:lstStyle>
            <a:lvl1pPr>
              <a:defRPr lang="en-US" b="0" dirty="0">
                <a:solidFill>
                  <a:srgbClr val="1EF1BA"/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>
                <a:solidFill>
                  <a:srgbClr val="FDEBD7"/>
                </a:solidFill>
              </a:rPr>
              <a:t>Presenter Names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B2A1D24D-5B74-479C-8C9D-CCEC920D36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37821" y="2146896"/>
            <a:ext cx="8525773" cy="1015496"/>
          </a:xfrm>
        </p:spPr>
        <p:txBody>
          <a:bodyPr anchor="ctr"/>
          <a:lstStyle/>
          <a:p>
            <a:pPr algn="l"/>
            <a:r>
              <a:rPr lang="en-US" sz="3600" b="0" dirty="0"/>
              <a:t>Presentation Title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16263FA5-F43E-4822-8F5E-D6EC34DED5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93" name="EPC 2020">
            <a:extLst>
              <a:ext uri="{FF2B5EF4-FFF2-40B4-BE49-F238E27FC236}">
                <a16:creationId xmlns:a16="http://schemas.microsoft.com/office/drawing/2014/main" id="{C065B131-4510-4481-871F-E8E3BC87C2CE}"/>
              </a:ext>
            </a:extLst>
          </p:cNvPr>
          <p:cNvSpPr txBox="1">
            <a:spLocks/>
          </p:cNvSpPr>
          <p:nvPr userDrawn="1"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1047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DFAD6EE-CAB9-4678-BF3C-274D73B71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0A641B7-5DDA-4352-BCB9-375E396A59E3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23" name="gradient background1">
                <a:extLst>
                  <a:ext uri="{FF2B5EF4-FFF2-40B4-BE49-F238E27FC236}">
                    <a16:creationId xmlns:a16="http://schemas.microsoft.com/office/drawing/2014/main" id="{BEBB4313-DCAE-499E-A8C5-D66C4165D81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24" name="gradient background1">
                <a:extLst>
                  <a:ext uri="{FF2B5EF4-FFF2-40B4-BE49-F238E27FC236}">
                    <a16:creationId xmlns:a16="http://schemas.microsoft.com/office/drawing/2014/main" id="{FDCB2A61-570D-4BD3-81D1-007C2D045421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BDEDE68-831D-4778-AAF5-64C76C41CA64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3A673FE-C596-4FF3-BB75-1E3D3FE91F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67016593-60FB-42F5-A662-23075781AA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1E7CDC7-8A55-473C-B9BD-1F9D3DB9F4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183890"/>
            <a:ext cx="5323060" cy="167411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92A9944-2D26-4D83-B316-C0FCB4C914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4280452"/>
            <a:ext cx="3454040" cy="2577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313293"/>
            <a:ext cx="10826496" cy="369332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696924" y="987966"/>
            <a:ext cx="10815371" cy="5341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14637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F75CA42-D5C0-4A94-ADF5-FFA1A451259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D5F718E-701F-42FD-ACD7-A8ADA7533F93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20" name="gradient background1">
                <a:extLst>
                  <a:ext uri="{FF2B5EF4-FFF2-40B4-BE49-F238E27FC236}">
                    <a16:creationId xmlns:a16="http://schemas.microsoft.com/office/drawing/2014/main" id="{34046F0F-7B53-4F05-BAF0-FB4E16CE3EB1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21" name="gradient background1">
                <a:extLst>
                  <a:ext uri="{FF2B5EF4-FFF2-40B4-BE49-F238E27FC236}">
                    <a16:creationId xmlns:a16="http://schemas.microsoft.com/office/drawing/2014/main" id="{919BA6B9-C3FD-4EAB-BF7F-F269FF9C9F33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CD6CF9C-FE51-4551-A241-25B57C08D449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BC8C1A13-C294-48EF-9D35-063128651E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B49AE52-E743-49DE-BD65-97EDBD9B1F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BD5E386A-EAFA-4EAF-BF97-05347C5A59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183890"/>
            <a:ext cx="5323060" cy="16741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78290D5-7444-405B-BE13-881A611478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4280452"/>
            <a:ext cx="3454040" cy="2577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313293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854703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82625" y="1271338"/>
            <a:ext cx="10369296" cy="498602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63211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DDDCB224-DD72-4B89-A352-67EDD3F9A8A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5F9864D-D6DE-4810-B9EA-3A3A633C3D37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49" name="gradient background1">
                <a:extLst>
                  <a:ext uri="{FF2B5EF4-FFF2-40B4-BE49-F238E27FC236}">
                    <a16:creationId xmlns:a16="http://schemas.microsoft.com/office/drawing/2014/main" id="{EE09AF11-F103-4BC3-8DF5-BF5FA639FC4F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50" name="gradient background1">
                <a:extLst>
                  <a:ext uri="{FF2B5EF4-FFF2-40B4-BE49-F238E27FC236}">
                    <a16:creationId xmlns:a16="http://schemas.microsoft.com/office/drawing/2014/main" id="{6FD81395-2E76-4A81-8890-37E254171729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065ABA-CA40-48D8-ABDF-E7953AA8507A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D2620FC-1E9B-4864-B1E4-E5E9C450F3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05D86D4-A0F7-4E58-8D00-CA49258BDD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46" name="gradient background1">
              <a:extLst>
                <a:ext uri="{FF2B5EF4-FFF2-40B4-BE49-F238E27FC236}">
                  <a16:creationId xmlns:a16="http://schemas.microsoft.com/office/drawing/2014/main" id="{A0D7A530-A151-416C-BCF5-60B7C9D95F47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14519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00063D"/>
            </a:gs>
            <a:gs pos="0">
              <a:srgbClr val="1E71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14597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939" r:id="rId1"/>
    <p:sldLayoutId id="2147486940" r:id="rId2"/>
    <p:sldLayoutId id="2147486941" r:id="rId3"/>
    <p:sldLayoutId id="2147486948" r:id="rId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rcGIS/arcgis-pro-sdk/wiki/ProConcepts-Map-Authoring#ui-controls" TargetMode="External"/><Relationship Id="rId2" Type="http://schemas.openxmlformats.org/officeDocument/2006/relationships/hyperlink" Target="https://github.com/esri/arcgis-pro-sdk/wiki/ProConcepts-Map-Exploration#mapcontro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Esri/arcgis-pro-sdk/wiki/ProConcepts-Framewor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github.com/Esri/arcgis-pro-sdk/wiki/ArcGIS-Pro-DAML-ID-Referenc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ri/arcgis-pro-sdk/wiki/ProConcepts-Framework" TargetMode="External"/><Relationship Id="rId2" Type="http://schemas.openxmlformats.org/officeDocument/2006/relationships/hyperlink" Target="https://github.com/esri/arcgis-pro-sdk/wiki/ProConcepts-Map-Exploration#mapcontro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sri/arcgis-pro-sdk/wiki/proguide-style-guide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github.com/esri/arcgis-pro-sdk/wiki/tech-sessio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rcGIS/arcgis-pro-sdk/wiki/ProConcepts-Framework#introduction-to-daml-desktop-application-markup-langu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sdn.microsoft.com/en-us/library/hh848246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37821" y="3290742"/>
            <a:ext cx="8534401" cy="4493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Wolf Kaiser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337821" y="2120348"/>
            <a:ext cx="9860266" cy="1170394"/>
          </a:xfrm>
        </p:spPr>
        <p:txBody>
          <a:bodyPr anchor="t"/>
          <a:lstStyle/>
          <a:p>
            <a:r>
              <a:rPr lang="en-US" sz="3200" dirty="0"/>
              <a:t>ArcGIS Pro SDK for .NET:</a:t>
            </a:r>
            <a:br>
              <a:rPr lang="en-US" sz="3200" dirty="0"/>
            </a:br>
            <a:r>
              <a:rPr lang="en-US" sz="3200" b="0" dirty="0"/>
              <a:t>Practical Dockpane Design and Implementation</a:t>
            </a:r>
            <a:br>
              <a:rPr lang="en-US" sz="3200" b="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9794671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A7D89-2F7F-4BF1-977A-9189CE2A9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Add-in UI Design Considerations for ArcGIS Pro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7D8BB-267D-4D63-A399-19D17EA434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Accessibility: </a:t>
            </a:r>
          </a:p>
          <a:p>
            <a:pPr lvl="1"/>
            <a:r>
              <a:rPr lang="en-US" dirty="0"/>
              <a:t>Search on YouTube for “ArcGIS UI Design for Accessibility and High DPI”</a:t>
            </a:r>
          </a:p>
          <a:p>
            <a:r>
              <a:rPr lang="en-US" dirty="0"/>
              <a:t>Multi-threading</a:t>
            </a:r>
          </a:p>
          <a:p>
            <a:pPr lvl="1"/>
            <a:r>
              <a:rPr lang="en-US" dirty="0"/>
              <a:t>Search on YouTube for “ArcGIS Pro SDK for .NET: UI Design and MVVM”</a:t>
            </a:r>
          </a:p>
          <a:p>
            <a:r>
              <a:rPr lang="en-US" dirty="0"/>
              <a:t>The ArcGIS Pro SDK provides some built-in user controls for use in </a:t>
            </a:r>
            <a:r>
              <a:rPr lang="en-US" dirty="0" err="1"/>
              <a:t>Dockpanes</a:t>
            </a:r>
            <a:endParaRPr lang="en-US" dirty="0"/>
          </a:p>
          <a:p>
            <a:pPr lvl="1"/>
            <a:r>
              <a:rPr lang="en-US" dirty="0"/>
              <a:t>Map Exploration User Controls:</a:t>
            </a:r>
          </a:p>
          <a:p>
            <a:pPr lvl="1"/>
            <a:r>
              <a:rPr lang="en-US" dirty="0" err="1"/>
              <a:t>MapControl</a:t>
            </a:r>
            <a:r>
              <a:rPr lang="en-US" dirty="0"/>
              <a:t>: </a:t>
            </a:r>
            <a:r>
              <a:rPr lang="en-US" dirty="0" err="1">
                <a:hlinkClick r:id="rId2"/>
              </a:rPr>
              <a:t>ProConcepts</a:t>
            </a:r>
            <a:r>
              <a:rPr lang="en-US" dirty="0">
                <a:hlinkClick r:id="rId2"/>
              </a:rPr>
              <a:t> Map Exploration · Esri/arcgis-pro-sdk Wiki (github.com)</a:t>
            </a:r>
            <a:endParaRPr lang="en-US" dirty="0"/>
          </a:p>
          <a:p>
            <a:pPr lvl="1"/>
            <a:r>
              <a:rPr lang="en-US" dirty="0"/>
              <a:t>Map Authoring User Controls:</a:t>
            </a:r>
          </a:p>
          <a:p>
            <a:pPr lvl="2"/>
            <a:r>
              <a:rPr lang="en-US" dirty="0"/>
              <a:t>Coordinate System Picker, Coordinate System Details, Symbol Searcher Control, Symbol Picker Control, Query Builder, Geocode</a:t>
            </a:r>
          </a:p>
          <a:p>
            <a:pPr lvl="2"/>
            <a:r>
              <a:rPr lang="en-US" dirty="0" err="1">
                <a:hlinkClick r:id="rId3"/>
              </a:rPr>
              <a:t>ProConcepts</a:t>
            </a:r>
            <a:r>
              <a:rPr lang="en-US" dirty="0">
                <a:hlinkClick r:id="rId3"/>
              </a:rPr>
              <a:t> Map Authoring · ArcGIS/arcgis-pro-sdk Wiki (github.com)</a:t>
            </a:r>
            <a:endParaRPr lang="en-US" dirty="0"/>
          </a:p>
          <a:p>
            <a:pPr lvl="1"/>
            <a:r>
              <a:rPr lang="en-US" dirty="0"/>
              <a:t>Framework User Controls:</a:t>
            </a:r>
          </a:p>
          <a:p>
            <a:pPr lvl="2"/>
            <a:r>
              <a:rPr lang="en-US" dirty="0"/>
              <a:t>Burger button, </a:t>
            </a:r>
            <a:r>
              <a:rPr lang="en-US" dirty="0" err="1"/>
              <a:t>ChromiumWebBrowser</a:t>
            </a:r>
            <a:r>
              <a:rPr lang="en-US" dirty="0"/>
              <a:t>, Circular animation, Message label, Search textbox, </a:t>
            </a:r>
            <a:r>
              <a:rPr lang="en-US" dirty="0" err="1"/>
              <a:t>TabIndicator</a:t>
            </a:r>
            <a:r>
              <a:rPr lang="en-US" dirty="0"/>
              <a:t>, Waiting cursor</a:t>
            </a:r>
          </a:p>
          <a:p>
            <a:pPr lvl="2"/>
            <a:r>
              <a:rPr lang="en-US" dirty="0" err="1">
                <a:hlinkClick r:id="rId4"/>
              </a:rPr>
              <a:t>ProConcepts</a:t>
            </a:r>
            <a:r>
              <a:rPr lang="en-US" dirty="0">
                <a:hlinkClick r:id="rId4"/>
              </a:rPr>
              <a:t> Framework · Esri/arcgis-pro-sdk Wiki (github.com)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200962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BCF3DF-092A-4250-B285-0830A12B6B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 Final Sample Solution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6871" y="1763335"/>
            <a:ext cx="4527741" cy="1754326"/>
          </a:xfrm>
        </p:spPr>
        <p:txBody>
          <a:bodyPr/>
          <a:lstStyle/>
          <a:p>
            <a:pPr lvl="0"/>
            <a:r>
              <a:rPr lang="en-US" dirty="0"/>
              <a:t>Demo: A Practical Dockpane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374B84A-3DD4-470D-A6BB-8D36B102759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17018" b="1701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66717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6D952-94EB-462E-AEF8-D8735C55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MVVM Key Concepts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5B45FB-E15D-4A6D-AF83-1DFA4D2692B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The MVVM pattern separates the User Interface definition, layout and design (XAML) from the business logic (code)</a:t>
            </a:r>
          </a:p>
          <a:p>
            <a:r>
              <a:rPr lang="en-US" dirty="0"/>
              <a:t>‘Data Binding’: UI elements in a view are bound by name (XAML) to properties which are exposed by the </a:t>
            </a:r>
            <a:r>
              <a:rPr lang="en-US" dirty="0" err="1"/>
              <a:t>ViewModel</a:t>
            </a:r>
            <a:r>
              <a:rPr lang="en-US" dirty="0"/>
              <a:t> (business logic / code)</a:t>
            </a:r>
          </a:p>
          <a:p>
            <a:r>
              <a:rPr lang="en-US" dirty="0"/>
              <a:t>Examples: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64A010-0665-4803-BCD4-A7D31729F08D}"/>
              </a:ext>
            </a:extLst>
          </p:cNvPr>
          <p:cNvSpPr txBox="1"/>
          <p:nvPr/>
        </p:nvSpPr>
        <p:spPr>
          <a:xfrm>
            <a:off x="496088" y="3429000"/>
            <a:ext cx="2658979" cy="822158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1BADFA-BA3B-480B-BAFC-42D8752B6109}"/>
              </a:ext>
            </a:extLst>
          </p:cNvPr>
          <p:cNvSpPr/>
          <p:nvPr/>
        </p:nvSpPr>
        <p:spPr bwMode="auto">
          <a:xfrm>
            <a:off x="540204" y="3376863"/>
            <a:ext cx="5056234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View – UI - XAML</a:t>
            </a:r>
            <a:endParaRPr lang="en-US" sz="1400" b="1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56A3F8-66F4-4D9E-906C-28882968F91F}"/>
              </a:ext>
            </a:extLst>
          </p:cNvPr>
          <p:cNvSpPr/>
          <p:nvPr/>
        </p:nvSpPr>
        <p:spPr bwMode="auto">
          <a:xfrm>
            <a:off x="5724852" y="3376862"/>
            <a:ext cx="6055895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ViewModel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 – Code behind – 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c#</a:t>
            </a:r>
            <a:endParaRPr lang="en-US" sz="2000" b="1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899903-6ECB-43AA-91CE-3428A5EAF856}"/>
              </a:ext>
            </a:extLst>
          </p:cNvPr>
          <p:cNvSpPr/>
          <p:nvPr/>
        </p:nvSpPr>
        <p:spPr bwMode="auto">
          <a:xfrm>
            <a:off x="540204" y="4731018"/>
            <a:ext cx="5056234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Command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RetrieveMapsCommand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}"/&gt;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D63823-801C-4969-B526-101FD172C24C}"/>
              </a:ext>
            </a:extLst>
          </p:cNvPr>
          <p:cNvSpPr/>
          <p:nvPr/>
        </p:nvSpPr>
        <p:spPr bwMode="auto">
          <a:xfrm>
            <a:off x="5724852" y="4731017"/>
            <a:ext cx="6055895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ICommand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RetrieveMapsCommand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=&gt; _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retrieveMapsCommand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B9A915-4283-405C-A617-EA7F9BB6AAA4}"/>
              </a:ext>
            </a:extLst>
          </p:cNvPr>
          <p:cNvSpPr/>
          <p:nvPr/>
        </p:nvSpPr>
        <p:spPr bwMode="auto">
          <a:xfrm>
            <a:off x="540204" y="4051435"/>
            <a:ext cx="5056234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TextBlock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Text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}“ 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229405-7ADC-4A67-81EA-D44F1B2B7A8C}"/>
              </a:ext>
            </a:extLst>
          </p:cNvPr>
          <p:cNvSpPr/>
          <p:nvPr/>
        </p:nvSpPr>
        <p:spPr bwMode="auto">
          <a:xfrm>
            <a:off x="5724852" y="4051434"/>
            <a:ext cx="6055895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Heading { get {…} set {…} }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A1DCA7-1FC2-4410-B0B9-02FD09C60A2A}"/>
              </a:ext>
            </a:extLst>
          </p:cNvPr>
          <p:cNvSpPr/>
          <p:nvPr/>
        </p:nvSpPr>
        <p:spPr bwMode="auto">
          <a:xfrm>
            <a:off x="540204" y="5394964"/>
            <a:ext cx="5056234" cy="725099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ComboBox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ItemsSource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AllMaps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SelectedItem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SelectedMap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,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Mode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TwoWay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}“/&gt;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8A189E-5BE3-4D6B-A1A0-8A5E1137214A}"/>
              </a:ext>
            </a:extLst>
          </p:cNvPr>
          <p:cNvSpPr/>
          <p:nvPr/>
        </p:nvSpPr>
        <p:spPr bwMode="auto">
          <a:xfrm>
            <a:off x="5724852" y="5394963"/>
            <a:ext cx="6055895" cy="72510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ReadOnlyObservableCollection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Map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AllMaps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=&gt; _Maps;</a:t>
            </a:r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Map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SelectedMap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 get {…} set {…} }</a:t>
            </a:r>
          </a:p>
        </p:txBody>
      </p:sp>
    </p:spTree>
    <p:extLst>
      <p:ext uri="{BB962C8B-B14F-4D97-AF65-F5344CB8AC3E}">
        <p14:creationId xmlns:p14="http://schemas.microsoft.com/office/powerpoint/2010/main" val="3371424934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B8CF4-8BC1-4059-B92E-85C587FBD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Databinding: Text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6D40D-108A-4015-B6F7-8DE0CE2250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6925" y="987966"/>
            <a:ext cx="4126536" cy="5341115"/>
          </a:xfrm>
        </p:spPr>
        <p:txBody>
          <a:bodyPr/>
          <a:lstStyle/>
          <a:p>
            <a:r>
              <a:rPr lang="en-US" dirty="0"/>
              <a:t>Data Binding provides a ‘decoupled’ method for View and </a:t>
            </a:r>
            <a:r>
              <a:rPr lang="en-US" dirty="0" err="1"/>
              <a:t>ViewModel</a:t>
            </a:r>
            <a:r>
              <a:rPr lang="en-US" dirty="0"/>
              <a:t> to interact</a:t>
            </a:r>
          </a:p>
          <a:p>
            <a:r>
              <a:rPr lang="en-US" dirty="0"/>
              <a:t>Data is bound at runtime using reflection and View (UI) calls ‘Getter’ to display data</a:t>
            </a:r>
          </a:p>
          <a:p>
            <a:r>
              <a:rPr lang="en-US" dirty="0" err="1"/>
              <a:t>ViewModel</a:t>
            </a:r>
            <a:r>
              <a:rPr lang="en-US" dirty="0"/>
              <a:t> Implements the ‘</a:t>
            </a:r>
            <a:r>
              <a:rPr lang="en-US" dirty="0" err="1"/>
              <a:t>INotifyPropertyChanged</a:t>
            </a:r>
            <a:r>
              <a:rPr lang="en-US" dirty="0"/>
              <a:t>’ interface to ‘notify’ View of value changes.</a:t>
            </a:r>
          </a:p>
          <a:p>
            <a:r>
              <a:rPr lang="en-US" dirty="0" err="1"/>
              <a:t>ViewModel</a:t>
            </a:r>
            <a:r>
              <a:rPr lang="en-US" dirty="0"/>
              <a:t> uses ‘</a:t>
            </a:r>
            <a:r>
              <a:rPr lang="en-US" dirty="0" err="1"/>
              <a:t>SetProperty</a:t>
            </a:r>
            <a:r>
              <a:rPr lang="en-US" dirty="0"/>
              <a:t>’ and ‘</a:t>
            </a:r>
            <a:r>
              <a:rPr lang="en-US" dirty="0" err="1"/>
              <a:t>NotifyPropertyChanged</a:t>
            </a:r>
            <a:r>
              <a:rPr lang="en-US" dirty="0"/>
              <a:t>’</a:t>
            </a:r>
          </a:p>
          <a:p>
            <a:r>
              <a:rPr lang="en-US" dirty="0"/>
              <a:t>Base classes provide notification convenience methods: </a:t>
            </a:r>
            <a:r>
              <a:rPr lang="en-US" dirty="0" err="1"/>
              <a:t>SetProperty</a:t>
            </a:r>
            <a:r>
              <a:rPr lang="en-US" dirty="0"/>
              <a:t> and </a:t>
            </a:r>
            <a:r>
              <a:rPr lang="en-US" dirty="0" err="1"/>
              <a:t>NotifyPropertyChanged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74CCA46-8B5E-4273-8AA1-DE8E33D6A13E}"/>
              </a:ext>
            </a:extLst>
          </p:cNvPr>
          <p:cNvSpPr/>
          <p:nvPr/>
        </p:nvSpPr>
        <p:spPr bwMode="auto">
          <a:xfrm>
            <a:off x="6493677" y="834045"/>
            <a:ext cx="3956358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TextBlock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Text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}“ 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894357-EF21-481D-92AA-8FDA402C8583}"/>
              </a:ext>
            </a:extLst>
          </p:cNvPr>
          <p:cNvSpPr/>
          <p:nvPr/>
        </p:nvSpPr>
        <p:spPr bwMode="auto">
          <a:xfrm>
            <a:off x="4917373" y="1474910"/>
            <a:ext cx="6606046" cy="2195043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_heading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“Create Comps Reports"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Heading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	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_heading;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	set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SetProperty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_heading, value, () =&gt; Heading);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A43F71-0AEA-44CC-AED5-42884D6892B0}"/>
              </a:ext>
            </a:extLst>
          </p:cNvPr>
          <p:cNvSpPr/>
          <p:nvPr/>
        </p:nvSpPr>
        <p:spPr bwMode="auto">
          <a:xfrm>
            <a:off x="4917373" y="3817523"/>
            <a:ext cx="6606046" cy="2511558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_heading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“Create Comps Reports"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Heading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	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_heading;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	set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	_heading = value;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NotifyPropertyChanged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(() =&gt; Heading);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92140785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Databinding: Commands (Buttons)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To bind a command of a button (in the UI) you need to bind a property (in your code-behind) that Implements </a:t>
            </a:r>
            <a:r>
              <a:rPr lang="en-US" dirty="0" err="1"/>
              <a:t>ICommand</a:t>
            </a:r>
            <a:endParaRPr lang="en-US" dirty="0"/>
          </a:p>
          <a:p>
            <a:r>
              <a:rPr lang="en-US" dirty="0" err="1"/>
              <a:t>ICommand</a:t>
            </a:r>
            <a:r>
              <a:rPr lang="en-US" dirty="0"/>
              <a:t> is a </a:t>
            </a:r>
            <a:r>
              <a:rPr lang="en-US" dirty="0" err="1"/>
              <a:t>.Net</a:t>
            </a:r>
            <a:r>
              <a:rPr lang="en-US" dirty="0"/>
              <a:t> interface that represents the ‘code contract’ for commands</a:t>
            </a:r>
          </a:p>
          <a:p>
            <a:pPr lvl="1"/>
            <a:r>
              <a:rPr lang="en-US" dirty="0" err="1"/>
              <a:t>ICommand</a:t>
            </a:r>
            <a:r>
              <a:rPr lang="en-US" dirty="0"/>
              <a:t> requires the implementation of two methods: Execute and </a:t>
            </a:r>
            <a:r>
              <a:rPr lang="en-US" dirty="0" err="1"/>
              <a:t>CanExecute</a:t>
            </a:r>
            <a:endParaRPr lang="en-US" dirty="0"/>
          </a:p>
          <a:p>
            <a:r>
              <a:rPr lang="en-US" dirty="0"/>
              <a:t>The Pro SDK API provides a convenience class for quick </a:t>
            </a:r>
            <a:r>
              <a:rPr lang="en-US" dirty="0" err="1"/>
              <a:t>ICommand</a:t>
            </a:r>
            <a:r>
              <a:rPr lang="en-US" dirty="0"/>
              <a:t> implementation</a:t>
            </a:r>
          </a:p>
          <a:p>
            <a:r>
              <a:rPr lang="en-US" dirty="0" err="1"/>
              <a:t>RelayCommand</a:t>
            </a:r>
            <a:r>
              <a:rPr lang="en-US" dirty="0"/>
              <a:t> implements </a:t>
            </a:r>
            <a:r>
              <a:rPr lang="en-US" dirty="0" err="1"/>
              <a:t>ICommand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Specify Execute action </a:t>
            </a:r>
          </a:p>
          <a:p>
            <a:pPr lvl="1"/>
            <a:r>
              <a:rPr lang="en-US" dirty="0"/>
              <a:t>And [optional] </a:t>
            </a:r>
            <a:r>
              <a:rPr lang="en-US" dirty="0" err="1"/>
              <a:t>CanExecute</a:t>
            </a:r>
            <a:r>
              <a:rPr lang="en-US" dirty="0"/>
              <a:t> action</a:t>
            </a:r>
          </a:p>
          <a:p>
            <a:r>
              <a:rPr lang="en-US" dirty="0"/>
              <a:t>Execute action can be ‘async’</a:t>
            </a:r>
            <a:br>
              <a:rPr lang="en-US" dirty="0"/>
            </a:br>
            <a:r>
              <a:rPr lang="en-US" dirty="0"/>
              <a:t>for background execution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B3C067-3EC4-4F57-9456-352FE2FDADA1}"/>
              </a:ext>
            </a:extLst>
          </p:cNvPr>
          <p:cNvSpPr txBox="1"/>
          <p:nvPr/>
        </p:nvSpPr>
        <p:spPr>
          <a:xfrm>
            <a:off x="9696813" y="2668029"/>
            <a:ext cx="914400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A595DB-225A-4474-A5DE-616D7293C3E7}"/>
              </a:ext>
            </a:extLst>
          </p:cNvPr>
          <p:cNvSpPr/>
          <p:nvPr/>
        </p:nvSpPr>
        <p:spPr bwMode="auto">
          <a:xfrm>
            <a:off x="5876587" y="3182352"/>
            <a:ext cx="4983480" cy="49329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Command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Path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CmdCleanMap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}“ 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C13427-6D2A-4D4F-AA89-F82CF57F9699}"/>
              </a:ext>
            </a:extLst>
          </p:cNvPr>
          <p:cNvSpPr/>
          <p:nvPr/>
        </p:nvSpPr>
        <p:spPr bwMode="auto">
          <a:xfrm>
            <a:off x="5266898" y="3788927"/>
            <a:ext cx="6202859" cy="2386447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ICommand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CmdCleanMap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get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RelayCommand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async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() =&gt;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 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mapPane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await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ActivateParcelMapAsync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26790410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B8CF4-8BC1-4059-B92E-85C587FBD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Databinding: Lists and </a:t>
            </a:r>
            <a:r>
              <a:rPr lang="en-US" dirty="0" err="1"/>
              <a:t>DataGrids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6D40D-108A-4015-B6F7-8DE0CE2250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6924" y="987966"/>
            <a:ext cx="5200955" cy="5341115"/>
          </a:xfrm>
        </p:spPr>
        <p:txBody>
          <a:bodyPr/>
          <a:lstStyle/>
          <a:p>
            <a:r>
              <a:rPr lang="en-US" dirty="0" err="1"/>
              <a:t>ComboBoxes</a:t>
            </a:r>
            <a:r>
              <a:rPr lang="en-US" dirty="0"/>
              <a:t>, </a:t>
            </a:r>
            <a:r>
              <a:rPr lang="en-US" dirty="0" err="1"/>
              <a:t>ListBoxes</a:t>
            </a:r>
            <a:r>
              <a:rPr lang="en-US" dirty="0"/>
              <a:t>, and </a:t>
            </a:r>
            <a:r>
              <a:rPr lang="en-US" dirty="0" err="1"/>
              <a:t>DataGrids</a:t>
            </a:r>
            <a:r>
              <a:rPr lang="en-US" dirty="0"/>
              <a:t> provide the </a:t>
            </a:r>
            <a:r>
              <a:rPr lang="en-US" dirty="0" err="1"/>
              <a:t>ItemsSource</a:t>
            </a:r>
            <a:r>
              <a:rPr lang="en-US" dirty="0"/>
              <a:t> which can be data bound to</a:t>
            </a:r>
          </a:p>
          <a:p>
            <a:pPr lvl="1"/>
            <a:r>
              <a:rPr lang="en-US" dirty="0" err="1"/>
              <a:t>ObservableCollection</a:t>
            </a:r>
            <a:r>
              <a:rPr lang="en-US" dirty="0"/>
              <a:t>&lt;T&gt;</a:t>
            </a:r>
          </a:p>
          <a:p>
            <a:pPr lvl="1"/>
            <a:endParaRPr lang="en-US" dirty="0"/>
          </a:p>
          <a:p>
            <a:r>
              <a:rPr lang="en-US" dirty="0"/>
              <a:t>Both classes implement </a:t>
            </a:r>
            <a:r>
              <a:rPr lang="en-US" dirty="0" err="1"/>
              <a:t>INotifyCollectionChanged</a:t>
            </a:r>
            <a:r>
              <a:rPr lang="en-US" dirty="0"/>
              <a:t> which notified any ‘subscribers’ when rows are:</a:t>
            </a:r>
          </a:p>
          <a:p>
            <a:pPr lvl="1"/>
            <a:r>
              <a:rPr lang="en-US" dirty="0"/>
              <a:t>Added</a:t>
            </a:r>
          </a:p>
          <a:p>
            <a:pPr lvl="1"/>
            <a:r>
              <a:rPr lang="en-US" dirty="0"/>
              <a:t>Deleted</a:t>
            </a:r>
          </a:p>
          <a:p>
            <a:pPr lvl="1"/>
            <a:r>
              <a:rPr lang="en-US" dirty="0"/>
              <a:t>Changed</a:t>
            </a:r>
          </a:p>
          <a:p>
            <a:pPr lvl="1"/>
            <a:endParaRPr lang="en-US" b="0" dirty="0"/>
          </a:p>
          <a:p>
            <a:r>
              <a:rPr lang="en-US" dirty="0" err="1"/>
              <a:t>INotifyCollectionChanged</a:t>
            </a:r>
            <a:r>
              <a:rPr lang="en-US" dirty="0"/>
              <a:t> enables the View to refresh the UI when data </a:t>
            </a:r>
            <a:br>
              <a:rPr lang="en-US" dirty="0"/>
            </a:br>
            <a:r>
              <a:rPr lang="en-US" dirty="0"/>
              <a:t>changes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6F5712-CDB4-45DE-BC14-0A39DB7100DD}"/>
              </a:ext>
            </a:extLst>
          </p:cNvPr>
          <p:cNvSpPr/>
          <p:nvPr/>
        </p:nvSpPr>
        <p:spPr bwMode="auto">
          <a:xfrm>
            <a:off x="6290309" y="540437"/>
            <a:ext cx="5427419" cy="960465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DataGrid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Name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=“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CompsTableView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…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SelectedItem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Path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SelectedComp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}"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ItemsSource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 Path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=Comps}"&gt;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10022E-4982-458A-86A1-1BEEBEEE7F1A}"/>
              </a:ext>
            </a:extLst>
          </p:cNvPr>
          <p:cNvSpPr/>
          <p:nvPr/>
        </p:nvSpPr>
        <p:spPr bwMode="auto">
          <a:xfrm>
            <a:off x="6095999" y="1643722"/>
            <a:ext cx="5819849" cy="4912070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ObservableCollection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CompData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_comps;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ObservableCollection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CompData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Comps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_comps;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set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SetProperty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_comps, value, () =&gt; Comps);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CompData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selectedComp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CompData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SelectedComp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selectedComp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set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SetProperty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selectedComp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value, 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()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SelectedComp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4171908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Existing ArcGIS Pro Commands in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Use the ArcGIS Pro Framework’s “</a:t>
            </a:r>
            <a:r>
              <a:rPr lang="en-US" dirty="0" err="1"/>
              <a:t>GetPlugInWrapper</a:t>
            </a:r>
            <a:r>
              <a:rPr lang="en-US" dirty="0"/>
              <a:t>” method with any ArcGIS Pro element’s Id to get the </a:t>
            </a:r>
            <a:r>
              <a:rPr lang="en-US" dirty="0" err="1"/>
              <a:t>IPlugInWrapper</a:t>
            </a:r>
            <a:r>
              <a:rPr lang="en-US" dirty="0"/>
              <a:t> interface</a:t>
            </a:r>
          </a:p>
          <a:p>
            <a:r>
              <a:rPr lang="en-US" dirty="0"/>
              <a:t>All buttons implement the </a:t>
            </a:r>
            <a:r>
              <a:rPr lang="en-US" dirty="0" err="1"/>
              <a:t>ICommand</a:t>
            </a:r>
            <a:r>
              <a:rPr lang="en-US" dirty="0"/>
              <a:t> interface - with Execute() and </a:t>
            </a:r>
            <a:r>
              <a:rPr lang="en-US" dirty="0" err="1"/>
              <a:t>CanExecute</a:t>
            </a:r>
            <a:r>
              <a:rPr lang="en-US" dirty="0"/>
              <a:t>()</a:t>
            </a:r>
          </a:p>
          <a:p>
            <a:r>
              <a:rPr lang="en-US" dirty="0"/>
              <a:t>Programming pattern to use any ArcGIS Pro button functionality in your code: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950445" y="3308221"/>
            <a:ext cx="9559220" cy="261777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// ArcGIS Pro's Create Bookmark button control DAML ID. 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commandId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”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esri_mapping_createBookmark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”;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get the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interface from the ArcGIS Pro Button using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GetPlugInWrapper</a:t>
            </a:r>
            <a:endParaRPr lang="en-US" sz="16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FrameworkApplication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.GetPlugInWrapper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commandId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{	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Let ArcGIS Pro do the work for us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iCommand.CanExecute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 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iCommand.Execute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847617349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6CC3-BBA0-48BF-84AE-2C7B1992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find Exiting ArcGIS Pro Element Ids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B7C26-A146-4D83-9587-E8E72A64E30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nn-NO" dirty="0"/>
              <a:t>SDK Help: ArcGIS Pro DAML ID Reference</a:t>
            </a:r>
            <a:br>
              <a:rPr lang="nn-NO" dirty="0"/>
            </a:br>
            <a:r>
              <a:rPr lang="en-US" dirty="0">
                <a:hlinkClick r:id="rId2"/>
              </a:rPr>
              <a:t>https://github.com/Esri/arcgis-pro-sdk/wiki/ArcGIS-Pro-DAML-ID-Reference</a:t>
            </a:r>
            <a:r>
              <a:rPr lang="en-US" dirty="0"/>
              <a:t> </a:t>
            </a:r>
          </a:p>
          <a:p>
            <a:r>
              <a:rPr lang="en-US" dirty="0"/>
              <a:t>Pro Generate DAML Ids tool in Visual Studio</a:t>
            </a:r>
          </a:p>
          <a:p>
            <a:pPr lvl="1"/>
            <a:r>
              <a:rPr lang="en-US" dirty="0"/>
              <a:t>Allows </a:t>
            </a:r>
            <a:r>
              <a:rPr lang="en-US" dirty="0" err="1"/>
              <a:t>Intellisense</a:t>
            </a:r>
            <a:r>
              <a:rPr lang="en-US" dirty="0"/>
              <a:t> to find Ids: i.e. </a:t>
            </a:r>
            <a:r>
              <a:rPr lang="nn-NO" dirty="0"/>
              <a:t>DAML.Button.esri_mapping_addDataButton</a:t>
            </a:r>
          </a:p>
          <a:p>
            <a:r>
              <a:rPr lang="nn-NO" dirty="0"/>
              <a:t>ArcGIS Pro Option: ‘Customize the Ribbon’ tab, check ‘Show Command IDs’</a:t>
            </a:r>
          </a:p>
          <a:p>
            <a:r>
              <a:rPr lang="nn-NO" dirty="0"/>
              <a:t>Icons: https://github.com/Esri/arcgis-pro-sdk/wiki/DAML-ID-Reference-Icons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9FE4C-57BB-41B5-915A-7CC045894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072" y="3425697"/>
            <a:ext cx="3895238" cy="30571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CDCF13-7763-4513-A7FF-66FE31967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447" y="3968554"/>
            <a:ext cx="3476190" cy="251428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46E07D4-1E29-4659-A336-F8D503045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745" y="3558665"/>
            <a:ext cx="290512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872684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976871" y="3582548"/>
            <a:ext cx="4527741" cy="307777"/>
          </a:xfrm>
        </p:spPr>
        <p:txBody>
          <a:bodyPr/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6871" y="2077715"/>
            <a:ext cx="4527741" cy="1439946"/>
          </a:xfrm>
        </p:spPr>
        <p:txBody>
          <a:bodyPr/>
          <a:lstStyle/>
          <a:p>
            <a:pPr lvl="0" defTabSz="914400" eaLnBrk="0" hangingPunct="0">
              <a:lnSpc>
                <a:spcPts val="6000"/>
              </a:lnSpc>
              <a:spcBef>
                <a:spcPts val="0"/>
              </a:spcBef>
              <a:defRPr/>
            </a:pPr>
            <a:r>
              <a:rPr lang="en-US" sz="3200" dirty="0"/>
              <a:t>Demo: </a:t>
            </a:r>
            <a:r>
              <a:rPr lang="en-US" sz="3200" kern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MVVM </a:t>
            </a:r>
            <a:br>
              <a:rPr lang="en-US" sz="3200" kern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</a:br>
            <a:r>
              <a:rPr lang="en-US" sz="3200" kern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Key Concepts</a:t>
            </a:r>
            <a:endParaRPr lang="en-US" sz="32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AC61870-87D0-414C-A21D-F58D45FC72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9199" b="919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256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7356D0-6DC7-488B-B92A-5C09F85A2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Threading - Concurrency Control (UI and MCT)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65DA81-8C7D-4562-9738-811C88B2E5F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Many data elements in Pro are NOT collected on the UI thread</a:t>
            </a:r>
          </a:p>
          <a:p>
            <a:r>
              <a:rPr lang="en-US" dirty="0"/>
              <a:t>When collecting data from within </a:t>
            </a:r>
            <a:r>
              <a:rPr lang="en-US" dirty="0" err="1"/>
              <a:t>QueuedTask.Run</a:t>
            </a:r>
            <a:r>
              <a:rPr lang="en-US" dirty="0"/>
              <a:t> (worker thread) special precaution must be taken if the collected data is used by UI</a:t>
            </a:r>
          </a:p>
          <a:p>
            <a:r>
              <a:rPr lang="en-US" dirty="0"/>
              <a:t>If precautions are not taken, the result is a ‘Wrong Thread’ exception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18FA31-A395-41A2-8994-BB3FE94FEBEF}"/>
              </a:ext>
            </a:extLst>
          </p:cNvPr>
          <p:cNvGrpSpPr/>
          <p:nvPr/>
        </p:nvGrpSpPr>
        <p:grpSpPr>
          <a:xfrm>
            <a:off x="1958340" y="2629932"/>
            <a:ext cx="8915400" cy="3914775"/>
            <a:chOff x="1638300" y="1471613"/>
            <a:chExt cx="8915400" cy="39147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5775AA2-D7CC-40CA-811D-49E34DA75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8300" y="1471613"/>
              <a:ext cx="8915400" cy="3914775"/>
            </a:xfrm>
            <a:prstGeom prst="rect">
              <a:avLst/>
            </a:prstGeom>
          </p:spPr>
        </p:pic>
        <p:sp>
          <p:nvSpPr>
            <p:cNvPr id="9" name="Explosion: 14 Points 8">
              <a:extLst>
                <a:ext uri="{FF2B5EF4-FFF2-40B4-BE49-F238E27FC236}">
                  <a16:creationId xmlns:a16="http://schemas.microsoft.com/office/drawing/2014/main" id="{E04F46AA-15A7-440F-90E4-2900EF61958C}"/>
                </a:ext>
              </a:extLst>
            </p:cNvPr>
            <p:cNvSpPr/>
            <p:nvPr/>
          </p:nvSpPr>
          <p:spPr bwMode="auto">
            <a:xfrm>
              <a:off x="7287315" y="4107069"/>
              <a:ext cx="1508053" cy="1215025"/>
            </a:xfrm>
            <a:prstGeom prst="irregularSeal2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Exception!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F804C9A-66F3-4FE6-9E4B-1691BB2092BB}"/>
                </a:ext>
              </a:extLst>
            </p:cNvPr>
            <p:cNvSpPr txBox="1"/>
            <p:nvPr/>
          </p:nvSpPr>
          <p:spPr>
            <a:xfrm>
              <a:off x="5638800" y="2971800"/>
              <a:ext cx="914400" cy="91440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l" eaLnBrk="0" hangingPunct="0">
                <a:lnSpc>
                  <a:spcPts val="1800"/>
                </a:lnSpc>
              </a:pPr>
              <a:endParaRPr lang="en-US" sz="1400" b="1" dirty="0"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EAC2CD-0011-44D2-8F54-A54BFFE55B01}"/>
                </a:ext>
              </a:extLst>
            </p:cNvPr>
            <p:cNvSpPr/>
            <p:nvPr/>
          </p:nvSpPr>
          <p:spPr bwMode="auto">
            <a:xfrm>
              <a:off x="7305245" y="1506751"/>
              <a:ext cx="3198395" cy="1584283"/>
            </a:xfrm>
            <a:prstGeom prst="rect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</a:gradFill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1400" dirty="0">
                  <a:solidFill>
                    <a:srgbClr val="2B91AF"/>
                  </a:solidFill>
                  <a:latin typeface="Consolas" panose="020B0609020204030204" pitchFamily="49" charset="0"/>
                </a:rPr>
                <a:t>Task </a:t>
              </a:r>
              <a:r>
                <a:rPr lang="en-US" sz="1400" dirty="0" err="1">
                  <a:solidFill>
                    <a:srgbClr val="000000"/>
                  </a:solidFill>
                  <a:latin typeface="Consolas" panose="020B0609020204030204" pitchFamily="49" charset="0"/>
                </a:rPr>
                <a:t>UpdateListFromData</a:t>
              </a:r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()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{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  </a:t>
              </a:r>
              <a:r>
                <a:rPr lang="en-US" sz="1400" dirty="0">
                  <a:solidFill>
                    <a:srgbClr val="0000FF"/>
                  </a:solidFill>
                  <a:latin typeface="Consolas" panose="020B0609020204030204" pitchFamily="49" charset="0"/>
                </a:rPr>
                <a:t>return</a:t>
              </a:r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 </a:t>
              </a:r>
              <a:r>
                <a:rPr lang="en-US" sz="1400" dirty="0" err="1">
                  <a:solidFill>
                    <a:srgbClr val="000000"/>
                  </a:solidFill>
                  <a:latin typeface="Consolas" panose="020B0609020204030204" pitchFamily="49" charset="0"/>
                </a:rPr>
                <a:t>QueuedTask.Run</a:t>
              </a:r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(() =&gt;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    {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      </a:t>
              </a:r>
              <a:r>
                <a:rPr lang="en-US" sz="1400" dirty="0" err="1">
                  <a:solidFill>
                    <a:srgbClr val="000000"/>
                  </a:solidFill>
                  <a:latin typeface="Consolas" panose="020B0609020204030204" pitchFamily="49" charset="0"/>
                </a:rPr>
                <a:t>IdList.Add</a:t>
              </a:r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(</a:t>
              </a:r>
              <a:r>
                <a:rPr lang="en-US" sz="1400" dirty="0" err="1">
                  <a:solidFill>
                    <a:srgbClr val="000000"/>
                  </a:solidFill>
                  <a:latin typeface="Consolas" panose="020B0609020204030204" pitchFamily="49" charset="0"/>
                </a:rPr>
                <a:t>GetParcels</a:t>
              </a:r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());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    });</a:t>
              </a:r>
            </a:p>
            <a:p>
              <a:r>
                <a:rPr lang="en-US" sz="1400" dirty="0">
                  <a:solidFill>
                    <a:srgbClr val="000000"/>
                  </a:solidFill>
                  <a:latin typeface="Consolas" panose="020B0609020204030204" pitchFamily="49" charset="0"/>
                </a:rPr>
                <a:t>}</a:t>
              </a: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540630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UI Design Considerations for ArcGIS Pro Add-ins </a:t>
            </a:r>
          </a:p>
          <a:p>
            <a:pPr lvl="1"/>
            <a:r>
              <a:rPr lang="en-US" dirty="0"/>
              <a:t>Overview of Pro UI Elements </a:t>
            </a:r>
          </a:p>
          <a:p>
            <a:pPr lvl="1"/>
            <a:r>
              <a:rPr lang="en-US" dirty="0"/>
              <a:t>What Pro UI Elements to use for which use case?</a:t>
            </a:r>
          </a:p>
          <a:p>
            <a:pPr lvl="1"/>
            <a:r>
              <a:rPr lang="en-US" dirty="0"/>
              <a:t>Dockpane and Pane</a:t>
            </a:r>
          </a:p>
          <a:p>
            <a:r>
              <a:rPr lang="en-US" dirty="0"/>
              <a:t>ArcGIS Pro Dockpane and Pane</a:t>
            </a:r>
          </a:p>
          <a:p>
            <a:pPr lvl="1"/>
            <a:r>
              <a:rPr lang="en-GB" dirty="0"/>
              <a:t>Model View </a:t>
            </a:r>
            <a:r>
              <a:rPr lang="en-GB" dirty="0" err="1"/>
              <a:t>ViewModel</a:t>
            </a:r>
            <a:r>
              <a:rPr lang="en-GB" dirty="0"/>
              <a:t> Programming Pattern </a:t>
            </a:r>
            <a:r>
              <a:rPr lang="en-US" dirty="0"/>
              <a:t>in Add-ins</a:t>
            </a:r>
          </a:p>
          <a:p>
            <a:pPr lvl="2"/>
            <a:r>
              <a:rPr lang="en-US" dirty="0"/>
              <a:t>MVVM key concepts:</a:t>
            </a:r>
          </a:p>
          <a:p>
            <a:pPr lvl="2"/>
            <a:r>
              <a:rPr lang="en-US" dirty="0"/>
              <a:t>Databinding, </a:t>
            </a:r>
            <a:r>
              <a:rPr lang="en-US" dirty="0" err="1"/>
              <a:t>ICommand</a:t>
            </a:r>
            <a:r>
              <a:rPr lang="en-US" dirty="0"/>
              <a:t> Pattern, Lists, </a:t>
            </a:r>
            <a:r>
              <a:rPr lang="en-US" dirty="0" err="1"/>
              <a:t>DataGrids</a:t>
            </a:r>
            <a:endParaRPr lang="en-US" dirty="0"/>
          </a:p>
          <a:p>
            <a:pPr lvl="1"/>
            <a:r>
              <a:rPr lang="en-US" dirty="0"/>
              <a:t>Re-Use Pro Tools and Commands</a:t>
            </a:r>
          </a:p>
          <a:p>
            <a:pPr lvl="1"/>
            <a:r>
              <a:rPr lang="en-US" dirty="0"/>
              <a:t>Multi threading considerations</a:t>
            </a:r>
          </a:p>
          <a:p>
            <a:pPr lvl="1"/>
            <a:r>
              <a:rPr lang="en-US" dirty="0"/>
              <a:t>Using Pro UI controls in your Dockpane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30040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FF6C-D6F2-4665-8C9B-95764AEB5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Threading - Thread safe binding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7AFA4-4C74-46EB-B04D-B4967B65AAB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Rule: Mutable shared data must be protected by a lock, this includes WPF collections</a:t>
            </a:r>
          </a:p>
          <a:p>
            <a:r>
              <a:rPr lang="en-US" dirty="0"/>
              <a:t>Both parties agree to entering the lock when reading or writing from/to collections</a:t>
            </a:r>
          </a:p>
          <a:p>
            <a:r>
              <a:rPr lang="en-US" dirty="0"/>
              <a:t>Recommended pattern for updating collections from a worker thread can be found in </a:t>
            </a:r>
            <a:r>
              <a:rPr lang="en-US" dirty="0" err="1"/>
              <a:t>.Net</a:t>
            </a:r>
            <a:r>
              <a:rPr lang="en-US" dirty="0"/>
              <a:t> </a:t>
            </a:r>
            <a:r>
              <a:rPr lang="en-US" dirty="0" err="1"/>
              <a:t>BindingOperations</a:t>
            </a:r>
            <a:r>
              <a:rPr lang="en-US" dirty="0"/>
              <a:t> helper class:</a:t>
            </a:r>
          </a:p>
          <a:p>
            <a:pPr lvl="1"/>
            <a:r>
              <a:rPr lang="en-US" dirty="0" err="1"/>
              <a:t>BindingOperations.EnableCollectionSynchronization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521F0D52-3CCB-4B1B-91AD-D897426389AA}"/>
              </a:ext>
            </a:extLst>
          </p:cNvPr>
          <p:cNvSpPr txBox="1"/>
          <p:nvPr/>
        </p:nvSpPr>
        <p:spPr>
          <a:xfrm>
            <a:off x="651510" y="2915384"/>
            <a:ext cx="10915650" cy="378798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internal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class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CompReportingViewModel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DockPane</a:t>
            </a:r>
            <a:endParaRPr lang="en-US" sz="16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{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readonly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ObservableCollection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mpLyts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ObservableCollection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  private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Object _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lockM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pLyts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=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new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Object(); 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public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CompReportingViewModel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()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  {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   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BindingOperations.EnableCollectionSynchronization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(_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mpLyts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, _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lockM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pLyts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);</a:t>
            </a: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  }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	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500" dirty="0">
                <a:solidFill>
                  <a:srgbClr val="2B91AF"/>
                </a:solidFill>
                <a:latin typeface="Consolas" panose="020B0609020204030204" pitchFamily="49" charset="0"/>
              </a:rPr>
              <a:t>Task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UpdateListFromData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QueuedTask.Run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(() =&gt;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{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lock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(_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lockM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pLyts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 { _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mpLyts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.Add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()); }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});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  <a:endParaRPr lang="en-US" sz="1500" dirty="0">
              <a:solidFill>
                <a:srgbClr val="000000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 }</a:t>
            </a:r>
            <a:endParaRPr lang="en-US" sz="1500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00DE98-A323-43FA-8B5F-8298A125AF02}"/>
              </a:ext>
            </a:extLst>
          </p:cNvPr>
          <p:cNvSpPr/>
          <p:nvPr/>
        </p:nvSpPr>
        <p:spPr bwMode="auto">
          <a:xfrm>
            <a:off x="1245870" y="4240530"/>
            <a:ext cx="7726680" cy="388620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CB9366-D138-414C-8EB3-AD24A2516A36}"/>
              </a:ext>
            </a:extLst>
          </p:cNvPr>
          <p:cNvSpPr/>
          <p:nvPr/>
        </p:nvSpPr>
        <p:spPr bwMode="auto">
          <a:xfrm>
            <a:off x="1478280" y="5611763"/>
            <a:ext cx="4956810" cy="388620"/>
          </a:xfrm>
          <a:prstGeom prst="rect">
            <a:avLst/>
          </a:prstGeom>
          <a:noFill/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6096685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914400" eaLnBrk="0" hangingPunct="0">
              <a:lnSpc>
                <a:spcPts val="6000"/>
              </a:lnSpc>
              <a:spcBef>
                <a:spcPts val="0"/>
              </a:spcBef>
              <a:defRPr/>
            </a:pPr>
            <a:r>
              <a:rPr lang="en-US" sz="3200" dirty="0"/>
              <a:t>Demo: </a:t>
            </a:r>
            <a:r>
              <a:rPr lang="en-US" sz="3200" kern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Update UI from worker thread</a:t>
            </a:r>
            <a:endParaRPr lang="en-US" sz="32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DFBB3DB-3364-403C-9701-619EDCB2D3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4462" r="446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AB9019C-1DC9-4D19-999B-4F5808C04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86158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D596EB2-EB70-4032-863B-459495D8C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13293"/>
            <a:ext cx="10826496" cy="738664"/>
          </a:xfrm>
        </p:spPr>
        <p:txBody>
          <a:bodyPr/>
          <a:lstStyle/>
          <a:p>
            <a:r>
              <a:rPr lang="en-US" dirty="0"/>
              <a:t>ArcGIS Pro SDK built-in user controls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D0CF2-0338-4BBD-BC2A-1A1631C62C3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Build-in User Controls:</a:t>
            </a:r>
          </a:p>
          <a:p>
            <a:pPr lvl="1"/>
            <a:r>
              <a:rPr lang="en-US" dirty="0"/>
              <a:t>Save time and provide a more ‘integrated’ look for your add-in</a:t>
            </a:r>
          </a:p>
          <a:p>
            <a:endParaRPr lang="en-US" dirty="0"/>
          </a:p>
          <a:p>
            <a:r>
              <a:rPr lang="en-US" dirty="0"/>
              <a:t>Examples used in this session:</a:t>
            </a:r>
          </a:p>
          <a:p>
            <a:pPr lvl="1"/>
            <a:r>
              <a:rPr lang="en-US" dirty="0"/>
              <a:t>Map Exploration User Controls:</a:t>
            </a:r>
          </a:p>
          <a:p>
            <a:pPr lvl="2"/>
            <a:r>
              <a:rPr lang="en-US" dirty="0" err="1"/>
              <a:t>MapControl</a:t>
            </a:r>
            <a:r>
              <a:rPr lang="en-US" dirty="0"/>
              <a:t>: </a:t>
            </a:r>
            <a:r>
              <a:rPr lang="en-US" dirty="0" err="1">
                <a:hlinkClick r:id="rId2"/>
              </a:rPr>
              <a:t>ProConcepts</a:t>
            </a:r>
            <a:r>
              <a:rPr lang="en-US" dirty="0">
                <a:hlinkClick r:id="rId2"/>
              </a:rPr>
              <a:t> Map Exploration · Esri/arcgis-pro-sdk Wiki (github.com)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Framework User Controls:</a:t>
            </a:r>
          </a:p>
          <a:p>
            <a:pPr lvl="2"/>
            <a:r>
              <a:rPr lang="en-US" dirty="0" err="1"/>
              <a:t>ChromiumWebBrowser</a:t>
            </a:r>
            <a:endParaRPr lang="en-US" dirty="0"/>
          </a:p>
          <a:p>
            <a:pPr lvl="2"/>
            <a:r>
              <a:rPr lang="en-US" dirty="0" err="1">
                <a:hlinkClick r:id="rId3"/>
              </a:rPr>
              <a:t>ProConcepts</a:t>
            </a:r>
            <a:r>
              <a:rPr lang="en-US" dirty="0">
                <a:hlinkClick r:id="rId3"/>
              </a:rPr>
              <a:t> Framework · Esri/arcgis-pro-sdk Wiki (github.com)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493459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491" y="3462606"/>
            <a:ext cx="3769222" cy="29005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Add-in Styling to support Pro Themes and High Contrast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 order for your Add-ins to “blend” when the theme is toggled they must be styled correctly</a:t>
            </a:r>
          </a:p>
          <a:p>
            <a:pPr lvl="1"/>
            <a:r>
              <a:rPr lang="en-US" dirty="0"/>
              <a:t>Note: It is not required that your Add-ins “blend” with Pro though it is desirable in most cases</a:t>
            </a:r>
          </a:p>
          <a:p>
            <a:r>
              <a:rPr lang="en-US" dirty="0"/>
              <a:t>Dark/Light Theme: for graphics Pro switches between Images and </a:t>
            </a:r>
            <a:r>
              <a:rPr lang="en-US" dirty="0" err="1"/>
              <a:t>DarkImages</a:t>
            </a:r>
            <a:r>
              <a:rPr lang="en-US" dirty="0"/>
              <a:t> folders</a:t>
            </a:r>
          </a:p>
          <a:p>
            <a:r>
              <a:rPr lang="en-US" dirty="0"/>
              <a:t>XAML Style Guide: </a:t>
            </a:r>
            <a:r>
              <a:rPr lang="en-US" dirty="0">
                <a:hlinkClick r:id="rId3"/>
              </a:rPr>
              <a:t>https://github.com/Esri/arcgis-pro-sdk/wiki/proguide-style-guide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326" y="3462606"/>
            <a:ext cx="3582038" cy="28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02121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6871" y="2077715"/>
            <a:ext cx="4527741" cy="1439946"/>
          </a:xfrm>
        </p:spPr>
        <p:txBody>
          <a:bodyPr/>
          <a:lstStyle/>
          <a:p>
            <a:pPr lvl="0" defTabSz="914400" eaLnBrk="0" hangingPunct="0">
              <a:lnSpc>
                <a:spcPts val="6000"/>
              </a:lnSpc>
              <a:spcBef>
                <a:spcPts val="0"/>
              </a:spcBef>
              <a:defRPr/>
            </a:pPr>
            <a:r>
              <a:rPr lang="en-US" sz="3200" dirty="0"/>
              <a:t>Demo: </a:t>
            </a:r>
            <a:r>
              <a:rPr lang="en-US" sz="3200" kern="0" dirty="0">
                <a:solidFill>
                  <a:prstClr val="white"/>
                </a:solidFill>
              </a:rPr>
              <a:t>Built-in User Controls, Themes</a:t>
            </a:r>
            <a:endParaRPr lang="en-US" sz="32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DFBB3DB-3364-403C-9701-619EDCB2D3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4462" r="446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5D7B5D-41F0-4C24-955F-19D880987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18080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6CE7EB-4B66-4AFE-8AF9-0D502A3FF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Practical Dockpane Design and Implementation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3DAF1-2A9B-47A9-82F5-8A0D590430D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2"/>
              </a:rPr>
              <a:t>https://github.com/esri/arcgis-pro-sdk/wiki/tech-sessions</a:t>
            </a:r>
            <a:endParaRPr lang="en-US" dirty="0"/>
          </a:p>
        </p:txBody>
      </p:sp>
      <p:pic>
        <p:nvPicPr>
          <p:cNvPr id="8" name="Picture 7" descr="Qr code&#10;&#10;Description automatically generated">
            <a:extLst>
              <a:ext uri="{FF2B5EF4-FFF2-40B4-BE49-F238E27FC236}">
                <a16:creationId xmlns:a16="http://schemas.microsoft.com/office/drawing/2014/main" id="{D3D2752E-5FE2-48B0-B3EE-4B4276685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707" y="3196828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83267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F81AB-F554-4E09-9C07-0514AA0A8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Pro’s Enhanced 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BB341-41CE-4891-B821-F3237D631F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6924" y="987966"/>
            <a:ext cx="11117449" cy="5341115"/>
          </a:xfrm>
        </p:spPr>
        <p:txBody>
          <a:bodyPr/>
          <a:lstStyle/>
          <a:p>
            <a:r>
              <a:rPr lang="en-US" dirty="0"/>
              <a:t>Ribbon / Tabs</a:t>
            </a:r>
          </a:p>
          <a:p>
            <a:r>
              <a:rPr lang="en-US" dirty="0"/>
              <a:t>Buttons, Tools, Checkboxes, … Galleries, Button and Tool Palettes, Split Buttons</a:t>
            </a:r>
          </a:p>
          <a:p>
            <a:r>
              <a:rPr lang="en-US" dirty="0"/>
              <a:t>Multiple detachable/</a:t>
            </a:r>
            <a:r>
              <a:rPr lang="en-US" dirty="0" err="1"/>
              <a:t>dockable</a:t>
            </a:r>
            <a:r>
              <a:rPr lang="en-US" dirty="0"/>
              <a:t> views</a:t>
            </a:r>
          </a:p>
          <a:p>
            <a:r>
              <a:rPr lang="en-US" dirty="0"/>
              <a:t>Flexible docking framework</a:t>
            </a:r>
          </a:p>
          <a:p>
            <a:r>
              <a:rPr lang="en-US" dirty="0"/>
              <a:t>Contextual UI </a:t>
            </a:r>
          </a:p>
          <a:p>
            <a:pPr lvl="1"/>
            <a:r>
              <a:rPr lang="en-US" dirty="0"/>
              <a:t>Functional areas are loaded on demand</a:t>
            </a:r>
          </a:p>
          <a:p>
            <a:pPr lvl="1"/>
            <a:r>
              <a:rPr lang="en-US" dirty="0"/>
              <a:t>UI elements are shown and enabled when relevant</a:t>
            </a:r>
          </a:p>
          <a:p>
            <a:r>
              <a:rPr lang="en-US" dirty="0"/>
              <a:t>ArcGIS Pro UI defined using DAML (Desktop Application Markup Language)</a:t>
            </a:r>
          </a:p>
          <a:p>
            <a:pPr lvl="1"/>
            <a:r>
              <a:rPr lang="en-US" dirty="0">
                <a:hlinkClick r:id="rId2"/>
              </a:rPr>
              <a:t>https://github.com/ArcGIS/arcgis-pro-sdk/wiki/ProConcepts-Framework#introduction-to-daml-desktop-application-markup-language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8738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50E4853-4ADB-4AE1-B44A-24964C3FEF0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8859" b="8859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ED08E9-3E51-4038-90B6-31AA33FFB1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906B85-CBA4-4927-B57F-810E206ED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871" y="2348110"/>
            <a:ext cx="4527741" cy="1572992"/>
          </a:xfrm>
        </p:spPr>
        <p:txBody>
          <a:bodyPr/>
          <a:lstStyle/>
          <a:p>
            <a:r>
              <a:rPr lang="en-US" dirty="0"/>
              <a:t>What Pro UI Elements to use for which use case?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8010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02AA2-AC24-474F-9E2F-72E52160A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Declarative Markup for </a:t>
            </a:r>
            <a:r>
              <a:rPr lang="en-US"/>
              <a:t>all ArcGIS Pro </a:t>
            </a:r>
            <a:r>
              <a:rPr lang="en-US" dirty="0"/>
              <a:t>UI Elements: DAML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FDEFC-7A54-4D47-9623-AF635569367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Add-Ins use “Declarative Markup” (DAML) language for UI Elements</a:t>
            </a:r>
          </a:p>
          <a:p>
            <a:pPr lvl="1"/>
            <a:r>
              <a:rPr lang="en-US" dirty="0"/>
              <a:t>Buttons, Dockpane, Galleries, Property Sheets, Tools, …</a:t>
            </a:r>
          </a:p>
          <a:p>
            <a:r>
              <a:rPr lang="en-US" dirty="0"/>
              <a:t>DAML uses XML Syntax - stored in a </a:t>
            </a:r>
            <a:r>
              <a:rPr lang="en-US" dirty="0" err="1"/>
              <a:t>Config.daml</a:t>
            </a:r>
            <a:r>
              <a:rPr lang="en-US" dirty="0"/>
              <a:t> file</a:t>
            </a:r>
          </a:p>
          <a:p>
            <a:r>
              <a:rPr lang="en-US" dirty="0"/>
              <a:t>Using DAML, you can add, modify, delete any User Interface element </a:t>
            </a:r>
          </a:p>
          <a:p>
            <a:r>
              <a:rPr lang="en-US" dirty="0"/>
              <a:t>ArcGIS Pro built-ins also use DAML: &lt;Install Location&gt;\bin\Extensions folder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YouTube: search for ArcGIS Pro SDK DAML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35348C-CE26-4DFC-82D8-B29A2F121FFA}"/>
              </a:ext>
            </a:extLst>
          </p:cNvPr>
          <p:cNvSpPr/>
          <p:nvPr/>
        </p:nvSpPr>
        <p:spPr bwMode="auto">
          <a:xfrm>
            <a:off x="1201556" y="3017694"/>
            <a:ext cx="9806105" cy="281925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defaultAssembly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WorkingWithDAML.dll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defaultNamespace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WorkingWithDAML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endParaRPr lang="en-US" sz="1400" dirty="0">
              <a:solidFill>
                <a:srgbClr val="FF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xmlns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http://schemas.esri.com/DADF/Registry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xmlns:xsi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http://www.w3.org/2001/XMLSchema-instance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AddInInfo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{c6226a24-d69b-46c6-b5e7-9eee4ddad45d}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version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1.0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desktopVersion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1.1.2850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…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AddInInfo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modules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insertModule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WorkingWithDAML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Module1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autoLoad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Module1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tabGroups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&lt;!--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 new Tab Group is created here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--&gt;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tabGroup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Example State Solution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working_with_DAML_ExampleStateTabGroup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color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255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238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170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90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64530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E10D0-F79C-4D0A-9833-644AE781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ArcGIS Pro is built on a WPF based 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0ACF2-6A87-443F-94CC-705AEED7E93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ArcGIS Pro’s GUI is built on WPF and the MVVM Programming Pattern</a:t>
            </a:r>
          </a:p>
          <a:p>
            <a:pPr lvl="1"/>
            <a:r>
              <a:rPr lang="en-US" dirty="0"/>
              <a:t>WPF - Windows Presentation Foundation is Microsoft’s UI framework for desktop Apps</a:t>
            </a:r>
          </a:p>
          <a:p>
            <a:pPr lvl="1"/>
            <a:r>
              <a:rPr lang="en-US" dirty="0"/>
              <a:t>Model: Classes that represent the data consumed by the app (optional for Pro SDK)</a:t>
            </a:r>
          </a:p>
          <a:p>
            <a:pPr lvl="1"/>
            <a:r>
              <a:rPr lang="en-US" dirty="0"/>
              <a:t>View: User interface (UI) implemented as a WPF </a:t>
            </a:r>
            <a:r>
              <a:rPr lang="en-US" dirty="0" err="1"/>
              <a:t>UserControl</a:t>
            </a:r>
            <a:r>
              <a:rPr lang="en-US" dirty="0"/>
              <a:t> using XAML</a:t>
            </a:r>
          </a:p>
          <a:p>
            <a:pPr lvl="1"/>
            <a:r>
              <a:rPr lang="en-US" dirty="0" err="1"/>
              <a:t>ViewModel</a:t>
            </a:r>
            <a:r>
              <a:rPr lang="en-US" dirty="0"/>
              <a:t>: Classes that wrap data (Model) and provide business logic for the UI (views)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0">
              <a:buClr>
                <a:srgbClr val="00B9F2">
                  <a:lumMod val="60000"/>
                  <a:lumOff val="40000"/>
                </a:srgbClr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00B9F2">
                  <a:lumMod val="60000"/>
                  <a:lumOff val="40000"/>
                </a:srgbClr>
              </a:buClr>
            </a:pPr>
            <a:endParaRPr lang="en-US" dirty="0">
              <a:solidFill>
                <a:prstClr val="white"/>
              </a:solidFill>
            </a:endParaRPr>
          </a:p>
          <a:p>
            <a:pPr lvl="0">
              <a:buClr>
                <a:srgbClr val="00B9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white"/>
                </a:solidFill>
              </a:rPr>
              <a:t>Why use the MVVM Pattern?</a:t>
            </a:r>
          </a:p>
          <a:p>
            <a:pPr lvl="1">
              <a:buClr>
                <a:srgbClr val="00B9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white"/>
                </a:solidFill>
              </a:rPr>
              <a:t>Design pattern used to separate implementation aspects</a:t>
            </a:r>
          </a:p>
          <a:p>
            <a:pPr lvl="1">
              <a:buClr>
                <a:srgbClr val="00B9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white"/>
                </a:solidFill>
              </a:rPr>
              <a:t>Flexible, Testable</a:t>
            </a:r>
          </a:p>
          <a:p>
            <a:pPr lvl="1">
              <a:buClr>
                <a:srgbClr val="00B9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white"/>
                </a:solidFill>
              </a:rPr>
              <a:t>Well suited for threaded applications</a:t>
            </a:r>
          </a:p>
          <a:p>
            <a:pPr lvl="1">
              <a:buClr>
                <a:srgbClr val="00B9F2">
                  <a:lumMod val="60000"/>
                  <a:lumOff val="40000"/>
                </a:srgbClr>
              </a:buClr>
            </a:pPr>
            <a:r>
              <a:rPr lang="en-US" dirty="0">
                <a:solidFill>
                  <a:prstClr val="white"/>
                </a:solidFill>
              </a:rPr>
              <a:t>Central to the ArcGIS Pro SDK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3D72A4-0A4E-4DAF-BC39-B88DDE9EFAF3}"/>
              </a:ext>
            </a:extLst>
          </p:cNvPr>
          <p:cNvGrpSpPr/>
          <p:nvPr/>
        </p:nvGrpSpPr>
        <p:grpSpPr>
          <a:xfrm>
            <a:off x="1005840" y="2895600"/>
            <a:ext cx="10313670" cy="1600200"/>
            <a:chOff x="1005840" y="2895600"/>
            <a:chExt cx="10313670" cy="1600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2319F9-5D96-4873-A2DA-BD88824530AD}"/>
                </a:ext>
              </a:extLst>
            </p:cNvPr>
            <p:cNvSpPr/>
            <p:nvPr/>
          </p:nvSpPr>
          <p:spPr bwMode="auto">
            <a:xfrm>
              <a:off x="1005840" y="3348990"/>
              <a:ext cx="1794510" cy="107442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View</a:t>
              </a:r>
              <a:b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</a:b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(XAML)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72F4949-8451-4926-B8DC-2EC6C21DF873}"/>
                </a:ext>
              </a:extLst>
            </p:cNvPr>
            <p:cNvSpPr/>
            <p:nvPr/>
          </p:nvSpPr>
          <p:spPr bwMode="auto">
            <a:xfrm>
              <a:off x="5262752" y="3352800"/>
              <a:ext cx="1794510" cy="107442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err="1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ViewModel</a:t>
              </a:r>
              <a:b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</a:b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(Business Logic)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C05AFD6-6E55-4B3C-AB72-2F4758F03DCA}"/>
                </a:ext>
              </a:extLst>
            </p:cNvPr>
            <p:cNvSpPr/>
            <p:nvPr/>
          </p:nvSpPr>
          <p:spPr bwMode="auto">
            <a:xfrm>
              <a:off x="9525000" y="3341370"/>
              <a:ext cx="1794510" cy="107442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Model</a:t>
              </a:r>
              <a:b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</a:br>
              <a:r>
                <a: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rPr>
                <a:t>(Data Classes)</a:t>
              </a:r>
            </a:p>
          </p:txBody>
        </p:sp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B669B2A8-5599-4061-80CA-38134607C781}"/>
                </a:ext>
              </a:extLst>
            </p:cNvPr>
            <p:cNvSpPr/>
            <p:nvPr/>
          </p:nvSpPr>
          <p:spPr bwMode="auto">
            <a:xfrm>
              <a:off x="2817728" y="3352800"/>
              <a:ext cx="268984" cy="1085850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Brace 9">
              <a:extLst>
                <a:ext uri="{FF2B5EF4-FFF2-40B4-BE49-F238E27FC236}">
                  <a16:creationId xmlns:a16="http://schemas.microsoft.com/office/drawing/2014/main" id="{FE035CAA-7DAF-48CE-8482-0194CB7B0173}"/>
                </a:ext>
              </a:extLst>
            </p:cNvPr>
            <p:cNvSpPr/>
            <p:nvPr/>
          </p:nvSpPr>
          <p:spPr bwMode="auto">
            <a:xfrm>
              <a:off x="4989501" y="3276600"/>
              <a:ext cx="240030" cy="1219200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2470C1-E5CF-4191-946E-84395D34CE89}"/>
                </a:ext>
              </a:extLst>
            </p:cNvPr>
            <p:cNvSpPr txBox="1"/>
            <p:nvPr/>
          </p:nvSpPr>
          <p:spPr>
            <a:xfrm>
              <a:off x="3086711" y="289560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/>
                <a:t>Data Binding</a:t>
              </a:r>
              <a:endParaRPr lang="en-US" sz="1400" b="1" dirty="0"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54D70B-2686-42CD-B6EE-87DB9C1F07C6}"/>
                </a:ext>
              </a:extLst>
            </p:cNvPr>
            <p:cNvSpPr txBox="1"/>
            <p:nvPr/>
          </p:nvSpPr>
          <p:spPr>
            <a:xfrm>
              <a:off x="3090521" y="328803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>
                  <a:ea typeface="+mn-ea"/>
                  <a:cs typeface="+mn-cs"/>
                </a:rPr>
                <a:t>Command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3767ED-3149-43A1-AC0D-6911867C9A5C}"/>
                </a:ext>
              </a:extLst>
            </p:cNvPr>
            <p:cNvSpPr txBox="1"/>
            <p:nvPr/>
          </p:nvSpPr>
          <p:spPr>
            <a:xfrm>
              <a:off x="3094331" y="365760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>
                  <a:ea typeface="+mn-ea"/>
                  <a:cs typeface="+mn-cs"/>
                </a:rPr>
                <a:t>Notification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5666F9-72D4-4C15-BA4B-3F3C0CC1EC9D}"/>
                </a:ext>
              </a:extLst>
            </p:cNvPr>
            <p:cNvSpPr txBox="1"/>
            <p:nvPr/>
          </p:nvSpPr>
          <p:spPr>
            <a:xfrm>
              <a:off x="3094331" y="403479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>
                  <a:ea typeface="+mn-ea"/>
                  <a:cs typeface="+mn-cs"/>
                </a:rPr>
                <a:t>Data</a:t>
              </a:r>
            </a:p>
          </p:txBody>
        </p:sp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BE52D025-F2EB-4EBE-90FD-09F3FE85DC2D}"/>
                </a:ext>
              </a:extLst>
            </p:cNvPr>
            <p:cNvSpPr/>
            <p:nvPr/>
          </p:nvSpPr>
          <p:spPr bwMode="auto">
            <a:xfrm>
              <a:off x="7073498" y="3322320"/>
              <a:ext cx="268984" cy="1085850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9A20B635-EDD2-4618-ABCD-6BB0CA8FB59C}"/>
                </a:ext>
              </a:extLst>
            </p:cNvPr>
            <p:cNvSpPr/>
            <p:nvPr/>
          </p:nvSpPr>
          <p:spPr bwMode="auto">
            <a:xfrm>
              <a:off x="9245271" y="3246120"/>
              <a:ext cx="240030" cy="1219200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DE7C9A-C690-49E4-B8D4-1184FD24B44B}"/>
                </a:ext>
              </a:extLst>
            </p:cNvPr>
            <p:cNvSpPr txBox="1"/>
            <p:nvPr/>
          </p:nvSpPr>
          <p:spPr>
            <a:xfrm>
              <a:off x="7346291" y="340614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>
                  <a:ea typeface="+mn-ea"/>
                  <a:cs typeface="+mn-cs"/>
                </a:rPr>
                <a:t>Create, Update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777F77-9572-4976-86C2-F50F5B14A5F3}"/>
                </a:ext>
              </a:extLst>
            </p:cNvPr>
            <p:cNvSpPr txBox="1"/>
            <p:nvPr/>
          </p:nvSpPr>
          <p:spPr>
            <a:xfrm>
              <a:off x="7350101" y="3947160"/>
              <a:ext cx="1902789" cy="2590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>
              <a:noAutofit/>
            </a:bodyPr>
            <a:lstStyle/>
            <a:p>
              <a:pPr algn="ctr" eaLnBrk="0" hangingPunct="0">
                <a:lnSpc>
                  <a:spcPts val="1800"/>
                </a:lnSpc>
              </a:pPr>
              <a:r>
                <a:rPr lang="en-US" sz="1400" b="1" dirty="0">
                  <a:ea typeface="+mn-ea"/>
                  <a:cs typeface="+mn-cs"/>
                </a:rPr>
                <a:t>Notification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73E6C45-4F09-42A5-9311-D0FF5D7AF2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71873" y="3558540"/>
              <a:ext cx="2095966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BD66114-00A6-4F45-8B5A-49F35D83499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984309" y="4305300"/>
              <a:ext cx="208353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10D7F95-7D70-42D1-B7F1-9C62784176A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971873" y="3935730"/>
              <a:ext cx="208353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D1CB40E-1053-46F1-A2F7-21E28ADC32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27643" y="3733800"/>
              <a:ext cx="2095966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6CCDB5C-873A-47A7-8AF7-769302E78C5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27643" y="4202430"/>
              <a:ext cx="208353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3794179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MVVM Implementation in Add-ins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MVVM implementation in Add-ins follows the same Pattern used in WPF / </a:t>
            </a:r>
            <a:r>
              <a:rPr lang="en-US" dirty="0" err="1"/>
              <a:t>.Net</a:t>
            </a:r>
            <a:endParaRPr lang="en-US" dirty="0"/>
          </a:p>
          <a:p>
            <a:pPr lvl="1"/>
            <a:r>
              <a:rPr lang="en-US" dirty="0"/>
              <a:t>The MVVM design pattern – MSDN:</a:t>
            </a:r>
            <a:br>
              <a:rPr lang="en-US" dirty="0"/>
            </a:br>
            <a:r>
              <a:rPr lang="en-US" u="sng" dirty="0">
                <a:hlinkClick r:id="rId3"/>
              </a:rPr>
              <a:t>https://msdn.microsoft.com/en-us/library/hh848246.aspx</a:t>
            </a:r>
            <a:endParaRPr lang="en-US" u="sng" dirty="0"/>
          </a:p>
          <a:p>
            <a:pPr lvl="1"/>
            <a:endParaRPr lang="en-US" dirty="0"/>
          </a:p>
          <a:p>
            <a:r>
              <a:rPr lang="en-US" dirty="0"/>
              <a:t>In the ArcGIS Pro UI Framework: </a:t>
            </a:r>
            <a:r>
              <a:rPr lang="en-US" dirty="0" err="1"/>
              <a:t>ViewModels</a:t>
            </a:r>
            <a:r>
              <a:rPr lang="en-US" dirty="0"/>
              <a:t> for Simple UI Elements are private implementation details and not accessible in the public API</a:t>
            </a:r>
          </a:p>
          <a:p>
            <a:pPr lvl="1"/>
            <a:r>
              <a:rPr lang="en-US" dirty="0"/>
              <a:t>For example: Buttons, Tools, Checkboxes, Combo Boxes, Edit Boxes, Spinners, Menus, Context Menus, Dynamic Menus, …</a:t>
            </a:r>
          </a:p>
          <a:p>
            <a:r>
              <a:rPr lang="en-US" dirty="0" err="1"/>
              <a:t>ViewModels</a:t>
            </a:r>
            <a:r>
              <a:rPr lang="en-US" dirty="0"/>
              <a:t> for More Complex UI Elements are exposed in the public API</a:t>
            </a:r>
          </a:p>
          <a:p>
            <a:pPr lvl="1"/>
            <a:r>
              <a:rPr lang="en-US" dirty="0"/>
              <a:t>When you create one of these classes using a Pro SDK Item Template, the Pane or </a:t>
            </a:r>
            <a:r>
              <a:rPr lang="en-US" dirty="0" err="1"/>
              <a:t>DockPane</a:t>
            </a:r>
            <a:r>
              <a:rPr lang="en-US" dirty="0"/>
              <a:t> derived class (</a:t>
            </a:r>
            <a:r>
              <a:rPr lang="en-US" dirty="0" err="1"/>
              <a:t>ViewModel</a:t>
            </a:r>
            <a:r>
              <a:rPr lang="en-US" dirty="0"/>
              <a:t>) is automatically bound to the XAML View (usually a user control)</a:t>
            </a:r>
          </a:p>
          <a:p>
            <a:pPr lvl="1"/>
            <a:r>
              <a:rPr lang="en-US" dirty="0"/>
              <a:t>For example: Dockpane, Pane, Custom Control, Embeddable Control, Property Page </a:t>
            </a:r>
          </a:p>
          <a:p>
            <a:r>
              <a:rPr lang="en-US" dirty="0"/>
              <a:t>Implement your Add-in UI just as you implement a </a:t>
            </a:r>
            <a:r>
              <a:rPr lang="en-US" dirty="0" err="1"/>
              <a:t>UserControl</a:t>
            </a:r>
            <a:r>
              <a:rPr lang="en-US" dirty="0"/>
              <a:t> in WPF/</a:t>
            </a:r>
            <a:r>
              <a:rPr lang="en-US" dirty="0" err="1"/>
              <a:t>.Net</a:t>
            </a:r>
            <a:endParaRPr lang="en-US" dirty="0"/>
          </a:p>
          <a:p>
            <a:pPr lvl="1"/>
            <a:r>
              <a:rPr lang="en-US" dirty="0"/>
              <a:t>You can use many available online WPF MVVM snippets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05953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F6BD7-FDEC-4CCF-9083-0F9CAC9C1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56F87-F903-4FCF-9DD5-07EC257BFD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Many instances</a:t>
            </a:r>
          </a:p>
          <a:p>
            <a:r>
              <a:rPr lang="en-US" dirty="0"/>
              <a:t>Has Default Tab and Default Tool association – “context”</a:t>
            </a:r>
          </a:p>
          <a:p>
            <a:r>
              <a:rPr lang="en-US" dirty="0"/>
              <a:t>In Pro, Panes are exposed by static class Properties:</a:t>
            </a:r>
          </a:p>
          <a:p>
            <a:pPr lvl="1"/>
            <a:r>
              <a:rPr lang="en-US" dirty="0"/>
              <a:t>Can be discovered by </a:t>
            </a:r>
            <a:r>
              <a:rPr lang="en-US" dirty="0" err="1"/>
              <a:t>FrameworkApplication.Panes.ActivePane</a:t>
            </a:r>
            <a:endParaRPr lang="en-US" dirty="0"/>
          </a:p>
          <a:p>
            <a:pPr lvl="1"/>
            <a:r>
              <a:rPr lang="en-US" dirty="0"/>
              <a:t>Or </a:t>
            </a:r>
            <a:r>
              <a:rPr lang="en-US" dirty="0" err="1"/>
              <a:t>FrameworkApplication.Panes.FindPane</a:t>
            </a:r>
            <a:r>
              <a:rPr lang="en-US" dirty="0"/>
              <a:t> (</a:t>
            </a:r>
            <a:r>
              <a:rPr lang="en-US" dirty="0" err="1"/>
              <a:t>paneID</a:t>
            </a:r>
            <a:r>
              <a:rPr lang="en-US" dirty="0"/>
              <a:t>)</a:t>
            </a:r>
          </a:p>
          <a:p>
            <a:r>
              <a:rPr lang="en-US" dirty="0"/>
              <a:t>Uses MVVM pattern</a:t>
            </a:r>
          </a:p>
          <a:p>
            <a:pPr lvl="1"/>
            <a:r>
              <a:rPr lang="en-US" dirty="0"/>
              <a:t>View Model derives from the </a:t>
            </a:r>
            <a:r>
              <a:rPr lang="en-US" dirty="0" err="1"/>
              <a:t>DockPane</a:t>
            </a:r>
            <a:r>
              <a:rPr lang="en-US" dirty="0"/>
              <a:t> Contract</a:t>
            </a:r>
          </a:p>
          <a:p>
            <a:pPr lvl="1"/>
            <a:r>
              <a:rPr lang="en-US" dirty="0"/>
              <a:t>View is Custom User Control associated with </a:t>
            </a:r>
            <a:r>
              <a:rPr lang="en-US" dirty="0" err="1"/>
              <a:t>DockPane</a:t>
            </a:r>
            <a:r>
              <a:rPr lang="en-US" dirty="0"/>
              <a:t> declaratively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467745-CE19-4C43-BED4-A72A3EBD379C}"/>
              </a:ext>
            </a:extLst>
          </p:cNvPr>
          <p:cNvSpPr/>
          <p:nvPr/>
        </p:nvSpPr>
        <p:spPr bwMode="auto">
          <a:xfrm>
            <a:off x="1400119" y="4252968"/>
            <a:ext cx="9206921" cy="207661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panes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&lt;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pane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custom_Pane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caption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 View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CustomViewModel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isClosable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defaultTab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custom_PaneTab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defaultTool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custom_PaneTool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  &lt;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CustomPaneView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/&gt;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  &lt;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optionsMenu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refID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customPaneMenu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/&gt;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&lt;/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pane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&lt;/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panes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4994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13270-960F-4FB8-A8C1-154B51897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Dockpane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411B5-3C1B-446C-9974-2D1FAE32B85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Singleton</a:t>
            </a:r>
          </a:p>
          <a:p>
            <a:r>
              <a:rPr lang="en-US" dirty="0"/>
              <a:t>Has no context association with the ribbon and no active tool</a:t>
            </a:r>
          </a:p>
          <a:p>
            <a:r>
              <a:rPr lang="en-US" dirty="0"/>
              <a:t>Once created only hidden, never destroyed</a:t>
            </a:r>
          </a:p>
          <a:p>
            <a:r>
              <a:rPr lang="en-US" dirty="0"/>
              <a:t>Uses MVVM pattern</a:t>
            </a:r>
          </a:p>
          <a:p>
            <a:pPr lvl="1"/>
            <a:r>
              <a:rPr lang="en-US" dirty="0"/>
              <a:t>View Model derives from the </a:t>
            </a:r>
            <a:r>
              <a:rPr lang="en-US" dirty="0" err="1"/>
              <a:t>DockPane</a:t>
            </a:r>
            <a:r>
              <a:rPr lang="en-US" dirty="0"/>
              <a:t> Contract</a:t>
            </a:r>
          </a:p>
          <a:p>
            <a:pPr lvl="1"/>
            <a:r>
              <a:rPr lang="en-US" dirty="0"/>
              <a:t>View is Custom User Control associated with </a:t>
            </a:r>
            <a:r>
              <a:rPr lang="en-US" dirty="0" err="1"/>
              <a:t>DockPane</a:t>
            </a:r>
            <a:r>
              <a:rPr lang="en-US" dirty="0"/>
              <a:t> declaratively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470E1C-E481-4BFC-83E0-2B0664A05CF9}"/>
              </a:ext>
            </a:extLst>
          </p:cNvPr>
          <p:cNvSpPr/>
          <p:nvPr/>
        </p:nvSpPr>
        <p:spPr bwMode="auto">
          <a:xfrm>
            <a:off x="1095383" y="3658523"/>
            <a:ext cx="10018451" cy="235888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custom_TOCDockPane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caption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My Contents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className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DockPaneViewModel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group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“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condition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esri_core_MapPane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dockWith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esri_core_ProjectDockPane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=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DockPaneView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/&gt;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dockPanes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SimSun" panose="02010600030101010101" pitchFamily="2" charset="-122"/>
                <a:cs typeface="Arial" panose="020B0604020202020204" pitchFamily="34" charset="0"/>
              </a:rPr>
              <a:t>&gt;</a:t>
            </a:r>
            <a:endParaRPr lang="en-US" sz="1600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1650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</Template>
  <TotalTime>0</TotalTime>
  <Words>2342</Words>
  <Application>Microsoft Office PowerPoint</Application>
  <PresentationFormat>Widescreen</PresentationFormat>
  <Paragraphs>325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Consolas</vt:lpstr>
      <vt:lpstr>Lucida Grande</vt:lpstr>
      <vt:lpstr>Esri_Corporate_Template-Dark</vt:lpstr>
      <vt:lpstr>ArcGIS Pro SDK for .NET: Practical Dockpane Design and Implementation </vt:lpstr>
      <vt:lpstr>Session Overview</vt:lpstr>
      <vt:lpstr>ArcGIS Pro’s Enhanced GUI</vt:lpstr>
      <vt:lpstr>What Pro UI Elements to use for which use case? </vt:lpstr>
      <vt:lpstr>Declarative Markup for all ArcGIS Pro UI Elements: DAML</vt:lpstr>
      <vt:lpstr>ArcGIS Pro is built on a WPF based GUI</vt:lpstr>
      <vt:lpstr>MVVM Implementation in Add-ins</vt:lpstr>
      <vt:lpstr>Pane</vt:lpstr>
      <vt:lpstr>Dockpane</vt:lpstr>
      <vt:lpstr>Add-in UI Design Considerations for ArcGIS Pro</vt:lpstr>
      <vt:lpstr>Demo: A Practical Dockpane  </vt:lpstr>
      <vt:lpstr>MVVM Key Concepts</vt:lpstr>
      <vt:lpstr>Databinding: Text Properties</vt:lpstr>
      <vt:lpstr>Databinding: Commands (Buttons)</vt:lpstr>
      <vt:lpstr>Databinding: Lists and DataGrids</vt:lpstr>
      <vt:lpstr>Using Existing ArcGIS Pro Commands in Code</vt:lpstr>
      <vt:lpstr>How to find Exiting ArcGIS Pro Element Ids</vt:lpstr>
      <vt:lpstr>Demo: MVVM  Key Concepts</vt:lpstr>
      <vt:lpstr>Threading - Concurrency Control (UI and MCT)</vt:lpstr>
      <vt:lpstr>Threading - Thread safe binding</vt:lpstr>
      <vt:lpstr>Demo: Update UI from worker thread</vt:lpstr>
      <vt:lpstr>ArcGIS Pro SDK built-in user controls </vt:lpstr>
      <vt:lpstr>Add-in Styling to support Pro Themes and High Contrast</vt:lpstr>
      <vt:lpstr>Demo: Built-in User Controls, Themes</vt:lpstr>
      <vt:lpstr>Practical Dockpane Design and Implementation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2016-10-14T21:06:13Z</dcterms:created>
  <dcterms:modified xsi:type="dcterms:W3CDTF">2021-02-03T17:00:01Z</dcterms:modified>
</cp:coreProperties>
</file>