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69"/>
    <p:sldMasterId id="2147486817" r:id="rId70"/>
  </p:sldMasterIdLst>
  <p:notesMasterIdLst>
    <p:notesMasterId r:id="rId81"/>
  </p:notesMasterIdLst>
  <p:handoutMasterIdLst>
    <p:handoutMasterId r:id="rId82"/>
  </p:handoutMasterIdLst>
  <p:sldIdLst>
    <p:sldId id="690" r:id="rId71"/>
    <p:sldId id="603" r:id="rId72"/>
    <p:sldId id="702" r:id="rId73"/>
    <p:sldId id="715" r:id="rId74"/>
    <p:sldId id="716" r:id="rId75"/>
    <p:sldId id="717" r:id="rId76"/>
    <p:sldId id="719" r:id="rId77"/>
    <p:sldId id="718" r:id="rId78"/>
    <p:sldId id="714" r:id="rId79"/>
    <p:sldId id="880" r:id="rId8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9F2"/>
    <a:srgbClr val="E0F4FE"/>
    <a:srgbClr val="0073B4"/>
    <a:srgbClr val="438EB7"/>
    <a:srgbClr val="007AC2"/>
    <a:srgbClr val="C0E8FF"/>
    <a:srgbClr val="C8EBFF"/>
    <a:srgbClr val="053264"/>
    <a:srgbClr val="7BDBF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79508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360" y="102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18" d="100"/>
        <a:sy n="3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76" Type="http://schemas.openxmlformats.org/officeDocument/2006/relationships/slide" Target="slides/slide6.xml"/><Relationship Id="rId84" Type="http://schemas.openxmlformats.org/officeDocument/2006/relationships/presProps" Target="presProps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87" Type="http://schemas.openxmlformats.org/officeDocument/2006/relationships/tableStyles" Target="tableStyles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handoutMaster" Target="handoutMasters/handoutMaster1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slideMaster" Target="slideMasters/slideMaster1.xml"/><Relationship Id="rId77" Type="http://schemas.openxmlformats.org/officeDocument/2006/relationships/slide" Target="slides/slide7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slide" Target="slides/slide10.xml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2.xml"/><Relationship Id="rId75" Type="http://schemas.openxmlformats.org/officeDocument/2006/relationships/slide" Target="slides/slide5.xml"/><Relationship Id="rId83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1-26T09:49:33.819" idx="1">
    <p:pos x="10" y="10"/>
    <p:text>For example, you can use pie chart symbols to represent the ethnicity of a district in a city. Each section of the pie chart comprises one of the ethnicities.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1-26T09:49:33.819" idx="1">
    <p:pos x="10" y="10"/>
    <p:text>For example, you can use pie chart symbols to represent the ethnicity of a district in a city. Each section of the pie chart comprises one of the ethnicities.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1-26T09:49:33.819" idx="1">
    <p:pos x="10" y="10"/>
    <p:text>For example, you can use pie chart symbols to represent the ethnicity of a district in a city. Each section of the pie chart comprises one of the ethnicities.</p:text>
    <p:extLst>
      <p:ext uri="{C676402C-5697-4E1C-873F-D02D1690AC5C}">
        <p15:threadingInfo xmlns:p15="http://schemas.microsoft.com/office/powerpoint/2012/main" timeZoneBias="4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57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61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798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776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1319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656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91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5817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2/9/2021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CF517-5231-43BB-893C-350694697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46A66-77E5-493E-BA72-4B7EE111A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B6EE0-EDA2-4B4F-96DC-6994CC5C4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736E-2715-4074-8E54-DFDEE6CDC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82D96-B84F-4CB4-9F85-44F53277F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4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F2290-127E-401C-A1AB-025C9995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7A9DC-9077-4377-A054-7163209B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F6D6C-B87D-4107-96D2-120C33D1D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476A2-F5CE-41C4-AA06-9CB054D7F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68804-CD4F-4157-A1FA-669B1B052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07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D932C-E422-4816-8E5B-B3C3EDC04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91D82-3518-4974-B5FE-9F37AE734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72BAC-2A2C-4BBF-9D18-997BC605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61069-A08C-490E-BE3B-D3CC6B207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FA23F-5D52-4FB5-9C45-D941C7F2C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255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328C1-47F4-476C-BBC8-E01459DE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F6BA6-E525-4A0B-90B5-E96FC7834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E406B-4D2B-4CCB-97F2-8B1D25BD1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FDF25E-9BCE-45EB-ADBF-F4DD714EA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EDA05-D7A7-48D9-9A1C-4F9C9EA98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7CC44-5FFA-40CC-A329-84ABD8865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4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9668C-8B10-46CA-9182-69730DD6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E0FAD-4CDB-4679-9141-A13B5E858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012C8-36BA-48AA-ADFA-9998DFAA7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C1D4C9-CE39-4BAA-8A8B-D9663F2E2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5D14C1-79D2-4879-9A4E-A871C7909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A50B0-38A9-4695-8D47-99AD2B083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9B7B86-4474-475C-BBB3-C0D15853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19ABEB-4F5D-4747-BCE8-FE51D4D9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4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B34C-C58A-464A-97E1-B5BFBB1BD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5C115-B562-4486-974D-B4BA9625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263623-5C21-4A2E-85BE-50C02B5D9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D24A47-E263-4AA0-8B0B-258F103B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3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9FA16-D5A4-41AA-B899-36162E0E8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E5C76-C54C-4747-AC52-526A42DBC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9C8081-D976-4981-8B47-2D59D6DA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55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654F3-F073-44A2-BF94-F580734E7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0079A-42A9-4A77-8F11-54C4EAB66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B3B0A9-3657-4DBD-99FF-AE1D8B570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8BFFD-7F07-4731-B9F8-077B514F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14933-2DE4-41B1-86CE-14E4791D8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C3004-1520-4AB9-99DB-F6F98A54B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73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3C02-0195-43D3-A9DE-735CADF90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2DB26A-945C-476D-9ED1-7D25229179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A4CFF9-CC51-4184-957A-A5043FC773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41699-E8FE-4AF6-9F8A-6CD47A504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ACB06-0205-4A11-A115-7DEE2588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5990F-4D58-4EE8-BD10-61C03E59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16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A718A-DE6A-46EF-88AB-14AA4FB4F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D194F-69E6-4612-B61F-F4F3E2B1C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71B72-D6EF-45C9-893B-0C448A0B7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55C2D-AE86-47AD-91AC-05054A88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D71BC-DE5C-46A2-8B7F-2E4CF28D7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89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E02CE5-9BDF-4EC0-A383-315C9801B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38E86-6DD7-489C-8826-F7F7D7F4B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9423E-DC0D-47AD-8983-C898FB5C0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87FCC-EC57-4E92-B996-89B973337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4C5FF-A8CE-4AED-96D6-E19B7832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12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53977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2/9/2021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1746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2/9/2021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2/9/2021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2/9/2021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079A91-5DA9-4BCA-9665-2C443FBF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890DE-C792-4B20-B777-7FDCA9378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EB2A9-835D-4D3A-B672-84C9743FD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3173-F255-42DD-932D-05B45294AB3E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22769-066D-4909-8A1B-9C9732E05F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4444C-2EFF-4D2A-B019-E6D8F6E09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94A12-DB26-4D03-839C-60F9EDE85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1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18" r:id="rId1"/>
    <p:sldLayoutId id="2147486819" r:id="rId2"/>
    <p:sldLayoutId id="2147486820" r:id="rId3"/>
    <p:sldLayoutId id="2147486821" r:id="rId4"/>
    <p:sldLayoutId id="2147486822" r:id="rId5"/>
    <p:sldLayoutId id="2147486823" r:id="rId6"/>
    <p:sldLayoutId id="2147486824" r:id="rId7"/>
    <p:sldLayoutId id="2147486825" r:id="rId8"/>
    <p:sldLayoutId id="2147486826" r:id="rId9"/>
    <p:sldLayoutId id="2147486827" r:id="rId10"/>
    <p:sldLayoutId id="2147486828" r:id="rId11"/>
    <p:sldLayoutId id="2147486829" r:id="rId12"/>
    <p:sldLayoutId id="214748683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comments" Target="../comments/comment1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comments" Target="../comments/comment2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6" Type="http://schemas.openxmlformats.org/officeDocument/2006/relationships/comments" Target="../comments/comment3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8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681482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Uma Harano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1969351"/>
            <a:ext cx="10239346" cy="153572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ArcGIS Pro SDK for .NET: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New Chart Renderers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C000">
                  <a:lumMod val="60000"/>
                  <a:lumOff val="40000"/>
                </a:srgbClr>
              </a:buClr>
              <a:buSzPct val="80000"/>
              <a:buFont typeface="Arial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  <a:alpha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2021 ESRI </a:t>
            </a:r>
            <a:b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  <a:alpha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</a:b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  <a:alpha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   DEVELOPER SUMMIT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20000"/>
                  <a:lumOff val="80000"/>
                  <a:alpha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3213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747897"/>
          </a:xfrm>
        </p:spPr>
        <p:txBody>
          <a:bodyPr/>
          <a:lstStyle/>
          <a:p>
            <a:r>
              <a:rPr lang="en-US" sz="5400" b="1" dirty="0">
                <a:solidFill>
                  <a:prstClr val="white"/>
                </a:solidFill>
              </a:rPr>
              <a:t>New Chart Renderers</a:t>
            </a:r>
            <a:endParaRPr lang="en-US" dirty="0"/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742599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pPr marL="176213" marR="0" lvl="0" indent="-176213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Session content</a:t>
            </a: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Slides and Example code:</a:t>
            </a: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B9F2"/>
                </a:solidFill>
                <a:effectLst/>
                <a:uLnTx/>
                <a:uFillTx/>
                <a:latin typeface="Arial"/>
                <a:ea typeface="ＭＳ Ｐゴシック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https://github.com/esri/arcgis-pro-sdk/wiki/tech-sessions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B9F2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457200" marR="0" lvl="1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621792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283464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621792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795528" marR="0" lvl="2" indent="-17373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Lucida Grande"/>
              <a:buChar char="-"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  <a:p>
            <a:pPr marL="176213" marR="0" lvl="0" indent="-176213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rgbClr val="00B9F2">
                  <a:lumMod val="60000"/>
                  <a:lumOff val="40000"/>
                </a:srgbClr>
              </a:buClr>
              <a:buSzPct val="80000"/>
              <a:buFont typeface="Arial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Arial"/>
            </a:endParaRP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1008" y="3163445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New Chart Renderers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1352" y="1974127"/>
            <a:ext cx="10369296" cy="300020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1EF1BA"/>
                </a:solidFill>
              </a:rPr>
              <a:t>What is a Renderer?</a:t>
            </a:r>
          </a:p>
          <a:p>
            <a:pPr lvl="1"/>
            <a:r>
              <a:rPr lang="en-US" sz="2200" dirty="0">
                <a:solidFill>
                  <a:schemeClr val="bg1"/>
                </a:solidFill>
              </a:rPr>
              <a:t>ArcGIS Pro Renderers 101</a:t>
            </a:r>
          </a:p>
          <a:p>
            <a:r>
              <a:rPr lang="en-US" sz="2400" dirty="0">
                <a:solidFill>
                  <a:srgbClr val="1EF1BA"/>
                </a:solidFill>
              </a:rPr>
              <a:t>Create Chart Renderers using ArcGIS Pro SDK.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Bar chart renderer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Stacked chart renderer</a:t>
            </a:r>
          </a:p>
          <a:p>
            <a:pPr lvl="1"/>
            <a:r>
              <a:rPr lang="en-US" sz="2000">
                <a:solidFill>
                  <a:schemeClr val="bg1"/>
                </a:solidFill>
              </a:rPr>
              <a:t>Pie chart renderer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6FBB136-821B-4F99-B247-A2E6C2B48E5F}"/>
              </a:ext>
            </a:extLst>
          </p:cNvPr>
          <p:cNvSpPr txBox="1">
            <a:spLocks/>
          </p:cNvSpPr>
          <p:nvPr/>
        </p:nvSpPr>
        <p:spPr>
          <a:xfrm>
            <a:off x="651916" y="1302361"/>
            <a:ext cx="8221903" cy="3077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F1B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 Overview</a:t>
            </a:r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What is a Renderer?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799" y="1663320"/>
            <a:ext cx="10989479" cy="424627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Data contained in a Feature Layer can be visualized in ArcGIS Pro by using symbols.</a:t>
            </a:r>
          </a:p>
          <a:p>
            <a:r>
              <a:rPr lang="en-US" sz="2400" dirty="0">
                <a:solidFill>
                  <a:schemeClr val="bg1"/>
                </a:solidFill>
              </a:rPr>
              <a:t>Renderers in ArcGIS Pro are objects that:</a:t>
            </a:r>
          </a:p>
          <a:p>
            <a:pPr lvl="1"/>
            <a:r>
              <a:rPr lang="en-US" sz="2200" dirty="0">
                <a:solidFill>
                  <a:schemeClr val="bg1"/>
                </a:solidFill>
              </a:rPr>
              <a:t>Store the attribute(s) and symbolization used to visualize the feature layer</a:t>
            </a:r>
          </a:p>
          <a:p>
            <a:pPr lvl="1"/>
            <a:r>
              <a:rPr lang="en-US" sz="2200" dirty="0">
                <a:solidFill>
                  <a:schemeClr val="bg1"/>
                </a:solidFill>
              </a:rPr>
              <a:t>Draw the feature layer based on the stored symbolization rules.</a:t>
            </a:r>
          </a:p>
          <a:p>
            <a:r>
              <a:rPr lang="en-US" sz="2400" dirty="0">
                <a:solidFill>
                  <a:schemeClr val="bg1"/>
                </a:solidFill>
              </a:rPr>
              <a:t>ArcGIS Pro has many renderers such as 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Single Symbol Renderer, 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Unique value Renderer, 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Graduated colors Renderer,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Chart Renderer 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Etc.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6FBB136-821B-4F99-B247-A2E6C2B48E5F}"/>
              </a:ext>
            </a:extLst>
          </p:cNvPr>
          <p:cNvSpPr txBox="1">
            <a:spLocks/>
          </p:cNvSpPr>
          <p:nvPr/>
        </p:nvSpPr>
        <p:spPr>
          <a:xfrm>
            <a:off x="651916" y="1302361"/>
            <a:ext cx="8221903" cy="3077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F1B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</a:t>
            </a:r>
          </a:p>
        </p:txBody>
      </p:sp>
      <p:pic>
        <p:nvPicPr>
          <p:cNvPr id="1026" name="Picture 2" descr="Example of unique values symbology">
            <a:extLst>
              <a:ext uri="{FF2B5EF4-FFF2-40B4-BE49-F238E27FC236}">
                <a16:creationId xmlns:a16="http://schemas.microsoft.com/office/drawing/2014/main" id="{B7FA0191-8506-43E1-A805-EAD769B09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00" y="4439333"/>
            <a:ext cx="2484444" cy="198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xample of graduated colors symbology">
            <a:extLst>
              <a:ext uri="{FF2B5EF4-FFF2-40B4-BE49-F238E27FC236}">
                <a16:creationId xmlns:a16="http://schemas.microsoft.com/office/drawing/2014/main" id="{6853D25E-F0C3-4C5B-8861-19D4616CE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6192" y="2977048"/>
            <a:ext cx="2615281" cy="176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n animated proportional symbology map.">
            <a:extLst>
              <a:ext uri="{FF2B5EF4-FFF2-40B4-BE49-F238E27FC236}">
                <a16:creationId xmlns:a16="http://schemas.microsoft.com/office/drawing/2014/main" id="{885752B3-0A66-492A-A67B-AD156815276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972" y="4182770"/>
            <a:ext cx="3037718" cy="193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3575A7-9F10-437F-83D6-BA5FEABF314F}"/>
              </a:ext>
            </a:extLst>
          </p:cNvPr>
          <p:cNvSpPr txBox="1"/>
          <p:nvPr/>
        </p:nvSpPr>
        <p:spPr>
          <a:xfrm>
            <a:off x="4313087" y="6012264"/>
            <a:ext cx="2221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Unique value renderer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2E0A90-EB03-4CC2-9AE4-EBE9FECB9892}"/>
              </a:ext>
            </a:extLst>
          </p:cNvPr>
          <p:cNvSpPr txBox="1"/>
          <p:nvPr/>
        </p:nvSpPr>
        <p:spPr>
          <a:xfrm>
            <a:off x="6509140" y="5799257"/>
            <a:ext cx="294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Proportional symbol renderer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E6621F-4876-4955-BFC2-179B9EBC0B13}"/>
              </a:ext>
            </a:extLst>
          </p:cNvPr>
          <p:cNvSpPr txBox="1"/>
          <p:nvPr/>
        </p:nvSpPr>
        <p:spPr>
          <a:xfrm>
            <a:off x="9509393" y="4433184"/>
            <a:ext cx="294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Graduated color renderer</a:t>
            </a:r>
          </a:p>
        </p:txBody>
      </p:sp>
    </p:spTree>
    <p:extLst>
      <p:ext uri="{BB962C8B-B14F-4D97-AF65-F5344CB8AC3E}">
        <p14:creationId xmlns:p14="http://schemas.microsoft.com/office/powerpoint/2010/main" val="414393505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Chart Renderers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799" y="1663320"/>
            <a:ext cx="10989479" cy="424627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Charts can be used as multivariate symbology in ArcGIS Pro to show quantitative differences between attributes.</a:t>
            </a:r>
          </a:p>
          <a:p>
            <a:r>
              <a:rPr lang="en-US" dirty="0">
                <a:solidFill>
                  <a:schemeClr val="bg1"/>
                </a:solidFill>
              </a:rPr>
              <a:t>Chart symbology can be used with point, line, or polygon features. </a:t>
            </a:r>
          </a:p>
          <a:p>
            <a:r>
              <a:rPr lang="en-US" dirty="0">
                <a:solidFill>
                  <a:schemeClr val="bg1"/>
                </a:solidFill>
              </a:rPr>
              <a:t>ArcGIS Pro supports 3 types of Chart Renderers: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Bar Chart Renderer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Stacked chart Renderer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Pie chart Renderer</a:t>
            </a:r>
          </a:p>
          <a:p>
            <a:r>
              <a:rPr lang="en-US" dirty="0">
                <a:solidFill>
                  <a:schemeClr val="bg1"/>
                </a:solidFill>
              </a:rPr>
              <a:t>Chart symbology is most effective when mapping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no more than 30 features in a 2D map. </a:t>
            </a:r>
          </a:p>
          <a:p>
            <a:r>
              <a:rPr lang="en-US" dirty="0">
                <a:solidFill>
                  <a:schemeClr val="bg1"/>
                </a:solidFill>
              </a:rPr>
              <a:t>The drawing of chart symbols is not supported in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local and global scenes.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6FBB136-821B-4F99-B247-A2E6C2B48E5F}"/>
              </a:ext>
            </a:extLst>
          </p:cNvPr>
          <p:cNvSpPr txBox="1">
            <a:spLocks/>
          </p:cNvSpPr>
          <p:nvPr/>
        </p:nvSpPr>
        <p:spPr>
          <a:xfrm>
            <a:off x="651916" y="1302361"/>
            <a:ext cx="8221903" cy="3077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F1B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Definition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44362D-78ED-4ACC-876E-9CAC739209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5112" y="3722226"/>
            <a:ext cx="3878344" cy="27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9128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52" y="596054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Create Renderers programmatically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7942" y="1354604"/>
            <a:ext cx="11761617" cy="472899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Three steps to create advanced renderers (such as Chart Renderers) using the ArcGIS Pro API: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300" dirty="0">
                <a:solidFill>
                  <a:schemeClr val="bg1"/>
                </a:solidFill>
              </a:rPr>
              <a:t>Create a “</a:t>
            </a:r>
            <a:r>
              <a:rPr lang="en-US" sz="2300" u="sng" dirty="0" err="1">
                <a:solidFill>
                  <a:schemeClr val="bg1"/>
                </a:solidFill>
              </a:rPr>
              <a:t>RendererDefinition</a:t>
            </a:r>
            <a:r>
              <a:rPr lang="en-US" sz="2300" dirty="0">
                <a:solidFill>
                  <a:schemeClr val="bg1"/>
                </a:solidFill>
              </a:rPr>
              <a:t>” object to define the symbology to use, the fields to symbolize, </a:t>
            </a:r>
            <a:r>
              <a:rPr lang="en-US" sz="2300" dirty="0" err="1">
                <a:solidFill>
                  <a:schemeClr val="bg1"/>
                </a:solidFill>
              </a:rPr>
              <a:t>etc</a:t>
            </a:r>
            <a:r>
              <a:rPr lang="en-US" sz="2300" dirty="0">
                <a:solidFill>
                  <a:schemeClr val="bg1"/>
                </a:solidFill>
              </a:rPr>
              <a:t> .</a:t>
            </a:r>
          </a:p>
          <a:p>
            <a:pPr lvl="2"/>
            <a:r>
              <a:rPr lang="en-US" sz="2000" dirty="0">
                <a:solidFill>
                  <a:schemeClr val="bg1"/>
                </a:solidFill>
              </a:rPr>
              <a:t>Create the </a:t>
            </a:r>
            <a:r>
              <a:rPr lang="en-US" sz="2000" dirty="0" err="1">
                <a:solidFill>
                  <a:schemeClr val="bg1"/>
                </a:solidFill>
              </a:rPr>
              <a:t>RenderDefinition</a:t>
            </a:r>
            <a:r>
              <a:rPr lang="en-US" sz="2000" dirty="0">
                <a:solidFill>
                  <a:schemeClr val="bg1"/>
                </a:solidFill>
              </a:rPr>
              <a:t> object you need using the constructor.</a:t>
            </a:r>
            <a:endParaRPr lang="en-US" sz="1900" dirty="0">
              <a:solidFill>
                <a:schemeClr val="bg1"/>
              </a:solidFill>
            </a:endParaRPr>
          </a:p>
          <a:p>
            <a:pPr lvl="2"/>
            <a:r>
              <a:rPr lang="en-US" sz="1900" dirty="0">
                <a:solidFill>
                  <a:schemeClr val="bg1"/>
                </a:solidFill>
              </a:rPr>
              <a:t>Pro API exposes many </a:t>
            </a:r>
            <a:r>
              <a:rPr lang="en-US" sz="1900" dirty="0" err="1">
                <a:solidFill>
                  <a:schemeClr val="bg1"/>
                </a:solidFill>
              </a:rPr>
              <a:t>RendererDefinitions</a:t>
            </a:r>
            <a:r>
              <a:rPr lang="en-US" sz="1900" dirty="0">
                <a:solidFill>
                  <a:schemeClr val="bg1"/>
                </a:solidFill>
              </a:rPr>
              <a:t>. </a:t>
            </a:r>
          </a:p>
          <a:p>
            <a:pPr lvl="3"/>
            <a:r>
              <a:rPr lang="en-US" sz="1900" dirty="0">
                <a:solidFill>
                  <a:schemeClr val="bg1"/>
                </a:solidFill>
              </a:rPr>
              <a:t>This session will focus on 3 types:</a:t>
            </a:r>
          </a:p>
          <a:p>
            <a:pPr lvl="4"/>
            <a:r>
              <a:rPr lang="en-US" sz="1900" dirty="0" err="1">
                <a:solidFill>
                  <a:schemeClr val="bg1"/>
                </a:solidFill>
              </a:rPr>
              <a:t>BarChartRendererDefinition</a:t>
            </a:r>
            <a:endParaRPr lang="en-US" sz="1900" dirty="0">
              <a:solidFill>
                <a:schemeClr val="bg1"/>
              </a:solidFill>
            </a:endParaRPr>
          </a:p>
          <a:p>
            <a:pPr lvl="4"/>
            <a:r>
              <a:rPr lang="en-US" sz="1900" dirty="0" err="1">
                <a:solidFill>
                  <a:schemeClr val="bg1"/>
                </a:solidFill>
              </a:rPr>
              <a:t>StackedChartRendererDefinition</a:t>
            </a:r>
            <a:endParaRPr lang="en-US" sz="1900" dirty="0">
              <a:solidFill>
                <a:schemeClr val="bg1"/>
              </a:solidFill>
            </a:endParaRPr>
          </a:p>
          <a:p>
            <a:pPr lvl="4"/>
            <a:r>
              <a:rPr lang="en-US" sz="1900" dirty="0" err="1">
                <a:solidFill>
                  <a:schemeClr val="bg1"/>
                </a:solidFill>
              </a:rPr>
              <a:t>PieChartRendererDefinition</a:t>
            </a:r>
            <a:endParaRPr lang="en-US" sz="1900" dirty="0">
              <a:solidFill>
                <a:schemeClr val="bg1"/>
              </a:solidFill>
            </a:endParaRPr>
          </a:p>
          <a:p>
            <a:pPr lvl="2"/>
            <a:endParaRPr lang="en-US" sz="2100" dirty="0">
              <a:solidFill>
                <a:schemeClr val="bg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2100" dirty="0">
                <a:solidFill>
                  <a:schemeClr val="bg1"/>
                </a:solidFill>
              </a:rPr>
              <a:t> Use “</a:t>
            </a:r>
            <a:r>
              <a:rPr lang="en-US" sz="2100" u="sng" dirty="0" err="1">
                <a:solidFill>
                  <a:schemeClr val="bg1"/>
                </a:solidFill>
              </a:rPr>
              <a:t>CreateRenderer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create a “</a:t>
            </a:r>
            <a:r>
              <a:rPr lang="en-US" sz="2100" u="sng" dirty="0" err="1">
                <a:solidFill>
                  <a:schemeClr val="bg1"/>
                </a:solidFill>
              </a:rPr>
              <a:t>CIMRenderer</a:t>
            </a:r>
            <a:r>
              <a:rPr lang="en-US" sz="2100" dirty="0">
                <a:solidFill>
                  <a:schemeClr val="bg1"/>
                </a:solidFill>
              </a:rPr>
              <a:t>” object.</a:t>
            </a:r>
          </a:p>
          <a:p>
            <a:pPr lvl="2"/>
            <a:r>
              <a:rPr lang="en-US" sz="1900" dirty="0">
                <a:solidFill>
                  <a:schemeClr val="bg1"/>
                </a:solidFill>
              </a:rPr>
              <a:t>Pass in the </a:t>
            </a:r>
            <a:r>
              <a:rPr lang="en-US" sz="1900" dirty="0" err="1">
                <a:solidFill>
                  <a:schemeClr val="bg1"/>
                </a:solidFill>
              </a:rPr>
              <a:t>RendererDefinition</a:t>
            </a:r>
            <a:r>
              <a:rPr lang="en-US" sz="1900" dirty="0">
                <a:solidFill>
                  <a:schemeClr val="bg1"/>
                </a:solidFill>
              </a:rPr>
              <a:t> object.</a:t>
            </a:r>
          </a:p>
          <a:p>
            <a:pPr marL="800100" lvl="1" indent="-342900">
              <a:buFont typeface="+mj-lt"/>
              <a:buAutoNum type="arabicPeriod"/>
            </a:pPr>
            <a:endParaRPr lang="en-US" sz="2100" dirty="0">
              <a:solidFill>
                <a:schemeClr val="bg1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2100" dirty="0">
                <a:solidFill>
                  <a:schemeClr val="bg1"/>
                </a:solidFill>
              </a:rPr>
              <a:t>Use the “</a:t>
            </a:r>
            <a:r>
              <a:rPr lang="en-US" sz="2100" u="sng" dirty="0" err="1">
                <a:solidFill>
                  <a:schemeClr val="bg1"/>
                </a:solidFill>
              </a:rPr>
              <a:t>SetRenderer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 set the feature’s renderer.</a:t>
            </a:r>
          </a:p>
          <a:p>
            <a:pPr lvl="2"/>
            <a:r>
              <a:rPr lang="en-US" sz="1900" dirty="0">
                <a:solidFill>
                  <a:schemeClr val="bg1"/>
                </a:solidFill>
              </a:rPr>
              <a:t>Pass in the “</a:t>
            </a:r>
            <a:r>
              <a:rPr lang="en-US" sz="1900" dirty="0" err="1">
                <a:solidFill>
                  <a:schemeClr val="bg1"/>
                </a:solidFill>
              </a:rPr>
              <a:t>CIMRenderer</a:t>
            </a:r>
            <a:r>
              <a:rPr lang="en-US" sz="1900" dirty="0">
                <a:solidFill>
                  <a:schemeClr val="bg1"/>
                </a:solidFill>
              </a:rPr>
              <a:t>” object.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33E292-30DB-4E2C-83EF-B4153B13A8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5995" y="2432470"/>
            <a:ext cx="3843733" cy="185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083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706" y="334423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Bar chart Renderers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798" y="879080"/>
            <a:ext cx="10826495" cy="2594070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A Bar chart renderer symbolizes each feature attribute with a vertical/horizontal bar.</a:t>
            </a:r>
          </a:p>
          <a:p>
            <a:r>
              <a:rPr lang="en-US" sz="2100" dirty="0">
                <a:solidFill>
                  <a:schemeClr val="bg1"/>
                </a:solidFill>
              </a:rPr>
              <a:t>Use the “</a:t>
            </a:r>
            <a:r>
              <a:rPr lang="en-US" sz="2100" u="sng" dirty="0" err="1">
                <a:solidFill>
                  <a:schemeClr val="bg1"/>
                </a:solidFill>
              </a:rPr>
              <a:t>BarCharRendererDefinition</a:t>
            </a:r>
            <a:r>
              <a:rPr lang="en-US" sz="2100" dirty="0">
                <a:solidFill>
                  <a:schemeClr val="bg1"/>
                </a:solidFill>
              </a:rPr>
              <a:t>” class to define the Bar Chart renderer.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dirty="0" err="1">
                <a:solidFill>
                  <a:schemeClr val="bg1"/>
                </a:solidFill>
              </a:rPr>
              <a:t>ChartFields</a:t>
            </a:r>
            <a:r>
              <a:rPr lang="en-US" sz="2100" dirty="0">
                <a:solidFill>
                  <a:schemeClr val="bg1"/>
                </a:solidFill>
              </a:rPr>
              <a:t>” property defines the array of fields to use in the bar chart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dirty="0" err="1">
                <a:solidFill>
                  <a:schemeClr val="bg1"/>
                </a:solidFill>
              </a:rPr>
              <a:t>ColorRamp</a:t>
            </a:r>
            <a:r>
              <a:rPr lang="en-US" sz="2100" dirty="0">
                <a:solidFill>
                  <a:schemeClr val="bg1"/>
                </a:solidFill>
              </a:rPr>
              <a:t>” property defines the color ramp to use for the chart.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Etc.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“</a:t>
            </a:r>
            <a:r>
              <a:rPr lang="en-US" sz="2100" u="sng" dirty="0" err="1">
                <a:solidFill>
                  <a:schemeClr val="bg1"/>
                </a:solidFill>
              </a:rPr>
              <a:t>BarCharRendererDefinition</a:t>
            </a:r>
            <a:r>
              <a:rPr lang="en-US" sz="2100" dirty="0">
                <a:solidFill>
                  <a:schemeClr val="bg1"/>
                </a:solidFill>
              </a:rPr>
              <a:t>”  object to the “</a:t>
            </a:r>
            <a:r>
              <a:rPr lang="en-US" sz="2100" u="sng" dirty="0" err="1">
                <a:solidFill>
                  <a:schemeClr val="bg1"/>
                </a:solidFill>
              </a:rPr>
              <a:t>CreateRenderer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create a “</a:t>
            </a:r>
            <a:r>
              <a:rPr lang="en-US" sz="2100" u="sng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”.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“</a:t>
            </a:r>
            <a:r>
              <a:rPr lang="en-US" sz="2100" u="sng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” to the “</a:t>
            </a:r>
            <a:r>
              <a:rPr lang="en-US" sz="2100" u="sng" dirty="0" err="1">
                <a:solidFill>
                  <a:schemeClr val="bg1"/>
                </a:solidFill>
              </a:rPr>
              <a:t>SetRenderer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apply the renderer to the feature Layer.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E14D2A-B442-4E7F-BD4E-167182F31352}"/>
              </a:ext>
            </a:extLst>
          </p:cNvPr>
          <p:cNvSpPr txBox="1"/>
          <p:nvPr/>
        </p:nvSpPr>
        <p:spPr>
          <a:xfrm>
            <a:off x="360361" y="3223987"/>
            <a:ext cx="11689118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[]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"WHITE10"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"BLACK10"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		  …};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Orientation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ChartOrientation.Vertical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BarWidth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12,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…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};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//Creates a 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//Sets the feature layer's renderer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SetRenderer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barChartChartRenderer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A0C3B-16DB-4A14-A806-52BC42817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6083" y="413609"/>
            <a:ext cx="3963396" cy="18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8187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706" y="334423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Stacked chart Renderers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798" y="879080"/>
            <a:ext cx="10826495" cy="2594070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A stacked chart renderer stacks each feature attribute on a single bar.</a:t>
            </a:r>
          </a:p>
          <a:p>
            <a:r>
              <a:rPr lang="en-US" sz="2100" dirty="0">
                <a:solidFill>
                  <a:schemeClr val="bg1"/>
                </a:solidFill>
              </a:rPr>
              <a:t>Use the “</a:t>
            </a:r>
            <a:r>
              <a:rPr lang="en-US" sz="2100" u="sng" dirty="0" err="1">
                <a:solidFill>
                  <a:schemeClr val="bg1"/>
                </a:solidFill>
              </a:rPr>
              <a:t>StackedChartRendererDefinition</a:t>
            </a:r>
            <a:r>
              <a:rPr lang="en-US" sz="2100" dirty="0">
                <a:solidFill>
                  <a:schemeClr val="bg1"/>
                </a:solidFill>
              </a:rPr>
              <a:t>” class to define the Stacked Chart renderer.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u="sng" dirty="0" err="1">
                <a:solidFill>
                  <a:schemeClr val="bg1"/>
                </a:solidFill>
              </a:rPr>
              <a:t>ChartFields</a:t>
            </a:r>
            <a:r>
              <a:rPr lang="en-US" sz="2100" dirty="0">
                <a:solidFill>
                  <a:schemeClr val="bg1"/>
                </a:solidFill>
              </a:rPr>
              <a:t>” property defines the array of fields to use in the bar chart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u="sng" dirty="0" err="1">
                <a:solidFill>
                  <a:schemeClr val="bg1"/>
                </a:solidFill>
              </a:rPr>
              <a:t>ColorRamp</a:t>
            </a:r>
            <a:r>
              <a:rPr lang="en-US" sz="2100" dirty="0">
                <a:solidFill>
                  <a:schemeClr val="bg1"/>
                </a:solidFill>
              </a:rPr>
              <a:t>” property defines the color ramp to use for the chart.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Etc.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“</a:t>
            </a:r>
            <a:r>
              <a:rPr lang="en-US" sz="2100" u="sng" dirty="0" err="1">
                <a:solidFill>
                  <a:schemeClr val="bg1"/>
                </a:solidFill>
              </a:rPr>
              <a:t>StackedChartRendererDefinition</a:t>
            </a:r>
            <a:r>
              <a:rPr lang="en-US" sz="2100" dirty="0">
                <a:solidFill>
                  <a:schemeClr val="bg1"/>
                </a:solidFill>
              </a:rPr>
              <a:t>”  object to the “</a:t>
            </a:r>
            <a:r>
              <a:rPr lang="en-US" sz="2100" u="sng" dirty="0" err="1">
                <a:solidFill>
                  <a:schemeClr val="bg1"/>
                </a:solidFill>
              </a:rPr>
              <a:t>CreateRenderer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create a “</a:t>
            </a:r>
            <a:r>
              <a:rPr lang="en-US" sz="2100" u="sng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”.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</a:t>
            </a:r>
            <a:r>
              <a:rPr lang="en-US" sz="2100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 to the “</a:t>
            </a:r>
            <a:r>
              <a:rPr lang="en-US" sz="2100" u="sng" dirty="0" err="1">
                <a:solidFill>
                  <a:schemeClr val="bg1"/>
                </a:solidFill>
              </a:rPr>
              <a:t>SetRenderer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apply the renderer to the feature Layer.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E14D2A-B442-4E7F-BD4E-167182F31352}"/>
              </a:ext>
            </a:extLst>
          </p:cNvPr>
          <p:cNvSpPr txBox="1"/>
          <p:nvPr/>
        </p:nvSpPr>
        <p:spPr>
          <a:xfrm>
            <a:off x="199148" y="3312134"/>
            <a:ext cx="11793703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[]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"WHITE10"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"BLACK10"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,…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		 };</a:t>
            </a:r>
          </a:p>
          <a:p>
            <a:r>
              <a:rPr lang="en-US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Orientation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ChartOrientation.Vertical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StackWidth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18,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…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};</a:t>
            </a:r>
            <a:endParaRPr lang="en-US" sz="14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//Creates a 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//Sets the feature layer's renderer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SetRenderer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stackedChartRenderer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A0C3B-16DB-4A14-A806-52BC428175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169119" y="540166"/>
            <a:ext cx="3741628" cy="176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9288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76" y="334423"/>
            <a:ext cx="10826496" cy="609398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Pie chart Renderers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068" y="879080"/>
            <a:ext cx="10826495" cy="2594070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A Pie chart renderer symbolizes each feature attribute as a section of a pie chart.</a:t>
            </a:r>
          </a:p>
          <a:p>
            <a:r>
              <a:rPr lang="en-US" sz="2100" dirty="0">
                <a:solidFill>
                  <a:schemeClr val="bg1"/>
                </a:solidFill>
              </a:rPr>
              <a:t>Use the “</a:t>
            </a:r>
            <a:r>
              <a:rPr lang="en-US" sz="2100" u="sng" dirty="0" err="1">
                <a:solidFill>
                  <a:schemeClr val="bg1"/>
                </a:solidFill>
              </a:rPr>
              <a:t>PieChartRendererDefinition</a:t>
            </a:r>
            <a:r>
              <a:rPr lang="en-US" sz="2100" dirty="0">
                <a:solidFill>
                  <a:schemeClr val="bg1"/>
                </a:solidFill>
              </a:rPr>
              <a:t>” class to define the Pie Chart renderer.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u="sng" dirty="0" err="1">
                <a:solidFill>
                  <a:schemeClr val="bg1"/>
                </a:solidFill>
              </a:rPr>
              <a:t>ChartFields</a:t>
            </a:r>
            <a:r>
              <a:rPr lang="en-US" sz="2100" dirty="0">
                <a:solidFill>
                  <a:schemeClr val="bg1"/>
                </a:solidFill>
              </a:rPr>
              <a:t>” property defines the array of fields to use in the bar chart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“</a:t>
            </a:r>
            <a:r>
              <a:rPr lang="en-US" sz="2100" u="sng" dirty="0" err="1">
                <a:solidFill>
                  <a:schemeClr val="bg1"/>
                </a:solidFill>
              </a:rPr>
              <a:t>ColorRamp</a:t>
            </a:r>
            <a:r>
              <a:rPr lang="en-US" sz="2100" dirty="0">
                <a:solidFill>
                  <a:schemeClr val="bg1"/>
                </a:solidFill>
              </a:rPr>
              <a:t>” property defines the color ramp to use for the chart.</a:t>
            </a:r>
          </a:p>
          <a:p>
            <a:pPr lvl="1"/>
            <a:r>
              <a:rPr lang="en-US" sz="2100" dirty="0">
                <a:solidFill>
                  <a:schemeClr val="bg1"/>
                </a:solidFill>
              </a:rPr>
              <a:t>Etc.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“</a:t>
            </a:r>
            <a:r>
              <a:rPr lang="en-US" sz="2100" u="sng" dirty="0" err="1">
                <a:solidFill>
                  <a:schemeClr val="bg1"/>
                </a:solidFill>
              </a:rPr>
              <a:t>PieChartRendererDefinition</a:t>
            </a:r>
            <a:r>
              <a:rPr lang="en-US" sz="2100" dirty="0">
                <a:solidFill>
                  <a:schemeClr val="bg1"/>
                </a:solidFill>
              </a:rPr>
              <a:t>”  object to the “</a:t>
            </a:r>
            <a:r>
              <a:rPr lang="en-US" sz="2100" u="sng" dirty="0" err="1">
                <a:solidFill>
                  <a:schemeClr val="bg1"/>
                </a:solidFill>
              </a:rPr>
              <a:t>CreateRenderer</a:t>
            </a:r>
            <a:r>
              <a:rPr lang="en-US" sz="2100" dirty="0">
                <a:solidFill>
                  <a:schemeClr val="bg1"/>
                </a:solidFill>
              </a:rPr>
              <a:t>” method on the Feature Layer to create a “</a:t>
            </a:r>
            <a:r>
              <a:rPr lang="en-US" sz="2100" u="sng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”.</a:t>
            </a:r>
          </a:p>
          <a:p>
            <a:r>
              <a:rPr lang="en-US" sz="2100" dirty="0">
                <a:solidFill>
                  <a:schemeClr val="bg1"/>
                </a:solidFill>
              </a:rPr>
              <a:t>Pass the “</a:t>
            </a:r>
            <a:r>
              <a:rPr lang="en-US" sz="2100" u="sng" dirty="0" err="1">
                <a:solidFill>
                  <a:schemeClr val="bg1"/>
                </a:solidFill>
              </a:rPr>
              <a:t>CIMChartRenderer</a:t>
            </a:r>
            <a:r>
              <a:rPr lang="en-US" sz="2100" dirty="0">
                <a:solidFill>
                  <a:schemeClr val="bg1"/>
                </a:solidFill>
              </a:rPr>
              <a:t>” to the “</a:t>
            </a:r>
            <a:r>
              <a:rPr lang="en-US" sz="2100" u="sng" dirty="0" err="1">
                <a:solidFill>
                  <a:schemeClr val="bg1"/>
                </a:solidFill>
              </a:rPr>
              <a:t>SetRenderer</a:t>
            </a:r>
            <a:r>
              <a:rPr lang="en-US" sz="2100" u="sng" dirty="0">
                <a:solidFill>
                  <a:schemeClr val="bg1"/>
                </a:solidFill>
              </a:rPr>
              <a:t>”</a:t>
            </a:r>
            <a:r>
              <a:rPr lang="en-US" sz="2100" dirty="0">
                <a:solidFill>
                  <a:schemeClr val="bg1"/>
                </a:solidFill>
              </a:rPr>
              <a:t> method on the Feature Layer to apply the renderer to the feature Layer.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E14D2A-B442-4E7F-BD4E-167182F31352}"/>
              </a:ext>
            </a:extLst>
          </p:cNvPr>
          <p:cNvSpPr txBox="1"/>
          <p:nvPr/>
        </p:nvSpPr>
        <p:spPr>
          <a:xfrm>
            <a:off x="360361" y="3223987"/>
            <a:ext cx="10866840" cy="2893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[]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"WHITE10"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"BLACK10"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,…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		  };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chartFields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colorRamp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Orientation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PieChartOrientation.CounterClockwise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,…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};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//Creates a 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featureLayer.CreateRenderer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pieChartRendererDefn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//Sets the feature layer's renderer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featureLayer.SetRenderer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pieChartRenderer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A0C3B-16DB-4A14-A806-52BC428175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452152" y="343464"/>
            <a:ext cx="4061605" cy="194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29739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78EBC4-469E-7F41-849A-9B26DC295E4F}"/>
              </a:ext>
            </a:extLst>
          </p:cNvPr>
          <p:cNvGrpSpPr/>
          <p:nvPr/>
        </p:nvGrpSpPr>
        <p:grpSpPr>
          <a:xfrm>
            <a:off x="-1" y="0"/>
            <a:ext cx="12192001" cy="6867939"/>
            <a:chOff x="-1" y="0"/>
            <a:chExt cx="12192001" cy="686793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E2C4AB6-19A8-004A-8E85-4DC2B2B40BCB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8" name="gradient background1">
                <a:extLst>
                  <a:ext uri="{FF2B5EF4-FFF2-40B4-BE49-F238E27FC236}">
                    <a16:creationId xmlns:a16="http://schemas.microsoft.com/office/drawing/2014/main" id="{9097782E-D9AD-B94F-96EE-ED462E88E669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7A74274E-B35D-2249-853E-C57D4D9A73C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404AE7-193B-5144-9CB4-4062FA9B23B9}"/>
                </a:ext>
              </a:extLst>
            </p:cNvPr>
            <p:cNvGrpSpPr/>
            <p:nvPr/>
          </p:nvGrpSpPr>
          <p:grpSpPr>
            <a:xfrm>
              <a:off x="-1" y="0"/>
              <a:ext cx="7589346" cy="6867939"/>
              <a:chOff x="-1" y="0"/>
              <a:chExt cx="7589346" cy="6867939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BDA2B7D3-77A4-1940-98DA-2E1737077F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52938" y="4869379"/>
                <a:ext cx="6436407" cy="1998560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B575C0BF-907C-C848-9D9A-8B481A4656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0" y="4234069"/>
                <a:ext cx="4551990" cy="2623931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A85E2A2C-A8AB-8A43-9C01-481593C936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V="1">
                <a:off x="540415" y="-540416"/>
                <a:ext cx="2825246" cy="3906077"/>
              </a:xfrm>
              <a:prstGeom prst="rect">
                <a:avLst/>
              </a:prstGeom>
            </p:spPr>
          </p:pic>
        </p:grpSp>
      </p:grp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039662" y="3984589"/>
            <a:ext cx="4527741" cy="1246495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Bar Chart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Stacked Chart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Pie Chart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21929" y="2601135"/>
            <a:ext cx="4875008" cy="126188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New Chart Renderers Demo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5C0212-C15A-480E-8CCB-E49DC14720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6294" y="2102766"/>
            <a:ext cx="3963396" cy="18625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75F9A5-C384-45A5-8D56-15DDA57EF7F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028876" y="327150"/>
            <a:ext cx="3741628" cy="17656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98330E-97A8-474E-A8DB-813AFA5466C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04948" y="3999159"/>
            <a:ext cx="3639666" cy="17404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CA2498-8071-425E-9E66-CCAF999CC36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966660" y="3684460"/>
            <a:ext cx="2854107" cy="118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12550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1" ma:contentTypeDescription="Create a new document." ma:contentTypeScope="" ma:versionID="647b6714bcbd012a02104274568241a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8B8D6152-B933-4294-8151-3CF2A1B01F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9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44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81E133DB-697E-4C10-B192-8899027B1EC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6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741</Words>
  <Application>Microsoft Office PowerPoint</Application>
  <PresentationFormat>Widescreen</PresentationFormat>
  <Paragraphs>160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Consolas</vt:lpstr>
      <vt:lpstr>Lucida Grande</vt:lpstr>
      <vt:lpstr>Esri_Corporate_Template-Dark</vt:lpstr>
      <vt:lpstr>Office Theme</vt:lpstr>
      <vt:lpstr>ArcGIS Pro SDK for .NET:  New Chart Renderers</vt:lpstr>
      <vt:lpstr>New Chart Renderers</vt:lpstr>
      <vt:lpstr>What is a Renderer?</vt:lpstr>
      <vt:lpstr>Chart Renderers</vt:lpstr>
      <vt:lpstr>Create Renderers programmatically</vt:lpstr>
      <vt:lpstr>Bar chart Renderers</vt:lpstr>
      <vt:lpstr>Stacked chart Renderers</vt:lpstr>
      <vt:lpstr>Pie chart Renderers</vt:lpstr>
      <vt:lpstr>New Chart Renderers Demo</vt:lpstr>
      <vt:lpstr>New Chart Renderers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2021-01-26T16:15:00Z</dcterms:created>
  <dcterms:modified xsi:type="dcterms:W3CDTF">2021-02-09T15:00:30Z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