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69"/>
    <p:sldMasterId id="2147486817" r:id="rId70"/>
  </p:sldMasterIdLst>
  <p:notesMasterIdLst>
    <p:notesMasterId r:id="rId124"/>
  </p:notesMasterIdLst>
  <p:handoutMasterIdLst>
    <p:handoutMasterId r:id="rId125"/>
  </p:handoutMasterIdLst>
  <p:sldIdLst>
    <p:sldId id="690" r:id="rId71"/>
    <p:sldId id="654" r:id="rId72"/>
    <p:sldId id="2142532842" r:id="rId73"/>
    <p:sldId id="602" r:id="rId74"/>
    <p:sldId id="645" r:id="rId75"/>
    <p:sldId id="1012" r:id="rId76"/>
    <p:sldId id="2142532873" r:id="rId77"/>
    <p:sldId id="989" r:id="rId78"/>
    <p:sldId id="2142532874" r:id="rId79"/>
    <p:sldId id="2142532875" r:id="rId80"/>
    <p:sldId id="650" r:id="rId81"/>
    <p:sldId id="2142532847" r:id="rId82"/>
    <p:sldId id="2142532852" r:id="rId83"/>
    <p:sldId id="1070" r:id="rId84"/>
    <p:sldId id="2142532853" r:id="rId85"/>
    <p:sldId id="713" r:id="rId86"/>
    <p:sldId id="741" r:id="rId87"/>
    <p:sldId id="624" r:id="rId88"/>
    <p:sldId id="2142532862" r:id="rId89"/>
    <p:sldId id="1069" r:id="rId90"/>
    <p:sldId id="802" r:id="rId91"/>
    <p:sldId id="744" r:id="rId92"/>
    <p:sldId id="747" r:id="rId93"/>
    <p:sldId id="1071" r:id="rId94"/>
    <p:sldId id="757" r:id="rId95"/>
    <p:sldId id="978" r:id="rId96"/>
    <p:sldId id="1072" r:id="rId97"/>
    <p:sldId id="755" r:id="rId98"/>
    <p:sldId id="2142532876" r:id="rId99"/>
    <p:sldId id="2142532854" r:id="rId100"/>
    <p:sldId id="2142532855" r:id="rId101"/>
    <p:sldId id="2142532880" r:id="rId102"/>
    <p:sldId id="1074" r:id="rId103"/>
    <p:sldId id="2142532881" r:id="rId104"/>
    <p:sldId id="2142532844" r:id="rId105"/>
    <p:sldId id="1098" r:id="rId106"/>
    <p:sldId id="1013" r:id="rId107"/>
    <p:sldId id="1005" r:id="rId108"/>
    <p:sldId id="1061" r:id="rId109"/>
    <p:sldId id="2142532872" r:id="rId110"/>
    <p:sldId id="2142532840" r:id="rId111"/>
    <p:sldId id="2142532843" r:id="rId112"/>
    <p:sldId id="788" r:id="rId113"/>
    <p:sldId id="773" r:id="rId114"/>
    <p:sldId id="2142532837" r:id="rId115"/>
    <p:sldId id="2142532869" r:id="rId116"/>
    <p:sldId id="2142532870" r:id="rId117"/>
    <p:sldId id="2142532871" r:id="rId118"/>
    <p:sldId id="975" r:id="rId119"/>
    <p:sldId id="880" r:id="rId120"/>
    <p:sldId id="697" r:id="rId121"/>
    <p:sldId id="2142532882" r:id="rId122"/>
    <p:sldId id="696" r:id="rId1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96"/>
    <a:srgbClr val="287C86"/>
    <a:srgbClr val="00B9F2"/>
    <a:srgbClr val="00DDD6"/>
    <a:srgbClr val="71FBF1"/>
    <a:srgbClr val="1D51D9"/>
    <a:srgbClr val="E0F4FE"/>
    <a:srgbClr val="0073B4"/>
    <a:srgbClr val="438EB7"/>
    <a:srgbClr val="007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EB676-7B04-4E69-B8AC-476D04EB12B8}" v="3" dt="2020-03-03T02:06:01.351"/>
    <p1510:client id="{B2E97908-3EB1-48C8-83A1-64B893CCB100}" v="25" dt="2020-03-03T02:05:08.1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98" autoAdjust="0"/>
    <p:restoredTop sz="83431" autoAdjust="0"/>
  </p:normalViewPr>
  <p:slideViewPr>
    <p:cSldViewPr snapToGrid="0" snapToObjects="1" showGuides="1">
      <p:cViewPr varScale="1">
        <p:scale>
          <a:sx n="95" d="100"/>
          <a:sy n="95" d="100"/>
        </p:scale>
        <p:origin x="1056" y="84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7" d="100"/>
        <a:sy n="11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47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4.xml"/><Relationship Id="rId89" Type="http://schemas.openxmlformats.org/officeDocument/2006/relationships/slide" Target="slides/slide19.xml"/><Relationship Id="rId112" Type="http://schemas.openxmlformats.org/officeDocument/2006/relationships/slide" Target="slides/slide42.xml"/><Relationship Id="rId16" Type="http://schemas.openxmlformats.org/officeDocument/2006/relationships/customXml" Target="../customXml/item16.xml"/><Relationship Id="rId107" Type="http://schemas.openxmlformats.org/officeDocument/2006/relationships/slide" Target="slides/slide37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4.xml"/><Relationship Id="rId79" Type="http://schemas.openxmlformats.org/officeDocument/2006/relationships/slide" Target="slides/slide9.xml"/><Relationship Id="rId102" Type="http://schemas.openxmlformats.org/officeDocument/2006/relationships/slide" Target="slides/slide32.xml"/><Relationship Id="rId123" Type="http://schemas.openxmlformats.org/officeDocument/2006/relationships/slide" Target="slides/slide53.xml"/><Relationship Id="rId128" Type="http://schemas.openxmlformats.org/officeDocument/2006/relationships/theme" Target="theme/theme1.xml"/><Relationship Id="rId5" Type="http://schemas.openxmlformats.org/officeDocument/2006/relationships/customXml" Target="../customXml/item5.xml"/><Relationship Id="rId90" Type="http://schemas.openxmlformats.org/officeDocument/2006/relationships/slide" Target="slides/slide20.xml"/><Relationship Id="rId95" Type="http://schemas.openxmlformats.org/officeDocument/2006/relationships/slide" Target="slides/slide25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77" Type="http://schemas.openxmlformats.org/officeDocument/2006/relationships/slide" Target="slides/slide7.xml"/><Relationship Id="rId100" Type="http://schemas.openxmlformats.org/officeDocument/2006/relationships/slide" Target="slides/slide30.xml"/><Relationship Id="rId105" Type="http://schemas.openxmlformats.org/officeDocument/2006/relationships/slide" Target="slides/slide35.xml"/><Relationship Id="rId113" Type="http://schemas.openxmlformats.org/officeDocument/2006/relationships/slide" Target="slides/slide43.xml"/><Relationship Id="rId118" Type="http://schemas.openxmlformats.org/officeDocument/2006/relationships/slide" Target="slides/slide48.xml"/><Relationship Id="rId126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2.xml"/><Relationship Id="rId80" Type="http://schemas.openxmlformats.org/officeDocument/2006/relationships/slide" Target="slides/slide10.xml"/><Relationship Id="rId85" Type="http://schemas.openxmlformats.org/officeDocument/2006/relationships/slide" Target="slides/slide15.xml"/><Relationship Id="rId93" Type="http://schemas.openxmlformats.org/officeDocument/2006/relationships/slide" Target="slides/slide23.xml"/><Relationship Id="rId98" Type="http://schemas.openxmlformats.org/officeDocument/2006/relationships/slide" Target="slides/slide28.xml"/><Relationship Id="rId121" Type="http://schemas.openxmlformats.org/officeDocument/2006/relationships/slide" Target="slides/slide5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103" Type="http://schemas.openxmlformats.org/officeDocument/2006/relationships/slide" Target="slides/slide33.xml"/><Relationship Id="rId108" Type="http://schemas.openxmlformats.org/officeDocument/2006/relationships/slide" Target="slides/slide38.xml"/><Relationship Id="rId116" Type="http://schemas.openxmlformats.org/officeDocument/2006/relationships/slide" Target="slides/slide46.xml"/><Relationship Id="rId124" Type="http://schemas.openxmlformats.org/officeDocument/2006/relationships/notesMaster" Target="notesMasters/notesMaster1.xml"/><Relationship Id="rId129" Type="http://schemas.openxmlformats.org/officeDocument/2006/relationships/tableStyles" Target="tableStyle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Master" Target="slideMasters/slideMaster2.xml"/><Relationship Id="rId75" Type="http://schemas.openxmlformats.org/officeDocument/2006/relationships/slide" Target="slides/slide5.xml"/><Relationship Id="rId83" Type="http://schemas.openxmlformats.org/officeDocument/2006/relationships/slide" Target="slides/slide13.xml"/><Relationship Id="rId88" Type="http://schemas.openxmlformats.org/officeDocument/2006/relationships/slide" Target="slides/slide18.xml"/><Relationship Id="rId91" Type="http://schemas.openxmlformats.org/officeDocument/2006/relationships/slide" Target="slides/slide21.xml"/><Relationship Id="rId96" Type="http://schemas.openxmlformats.org/officeDocument/2006/relationships/slide" Target="slides/slide26.xml"/><Relationship Id="rId111" Type="http://schemas.openxmlformats.org/officeDocument/2006/relationships/slide" Target="slides/slide4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36.xml"/><Relationship Id="rId114" Type="http://schemas.openxmlformats.org/officeDocument/2006/relationships/slide" Target="slides/slide44.xml"/><Relationship Id="rId119" Type="http://schemas.openxmlformats.org/officeDocument/2006/relationships/slide" Target="slides/slide49.xml"/><Relationship Id="rId127" Type="http://schemas.openxmlformats.org/officeDocument/2006/relationships/viewProps" Target="viewProp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3.xml"/><Relationship Id="rId78" Type="http://schemas.openxmlformats.org/officeDocument/2006/relationships/slide" Target="slides/slide8.xml"/><Relationship Id="rId81" Type="http://schemas.openxmlformats.org/officeDocument/2006/relationships/slide" Target="slides/slide11.xml"/><Relationship Id="rId86" Type="http://schemas.openxmlformats.org/officeDocument/2006/relationships/slide" Target="slides/slide16.xml"/><Relationship Id="rId94" Type="http://schemas.openxmlformats.org/officeDocument/2006/relationships/slide" Target="slides/slide24.xml"/><Relationship Id="rId99" Type="http://schemas.openxmlformats.org/officeDocument/2006/relationships/slide" Target="slides/slide29.xml"/><Relationship Id="rId101" Type="http://schemas.openxmlformats.org/officeDocument/2006/relationships/slide" Target="slides/slide31.xml"/><Relationship Id="rId122" Type="http://schemas.openxmlformats.org/officeDocument/2006/relationships/slide" Target="slides/slide52.xml"/><Relationship Id="rId130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6.xml"/><Relationship Id="rId97" Type="http://schemas.openxmlformats.org/officeDocument/2006/relationships/slide" Target="slides/slide27.xml"/><Relationship Id="rId104" Type="http://schemas.openxmlformats.org/officeDocument/2006/relationships/slide" Target="slides/slide34.xml"/><Relationship Id="rId120" Type="http://schemas.openxmlformats.org/officeDocument/2006/relationships/slide" Target="slides/slide50.xml"/><Relationship Id="rId125" Type="http://schemas.openxmlformats.org/officeDocument/2006/relationships/handoutMaster" Target="handoutMasters/handoutMaster1.xml"/><Relationship Id="rId7" Type="http://schemas.openxmlformats.org/officeDocument/2006/relationships/customXml" Target="../customXml/item7.xml"/><Relationship Id="rId71" Type="http://schemas.openxmlformats.org/officeDocument/2006/relationships/slide" Target="slides/slide1.xml"/><Relationship Id="rId92" Type="http://schemas.openxmlformats.org/officeDocument/2006/relationships/slide" Target="slides/slide2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7.xml"/><Relationship Id="rId110" Type="http://schemas.openxmlformats.org/officeDocument/2006/relationships/slide" Target="slides/slide40.xml"/><Relationship Id="rId115" Type="http://schemas.openxmlformats.org/officeDocument/2006/relationships/slide" Target="slides/slide45.xml"/><Relationship Id="rId61" Type="http://schemas.openxmlformats.org/officeDocument/2006/relationships/customXml" Target="../customXml/item61.xml"/><Relationship Id="rId82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 custT="1"/>
      <dgm:spPr/>
      <dgm:t>
        <a:bodyPr/>
        <a:lstStyle/>
        <a:p>
          <a:r>
            <a:rPr lang="en-US" sz="1400" dirty="0"/>
            <a:t>Framework</a:t>
          </a:r>
          <a:endParaRPr lang="en-US" sz="1500" dirty="0"/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 sz="3600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 sz="3600"/>
        </a:p>
      </dgm:t>
    </dgm:pt>
    <dgm:pt modelId="{1391DEF2-0B00-479D-BD6B-2F2E16CB2EB6}">
      <dgm:prSet phldrT="[Text]" custT="1"/>
      <dgm:spPr/>
      <dgm:t>
        <a:bodyPr/>
        <a:lstStyle/>
        <a:p>
          <a:r>
            <a:rPr lang="en-US" sz="1600" dirty="0"/>
            <a:t>Editing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 sz="3600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 sz="3600"/>
        </a:p>
      </dgm:t>
    </dgm:pt>
    <dgm:pt modelId="{25F3D662-CD4D-4A40-978A-5240B9D8CD5E}">
      <dgm:prSet phldrT="[Text]" custT="1"/>
      <dgm:spPr/>
      <dgm:t>
        <a:bodyPr/>
        <a:lstStyle/>
        <a:p>
          <a:r>
            <a:rPr lang="en-US" sz="1300" dirty="0"/>
            <a:t>Geometry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 sz="3600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 sz="3600"/>
        </a:p>
      </dgm:t>
    </dgm:pt>
    <dgm:pt modelId="{476D8593-71BE-4C72-BA31-557495973EA2}">
      <dgm:prSet phldrT="[Text]" custT="1"/>
      <dgm:spPr/>
      <dgm:t>
        <a:bodyPr/>
        <a:lstStyle/>
        <a:p>
          <a:r>
            <a:rPr lang="en-US" sz="1600" dirty="0"/>
            <a:t>Layouts</a:t>
          </a:r>
          <a:endParaRPr lang="en-US" sz="1400" dirty="0"/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 sz="3600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 sz="3600"/>
        </a:p>
      </dgm:t>
    </dgm:pt>
    <dgm:pt modelId="{C62B521C-2D40-475A-B078-785FC675FFE2}">
      <dgm:prSet phldrT="[Text]" custT="1"/>
      <dgm:spPr/>
      <dgm:t>
        <a:bodyPr/>
        <a:lstStyle/>
        <a:p>
          <a:r>
            <a:rPr lang="en-US" sz="1400" dirty="0"/>
            <a:t>Map</a:t>
          </a:r>
          <a:r>
            <a:rPr lang="en-US" sz="1200" dirty="0"/>
            <a:t> Authoring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 sz="3600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 sz="3600"/>
        </a:p>
      </dgm:t>
    </dgm:pt>
    <dgm:pt modelId="{CEC68D8E-5EEF-4867-B1DD-15036534CB05}">
      <dgm:prSet phldrT="[Text]" custT="1"/>
      <dgm:spPr/>
      <dgm:t>
        <a:bodyPr/>
        <a:lstStyle/>
        <a:p>
          <a:r>
            <a:rPr lang="en-US" sz="1400" dirty="0"/>
            <a:t>Geodatabase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 sz="3600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 sz="3600"/>
        </a:p>
      </dgm:t>
    </dgm:pt>
    <dgm:pt modelId="{4ED80A4A-5F0A-476C-AB6A-5470FC23EBFF}">
      <dgm:prSet phldrT="[Text]" custT="1"/>
      <dgm:spPr/>
      <dgm:t>
        <a:bodyPr/>
        <a:lstStyle/>
        <a:p>
          <a:r>
            <a:rPr lang="en-US" sz="1600" dirty="0"/>
            <a:t>Content</a:t>
          </a:r>
          <a:endParaRPr lang="en-US" sz="1400" dirty="0"/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 sz="3600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 sz="3600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/>
      <dgm:spPr/>
      <dgm:t>
        <a:bodyPr/>
        <a:lstStyle/>
        <a:p>
          <a:r>
            <a:rPr lang="en-US" dirty="0"/>
            <a:t>Map Exploration</a:t>
          </a:r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/>
        </a:p>
      </dgm:t>
    </dgm:pt>
    <dgm:pt modelId="{1391DEF2-0B00-479D-BD6B-2F2E16CB2EB6}">
      <dgm:prSet phldrT="[Text]"/>
      <dgm:spPr/>
      <dgm:t>
        <a:bodyPr/>
        <a:lstStyle/>
        <a:p>
          <a:r>
            <a:rPr lang="en-US" dirty="0"/>
            <a:t>Sharing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/>
        </a:p>
      </dgm:t>
    </dgm:pt>
    <dgm:pt modelId="{25F3D662-CD4D-4A40-978A-5240B9D8CD5E}">
      <dgm:prSet phldrT="[Text]"/>
      <dgm:spPr/>
      <dgm:t>
        <a:bodyPr/>
        <a:lstStyle/>
        <a:p>
          <a:r>
            <a:rPr lang="en-US" dirty="0"/>
            <a:t>Raster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/>
        </a:p>
      </dgm:t>
    </dgm:pt>
    <dgm:pt modelId="{476D8593-71BE-4C72-BA31-557495973EA2}">
      <dgm:prSet phldrT="[Text]"/>
      <dgm:spPr/>
      <dgm:t>
        <a:bodyPr/>
        <a:lstStyle/>
        <a:p>
          <a:r>
            <a:rPr lang="en-US" dirty="0"/>
            <a:t>Scene Layers</a:t>
          </a:r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/>
        </a:p>
      </dgm:t>
    </dgm:pt>
    <dgm:pt modelId="{C62B521C-2D40-475A-B078-785FC675FFE2}">
      <dgm:prSet phldrT="[Text]"/>
      <dgm:spPr/>
      <dgm:t>
        <a:bodyPr/>
        <a:lstStyle/>
        <a:p>
          <a:r>
            <a:rPr lang="en-US" dirty="0"/>
            <a:t>Voxel Layers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/>
        </a:p>
      </dgm:t>
    </dgm:pt>
    <dgm:pt modelId="{CEC68D8E-5EEF-4867-B1DD-15036534CB05}">
      <dgm:prSet phldrT="[Text]"/>
      <dgm:spPr/>
      <dgm:t>
        <a:bodyPr/>
        <a:lstStyle/>
        <a:p>
          <a:r>
            <a:rPr lang="en-US" dirty="0"/>
            <a:t>Utility Network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/>
        </a:p>
      </dgm:t>
    </dgm:pt>
    <dgm:pt modelId="{4ED80A4A-5F0A-476C-AB6A-5470FC23EBFF}">
      <dgm:prSet phldrT="[Text]"/>
      <dgm:spPr/>
      <dgm:t>
        <a:bodyPr/>
        <a:lstStyle/>
        <a:p>
          <a:r>
            <a:rPr lang="en-US" dirty="0"/>
            <a:t>Parcel Fabric</a:t>
          </a:r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 custLinFactNeighborX="3243" custLinFactNeighborY="-3130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FAEBCE-A29E-4CAA-A9CB-00BE564FCE8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291B8F64-8D78-4FAD-B20A-132A76BDADC4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SDK Patterns, Templates</a:t>
          </a:r>
        </a:p>
      </dgm:t>
    </dgm:pt>
    <dgm:pt modelId="{B2220165-35C3-4D3E-8D03-B08079EE713A}" type="parTrans" cxnId="{48C7A38E-4B1D-4AD9-B3A8-FA623C35F76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ECFA6DA-8882-47FC-B079-4409B3717051}" type="sibTrans" cxnId="{48C7A38E-4B1D-4AD9-B3A8-FA623C35F76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0E8471A-5625-46B2-8DEC-34668269A9AC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 APIs </a:t>
          </a:r>
        </a:p>
      </dgm:t>
    </dgm:pt>
    <dgm:pt modelId="{8ACA9463-8A46-4EC7-A00F-B651E72B4391}" type="parTrans" cxnId="{8FA0D230-7ED3-4813-9FB8-C523EB06F7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CE953F7-8A8C-4324-99B1-9E7184D3109B}" type="sibTrans" cxnId="{8FA0D230-7ED3-4813-9FB8-C523EB06F7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00F0BB2-9F1B-4210-8549-E23976C8421D}">
      <dgm:prSet phldrT="[Text]" custT="1"/>
      <dgm:spPr/>
      <dgm:t>
        <a:bodyPr/>
        <a:lstStyle/>
        <a:p>
          <a:r>
            <a:rPr lang="en-US" sz="3200" b="1" i="0" u="none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Build</a:t>
          </a:r>
        </a:p>
      </dgm:t>
    </dgm:pt>
    <dgm:pt modelId="{FC87AA26-FD2A-4E31-9961-2914C94B89F2}" type="parTrans" cxnId="{C4A40D0E-B20D-40DC-A0FF-E3085C045D4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E2EAB8C-47F3-412E-BCD2-7081C8240403}" type="sibTrans" cxnId="{C4A40D0E-B20D-40DC-A0FF-E3085C045D4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7425420-3E16-4C26-A65A-8A5DAF4E260E}" type="pres">
      <dgm:prSet presAssocID="{8DFAEBCE-A29E-4CAA-A9CB-00BE564FCE85}" presName="arrowDiagram" presStyleCnt="0">
        <dgm:presLayoutVars>
          <dgm:chMax val="5"/>
          <dgm:dir/>
          <dgm:resizeHandles val="exact"/>
        </dgm:presLayoutVars>
      </dgm:prSet>
      <dgm:spPr/>
    </dgm:pt>
    <dgm:pt modelId="{EC60FBD8-35D9-4A0A-BCEF-CAEFA38978C5}" type="pres">
      <dgm:prSet presAssocID="{8DFAEBCE-A29E-4CAA-A9CB-00BE564FCE85}" presName="arrow" presStyleLbl="bgShp" presStyleIdx="0" presStyleCnt="1"/>
      <dgm:spPr/>
    </dgm:pt>
    <dgm:pt modelId="{55E6067C-222B-45E3-8057-B4DEA4BED3F0}" type="pres">
      <dgm:prSet presAssocID="{8DFAEBCE-A29E-4CAA-A9CB-00BE564FCE85}" presName="arrowDiagram3" presStyleCnt="0"/>
      <dgm:spPr/>
    </dgm:pt>
    <dgm:pt modelId="{63447F69-23B0-4F55-ACB1-4F5DA47D1995}" type="pres">
      <dgm:prSet presAssocID="{291B8F64-8D78-4FAD-B20A-132A76BDADC4}" presName="bullet3a" presStyleLbl="node1" presStyleIdx="0" presStyleCnt="3"/>
      <dgm:spPr>
        <a:solidFill>
          <a:srgbClr val="00B050"/>
        </a:solidFill>
      </dgm:spPr>
    </dgm:pt>
    <dgm:pt modelId="{35AFA9CB-94FD-4E1D-96A8-DF430BA53200}" type="pres">
      <dgm:prSet presAssocID="{291B8F64-8D78-4FAD-B20A-132A76BDADC4}" presName="textBox3a" presStyleLbl="revTx" presStyleIdx="0" presStyleCnt="3" custLinFactNeighborX="997" custLinFactNeighborY="12819">
        <dgm:presLayoutVars>
          <dgm:bulletEnabled val="1"/>
        </dgm:presLayoutVars>
      </dgm:prSet>
      <dgm:spPr/>
    </dgm:pt>
    <dgm:pt modelId="{4853BF9C-F2D7-4164-8FCA-AEE06C277069}" type="pres">
      <dgm:prSet presAssocID="{10E8471A-5625-46B2-8DEC-34668269A9AC}" presName="bullet3b" presStyleLbl="node1" presStyleIdx="1" presStyleCnt="3"/>
      <dgm:spPr>
        <a:solidFill>
          <a:srgbClr val="00B050"/>
        </a:solidFill>
      </dgm:spPr>
    </dgm:pt>
    <dgm:pt modelId="{16DF0B94-EDFC-42F1-ACE2-56A2A081DEC8}" type="pres">
      <dgm:prSet presAssocID="{10E8471A-5625-46B2-8DEC-34668269A9AC}" presName="textBox3b" presStyleLbl="revTx" presStyleIdx="1" presStyleCnt="3" custScaleX="134766" custScaleY="74583" custLinFactNeighborX="37426" custLinFactNeighborY="-4030">
        <dgm:presLayoutVars>
          <dgm:bulletEnabled val="1"/>
        </dgm:presLayoutVars>
      </dgm:prSet>
      <dgm:spPr/>
    </dgm:pt>
    <dgm:pt modelId="{7092CA2D-2B5A-446E-B179-734F118221BC}" type="pres">
      <dgm:prSet presAssocID="{F00F0BB2-9F1B-4210-8549-E23976C8421D}" presName="bullet3c" presStyleLbl="node1" presStyleIdx="2" presStyleCnt="3"/>
      <dgm:spPr>
        <a:solidFill>
          <a:srgbClr val="00B050"/>
        </a:solidFill>
      </dgm:spPr>
    </dgm:pt>
    <dgm:pt modelId="{14C27746-A4EC-4B12-985B-093D8DBABAAC}" type="pres">
      <dgm:prSet presAssocID="{F00F0BB2-9F1B-4210-8549-E23976C8421D}" presName="textBox3c" presStyleLbl="revTx" presStyleIdx="2" presStyleCnt="3" custScaleX="114209" custScaleY="23552" custLinFactNeighborX="15432" custLinFactNeighborY="-48291">
        <dgm:presLayoutVars>
          <dgm:bulletEnabled val="1"/>
        </dgm:presLayoutVars>
      </dgm:prSet>
      <dgm:spPr/>
    </dgm:pt>
  </dgm:ptLst>
  <dgm:cxnLst>
    <dgm:cxn modelId="{C4A40D0E-B20D-40DC-A0FF-E3085C045D47}" srcId="{8DFAEBCE-A29E-4CAA-A9CB-00BE564FCE85}" destId="{F00F0BB2-9F1B-4210-8549-E23976C8421D}" srcOrd="2" destOrd="0" parTransId="{FC87AA26-FD2A-4E31-9961-2914C94B89F2}" sibTransId="{DE2EAB8C-47F3-412E-BCD2-7081C8240403}"/>
    <dgm:cxn modelId="{BCE62319-BAB6-4AAB-9C54-D9BA6CB54B5B}" type="presOf" srcId="{F00F0BB2-9F1B-4210-8549-E23976C8421D}" destId="{14C27746-A4EC-4B12-985B-093D8DBABAAC}" srcOrd="0" destOrd="0" presId="urn:microsoft.com/office/officeart/2005/8/layout/arrow2"/>
    <dgm:cxn modelId="{8FA0D230-7ED3-4813-9FB8-C523EB06F7A8}" srcId="{8DFAEBCE-A29E-4CAA-A9CB-00BE564FCE85}" destId="{10E8471A-5625-46B2-8DEC-34668269A9AC}" srcOrd="1" destOrd="0" parTransId="{8ACA9463-8A46-4EC7-A00F-B651E72B4391}" sibTransId="{5CE953F7-8A8C-4324-99B1-9E7184D3109B}"/>
    <dgm:cxn modelId="{A0AEA038-4372-4BEB-A8B9-217CDCBB3F93}" type="presOf" srcId="{291B8F64-8D78-4FAD-B20A-132A76BDADC4}" destId="{35AFA9CB-94FD-4E1D-96A8-DF430BA53200}" srcOrd="0" destOrd="0" presId="urn:microsoft.com/office/officeart/2005/8/layout/arrow2"/>
    <dgm:cxn modelId="{D6A91569-6672-40B4-A075-8A17AAE658F5}" type="presOf" srcId="{10E8471A-5625-46B2-8DEC-34668269A9AC}" destId="{16DF0B94-EDFC-42F1-ACE2-56A2A081DEC8}" srcOrd="0" destOrd="0" presId="urn:microsoft.com/office/officeart/2005/8/layout/arrow2"/>
    <dgm:cxn modelId="{48C7A38E-4B1D-4AD9-B3A8-FA623C35F766}" srcId="{8DFAEBCE-A29E-4CAA-A9CB-00BE564FCE85}" destId="{291B8F64-8D78-4FAD-B20A-132A76BDADC4}" srcOrd="0" destOrd="0" parTransId="{B2220165-35C3-4D3E-8D03-B08079EE713A}" sibTransId="{5ECFA6DA-8882-47FC-B079-4409B3717051}"/>
    <dgm:cxn modelId="{691036A0-D6BC-4D36-A598-4B9726004788}" type="presOf" srcId="{8DFAEBCE-A29E-4CAA-A9CB-00BE564FCE85}" destId="{A7425420-3E16-4C26-A65A-8A5DAF4E260E}" srcOrd="0" destOrd="0" presId="urn:microsoft.com/office/officeart/2005/8/layout/arrow2"/>
    <dgm:cxn modelId="{1C56F21A-EAD4-423D-B23D-CC454A0ACEEF}" type="presParOf" srcId="{A7425420-3E16-4C26-A65A-8A5DAF4E260E}" destId="{EC60FBD8-35D9-4A0A-BCEF-CAEFA38978C5}" srcOrd="0" destOrd="0" presId="urn:microsoft.com/office/officeart/2005/8/layout/arrow2"/>
    <dgm:cxn modelId="{7B7E6C58-6A2E-4A89-8D03-50289D46BF88}" type="presParOf" srcId="{A7425420-3E16-4C26-A65A-8A5DAF4E260E}" destId="{55E6067C-222B-45E3-8057-B4DEA4BED3F0}" srcOrd="1" destOrd="0" presId="urn:microsoft.com/office/officeart/2005/8/layout/arrow2"/>
    <dgm:cxn modelId="{3F34FD58-E97A-4679-AB4B-5A6044FCAB39}" type="presParOf" srcId="{55E6067C-222B-45E3-8057-B4DEA4BED3F0}" destId="{63447F69-23B0-4F55-ACB1-4F5DA47D1995}" srcOrd="0" destOrd="0" presId="urn:microsoft.com/office/officeart/2005/8/layout/arrow2"/>
    <dgm:cxn modelId="{59ECF71D-E4F9-454B-B5D4-35ABADA46BE0}" type="presParOf" srcId="{55E6067C-222B-45E3-8057-B4DEA4BED3F0}" destId="{35AFA9CB-94FD-4E1D-96A8-DF430BA53200}" srcOrd="1" destOrd="0" presId="urn:microsoft.com/office/officeart/2005/8/layout/arrow2"/>
    <dgm:cxn modelId="{98CC8D87-F023-491A-9662-51751FFEFA50}" type="presParOf" srcId="{55E6067C-222B-45E3-8057-B4DEA4BED3F0}" destId="{4853BF9C-F2D7-4164-8FCA-AEE06C277069}" srcOrd="2" destOrd="0" presId="urn:microsoft.com/office/officeart/2005/8/layout/arrow2"/>
    <dgm:cxn modelId="{7BB56378-3A0B-42BA-B858-85C725312DA4}" type="presParOf" srcId="{55E6067C-222B-45E3-8057-B4DEA4BED3F0}" destId="{16DF0B94-EDFC-42F1-ACE2-56A2A081DEC8}" srcOrd="3" destOrd="0" presId="urn:microsoft.com/office/officeart/2005/8/layout/arrow2"/>
    <dgm:cxn modelId="{FDD9F5C7-08EA-4FB7-86E8-8EE70EF3EE11}" type="presParOf" srcId="{55E6067C-222B-45E3-8057-B4DEA4BED3F0}" destId="{7092CA2D-2B5A-446E-B179-734F118221BC}" srcOrd="4" destOrd="0" presId="urn:microsoft.com/office/officeart/2005/8/layout/arrow2"/>
    <dgm:cxn modelId="{AAD387A1-44A4-4B42-A985-D3D6BE48BC65}" type="presParOf" srcId="{55E6067C-222B-45E3-8057-B4DEA4BED3F0}" destId="{14C27746-A4EC-4B12-985B-093D8DBABAAC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13713B-33D2-4E03-9445-5C86AAA6FB9E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Catalog</a:t>
          </a:r>
        </a:p>
      </dgm:t>
    </dgm:pt>
    <dgm:pt modelId="{59263085-7C16-4B7A-8948-BA612E5029DB}" type="par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447C5D2-1042-4EB2-846F-A55A88066E46}" type="sib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8C594C2-55AC-4FF3-99A0-681B45F447AF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Desktop.Core</a:t>
          </a:r>
          <a:endParaRPr lang="en-US" sz="1100" b="1" dirty="0">
            <a:solidFill>
              <a:schemeClr val="bg1"/>
            </a:solidFill>
          </a:endParaRPr>
        </a:p>
      </dgm:t>
    </dgm:pt>
    <dgm:pt modelId="{2C4C5F8D-81BD-4E3D-ADC7-E3FE7745451D}" type="par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79ABAF4-4612-4D45-960B-7DA87F29254E}" type="sib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72D7467-A5EA-4A1D-8AC3-213BFD272045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DataReviewer</a:t>
          </a:r>
          <a:endParaRPr lang="en-US" sz="1100" b="1" dirty="0">
            <a:solidFill>
              <a:schemeClr val="bg1"/>
            </a:solidFill>
          </a:endParaRPr>
        </a:p>
      </dgm:t>
    </dgm:pt>
    <dgm:pt modelId="{4CCA2134-6A73-4BFE-84BC-AE0A33F8926C}" type="par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E5F2DDC9-1E74-43F2-8FB4-17340F594354}" type="sib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528D62C-F720-43CE-8AA9-05C4D47D6F99}">
      <dgm:prSet phldrT="[Text]"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Extensions</a:t>
          </a:r>
          <a:endParaRPr lang="en-US" sz="1100" b="1" dirty="0">
            <a:solidFill>
              <a:schemeClr val="bg1"/>
            </a:solidFill>
          </a:endParaRPr>
        </a:p>
      </dgm:t>
    </dgm:pt>
    <dgm:pt modelId="{0E1896DC-B585-4E74-8177-72274E7E55A8}" type="sib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C34C5A8-BED8-40A9-A16A-5EA5A4BBE8D5}" type="par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86168B9-31F3-40E5-A18F-319419EBA5FF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Geoprocessing</a:t>
          </a:r>
        </a:p>
      </dgm:t>
    </dgm:pt>
    <dgm:pt modelId="{1BB2E982-BF9F-4BDD-A8F0-2B11A2686D83}" type="par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6AE0E12-D485-4E07-89B9-D2B647B7D5F0}" type="sib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6E3F75FD-6477-44E4-A1C1-00809800FE83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Layouts</a:t>
          </a:r>
          <a:endParaRPr lang="en-US" sz="1100" b="1" dirty="0">
            <a:solidFill>
              <a:schemeClr val="bg1"/>
            </a:solidFill>
          </a:endParaRPr>
        </a:p>
      </dgm:t>
    </dgm:pt>
    <dgm:pt modelId="{CF24B34F-96DC-435A-8B83-124F157F47A5}" type="par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33F4330-7115-45B2-A0B0-65C8C0C2F4F8}" type="sib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BA05CDC6-5B4F-43DD-9218-7E76178819FE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Mapping</a:t>
          </a:r>
          <a:endParaRPr lang="en-US" sz="1100" b="1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TaskAssistant</a:t>
          </a:r>
          <a:endParaRPr lang="en-US" sz="1100" b="1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Workflow</a:t>
          </a: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B110CE7-DE7D-495D-B839-FA6EAB25C1A1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Editing	</a:t>
          </a:r>
        </a:p>
      </dgm:t>
    </dgm:pt>
    <dgm:pt modelId="{5623E31F-2613-4F55-8EA8-75E5D618EDCC}" type="sib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DEA3723-9486-4C95-BD83-E8069A130FE8}" type="par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0270D391-8ECE-4620-B087-5CDE17A732F8}" type="pres">
      <dgm:prSet presAssocID="{1913713B-33D2-4E03-9445-5C86AAA6FB9E}" presName="node" presStyleLbl="node1" presStyleIdx="0" presStyleCnt="10">
        <dgm:presLayoutVars>
          <dgm:bulletEnabled val="1"/>
        </dgm:presLayoutVars>
      </dgm:prSet>
      <dgm:spPr/>
    </dgm:pt>
    <dgm:pt modelId="{35BF0FB6-22C4-4C38-B832-290749348DE2}" type="pres">
      <dgm:prSet presAssocID="{A447C5D2-1042-4EB2-846F-A55A88066E46}" presName="sibTrans" presStyleCnt="0"/>
      <dgm:spPr/>
    </dgm:pt>
    <dgm:pt modelId="{BC9DB948-105E-4E00-B82C-FBE7A4144E1E}" type="pres">
      <dgm:prSet presAssocID="{98C594C2-55AC-4FF3-99A0-681B45F447AF}" presName="node" presStyleLbl="node1" presStyleIdx="1" presStyleCnt="10">
        <dgm:presLayoutVars>
          <dgm:bulletEnabled val="1"/>
        </dgm:presLayoutVars>
      </dgm:prSet>
      <dgm:spPr/>
    </dgm:pt>
    <dgm:pt modelId="{6D7B9351-A806-4B13-9470-D60C45C7022C}" type="pres">
      <dgm:prSet presAssocID="{579ABAF4-4612-4D45-960B-7DA87F29254E}" presName="sibTrans" presStyleCnt="0"/>
      <dgm:spPr/>
    </dgm:pt>
    <dgm:pt modelId="{8626EDDF-7DDA-453B-89D6-C08189B4A162}" type="pres">
      <dgm:prSet presAssocID="{072D7467-A5EA-4A1D-8AC3-213BFD272045}" presName="node" presStyleLbl="node1" presStyleIdx="2" presStyleCnt="10">
        <dgm:presLayoutVars>
          <dgm:bulletEnabled val="1"/>
        </dgm:presLayoutVars>
      </dgm:prSet>
      <dgm:spPr/>
    </dgm:pt>
    <dgm:pt modelId="{37A18955-BF06-4EB8-91C4-4D4A53ACFB57}" type="pres">
      <dgm:prSet presAssocID="{E5F2DDC9-1E74-43F2-8FB4-17340F594354}" presName="sibTrans" presStyleCnt="0"/>
      <dgm:spPr/>
    </dgm:pt>
    <dgm:pt modelId="{1C632456-49C2-491D-A14B-1A3451899493}" type="pres">
      <dgm:prSet presAssocID="{CB110CE7-DE7D-495D-B839-FA6EAB25C1A1}" presName="node" presStyleLbl="node1" presStyleIdx="3" presStyleCnt="10" custLinFactNeighborX="1597" custLinFactNeighborY="-72">
        <dgm:presLayoutVars>
          <dgm:bulletEnabled val="1"/>
        </dgm:presLayoutVars>
      </dgm:prSet>
      <dgm:spPr/>
    </dgm:pt>
    <dgm:pt modelId="{B94E3ACB-4552-4FBD-84D5-6A21B7057E6C}" type="pres">
      <dgm:prSet presAssocID="{5623E31F-2613-4F55-8EA8-75E5D618EDCC}" presName="sibTrans" presStyleCnt="0"/>
      <dgm:spPr/>
    </dgm:pt>
    <dgm:pt modelId="{546A9DEE-628B-449D-A9D1-CF0E1F88C23E}" type="pres">
      <dgm:prSet presAssocID="{D528D62C-F720-43CE-8AA9-05C4D47D6F99}" presName="node" presStyleLbl="node1" presStyleIdx="4" presStyleCnt="10">
        <dgm:presLayoutVars>
          <dgm:bulletEnabled val="1"/>
        </dgm:presLayoutVars>
      </dgm:prSet>
      <dgm:spPr/>
    </dgm:pt>
    <dgm:pt modelId="{74753CF2-E442-43F7-A6E6-707F0DB3B59F}" type="pres">
      <dgm:prSet presAssocID="{0E1896DC-B585-4E74-8177-72274E7E55A8}" presName="sibTrans" presStyleCnt="0"/>
      <dgm:spPr/>
    </dgm:pt>
    <dgm:pt modelId="{1980BE7A-7E3F-4BDB-9FB4-48084733BDEE}" type="pres">
      <dgm:prSet presAssocID="{086168B9-31F3-40E5-A18F-319419EBA5FF}" presName="node" presStyleLbl="node1" presStyleIdx="5" presStyleCnt="10">
        <dgm:presLayoutVars>
          <dgm:bulletEnabled val="1"/>
        </dgm:presLayoutVars>
      </dgm:prSet>
      <dgm:spPr/>
    </dgm:pt>
    <dgm:pt modelId="{25E99DC2-901C-43E5-B744-970DC81356AB}" type="pres">
      <dgm:prSet presAssocID="{46AE0E12-D485-4E07-89B9-D2B647B7D5F0}" presName="sibTrans" presStyleCnt="0"/>
      <dgm:spPr/>
    </dgm:pt>
    <dgm:pt modelId="{806A0F23-6C15-4B32-9B74-22D3067071D6}" type="pres">
      <dgm:prSet presAssocID="{6E3F75FD-6477-44E4-A1C1-00809800FE83}" presName="node" presStyleLbl="node1" presStyleIdx="6" presStyleCnt="10">
        <dgm:presLayoutVars>
          <dgm:bulletEnabled val="1"/>
        </dgm:presLayoutVars>
      </dgm:prSet>
      <dgm:spPr/>
    </dgm:pt>
    <dgm:pt modelId="{0C825C8E-B40E-41D1-AD27-8A01BF0B9145}" type="pres">
      <dgm:prSet presAssocID="{133F4330-7115-45B2-A0B0-65C8C0C2F4F8}" presName="sibTrans" presStyleCnt="0"/>
      <dgm:spPr/>
    </dgm:pt>
    <dgm:pt modelId="{2DF6E296-D163-46FD-8B9B-21D50C745F87}" type="pres">
      <dgm:prSet presAssocID="{BA05CDC6-5B4F-43DD-9218-7E76178819FE}" presName="node" presStyleLbl="node1" presStyleIdx="7" presStyleCnt="10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8" presStyleCnt="10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9" presStyleCnt="10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9CDD2F0A-BE57-4428-9794-8EACA47BEBD9}" type="presOf" srcId="{072D7467-A5EA-4A1D-8AC3-213BFD272045}" destId="{8626EDDF-7DDA-453B-89D6-C08189B4A162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CB31B520-CED9-4BC8-BE37-6A28A1BCADD8}" type="presOf" srcId="{CB110CE7-DE7D-495D-B839-FA6EAB25C1A1}" destId="{1C632456-49C2-491D-A14B-1A3451899493}" srcOrd="0" destOrd="0" presId="urn:microsoft.com/office/officeart/2005/8/layout/default"/>
    <dgm:cxn modelId="{891A782F-303F-4AEF-BB55-D6879EA14590}" srcId="{AEE33B50-685E-4892-BFAC-E0940F11AF5F}" destId="{98C594C2-55AC-4FF3-99A0-681B45F447AF}" srcOrd="1" destOrd="0" parTransId="{2C4C5F8D-81BD-4E3D-ADC7-E3FE7745451D}" sibTransId="{579ABAF4-4612-4D45-960B-7DA87F29254E}"/>
    <dgm:cxn modelId="{40252464-8AF9-4AD1-AD72-27899D3D6D0C}" type="presOf" srcId="{D528D62C-F720-43CE-8AA9-05C4D47D6F99}" destId="{546A9DEE-628B-449D-A9D1-CF0E1F88C23E}" srcOrd="0" destOrd="0" presId="urn:microsoft.com/office/officeart/2005/8/layout/default"/>
    <dgm:cxn modelId="{7893944B-2CCC-46E6-8ABA-DDFDA43EC00C}" srcId="{AEE33B50-685E-4892-BFAC-E0940F11AF5F}" destId="{072D7467-A5EA-4A1D-8AC3-213BFD272045}" srcOrd="2" destOrd="0" parTransId="{4CCA2134-6A73-4BFE-84BC-AE0A33F8926C}" sibTransId="{E5F2DDC9-1E74-43F2-8FB4-17340F594354}"/>
    <dgm:cxn modelId="{A4B3AB5A-3B1D-444B-9374-C8915BD4BAE4}" srcId="{AEE33B50-685E-4892-BFAC-E0940F11AF5F}" destId="{BA05CDC6-5B4F-43DD-9218-7E76178819FE}" srcOrd="7" destOrd="0" parTransId="{0B369D30-810F-4B44-9125-7031308ECF28}" sibTransId="{45B5AC55-E9A2-4D77-9FD1-A8952E7FDD98}"/>
    <dgm:cxn modelId="{30D81786-016F-4B26-BA11-05732A725FD4}" type="presOf" srcId="{98C594C2-55AC-4FF3-99A0-681B45F447AF}" destId="{BC9DB948-105E-4E00-B82C-FBE7A4144E1E}" srcOrd="0" destOrd="0" presId="urn:microsoft.com/office/officeart/2005/8/layout/default"/>
    <dgm:cxn modelId="{B35E4386-3102-44FF-A68E-710D243EC532}" type="presOf" srcId="{086168B9-31F3-40E5-A18F-319419EBA5FF}" destId="{1980BE7A-7E3F-4BDB-9FB4-48084733BDEE}" srcOrd="0" destOrd="0" presId="urn:microsoft.com/office/officeart/2005/8/layout/default"/>
    <dgm:cxn modelId="{14E8648E-C1B6-4BBF-B78D-3C3B5438F051}" type="presOf" srcId="{1913713B-33D2-4E03-9445-5C86AAA6FB9E}" destId="{0270D391-8ECE-4620-B087-5CDE17A732F8}" srcOrd="0" destOrd="0" presId="urn:microsoft.com/office/officeart/2005/8/layout/default"/>
    <dgm:cxn modelId="{48F1D496-0C4F-4880-ADD9-B9B7F5B399DA}" type="presOf" srcId="{6E3F75FD-6477-44E4-A1C1-00809800FE83}" destId="{806A0F23-6C15-4B32-9B74-22D3067071D6}" srcOrd="0" destOrd="0" presId="urn:microsoft.com/office/officeart/2005/8/layout/default"/>
    <dgm:cxn modelId="{069D2FA0-753C-455D-88F8-7684B9795841}" srcId="{AEE33B50-685E-4892-BFAC-E0940F11AF5F}" destId="{CB110CE7-DE7D-495D-B839-FA6EAB25C1A1}" srcOrd="3" destOrd="0" parTransId="{5DEA3723-9486-4C95-BD83-E8069A130FE8}" sibTransId="{5623E31F-2613-4F55-8EA8-75E5D618EDCC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A6CC22B3-E34F-4E30-A48D-AAF7D7171E5F}" srcId="{AEE33B50-685E-4892-BFAC-E0940F11AF5F}" destId="{D528D62C-F720-43CE-8AA9-05C4D47D6F99}" srcOrd="4" destOrd="0" parTransId="{9C34C5A8-BED8-40A9-A16A-5EA5A4BBE8D5}" sibTransId="{0E1896DC-B585-4E74-8177-72274E7E55A8}"/>
    <dgm:cxn modelId="{A6D8C1B3-4D53-42DC-AD06-FA811216D374}" srcId="{AEE33B50-685E-4892-BFAC-E0940F11AF5F}" destId="{086168B9-31F3-40E5-A18F-319419EBA5FF}" srcOrd="5" destOrd="0" parTransId="{1BB2E982-BF9F-4BDD-A8F0-2B11A2686D83}" sibTransId="{46AE0E12-D485-4E07-89B9-D2B647B7D5F0}"/>
    <dgm:cxn modelId="{2D8158BE-5ADC-4710-8BBA-952BF4BCAEA3}" srcId="{AEE33B50-685E-4892-BFAC-E0940F11AF5F}" destId="{1913713B-33D2-4E03-9445-5C86AAA6FB9E}" srcOrd="0" destOrd="0" parTransId="{59263085-7C16-4B7A-8948-BA612E5029DB}" sibTransId="{A447C5D2-1042-4EB2-846F-A55A88066E46}"/>
    <dgm:cxn modelId="{F71832C6-F350-43CC-8F71-B83A972B4F55}" srcId="{AEE33B50-685E-4892-BFAC-E0940F11AF5F}" destId="{C183363B-663E-415D-83A6-E6F9E5049670}" srcOrd="9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8" destOrd="0" parTransId="{A3B71F1C-8A1D-436E-853C-CCD3067E9CA1}" sibTransId="{451E33C9-61D8-468A-8AA4-FA08EE5DD3F2}"/>
    <dgm:cxn modelId="{A9E1ACE1-8D3A-4767-A92B-0EF41FA5B34B}" srcId="{AEE33B50-685E-4892-BFAC-E0940F11AF5F}" destId="{6E3F75FD-6477-44E4-A1C1-00809800FE83}" srcOrd="6" destOrd="0" parTransId="{CF24B34F-96DC-435A-8B83-124F157F47A5}" sibTransId="{133F4330-7115-45B2-A0B0-65C8C0C2F4F8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2F2696CF-3348-4F93-ABD6-51BA9F9B7EF7}" type="presParOf" srcId="{AF0FA17F-9743-43F9-9A50-B1898DADB3EC}" destId="{0270D391-8ECE-4620-B087-5CDE17A732F8}" srcOrd="0" destOrd="0" presId="urn:microsoft.com/office/officeart/2005/8/layout/default"/>
    <dgm:cxn modelId="{450E31FC-DD04-4041-A20B-2DFA299F1B39}" type="presParOf" srcId="{AF0FA17F-9743-43F9-9A50-B1898DADB3EC}" destId="{35BF0FB6-22C4-4C38-B832-290749348DE2}" srcOrd="1" destOrd="0" presId="urn:microsoft.com/office/officeart/2005/8/layout/default"/>
    <dgm:cxn modelId="{7F6C7DE7-6997-4E46-956B-9444F0A0409C}" type="presParOf" srcId="{AF0FA17F-9743-43F9-9A50-B1898DADB3EC}" destId="{BC9DB948-105E-4E00-B82C-FBE7A4144E1E}" srcOrd="2" destOrd="0" presId="urn:microsoft.com/office/officeart/2005/8/layout/default"/>
    <dgm:cxn modelId="{1C6B3B99-8D10-4250-861D-6A19C6A92A46}" type="presParOf" srcId="{AF0FA17F-9743-43F9-9A50-B1898DADB3EC}" destId="{6D7B9351-A806-4B13-9470-D60C45C7022C}" srcOrd="3" destOrd="0" presId="urn:microsoft.com/office/officeart/2005/8/layout/default"/>
    <dgm:cxn modelId="{9CFCEE9C-D187-44BD-9A34-3501337BB1DB}" type="presParOf" srcId="{AF0FA17F-9743-43F9-9A50-B1898DADB3EC}" destId="{8626EDDF-7DDA-453B-89D6-C08189B4A162}" srcOrd="4" destOrd="0" presId="urn:microsoft.com/office/officeart/2005/8/layout/default"/>
    <dgm:cxn modelId="{4D2AC752-A064-4299-BF41-61722D5DDAB7}" type="presParOf" srcId="{AF0FA17F-9743-43F9-9A50-B1898DADB3EC}" destId="{37A18955-BF06-4EB8-91C4-4D4A53ACFB57}" srcOrd="5" destOrd="0" presId="urn:microsoft.com/office/officeart/2005/8/layout/default"/>
    <dgm:cxn modelId="{AA1E47ED-A982-4EBC-A5FC-37045FDB19D7}" type="presParOf" srcId="{AF0FA17F-9743-43F9-9A50-B1898DADB3EC}" destId="{1C632456-49C2-491D-A14B-1A3451899493}" srcOrd="6" destOrd="0" presId="urn:microsoft.com/office/officeart/2005/8/layout/default"/>
    <dgm:cxn modelId="{16E6ED7C-861F-4EAE-AFB6-B0991BFAA42C}" type="presParOf" srcId="{AF0FA17F-9743-43F9-9A50-B1898DADB3EC}" destId="{B94E3ACB-4552-4FBD-84D5-6A21B7057E6C}" srcOrd="7" destOrd="0" presId="urn:microsoft.com/office/officeart/2005/8/layout/default"/>
    <dgm:cxn modelId="{CF7CDCDA-6A19-4753-AE50-4B96744FAFBB}" type="presParOf" srcId="{AF0FA17F-9743-43F9-9A50-B1898DADB3EC}" destId="{546A9DEE-628B-449D-A9D1-CF0E1F88C23E}" srcOrd="8" destOrd="0" presId="urn:microsoft.com/office/officeart/2005/8/layout/default"/>
    <dgm:cxn modelId="{8D1FCE2F-3CCA-414A-BE18-5CF545E9705A}" type="presParOf" srcId="{AF0FA17F-9743-43F9-9A50-B1898DADB3EC}" destId="{74753CF2-E442-43F7-A6E6-707F0DB3B59F}" srcOrd="9" destOrd="0" presId="urn:microsoft.com/office/officeart/2005/8/layout/default"/>
    <dgm:cxn modelId="{84B242B7-F0C6-49EC-AC4B-35F243BF3265}" type="presParOf" srcId="{AF0FA17F-9743-43F9-9A50-B1898DADB3EC}" destId="{1980BE7A-7E3F-4BDB-9FB4-48084733BDEE}" srcOrd="10" destOrd="0" presId="urn:microsoft.com/office/officeart/2005/8/layout/default"/>
    <dgm:cxn modelId="{E2777894-1FD2-4CF8-9CCE-8E839AB7CB0E}" type="presParOf" srcId="{AF0FA17F-9743-43F9-9A50-B1898DADB3EC}" destId="{25E99DC2-901C-43E5-B744-970DC81356AB}" srcOrd="11" destOrd="0" presId="urn:microsoft.com/office/officeart/2005/8/layout/default"/>
    <dgm:cxn modelId="{77B9EC40-BFDB-4279-9F40-02CD610BE245}" type="presParOf" srcId="{AF0FA17F-9743-43F9-9A50-B1898DADB3EC}" destId="{806A0F23-6C15-4B32-9B74-22D3067071D6}" srcOrd="12" destOrd="0" presId="urn:microsoft.com/office/officeart/2005/8/layout/default"/>
    <dgm:cxn modelId="{5F15FECC-7AD7-4D45-A246-9F8C26A39E13}" type="presParOf" srcId="{AF0FA17F-9743-43F9-9A50-B1898DADB3EC}" destId="{0C825C8E-B40E-41D1-AD27-8A01BF0B9145}" srcOrd="13" destOrd="0" presId="urn:microsoft.com/office/officeart/2005/8/layout/default"/>
    <dgm:cxn modelId="{5A67A70D-80CE-4E72-9F58-137EE398DD26}" type="presParOf" srcId="{AF0FA17F-9743-43F9-9A50-B1898DADB3EC}" destId="{2DF6E296-D163-46FD-8B9B-21D50C745F87}" srcOrd="14" destOrd="0" presId="urn:microsoft.com/office/officeart/2005/8/layout/default"/>
    <dgm:cxn modelId="{9CA13CBE-B363-44D9-9F9B-6D849C7D3962}" type="presParOf" srcId="{AF0FA17F-9743-43F9-9A50-B1898DADB3EC}" destId="{978B389F-9676-4C45-9696-1F5E35764F9C}" srcOrd="15" destOrd="0" presId="urn:microsoft.com/office/officeart/2005/8/layout/default"/>
    <dgm:cxn modelId="{7431180A-B113-40DB-AB71-AB0B4ABE79E7}" type="presParOf" srcId="{AF0FA17F-9743-43F9-9A50-B1898DADB3EC}" destId="{B8BF4161-D878-44E4-A009-BF4C6DD02E1E}" srcOrd="16" destOrd="0" presId="urn:microsoft.com/office/officeart/2005/8/layout/default"/>
    <dgm:cxn modelId="{B531A035-C53D-45AC-AB6F-066DDBB25602}" type="presParOf" srcId="{AF0FA17F-9743-43F9-9A50-B1898DADB3EC}" destId="{235E49F8-6758-4170-A83E-9361D86822D0}" srcOrd="17" destOrd="0" presId="urn:microsoft.com/office/officeart/2005/8/layout/default"/>
    <dgm:cxn modelId="{3EA7D315-E166-454C-8C7B-5D9D692FAB7B}" type="presParOf" srcId="{AF0FA17F-9743-43F9-9A50-B1898DADB3EC}" destId="{C568C76A-66D7-4572-88A9-7F54DAA13308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05CDC6-5B4F-43DD-9218-7E76178819FE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2DF6E296-D163-46FD-8B9B-21D50C745F87}" type="pres">
      <dgm:prSet presAssocID="{BA05CDC6-5B4F-43DD-9218-7E76178819FE}" presName="node" presStyleLbl="node1" presStyleIdx="0" presStyleCnt="3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1" presStyleCnt="3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2" presStyleCnt="3" custLinFactNeighborX="-61596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A4B3AB5A-3B1D-444B-9374-C8915BD4BAE4}" srcId="{AEE33B50-685E-4892-BFAC-E0940F11AF5F}" destId="{BA05CDC6-5B4F-43DD-9218-7E76178819FE}" srcOrd="0" destOrd="0" parTransId="{0B369D30-810F-4B44-9125-7031308ECF28}" sibTransId="{45B5AC55-E9A2-4D77-9FD1-A8952E7FDD98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F71832C6-F350-43CC-8F71-B83A972B4F55}" srcId="{AEE33B50-685E-4892-BFAC-E0940F11AF5F}" destId="{C183363B-663E-415D-83A6-E6F9E5049670}" srcOrd="2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1" destOrd="0" parTransId="{A3B71F1C-8A1D-436E-853C-CCD3067E9CA1}" sibTransId="{451E33C9-61D8-468A-8AA4-FA08EE5DD3F2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5A67A70D-80CE-4E72-9F58-137EE398DD26}" type="presParOf" srcId="{AF0FA17F-9743-43F9-9A50-B1898DADB3EC}" destId="{2DF6E296-D163-46FD-8B9B-21D50C745F87}" srcOrd="0" destOrd="0" presId="urn:microsoft.com/office/officeart/2005/8/layout/default"/>
    <dgm:cxn modelId="{9CA13CBE-B363-44D9-9F9B-6D849C7D3962}" type="presParOf" srcId="{AF0FA17F-9743-43F9-9A50-B1898DADB3EC}" destId="{978B389F-9676-4C45-9696-1F5E35764F9C}" srcOrd="1" destOrd="0" presId="urn:microsoft.com/office/officeart/2005/8/layout/default"/>
    <dgm:cxn modelId="{7431180A-B113-40DB-AB71-AB0B4ABE79E7}" type="presParOf" srcId="{AF0FA17F-9743-43F9-9A50-B1898DADB3EC}" destId="{B8BF4161-D878-44E4-A009-BF4C6DD02E1E}" srcOrd="2" destOrd="0" presId="urn:microsoft.com/office/officeart/2005/8/layout/default"/>
    <dgm:cxn modelId="{B531A035-C53D-45AC-AB6F-066DDBB25602}" type="presParOf" srcId="{AF0FA17F-9743-43F9-9A50-B1898DADB3EC}" destId="{235E49F8-6758-4170-A83E-9361D86822D0}" srcOrd="3" destOrd="0" presId="urn:microsoft.com/office/officeart/2005/8/layout/default"/>
    <dgm:cxn modelId="{3EA7D315-E166-454C-8C7B-5D9D692FAB7B}" type="presParOf" srcId="{AF0FA17F-9743-43F9-9A50-B1898DADB3EC}" destId="{C568C76A-66D7-4572-88A9-7F54DAA1330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 custT="1"/>
      <dgm:spPr/>
      <dgm:t>
        <a:bodyPr/>
        <a:lstStyle/>
        <a:p>
          <a:r>
            <a:rPr lang="en-US" sz="1400" dirty="0"/>
            <a:t>Framework</a:t>
          </a:r>
          <a:endParaRPr lang="en-US" sz="1500" dirty="0"/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 sz="3600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 sz="3600"/>
        </a:p>
      </dgm:t>
    </dgm:pt>
    <dgm:pt modelId="{1391DEF2-0B00-479D-BD6B-2F2E16CB2EB6}">
      <dgm:prSet phldrT="[Text]" custT="1"/>
      <dgm:spPr/>
      <dgm:t>
        <a:bodyPr/>
        <a:lstStyle/>
        <a:p>
          <a:r>
            <a:rPr lang="en-US" sz="1600" dirty="0"/>
            <a:t>Editing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 sz="3600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 sz="3600"/>
        </a:p>
      </dgm:t>
    </dgm:pt>
    <dgm:pt modelId="{25F3D662-CD4D-4A40-978A-5240B9D8CD5E}">
      <dgm:prSet phldrT="[Text]" custT="1"/>
      <dgm:spPr/>
      <dgm:t>
        <a:bodyPr/>
        <a:lstStyle/>
        <a:p>
          <a:r>
            <a:rPr lang="en-US" sz="1300" dirty="0"/>
            <a:t>Geometry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 sz="3600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 sz="3600"/>
        </a:p>
      </dgm:t>
    </dgm:pt>
    <dgm:pt modelId="{476D8593-71BE-4C72-BA31-557495973EA2}">
      <dgm:prSet phldrT="[Text]" custT="1"/>
      <dgm:spPr/>
      <dgm:t>
        <a:bodyPr/>
        <a:lstStyle/>
        <a:p>
          <a:r>
            <a:rPr lang="en-US" sz="1600" dirty="0"/>
            <a:t>Layouts</a:t>
          </a:r>
          <a:endParaRPr lang="en-US" sz="1400" dirty="0"/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 sz="3600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 sz="3600"/>
        </a:p>
      </dgm:t>
    </dgm:pt>
    <dgm:pt modelId="{C62B521C-2D40-475A-B078-785FC675FFE2}">
      <dgm:prSet phldrT="[Text]" custT="1"/>
      <dgm:spPr/>
      <dgm:t>
        <a:bodyPr/>
        <a:lstStyle/>
        <a:p>
          <a:r>
            <a:rPr lang="en-US" sz="1400" dirty="0"/>
            <a:t>Map</a:t>
          </a:r>
          <a:r>
            <a:rPr lang="en-US" sz="1200" dirty="0"/>
            <a:t> Authoring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 sz="3600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 sz="3600"/>
        </a:p>
      </dgm:t>
    </dgm:pt>
    <dgm:pt modelId="{CEC68D8E-5EEF-4867-B1DD-15036534CB05}">
      <dgm:prSet phldrT="[Text]" custT="1"/>
      <dgm:spPr/>
      <dgm:t>
        <a:bodyPr/>
        <a:lstStyle/>
        <a:p>
          <a:r>
            <a:rPr lang="en-US" sz="1400" dirty="0"/>
            <a:t>Geodatabase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 sz="3600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 sz="3600"/>
        </a:p>
      </dgm:t>
    </dgm:pt>
    <dgm:pt modelId="{4ED80A4A-5F0A-476C-AB6A-5470FC23EBFF}">
      <dgm:prSet phldrT="[Text]" custT="1"/>
      <dgm:spPr/>
      <dgm:t>
        <a:bodyPr/>
        <a:lstStyle/>
        <a:p>
          <a:r>
            <a:rPr lang="en-US" sz="1600" dirty="0"/>
            <a:t>Content</a:t>
          </a:r>
          <a:endParaRPr lang="en-US" sz="1400" dirty="0"/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 sz="3600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 sz="3600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13713B-33D2-4E03-9445-5C86AAA6FB9E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Catalog</a:t>
          </a:r>
        </a:p>
      </dgm:t>
    </dgm:pt>
    <dgm:pt modelId="{59263085-7C16-4B7A-8948-BA612E5029DB}" type="par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447C5D2-1042-4EB2-846F-A55A88066E46}" type="sib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8C594C2-55AC-4FF3-99A0-681B45F447AF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Desktop.Core</a:t>
          </a:r>
          <a:endParaRPr lang="en-US" sz="1100" b="1" dirty="0">
            <a:solidFill>
              <a:schemeClr val="bg1"/>
            </a:solidFill>
          </a:endParaRPr>
        </a:p>
      </dgm:t>
    </dgm:pt>
    <dgm:pt modelId="{2C4C5F8D-81BD-4E3D-ADC7-E3FE7745451D}" type="par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79ABAF4-4612-4D45-960B-7DA87F29254E}" type="sib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72D7467-A5EA-4A1D-8AC3-213BFD272045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DataReviewer</a:t>
          </a:r>
          <a:endParaRPr lang="en-US" sz="1100" b="1" dirty="0">
            <a:solidFill>
              <a:schemeClr val="bg1"/>
            </a:solidFill>
          </a:endParaRPr>
        </a:p>
      </dgm:t>
    </dgm:pt>
    <dgm:pt modelId="{4CCA2134-6A73-4BFE-84BC-AE0A33F8926C}" type="par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E5F2DDC9-1E74-43F2-8FB4-17340F594354}" type="sib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528D62C-F720-43CE-8AA9-05C4D47D6F99}">
      <dgm:prSet phldrT="[Text]"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Extensions</a:t>
          </a:r>
          <a:endParaRPr lang="en-US" sz="1100" b="1" dirty="0">
            <a:solidFill>
              <a:schemeClr val="bg1"/>
            </a:solidFill>
          </a:endParaRPr>
        </a:p>
      </dgm:t>
    </dgm:pt>
    <dgm:pt modelId="{0E1896DC-B585-4E74-8177-72274E7E55A8}" type="sib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C34C5A8-BED8-40A9-A16A-5EA5A4BBE8D5}" type="par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86168B9-31F3-40E5-A18F-319419EBA5FF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Geoprocessing</a:t>
          </a:r>
        </a:p>
      </dgm:t>
    </dgm:pt>
    <dgm:pt modelId="{1BB2E982-BF9F-4BDD-A8F0-2B11A2686D83}" type="par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6AE0E12-D485-4E07-89B9-D2B647B7D5F0}" type="sib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6E3F75FD-6477-44E4-A1C1-00809800FE83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Layouts</a:t>
          </a:r>
          <a:endParaRPr lang="en-US" sz="1100" b="1" dirty="0">
            <a:solidFill>
              <a:schemeClr val="bg1"/>
            </a:solidFill>
          </a:endParaRPr>
        </a:p>
      </dgm:t>
    </dgm:pt>
    <dgm:pt modelId="{CF24B34F-96DC-435A-8B83-124F157F47A5}" type="par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33F4330-7115-45B2-A0B0-65C8C0C2F4F8}" type="sib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BA05CDC6-5B4F-43DD-9218-7E76178819FE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Mapping</a:t>
          </a:r>
          <a:endParaRPr lang="en-US" sz="1100" b="1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TaskAssistant</a:t>
          </a:r>
          <a:endParaRPr lang="en-US" sz="1100" b="1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Workflow</a:t>
          </a: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B110CE7-DE7D-495D-B839-FA6EAB25C1A1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Editing	</a:t>
          </a:r>
        </a:p>
      </dgm:t>
    </dgm:pt>
    <dgm:pt modelId="{5623E31F-2613-4F55-8EA8-75E5D618EDCC}" type="sib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DEA3723-9486-4C95-BD83-E8069A130FE8}" type="par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0270D391-8ECE-4620-B087-5CDE17A732F8}" type="pres">
      <dgm:prSet presAssocID="{1913713B-33D2-4E03-9445-5C86AAA6FB9E}" presName="node" presStyleLbl="node1" presStyleIdx="0" presStyleCnt="10">
        <dgm:presLayoutVars>
          <dgm:bulletEnabled val="1"/>
        </dgm:presLayoutVars>
      </dgm:prSet>
      <dgm:spPr/>
    </dgm:pt>
    <dgm:pt modelId="{35BF0FB6-22C4-4C38-B832-290749348DE2}" type="pres">
      <dgm:prSet presAssocID="{A447C5D2-1042-4EB2-846F-A55A88066E46}" presName="sibTrans" presStyleCnt="0"/>
      <dgm:spPr/>
    </dgm:pt>
    <dgm:pt modelId="{BC9DB948-105E-4E00-B82C-FBE7A4144E1E}" type="pres">
      <dgm:prSet presAssocID="{98C594C2-55AC-4FF3-99A0-681B45F447AF}" presName="node" presStyleLbl="node1" presStyleIdx="1" presStyleCnt="10">
        <dgm:presLayoutVars>
          <dgm:bulletEnabled val="1"/>
        </dgm:presLayoutVars>
      </dgm:prSet>
      <dgm:spPr/>
    </dgm:pt>
    <dgm:pt modelId="{6D7B9351-A806-4B13-9470-D60C45C7022C}" type="pres">
      <dgm:prSet presAssocID="{579ABAF4-4612-4D45-960B-7DA87F29254E}" presName="sibTrans" presStyleCnt="0"/>
      <dgm:spPr/>
    </dgm:pt>
    <dgm:pt modelId="{8626EDDF-7DDA-453B-89D6-C08189B4A162}" type="pres">
      <dgm:prSet presAssocID="{072D7467-A5EA-4A1D-8AC3-213BFD272045}" presName="node" presStyleLbl="node1" presStyleIdx="2" presStyleCnt="10">
        <dgm:presLayoutVars>
          <dgm:bulletEnabled val="1"/>
        </dgm:presLayoutVars>
      </dgm:prSet>
      <dgm:spPr/>
    </dgm:pt>
    <dgm:pt modelId="{37A18955-BF06-4EB8-91C4-4D4A53ACFB57}" type="pres">
      <dgm:prSet presAssocID="{E5F2DDC9-1E74-43F2-8FB4-17340F594354}" presName="sibTrans" presStyleCnt="0"/>
      <dgm:spPr/>
    </dgm:pt>
    <dgm:pt modelId="{1C632456-49C2-491D-A14B-1A3451899493}" type="pres">
      <dgm:prSet presAssocID="{CB110CE7-DE7D-495D-B839-FA6EAB25C1A1}" presName="node" presStyleLbl="node1" presStyleIdx="3" presStyleCnt="10" custLinFactNeighborX="1597" custLinFactNeighborY="-72">
        <dgm:presLayoutVars>
          <dgm:bulletEnabled val="1"/>
        </dgm:presLayoutVars>
      </dgm:prSet>
      <dgm:spPr/>
    </dgm:pt>
    <dgm:pt modelId="{B94E3ACB-4552-4FBD-84D5-6A21B7057E6C}" type="pres">
      <dgm:prSet presAssocID="{5623E31F-2613-4F55-8EA8-75E5D618EDCC}" presName="sibTrans" presStyleCnt="0"/>
      <dgm:spPr/>
    </dgm:pt>
    <dgm:pt modelId="{546A9DEE-628B-449D-A9D1-CF0E1F88C23E}" type="pres">
      <dgm:prSet presAssocID="{D528D62C-F720-43CE-8AA9-05C4D47D6F99}" presName="node" presStyleLbl="node1" presStyleIdx="4" presStyleCnt="10">
        <dgm:presLayoutVars>
          <dgm:bulletEnabled val="1"/>
        </dgm:presLayoutVars>
      </dgm:prSet>
      <dgm:spPr/>
    </dgm:pt>
    <dgm:pt modelId="{74753CF2-E442-43F7-A6E6-707F0DB3B59F}" type="pres">
      <dgm:prSet presAssocID="{0E1896DC-B585-4E74-8177-72274E7E55A8}" presName="sibTrans" presStyleCnt="0"/>
      <dgm:spPr/>
    </dgm:pt>
    <dgm:pt modelId="{1980BE7A-7E3F-4BDB-9FB4-48084733BDEE}" type="pres">
      <dgm:prSet presAssocID="{086168B9-31F3-40E5-A18F-319419EBA5FF}" presName="node" presStyleLbl="node1" presStyleIdx="5" presStyleCnt="10">
        <dgm:presLayoutVars>
          <dgm:bulletEnabled val="1"/>
        </dgm:presLayoutVars>
      </dgm:prSet>
      <dgm:spPr/>
    </dgm:pt>
    <dgm:pt modelId="{25E99DC2-901C-43E5-B744-970DC81356AB}" type="pres">
      <dgm:prSet presAssocID="{46AE0E12-D485-4E07-89B9-D2B647B7D5F0}" presName="sibTrans" presStyleCnt="0"/>
      <dgm:spPr/>
    </dgm:pt>
    <dgm:pt modelId="{806A0F23-6C15-4B32-9B74-22D3067071D6}" type="pres">
      <dgm:prSet presAssocID="{6E3F75FD-6477-44E4-A1C1-00809800FE83}" presName="node" presStyleLbl="node1" presStyleIdx="6" presStyleCnt="10">
        <dgm:presLayoutVars>
          <dgm:bulletEnabled val="1"/>
        </dgm:presLayoutVars>
      </dgm:prSet>
      <dgm:spPr/>
    </dgm:pt>
    <dgm:pt modelId="{0C825C8E-B40E-41D1-AD27-8A01BF0B9145}" type="pres">
      <dgm:prSet presAssocID="{133F4330-7115-45B2-A0B0-65C8C0C2F4F8}" presName="sibTrans" presStyleCnt="0"/>
      <dgm:spPr/>
    </dgm:pt>
    <dgm:pt modelId="{2DF6E296-D163-46FD-8B9B-21D50C745F87}" type="pres">
      <dgm:prSet presAssocID="{BA05CDC6-5B4F-43DD-9218-7E76178819FE}" presName="node" presStyleLbl="node1" presStyleIdx="7" presStyleCnt="10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8" presStyleCnt="10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9" presStyleCnt="10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9CDD2F0A-BE57-4428-9794-8EACA47BEBD9}" type="presOf" srcId="{072D7467-A5EA-4A1D-8AC3-213BFD272045}" destId="{8626EDDF-7DDA-453B-89D6-C08189B4A162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CB31B520-CED9-4BC8-BE37-6A28A1BCADD8}" type="presOf" srcId="{CB110CE7-DE7D-495D-B839-FA6EAB25C1A1}" destId="{1C632456-49C2-491D-A14B-1A3451899493}" srcOrd="0" destOrd="0" presId="urn:microsoft.com/office/officeart/2005/8/layout/default"/>
    <dgm:cxn modelId="{891A782F-303F-4AEF-BB55-D6879EA14590}" srcId="{AEE33B50-685E-4892-BFAC-E0940F11AF5F}" destId="{98C594C2-55AC-4FF3-99A0-681B45F447AF}" srcOrd="1" destOrd="0" parTransId="{2C4C5F8D-81BD-4E3D-ADC7-E3FE7745451D}" sibTransId="{579ABAF4-4612-4D45-960B-7DA87F29254E}"/>
    <dgm:cxn modelId="{40252464-8AF9-4AD1-AD72-27899D3D6D0C}" type="presOf" srcId="{D528D62C-F720-43CE-8AA9-05C4D47D6F99}" destId="{546A9DEE-628B-449D-A9D1-CF0E1F88C23E}" srcOrd="0" destOrd="0" presId="urn:microsoft.com/office/officeart/2005/8/layout/default"/>
    <dgm:cxn modelId="{7893944B-2CCC-46E6-8ABA-DDFDA43EC00C}" srcId="{AEE33B50-685E-4892-BFAC-E0940F11AF5F}" destId="{072D7467-A5EA-4A1D-8AC3-213BFD272045}" srcOrd="2" destOrd="0" parTransId="{4CCA2134-6A73-4BFE-84BC-AE0A33F8926C}" sibTransId="{E5F2DDC9-1E74-43F2-8FB4-17340F594354}"/>
    <dgm:cxn modelId="{A4B3AB5A-3B1D-444B-9374-C8915BD4BAE4}" srcId="{AEE33B50-685E-4892-BFAC-E0940F11AF5F}" destId="{BA05CDC6-5B4F-43DD-9218-7E76178819FE}" srcOrd="7" destOrd="0" parTransId="{0B369D30-810F-4B44-9125-7031308ECF28}" sibTransId="{45B5AC55-E9A2-4D77-9FD1-A8952E7FDD98}"/>
    <dgm:cxn modelId="{30D81786-016F-4B26-BA11-05732A725FD4}" type="presOf" srcId="{98C594C2-55AC-4FF3-99A0-681B45F447AF}" destId="{BC9DB948-105E-4E00-B82C-FBE7A4144E1E}" srcOrd="0" destOrd="0" presId="urn:microsoft.com/office/officeart/2005/8/layout/default"/>
    <dgm:cxn modelId="{B35E4386-3102-44FF-A68E-710D243EC532}" type="presOf" srcId="{086168B9-31F3-40E5-A18F-319419EBA5FF}" destId="{1980BE7A-7E3F-4BDB-9FB4-48084733BDEE}" srcOrd="0" destOrd="0" presId="urn:microsoft.com/office/officeart/2005/8/layout/default"/>
    <dgm:cxn modelId="{14E8648E-C1B6-4BBF-B78D-3C3B5438F051}" type="presOf" srcId="{1913713B-33D2-4E03-9445-5C86AAA6FB9E}" destId="{0270D391-8ECE-4620-B087-5CDE17A732F8}" srcOrd="0" destOrd="0" presId="urn:microsoft.com/office/officeart/2005/8/layout/default"/>
    <dgm:cxn modelId="{48F1D496-0C4F-4880-ADD9-B9B7F5B399DA}" type="presOf" srcId="{6E3F75FD-6477-44E4-A1C1-00809800FE83}" destId="{806A0F23-6C15-4B32-9B74-22D3067071D6}" srcOrd="0" destOrd="0" presId="urn:microsoft.com/office/officeart/2005/8/layout/default"/>
    <dgm:cxn modelId="{069D2FA0-753C-455D-88F8-7684B9795841}" srcId="{AEE33B50-685E-4892-BFAC-E0940F11AF5F}" destId="{CB110CE7-DE7D-495D-B839-FA6EAB25C1A1}" srcOrd="3" destOrd="0" parTransId="{5DEA3723-9486-4C95-BD83-E8069A130FE8}" sibTransId="{5623E31F-2613-4F55-8EA8-75E5D618EDCC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A6CC22B3-E34F-4E30-A48D-AAF7D7171E5F}" srcId="{AEE33B50-685E-4892-BFAC-E0940F11AF5F}" destId="{D528D62C-F720-43CE-8AA9-05C4D47D6F99}" srcOrd="4" destOrd="0" parTransId="{9C34C5A8-BED8-40A9-A16A-5EA5A4BBE8D5}" sibTransId="{0E1896DC-B585-4E74-8177-72274E7E55A8}"/>
    <dgm:cxn modelId="{A6D8C1B3-4D53-42DC-AD06-FA811216D374}" srcId="{AEE33B50-685E-4892-BFAC-E0940F11AF5F}" destId="{086168B9-31F3-40E5-A18F-319419EBA5FF}" srcOrd="5" destOrd="0" parTransId="{1BB2E982-BF9F-4BDD-A8F0-2B11A2686D83}" sibTransId="{46AE0E12-D485-4E07-89B9-D2B647B7D5F0}"/>
    <dgm:cxn modelId="{2D8158BE-5ADC-4710-8BBA-952BF4BCAEA3}" srcId="{AEE33B50-685E-4892-BFAC-E0940F11AF5F}" destId="{1913713B-33D2-4E03-9445-5C86AAA6FB9E}" srcOrd="0" destOrd="0" parTransId="{59263085-7C16-4B7A-8948-BA612E5029DB}" sibTransId="{A447C5D2-1042-4EB2-846F-A55A88066E46}"/>
    <dgm:cxn modelId="{F71832C6-F350-43CC-8F71-B83A972B4F55}" srcId="{AEE33B50-685E-4892-BFAC-E0940F11AF5F}" destId="{C183363B-663E-415D-83A6-E6F9E5049670}" srcOrd="9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8" destOrd="0" parTransId="{A3B71F1C-8A1D-436E-853C-CCD3067E9CA1}" sibTransId="{451E33C9-61D8-468A-8AA4-FA08EE5DD3F2}"/>
    <dgm:cxn modelId="{A9E1ACE1-8D3A-4767-A92B-0EF41FA5B34B}" srcId="{AEE33B50-685E-4892-BFAC-E0940F11AF5F}" destId="{6E3F75FD-6477-44E4-A1C1-00809800FE83}" srcOrd="6" destOrd="0" parTransId="{CF24B34F-96DC-435A-8B83-124F157F47A5}" sibTransId="{133F4330-7115-45B2-A0B0-65C8C0C2F4F8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2F2696CF-3348-4F93-ABD6-51BA9F9B7EF7}" type="presParOf" srcId="{AF0FA17F-9743-43F9-9A50-B1898DADB3EC}" destId="{0270D391-8ECE-4620-B087-5CDE17A732F8}" srcOrd="0" destOrd="0" presId="urn:microsoft.com/office/officeart/2005/8/layout/default"/>
    <dgm:cxn modelId="{450E31FC-DD04-4041-A20B-2DFA299F1B39}" type="presParOf" srcId="{AF0FA17F-9743-43F9-9A50-B1898DADB3EC}" destId="{35BF0FB6-22C4-4C38-B832-290749348DE2}" srcOrd="1" destOrd="0" presId="urn:microsoft.com/office/officeart/2005/8/layout/default"/>
    <dgm:cxn modelId="{7F6C7DE7-6997-4E46-956B-9444F0A0409C}" type="presParOf" srcId="{AF0FA17F-9743-43F9-9A50-B1898DADB3EC}" destId="{BC9DB948-105E-4E00-B82C-FBE7A4144E1E}" srcOrd="2" destOrd="0" presId="urn:microsoft.com/office/officeart/2005/8/layout/default"/>
    <dgm:cxn modelId="{1C6B3B99-8D10-4250-861D-6A19C6A92A46}" type="presParOf" srcId="{AF0FA17F-9743-43F9-9A50-B1898DADB3EC}" destId="{6D7B9351-A806-4B13-9470-D60C45C7022C}" srcOrd="3" destOrd="0" presId="urn:microsoft.com/office/officeart/2005/8/layout/default"/>
    <dgm:cxn modelId="{9CFCEE9C-D187-44BD-9A34-3501337BB1DB}" type="presParOf" srcId="{AF0FA17F-9743-43F9-9A50-B1898DADB3EC}" destId="{8626EDDF-7DDA-453B-89D6-C08189B4A162}" srcOrd="4" destOrd="0" presId="urn:microsoft.com/office/officeart/2005/8/layout/default"/>
    <dgm:cxn modelId="{4D2AC752-A064-4299-BF41-61722D5DDAB7}" type="presParOf" srcId="{AF0FA17F-9743-43F9-9A50-B1898DADB3EC}" destId="{37A18955-BF06-4EB8-91C4-4D4A53ACFB57}" srcOrd="5" destOrd="0" presId="urn:microsoft.com/office/officeart/2005/8/layout/default"/>
    <dgm:cxn modelId="{AA1E47ED-A982-4EBC-A5FC-37045FDB19D7}" type="presParOf" srcId="{AF0FA17F-9743-43F9-9A50-B1898DADB3EC}" destId="{1C632456-49C2-491D-A14B-1A3451899493}" srcOrd="6" destOrd="0" presId="urn:microsoft.com/office/officeart/2005/8/layout/default"/>
    <dgm:cxn modelId="{16E6ED7C-861F-4EAE-AFB6-B0991BFAA42C}" type="presParOf" srcId="{AF0FA17F-9743-43F9-9A50-B1898DADB3EC}" destId="{B94E3ACB-4552-4FBD-84D5-6A21B7057E6C}" srcOrd="7" destOrd="0" presId="urn:microsoft.com/office/officeart/2005/8/layout/default"/>
    <dgm:cxn modelId="{CF7CDCDA-6A19-4753-AE50-4B96744FAFBB}" type="presParOf" srcId="{AF0FA17F-9743-43F9-9A50-B1898DADB3EC}" destId="{546A9DEE-628B-449D-A9D1-CF0E1F88C23E}" srcOrd="8" destOrd="0" presId="urn:microsoft.com/office/officeart/2005/8/layout/default"/>
    <dgm:cxn modelId="{8D1FCE2F-3CCA-414A-BE18-5CF545E9705A}" type="presParOf" srcId="{AF0FA17F-9743-43F9-9A50-B1898DADB3EC}" destId="{74753CF2-E442-43F7-A6E6-707F0DB3B59F}" srcOrd="9" destOrd="0" presId="urn:microsoft.com/office/officeart/2005/8/layout/default"/>
    <dgm:cxn modelId="{84B242B7-F0C6-49EC-AC4B-35F243BF3265}" type="presParOf" srcId="{AF0FA17F-9743-43F9-9A50-B1898DADB3EC}" destId="{1980BE7A-7E3F-4BDB-9FB4-48084733BDEE}" srcOrd="10" destOrd="0" presId="urn:microsoft.com/office/officeart/2005/8/layout/default"/>
    <dgm:cxn modelId="{E2777894-1FD2-4CF8-9CCE-8E839AB7CB0E}" type="presParOf" srcId="{AF0FA17F-9743-43F9-9A50-B1898DADB3EC}" destId="{25E99DC2-901C-43E5-B744-970DC81356AB}" srcOrd="11" destOrd="0" presId="urn:microsoft.com/office/officeart/2005/8/layout/default"/>
    <dgm:cxn modelId="{77B9EC40-BFDB-4279-9F40-02CD610BE245}" type="presParOf" srcId="{AF0FA17F-9743-43F9-9A50-B1898DADB3EC}" destId="{806A0F23-6C15-4B32-9B74-22D3067071D6}" srcOrd="12" destOrd="0" presId="urn:microsoft.com/office/officeart/2005/8/layout/default"/>
    <dgm:cxn modelId="{5F15FECC-7AD7-4D45-A246-9F8C26A39E13}" type="presParOf" srcId="{AF0FA17F-9743-43F9-9A50-B1898DADB3EC}" destId="{0C825C8E-B40E-41D1-AD27-8A01BF0B9145}" srcOrd="13" destOrd="0" presId="urn:microsoft.com/office/officeart/2005/8/layout/default"/>
    <dgm:cxn modelId="{5A67A70D-80CE-4E72-9F58-137EE398DD26}" type="presParOf" srcId="{AF0FA17F-9743-43F9-9A50-B1898DADB3EC}" destId="{2DF6E296-D163-46FD-8B9B-21D50C745F87}" srcOrd="14" destOrd="0" presId="urn:microsoft.com/office/officeart/2005/8/layout/default"/>
    <dgm:cxn modelId="{9CA13CBE-B363-44D9-9F9B-6D849C7D3962}" type="presParOf" srcId="{AF0FA17F-9743-43F9-9A50-B1898DADB3EC}" destId="{978B389F-9676-4C45-9696-1F5E35764F9C}" srcOrd="15" destOrd="0" presId="urn:microsoft.com/office/officeart/2005/8/layout/default"/>
    <dgm:cxn modelId="{7431180A-B113-40DB-AB71-AB0B4ABE79E7}" type="presParOf" srcId="{AF0FA17F-9743-43F9-9A50-B1898DADB3EC}" destId="{B8BF4161-D878-44E4-A009-BF4C6DD02E1E}" srcOrd="16" destOrd="0" presId="urn:microsoft.com/office/officeart/2005/8/layout/default"/>
    <dgm:cxn modelId="{B531A035-C53D-45AC-AB6F-066DDBB25602}" type="presParOf" srcId="{AF0FA17F-9743-43F9-9A50-B1898DADB3EC}" destId="{235E49F8-6758-4170-A83E-9361D86822D0}" srcOrd="17" destOrd="0" presId="urn:microsoft.com/office/officeart/2005/8/layout/default"/>
    <dgm:cxn modelId="{3EA7D315-E166-454C-8C7B-5D9D692FAB7B}" type="presParOf" srcId="{AF0FA17F-9743-43F9-9A50-B1898DADB3EC}" destId="{C568C76A-66D7-4572-88A9-7F54DAA13308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05CDC6-5B4F-43DD-9218-7E76178819FE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2DF6E296-D163-46FD-8B9B-21D50C745F87}" type="pres">
      <dgm:prSet presAssocID="{BA05CDC6-5B4F-43DD-9218-7E76178819FE}" presName="node" presStyleLbl="node1" presStyleIdx="0" presStyleCnt="3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1" presStyleCnt="3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2" presStyleCnt="3" custLinFactNeighborX="-61596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A4B3AB5A-3B1D-444B-9374-C8915BD4BAE4}" srcId="{AEE33B50-685E-4892-BFAC-E0940F11AF5F}" destId="{BA05CDC6-5B4F-43DD-9218-7E76178819FE}" srcOrd="0" destOrd="0" parTransId="{0B369D30-810F-4B44-9125-7031308ECF28}" sibTransId="{45B5AC55-E9A2-4D77-9FD1-A8952E7FDD98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F71832C6-F350-43CC-8F71-B83A972B4F55}" srcId="{AEE33B50-685E-4892-BFAC-E0940F11AF5F}" destId="{C183363B-663E-415D-83A6-E6F9E5049670}" srcOrd="2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1" destOrd="0" parTransId="{A3B71F1C-8A1D-436E-853C-CCD3067E9CA1}" sibTransId="{451E33C9-61D8-468A-8AA4-FA08EE5DD3F2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5A67A70D-80CE-4E72-9F58-137EE398DD26}" type="presParOf" srcId="{AF0FA17F-9743-43F9-9A50-B1898DADB3EC}" destId="{2DF6E296-D163-46FD-8B9B-21D50C745F87}" srcOrd="0" destOrd="0" presId="urn:microsoft.com/office/officeart/2005/8/layout/default"/>
    <dgm:cxn modelId="{9CA13CBE-B363-44D9-9F9B-6D849C7D3962}" type="presParOf" srcId="{AF0FA17F-9743-43F9-9A50-B1898DADB3EC}" destId="{978B389F-9676-4C45-9696-1F5E35764F9C}" srcOrd="1" destOrd="0" presId="urn:microsoft.com/office/officeart/2005/8/layout/default"/>
    <dgm:cxn modelId="{7431180A-B113-40DB-AB71-AB0B4ABE79E7}" type="presParOf" srcId="{AF0FA17F-9743-43F9-9A50-B1898DADB3EC}" destId="{B8BF4161-D878-44E4-A009-BF4C6DD02E1E}" srcOrd="2" destOrd="0" presId="urn:microsoft.com/office/officeart/2005/8/layout/default"/>
    <dgm:cxn modelId="{B531A035-C53D-45AC-AB6F-066DDBB25602}" type="presParOf" srcId="{AF0FA17F-9743-43F9-9A50-B1898DADB3EC}" destId="{235E49F8-6758-4170-A83E-9361D86822D0}" srcOrd="3" destOrd="0" presId="urn:microsoft.com/office/officeart/2005/8/layout/default"/>
    <dgm:cxn modelId="{3EA7D315-E166-454C-8C7B-5D9D692FAB7B}" type="presParOf" srcId="{AF0FA17F-9743-43F9-9A50-B1898DADB3EC}" destId="{C568C76A-66D7-4572-88A9-7F54DAA1330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Framework</a:t>
          </a:r>
          <a:endParaRPr lang="en-US" sz="1500" kern="1200" dirty="0"/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Editing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Geometry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Layouts</a:t>
          </a:r>
          <a:endParaRPr lang="en-US" sz="1400" kern="1200" dirty="0"/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</a:t>
          </a:r>
          <a:r>
            <a:rPr lang="en-US" sz="1200" kern="1200" dirty="0"/>
            <a:t> Authoring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17455" y="160189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Geodatabase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Content</a:t>
          </a:r>
          <a:endParaRPr lang="en-US" sz="1400" kern="1200" dirty="0"/>
        </a:p>
      </dsp:txBody>
      <dsp:txXfrm>
        <a:off x="1102026" y="783064"/>
        <a:ext cx="776415" cy="6716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 Exploration</a:t>
          </a:r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Sharing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Raster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Scene Layers</a:t>
          </a:r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Voxel Layers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34794" y="158747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Utility Network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Parcel Fabric</a:t>
          </a:r>
        </a:p>
      </dsp:txBody>
      <dsp:txXfrm>
        <a:off x="1102026" y="783064"/>
        <a:ext cx="776415" cy="6716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60FBD8-35D9-4A0A-BCEF-CAEFA38978C5}">
      <dsp:nvSpPr>
        <dsp:cNvPr id="0" name=""/>
        <dsp:cNvSpPr/>
      </dsp:nvSpPr>
      <dsp:spPr>
        <a:xfrm>
          <a:off x="0" y="169333"/>
          <a:ext cx="8128000" cy="507999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447F69-23B0-4F55-ACB1-4F5DA47D1995}">
      <dsp:nvSpPr>
        <dsp:cNvPr id="0" name=""/>
        <dsp:cNvSpPr/>
      </dsp:nvSpPr>
      <dsp:spPr>
        <a:xfrm>
          <a:off x="1032256" y="3675549"/>
          <a:ext cx="211328" cy="211328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AFA9CB-94FD-4E1D-96A8-DF430BA53200}">
      <dsp:nvSpPr>
        <dsp:cNvPr id="0" name=""/>
        <dsp:cNvSpPr/>
      </dsp:nvSpPr>
      <dsp:spPr>
        <a:xfrm>
          <a:off x="1156801" y="3950547"/>
          <a:ext cx="1893824" cy="1468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978" tIns="0" rIns="0" bIns="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SDK Patterns, Templates</a:t>
          </a:r>
        </a:p>
      </dsp:txBody>
      <dsp:txXfrm>
        <a:off x="1156801" y="3950547"/>
        <a:ext cx="1893824" cy="1468120"/>
      </dsp:txXfrm>
    </dsp:sp>
    <dsp:sp modelId="{4853BF9C-F2D7-4164-8FCA-AEE06C277069}">
      <dsp:nvSpPr>
        <dsp:cNvPr id="0" name=""/>
        <dsp:cNvSpPr/>
      </dsp:nvSpPr>
      <dsp:spPr>
        <a:xfrm>
          <a:off x="2897632" y="2294805"/>
          <a:ext cx="382016" cy="382016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DF0B94-EDFC-42F1-ACE2-56A2A081DEC8}">
      <dsp:nvSpPr>
        <dsp:cNvPr id="0" name=""/>
        <dsp:cNvSpPr/>
      </dsp:nvSpPr>
      <dsp:spPr>
        <a:xfrm>
          <a:off x="3479622" y="2725645"/>
          <a:ext cx="2628907" cy="20611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422" tIns="0" rIns="0" bIns="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 APIs </a:t>
          </a:r>
        </a:p>
      </dsp:txBody>
      <dsp:txXfrm>
        <a:off x="3479622" y="2725645"/>
        <a:ext cx="2628907" cy="2061116"/>
      </dsp:txXfrm>
    </dsp:sp>
    <dsp:sp modelId="{7092CA2D-2B5A-446E-B179-734F118221BC}">
      <dsp:nvSpPr>
        <dsp:cNvPr id="0" name=""/>
        <dsp:cNvSpPr/>
      </dsp:nvSpPr>
      <dsp:spPr>
        <a:xfrm>
          <a:off x="5140960" y="1454573"/>
          <a:ext cx="528320" cy="528320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27746-A4EC-4B12-985B-093D8DBABAAC}">
      <dsp:nvSpPr>
        <dsp:cNvPr id="0" name=""/>
        <dsp:cNvSpPr/>
      </dsp:nvSpPr>
      <dsp:spPr>
        <a:xfrm>
          <a:off x="5567566" y="1363307"/>
          <a:ext cx="2227897" cy="831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946" tIns="0" rIns="0" bIns="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i="0" u="none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Build</a:t>
          </a:r>
        </a:p>
      </dsp:txBody>
      <dsp:txXfrm>
        <a:off x="5567566" y="1363307"/>
        <a:ext cx="2227897" cy="8315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70D391-8ECE-4620-B087-5CDE17A732F8}">
      <dsp:nvSpPr>
        <dsp:cNvPr id="0" name=""/>
        <dsp:cNvSpPr/>
      </dsp:nvSpPr>
      <dsp:spPr>
        <a:xfrm>
          <a:off x="291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Catalog</a:t>
          </a:r>
        </a:p>
      </dsp:txBody>
      <dsp:txXfrm>
        <a:off x="291" y="704218"/>
        <a:ext cx="1138699" cy="683219"/>
      </dsp:txXfrm>
    </dsp:sp>
    <dsp:sp modelId="{BC9DB948-105E-4E00-B82C-FBE7A4144E1E}">
      <dsp:nvSpPr>
        <dsp:cNvPr id="0" name=""/>
        <dsp:cNvSpPr/>
      </dsp:nvSpPr>
      <dsp:spPr>
        <a:xfrm>
          <a:off x="1252860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Desktop.Core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704218"/>
        <a:ext cx="1138699" cy="683219"/>
      </dsp:txXfrm>
    </dsp:sp>
    <dsp:sp modelId="{8626EDDF-7DDA-453B-89D6-C08189B4A162}">
      <dsp:nvSpPr>
        <dsp:cNvPr id="0" name=""/>
        <dsp:cNvSpPr/>
      </dsp:nvSpPr>
      <dsp:spPr>
        <a:xfrm>
          <a:off x="291" y="1501307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DataReviewer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1501307"/>
        <a:ext cx="1138699" cy="683219"/>
      </dsp:txXfrm>
    </dsp:sp>
    <dsp:sp modelId="{1C632456-49C2-491D-A14B-1A3451899493}">
      <dsp:nvSpPr>
        <dsp:cNvPr id="0" name=""/>
        <dsp:cNvSpPr/>
      </dsp:nvSpPr>
      <dsp:spPr>
        <a:xfrm>
          <a:off x="1253152" y="150081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Editing	</a:t>
          </a:r>
        </a:p>
      </dsp:txBody>
      <dsp:txXfrm>
        <a:off x="1253152" y="1500815"/>
        <a:ext cx="1138699" cy="683219"/>
      </dsp:txXfrm>
    </dsp:sp>
    <dsp:sp modelId="{546A9DEE-628B-449D-A9D1-CF0E1F88C23E}">
      <dsp:nvSpPr>
        <dsp:cNvPr id="0" name=""/>
        <dsp:cNvSpPr/>
      </dsp:nvSpPr>
      <dsp:spPr>
        <a:xfrm>
          <a:off x="291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Extensions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2298396"/>
        <a:ext cx="1138699" cy="683219"/>
      </dsp:txXfrm>
    </dsp:sp>
    <dsp:sp modelId="{1980BE7A-7E3F-4BDB-9FB4-48084733BDEE}">
      <dsp:nvSpPr>
        <dsp:cNvPr id="0" name=""/>
        <dsp:cNvSpPr/>
      </dsp:nvSpPr>
      <dsp:spPr>
        <a:xfrm>
          <a:off x="1252860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Geoprocessing</a:t>
          </a:r>
        </a:p>
      </dsp:txBody>
      <dsp:txXfrm>
        <a:off x="1252860" y="2298396"/>
        <a:ext cx="1138699" cy="683219"/>
      </dsp:txXfrm>
    </dsp:sp>
    <dsp:sp modelId="{806A0F23-6C15-4B32-9B74-22D3067071D6}">
      <dsp:nvSpPr>
        <dsp:cNvPr id="0" name=""/>
        <dsp:cNvSpPr/>
      </dsp:nvSpPr>
      <dsp:spPr>
        <a:xfrm>
          <a:off x="291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Layouts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095486"/>
        <a:ext cx="1138699" cy="683219"/>
      </dsp:txXfrm>
    </dsp:sp>
    <dsp:sp modelId="{2DF6E296-D163-46FD-8B9B-21D50C745F87}">
      <dsp:nvSpPr>
        <dsp:cNvPr id="0" name=""/>
        <dsp:cNvSpPr/>
      </dsp:nvSpPr>
      <dsp:spPr>
        <a:xfrm>
          <a:off x="1252860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Mapping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3095486"/>
        <a:ext cx="1138699" cy="683219"/>
      </dsp:txXfrm>
    </dsp:sp>
    <dsp:sp modelId="{B8BF4161-D878-44E4-A009-BF4C6DD02E1E}">
      <dsp:nvSpPr>
        <dsp:cNvPr id="0" name=""/>
        <dsp:cNvSpPr/>
      </dsp:nvSpPr>
      <dsp:spPr>
        <a:xfrm>
          <a:off x="291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TaskAssistant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892575"/>
        <a:ext cx="1138699" cy="683219"/>
      </dsp:txXfrm>
    </dsp:sp>
    <dsp:sp modelId="{C568C76A-66D7-4572-88A9-7F54DAA13308}">
      <dsp:nvSpPr>
        <dsp:cNvPr id="0" name=""/>
        <dsp:cNvSpPr/>
      </dsp:nvSpPr>
      <dsp:spPr>
        <a:xfrm>
          <a:off x="1252860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Workflow</a:t>
          </a:r>
        </a:p>
      </dsp:txBody>
      <dsp:txXfrm>
        <a:off x="1252860" y="3892575"/>
        <a:ext cx="1138699" cy="68321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6E296-D163-46FD-8B9B-21D50C745F87}">
      <dsp:nvSpPr>
        <dsp:cNvPr id="0" name=""/>
        <dsp:cNvSpPr/>
      </dsp:nvSpPr>
      <dsp:spPr>
        <a:xfrm>
          <a:off x="290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290" y="126692"/>
        <a:ext cx="1132701" cy="679621"/>
      </dsp:txXfrm>
    </dsp:sp>
    <dsp:sp modelId="{B8BF4161-D878-44E4-A009-BF4C6DD02E1E}">
      <dsp:nvSpPr>
        <dsp:cNvPr id="0" name=""/>
        <dsp:cNvSpPr/>
      </dsp:nvSpPr>
      <dsp:spPr>
        <a:xfrm>
          <a:off x="1246262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1246262" y="126692"/>
        <a:ext cx="1132701" cy="679621"/>
      </dsp:txXfrm>
    </dsp:sp>
    <dsp:sp modelId="{C568C76A-66D7-4572-88A9-7F54DAA13308}">
      <dsp:nvSpPr>
        <dsp:cNvPr id="0" name=""/>
        <dsp:cNvSpPr/>
      </dsp:nvSpPr>
      <dsp:spPr>
        <a:xfrm>
          <a:off x="0" y="919584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0" y="919584"/>
        <a:ext cx="1132701" cy="67962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Framework</a:t>
          </a:r>
          <a:endParaRPr lang="en-US" sz="1500" kern="1200" dirty="0"/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Editing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Geometry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Layouts</a:t>
          </a:r>
          <a:endParaRPr lang="en-US" sz="1400" kern="1200" dirty="0"/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</a:t>
          </a:r>
          <a:r>
            <a:rPr lang="en-US" sz="1200" kern="1200" dirty="0"/>
            <a:t> Authoring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17455" y="160189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Geodatabase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Content</a:t>
          </a:r>
          <a:endParaRPr lang="en-US" sz="1400" kern="1200" dirty="0"/>
        </a:p>
      </dsp:txBody>
      <dsp:txXfrm>
        <a:off x="1102026" y="783064"/>
        <a:ext cx="776415" cy="6716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70D391-8ECE-4620-B087-5CDE17A732F8}">
      <dsp:nvSpPr>
        <dsp:cNvPr id="0" name=""/>
        <dsp:cNvSpPr/>
      </dsp:nvSpPr>
      <dsp:spPr>
        <a:xfrm>
          <a:off x="291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Catalog</a:t>
          </a:r>
        </a:p>
      </dsp:txBody>
      <dsp:txXfrm>
        <a:off x="291" y="704218"/>
        <a:ext cx="1138699" cy="683219"/>
      </dsp:txXfrm>
    </dsp:sp>
    <dsp:sp modelId="{BC9DB948-105E-4E00-B82C-FBE7A4144E1E}">
      <dsp:nvSpPr>
        <dsp:cNvPr id="0" name=""/>
        <dsp:cNvSpPr/>
      </dsp:nvSpPr>
      <dsp:spPr>
        <a:xfrm>
          <a:off x="1252860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Desktop.Core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704218"/>
        <a:ext cx="1138699" cy="683219"/>
      </dsp:txXfrm>
    </dsp:sp>
    <dsp:sp modelId="{8626EDDF-7DDA-453B-89D6-C08189B4A162}">
      <dsp:nvSpPr>
        <dsp:cNvPr id="0" name=""/>
        <dsp:cNvSpPr/>
      </dsp:nvSpPr>
      <dsp:spPr>
        <a:xfrm>
          <a:off x="291" y="1501307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DataReviewer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1501307"/>
        <a:ext cx="1138699" cy="683219"/>
      </dsp:txXfrm>
    </dsp:sp>
    <dsp:sp modelId="{1C632456-49C2-491D-A14B-1A3451899493}">
      <dsp:nvSpPr>
        <dsp:cNvPr id="0" name=""/>
        <dsp:cNvSpPr/>
      </dsp:nvSpPr>
      <dsp:spPr>
        <a:xfrm>
          <a:off x="1253152" y="150081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Editing	</a:t>
          </a:r>
        </a:p>
      </dsp:txBody>
      <dsp:txXfrm>
        <a:off x="1253152" y="1500815"/>
        <a:ext cx="1138699" cy="683219"/>
      </dsp:txXfrm>
    </dsp:sp>
    <dsp:sp modelId="{546A9DEE-628B-449D-A9D1-CF0E1F88C23E}">
      <dsp:nvSpPr>
        <dsp:cNvPr id="0" name=""/>
        <dsp:cNvSpPr/>
      </dsp:nvSpPr>
      <dsp:spPr>
        <a:xfrm>
          <a:off x="291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Extensions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2298396"/>
        <a:ext cx="1138699" cy="683219"/>
      </dsp:txXfrm>
    </dsp:sp>
    <dsp:sp modelId="{1980BE7A-7E3F-4BDB-9FB4-48084733BDEE}">
      <dsp:nvSpPr>
        <dsp:cNvPr id="0" name=""/>
        <dsp:cNvSpPr/>
      </dsp:nvSpPr>
      <dsp:spPr>
        <a:xfrm>
          <a:off x="1252860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Geoprocessing</a:t>
          </a:r>
        </a:p>
      </dsp:txBody>
      <dsp:txXfrm>
        <a:off x="1252860" y="2298396"/>
        <a:ext cx="1138699" cy="683219"/>
      </dsp:txXfrm>
    </dsp:sp>
    <dsp:sp modelId="{806A0F23-6C15-4B32-9B74-22D3067071D6}">
      <dsp:nvSpPr>
        <dsp:cNvPr id="0" name=""/>
        <dsp:cNvSpPr/>
      </dsp:nvSpPr>
      <dsp:spPr>
        <a:xfrm>
          <a:off x="291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Layouts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095486"/>
        <a:ext cx="1138699" cy="683219"/>
      </dsp:txXfrm>
    </dsp:sp>
    <dsp:sp modelId="{2DF6E296-D163-46FD-8B9B-21D50C745F87}">
      <dsp:nvSpPr>
        <dsp:cNvPr id="0" name=""/>
        <dsp:cNvSpPr/>
      </dsp:nvSpPr>
      <dsp:spPr>
        <a:xfrm>
          <a:off x="1252860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Mapping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3095486"/>
        <a:ext cx="1138699" cy="683219"/>
      </dsp:txXfrm>
    </dsp:sp>
    <dsp:sp modelId="{B8BF4161-D878-44E4-A009-BF4C6DD02E1E}">
      <dsp:nvSpPr>
        <dsp:cNvPr id="0" name=""/>
        <dsp:cNvSpPr/>
      </dsp:nvSpPr>
      <dsp:spPr>
        <a:xfrm>
          <a:off x="291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TaskAssistant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892575"/>
        <a:ext cx="1138699" cy="683219"/>
      </dsp:txXfrm>
    </dsp:sp>
    <dsp:sp modelId="{C568C76A-66D7-4572-88A9-7F54DAA13308}">
      <dsp:nvSpPr>
        <dsp:cNvPr id="0" name=""/>
        <dsp:cNvSpPr/>
      </dsp:nvSpPr>
      <dsp:spPr>
        <a:xfrm>
          <a:off x="1252860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Workflow</a:t>
          </a:r>
        </a:p>
      </dsp:txBody>
      <dsp:txXfrm>
        <a:off x="1252860" y="3892575"/>
        <a:ext cx="1138699" cy="6832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6E296-D163-46FD-8B9B-21D50C745F87}">
      <dsp:nvSpPr>
        <dsp:cNvPr id="0" name=""/>
        <dsp:cNvSpPr/>
      </dsp:nvSpPr>
      <dsp:spPr>
        <a:xfrm>
          <a:off x="290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290" y="126692"/>
        <a:ext cx="1132701" cy="679621"/>
      </dsp:txXfrm>
    </dsp:sp>
    <dsp:sp modelId="{B8BF4161-D878-44E4-A009-BF4C6DD02E1E}">
      <dsp:nvSpPr>
        <dsp:cNvPr id="0" name=""/>
        <dsp:cNvSpPr/>
      </dsp:nvSpPr>
      <dsp:spPr>
        <a:xfrm>
          <a:off x="1246262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1246262" y="126692"/>
        <a:ext cx="1132701" cy="679621"/>
      </dsp:txXfrm>
    </dsp:sp>
    <dsp:sp modelId="{C568C76A-66D7-4572-88A9-7F54DAA13308}">
      <dsp:nvSpPr>
        <dsp:cNvPr id="0" name=""/>
        <dsp:cNvSpPr/>
      </dsp:nvSpPr>
      <dsp:spPr>
        <a:xfrm>
          <a:off x="0" y="919584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0" y="919584"/>
        <a:ext cx="1132701" cy="6796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2/9/2021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573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970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188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834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6849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0171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4349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765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6999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5420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00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55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2431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3455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571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7914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0330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8668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3799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3030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6637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451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551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4166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5673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989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9459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9253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1907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69331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14600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59735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45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29933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28681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7658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5267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297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837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566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082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23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386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2/9/2021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D1955E1-3D0D-420E-AD5C-2B4432CFCFB6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5000">
                <a:srgbClr val="143F95"/>
              </a:gs>
              <a:gs pos="82000">
                <a:srgbClr val="0E53C1"/>
              </a:gs>
              <a:gs pos="7000">
                <a:srgbClr val="1E3073"/>
              </a:gs>
            </a:gsLst>
            <a:path path="circle">
              <a:fillToRect t="100000" r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90E4B3-8FC5-4D43-8254-9D9EE3D471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alphaModFix amt="41000"/>
          </a:blip>
          <a:srcRect t="70152" r="75622"/>
          <a:stretch/>
        </p:blipFill>
        <p:spPr>
          <a:xfrm>
            <a:off x="9021" y="4810991"/>
            <a:ext cx="2930236" cy="204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26F8041-2533-48AB-8CE0-043807BDAF2F}"/>
              </a:ext>
            </a:extLst>
          </p:cNvPr>
          <p:cNvSpPr/>
          <p:nvPr userDrawn="1"/>
        </p:nvSpPr>
        <p:spPr bwMode="auto">
          <a:xfrm rot="5400000">
            <a:off x="11780404" y="457408"/>
            <a:ext cx="45150" cy="65709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4CC7C72-829E-49D1-B774-DD4FFC8B9146}"/>
              </a:ext>
            </a:extLst>
          </p:cNvPr>
          <p:cNvGrpSpPr/>
          <p:nvPr userDrawn="1"/>
        </p:nvGrpSpPr>
        <p:grpSpPr>
          <a:xfrm>
            <a:off x="9021" y="146055"/>
            <a:ext cx="11930353" cy="6711945"/>
            <a:chOff x="9021" y="146055"/>
            <a:chExt cx="11930353" cy="671194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C299562-FA12-4303-A69F-D78F02ED98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41000"/>
            </a:blip>
            <a:srcRect t="70152" r="75622"/>
            <a:stretch/>
          </p:blipFill>
          <p:spPr>
            <a:xfrm>
              <a:off x="9021" y="4810991"/>
              <a:ext cx="2930236" cy="2047009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F893EA1-CEE4-4BBA-BC72-CF485D5295CE}"/>
                </a:ext>
              </a:extLst>
            </p:cNvPr>
            <p:cNvGrpSpPr/>
            <p:nvPr/>
          </p:nvGrpSpPr>
          <p:grpSpPr>
            <a:xfrm>
              <a:off x="208303" y="146055"/>
              <a:ext cx="11731071" cy="6595922"/>
              <a:chOff x="208303" y="146055"/>
              <a:chExt cx="11731071" cy="6595922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24EE997-3467-4DE3-9724-415F481D285E}"/>
                  </a:ext>
                </a:extLst>
              </p:cNvPr>
              <p:cNvGrpSpPr/>
              <p:nvPr/>
            </p:nvGrpSpPr>
            <p:grpSpPr>
              <a:xfrm>
                <a:off x="11604987" y="146055"/>
                <a:ext cx="334387" cy="435843"/>
                <a:chOff x="11604987" y="146055"/>
                <a:chExt cx="334387" cy="435843"/>
              </a:xfrm>
            </p:grpSpPr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D3213D50-07D4-4009-8AE2-85D0C7F3CDC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770125" y="399018"/>
                  <a:ext cx="169249" cy="182880"/>
                  <a:chOff x="7310041" y="760941"/>
                  <a:chExt cx="1043386" cy="1127422"/>
                </a:xfrm>
              </p:grpSpPr>
              <p:sp>
                <p:nvSpPr>
                  <p:cNvPr id="27" name="Freeform 33">
                    <a:extLst>
                      <a:ext uri="{FF2B5EF4-FFF2-40B4-BE49-F238E27FC236}">
                        <a16:creationId xmlns:a16="http://schemas.microsoft.com/office/drawing/2014/main" id="{5D8C3402-6FCB-4067-9709-3726072876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2673C5BD-642A-4F3C-98CD-CDBBC8C99F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36AB99F9-847A-480A-92F1-5647E962B3A1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ED23255E-DCBB-44BD-AD33-336D1291C8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604987" y="146055"/>
                  <a:ext cx="73152" cy="73152"/>
                  <a:chOff x="7310041" y="760941"/>
                  <a:chExt cx="1043386" cy="1127422"/>
                </a:xfrm>
              </p:grpSpPr>
              <p:sp>
                <p:nvSpPr>
                  <p:cNvPr id="24" name="Freeform 30">
                    <a:extLst>
                      <a:ext uri="{FF2B5EF4-FFF2-40B4-BE49-F238E27FC236}">
                        <a16:creationId xmlns:a16="http://schemas.microsoft.com/office/drawing/2014/main" id="{953D57FC-8EBE-4E54-9AB6-9FA9F3AE11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7FEE3E1B-998A-40EA-AF2D-3421263726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8CEB7A7E-E452-499E-9176-64477915D3BD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6277BC6-A79D-4B72-B99E-E60ABC3364BC}"/>
                  </a:ext>
                </a:extLst>
              </p:cNvPr>
              <p:cNvGrpSpPr/>
              <p:nvPr/>
            </p:nvGrpSpPr>
            <p:grpSpPr>
              <a:xfrm>
                <a:off x="208303" y="5787704"/>
                <a:ext cx="437544" cy="389381"/>
                <a:chOff x="9178262" y="1315181"/>
                <a:chExt cx="437544" cy="389381"/>
              </a:xfrm>
            </p:grpSpPr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60931E52-2AA9-4321-B811-655B766901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0DC1889D-9204-4C2B-934D-C4A1E8A45A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178262" y="1315181"/>
                  <a:ext cx="85024" cy="91440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BC93C09D-5A2D-4138-8019-CEA7E3CB18FB}"/>
                  </a:ext>
                </a:extLst>
              </p:cNvPr>
              <p:cNvGrpSpPr/>
              <p:nvPr/>
            </p:nvGrpSpPr>
            <p:grpSpPr>
              <a:xfrm>
                <a:off x="250899" y="6421937"/>
                <a:ext cx="669934" cy="274320"/>
                <a:chOff x="9445759" y="1430242"/>
                <a:chExt cx="669934" cy="274320"/>
              </a:xfrm>
            </p:grpSpPr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B84F8E5B-0716-45E5-A7AD-193D6F4601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68464D75-3A56-43E0-A88B-0012C75D29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10030669" y="1430242"/>
                  <a:ext cx="85024" cy="91440"/>
                </a:xfrm>
                <a:prstGeom prst="rect">
                  <a:avLst/>
                </a:prstGeom>
              </p:spPr>
            </p:pic>
          </p:grp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FB35FD2-DCD3-4814-B563-6728F025CF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59000"/>
              </a:blip>
              <a:stretch>
                <a:fillRect/>
              </a:stretch>
            </p:blipFill>
            <p:spPr>
              <a:xfrm>
                <a:off x="1118384" y="6650537"/>
                <a:ext cx="85024" cy="91440"/>
              </a:xfrm>
              <a:prstGeom prst="rect">
                <a:avLst/>
              </a:prstGeom>
            </p:spPr>
          </p:pic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110F6A70-5DAE-4FFD-920D-AA16AD13A510}"/>
              </a:ext>
            </a:extLst>
          </p:cNvPr>
          <p:cNvSpPr/>
          <p:nvPr userDrawn="1"/>
        </p:nvSpPr>
        <p:spPr bwMode="auto">
          <a:xfrm>
            <a:off x="0" y="-6674"/>
            <a:ext cx="12192000" cy="6858000"/>
          </a:xfrm>
          <a:prstGeom prst="rect">
            <a:avLst/>
          </a:prstGeom>
          <a:gradFill flip="none" rotWithShape="1">
            <a:gsLst>
              <a:gs pos="98000">
                <a:srgbClr val="0ACFFE">
                  <a:alpha val="81000"/>
                </a:srgbClr>
              </a:gs>
              <a:gs pos="2000">
                <a:srgbClr val="4B24FF">
                  <a:alpha val="0"/>
                </a:srgbClr>
              </a:gs>
              <a:gs pos="61000">
                <a:srgbClr val="495AFF">
                  <a:alpha val="0"/>
                </a:srgbClr>
              </a:gs>
            </a:gsLst>
            <a:lin ang="17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853891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219486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194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380037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1921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2/9/2021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9108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647639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72891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2/9/2021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832447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2/9/2021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87026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</a:t>
            </a:r>
            <a:br>
              <a:rPr kumimoji="0" lang="en-US"/>
            </a:br>
            <a:r>
              <a:rPr kumimoji="0" lang="en-US"/>
              <a:t>Demo Title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2/9/2021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31467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827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017861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86944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747285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2/9/2021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2/9/2021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2/9/2021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  <p:sldLayoutId id="2147486832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7890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18" r:id="rId1"/>
    <p:sldLayoutId id="2147486819" r:id="rId2"/>
    <p:sldLayoutId id="2147486820" r:id="rId3"/>
    <p:sldLayoutId id="2147486821" r:id="rId4"/>
    <p:sldLayoutId id="2147486822" r:id="rId5"/>
    <p:sldLayoutId id="2147486823" r:id="rId6"/>
    <p:sldLayoutId id="2147486824" r:id="rId7"/>
    <p:sldLayoutId id="2147486825" r:id="rId8"/>
    <p:sldLayoutId id="2147486826" r:id="rId9"/>
    <p:sldLayoutId id="2147486827" r:id="rId10"/>
    <p:sldLayoutId id="2147486828" r:id="rId11"/>
    <p:sldLayoutId id="2147486829" r:id="rId12"/>
    <p:sldLayoutId id="2147486830" r:id="rId13"/>
    <p:sldLayoutId id="2147486831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4.png"/><Relationship Id="rId9" Type="http://schemas.microsoft.com/office/2007/relationships/diagramDrawing" Target="../diagrams/drawing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33.png"/><Relationship Id="rId4" Type="http://schemas.openxmlformats.org/officeDocument/2006/relationships/image" Target="../media/image14.png"/><Relationship Id="rId9" Type="http://schemas.microsoft.com/office/2007/relationships/diagramDrawing" Target="../diagrams/drawing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27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3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hyperlink" Target="https://github.com/esri/arcgis-pro-sdk/wiki#arcgis-pro-sdk-for-net-templates" TargetMode="External"/><Relationship Id="rId10" Type="http://schemas.openxmlformats.org/officeDocument/2006/relationships/image" Target="../media/image41.png"/><Relationship Id="rId4" Type="http://schemas.openxmlformats.org/officeDocument/2006/relationships/image" Target="../media/image14.png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hyperlink" Target="https://github.com/esri/arcgis-pro-sdk/wiki/ProConcepts-Framework#control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4.png"/><Relationship Id="rId5" Type="http://schemas.openxmlformats.org/officeDocument/2006/relationships/image" Target="../media/image45.png"/><Relationship Id="rId4" Type="http://schemas.openxmlformats.org/officeDocument/2006/relationships/hyperlink" Target="https://github.com/esri/arcgis-pro-sdk/wiki/ProConcepts-Framework#introduction-to-daml-desktop-application-markup-language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30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-community-samples/tree/master/Framework/ConfigWithStartWizard" TargetMode="External"/><Relationship Id="rId3" Type="http://schemas.openxmlformats.org/officeDocument/2006/relationships/image" Target="../media/image13.png"/><Relationship Id="rId7" Type="http://schemas.openxmlformats.org/officeDocument/2006/relationships/hyperlink" Target="https://github.com/Esri/arcgis-pro-sdk-community-samples/tree/master/Framework/ConfigWithMap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github.com/Esri/arcgis-pro-sdk/wiki/ProGuide-Configurations" TargetMode="External"/><Relationship Id="rId5" Type="http://schemas.openxmlformats.org/officeDocument/2006/relationships/hyperlink" Target="https://github.com/Esri/arcgis-pro-sdk/wiki/ProConcepts-Configurations" TargetMode="External"/><Relationship Id="rId10" Type="http://schemas.openxmlformats.org/officeDocument/2006/relationships/image" Target="../media/image53.png"/><Relationship Id="rId4" Type="http://schemas.openxmlformats.org/officeDocument/2006/relationships/image" Target="../media/image14.png"/><Relationship Id="rId9" Type="http://schemas.openxmlformats.org/officeDocument/2006/relationships/image" Target="../media/image5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32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6.png"/><Relationship Id="rId4" Type="http://schemas.openxmlformats.org/officeDocument/2006/relationships/hyperlink" Target="https://github.com/esri/arcgis-pro-sdk/wiki/ProConcepts-Framework#plugin-datasource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github.com/Esri/arcgis-pro-sdk-community-samples/tree/master/Plugin" TargetMode="External"/><Relationship Id="rId5" Type="http://schemas.openxmlformats.org/officeDocument/2006/relationships/hyperlink" Target="https://github.com/esri/arcgis-pro-sdk/wiki/ProGuide-Plugin-Datasources" TargetMode="External"/><Relationship Id="rId4" Type="http://schemas.openxmlformats.org/officeDocument/2006/relationships/hyperlink" Target="https://github.com/esri/arcgis-pro-sdk/wiki/ProConcepts-Plugin-Datasources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github.com/Esri/arcgis-pro-sdk-community-samples/tree/master/CoreHost" TargetMode="External"/><Relationship Id="rId5" Type="http://schemas.openxmlformats.org/officeDocument/2006/relationships/hyperlink" Target="https://github.com/esri/arcgis-pro-sdk/wiki/proconcepts-CoreHost" TargetMode="External"/><Relationship Id="rId4" Type="http://schemas.openxmlformats.org/officeDocument/2006/relationships/hyperlink" Target="https://github.com/esri/arcgis-pro-sdk/wiki/ProConcepts-Geodatabase#editing-in-stand-alone-mode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9.png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diagramColors" Target="../diagrams/colors5.xml"/><Relationship Id="rId18" Type="http://schemas.openxmlformats.org/officeDocument/2006/relationships/diagramColors" Target="../diagrams/colors6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4.xml"/><Relationship Id="rId12" Type="http://schemas.openxmlformats.org/officeDocument/2006/relationships/diagramQuickStyle" Target="../diagrams/quickStyle5.xml"/><Relationship Id="rId17" Type="http://schemas.openxmlformats.org/officeDocument/2006/relationships/diagramQuickStyle" Target="../diagrams/quickStyle6.xml"/><Relationship Id="rId2" Type="http://schemas.openxmlformats.org/officeDocument/2006/relationships/notesSlide" Target="../notesSlides/notesSlide24.xml"/><Relationship Id="rId16" Type="http://schemas.openxmlformats.org/officeDocument/2006/relationships/diagramLayout" Target="../diagrams/layout6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11" Type="http://schemas.openxmlformats.org/officeDocument/2006/relationships/diagramLayout" Target="../diagrams/layout5.xml"/><Relationship Id="rId5" Type="http://schemas.openxmlformats.org/officeDocument/2006/relationships/diagramData" Target="../diagrams/data4.xml"/><Relationship Id="rId15" Type="http://schemas.openxmlformats.org/officeDocument/2006/relationships/diagramData" Target="../diagrams/data6.xml"/><Relationship Id="rId10" Type="http://schemas.openxmlformats.org/officeDocument/2006/relationships/diagramData" Target="../diagrams/data5.xml"/><Relationship Id="rId19" Type="http://schemas.microsoft.com/office/2007/relationships/diagramDrawing" Target="../diagrams/drawing6.xml"/><Relationship Id="rId4" Type="http://schemas.openxmlformats.org/officeDocument/2006/relationships/image" Target="../media/image14.png"/><Relationship Id="rId9" Type="http://schemas.microsoft.com/office/2007/relationships/diagramDrawing" Target="../diagrams/drawing4.xml"/><Relationship Id="rId14" Type="http://schemas.microsoft.com/office/2007/relationships/diagramDrawing" Target="../diagrams/drawing5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13" Type="http://schemas.microsoft.com/office/2007/relationships/diagramDrawing" Target="../diagrams/drawing8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7.xml"/><Relationship Id="rId12" Type="http://schemas.openxmlformats.org/officeDocument/2006/relationships/diagramColors" Target="../diagrams/colors8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11" Type="http://schemas.openxmlformats.org/officeDocument/2006/relationships/diagramQuickStyle" Target="../diagrams/quickStyle8.xml"/><Relationship Id="rId5" Type="http://schemas.openxmlformats.org/officeDocument/2006/relationships/diagramLayout" Target="../diagrams/layout7.xml"/><Relationship Id="rId15" Type="http://schemas.openxmlformats.org/officeDocument/2006/relationships/image" Target="../media/image60.png"/><Relationship Id="rId10" Type="http://schemas.openxmlformats.org/officeDocument/2006/relationships/diagramLayout" Target="../diagrams/layout8.xml"/><Relationship Id="rId4" Type="http://schemas.openxmlformats.org/officeDocument/2006/relationships/diagramData" Target="../diagrams/data7.xml"/><Relationship Id="rId9" Type="http://schemas.openxmlformats.org/officeDocument/2006/relationships/diagramData" Target="../diagrams/data8.xml"/><Relationship Id="rId14" Type="http://schemas.openxmlformats.org/officeDocument/2006/relationships/hyperlink" Target="https://github.com/esri/arcgis-pro-sdk/wiki#arcgis-pro-api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4.png"/><Relationship Id="rId7" Type="http://schemas.openxmlformats.org/officeDocument/2006/relationships/image" Target="../media/image6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hyperlink" Target="https://github.com/esri/arcgis-pro-sdk/wiki" TargetMode="External"/><Relationship Id="rId4" Type="http://schemas.openxmlformats.org/officeDocument/2006/relationships/hyperlink" Target="https://pro.arcgis.com/en/pro-app/latest/sdk/api-reference/#topic1.html" TargetMode="External"/><Relationship Id="rId9" Type="http://schemas.openxmlformats.org/officeDocument/2006/relationships/hyperlink" Target="https://github.com/esri/arcgis-pro-sdk/wiki/ProConcepts-Geodatabase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.png"/><Relationship Id="rId5" Type="http://schemas.openxmlformats.org/officeDocument/2006/relationships/hyperlink" Target="https://pro.arcgis.com/en/pro-app/sdk/" TargetMode="External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3.png"/><Relationship Id="rId7" Type="http://schemas.openxmlformats.org/officeDocument/2006/relationships/hyperlink" Target="https://github.com/esri/arcgis-pro-sdk/wik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ro.arcgis.com/en/pro-app/latest/sdk/api-reference/#topic1.html" TargetMode="External"/><Relationship Id="rId5" Type="http://schemas.openxmlformats.org/officeDocument/2006/relationships/hyperlink" Target="https://github.com/esri/arcgis-pro-sdk-community-samples" TargetMode="External"/><Relationship Id="rId10" Type="http://schemas.openxmlformats.org/officeDocument/2006/relationships/image" Target="../media/image67.jpg"/><Relationship Id="rId4" Type="http://schemas.openxmlformats.org/officeDocument/2006/relationships/image" Target="../media/image14.png"/><Relationship Id="rId9" Type="http://schemas.openxmlformats.org/officeDocument/2006/relationships/image" Target="../media/image31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8.png"/><Relationship Id="rId5" Type="http://schemas.openxmlformats.org/officeDocument/2006/relationships/hyperlink" Target="https://community.esri.com/t5/arcgis-pro-sdk/ct-p/arcgis-pro-sdk" TargetMode="External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0.png"/><Relationship Id="rId5" Type="http://schemas.openxmlformats.org/officeDocument/2006/relationships/hyperlink" Target="https://www.esri.com/training/catalog/5875286780ac1ffc066b76e3/extending-arcgis-pro-with-add-ins/" TargetMode="Externa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3.sv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2.png"/><Relationship Id="rId5" Type="http://schemas.openxmlformats.org/officeDocument/2006/relationships/hyperlink" Target="https://community.esri.com/t5/arcgis-pro-documents/arcgis-pro-roadmap-january-2021/ta-p/1021287/jump-to/first-unread-message" TargetMode="External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1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1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79.png"/><Relationship Id="rId4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.arcgis.com/en/gallery/#?p=arcgispro" TargetMode="External"/><Relationship Id="rId13" Type="http://schemas.openxmlformats.org/officeDocument/2006/relationships/image" Target="../media/image82.png"/><Relationship Id="rId3" Type="http://schemas.openxmlformats.org/officeDocument/2006/relationships/image" Target="../media/image13.png"/><Relationship Id="rId7" Type="http://schemas.openxmlformats.org/officeDocument/2006/relationships/hyperlink" Target="https://youtu.be/eMfQQTZnB1Y" TargetMode="External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sri.com/training/catalog/search/" TargetMode="External"/><Relationship Id="rId11" Type="http://schemas.openxmlformats.org/officeDocument/2006/relationships/hyperlink" Target="https://pro.arcgis.com/en/pro-app/latest/sdk/" TargetMode="External"/><Relationship Id="rId5" Type="http://schemas.openxmlformats.org/officeDocument/2006/relationships/image" Target="../media/image80.png"/><Relationship Id="rId15" Type="http://schemas.openxmlformats.org/officeDocument/2006/relationships/image" Target="../media/image83.png"/><Relationship Id="rId10" Type="http://schemas.openxmlformats.org/officeDocument/2006/relationships/hyperlink" Target="https://community.esri.com/" TargetMode="External"/><Relationship Id="rId4" Type="http://schemas.openxmlformats.org/officeDocument/2006/relationships/image" Target="../media/image14.png"/><Relationship Id="rId9" Type="http://schemas.openxmlformats.org/officeDocument/2006/relationships/hyperlink" Target="https://github.com/esri/arcgis-pro-sdk-community-samples" TargetMode="External"/><Relationship Id="rId14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3.png"/><Relationship Id="rId7" Type="http://schemas.openxmlformats.org/officeDocument/2006/relationships/hyperlink" Target="https://community.esri.com/t5/arcgis-pro-ideas/idb-p/arcgis-pro-ideas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hyperlink" Target="mailto:czent@esri.com" TargetMode="External"/><Relationship Id="rId5" Type="http://schemas.openxmlformats.org/officeDocument/2006/relationships/hyperlink" Target="https://community.esri.com/t5/arcgis-pro-sdk/ct-p/arcgis-pro-sdk" TargetMode="Externa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6.png"/><Relationship Id="rId5" Type="http://schemas.openxmlformats.org/officeDocument/2006/relationships/hyperlink" Target="https://github.com/esri/arcgis-pro-sdk/wiki/tech-sessions" TargetMode="External"/><Relationship Id="rId4" Type="http://schemas.openxmlformats.org/officeDocument/2006/relationships/image" Target="../media/image1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4.pn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BD9E6D7-1E7E-314C-8AA9-3F4E883E6E9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5870E6F-1C36-DB43-B439-1C5623C6F7C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3" name="gradient background1">
                <a:extLst>
                  <a:ext uri="{FF2B5EF4-FFF2-40B4-BE49-F238E27FC236}">
                    <a16:creationId xmlns:a16="http://schemas.microsoft.com/office/drawing/2014/main" id="{ED48A2D6-7C7F-054D-99D2-595F565DC78A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322F969B-9619-D24A-B5D0-0A84521B78B3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1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4466C6B-A103-0646-ABFA-54B87DB55CA4}"/>
                </a:ext>
              </a:extLst>
            </p:cNvPr>
            <p:cNvGrpSpPr/>
            <p:nvPr/>
          </p:nvGrpSpPr>
          <p:grpSpPr>
            <a:xfrm>
              <a:off x="0" y="4265271"/>
              <a:ext cx="12192000" cy="2592729"/>
              <a:chOff x="0" y="4265271"/>
              <a:chExt cx="12192000" cy="2592729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7BD64067-4C8A-1844-B48E-4E4D65E2A1F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694677"/>
                <a:ext cx="4657343" cy="2163323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81A6D62D-9B71-694C-A2C0-8D6C78D77E4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722227" y="4980117"/>
                <a:ext cx="6469773" cy="1877883"/>
              </a:xfrm>
              <a:prstGeom prst="rect">
                <a:avLst/>
              </a:prstGeom>
            </p:spPr>
          </p:pic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26A0E21C-7890-8A46-9E03-3A2CA74BBD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96112" y="5203135"/>
                <a:ext cx="7333488" cy="1654865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C93CFE6A-35A3-2943-BCC2-AB0307436F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65271"/>
                <a:ext cx="3530544" cy="2592729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F9C64E2-6AC2-8D4F-8F95-2D77C90A70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993961" y="4473144"/>
                <a:ext cx="2198039" cy="2384856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C5571E3-6680-044F-8CF9-FC165A541D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21587" y="5612781"/>
                <a:ext cx="3470413" cy="1245219"/>
              </a:xfrm>
              <a:prstGeom prst="rect">
                <a:avLst/>
              </a:prstGeom>
            </p:spPr>
          </p:pic>
        </p:grp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EE467901-ABD8-F549-AEB9-CC1EDE12197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798" y="668579"/>
            <a:ext cx="1190625" cy="473786"/>
          </a:xfrm>
          <a:prstGeom prst="rect">
            <a:avLst/>
          </a:prstGeom>
        </p:spPr>
      </p:pic>
      <p:sp>
        <p:nvSpPr>
          <p:cNvPr id="61" name="Subtitle 60">
            <a:extLst>
              <a:ext uri="{FF2B5EF4-FFF2-40B4-BE49-F238E27FC236}">
                <a16:creationId xmlns:a16="http://schemas.microsoft.com/office/drawing/2014/main" id="{D3140B26-EF4F-9140-861F-74099371C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7821" y="3674216"/>
            <a:ext cx="8534401" cy="659713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1EF1BA"/>
                </a:solidFill>
              </a:rPr>
              <a:t>Christopher Zent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1519FC-7D8D-8945-8148-8F965EFCAF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7821" y="2520348"/>
            <a:ext cx="8525773" cy="914400"/>
          </a:xfrm>
        </p:spPr>
        <p:txBody>
          <a:bodyPr/>
          <a:lstStyle/>
          <a:p>
            <a:pPr algn="l"/>
            <a:r>
              <a:rPr lang="en-US" sz="3600" b="0" dirty="0"/>
              <a:t>ArcGIS Pro SDK for .NET: </a:t>
            </a:r>
            <a:br>
              <a:rPr lang="en-US" sz="3600" b="0" dirty="0"/>
            </a:br>
            <a:r>
              <a:rPr lang="en-US" sz="3600" b="0" dirty="0"/>
              <a:t>Approaches for Pro Extensibility</a:t>
            </a:r>
          </a:p>
        </p:txBody>
      </p:sp>
      <p:sp>
        <p:nvSpPr>
          <p:cNvPr id="10" name="EPC 2020">
            <a:extLst>
              <a:ext uri="{FF2B5EF4-FFF2-40B4-BE49-F238E27FC236}">
                <a16:creationId xmlns:a16="http://schemas.microsoft.com/office/drawing/2014/main" id="{1AEA1F3A-D253-E142-B8A1-AEEFA33C3F6B}"/>
              </a:ext>
            </a:extLst>
          </p:cNvPr>
          <p:cNvSpPr txBox="1">
            <a:spLocks/>
          </p:cNvSpPr>
          <p:nvPr/>
        </p:nvSpPr>
        <p:spPr bwMode="white">
          <a:xfrm>
            <a:off x="3322422" y="5095092"/>
            <a:ext cx="2063579" cy="48630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400" b="1" i="1" dirty="0">
                <a:solidFill>
                  <a:schemeClr val="accent4">
                    <a:lumMod val="20000"/>
                    <a:lumOff val="80000"/>
                    <a:alpha val="50000"/>
                  </a:schemeClr>
                </a:solidFill>
              </a:rPr>
              <a:t>2021 ESRI </a:t>
            </a:r>
            <a:br>
              <a:rPr lang="en-US" sz="1400" b="1" i="1" dirty="0">
                <a:solidFill>
                  <a:schemeClr val="accent4">
                    <a:lumMod val="20000"/>
                    <a:lumOff val="80000"/>
                    <a:alpha val="50000"/>
                  </a:schemeClr>
                </a:solidFill>
              </a:rPr>
            </a:br>
            <a:r>
              <a:rPr lang="en-US" sz="1400" b="1" i="1" dirty="0">
                <a:solidFill>
                  <a:schemeClr val="accent4">
                    <a:lumMod val="20000"/>
                    <a:lumOff val="80000"/>
                    <a:alpha val="50000"/>
                  </a:schemeClr>
                </a:solidFill>
              </a:rPr>
              <a:t>    DEVELOPER SUMMIT</a:t>
            </a:r>
            <a:endParaRPr lang="en-US" sz="1400" i="1" dirty="0">
              <a:solidFill>
                <a:schemeClr val="accent4">
                  <a:lumMod val="20000"/>
                  <a:lumOff val="80000"/>
                  <a:alpha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213702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179D82D-CC83-4915-8B75-B8040C21BC8C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2653D71-0101-4DEB-919A-3CAE46103377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2019B353-374A-4782-9EEF-8FF2FC99AAC9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9B91438D-5CFD-4E13-A99A-D40CED51FC1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BBC0A6E-87C9-4154-ADA4-ACE2EDEA32CD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DF4E773B-7CD7-46DC-87DB-F98F4AFDC7F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CD047632-40AB-41FC-B2F4-2F61AA29AD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8" name="gradient background1">
              <a:extLst>
                <a:ext uri="{FF2B5EF4-FFF2-40B4-BE49-F238E27FC236}">
                  <a16:creationId xmlns:a16="http://schemas.microsoft.com/office/drawing/2014/main" id="{2B8DE6C0-37A6-4336-9215-6F5BA6026FB3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What’s possible with the SDK?</a:t>
            </a:r>
            <a:endParaRPr lang="en-US" sz="2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8CDF71-9AAD-4747-B5FE-31D1C97C3F7C}"/>
              </a:ext>
            </a:extLst>
          </p:cNvPr>
          <p:cNvSpPr txBox="1">
            <a:spLocks/>
          </p:cNvSpPr>
          <p:nvPr/>
        </p:nvSpPr>
        <p:spPr>
          <a:xfrm>
            <a:off x="4287258" y="1371851"/>
            <a:ext cx="7810474" cy="345609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1400" dirty="0"/>
              <a:t>Map Exploration </a:t>
            </a:r>
            <a:r>
              <a:rPr lang="en-US" sz="1400" b="0" dirty="0"/>
              <a:t>– build and manage animations, control the camera and build new map tools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Metadata</a:t>
            </a:r>
            <a:r>
              <a:rPr lang="en-US" sz="1400" b="0" dirty="0"/>
              <a:t> – create custom metadata forms using the Metadata Toolkit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Parcel Fabric </a:t>
            </a:r>
            <a:r>
              <a:rPr lang="en-US" sz="1400" b="0" dirty="0"/>
              <a:t>- create editing tools, manage parcel seeds, types and records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Raster</a:t>
            </a:r>
            <a:r>
              <a:rPr lang="en-US" sz="1400" b="0" dirty="0"/>
              <a:t> – work with raster datasets, layers and colorizers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Real-time </a:t>
            </a:r>
            <a:r>
              <a:rPr lang="en-US" sz="1400" b="0" dirty="0"/>
              <a:t>– manage real-time stream layers, events and tracking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Scene Layers </a:t>
            </a:r>
            <a:r>
              <a:rPr lang="en-US" sz="1400" b="0" dirty="0"/>
              <a:t>– manage scene layer content with selection and symbology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Sharing</a:t>
            </a:r>
            <a:r>
              <a:rPr lang="en-US" sz="1400" b="0" dirty="0"/>
              <a:t> – access and search content, folders, and groups of a portal or online organization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Tasks</a:t>
            </a:r>
            <a:r>
              <a:rPr lang="en-US" sz="1400" b="0" dirty="0"/>
              <a:t> – access and manage Tasks within the UI 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Topology</a:t>
            </a:r>
            <a:r>
              <a:rPr lang="en-US" sz="1400" b="0" dirty="0"/>
              <a:t> – explore and manage topology rules, errors, validation and the topology graph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Utility Network </a:t>
            </a:r>
            <a:r>
              <a:rPr lang="en-US" sz="1400" b="0" dirty="0"/>
              <a:t>– create custom utility network tools, traces and workflows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Voxel Layers </a:t>
            </a:r>
            <a:r>
              <a:rPr lang="en-US" sz="1400" b="0" dirty="0"/>
              <a:t>– create and manage voxel layer slices, sections and </a:t>
            </a:r>
            <a:r>
              <a:rPr lang="en-US" sz="1400" b="0" dirty="0" err="1"/>
              <a:t>isosurfaces</a:t>
            </a:r>
            <a:r>
              <a:rPr lang="en-US" sz="1400" b="0" dirty="0"/>
              <a:t>, control voxel layer lighting and rendering</a:t>
            </a:r>
          </a:p>
          <a:p>
            <a:endParaRPr lang="en-US" sz="1600" b="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92051BC-B76A-412D-9E2A-BC17C202E0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786528"/>
              </p:ext>
            </p:extLst>
          </p:nvPr>
        </p:nvGraphicFramePr>
        <p:xfrm>
          <a:off x="-417922" y="1701537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201596788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61C7967-8911-4EF2-ACD5-475615FDF46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8D506F4-5479-4426-8521-8F3FDEF6A7C2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1" name="gradient background1">
                <a:extLst>
                  <a:ext uri="{FF2B5EF4-FFF2-40B4-BE49-F238E27FC236}">
                    <a16:creationId xmlns:a16="http://schemas.microsoft.com/office/drawing/2014/main" id="{E451E8E2-C4ED-4491-B66A-78CB6B4B740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2" name="gradient background1">
                <a:extLst>
                  <a:ext uri="{FF2B5EF4-FFF2-40B4-BE49-F238E27FC236}">
                    <a16:creationId xmlns:a16="http://schemas.microsoft.com/office/drawing/2014/main" id="{174EC95C-B6F1-46A9-AD50-A26A03B0C420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6D2E567-3B0E-4081-8F71-860137C34A52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E964D668-CB34-4427-85AD-F1CA21DC50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256C57A9-953D-4215-A553-FD939DB97A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8" name="gradient background1">
              <a:extLst>
                <a:ext uri="{FF2B5EF4-FFF2-40B4-BE49-F238E27FC236}">
                  <a16:creationId xmlns:a16="http://schemas.microsoft.com/office/drawing/2014/main" id="{C96BAA77-7836-4C4F-ADD9-EC4B643D571F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Approaching Pro Development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756479" y="2371942"/>
            <a:ext cx="4173740" cy="1733546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2400" b="0" dirty="0"/>
              <a:t>Start simple and expand</a:t>
            </a:r>
          </a:p>
          <a:p>
            <a:endParaRPr lang="en-US" sz="2400" b="0" dirty="0"/>
          </a:p>
          <a:p>
            <a:endParaRPr lang="en-US" b="0" dirty="0"/>
          </a:p>
          <a:p>
            <a:endParaRPr lang="en-US" b="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59740378"/>
              </p:ext>
            </p:extLst>
          </p:nvPr>
        </p:nvGraphicFramePr>
        <p:xfrm>
          <a:off x="1879600" y="123417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9635711" y="1597530"/>
            <a:ext cx="2786540" cy="2727592"/>
            <a:chOff x="6493926" y="5190609"/>
            <a:chExt cx="1126067" cy="1045623"/>
          </a:xfrm>
        </p:grpSpPr>
        <p:pic>
          <p:nvPicPr>
            <p:cNvPr id="14" name="Picture 13" descr="ArcGIS_Pro_Icn_512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1489" y="5190609"/>
              <a:ext cx="593744" cy="593742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493926" y="5846765"/>
              <a:ext cx="1126067" cy="38946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 eaLnBrk="0" hangingPunct="0"/>
              <a:r>
                <a:rPr lang="en-US" sz="2400" b="1" dirty="0">
                  <a:solidFill>
                    <a:prstClr val="white">
                      <a:alpha val="60000"/>
                    </a:prstClr>
                  </a:solidFill>
                </a:rPr>
                <a:t>ArcGIS Pro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1204953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F3ABFCF-AF1A-AC49-B5C3-E441296555E5}"/>
              </a:ext>
            </a:extLst>
          </p:cNvPr>
          <p:cNvGrpSpPr/>
          <p:nvPr/>
        </p:nvGrpSpPr>
        <p:grpSpPr>
          <a:xfrm>
            <a:off x="0" y="0"/>
            <a:ext cx="12192000" cy="6858002"/>
            <a:chOff x="0" y="0"/>
            <a:chExt cx="12192000" cy="68580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21BCD63-ACC9-1D4B-B115-330DCFF652A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0C1AF20E-1FEF-AD49-A83B-941CF7891A7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61326F15-1327-C24F-A668-285A5B4A192C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8CC9310-B8EA-1943-88C9-37FDEF826F0D}"/>
                </a:ext>
              </a:extLst>
            </p:cNvPr>
            <p:cNvGrpSpPr/>
            <p:nvPr/>
          </p:nvGrpSpPr>
          <p:grpSpPr>
            <a:xfrm>
              <a:off x="0" y="1325006"/>
              <a:ext cx="11913703" cy="5532996"/>
              <a:chOff x="0" y="1325006"/>
              <a:chExt cx="11913703" cy="5532996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88513B4-7736-744D-9C9F-52C47E8C7E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487" r="-1749"/>
              <a:stretch/>
            </p:blipFill>
            <p:spPr>
              <a:xfrm flipH="1">
                <a:off x="5136469" y="6085675"/>
                <a:ext cx="3770001" cy="77232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11A7C69B-2295-2C4C-B819-95382179DD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3311662"/>
                <a:ext cx="2816980" cy="287753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B853A70A-F06F-7544-83CE-15B50A54BC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4563282" y="4831414"/>
                <a:ext cx="1421377" cy="2631799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9506E1E-1D49-D644-A795-F1485C7E4C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6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0800000">
                <a:off x="0" y="1325006"/>
                <a:ext cx="1009635" cy="2914259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A7EA7A6C-BAA0-3E48-A956-E45BBADD1B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674538"/>
                <a:ext cx="3485536" cy="1183463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6197C3DD-613E-D746-B02E-A4A03A7F73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716787"/>
                <a:ext cx="5145493" cy="2141214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9572730D-E02C-C14E-A8A2-7722C2AB4D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140032" y="6022256"/>
                <a:ext cx="2773671" cy="835744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539" y="2560392"/>
            <a:ext cx="9891197" cy="738664"/>
          </a:xfrm>
        </p:spPr>
        <p:txBody>
          <a:bodyPr/>
          <a:lstStyle/>
          <a:p>
            <a:r>
              <a:rPr lang="en-US" b="0" dirty="0"/>
              <a:t>Extensibility Patterns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9D7530A-2D40-4C68-BFB6-EEC2013427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034650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7C35EE61-6D6D-420C-996A-90F1E8C4601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E8C31E9-8209-472D-93EC-366FDA8C00F5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34" name="gradient background1">
                <a:extLst>
                  <a:ext uri="{FF2B5EF4-FFF2-40B4-BE49-F238E27FC236}">
                    <a16:creationId xmlns:a16="http://schemas.microsoft.com/office/drawing/2014/main" id="{DD16D5C3-D415-435E-8857-AECDF67A7E6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5" name="gradient background1">
                <a:extLst>
                  <a:ext uri="{FF2B5EF4-FFF2-40B4-BE49-F238E27FC236}">
                    <a16:creationId xmlns:a16="http://schemas.microsoft.com/office/drawing/2014/main" id="{E34C415B-0B05-40E1-B736-CC3B4D3647D1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7FB899A-53D1-482C-A0D2-AF02D05D322A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7E7D6AC1-6F11-4F38-9EF7-23F05B7351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A50FB02-0E76-4A4B-8033-36042680D1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30" name="gradient background1">
              <a:extLst>
                <a:ext uri="{FF2B5EF4-FFF2-40B4-BE49-F238E27FC236}">
                  <a16:creationId xmlns:a16="http://schemas.microsoft.com/office/drawing/2014/main" id="{9207DE48-736B-4248-9946-128F405EAE9B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Patterns and Templates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799" y="1521973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SDK Project Templates for Visual Studio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Basic framework for UI, module and classes 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Basic file components</a:t>
            </a:r>
          </a:p>
          <a:p>
            <a:pPr marL="283464" lvl="1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AB7BB15-2F81-4A14-A857-E6F7254AF752}"/>
              </a:ext>
            </a:extLst>
          </p:cNvPr>
          <p:cNvSpPr txBox="1">
            <a:spLocks/>
          </p:cNvSpPr>
          <p:nvPr/>
        </p:nvSpPr>
        <p:spPr>
          <a:xfrm>
            <a:off x="9356005" y="385210"/>
            <a:ext cx="3899407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Pro SDK Templates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783426-321E-40BB-916F-609CB206D7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6005" y="730788"/>
            <a:ext cx="2706363" cy="2289999"/>
          </a:xfrm>
          <a:prstGeom prst="rect">
            <a:avLst/>
          </a:prstGeom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7BDA84A-56C3-48A8-B8E9-E2F3069E02FB}"/>
              </a:ext>
            </a:extLst>
          </p:cNvPr>
          <p:cNvSpPr txBox="1">
            <a:spLocks/>
          </p:cNvSpPr>
          <p:nvPr/>
        </p:nvSpPr>
        <p:spPr>
          <a:xfrm>
            <a:off x="4342239" y="4723798"/>
            <a:ext cx="3899407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Configuration Template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37C312-B81A-4ABA-A255-3DED8004A8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8696" y="3202309"/>
            <a:ext cx="5493672" cy="348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5599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F3B6C1C8-A251-4572-A626-E9C8C66DA67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19A7F34-3E8C-457B-893D-15DE6BF68AD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1" name="gradient background1">
                <a:extLst>
                  <a:ext uri="{FF2B5EF4-FFF2-40B4-BE49-F238E27FC236}">
                    <a16:creationId xmlns:a16="http://schemas.microsoft.com/office/drawing/2014/main" id="{206CE9EF-D5BF-4F77-828C-B1FF8F66FFC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2" name="gradient background1">
                <a:extLst>
                  <a:ext uri="{FF2B5EF4-FFF2-40B4-BE49-F238E27FC236}">
                    <a16:creationId xmlns:a16="http://schemas.microsoft.com/office/drawing/2014/main" id="{016782AD-F88D-4E93-88EA-26A68C8BA30B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255A42F-8E69-4B46-893D-B78318D7BD00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F21FEBD9-01C8-41FB-B8E9-3C59C805E8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FFE0921D-B512-4B92-A367-B3DC9B5A00B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7" name="gradient background1">
              <a:extLst>
                <a:ext uri="{FF2B5EF4-FFF2-40B4-BE49-F238E27FC236}">
                  <a16:creationId xmlns:a16="http://schemas.microsoft.com/office/drawing/2014/main" id="{39AACDAF-B9F2-4687-8F02-7E2228D40BCE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Add-Ins</a:t>
            </a:r>
            <a:r>
              <a:rPr lang="en-US" dirty="0"/>
              <a:t>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4EA5145-5DB2-43F5-B014-265A4FEF5E3A}"/>
              </a:ext>
            </a:extLst>
          </p:cNvPr>
          <p:cNvSpPr txBox="1">
            <a:spLocks/>
          </p:cNvSpPr>
          <p:nvPr/>
        </p:nvSpPr>
        <p:spPr>
          <a:xfrm>
            <a:off x="-1708904" y="1902710"/>
            <a:ext cx="5208730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dirty="0"/>
              <a:t>Datamine</a:t>
            </a:r>
            <a:r>
              <a:rPr lang="en-US" sz="1600" i="0" dirty="0"/>
              <a:t> </a:t>
            </a:r>
            <a:r>
              <a:rPr lang="en-US" sz="1600" dirty="0"/>
              <a:t>Discover for ArcGIS Pro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F4F8D82-5DE3-4843-92BB-605135BA8D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51" y="2261747"/>
            <a:ext cx="7928117" cy="4347952"/>
          </a:xfrm>
          <a:prstGeom prst="rect">
            <a:avLst/>
          </a:prstGeom>
        </p:spPr>
      </p:pic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497E2B7C-1843-4A01-816F-DAEF13EF4E86}"/>
              </a:ext>
            </a:extLst>
          </p:cNvPr>
          <p:cNvSpPr txBox="1">
            <a:spLocks/>
          </p:cNvSpPr>
          <p:nvPr/>
        </p:nvSpPr>
        <p:spPr>
          <a:xfrm>
            <a:off x="7767411" y="1929698"/>
            <a:ext cx="407678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dirty="0"/>
              <a:t>Planet ArcGIS Add-In V2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05C4448-3B70-43DB-A86B-764877BFE9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3620" y="2261746"/>
            <a:ext cx="6782429" cy="441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5841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7C35EE61-6D6D-420C-996A-90F1E8C4601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E8C31E9-8209-472D-93EC-366FDA8C00F5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34" name="gradient background1">
                <a:extLst>
                  <a:ext uri="{FF2B5EF4-FFF2-40B4-BE49-F238E27FC236}">
                    <a16:creationId xmlns:a16="http://schemas.microsoft.com/office/drawing/2014/main" id="{DD16D5C3-D415-435E-8857-AECDF67A7E6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5" name="gradient background1">
                <a:extLst>
                  <a:ext uri="{FF2B5EF4-FFF2-40B4-BE49-F238E27FC236}">
                    <a16:creationId xmlns:a16="http://schemas.microsoft.com/office/drawing/2014/main" id="{E34C415B-0B05-40E1-B736-CC3B4D3647D1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7FB899A-53D1-482C-A0D2-AF02D05D322A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7E7D6AC1-6F11-4F38-9EF7-23F05B7351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A50FB02-0E76-4A4B-8033-36042680D1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30" name="gradient background1">
              <a:extLst>
                <a:ext uri="{FF2B5EF4-FFF2-40B4-BE49-F238E27FC236}">
                  <a16:creationId xmlns:a16="http://schemas.microsoft.com/office/drawing/2014/main" id="{9207DE48-736B-4248-9946-128F405EAE9B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Item Templates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799" y="1521973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SDK templates in Visual Studio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Item templates </a:t>
            </a:r>
            <a:r>
              <a:rPr lang="en-US" b="0" dirty="0">
                <a:solidFill>
                  <a:prstClr val="white"/>
                </a:solidFill>
                <a:hlinkClick r:id="rId5"/>
              </a:rPr>
              <a:t>listing</a:t>
            </a: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FE8B262-BAD1-4CC7-B82A-F114D150F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737" y="2681442"/>
            <a:ext cx="2140010" cy="204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B16F5E0-F517-4945-93CF-9FC8465F6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22" y="2681442"/>
            <a:ext cx="2565265" cy="391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BD1150-D340-4F75-8D32-6E66AAF71D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19461" y="3993468"/>
            <a:ext cx="3091039" cy="23808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7F8FA3-446D-45AB-B604-1C4AA10EDB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31355" y="1176876"/>
            <a:ext cx="4396770" cy="22108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6F9D07-2173-478B-BE40-7FC1E0718C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55294" y="3796199"/>
            <a:ext cx="2514286" cy="2723809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BA6FC9A7-1519-423E-97BB-CD528D33CD1D}"/>
              </a:ext>
            </a:extLst>
          </p:cNvPr>
          <p:cNvSpPr txBox="1">
            <a:spLocks/>
          </p:cNvSpPr>
          <p:nvPr/>
        </p:nvSpPr>
        <p:spPr>
          <a:xfrm>
            <a:off x="8548973" y="849535"/>
            <a:ext cx="3832013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Choosing the Pro Gallery template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6ACE6223-8A1C-4BC9-B839-E6B929093263}"/>
              </a:ext>
            </a:extLst>
          </p:cNvPr>
          <p:cNvSpPr txBox="1">
            <a:spLocks/>
          </p:cNvSpPr>
          <p:nvPr/>
        </p:nvSpPr>
        <p:spPr>
          <a:xfrm>
            <a:off x="9501813" y="3686355"/>
            <a:ext cx="247963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Graphics Layers sample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4100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B3CCCB96-D30B-41C5-825F-07D61A814AB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7DCC134-BD34-4FE6-9F9E-38FC08B4F0CD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0C9B8323-B27F-4784-A80D-69E9D30FEBC8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1" name="gradient background1">
                <a:extLst>
                  <a:ext uri="{FF2B5EF4-FFF2-40B4-BE49-F238E27FC236}">
                    <a16:creationId xmlns:a16="http://schemas.microsoft.com/office/drawing/2014/main" id="{19BA8E46-023C-4234-9602-6C5E8F3B5AFD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FFFED6A-7E18-4E3F-BCF5-A9F19490DEF5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C5201FC-EC5E-4CE8-B83C-ABDE183DECD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1E313AEE-96AF-470E-91D4-D70338D28D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7" name="gradient background1">
              <a:extLst>
                <a:ext uri="{FF2B5EF4-FFF2-40B4-BE49-F238E27FC236}">
                  <a16:creationId xmlns:a16="http://schemas.microsoft.com/office/drawing/2014/main" id="{E569019D-8ECB-4F0A-8379-33B11D11856F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 txBox="1">
            <a:spLocks/>
          </p:cNvSpPr>
          <p:nvPr/>
        </p:nvSpPr>
        <p:spPr>
          <a:xfrm>
            <a:off x="342559" y="467181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How does a Pro add-in work?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551709"/>
            <a:ext cx="6035432" cy="43688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Extends ArcGIS Pro through: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4"/>
              </a:rPr>
              <a:t>Pro buttons, tools,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4"/>
              </a:rPr>
              <a:t>dockpanes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4"/>
              </a:rPr>
              <a:t>, controls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, etc.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Custom functionality you create with Pro APIs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Packaged within a single, compressed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file with an .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esriaddinX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file extension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C:\Users\&lt;UserName&gt;\Documents\ArcGIS\AddIns\ArcGISPro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As Pro starts, it looks for add-ins placed in well-known folders and loads them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39A5D6D-73A3-4371-833C-416CAF39A8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1993" y="2502024"/>
            <a:ext cx="4910072" cy="9269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8FA778-EF0C-40E8-9C10-C5AF967146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3557" y="3833290"/>
            <a:ext cx="3888508" cy="28831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20D172-AFD4-4E98-94EF-36121E5853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348" y="5217963"/>
            <a:ext cx="7092369" cy="1405092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90846B8-0675-44E1-915F-B57E75076293}"/>
              </a:ext>
            </a:extLst>
          </p:cNvPr>
          <p:cNvSpPr txBox="1">
            <a:spLocks/>
          </p:cNvSpPr>
          <p:nvPr/>
        </p:nvSpPr>
        <p:spPr>
          <a:xfrm>
            <a:off x="9154048" y="2097734"/>
            <a:ext cx="318633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dirty="0">
                <a:solidFill>
                  <a:srgbClr val="FFFF96"/>
                </a:solidFill>
              </a:rPr>
              <a:t>Animation Tools Sample Add-in</a:t>
            </a:r>
            <a:endParaRPr lang="en-US" dirty="0">
              <a:solidFill>
                <a:srgbClr val="FFFF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312059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2BD5B87F-D46B-4946-8889-7BF7F538F32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E6CA5018-702A-4664-86D2-C63CBB90BE9E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239C6268-900E-42EB-B101-310DBE21B1EF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1" name="gradient background1">
                <a:extLst>
                  <a:ext uri="{FF2B5EF4-FFF2-40B4-BE49-F238E27FC236}">
                    <a16:creationId xmlns:a16="http://schemas.microsoft.com/office/drawing/2014/main" id="{83B4B005-E49A-4986-818F-6DBB99A2437E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5E76036-A657-4BF5-82AA-CD6EEEE52031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53FE5A48-EB75-4EC1-BD50-104EE6D32C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E48FD260-CD46-42C7-81C8-2F935D45F6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37" name="gradient background1">
              <a:extLst>
                <a:ext uri="{FF2B5EF4-FFF2-40B4-BE49-F238E27FC236}">
                  <a16:creationId xmlns:a16="http://schemas.microsoft.com/office/drawing/2014/main" id="{B91C031C-0DC5-4677-921B-3BE0E1FEF98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038B5B2-DCB1-4FDB-BE46-4536E0D4D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652" y="308458"/>
            <a:ext cx="10826496" cy="430887"/>
          </a:xfrm>
        </p:spPr>
        <p:txBody>
          <a:bodyPr/>
          <a:lstStyle/>
          <a:p>
            <a:r>
              <a:rPr lang="en-US" sz="2800" b="0" dirty="0"/>
              <a:t>Desktop Application Markup Language (DAML)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A8B031D-0FEC-4B3D-8C04-789C98E813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53276" y="1028644"/>
            <a:ext cx="10826496" cy="4990005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1800" b="0" dirty="0">
                <a:hlinkClick r:id="rId4"/>
              </a:rPr>
              <a:t>Add-ins use DAML </a:t>
            </a:r>
            <a:r>
              <a:rPr lang="en-US" sz="1800" b="0" dirty="0"/>
              <a:t>to define the UI elements in Pro</a:t>
            </a:r>
          </a:p>
          <a:p>
            <a:pPr lvl="1"/>
            <a:r>
              <a:rPr lang="en-US" sz="1600" b="0" dirty="0"/>
              <a:t>Buttons, </a:t>
            </a:r>
            <a:r>
              <a:rPr lang="en-US" sz="1600" b="0" dirty="0" err="1"/>
              <a:t>Dockpane</a:t>
            </a:r>
            <a:r>
              <a:rPr lang="en-US" sz="1600" b="0" dirty="0"/>
              <a:t>, Galleries, Property Sheets, Tools, …</a:t>
            </a:r>
          </a:p>
          <a:p>
            <a:r>
              <a:rPr lang="en-US" sz="1800" b="0" dirty="0"/>
              <a:t>DAML uses XML Syntax - stored in the </a:t>
            </a:r>
            <a:r>
              <a:rPr lang="en-US" sz="1800" i="1" dirty="0" err="1"/>
              <a:t>Config.daml</a:t>
            </a:r>
            <a:r>
              <a:rPr lang="en-US" sz="1800" i="1" dirty="0"/>
              <a:t> </a:t>
            </a:r>
            <a:r>
              <a:rPr lang="en-US" sz="1800" b="0" dirty="0"/>
              <a:t>file</a:t>
            </a:r>
          </a:p>
          <a:p>
            <a:r>
              <a:rPr lang="en-US" sz="1800" b="0" dirty="0"/>
              <a:t>Using DAML, you can add, modify, delete any User Interface element </a:t>
            </a:r>
          </a:p>
          <a:p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288908-AC23-4BB9-A6F0-F06A6DC1C8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156" y="2677886"/>
            <a:ext cx="7979951" cy="39958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F47890-B74B-4016-9117-CDB792B0DF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3447" y="2894659"/>
            <a:ext cx="6472658" cy="128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87730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C950876A-5B56-4A9A-BD2D-3D4F3E05CCD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F679C1B-79DE-4388-9F70-409E0BA5DA12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8" name="gradient background1">
                <a:extLst>
                  <a:ext uri="{FF2B5EF4-FFF2-40B4-BE49-F238E27FC236}">
                    <a16:creationId xmlns:a16="http://schemas.microsoft.com/office/drawing/2014/main" id="{E83AAAB2-53D7-4A0A-B735-0620C629C261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27137657-104E-4D0D-9A48-D70E70D796D2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26772E2-9044-4D4A-8D8A-70B081F0C674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39B3F51B-95AA-4E84-89CA-201FCAD38D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0071A8C-05DD-4124-BB43-4E131418EE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968DF890-DC35-418F-B37B-E96433447BC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pPr algn="l"/>
            <a:r>
              <a:rPr lang="en-US" sz="2800" b="0" dirty="0"/>
              <a:t>Installing Add-ins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5478011" cy="3429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0" dirty="0"/>
              <a:t>Simple double-click install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administrator privileges required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installation .exe to run or build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add or remove programs</a:t>
            </a:r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76283A-75F8-4F3C-ABF5-EB7E198653D2}"/>
              </a:ext>
            </a:extLst>
          </p:cNvPr>
          <p:cNvSpPr/>
          <p:nvPr/>
        </p:nvSpPr>
        <p:spPr>
          <a:xfrm>
            <a:off x="843025" y="4210826"/>
            <a:ext cx="66125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Courier New" panose="02070309020205020404" pitchFamily="49" charset="0"/>
              </a:rPr>
              <a:t>C:\Users\&lt;UserName&gt;\Documents\ArcGIS\AddIns\ArcGISPro</a:t>
            </a:r>
          </a:p>
        </p:txBody>
      </p:sp>
      <p:pic>
        <p:nvPicPr>
          <p:cNvPr id="11" name="Picture 3" descr="C:\ArcGIS\SharedArcGIS\Images\Png\AddInDesktop256.png">
            <a:extLst>
              <a:ext uri="{FF2B5EF4-FFF2-40B4-BE49-F238E27FC236}">
                <a16:creationId xmlns:a16="http://schemas.microsoft.com/office/drawing/2014/main" id="{79849653-0053-4F18-AA39-D3E31447F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5655" y="5142990"/>
            <a:ext cx="613902" cy="613902"/>
          </a:xfrm>
          <a:prstGeom prst="rect">
            <a:avLst/>
          </a:prstGeom>
          <a:noFill/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D90B7E-9D3D-49EE-8E4A-B5D7F1A0DD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025" y="4736764"/>
            <a:ext cx="5990809" cy="1244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B5BB9A-0D55-462C-8226-AA0E00D331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1502" y="2792753"/>
            <a:ext cx="3688400" cy="319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76063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B3CCCB96-D30B-41C5-825F-07D61A814AB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7DCC134-BD34-4FE6-9F9E-38FC08B4F0CD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0C9B8323-B27F-4784-A80D-69E9D30FEBC8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1" name="gradient background1">
                <a:extLst>
                  <a:ext uri="{FF2B5EF4-FFF2-40B4-BE49-F238E27FC236}">
                    <a16:creationId xmlns:a16="http://schemas.microsoft.com/office/drawing/2014/main" id="{19BA8E46-023C-4234-9602-6C5E8F3B5AFD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FFFED6A-7E18-4E3F-BCF5-A9F19490DEF5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C5201FC-EC5E-4CE8-B83C-ABDE183DECD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1E313AEE-96AF-470E-91D4-D70338D28D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7" name="gradient background1">
              <a:extLst>
                <a:ext uri="{FF2B5EF4-FFF2-40B4-BE49-F238E27FC236}">
                  <a16:creationId xmlns:a16="http://schemas.microsoft.com/office/drawing/2014/main" id="{E569019D-8ECB-4F0A-8379-33B11D11856F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 txBox="1">
            <a:spLocks/>
          </p:cNvSpPr>
          <p:nvPr/>
        </p:nvSpPr>
        <p:spPr>
          <a:xfrm>
            <a:off x="342559" y="467181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0" dirty="0">
                <a:latin typeface="Arial"/>
                <a:ea typeface="ＭＳ Ｐゴシック"/>
              </a:rPr>
              <a:t>Considerations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335391"/>
            <a:ext cx="10483255" cy="43688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Opportunities: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Powerful, and provide most of what your users are looking for  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Developers can customize the UI by building new custom tools, buttons and panes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Build custom processes with .NET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Integrate third party libraries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Considerations: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 you need control over the start-up process?  &gt;&gt; Configurations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Do you have a data format that you want to use as a layer or table?  &gt;&gt;  Plugin datasources 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Do you need to run a scheduled geodatabase process?  &gt;&gt; </a:t>
            </a:r>
            <a:r>
              <a:rPr lang="en-US" b="0" dirty="0" err="1">
                <a:solidFill>
                  <a:prstClr val="white"/>
                </a:solidFill>
                <a:latin typeface="Arial"/>
                <a:ea typeface="ＭＳ Ｐゴシック"/>
              </a:rPr>
              <a:t>CoreHost</a:t>
            </a: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 apps</a:t>
            </a:r>
          </a:p>
          <a:p>
            <a:pPr marL="283464" lvl="1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2323743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7B27A8D-99D8-4FB6-A28A-973255B256A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CEA8E8A-27E5-4DBC-B037-E7BD4A73AE62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6" name="gradient background1">
                <a:extLst>
                  <a:ext uri="{FF2B5EF4-FFF2-40B4-BE49-F238E27FC236}">
                    <a16:creationId xmlns:a16="http://schemas.microsoft.com/office/drawing/2014/main" id="{1F07D3AC-E0B2-4EE0-B141-F0BA1C735CA8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7" name="gradient background1">
                <a:extLst>
                  <a:ext uri="{FF2B5EF4-FFF2-40B4-BE49-F238E27FC236}">
                    <a16:creationId xmlns:a16="http://schemas.microsoft.com/office/drawing/2014/main" id="{8382561E-855B-4CBF-9063-091331DC2D3D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F95CD3B-5401-4D7D-BDD7-3ACCEBCB401A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3F1EF60E-615A-4AD4-96F3-9FD9209EC7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1C000748-85BC-4BD7-8FA1-FEAA870FEC7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53FD8DC6-BDA8-46C6-9483-D43E8FB1387B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6023B36E-58BC-7242-9710-C4B5AE9F9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Session Overview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89E54C3-F1CD-CA40-80DF-5DA94BF617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03408" y="1569742"/>
            <a:ext cx="11415562" cy="34290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200" b="0" dirty="0"/>
              <a:t>Pro SDK and approaches for your work </a:t>
            </a:r>
          </a:p>
          <a:p>
            <a:pPr>
              <a:spcBef>
                <a:spcPts val="1200"/>
              </a:spcBef>
            </a:pPr>
            <a:r>
              <a:rPr lang="en-US" sz="2200" b="0" dirty="0"/>
              <a:t>Pro Extensibility Patterns</a:t>
            </a:r>
          </a:p>
          <a:p>
            <a:pPr>
              <a:spcBef>
                <a:spcPts val="1200"/>
              </a:spcBef>
            </a:pPr>
            <a:r>
              <a:rPr lang="en-US" sz="2200" b="0" dirty="0"/>
              <a:t>Pro APIs</a:t>
            </a:r>
          </a:p>
          <a:p>
            <a:pPr>
              <a:spcBef>
                <a:spcPts val="600"/>
              </a:spcBef>
            </a:pPr>
            <a:r>
              <a:rPr lang="en-US" sz="2200" b="0" dirty="0"/>
              <a:t>Resources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AD9225B-332A-4B91-A87C-4C9349793C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7784" y="2622515"/>
            <a:ext cx="3401404" cy="22161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6A412BE-439E-4161-A9A4-EB65A892FE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3445" y="4608132"/>
            <a:ext cx="4092854" cy="2150396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2859B522-8D59-4371-AE8E-04374A8624A8}"/>
              </a:ext>
            </a:extLst>
          </p:cNvPr>
          <p:cNvSpPr txBox="1">
            <a:spLocks/>
          </p:cNvSpPr>
          <p:nvPr/>
        </p:nvSpPr>
        <p:spPr>
          <a:xfrm>
            <a:off x="7612909" y="2299475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Voxel Layers API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E43B92-242D-4FF9-A367-20A128A9A9E6}"/>
              </a:ext>
            </a:extLst>
          </p:cNvPr>
          <p:cNvSpPr txBox="1">
            <a:spLocks/>
          </p:cNvSpPr>
          <p:nvPr/>
        </p:nvSpPr>
        <p:spPr>
          <a:xfrm>
            <a:off x="6073445" y="4329183"/>
            <a:ext cx="207284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Parcel Fabric API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630304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FF9601E-3D59-4209-B65F-3C8033C17AE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455622D-116F-4471-BF89-74D5859049D2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7" name="gradient background1">
                <a:extLst>
                  <a:ext uri="{FF2B5EF4-FFF2-40B4-BE49-F238E27FC236}">
                    <a16:creationId xmlns:a16="http://schemas.microsoft.com/office/drawing/2014/main" id="{6A8116AA-D410-45D2-9910-B18C8D0062F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8" name="gradient background1">
                <a:extLst>
                  <a:ext uri="{FF2B5EF4-FFF2-40B4-BE49-F238E27FC236}">
                    <a16:creationId xmlns:a16="http://schemas.microsoft.com/office/drawing/2014/main" id="{40DBF4FD-C681-44AE-9A0C-F9E5E72479B7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DEE7E23-8585-44A0-A0F6-A010C2AA7B39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180C22B2-5C05-495A-A41A-39D81271EE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96CB0826-CA9C-474B-AD27-77A4823E28A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DE897E2C-706B-40AE-BF13-7A10C433CA8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Managed Configurations </a:t>
            </a:r>
            <a:r>
              <a:rPr lang="en-US" b="0" dirty="0"/>
              <a:t>– All Add-in capabilities + additional customization of Pro UI / UX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81B2900-7154-4B30-9B60-279AFF5670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2864" y="2222339"/>
            <a:ext cx="8352559" cy="45243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7305DB5-36B3-4B19-8AF0-CF460155AB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114" y="2222339"/>
            <a:ext cx="8422673" cy="452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40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4DF8BF89-EC23-45DA-A0E6-F3DE752A994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854F418-65AA-4636-BCDD-B005B547D90C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4" name="gradient background1">
                <a:extLst>
                  <a:ext uri="{FF2B5EF4-FFF2-40B4-BE49-F238E27FC236}">
                    <a16:creationId xmlns:a16="http://schemas.microsoft.com/office/drawing/2014/main" id="{82BA7339-B45B-4609-8057-127377A6B152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5" name="gradient background1">
                <a:extLst>
                  <a:ext uri="{FF2B5EF4-FFF2-40B4-BE49-F238E27FC236}">
                    <a16:creationId xmlns:a16="http://schemas.microsoft.com/office/drawing/2014/main" id="{7FD8BD1C-9E02-491C-A642-6C58B5E69101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DF58E5-E7CE-45E0-B68A-D82008C4C284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1CED4EBC-81F0-46C7-ADCE-4B858B0C547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61B4BC25-6DE5-47A9-91DE-EC6ABF7F4D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1" name="gradient background1">
              <a:extLst>
                <a:ext uri="{FF2B5EF4-FFF2-40B4-BE49-F238E27FC236}">
                  <a16:creationId xmlns:a16="http://schemas.microsoft.com/office/drawing/2014/main" id="{E469FFC4-3D49-42B9-96CC-49ED64A8809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47" y="454031"/>
            <a:ext cx="10826496" cy="430887"/>
          </a:xfrm>
        </p:spPr>
        <p:txBody>
          <a:bodyPr/>
          <a:lstStyle/>
          <a:p>
            <a:r>
              <a:rPr lang="en-US" sz="2800" b="0" dirty="0"/>
              <a:t>What is an ArcGIS Pro Configuration?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852976" y="1156437"/>
            <a:ext cx="10486047" cy="5039764"/>
          </a:xfrm>
        </p:spPr>
        <p:txBody>
          <a:bodyPr/>
          <a:lstStyle/>
          <a:p>
            <a:r>
              <a:rPr lang="en-US" sz="2400" b="0" dirty="0"/>
              <a:t>Includes all functionality of an add-in plus:</a:t>
            </a:r>
          </a:p>
          <a:p>
            <a:pPr lvl="1"/>
            <a:r>
              <a:rPr lang="en-US" b="0" dirty="0"/>
              <a:t>Change the application title and icon</a:t>
            </a:r>
          </a:p>
          <a:p>
            <a:pPr lvl="1"/>
            <a:r>
              <a:rPr lang="en-US" b="0" dirty="0"/>
              <a:t>Change the application splash, start page, and about page</a:t>
            </a:r>
          </a:p>
          <a:p>
            <a:pPr lvl="1"/>
            <a:r>
              <a:rPr lang="en-US" b="0" dirty="0"/>
              <a:t>Conditional customization of the UI</a:t>
            </a:r>
          </a:p>
          <a:p>
            <a:endParaRPr lang="en-US" sz="2400" b="0" dirty="0"/>
          </a:p>
          <a:p>
            <a:endParaRPr lang="en-US" sz="2400" b="0" dirty="0"/>
          </a:p>
          <a:p>
            <a:endParaRPr lang="en-US" sz="2400" b="0" dirty="0"/>
          </a:p>
          <a:p>
            <a:endParaRPr lang="en-US" sz="2400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lvl="4">
              <a:spcBef>
                <a:spcPts val="1200"/>
              </a:spcBef>
              <a:spcAft>
                <a:spcPts val="0"/>
              </a:spcAft>
            </a:pPr>
            <a:r>
              <a:rPr lang="en-US" sz="1800" b="0" dirty="0"/>
              <a:t>Packaged within a single, compressed file with a .</a:t>
            </a:r>
            <a:r>
              <a:rPr lang="en-US" sz="1800" b="0" dirty="0" err="1"/>
              <a:t>ProConfigX</a:t>
            </a:r>
            <a:r>
              <a:rPr lang="en-US" sz="1800" b="0" dirty="0"/>
              <a:t> file extension</a:t>
            </a:r>
          </a:p>
          <a:p>
            <a:pPr lvl="4">
              <a:spcBef>
                <a:spcPts val="1200"/>
              </a:spcBef>
              <a:spcAft>
                <a:spcPts val="0"/>
              </a:spcAft>
            </a:pPr>
            <a:r>
              <a:rPr lang="en-US" sz="1800" b="0" dirty="0"/>
              <a:t>Stored at:  C:\Users\&lt;UserName&gt;\Documents\ArcGIS\AddIns\ArcGISPro\Configurations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F6B33B-3E49-4442-8F30-F78B2F16A7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503" y="2749641"/>
            <a:ext cx="4629023" cy="239900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2F4EBCB-D9A4-499F-BE16-1BC69B770AC3}"/>
              </a:ext>
            </a:extLst>
          </p:cNvPr>
          <p:cNvGrpSpPr/>
          <p:nvPr/>
        </p:nvGrpSpPr>
        <p:grpSpPr>
          <a:xfrm>
            <a:off x="3236848" y="5077315"/>
            <a:ext cx="2695701" cy="461094"/>
            <a:chOff x="733427" y="3427571"/>
            <a:chExt cx="3110703" cy="74755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7B0550-1C50-4F9C-93D1-FFE937295C07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EAC3CCA-C96A-4B2C-BD8E-B73CE9D19498}"/>
                </a:ext>
              </a:extLst>
            </p:cNvPr>
            <p:cNvSpPr txBox="1"/>
            <p:nvPr/>
          </p:nvSpPr>
          <p:spPr>
            <a:xfrm>
              <a:off x="733427" y="3427571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Default start page</a:t>
              </a:r>
              <a:endParaRPr lang="en-US" sz="1600" kern="1200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6E05194-9A2C-4ED0-A985-647F4FBDE7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974" y="2749641"/>
            <a:ext cx="4629024" cy="2483278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4F9740B-A29F-46D8-A114-7A5B70C88CD7}"/>
              </a:ext>
            </a:extLst>
          </p:cNvPr>
          <p:cNvGrpSpPr/>
          <p:nvPr/>
        </p:nvGrpSpPr>
        <p:grpSpPr>
          <a:xfrm>
            <a:off x="8476256" y="5077312"/>
            <a:ext cx="2695701" cy="461096"/>
            <a:chOff x="733427" y="3427568"/>
            <a:chExt cx="3110703" cy="74755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1A6E4B2-E5FB-458E-A3C2-D3C71E44B7BB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2505CAC-533D-43D8-A2EF-5459E567C664}"/>
                </a:ext>
              </a:extLst>
            </p:cNvPr>
            <p:cNvSpPr txBox="1"/>
            <p:nvPr/>
          </p:nvSpPr>
          <p:spPr>
            <a:xfrm>
              <a:off x="733427" y="3427568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Custom start page</a:t>
              </a:r>
              <a:endParaRPr 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44040192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611864-1ED6-4F20-830E-4593A0D0A59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C5E7F8B-2238-43D8-8E00-C3F6AAAF85D5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8" name="gradient background1">
                <a:extLst>
                  <a:ext uri="{FF2B5EF4-FFF2-40B4-BE49-F238E27FC236}">
                    <a16:creationId xmlns:a16="http://schemas.microsoft.com/office/drawing/2014/main" id="{1B32222A-B1EB-4061-96EE-51A9483A937A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44EA6130-0124-414A-9013-C75153E73819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32A3128-2DA1-4FF9-9184-4D4D4548DF20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4B638CFD-28B2-4400-8BE8-451D616B39C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11A6C99F-B25E-4C1D-9A50-F082DEAE74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4C5A419C-3604-4C3B-9256-9CD4E889BDC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2" name="Title 1"/>
          <p:cNvSpPr txBox="1">
            <a:spLocks/>
          </p:cNvSpPr>
          <p:nvPr/>
        </p:nvSpPr>
        <p:spPr>
          <a:xfrm>
            <a:off x="685800" y="682625"/>
            <a:ext cx="10826496" cy="43088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2800" b="0" dirty="0"/>
              <a:t>Configurations</a:t>
            </a:r>
            <a:endParaRPr lang="en-US" b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461814"/>
            <a:ext cx="6620840" cy="5268127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0" dirty="0"/>
              <a:t>Add-in with additional capabilities </a:t>
            </a:r>
          </a:p>
          <a:p>
            <a:pPr>
              <a:spcAft>
                <a:spcPts val="1200"/>
              </a:spcAft>
            </a:pPr>
            <a:r>
              <a:rPr lang="en-US" b="0" dirty="0"/>
              <a:t>Custom start-up UX – splash screen, start page</a:t>
            </a:r>
          </a:p>
          <a:p>
            <a:pPr>
              <a:spcAft>
                <a:spcPts val="1200"/>
              </a:spcAft>
            </a:pPr>
            <a:r>
              <a:rPr lang="en-US" b="0" dirty="0"/>
              <a:t>Vary UI / UX based on user role 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ProConcepts</a:t>
            </a:r>
            <a:r>
              <a:rPr lang="en-US" b="0" dirty="0"/>
              <a:t> – Configurations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6"/>
              </a:rPr>
              <a:t>ProGuide</a:t>
            </a:r>
            <a:r>
              <a:rPr lang="en-US" b="0" dirty="0"/>
              <a:t> – Configurations walk-through</a:t>
            </a:r>
          </a:p>
          <a:p>
            <a:pPr lvl="1">
              <a:spcAft>
                <a:spcPts val="1200"/>
              </a:spcAft>
            </a:pPr>
            <a:r>
              <a:rPr lang="en-US" b="0" dirty="0"/>
              <a:t>Samples – </a:t>
            </a:r>
          </a:p>
          <a:p>
            <a:pPr lvl="2">
              <a:spcAft>
                <a:spcPts val="1200"/>
              </a:spcAft>
            </a:pPr>
            <a:r>
              <a:rPr lang="en-US" sz="1800" b="0" dirty="0">
                <a:hlinkClick r:id="rId7"/>
              </a:rPr>
              <a:t>ConfigWithMap</a:t>
            </a:r>
            <a:r>
              <a:rPr lang="en-US" sz="1800" b="0" dirty="0"/>
              <a:t> </a:t>
            </a:r>
          </a:p>
          <a:p>
            <a:pPr lvl="2">
              <a:spcAft>
                <a:spcPts val="1200"/>
              </a:spcAft>
            </a:pPr>
            <a:r>
              <a:rPr lang="en-US" sz="1800" b="0" dirty="0">
                <a:hlinkClick r:id="rId8"/>
              </a:rPr>
              <a:t>ConfigWithStartWizard</a:t>
            </a:r>
            <a:endParaRPr lang="en-US" sz="1800" b="0" dirty="0"/>
          </a:p>
          <a:p>
            <a:pPr lvl="1">
              <a:spcAft>
                <a:spcPts val="1200"/>
              </a:spcAft>
            </a:pPr>
            <a:endParaRPr lang="en-US" dirty="0"/>
          </a:p>
          <a:p>
            <a:pPr marL="283464" lvl="1" indent="0">
              <a:spcAft>
                <a:spcPts val="1200"/>
              </a:spcAft>
              <a:buNone/>
            </a:pPr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4738" y="3233057"/>
            <a:ext cx="6353857" cy="34416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0"/>
          <a:srcRect l="3234" r="3106"/>
          <a:stretch/>
        </p:blipFill>
        <p:spPr>
          <a:xfrm>
            <a:off x="7992439" y="5619169"/>
            <a:ext cx="1587061" cy="80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92695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3BC1054-39B6-4030-95DE-8F591182C11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5CB4A9D-82B1-413E-968A-20A43AE97DA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6" name="gradient background1">
                <a:extLst>
                  <a:ext uri="{FF2B5EF4-FFF2-40B4-BE49-F238E27FC236}">
                    <a16:creationId xmlns:a16="http://schemas.microsoft.com/office/drawing/2014/main" id="{1BCCC4B7-34D6-44E9-86AB-710F9ABFF89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8" name="gradient background1">
                <a:extLst>
                  <a:ext uri="{FF2B5EF4-FFF2-40B4-BE49-F238E27FC236}">
                    <a16:creationId xmlns:a16="http://schemas.microsoft.com/office/drawing/2014/main" id="{95230043-4103-431F-A405-9ECB113A760E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E349FF8-52EC-451D-90F4-99A6E3B5479E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5D825C7F-EFAF-413A-9B72-3C81E25AB6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EB32DC59-D651-4F42-80D4-C4716F3FD3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</p:grp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b="0" dirty="0"/>
              <a:t>Comparing Add-ins and Configurations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727840" y="1312937"/>
            <a:ext cx="5680313" cy="1822766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0" dirty="0"/>
              <a:t>Similarities</a:t>
            </a:r>
          </a:p>
          <a:p>
            <a:pPr lvl="1">
              <a:spcAft>
                <a:spcPts val="1200"/>
              </a:spcAft>
            </a:pPr>
            <a:r>
              <a:rPr lang="en-US" b="0" dirty="0"/>
              <a:t>Built from SDK project templates</a:t>
            </a:r>
          </a:p>
          <a:p>
            <a:pPr lvl="1">
              <a:spcAft>
                <a:spcPts val="1200"/>
              </a:spcAft>
            </a:pPr>
            <a:r>
              <a:rPr lang="en-US" b="0" dirty="0"/>
              <a:t>Compiled and deployed with the standard double-click installation</a:t>
            </a:r>
          </a:p>
          <a:p>
            <a:pPr lvl="1">
              <a:spcAft>
                <a:spcPts val="1200"/>
              </a:spcAft>
            </a:pPr>
            <a:r>
              <a:rPr lang="en-US" b="0" dirty="0"/>
              <a:t>Both allow for customization of the UI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b="0" dirty="0"/>
              <a:t>Differences</a:t>
            </a:r>
          </a:p>
          <a:p>
            <a:pPr lvl="1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b="0" dirty="0">
                <a:solidFill>
                  <a:prstClr val="white"/>
                </a:solidFill>
              </a:rPr>
              <a:t>Add-in</a:t>
            </a:r>
          </a:p>
          <a:p>
            <a:pPr lvl="2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b="0" dirty="0">
                <a:solidFill>
                  <a:prstClr val="white"/>
                </a:solidFill>
              </a:rPr>
              <a:t>Multiple add-ins per Pro session</a:t>
            </a:r>
          </a:p>
          <a:p>
            <a:pPr lvl="1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b="0" dirty="0">
                <a:solidFill>
                  <a:prstClr val="white"/>
                </a:solidFill>
              </a:rPr>
              <a:t>Configuration </a:t>
            </a:r>
          </a:p>
          <a:p>
            <a:pPr lvl="2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b="0" dirty="0">
                <a:solidFill>
                  <a:prstClr val="white"/>
                </a:solidFill>
              </a:rPr>
              <a:t>One configuration per Pro session + add-ins</a:t>
            </a:r>
          </a:p>
          <a:p>
            <a:pPr lvl="2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b="0" dirty="0">
                <a:solidFill>
                  <a:prstClr val="white"/>
                </a:solidFill>
              </a:rPr>
              <a:t>Start-up and Pro UI / UX customization</a:t>
            </a:r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0906" y="2550509"/>
            <a:ext cx="5629938" cy="2566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65650" y="4255584"/>
            <a:ext cx="2746646" cy="244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117477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B96A34C2-C77D-456B-B835-C921E8D1AD2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2103112-D799-4248-87B1-E3DDB6BBAB0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8" name="gradient background1">
                <a:extLst>
                  <a:ext uri="{FF2B5EF4-FFF2-40B4-BE49-F238E27FC236}">
                    <a16:creationId xmlns:a16="http://schemas.microsoft.com/office/drawing/2014/main" id="{CD8C517E-114B-4A26-9B97-0037CE0B10A8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18DF78C0-5C43-4E7A-8DBA-FCB34CE60E3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B933FFF-318B-43B9-B20D-23DC08AD6143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C39FD03E-A6B4-40B7-91C9-7236D0251F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0BA023A-6A68-4530-8C38-EB9854475A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1CA3F32A-CC47-4817-B562-8D58A1043E04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Plugin Datasources </a:t>
            </a:r>
            <a:r>
              <a:rPr lang="en-US" b="0" dirty="0"/>
              <a:t>– Custom data source integration with Pro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028420-45A3-4777-9B65-E060AAED78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9565" y="2621800"/>
            <a:ext cx="5902472" cy="40454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BCF8F5-5073-4B87-A117-4F5D35F4F7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5627" y="2623974"/>
            <a:ext cx="2720984" cy="404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54969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84C02F57-CAFB-4AF1-9589-2052B0F8CF0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804E179-1F8B-462D-87F6-730318094002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37" name="gradient background1">
                <a:extLst>
                  <a:ext uri="{FF2B5EF4-FFF2-40B4-BE49-F238E27FC236}">
                    <a16:creationId xmlns:a16="http://schemas.microsoft.com/office/drawing/2014/main" id="{6C054AF6-AE3C-432B-BC56-05514DAC92D2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8" name="gradient background1">
                <a:extLst>
                  <a:ext uri="{FF2B5EF4-FFF2-40B4-BE49-F238E27FC236}">
                    <a16:creationId xmlns:a16="http://schemas.microsoft.com/office/drawing/2014/main" id="{013F88BC-CC3D-4DDF-88EB-D9B6260884F4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3C2F62D-ED40-4DB0-98CE-F1D437BE2CD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2A452C86-CC20-422D-BCA6-65BE049916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028887CC-3C4E-406F-B7AC-C3FDBA6DB6D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34" name="gradient background1">
              <a:extLst>
                <a:ext uri="{FF2B5EF4-FFF2-40B4-BE49-F238E27FC236}">
                  <a16:creationId xmlns:a16="http://schemas.microsoft.com/office/drawing/2014/main" id="{0A8CD1F1-303C-4B2C-B4D3-B0B9B9B1B887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/>
          <a:lstStyle/>
          <a:p>
            <a:r>
              <a:rPr lang="en-US" sz="3200" b="0" dirty="0"/>
              <a:t>Plugin Datasources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640935"/>
            <a:ext cx="7564821" cy="4990005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>
                <a:hlinkClick r:id="rId4"/>
              </a:rPr>
              <a:t>Plugin Datasource framework </a:t>
            </a:r>
            <a:r>
              <a:rPr lang="en-US" b="0" dirty="0"/>
              <a:t>allows developers to make custom datasources available for use in Pro</a:t>
            </a:r>
          </a:p>
          <a:p>
            <a:pPr lvl="1"/>
            <a:r>
              <a:rPr lang="en-US" b="0" dirty="0"/>
              <a:t>Access in Pro is read-only</a:t>
            </a:r>
          </a:p>
          <a:p>
            <a:pPr lvl="1"/>
            <a:r>
              <a:rPr lang="en-US" b="0" dirty="0"/>
              <a:t>Access is in the form of tables or feature classes</a:t>
            </a:r>
          </a:p>
          <a:p>
            <a:pPr lvl="1"/>
            <a:r>
              <a:rPr lang="en-US" b="0" dirty="0"/>
              <a:t>Access is file-based 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Examples of custom data sources – Image files, GPS data, proprietary file formats</a:t>
            </a:r>
          </a:p>
          <a:p>
            <a:endParaRPr lang="en-US" sz="2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1BE4C3-62EC-44AA-9731-C5E9417AD8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6681" y="2470664"/>
            <a:ext cx="2822693" cy="41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045622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CE466167-CB01-4CA6-84FB-E959BE44B1D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1D6FC5D-E6F4-4AFE-BFF5-116E1F70F077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38" name="gradient background1">
                <a:extLst>
                  <a:ext uri="{FF2B5EF4-FFF2-40B4-BE49-F238E27FC236}">
                    <a16:creationId xmlns:a16="http://schemas.microsoft.com/office/drawing/2014/main" id="{2AF16118-1D51-499E-B377-4A5817856808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9" name="gradient background1">
                <a:extLst>
                  <a:ext uri="{FF2B5EF4-FFF2-40B4-BE49-F238E27FC236}">
                    <a16:creationId xmlns:a16="http://schemas.microsoft.com/office/drawing/2014/main" id="{63A55EC2-F7EB-4388-A6D8-BA89415A9096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BB202B3-EC59-4227-B6D7-F405A004ACE5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E4CA2F20-DBD7-430D-B28A-7004BD5617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D8BA7E70-3CE0-4F7C-8E29-F48A9FD254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35" name="gradient background1">
              <a:extLst>
                <a:ext uri="{FF2B5EF4-FFF2-40B4-BE49-F238E27FC236}">
                  <a16:creationId xmlns:a16="http://schemas.microsoft.com/office/drawing/2014/main" id="{FD87D5A0-F8DC-4DD8-A3DD-FDA6D8588747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/>
          <a:lstStyle/>
          <a:p>
            <a:r>
              <a:rPr lang="en-US" sz="3200" b="0" dirty="0"/>
              <a:t>Plugin Datasources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640935"/>
            <a:ext cx="7922172" cy="499000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1800" b="0" dirty="0"/>
              <a:t>ArcGIS Pro supports data from a large variety of data sources and formats from shape files to Oracle databases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Plugin Datasources allow access to other data sources like relational databases such as MySQL, non-relational databases and other proprietary and file-based data stores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4"/>
              </a:rPr>
              <a:t>ProConcepts</a:t>
            </a:r>
            <a:r>
              <a:rPr lang="en-US" b="0" dirty="0"/>
              <a:t> introduction and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ProGuide</a:t>
            </a:r>
            <a:r>
              <a:rPr lang="en-US" b="0" dirty="0"/>
              <a:t> – walk through guide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6"/>
              </a:rPr>
              <a:t>Samples</a:t>
            </a:r>
            <a:r>
              <a:rPr lang="en-US" b="0" dirty="0"/>
              <a:t> to try, and build on</a:t>
            </a:r>
          </a:p>
          <a:p>
            <a:pPr>
              <a:spcBef>
                <a:spcPts val="1200"/>
              </a:spcBef>
            </a:pPr>
            <a:endParaRPr lang="en-US" sz="1800" b="0" dirty="0"/>
          </a:p>
          <a:p>
            <a:endParaRPr lang="en-US" sz="28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B8E054B0-A07A-4436-99D3-944AA75B8B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6681" y="2470664"/>
            <a:ext cx="2822693" cy="41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46660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F7AD736-8A6D-4042-959B-76866C6E3B8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A4A2B9A-4946-4ACA-8332-45BBCCB9E4FC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6" name="gradient background1">
                <a:extLst>
                  <a:ext uri="{FF2B5EF4-FFF2-40B4-BE49-F238E27FC236}">
                    <a16:creationId xmlns:a16="http://schemas.microsoft.com/office/drawing/2014/main" id="{D0E2DB1B-3529-431F-9900-D8E3A163EE3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7" name="gradient background1">
                <a:extLst>
                  <a:ext uri="{FF2B5EF4-FFF2-40B4-BE49-F238E27FC236}">
                    <a16:creationId xmlns:a16="http://schemas.microsoft.com/office/drawing/2014/main" id="{2490DDE0-E8D8-47A6-8413-3BBF44135BAA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7D1FC96-5C25-4ED8-BD25-4D3CFF3EAEBB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908DFD7-58EE-47D4-9E26-D83254E6D1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F478FD8E-2121-46CA-97F0-A2813CCA5C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38EFD221-48DA-4491-A161-93539942F09F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0" indent="0">
              <a:buNone/>
            </a:pPr>
            <a:r>
              <a:rPr lang="en-US" dirty="0"/>
              <a:t>Plugin Datasources </a:t>
            </a:r>
            <a:r>
              <a:rPr lang="en-US" b="0" dirty="0"/>
              <a:t>– Custom data source integration with Pro</a:t>
            </a:r>
          </a:p>
          <a:p>
            <a:pPr marL="0" indent="0">
              <a:buNone/>
            </a:pPr>
            <a:r>
              <a:rPr lang="en-US" dirty="0" err="1">
                <a:solidFill>
                  <a:srgbClr val="92D050"/>
                </a:solidFill>
              </a:rPr>
              <a:t>CoreHost</a:t>
            </a:r>
            <a:r>
              <a:rPr lang="en-US" dirty="0">
                <a:solidFill>
                  <a:srgbClr val="92D050"/>
                </a:solidFill>
              </a:rPr>
              <a:t> Applications </a:t>
            </a:r>
            <a:r>
              <a:rPr lang="en-US" b="0" dirty="0"/>
              <a:t>– Standalone apps for 64-bit Geodatabase and Geometry access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75990-AF10-4410-9C68-B89D4672AA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3189" y="3213357"/>
            <a:ext cx="4683473" cy="336403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F8EAD01-A445-40FC-8613-9981AEB4B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29" y="3457906"/>
            <a:ext cx="5674432" cy="287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575567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A70B985E-BDA3-4EBE-B2EB-25598518E042}"/>
              </a:ext>
            </a:extLst>
          </p:cNvPr>
          <p:cNvGrpSpPr/>
          <p:nvPr/>
        </p:nvGrpSpPr>
        <p:grpSpPr>
          <a:xfrm>
            <a:off x="9021" y="3368"/>
            <a:ext cx="12192000" cy="6858000"/>
            <a:chOff x="0" y="0"/>
            <a:chExt cx="12192000" cy="6858000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921FC84-CCD7-4BE4-B81D-8FBED8407820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53" name="gradient background1">
                <a:extLst>
                  <a:ext uri="{FF2B5EF4-FFF2-40B4-BE49-F238E27FC236}">
                    <a16:creationId xmlns:a16="http://schemas.microsoft.com/office/drawing/2014/main" id="{7818173E-0B61-48F7-AAC5-A05040CF2B1C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54" name="gradient background1">
                <a:extLst>
                  <a:ext uri="{FF2B5EF4-FFF2-40B4-BE49-F238E27FC236}">
                    <a16:creationId xmlns:a16="http://schemas.microsoft.com/office/drawing/2014/main" id="{45175663-D480-43CD-B7B4-DAA20F5BD613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B0E079F6-5D76-49FB-AC5B-A60833C6D062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13C60531-F00A-4754-A7CA-7284146CFF7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03AA1A16-5CC3-459E-8111-9276E8C202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50" name="gradient background1">
              <a:extLst>
                <a:ext uri="{FF2B5EF4-FFF2-40B4-BE49-F238E27FC236}">
                  <a16:creationId xmlns:a16="http://schemas.microsoft.com/office/drawing/2014/main" id="{CB34D836-9209-4097-8729-B400427769E2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200" b="0" dirty="0" err="1">
                <a:latin typeface="+mn-lt"/>
                <a:ea typeface="+mn-ea"/>
              </a:rPr>
              <a:t>CoreHost</a:t>
            </a:r>
            <a:r>
              <a:rPr lang="en-US" sz="3200" b="0" dirty="0">
                <a:latin typeface="+mn-lt"/>
                <a:ea typeface="+mn-ea"/>
              </a:rPr>
              <a:t> Applications</a:t>
            </a:r>
            <a:br>
              <a:rPr lang="en-US" sz="2800" b="0" dirty="0">
                <a:latin typeface="+mn-lt"/>
                <a:ea typeface="+mn-ea"/>
              </a:rPr>
            </a:br>
            <a:endParaRPr lang="en-US" sz="2800" b="0" dirty="0">
              <a:latin typeface="+mn-lt"/>
              <a:ea typeface="+mn-ea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8321" y="1724563"/>
            <a:ext cx="10826496" cy="4990005"/>
          </a:xfrm>
        </p:spPr>
        <p:txBody>
          <a:bodyPr/>
          <a:lstStyle/>
          <a:p>
            <a:r>
              <a:rPr lang="en-US" b="0" dirty="0"/>
              <a:t>Stand-alone application with a subset of Pro Assemblies</a:t>
            </a:r>
          </a:p>
          <a:p>
            <a:pPr lvl="1"/>
            <a:r>
              <a:rPr lang="en-US" b="0" dirty="0" err="1"/>
              <a:t>ArcGIS.CoreHost</a:t>
            </a:r>
            <a:r>
              <a:rPr lang="en-US" b="0" dirty="0"/>
              <a:t> assembly – API to manage </a:t>
            </a:r>
            <a:r>
              <a:rPr lang="en-US" b="0" dirty="0" err="1"/>
              <a:t>CoreHost</a:t>
            </a:r>
            <a:r>
              <a:rPr lang="en-US" b="0" dirty="0"/>
              <a:t> functions</a:t>
            </a:r>
          </a:p>
          <a:p>
            <a:pPr lvl="1"/>
            <a:r>
              <a:rPr lang="en-US" b="0" dirty="0" err="1"/>
              <a:t>ArcGIS.Core</a:t>
            </a:r>
            <a:r>
              <a:rPr lang="en-US" b="0" dirty="0"/>
              <a:t> assembly – Includes Geodatabase and Geometry classes</a:t>
            </a:r>
          </a:p>
          <a:p>
            <a:pPr>
              <a:spcBef>
                <a:spcPts val="1200"/>
              </a:spcBef>
            </a:pPr>
            <a:r>
              <a:rPr lang="en-US" b="0" dirty="0" err="1"/>
              <a:t>CoreHost</a:t>
            </a:r>
            <a:r>
              <a:rPr lang="en-US" b="0" dirty="0"/>
              <a:t> Applications have limited access </a:t>
            </a:r>
          </a:p>
          <a:p>
            <a:pPr lvl="1"/>
            <a:r>
              <a:rPr lang="en-US" b="0" dirty="0"/>
              <a:t>Geodatabase classes </a:t>
            </a:r>
          </a:p>
          <a:p>
            <a:pPr lvl="1"/>
            <a:r>
              <a:rPr lang="en-US" b="0" dirty="0"/>
              <a:t>Geometry classes</a:t>
            </a:r>
          </a:p>
          <a:p>
            <a:pPr>
              <a:spcBef>
                <a:spcPts val="1200"/>
              </a:spcBef>
            </a:pPr>
            <a:r>
              <a:rPr lang="en-US" b="0" dirty="0" err="1"/>
              <a:t>CoreHost</a:t>
            </a:r>
            <a:r>
              <a:rPr lang="en-US" b="0" dirty="0"/>
              <a:t> Application options</a:t>
            </a:r>
          </a:p>
          <a:p>
            <a:pPr lvl="1">
              <a:spcBef>
                <a:spcPts val="1200"/>
              </a:spcBef>
            </a:pPr>
            <a:r>
              <a:rPr lang="en-US" b="0" dirty="0"/>
              <a:t>Windows Console application </a:t>
            </a:r>
          </a:p>
          <a:p>
            <a:pPr lvl="1"/>
            <a:r>
              <a:rPr lang="en-US" b="0" dirty="0"/>
              <a:t>WPF application</a:t>
            </a:r>
            <a:endParaRPr lang="en-US" sz="2400" b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B576E6-CE0E-48D2-81D0-58930DDF14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074" y="3532230"/>
            <a:ext cx="4470623" cy="321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00213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958E1D-0249-4422-8023-7FD20A53AB83}"/>
              </a:ext>
            </a:extLst>
          </p:cNvPr>
          <p:cNvGrpSpPr/>
          <p:nvPr/>
        </p:nvGrpSpPr>
        <p:grpSpPr>
          <a:xfrm>
            <a:off x="9021" y="-15486"/>
            <a:ext cx="12192000" cy="6858000"/>
            <a:chOff x="0" y="0"/>
            <a:chExt cx="12192000" cy="6858000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0C3FF8E-BD7B-483C-A708-493ABF1FBC9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37" name="gradient background1">
                <a:extLst>
                  <a:ext uri="{FF2B5EF4-FFF2-40B4-BE49-F238E27FC236}">
                    <a16:creationId xmlns:a16="http://schemas.microsoft.com/office/drawing/2014/main" id="{41953B6E-64AA-46CE-B090-1AAFA54A4DE3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8" name="gradient background1">
                <a:extLst>
                  <a:ext uri="{FF2B5EF4-FFF2-40B4-BE49-F238E27FC236}">
                    <a16:creationId xmlns:a16="http://schemas.microsoft.com/office/drawing/2014/main" id="{E520BB9E-6293-47DB-83C4-852AB7135408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897BB7B-A08F-4EC1-8371-F95F473F1B69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0D8418F8-9DC8-44A7-9A73-558B3A2EFC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CB6D186D-4D20-4796-B505-19931CD1A2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34" name="gradient background1">
              <a:extLst>
                <a:ext uri="{FF2B5EF4-FFF2-40B4-BE49-F238E27FC236}">
                  <a16:creationId xmlns:a16="http://schemas.microsoft.com/office/drawing/2014/main" id="{430F0277-D0C7-4A3E-9C1E-16B3E8006857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200" b="0" dirty="0" err="1">
                <a:latin typeface="+mn-lt"/>
                <a:ea typeface="+mn-ea"/>
              </a:rPr>
              <a:t>CoreHost</a:t>
            </a:r>
            <a:r>
              <a:rPr lang="en-US" sz="3200" b="0" dirty="0">
                <a:latin typeface="+mn-lt"/>
                <a:ea typeface="+mn-ea"/>
              </a:rPr>
              <a:t> Applications</a:t>
            </a:r>
            <a:br>
              <a:rPr lang="en-US" sz="2800" b="0" dirty="0">
                <a:latin typeface="+mn-lt"/>
                <a:ea typeface="+mn-ea"/>
              </a:rPr>
            </a:br>
            <a:endParaRPr lang="en-US" sz="2800" b="0" dirty="0">
              <a:latin typeface="+mn-lt"/>
              <a:ea typeface="+mn-ea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8321" y="1724563"/>
            <a:ext cx="10826496" cy="4990005"/>
          </a:xfrm>
        </p:spPr>
        <p:txBody>
          <a:bodyPr/>
          <a:lstStyle/>
          <a:p>
            <a:r>
              <a:rPr lang="en-US" b="0" dirty="0"/>
              <a:t>Scheduled routines</a:t>
            </a:r>
          </a:p>
          <a:p>
            <a:r>
              <a:rPr lang="en-US" b="0" dirty="0"/>
              <a:t>Editing in </a:t>
            </a:r>
            <a:r>
              <a:rPr lang="en-US" b="0" dirty="0">
                <a:hlinkClick r:id="rId4"/>
              </a:rPr>
              <a:t>standalone mode</a:t>
            </a:r>
            <a:endParaRPr lang="en-US" b="0" dirty="0"/>
          </a:p>
          <a:p>
            <a:pPr lvl="1"/>
            <a:endParaRPr lang="en-US" b="0" dirty="0"/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ProConcepts</a:t>
            </a:r>
            <a:r>
              <a:rPr lang="en-US" b="0" dirty="0"/>
              <a:t> introduction and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6"/>
              </a:rPr>
              <a:t>Samples</a:t>
            </a:r>
            <a:r>
              <a:rPr lang="en-US" b="0" dirty="0"/>
              <a:t> to try, and build on</a:t>
            </a:r>
          </a:p>
          <a:p>
            <a:pPr lvl="1"/>
            <a:endParaRPr lang="en-US" b="0" dirty="0"/>
          </a:p>
        </p:txBody>
      </p:sp>
      <p:pic>
        <p:nvPicPr>
          <p:cNvPr id="39" name="Picture 2">
            <a:extLst>
              <a:ext uri="{FF2B5EF4-FFF2-40B4-BE49-F238E27FC236}">
                <a16:creationId xmlns:a16="http://schemas.microsoft.com/office/drawing/2014/main" id="{04F7574C-A752-4DFA-9822-B6887479A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381" y="3730937"/>
            <a:ext cx="5674432" cy="287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08341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F3ABFCF-AF1A-AC49-B5C3-E441296555E5}"/>
              </a:ext>
            </a:extLst>
          </p:cNvPr>
          <p:cNvGrpSpPr/>
          <p:nvPr/>
        </p:nvGrpSpPr>
        <p:grpSpPr>
          <a:xfrm>
            <a:off x="0" y="0"/>
            <a:ext cx="12192000" cy="6858002"/>
            <a:chOff x="0" y="0"/>
            <a:chExt cx="12192000" cy="68580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21BCD63-ACC9-1D4B-B115-330DCFF652A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0C1AF20E-1FEF-AD49-A83B-941CF7891A7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61326F15-1327-C24F-A668-285A5B4A192C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8CC9310-B8EA-1943-88C9-37FDEF826F0D}"/>
                </a:ext>
              </a:extLst>
            </p:cNvPr>
            <p:cNvGrpSpPr/>
            <p:nvPr/>
          </p:nvGrpSpPr>
          <p:grpSpPr>
            <a:xfrm>
              <a:off x="0" y="1325006"/>
              <a:ext cx="11913703" cy="5532996"/>
              <a:chOff x="0" y="1325006"/>
              <a:chExt cx="11913703" cy="5532996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88513B4-7736-744D-9C9F-52C47E8C7E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487" r="-1749"/>
              <a:stretch/>
            </p:blipFill>
            <p:spPr>
              <a:xfrm flipH="1">
                <a:off x="5136469" y="6085675"/>
                <a:ext cx="3770001" cy="77232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11A7C69B-2295-2C4C-B819-95382179DD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3311662"/>
                <a:ext cx="2816980" cy="287753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B853A70A-F06F-7544-83CE-15B50A54BC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4563282" y="4831414"/>
                <a:ext cx="1421377" cy="2631799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9506E1E-1D49-D644-A795-F1485C7E4C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6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0800000">
                <a:off x="0" y="1325006"/>
                <a:ext cx="1009635" cy="2914259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A7EA7A6C-BAA0-3E48-A956-E45BBADD1B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674538"/>
                <a:ext cx="3485536" cy="1183463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6197C3DD-613E-D746-B02E-A4A03A7F73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716787"/>
                <a:ext cx="5145493" cy="2141214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9572730D-E02C-C14E-A8A2-7722C2AB4D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140032" y="6022256"/>
                <a:ext cx="2773671" cy="835744"/>
              </a:xfrm>
              <a:prstGeom prst="rect">
                <a:avLst/>
              </a:prstGeom>
            </p:spPr>
          </p:pic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00A067-10B5-0740-9B8E-094820E22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62540" y="3340465"/>
            <a:ext cx="8221903" cy="369332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endParaRPr lang="en-US" sz="2400" dirty="0">
              <a:solidFill>
                <a:srgbClr val="1EF1BA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539" y="2560393"/>
            <a:ext cx="9891197" cy="738664"/>
          </a:xfrm>
        </p:spPr>
        <p:txBody>
          <a:bodyPr/>
          <a:lstStyle/>
          <a:p>
            <a:r>
              <a:rPr lang="en-US" b="0" dirty="0"/>
              <a:t>Extending ArcGIS Pro</a:t>
            </a:r>
          </a:p>
        </p:txBody>
      </p:sp>
    </p:spTree>
    <p:extLst>
      <p:ext uri="{BB962C8B-B14F-4D97-AF65-F5344CB8AC3E}">
        <p14:creationId xmlns:p14="http://schemas.microsoft.com/office/powerpoint/2010/main" val="3235620851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F3ABFCF-AF1A-AC49-B5C3-E441296555E5}"/>
              </a:ext>
            </a:extLst>
          </p:cNvPr>
          <p:cNvGrpSpPr/>
          <p:nvPr/>
        </p:nvGrpSpPr>
        <p:grpSpPr>
          <a:xfrm>
            <a:off x="0" y="0"/>
            <a:ext cx="12192000" cy="6858002"/>
            <a:chOff x="0" y="0"/>
            <a:chExt cx="12192000" cy="68580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21BCD63-ACC9-1D4B-B115-330DCFF652A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0C1AF20E-1FEF-AD49-A83B-941CF7891A7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61326F15-1327-C24F-A668-285A5B4A192C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8CC9310-B8EA-1943-88C9-37FDEF826F0D}"/>
                </a:ext>
              </a:extLst>
            </p:cNvPr>
            <p:cNvGrpSpPr/>
            <p:nvPr/>
          </p:nvGrpSpPr>
          <p:grpSpPr>
            <a:xfrm>
              <a:off x="0" y="1325006"/>
              <a:ext cx="11913703" cy="5532996"/>
              <a:chOff x="0" y="1325006"/>
              <a:chExt cx="11913703" cy="5532996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88513B4-7736-744D-9C9F-52C47E8C7E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487" r="-1749"/>
              <a:stretch/>
            </p:blipFill>
            <p:spPr>
              <a:xfrm flipH="1">
                <a:off x="5136469" y="6085675"/>
                <a:ext cx="3770001" cy="77232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11A7C69B-2295-2C4C-B819-95382179DD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3311662"/>
                <a:ext cx="2816980" cy="287753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B853A70A-F06F-7544-83CE-15B50A54BC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4563282" y="4831414"/>
                <a:ext cx="1421377" cy="2631799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9506E1E-1D49-D644-A795-F1485C7E4C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6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0800000">
                <a:off x="0" y="1325006"/>
                <a:ext cx="1009635" cy="2914259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A7EA7A6C-BAA0-3E48-A956-E45BBADD1B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674538"/>
                <a:ext cx="3485536" cy="1183463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6197C3DD-613E-D746-B02E-A4A03A7F73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716787"/>
                <a:ext cx="5145493" cy="2141214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9572730D-E02C-C14E-A8A2-7722C2AB4D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140032" y="6022256"/>
                <a:ext cx="2773671" cy="835744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539" y="2560392"/>
            <a:ext cx="9891197" cy="738664"/>
          </a:xfrm>
        </p:spPr>
        <p:txBody>
          <a:bodyPr/>
          <a:lstStyle/>
          <a:p>
            <a:r>
              <a:rPr lang="en-US" b="0" dirty="0"/>
              <a:t>ArcGIS Pro APIs</a:t>
            </a:r>
          </a:p>
        </p:txBody>
      </p:sp>
    </p:spTree>
    <p:extLst>
      <p:ext uri="{BB962C8B-B14F-4D97-AF65-F5344CB8AC3E}">
        <p14:creationId xmlns:p14="http://schemas.microsoft.com/office/powerpoint/2010/main" val="1704659553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7C35EE61-6D6D-420C-996A-90F1E8C4601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E8C31E9-8209-472D-93EC-366FDA8C00F5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34" name="gradient background1">
                <a:extLst>
                  <a:ext uri="{FF2B5EF4-FFF2-40B4-BE49-F238E27FC236}">
                    <a16:creationId xmlns:a16="http://schemas.microsoft.com/office/drawing/2014/main" id="{DD16D5C3-D415-435E-8857-AECDF67A7E6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5" name="gradient background1">
                <a:extLst>
                  <a:ext uri="{FF2B5EF4-FFF2-40B4-BE49-F238E27FC236}">
                    <a16:creationId xmlns:a16="http://schemas.microsoft.com/office/drawing/2014/main" id="{E34C415B-0B05-40E1-B736-CC3B4D3647D1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7FB899A-53D1-482C-A0D2-AF02D05D322A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7E7D6AC1-6F11-4F38-9EF7-23F05B7351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A50FB02-0E76-4A4B-8033-36042680D1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30" name="gradient background1">
              <a:extLst>
                <a:ext uri="{FF2B5EF4-FFF2-40B4-BE49-F238E27FC236}">
                  <a16:creationId xmlns:a16="http://schemas.microsoft.com/office/drawing/2014/main" id="{9207DE48-736B-4248-9946-128F405EAE9B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41000" y="1707742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The SDK provides access to the Pro APIs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APIs are installed directly with ArcGIS Pro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2EEBDEF-A41E-4E06-BE2C-660C1583502B}"/>
              </a:ext>
            </a:extLst>
          </p:cNvPr>
          <p:cNvGrpSpPr/>
          <p:nvPr/>
        </p:nvGrpSpPr>
        <p:grpSpPr>
          <a:xfrm>
            <a:off x="617070" y="3820259"/>
            <a:ext cx="4741586" cy="2856792"/>
            <a:chOff x="617070" y="3820259"/>
            <a:chExt cx="4741586" cy="285679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85E30E3-46EB-418A-91F3-25586D15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3634" y="5238697"/>
              <a:ext cx="4708457" cy="1438354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C9B4C0-ACC6-41F0-B4E9-5F4C79F62B79}"/>
                </a:ext>
              </a:extLst>
            </p:cNvPr>
            <p:cNvSpPr/>
            <p:nvPr/>
          </p:nvSpPr>
          <p:spPr bwMode="auto">
            <a:xfrm>
              <a:off x="2829610" y="4876304"/>
              <a:ext cx="263103" cy="368945"/>
            </a:xfrm>
            <a:prstGeom prst="rect">
              <a:avLst/>
            </a:prstGeom>
            <a:solidFill>
              <a:srgbClr val="52EF03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D67D3F-CAEC-4AFC-A32C-7FECA38A4335}"/>
                </a:ext>
              </a:extLst>
            </p:cNvPr>
            <p:cNvSpPr/>
            <p:nvPr/>
          </p:nvSpPr>
          <p:spPr bwMode="auto">
            <a:xfrm>
              <a:off x="617070" y="3820259"/>
              <a:ext cx="4741586" cy="1395097"/>
            </a:xfrm>
            <a:prstGeom prst="rect">
              <a:avLst/>
            </a:prstGeom>
            <a:solidFill>
              <a:srgbClr val="754DA2"/>
            </a:solidFill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chemeClr val="tx1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Visual Studio .NET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A41484C-9145-46A1-8210-38B27A421F29}"/>
                </a:ext>
              </a:extLst>
            </p:cNvPr>
            <p:cNvSpPr/>
            <p:nvPr/>
          </p:nvSpPr>
          <p:spPr bwMode="auto">
            <a:xfrm>
              <a:off x="1703608" y="4772911"/>
              <a:ext cx="2515105" cy="44244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Pro SDK</a:t>
              </a:r>
              <a:endParaRPr lang="en-US" sz="14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250BC2B-FD52-4390-9DC3-957D3A2D8B47}"/>
                </a:ext>
              </a:extLst>
            </p:cNvPr>
            <p:cNvSpPr/>
            <p:nvPr/>
          </p:nvSpPr>
          <p:spPr bwMode="auto">
            <a:xfrm>
              <a:off x="1703608" y="5215356"/>
              <a:ext cx="2515105" cy="495406"/>
            </a:xfrm>
            <a:prstGeom prst="rect">
              <a:avLst/>
            </a:prstGeom>
            <a:solidFill>
              <a:srgbClr val="68E375"/>
            </a:solidFill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Pro APIs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CE3CD0C-1AB1-4C33-A9EA-C152E8B14AB7}"/>
                </a:ext>
              </a:extLst>
            </p:cNvPr>
            <p:cNvSpPr/>
            <p:nvPr/>
          </p:nvSpPr>
          <p:spPr bwMode="auto">
            <a:xfrm>
              <a:off x="1703608" y="4751645"/>
              <a:ext cx="2515105" cy="959117"/>
            </a:xfrm>
            <a:prstGeom prst="rect">
              <a:avLst/>
            </a:prstGeom>
            <a:noFill/>
            <a:ln w="57150">
              <a:solidFill>
                <a:schemeClr val="accent4">
                  <a:lumMod val="7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42897ED-BE78-4778-A870-9B6C5C87CF03}"/>
                </a:ext>
              </a:extLst>
            </p:cNvPr>
            <p:cNvSpPr/>
            <p:nvPr/>
          </p:nvSpPr>
          <p:spPr bwMode="auto">
            <a:xfrm>
              <a:off x="641000" y="5290374"/>
              <a:ext cx="549693" cy="124164"/>
            </a:xfrm>
            <a:prstGeom prst="rect">
              <a:avLst/>
            </a:prstGeom>
            <a:solidFill>
              <a:srgbClr val="005F9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F40BF92A-04BA-423E-9D34-9F85F4E445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7784" y="2622515"/>
            <a:ext cx="3401404" cy="221612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ACD6F10-2F57-4BA9-8584-721DB3A6BB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3445" y="4608132"/>
            <a:ext cx="4092854" cy="2150396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854C66F9-C176-4266-95A6-DAB0D2137A9D}"/>
              </a:ext>
            </a:extLst>
          </p:cNvPr>
          <p:cNvSpPr txBox="1">
            <a:spLocks/>
          </p:cNvSpPr>
          <p:nvPr/>
        </p:nvSpPr>
        <p:spPr>
          <a:xfrm>
            <a:off x="7612909" y="2299475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Voxel Layers API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F2C35BC-13EA-48ED-B10D-942EC7393510}"/>
              </a:ext>
            </a:extLst>
          </p:cNvPr>
          <p:cNvSpPr txBox="1">
            <a:spLocks/>
          </p:cNvSpPr>
          <p:nvPr/>
        </p:nvSpPr>
        <p:spPr>
          <a:xfrm>
            <a:off x="6073445" y="4329183"/>
            <a:ext cx="207284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Parcel Fabric API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7039174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36E14D83-EF6E-4988-9A63-809F2FE1289C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5A6D2BF-A36A-4A38-9246-D3063F1CA4F7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8" name="gradient background1">
                <a:extLst>
                  <a:ext uri="{FF2B5EF4-FFF2-40B4-BE49-F238E27FC236}">
                    <a16:creationId xmlns:a16="http://schemas.microsoft.com/office/drawing/2014/main" id="{9C29E646-C5E2-4122-BC82-51CB7DA0EDE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9" name="gradient background1">
                <a:extLst>
                  <a:ext uri="{FF2B5EF4-FFF2-40B4-BE49-F238E27FC236}">
                    <a16:creationId xmlns:a16="http://schemas.microsoft.com/office/drawing/2014/main" id="{9CBE7610-9D99-4503-BDBA-EF880D34382B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D0DE63F-C022-4D54-83AF-0C9106269BD3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29DCCA9E-87CD-48F6-B1A9-9189FAACED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C26A22A-BC23-48AB-82AA-A7C4EB511D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9" name="gradient background1">
              <a:extLst>
                <a:ext uri="{FF2B5EF4-FFF2-40B4-BE49-F238E27FC236}">
                  <a16:creationId xmlns:a16="http://schemas.microsoft.com/office/drawing/2014/main" id="{972E9A41-CFAF-4FA2-8816-4B475B2B459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46492611"/>
              </p:ext>
            </p:extLst>
          </p:nvPr>
        </p:nvGraphicFramePr>
        <p:xfrm>
          <a:off x="3809961" y="1806302"/>
          <a:ext cx="2391852" cy="5280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30954" y="2023463"/>
            <a:ext cx="1565254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ea typeface="+mn-ea"/>
                <a:cs typeface="+mn-cs"/>
              </a:rPr>
              <a:t>Core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ea typeface="+mn-ea"/>
                <a:cs typeface="+mn-cs"/>
              </a:rPr>
              <a:t>{Install} \ bin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50397" y="1991364"/>
            <a:ext cx="914400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/>
              <a:t>Extension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/>
              <a:t>{install} \ bin \ Extensions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793427310"/>
              </p:ext>
            </p:extLst>
          </p:nvPr>
        </p:nvGraphicFramePr>
        <p:xfrm>
          <a:off x="706268" y="2403914"/>
          <a:ext cx="2379255" cy="1725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98381" y="2774772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  <a:ea typeface="+mn-ea"/>
                <a:cs typeface="+mn-cs"/>
              </a:rPr>
              <a:t>Core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00141" y="2756605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  <a:ea typeface="+mn-ea"/>
                <a:cs typeface="+mn-cs"/>
              </a:rPr>
              <a:t>CoreHost</a:t>
            </a:r>
            <a:endParaRPr lang="en-US" sz="11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155" y="3511751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</a:rPr>
              <a:t>Framework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 and Assemblies</a:t>
            </a: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C7BE2D-C6AE-4EB1-A78A-8250329C8235}"/>
              </a:ext>
            </a:extLst>
          </p:cNvPr>
          <p:cNvGrpSpPr/>
          <p:nvPr/>
        </p:nvGrpSpPr>
        <p:grpSpPr>
          <a:xfrm>
            <a:off x="1952822" y="3319283"/>
            <a:ext cx="1132701" cy="679621"/>
            <a:chOff x="1246262" y="126692"/>
            <a:chExt cx="1132701" cy="679621"/>
          </a:xfrm>
          <a:scene3d>
            <a:camera prst="orthographicFront"/>
            <a:lightRig rig="flat" dir="t"/>
          </a:scene3d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187CCC3-C26E-4FFC-8558-9F7A8DE2077F}"/>
                </a:ext>
              </a:extLst>
            </p:cNvPr>
            <p:cNvSpPr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C5493F-711B-4E9E-83E0-DBB45DDCD767}"/>
                </a:ext>
              </a:extLst>
            </p:cNvPr>
            <p:cNvSpPr txBox="1"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97C803F-896A-4BEC-A8BD-531728AC4C58}"/>
              </a:ext>
            </a:extLst>
          </p:cNvPr>
          <p:cNvSpPr txBox="1"/>
          <p:nvPr/>
        </p:nvSpPr>
        <p:spPr>
          <a:xfrm>
            <a:off x="2200141" y="3492112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</a:rPr>
              <a:t>ItemIndex</a:t>
            </a:r>
            <a:endParaRPr lang="en-US" sz="1100" b="1" dirty="0">
              <a:solidFill>
                <a:schemeClr val="bg1"/>
              </a:solidFill>
            </a:endParaRPr>
          </a:p>
        </p:txBody>
      </p:sp>
      <p:graphicFrame>
        <p:nvGraphicFramePr>
          <p:cNvPr id="30" name="Diagram 29">
            <a:extLst>
              <a:ext uri="{FF2B5EF4-FFF2-40B4-BE49-F238E27FC236}">
                <a16:creationId xmlns:a16="http://schemas.microsoft.com/office/drawing/2014/main" id="{D07FF09D-0206-43DE-9BFF-BC0C3CA70F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1915439"/>
              </p:ext>
            </p:extLst>
          </p:nvPr>
        </p:nvGraphicFramePr>
        <p:xfrm>
          <a:off x="7605863" y="2293094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4CF7F4-D64C-4CE5-B2A1-0D52F62B0DDC}"/>
              </a:ext>
            </a:extLst>
          </p:cNvPr>
          <p:cNvSpPr txBox="1">
            <a:spLocks/>
          </p:cNvSpPr>
          <p:nvPr/>
        </p:nvSpPr>
        <p:spPr>
          <a:xfrm>
            <a:off x="398929" y="1223195"/>
            <a:ext cx="9032689" cy="5329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Core and Extension assemblies installed with Pro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A7E2C553-A549-4778-B7CF-A33FE88BF4A2}"/>
              </a:ext>
            </a:extLst>
          </p:cNvPr>
          <p:cNvSpPr/>
          <p:nvPr/>
        </p:nvSpPr>
        <p:spPr bwMode="auto">
          <a:xfrm>
            <a:off x="6718135" y="3574665"/>
            <a:ext cx="1425223" cy="865040"/>
          </a:xfrm>
          <a:prstGeom prst="rightArrow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24AE46D-1BF3-41E0-98F7-13FB28B7792D}"/>
              </a:ext>
            </a:extLst>
          </p:cNvPr>
          <p:cNvSpPr/>
          <p:nvPr/>
        </p:nvSpPr>
        <p:spPr bwMode="auto">
          <a:xfrm>
            <a:off x="5178478" y="3453030"/>
            <a:ext cx="863029" cy="35498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1B4CECF-E3C7-4D87-BD5E-EE220634F006}"/>
              </a:ext>
            </a:extLst>
          </p:cNvPr>
          <p:cNvSpPr/>
          <p:nvPr/>
        </p:nvSpPr>
        <p:spPr bwMode="auto">
          <a:xfrm>
            <a:off x="9799492" y="2606246"/>
            <a:ext cx="738853" cy="35498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8C93FE7-F31A-4063-9F0A-94851CA455D6}"/>
              </a:ext>
            </a:extLst>
          </p:cNvPr>
          <p:cNvSpPr txBox="1">
            <a:spLocks/>
          </p:cNvSpPr>
          <p:nvPr/>
        </p:nvSpPr>
        <p:spPr>
          <a:xfrm>
            <a:off x="9458122" y="1912057"/>
            <a:ext cx="207284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chemeClr val="tx1"/>
                </a:solidFill>
              </a:rPr>
              <a:t>API Categories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4881697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36E14D83-EF6E-4988-9A63-809F2FE1289C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5A6D2BF-A36A-4A38-9246-D3063F1CA4F7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8" name="gradient background1">
                <a:extLst>
                  <a:ext uri="{FF2B5EF4-FFF2-40B4-BE49-F238E27FC236}">
                    <a16:creationId xmlns:a16="http://schemas.microsoft.com/office/drawing/2014/main" id="{9C29E646-C5E2-4122-BC82-51CB7DA0EDE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9" name="gradient background1">
                <a:extLst>
                  <a:ext uri="{FF2B5EF4-FFF2-40B4-BE49-F238E27FC236}">
                    <a16:creationId xmlns:a16="http://schemas.microsoft.com/office/drawing/2014/main" id="{9CBE7610-9D99-4503-BDBA-EF880D34382B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D0DE63F-C022-4D54-83AF-0C9106269BD3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29DCCA9E-87CD-48F6-B1A9-9189FAACED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C26A22A-BC23-48AB-82AA-A7C4EB511D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9" name="gradient background1">
              <a:extLst>
                <a:ext uri="{FF2B5EF4-FFF2-40B4-BE49-F238E27FC236}">
                  <a16:creationId xmlns:a16="http://schemas.microsoft.com/office/drawing/2014/main" id="{972E9A41-CFAF-4FA2-8816-4B475B2B459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881846600"/>
              </p:ext>
            </p:extLst>
          </p:nvPr>
        </p:nvGraphicFramePr>
        <p:xfrm>
          <a:off x="9543530" y="2165211"/>
          <a:ext cx="2391852" cy="5280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973459" y="298339"/>
            <a:ext cx="1565254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ea typeface="+mn-ea"/>
                <a:cs typeface="+mn-cs"/>
              </a:rPr>
              <a:t>Core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ea typeface="+mn-ea"/>
                <a:cs typeface="+mn-cs"/>
              </a:rPr>
              <a:t>{Install} \ bin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83966" y="2350273"/>
            <a:ext cx="914400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b="1" dirty="0"/>
              <a:t>Extension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b="1" dirty="0"/>
              <a:t>{install} \ bin \ Extensions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141399846"/>
              </p:ext>
            </p:extLst>
          </p:nvPr>
        </p:nvGraphicFramePr>
        <p:xfrm>
          <a:off x="9548773" y="678790"/>
          <a:ext cx="2379255" cy="1725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940886" y="1049648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  <a:ea typeface="+mn-ea"/>
                <a:cs typeface="+mn-cs"/>
              </a:rPr>
              <a:t>Core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042646" y="1031481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  <a:ea typeface="+mn-ea"/>
                <a:cs typeface="+mn-cs"/>
              </a:rPr>
              <a:t>CoreHost</a:t>
            </a:r>
            <a:endParaRPr lang="en-US" sz="11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53660" y="1786627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</a:rPr>
              <a:t>Framework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 and Assemblies</a:t>
            </a: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C7BE2D-C6AE-4EB1-A78A-8250329C8235}"/>
              </a:ext>
            </a:extLst>
          </p:cNvPr>
          <p:cNvGrpSpPr/>
          <p:nvPr/>
        </p:nvGrpSpPr>
        <p:grpSpPr>
          <a:xfrm>
            <a:off x="10795327" y="1594159"/>
            <a:ext cx="1132701" cy="679621"/>
            <a:chOff x="1246262" y="126692"/>
            <a:chExt cx="1132701" cy="679621"/>
          </a:xfrm>
          <a:scene3d>
            <a:camera prst="orthographicFront"/>
            <a:lightRig rig="flat" dir="t"/>
          </a:scene3d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187CCC3-C26E-4FFC-8558-9F7A8DE2077F}"/>
                </a:ext>
              </a:extLst>
            </p:cNvPr>
            <p:cNvSpPr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C5493F-711B-4E9E-83E0-DBB45DDCD767}"/>
                </a:ext>
              </a:extLst>
            </p:cNvPr>
            <p:cNvSpPr txBox="1"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97C803F-896A-4BEC-A8BD-531728AC4C58}"/>
              </a:ext>
            </a:extLst>
          </p:cNvPr>
          <p:cNvSpPr txBox="1"/>
          <p:nvPr/>
        </p:nvSpPr>
        <p:spPr>
          <a:xfrm>
            <a:off x="11042646" y="1766988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</a:rPr>
              <a:t>ItemIndex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4CF7F4-D64C-4CE5-B2A1-0D52F62B0DDC}"/>
              </a:ext>
            </a:extLst>
          </p:cNvPr>
          <p:cNvSpPr txBox="1">
            <a:spLocks/>
          </p:cNvSpPr>
          <p:nvPr/>
        </p:nvSpPr>
        <p:spPr>
          <a:xfrm>
            <a:off x="398929" y="1223195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APIs are categorized and named by functional areas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Pro APIs </a:t>
            </a:r>
            <a:r>
              <a:rPr lang="en-US" b="0" dirty="0">
                <a:solidFill>
                  <a:prstClr val="white"/>
                </a:solidFill>
                <a:hlinkClick r:id="rId14"/>
              </a:rPr>
              <a:t>listing by assembly</a:t>
            </a:r>
            <a:r>
              <a:rPr lang="en-US" b="0" dirty="0">
                <a:solidFill>
                  <a:prstClr val="white"/>
                </a:solidFill>
              </a:rPr>
              <a:t> on SDK Doc Wiki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06D086-FA8F-4EF2-8ED9-23F3A7ED103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3634" y="2388455"/>
            <a:ext cx="7029802" cy="41920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FF8522-750C-4E40-9489-D12F4A814892}"/>
              </a:ext>
            </a:extLst>
          </p:cNvPr>
          <p:cNvSpPr/>
          <p:nvPr/>
        </p:nvSpPr>
        <p:spPr bwMode="auto">
          <a:xfrm>
            <a:off x="1171254" y="3317596"/>
            <a:ext cx="5435029" cy="24994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8CD3BBC-BB9A-4432-8127-64029F0EBE33}"/>
              </a:ext>
            </a:extLst>
          </p:cNvPr>
          <p:cNvSpPr/>
          <p:nvPr/>
        </p:nvSpPr>
        <p:spPr bwMode="auto">
          <a:xfrm>
            <a:off x="9771333" y="995337"/>
            <a:ext cx="656493" cy="319684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9941265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36E14D83-EF6E-4988-9A63-809F2FE1289C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5A6D2BF-A36A-4A38-9246-D3063F1CA4F7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8" name="gradient background1">
                <a:extLst>
                  <a:ext uri="{FF2B5EF4-FFF2-40B4-BE49-F238E27FC236}">
                    <a16:creationId xmlns:a16="http://schemas.microsoft.com/office/drawing/2014/main" id="{9C29E646-C5E2-4122-BC82-51CB7DA0EDE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9" name="gradient background1">
                <a:extLst>
                  <a:ext uri="{FF2B5EF4-FFF2-40B4-BE49-F238E27FC236}">
                    <a16:creationId xmlns:a16="http://schemas.microsoft.com/office/drawing/2014/main" id="{9CBE7610-9D99-4503-BDBA-EF880D34382B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D0DE63F-C022-4D54-83AF-0C9106269BD3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29DCCA9E-87CD-48F6-B1A9-9189FAACED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C26A22A-BC23-48AB-82AA-A7C4EB511D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9" name="gradient background1">
              <a:extLst>
                <a:ext uri="{FF2B5EF4-FFF2-40B4-BE49-F238E27FC236}">
                  <a16:creationId xmlns:a16="http://schemas.microsoft.com/office/drawing/2014/main" id="{972E9A41-CFAF-4FA2-8816-4B475B2B459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4CF7F4-D64C-4CE5-B2A1-0D52F62B0DDC}"/>
              </a:ext>
            </a:extLst>
          </p:cNvPr>
          <p:cNvSpPr txBox="1">
            <a:spLocks/>
          </p:cNvSpPr>
          <p:nvPr/>
        </p:nvSpPr>
        <p:spPr>
          <a:xfrm>
            <a:off x="398929" y="1223195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hlinkClick r:id="rId4"/>
              </a:rPr>
              <a:t>API Reference Guide</a:t>
            </a:r>
            <a:r>
              <a:rPr lang="en-US" b="0" dirty="0">
                <a:solidFill>
                  <a:prstClr val="white"/>
                </a:solidFill>
              </a:rPr>
              <a:t> document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Concept and Guide documents in </a:t>
            </a:r>
            <a:r>
              <a:rPr lang="en-US" b="0" dirty="0">
                <a:solidFill>
                  <a:prstClr val="white"/>
                </a:solidFill>
                <a:hlinkClick r:id="rId5"/>
              </a:rPr>
              <a:t>SDK Doc Wiki</a:t>
            </a:r>
            <a:endParaRPr lang="en-US" b="0" dirty="0">
              <a:solidFill>
                <a:prstClr val="white"/>
              </a:solidFill>
            </a:endParaRP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81D39CD-7C79-4C07-A3EE-033938B77FB6}"/>
              </a:ext>
            </a:extLst>
          </p:cNvPr>
          <p:cNvGrpSpPr/>
          <p:nvPr/>
        </p:nvGrpSpPr>
        <p:grpSpPr>
          <a:xfrm>
            <a:off x="9409185" y="1857805"/>
            <a:ext cx="2542857" cy="1628571"/>
            <a:chOff x="9431618" y="314252"/>
            <a:chExt cx="2542857" cy="162857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15EA90C-8622-4C3B-8665-F738F84FC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31618" y="314252"/>
              <a:ext cx="2542857" cy="1628571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2FF8522-750C-4E40-9489-D12F4A814892}"/>
                </a:ext>
              </a:extLst>
            </p:cNvPr>
            <p:cNvSpPr/>
            <p:nvPr/>
          </p:nvSpPr>
          <p:spPr bwMode="auto">
            <a:xfrm>
              <a:off x="9610509" y="1217690"/>
              <a:ext cx="1847461" cy="22477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7C4F69C0-CE8B-4D3E-8217-F59B42C9E6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4204" y="4033661"/>
            <a:ext cx="3588925" cy="25424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D6A87A-8A8B-4F02-B5A7-97D27173EF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314" y="2534556"/>
            <a:ext cx="7752289" cy="3872136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799FF6EA-77A0-41CD-AB10-91E1A18B7E24}"/>
              </a:ext>
            </a:extLst>
          </p:cNvPr>
          <p:cNvSpPr txBox="1">
            <a:spLocks/>
          </p:cNvSpPr>
          <p:nvPr/>
        </p:nvSpPr>
        <p:spPr>
          <a:xfrm>
            <a:off x="8814028" y="1307131"/>
            <a:ext cx="30921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Doc Wiki Menu –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Geodatabase Group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4A4FD4-FF2E-4858-9A25-E3A9EDB15AFC}"/>
              </a:ext>
            </a:extLst>
          </p:cNvPr>
          <p:cNvSpPr txBox="1">
            <a:spLocks/>
          </p:cNvSpPr>
          <p:nvPr/>
        </p:nvSpPr>
        <p:spPr>
          <a:xfrm>
            <a:off x="8385550" y="3691889"/>
            <a:ext cx="3588925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Geodatabase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9"/>
              </a:rPr>
              <a:t>ProConcepts Doc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5366831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F3ABFCF-AF1A-AC49-B5C3-E441296555E5}"/>
              </a:ext>
            </a:extLst>
          </p:cNvPr>
          <p:cNvGrpSpPr/>
          <p:nvPr/>
        </p:nvGrpSpPr>
        <p:grpSpPr>
          <a:xfrm>
            <a:off x="0" y="0"/>
            <a:ext cx="12192000" cy="6858002"/>
            <a:chOff x="0" y="0"/>
            <a:chExt cx="12192000" cy="68580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21BCD63-ACC9-1D4B-B115-330DCFF652A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0C1AF20E-1FEF-AD49-A83B-941CF7891A7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61326F15-1327-C24F-A668-285A5B4A192C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8CC9310-B8EA-1943-88C9-37FDEF826F0D}"/>
                </a:ext>
              </a:extLst>
            </p:cNvPr>
            <p:cNvGrpSpPr/>
            <p:nvPr/>
          </p:nvGrpSpPr>
          <p:grpSpPr>
            <a:xfrm>
              <a:off x="0" y="1325006"/>
              <a:ext cx="11913703" cy="5532996"/>
              <a:chOff x="0" y="1325006"/>
              <a:chExt cx="11913703" cy="5532996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88513B4-7736-744D-9C9F-52C47E8C7E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487" r="-1749"/>
              <a:stretch/>
            </p:blipFill>
            <p:spPr>
              <a:xfrm flipH="1">
                <a:off x="5136469" y="6085675"/>
                <a:ext cx="3770001" cy="77232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11A7C69B-2295-2C4C-B819-95382179DD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3311662"/>
                <a:ext cx="2816980" cy="287753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B853A70A-F06F-7544-83CE-15B50A54BC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4563282" y="4831414"/>
                <a:ext cx="1421377" cy="2631799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9506E1E-1D49-D644-A795-F1485C7E4C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6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0800000">
                <a:off x="0" y="1325006"/>
                <a:ext cx="1009635" cy="2914259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A7EA7A6C-BAA0-3E48-A956-E45BBADD1B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674538"/>
                <a:ext cx="3485536" cy="1183463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6197C3DD-613E-D746-B02E-A4A03A7F73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716787"/>
                <a:ext cx="5145493" cy="2141214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9572730D-E02C-C14E-A8A2-7722C2AB4D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140032" y="6022256"/>
                <a:ext cx="2773671" cy="835744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539" y="2560392"/>
            <a:ext cx="9891197" cy="738664"/>
          </a:xfrm>
        </p:spPr>
        <p:txBody>
          <a:bodyPr/>
          <a:lstStyle/>
          <a:p>
            <a:r>
              <a:rPr lang="en-US" b="0" dirty="0"/>
              <a:t>Resources for your work</a:t>
            </a:r>
          </a:p>
        </p:txBody>
      </p:sp>
    </p:spTree>
    <p:extLst>
      <p:ext uri="{BB962C8B-B14F-4D97-AF65-F5344CB8AC3E}">
        <p14:creationId xmlns:p14="http://schemas.microsoft.com/office/powerpoint/2010/main" val="3610907286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C4ADB39-923A-41DB-B90A-67DFE064F79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8ACB1ED-FB85-42EF-83FD-CEA18C353E8A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8" name="gradient background1">
                <a:extLst>
                  <a:ext uri="{FF2B5EF4-FFF2-40B4-BE49-F238E27FC236}">
                    <a16:creationId xmlns:a16="http://schemas.microsoft.com/office/drawing/2014/main" id="{B6E13A1C-9BF7-4041-912E-B26E92699B02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AC4E1673-3244-4F3E-8A9D-FE4842FED261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6CEE188-E355-4F0A-A914-F1E6CC90BE6C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0E140350-5B40-4983-9DA7-27B82767C0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72DF91D4-4DF7-4078-BD02-B7F270B01D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6E47FD6C-669D-4119-AFE3-A1262BCA4F3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1354217"/>
          </a:xfrm>
        </p:spPr>
        <p:txBody>
          <a:bodyPr/>
          <a:lstStyle/>
          <a:p>
            <a:r>
              <a:rPr lang="en-US" sz="3200" b="0" dirty="0"/>
              <a:t>SDK Resources</a:t>
            </a:r>
            <a:br>
              <a:rPr lang="en-US" sz="2800" b="0" dirty="0">
                <a:solidFill>
                  <a:srgbClr val="FFFF00"/>
                </a:solidFill>
              </a:rPr>
            </a:br>
            <a:r>
              <a:rPr lang="en-US" sz="2800" b="0" dirty="0">
                <a:solidFill>
                  <a:srgbClr val="FFFF00"/>
                </a:solidFill>
              </a:rPr>
              <a:t>	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665601" y="1569323"/>
            <a:ext cx="11012537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dirty="0">
                <a:hlinkClick r:id="rId5"/>
              </a:rPr>
              <a:t>Landing Page</a:t>
            </a:r>
            <a:r>
              <a:rPr lang="en-US" dirty="0"/>
              <a:t> </a:t>
            </a:r>
            <a:r>
              <a:rPr lang="en-US" b="0" dirty="0"/>
              <a:t>– </a:t>
            </a:r>
            <a:endParaRPr lang="en-US" dirty="0"/>
          </a:p>
          <a:p>
            <a:pPr lvl="1"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  <a:hlinkClick r:id="rId5"/>
              </a:rPr>
              <a:t>https://pro.arcgis.com/en/pro-app/sdk/</a:t>
            </a:r>
            <a:r>
              <a:rPr lang="en-US" b="0" dirty="0">
                <a:solidFill>
                  <a:schemeClr val="tx2"/>
                </a:solidFill>
              </a:rPr>
              <a:t> </a:t>
            </a:r>
          </a:p>
          <a:p>
            <a:pPr fontAlgn="ctr">
              <a:spcBef>
                <a:spcPts val="1200"/>
              </a:spcBef>
              <a:spcAft>
                <a:spcPts val="1200"/>
              </a:spcAft>
            </a:pPr>
            <a:r>
              <a:rPr lang="en-US" b="0" dirty="0"/>
              <a:t>Links to all the Resources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API Reference, Samples and Documentation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ArcGIS Tutorials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 SDK Group on GeoNet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Tech session video recordings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Instructor-led training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ArcGIS Blog posts</a:t>
            </a:r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marL="176213" lvl="1" indent="-176213" fontAlgn="ctr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endParaRPr lang="en-US" sz="2000" b="0" dirty="0">
              <a:solidFill>
                <a:schemeClr val="tx2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76A9CD-9C0C-4312-9ABA-25739C3AC4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6246" y="3492873"/>
            <a:ext cx="5371744" cy="30829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373F03-9586-41CA-8BC2-29190F1F71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6247" y="821344"/>
            <a:ext cx="5371744" cy="268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778626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97D5E14B-1D8C-4000-BEE8-CEF8BFD7B11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00824FF-B068-449E-91A2-E41B1FD0423C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3" name="gradient background1">
                <a:extLst>
                  <a:ext uri="{FF2B5EF4-FFF2-40B4-BE49-F238E27FC236}">
                    <a16:creationId xmlns:a16="http://schemas.microsoft.com/office/drawing/2014/main" id="{54ED7D06-8752-470E-B084-3B156C0FE3FD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4" name="gradient background1">
                <a:extLst>
                  <a:ext uri="{FF2B5EF4-FFF2-40B4-BE49-F238E27FC236}">
                    <a16:creationId xmlns:a16="http://schemas.microsoft.com/office/drawing/2014/main" id="{662A2C06-7656-42EE-AB96-9B5148E867D2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03F1E04-84AF-4CEB-ACE7-B03AD2FDBA74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C6C4155B-FB18-45FB-8C16-9288C9A0DB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043B90A8-16F6-4D80-91D1-50C42B5701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68687849-491B-443B-89AF-37258E06E08B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37896" y="543928"/>
            <a:ext cx="10826496" cy="430887"/>
          </a:xfrm>
        </p:spPr>
        <p:txBody>
          <a:bodyPr/>
          <a:lstStyle/>
          <a:p>
            <a:r>
              <a:rPr lang="en-US" sz="2800" b="0" dirty="0"/>
              <a:t>Samples and Documentation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37896" y="1309247"/>
            <a:ext cx="9578686" cy="1911928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  <a:hlinkClick r:id="rId5"/>
              </a:rPr>
              <a:t>C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5"/>
              </a:rPr>
              <a:t>ommunity</a:t>
            </a: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  <a:hlinkClick r:id="rId5"/>
              </a:rPr>
              <a:t>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5"/>
              </a:rPr>
              <a:t>samples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on GitHub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Ready to use C# solutions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Code snippets for all patterns and APIs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6"/>
              </a:rPr>
              <a:t>API Reference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7"/>
              </a:rPr>
              <a:t>Concept and Guide documents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on GitHub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1CD47B18-0AF0-4140-B37C-376DD3F69476}"/>
              </a:ext>
            </a:extLst>
          </p:cNvPr>
          <p:cNvSpPr txBox="1">
            <a:spLocks/>
          </p:cNvSpPr>
          <p:nvPr/>
        </p:nvSpPr>
        <p:spPr>
          <a:xfrm>
            <a:off x="9327791" y="3229197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Voxel Layers API</a:t>
            </a:r>
            <a:endParaRPr lang="en-US" i="0" dirty="0">
              <a:solidFill>
                <a:srgbClr val="FFFF96"/>
              </a:solidFill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A2D660B5-94BC-46C5-B257-89147D7C2375}"/>
              </a:ext>
            </a:extLst>
          </p:cNvPr>
          <p:cNvSpPr txBox="1">
            <a:spLocks/>
          </p:cNvSpPr>
          <p:nvPr/>
        </p:nvSpPr>
        <p:spPr>
          <a:xfrm>
            <a:off x="4115060" y="6491869"/>
            <a:ext cx="180417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Parcel Fabric API</a:t>
            </a:r>
            <a:endParaRPr lang="en-US" i="0" dirty="0">
              <a:solidFill>
                <a:srgbClr val="FFFF96"/>
              </a:solidFill>
            </a:endParaRP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26657DB-F7D3-403E-BC19-1B530AEA5C76}"/>
              </a:ext>
            </a:extLst>
          </p:cNvPr>
          <p:cNvSpPr txBox="1">
            <a:spLocks/>
          </p:cNvSpPr>
          <p:nvPr/>
        </p:nvSpPr>
        <p:spPr>
          <a:xfrm>
            <a:off x="10061553" y="6491868"/>
            <a:ext cx="212810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Map Exploration API</a:t>
            </a:r>
            <a:endParaRPr lang="en-US" i="0" dirty="0">
              <a:solidFill>
                <a:srgbClr val="FFFF96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7F504F-1DE9-4485-AAD3-870E79EF2E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86252" y="3722938"/>
            <a:ext cx="4953121" cy="2684700"/>
          </a:xfrm>
          <a:prstGeom prst="rect">
            <a:avLst/>
          </a:prstGeom>
        </p:spPr>
      </p:pic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1C46E35E-00C0-4559-A9FF-21B9BA88657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26225" y="505340"/>
            <a:ext cx="4713148" cy="2629722"/>
          </a:xfrm>
          <a:prstGeom prst="rect">
            <a:avLst/>
          </a:prstGeom>
        </p:spPr>
      </p:pic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C81F275-7A1C-4DFD-8F12-0D98BFB4C6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3419" y="3722937"/>
            <a:ext cx="4956371" cy="268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525506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65675C6-1CC9-453F-AFA0-7A10BC0D776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A50FFBA-CCDC-455B-A518-E31BA23B7B37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8" name="gradient background1">
                <a:extLst>
                  <a:ext uri="{FF2B5EF4-FFF2-40B4-BE49-F238E27FC236}">
                    <a16:creationId xmlns:a16="http://schemas.microsoft.com/office/drawing/2014/main" id="{F6FEF9AB-3940-458F-9C2A-8A1D77797821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ABF42306-8476-43A9-A806-217D439D2DE9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614D449-F681-4D99-B53E-91D8A15A048E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97463EBD-4EEC-4F2B-AA13-B4E8D52677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907B3BCC-02A1-4176-8290-1779740935C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51A75CC1-86A9-4983-9DAD-C14449FF6B0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861774"/>
          </a:xfrm>
        </p:spPr>
        <p:txBody>
          <a:bodyPr/>
          <a:lstStyle/>
          <a:p>
            <a:r>
              <a:rPr lang="en-US" sz="2800" b="0" dirty="0"/>
              <a:t>Pro SDK Group on GeoNet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half" idx="2"/>
          </p:nvPr>
        </p:nvSpPr>
        <p:spPr>
          <a:xfrm>
            <a:off x="663478" y="1594947"/>
            <a:ext cx="8723713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  <a:hlinkClick r:id="rId5"/>
              </a:rPr>
              <a:t>ArcGIS Pro SDK Group on GeoNet</a:t>
            </a:r>
            <a:endParaRPr lang="en-US" b="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fontAlgn="ctr">
              <a:spcAft>
                <a:spcPts val="1200"/>
              </a:spcAft>
            </a:pPr>
            <a:r>
              <a:rPr lang="en-US" b="0" dirty="0"/>
              <a:t>Participate in the Community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Collaborate with other developers and Esri staff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Ask questions and search on threads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Provide your feedback on the SDK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Get product updates</a:t>
            </a:r>
          </a:p>
          <a:p>
            <a:pPr lvl="1" fontAlgn="ctr">
              <a:spcAft>
                <a:spcPts val="1200"/>
              </a:spcAft>
            </a:pPr>
            <a:endParaRPr lang="en-US" b="0" dirty="0"/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marL="0" indent="0">
              <a:buClr>
                <a:srgbClr val="D07505"/>
              </a:buClr>
              <a:buSzPct val="90000"/>
              <a:buNone/>
            </a:pPr>
            <a:endParaRPr lang="en-US" dirty="0">
              <a:solidFill>
                <a:srgbClr val="FF0000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51374F-DB1C-4B91-BA76-8B0D5C3B87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0702" y="2690816"/>
            <a:ext cx="5540937" cy="39264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9B60D6A-5369-4E5A-A3B6-FC25274E78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60702" y="344362"/>
            <a:ext cx="5540937" cy="234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635492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8FCC221-049D-4EBA-ACE9-AECD1B98958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68B0725-FFE3-4A90-95D8-9480699FED3D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7" name="gradient background1">
                <a:extLst>
                  <a:ext uri="{FF2B5EF4-FFF2-40B4-BE49-F238E27FC236}">
                    <a16:creationId xmlns:a16="http://schemas.microsoft.com/office/drawing/2014/main" id="{48D398DE-897E-4F45-B9DC-34796AFA74E7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8" name="gradient background1">
                <a:extLst>
                  <a:ext uri="{FF2B5EF4-FFF2-40B4-BE49-F238E27FC236}">
                    <a16:creationId xmlns:a16="http://schemas.microsoft.com/office/drawing/2014/main" id="{B55F64DF-5E88-4AA1-A55D-70ECF82C5198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F9FC42E-1A4E-44CD-A26C-1E9B7B6FC161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D9D05F66-D6B6-4C6B-A3AD-29E4FC1B40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79D1CA0A-23EE-468C-AA8A-DBAD4DF450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B38F99DC-6E00-44EE-AAF8-6CAF77EE6041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1292662"/>
          </a:xfrm>
        </p:spPr>
        <p:txBody>
          <a:bodyPr/>
          <a:lstStyle/>
          <a:p>
            <a:r>
              <a:rPr lang="en-US" sz="2800" b="0" dirty="0"/>
              <a:t>Learning Opportunities</a:t>
            </a:r>
            <a:br>
              <a:rPr lang="en-US" sz="2800" b="0" dirty="0">
                <a:solidFill>
                  <a:srgbClr val="FFFF00"/>
                </a:solidFill>
              </a:rPr>
            </a:br>
            <a:r>
              <a:rPr lang="en-US" sz="2800" b="0" dirty="0">
                <a:solidFill>
                  <a:srgbClr val="FFFF00"/>
                </a:solidFill>
              </a:rPr>
              <a:t>	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half" idx="2"/>
          </p:nvPr>
        </p:nvSpPr>
        <p:spPr>
          <a:xfrm>
            <a:off x="665601" y="1586226"/>
            <a:ext cx="11012537" cy="3427413"/>
          </a:xfrm>
          <a:prstGeom prst="rect">
            <a:avLst/>
          </a:prstGeom>
        </p:spPr>
        <p:txBody>
          <a:bodyPr/>
          <a:lstStyle/>
          <a:p>
            <a:pPr marL="0" indent="0" fontAlgn="ctr">
              <a:spcAft>
                <a:spcPts val="1200"/>
              </a:spcAft>
              <a:buNone/>
            </a:pPr>
            <a:r>
              <a:rPr lang="en-US" sz="2400" b="0" dirty="0"/>
              <a:t>Instructor-Led Training</a:t>
            </a:r>
          </a:p>
          <a:p>
            <a:pPr fontAlgn="ctr">
              <a:spcAft>
                <a:spcPts val="1200"/>
              </a:spcAft>
            </a:pPr>
            <a:r>
              <a:rPr lang="en-US" b="0" dirty="0"/>
              <a:t>“</a:t>
            </a:r>
            <a:r>
              <a:rPr lang="en-US" b="0" dirty="0">
                <a:hlinkClick r:id="rId5"/>
              </a:rPr>
              <a:t>Extending ArcGIS Pro with Add-Ins</a:t>
            </a:r>
            <a:r>
              <a:rPr lang="en-US" b="0" dirty="0"/>
              <a:t>”</a:t>
            </a:r>
          </a:p>
          <a:p>
            <a:pPr fontAlgn="ctr">
              <a:spcAft>
                <a:spcPts val="1200"/>
              </a:spcAft>
            </a:pPr>
            <a:r>
              <a:rPr lang="en-US" b="0" dirty="0"/>
              <a:t>Comprehensive 3-day course </a:t>
            </a:r>
          </a:p>
          <a:p>
            <a:pPr fontAlgn="ctr">
              <a:spcAft>
                <a:spcPts val="1200"/>
              </a:spcAft>
            </a:pPr>
            <a:r>
              <a:rPr lang="en-US" b="0" dirty="0"/>
              <a:t>Jumpstart your development</a:t>
            </a:r>
          </a:p>
          <a:p>
            <a:pPr fontAlgn="ctr">
              <a:spcAft>
                <a:spcPts val="1200"/>
              </a:spcAft>
            </a:pPr>
            <a:endParaRPr lang="en-US" sz="1800" b="0" dirty="0"/>
          </a:p>
          <a:p>
            <a:pPr marL="0" indent="0" fontAlgn="ctr">
              <a:spcAft>
                <a:spcPts val="1200"/>
              </a:spcAft>
              <a:buNone/>
            </a:pPr>
            <a:r>
              <a:rPr lang="en-US" sz="2400" b="0" dirty="0"/>
              <a:t>					</a:t>
            </a:r>
          </a:p>
          <a:p>
            <a:pPr marL="0" indent="0" fontAlgn="ctr">
              <a:spcAft>
                <a:spcPts val="1200"/>
              </a:spcAft>
              <a:buNone/>
            </a:pPr>
            <a:r>
              <a:rPr lang="en-US" sz="2400" b="0" dirty="0"/>
              <a:t>				Upcoming Courses:</a:t>
            </a:r>
          </a:p>
          <a:p>
            <a:pPr marL="0" indent="0" fontAlgn="ctr">
              <a:spcAft>
                <a:spcPts val="1200"/>
              </a:spcAft>
              <a:buNone/>
            </a:pPr>
            <a:endParaRPr lang="en-US" sz="2400" b="0" dirty="0"/>
          </a:p>
          <a:p>
            <a:pPr marL="0" indent="0" fontAlgn="ctr">
              <a:spcAft>
                <a:spcPts val="1200"/>
              </a:spcAft>
              <a:buNone/>
            </a:pPr>
            <a:endParaRPr lang="en-US" sz="2400" b="0" dirty="0"/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marL="176213" lvl="1" indent="-176213" fontAlgn="ctr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endParaRPr lang="en-US" sz="2000" b="0" dirty="0">
              <a:solidFill>
                <a:schemeClr val="tx2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E2C6A9-C915-4752-853B-4D9EDB8BABF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064"/>
          <a:stretch/>
        </p:blipFill>
        <p:spPr>
          <a:xfrm>
            <a:off x="5894962" y="4397339"/>
            <a:ext cx="6050304" cy="21984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FEE5483-4165-45CA-A739-CAAF7189ED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0536" y="1611761"/>
            <a:ext cx="5854533" cy="204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07765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FC763F3-3E30-491F-B9DF-EBC65CD511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9232518-3007-4123-8330-C40909E2218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A6B061A7-F80D-4688-A376-2E1B70F93569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14647F18-EB30-41D7-8973-FF943C881981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F667AF5-328F-4AC8-895E-CD6E29C014BD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64085500-6A99-43CD-B561-CD560A25C13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8E6F5D13-241A-4FE1-A10B-79093020E0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8" name="gradient background1">
              <a:extLst>
                <a:ext uri="{FF2B5EF4-FFF2-40B4-BE49-F238E27FC236}">
                  <a16:creationId xmlns:a16="http://schemas.microsoft.com/office/drawing/2014/main" id="{08777163-7043-4EA7-8CA4-05F705A0AA62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Extending ArcGIS Pro</a:t>
            </a:r>
          </a:p>
        </p:txBody>
      </p:sp>
      <p:sp>
        <p:nvSpPr>
          <p:cNvPr id="16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812800" y="1836615"/>
            <a:ext cx="10369296" cy="3661879"/>
          </a:xfrm>
          <a:prstGeom prst="rect">
            <a:avLst/>
          </a:prstGeom>
        </p:spPr>
        <p:txBody>
          <a:bodyPr/>
          <a:lstStyle/>
          <a:p>
            <a:pPr marL="0" indent="0">
              <a:buClr>
                <a:srgbClr val="D07505"/>
              </a:buClr>
              <a:buSzPct val="90000"/>
              <a:buNone/>
            </a:pPr>
            <a:r>
              <a:rPr lang="en-US" sz="2400" b="0" dirty="0"/>
              <a:t>Options: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Configure</a:t>
            </a:r>
            <a:r>
              <a:rPr lang="en-US" sz="2000" b="0" dirty="0"/>
              <a:t> UI through settings, and workflows through Tasks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Automate</a:t>
            </a:r>
            <a:r>
              <a:rPr lang="en-US" sz="2000" b="0" dirty="0"/>
              <a:t> using geoprocessing and Python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Extend</a:t>
            </a:r>
            <a:r>
              <a:rPr lang="en-US" sz="2000" b="0" dirty="0"/>
              <a:t> with your own custom tools and solutions using the ArcGIS Pro SDK for .NET</a:t>
            </a:r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9C0235-C4A5-4388-A752-AF555EB9C8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071" y="4041590"/>
            <a:ext cx="11351736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828649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16968FF5-560B-4FDB-959B-3921399E1A8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D6A7FEA-4EA3-4E39-BC5A-457D23DA2A9C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31" name="gradient background1">
                <a:extLst>
                  <a:ext uri="{FF2B5EF4-FFF2-40B4-BE49-F238E27FC236}">
                    <a16:creationId xmlns:a16="http://schemas.microsoft.com/office/drawing/2014/main" id="{B91CCFEE-537B-478D-B779-FCA58CE4925A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2" name="gradient background1">
                <a:extLst>
                  <a:ext uri="{FF2B5EF4-FFF2-40B4-BE49-F238E27FC236}">
                    <a16:creationId xmlns:a16="http://schemas.microsoft.com/office/drawing/2014/main" id="{F6AE75D6-BAE7-4782-B873-EADF28A3CD1D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D0DF0C8-8553-495D-AA8B-C3BF970DB51D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7E29F160-41FC-463F-9684-B83A983048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A767F949-8414-46BE-8A91-433A1E42EF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8" name="gradient background1">
              <a:extLst>
                <a:ext uri="{FF2B5EF4-FFF2-40B4-BE49-F238E27FC236}">
                  <a16:creationId xmlns:a16="http://schemas.microsoft.com/office/drawing/2014/main" id="{25A4154D-16F3-4671-BC92-E5BEA7C14813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1" name="Rectangle 159">
            <a:extLst>
              <a:ext uri="{FF2B5EF4-FFF2-40B4-BE49-F238E27FC236}">
                <a16:creationId xmlns:a16="http://schemas.microsoft.com/office/drawing/2014/main" id="{55552DC9-58C5-CF4B-BE2A-B5D45FF2BD7C}"/>
              </a:ext>
            </a:extLst>
          </p:cNvPr>
          <p:cNvSpPr>
            <a:spLocks noChangeAspect="1"/>
          </p:cNvSpPr>
          <p:nvPr/>
        </p:nvSpPr>
        <p:spPr bwMode="auto">
          <a:xfrm>
            <a:off x="8448614" y="1215193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20" name="Rectangle 159">
            <a:extLst>
              <a:ext uri="{FF2B5EF4-FFF2-40B4-BE49-F238E27FC236}">
                <a16:creationId xmlns:a16="http://schemas.microsoft.com/office/drawing/2014/main" id="{AC70542E-9E7C-DD46-AEB7-6D74CB4206EA}"/>
              </a:ext>
            </a:extLst>
          </p:cNvPr>
          <p:cNvSpPr>
            <a:spLocks noChangeAspect="1"/>
          </p:cNvSpPr>
          <p:nvPr/>
        </p:nvSpPr>
        <p:spPr bwMode="auto">
          <a:xfrm>
            <a:off x="4651485" y="1207890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19" name="Rectangle 159">
            <a:extLst>
              <a:ext uri="{FF2B5EF4-FFF2-40B4-BE49-F238E27FC236}">
                <a16:creationId xmlns:a16="http://schemas.microsoft.com/office/drawing/2014/main" id="{40536C6E-BC14-4D42-9E9D-A23D224EEBBA}"/>
              </a:ext>
            </a:extLst>
          </p:cNvPr>
          <p:cNvSpPr>
            <a:spLocks noChangeAspect="1"/>
          </p:cNvSpPr>
          <p:nvPr/>
        </p:nvSpPr>
        <p:spPr bwMode="auto">
          <a:xfrm>
            <a:off x="880121" y="1193504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4C27C4-F5B4-A643-89DB-53FFF2C24560}"/>
              </a:ext>
            </a:extLst>
          </p:cNvPr>
          <p:cNvSpPr txBox="1">
            <a:spLocks/>
          </p:cNvSpPr>
          <p:nvPr/>
        </p:nvSpPr>
        <p:spPr>
          <a:xfrm>
            <a:off x="8636320" y="1831925"/>
            <a:ext cx="3121284" cy="3200876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Terrain Editing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Materials Authoring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High Fidelity Rendering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3D Mesh as Ground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Simulation Modeling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Integrated Mesh Scene Layer Data Management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64-Bit Object ID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New Data Types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BigInteger, Timestamp with Time zone)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Parcel Fabric Coordinate Based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Cadastre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BF624CD-E796-6448-AB9A-F3BD1F4FB597}"/>
              </a:ext>
            </a:extLst>
          </p:cNvPr>
          <p:cNvSpPr txBox="1">
            <a:spLocks/>
          </p:cNvSpPr>
          <p:nvPr/>
        </p:nvSpPr>
        <p:spPr>
          <a:xfrm>
            <a:off x="4651486" y="1201647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8045747-C057-7C4F-BD55-624DAD817230}"/>
              </a:ext>
            </a:extLst>
          </p:cNvPr>
          <p:cNvSpPr txBox="1">
            <a:spLocks/>
          </p:cNvSpPr>
          <p:nvPr/>
        </p:nvSpPr>
        <p:spPr>
          <a:xfrm>
            <a:off x="8448610" y="1210031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C0BE761-F311-A44C-9D7D-2B7AA0CFCB87}"/>
              </a:ext>
            </a:extLst>
          </p:cNvPr>
          <p:cNvSpPr txBox="1">
            <a:spLocks/>
          </p:cNvSpPr>
          <p:nvPr/>
        </p:nvSpPr>
        <p:spPr>
          <a:xfrm>
            <a:off x="880121" y="1193504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E9F5F4-EA21-9F4D-BC32-3F41526A9A7F}"/>
              </a:ext>
            </a:extLst>
          </p:cNvPr>
          <p:cNvSpPr/>
          <p:nvPr/>
        </p:nvSpPr>
        <p:spPr>
          <a:xfrm>
            <a:off x="4816303" y="1207890"/>
            <a:ext cx="3064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Mid-term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" panose="020B0503020202020204" pitchFamily="34" charset="0"/>
              <a:ea typeface="Avenir Medium" charset="0"/>
              <a:cs typeface="Avenir Medium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60931B-8E0C-F346-9D29-1B883B76CE15}"/>
              </a:ext>
            </a:extLst>
          </p:cNvPr>
          <p:cNvSpPr/>
          <p:nvPr/>
        </p:nvSpPr>
        <p:spPr>
          <a:xfrm>
            <a:off x="8636320" y="1207890"/>
            <a:ext cx="29871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Long-term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" panose="020B0503020202020204" pitchFamily="34" charset="0"/>
              <a:ea typeface="Avenir Medium" charset="0"/>
              <a:cs typeface="Avenir Medium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047254-A2EE-214F-B1A0-209D0EC0732F}"/>
              </a:ext>
            </a:extLst>
          </p:cNvPr>
          <p:cNvSpPr/>
          <p:nvPr/>
        </p:nvSpPr>
        <p:spPr>
          <a:xfrm>
            <a:off x="1298109" y="1229456"/>
            <a:ext cx="25840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Near-term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Medium" charset="0"/>
                <a:ea typeface="Avenir Medium" charset="0"/>
                <a:cs typeface="Avenir Medium" charset="0"/>
              </a:rPr>
              <a:t> </a:t>
            </a:r>
          </a:p>
        </p:txBody>
      </p:sp>
      <p:pic>
        <p:nvPicPr>
          <p:cNvPr id="17" name="Graphic 16">
            <a:hlinkClick r:id="rId5"/>
            <a:extLst>
              <a:ext uri="{FF2B5EF4-FFF2-40B4-BE49-F238E27FC236}">
                <a16:creationId xmlns:a16="http://schemas.microsoft.com/office/drawing/2014/main" id="{831F36B3-9A75-47EA-B4E0-4EC1235F4A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2794" y="1617"/>
            <a:ext cx="5241141" cy="11841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24172D-266D-496C-B96B-A0E249712707}"/>
              </a:ext>
            </a:extLst>
          </p:cNvPr>
          <p:cNvSpPr txBox="1"/>
          <p:nvPr/>
        </p:nvSpPr>
        <p:spPr>
          <a:xfrm>
            <a:off x="9693283" y="6225742"/>
            <a:ext cx="2397593" cy="26712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4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ＭＳ Ｐゴシック"/>
              </a:rPr>
              <a:t>January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2021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1C6A45C-F29E-49F1-B09B-0AFB3033BE1C}"/>
              </a:ext>
            </a:extLst>
          </p:cNvPr>
          <p:cNvSpPr txBox="1">
            <a:spLocks/>
          </p:cNvSpPr>
          <p:nvPr/>
        </p:nvSpPr>
        <p:spPr>
          <a:xfrm>
            <a:off x="967067" y="1760773"/>
            <a:ext cx="3496704" cy="6247864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Data Engineering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Floor Aware Mapping and Editing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Machine Learning for Point Clouds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Suitability Modeler Sharing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Presence-only Prediction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Industry Foundation Classes (IFC)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Aviation Charting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Roof Editing in Stereo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Geoprocessing Credit Estimator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Indoor Positioning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Big Data Connection Wizard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Upgrade Python Environment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10B4CD8-802D-422F-AF44-4DE365356AC6}"/>
              </a:ext>
            </a:extLst>
          </p:cNvPr>
          <p:cNvSpPr txBox="1">
            <a:spLocks/>
          </p:cNvSpPr>
          <p:nvPr/>
        </p:nvSpPr>
        <p:spPr>
          <a:xfrm>
            <a:off x="4816303" y="1792441"/>
            <a:ext cx="3331886" cy="5909310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Knowledge Graphs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Catalog Layers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Point Cloud Scene Layer Data Management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Projects in the Enterprise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Voxel Layer Sharing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Presentations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Dynamic Feature Clustering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Animated Symbols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Spatio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-temporal Density Analysis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Multiscale GWR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Scientific Data Ingestion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Big Data Analytic Warehouses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Parcel Fabric 3D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Cadastre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Parcel Lineage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Managed Indoor Data Pipeline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Next LT Pro Regular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8352491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DFCFD85E-7A59-4B22-BD88-98BB9E9B139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CAF3B7E-A611-4273-9710-64E4B468D243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4" name="gradient background1">
                <a:extLst>
                  <a:ext uri="{FF2B5EF4-FFF2-40B4-BE49-F238E27FC236}">
                    <a16:creationId xmlns:a16="http://schemas.microsoft.com/office/drawing/2014/main" id="{6DDE3140-75CB-45A9-B655-C72806383E58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5" name="gradient background1">
                <a:extLst>
                  <a:ext uri="{FF2B5EF4-FFF2-40B4-BE49-F238E27FC236}">
                    <a16:creationId xmlns:a16="http://schemas.microsoft.com/office/drawing/2014/main" id="{9EF6BDCA-4DE4-4264-B709-F91F955A5D41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267ECB9-A735-40F0-946B-C28F7AF0FB2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B0A9DE49-3B1A-4794-9EF0-B1332D6BF6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F145BDCF-95D4-4192-8E33-F25E3017FE4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1" name="gradient background1">
              <a:extLst>
                <a:ext uri="{FF2B5EF4-FFF2-40B4-BE49-F238E27FC236}">
                  <a16:creationId xmlns:a16="http://schemas.microsoft.com/office/drawing/2014/main" id="{EEB98338-5B0C-4738-9281-2E01638EA5B9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2" name="Title 11">
            <a:extLst>
              <a:ext uri="{FF2B5EF4-FFF2-40B4-BE49-F238E27FC236}">
                <a16:creationId xmlns:a16="http://schemas.microsoft.com/office/drawing/2014/main" id="{8B8C8841-D3DA-5F46-9C9F-BB037EE5F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079" y="403417"/>
            <a:ext cx="10826496" cy="430887"/>
          </a:xfrm>
        </p:spPr>
        <p:txBody>
          <a:bodyPr/>
          <a:lstStyle/>
          <a:p>
            <a:r>
              <a:rPr lang="en-US" sz="2800" b="0" dirty="0"/>
              <a:t>Recent Updates - Pro SDK 2.7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1E0E2-797F-44A3-A04F-38BD31AC8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4079" y="1098340"/>
            <a:ext cx="8204250" cy="3429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1800" b="0" dirty="0"/>
              <a:t>New APIs:</a:t>
            </a:r>
          </a:p>
          <a:p>
            <a:pPr lvl="1" fontAlgn="ctr">
              <a:spcAft>
                <a:spcPts val="1200"/>
              </a:spcAft>
            </a:pP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Device Location </a:t>
            </a:r>
            <a:r>
              <a:rPr lang="en-US" sz="1600" b="0" dirty="0"/>
              <a:t>– manage GNSS device connections, visualize device positions and collect data and create new features with position data</a:t>
            </a:r>
          </a:p>
          <a:p>
            <a:pPr lvl="1">
              <a:spcAft>
                <a:spcPts val="1200"/>
              </a:spcAft>
            </a:pP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Parcel Fabric </a:t>
            </a:r>
            <a:r>
              <a:rPr lang="en-US" sz="1600" b="0" dirty="0"/>
              <a:t>– create editing tools, develop record- and quality-driven workflows, manage parcel seeds, parcel types and parcel fabric records</a:t>
            </a:r>
          </a:p>
          <a:p>
            <a:pPr lvl="1" fontAlgn="ctr">
              <a:spcAft>
                <a:spcPts val="1200"/>
              </a:spcAft>
            </a:pP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Topology</a:t>
            </a:r>
            <a:r>
              <a:rPr lang="en-US" sz="1600" b="0" dirty="0"/>
              <a:t> – explore and manage topology rules, errors, validation and the topology graph for geodatabase and service topologies</a:t>
            </a:r>
          </a:p>
          <a:p>
            <a:pPr lvl="1">
              <a:spcAft>
                <a:spcPts val="800"/>
              </a:spcAft>
            </a:pP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Voxel Layers </a:t>
            </a:r>
            <a:r>
              <a:rPr lang="en-US" sz="1600" b="0" dirty="0"/>
              <a:t>- create and manage voxel layer slices, sections and </a:t>
            </a:r>
            <a:r>
              <a:rPr lang="en-US" sz="1600" b="0" dirty="0" err="1"/>
              <a:t>isosurfaces</a:t>
            </a:r>
            <a:r>
              <a:rPr lang="en-US" sz="1600" b="0" dirty="0"/>
              <a:t>, control voxel layer lighting and rendering</a:t>
            </a:r>
          </a:p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en-US" sz="1800" b="0" dirty="0"/>
              <a:t>Enhancements to existing APIs:</a:t>
            </a:r>
          </a:p>
          <a:p>
            <a:pPr lvl="1">
              <a:spcAft>
                <a:spcPts val="800"/>
              </a:spcAft>
            </a:pP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Layouts</a:t>
            </a:r>
            <a:r>
              <a:rPr lang="en-US" sz="1600" dirty="0"/>
              <a:t> </a:t>
            </a:r>
            <a:r>
              <a:rPr lang="en-US" sz="1600" b="0" dirty="0"/>
              <a:t>- Bulk element creation, view page transformation, grouping and ordering elements</a:t>
            </a:r>
          </a:p>
          <a:p>
            <a:pPr lvl="1">
              <a:spcAft>
                <a:spcPts val="800"/>
              </a:spcAft>
            </a:pP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Reports</a:t>
            </a:r>
            <a:r>
              <a:rPr lang="en-US" sz="1600" b="0" dirty="0"/>
              <a:t> – Enhanced ability to create, modify and export reports</a:t>
            </a:r>
          </a:p>
          <a:p>
            <a:pPr lvl="1">
              <a:spcAft>
                <a:spcPts val="800"/>
              </a:spcAft>
            </a:pP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Editing</a:t>
            </a:r>
            <a:r>
              <a:rPr lang="en-US" sz="1600" b="0" dirty="0"/>
              <a:t> – Sketch events for additional control in custom editing tools</a:t>
            </a:r>
          </a:p>
          <a:p>
            <a:pPr lvl="1">
              <a:spcAft>
                <a:spcPts val="800"/>
              </a:spcAft>
            </a:pP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Geodatabase</a:t>
            </a:r>
            <a:r>
              <a:rPr lang="en-US" sz="1600" dirty="0"/>
              <a:t> </a:t>
            </a:r>
            <a:r>
              <a:rPr lang="en-US" sz="1600" b="0" dirty="0"/>
              <a:t>– Pre-release DDL API for schema creation – test creating and deleting of tables and feature classes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BB3EDB-AF60-43B6-A65C-4116E4459A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2699" y="889268"/>
            <a:ext cx="2461355" cy="16036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4D45D1-2B2B-4750-8285-F7994B2BE2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6175" y="2969356"/>
            <a:ext cx="2857979" cy="1501590"/>
          </a:xfrm>
          <a:prstGeom prst="rect">
            <a:avLst/>
          </a:prstGeom>
        </p:spPr>
      </p:pic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459DC4A3-E4A6-4F81-8293-B4805C508B88}"/>
              </a:ext>
            </a:extLst>
          </p:cNvPr>
          <p:cNvSpPr txBox="1">
            <a:spLocks/>
          </p:cNvSpPr>
          <p:nvPr/>
        </p:nvSpPr>
        <p:spPr>
          <a:xfrm>
            <a:off x="10556346" y="635324"/>
            <a:ext cx="1497708" cy="215444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Voxel Layers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C4001F1C-EB6F-448D-849A-750D1BBC0675}"/>
              </a:ext>
            </a:extLst>
          </p:cNvPr>
          <p:cNvSpPr txBox="1">
            <a:spLocks/>
          </p:cNvSpPr>
          <p:nvPr/>
        </p:nvSpPr>
        <p:spPr>
          <a:xfrm>
            <a:off x="8529736" y="2703439"/>
            <a:ext cx="1497708" cy="215444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Parcel Fabric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CC667C9A-3CC2-444A-AB89-4AD7E01C7A48}"/>
              </a:ext>
            </a:extLst>
          </p:cNvPr>
          <p:cNvSpPr txBox="1">
            <a:spLocks/>
          </p:cNvSpPr>
          <p:nvPr/>
        </p:nvSpPr>
        <p:spPr>
          <a:xfrm>
            <a:off x="10559276" y="4632115"/>
            <a:ext cx="1497708" cy="215444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Layouts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F3223C-9B69-43E8-A977-29213DD6A9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31062" y="4936417"/>
            <a:ext cx="2425922" cy="161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31278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F3ABFCF-AF1A-AC49-B5C3-E441296555E5}"/>
              </a:ext>
            </a:extLst>
          </p:cNvPr>
          <p:cNvGrpSpPr/>
          <p:nvPr/>
        </p:nvGrpSpPr>
        <p:grpSpPr>
          <a:xfrm>
            <a:off x="0" y="0"/>
            <a:ext cx="12192000" cy="6858002"/>
            <a:chOff x="0" y="0"/>
            <a:chExt cx="12192000" cy="68580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21BCD63-ACC9-1D4B-B115-330DCFF652A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0C1AF20E-1FEF-AD49-A83B-941CF7891A7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61326F15-1327-C24F-A668-285A5B4A192C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8CC9310-B8EA-1943-88C9-37FDEF826F0D}"/>
                </a:ext>
              </a:extLst>
            </p:cNvPr>
            <p:cNvGrpSpPr/>
            <p:nvPr/>
          </p:nvGrpSpPr>
          <p:grpSpPr>
            <a:xfrm>
              <a:off x="0" y="1325006"/>
              <a:ext cx="11913703" cy="5532996"/>
              <a:chOff x="0" y="1325006"/>
              <a:chExt cx="11913703" cy="5532996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88513B4-7736-744D-9C9F-52C47E8C7E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487" r="-1749"/>
              <a:stretch/>
            </p:blipFill>
            <p:spPr>
              <a:xfrm flipH="1">
                <a:off x="5136469" y="6085675"/>
                <a:ext cx="3770001" cy="77232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11A7C69B-2295-2C4C-B819-95382179DD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3311662"/>
                <a:ext cx="2816980" cy="287753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B853A70A-F06F-7544-83CE-15B50A54BC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4563282" y="4831414"/>
                <a:ext cx="1421377" cy="2631799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9506E1E-1D49-D644-A795-F1485C7E4C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6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0800000">
                <a:off x="0" y="1325006"/>
                <a:ext cx="1009635" cy="2914259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A7EA7A6C-BAA0-3E48-A956-E45BBADD1B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674538"/>
                <a:ext cx="3485536" cy="1183463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6197C3DD-613E-D746-B02E-A4A03A7F73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716787"/>
                <a:ext cx="5145493" cy="2141214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9572730D-E02C-C14E-A8A2-7722C2AB4D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140032" y="6022256"/>
                <a:ext cx="2773671" cy="835744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539" y="2560392"/>
            <a:ext cx="9891197" cy="738664"/>
          </a:xfrm>
        </p:spPr>
        <p:txBody>
          <a:bodyPr/>
          <a:lstStyle/>
          <a:p>
            <a:r>
              <a:rPr lang="en-US" b="0" dirty="0"/>
              <a:t>Esri Partner Add-Ins</a:t>
            </a:r>
          </a:p>
        </p:txBody>
      </p:sp>
    </p:spTree>
    <p:extLst>
      <p:ext uri="{BB962C8B-B14F-4D97-AF65-F5344CB8AC3E}">
        <p14:creationId xmlns:p14="http://schemas.microsoft.com/office/powerpoint/2010/main" val="1307978204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B126E13-4CCA-423F-A6DD-C84733A282D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BD0E48B-829D-4F6D-8F88-72413BB416FF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4BB54EE6-8532-4E78-937E-AB525AA206E3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AF8A19A4-F941-4B01-B607-3318D4C9B73B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8E1776F-A788-4409-89D6-16DBDA2EDC7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B7EE2B6B-F4B1-482B-AA97-791BEC1F341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AF14149F-EEA5-4434-BF3D-95740E0DE1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0398C4E4-774A-48CB-BF0C-3BA3826C91EE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Marketplace and Pro Add-Ins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682625" y="1525707"/>
            <a:ext cx="10369296" cy="3427413"/>
          </a:xfrm>
        </p:spPr>
        <p:txBody>
          <a:bodyPr/>
          <a:lstStyle/>
          <a:p>
            <a:r>
              <a:rPr lang="en-US" b="0" dirty="0"/>
              <a:t>Pro add-ins on the Marketplace</a:t>
            </a:r>
          </a:p>
          <a:p>
            <a:r>
              <a:rPr lang="en-US" b="0" dirty="0"/>
              <a:t>Add-in listings – free and paid</a:t>
            </a:r>
          </a:p>
          <a:p>
            <a:endParaRPr lang="en-US" b="0" u="sng" dirty="0">
              <a:solidFill>
                <a:srgbClr val="FFFF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E621C5-9AED-4819-8EA8-076140566E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891" y="2645498"/>
            <a:ext cx="6456175" cy="39947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C27AEC-2829-4FBB-82E0-D01EA0C26C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0037" y="896158"/>
            <a:ext cx="4650376" cy="581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204151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B163C82-8A7D-47D8-A0BD-C6278D95BEB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A8D85E4-6577-4D5D-B2D4-381C0CCF637D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5BF0ADAE-3806-421A-9E43-EC9CC5C8C7A2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C189D33E-85C3-4E67-86B7-D679DD5D2639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D391C7E-1F5F-45D7-A0AA-024313E8303C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D71653AF-8E94-476C-B975-A5FCA3CE01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C919578-55F7-4F39-B3DB-5415FAFCEE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C6B06E68-0F6D-414C-B9BF-0A5B169B1C01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 err="1"/>
              <a:t>HawkEye</a:t>
            </a:r>
            <a:r>
              <a:rPr lang="en-US" sz="2800" b="0" dirty="0"/>
              <a:t> RF Data Explorer Add-In for ArcGIS Pro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3F6D7FE-8BA6-B946-9001-5047713F02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799" y="1427889"/>
            <a:ext cx="10614379" cy="3429000"/>
          </a:xfr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Developed by:  </a:t>
            </a:r>
            <a:r>
              <a:rPr lang="en-US" b="0" dirty="0"/>
              <a:t>HawkEye 360</a:t>
            </a:r>
          </a:p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Focus areas</a:t>
            </a:r>
            <a:r>
              <a:rPr lang="en-US" b="0" dirty="0"/>
              <a:t>:  Asset Tracking and Analysis, Situational Awareness, Real-Time Location Tracking, Risk Management</a:t>
            </a:r>
          </a:p>
          <a:p>
            <a:pPr fontAlgn="ctr"/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Emphasis:  </a:t>
            </a:r>
            <a:r>
              <a:rPr lang="en-US" sz="2000" b="0" dirty="0"/>
              <a:t>Simplifies the workflow for using HawkEye 360’s </a:t>
            </a:r>
            <a:r>
              <a:rPr lang="en-US" b="0" dirty="0"/>
              <a:t>RF </a:t>
            </a:r>
            <a:r>
              <a:rPr lang="en-US" sz="2000" b="0" dirty="0"/>
              <a:t>data and analytics</a:t>
            </a:r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74D62C-267F-43B3-927F-465B904F35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81405" y="99036"/>
            <a:ext cx="2415063" cy="7296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E98A80-8B3E-40E3-BDCC-32AA638308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0678" y="3566331"/>
            <a:ext cx="5675791" cy="3192633"/>
          </a:xfrm>
          <a:prstGeom prst="rect">
            <a:avLst/>
          </a:prstGeom>
        </p:spPr>
      </p:pic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5D608475-697C-4CB4-9B0F-2FC58337D19F}"/>
              </a:ext>
            </a:extLst>
          </p:cNvPr>
          <p:cNvSpPr txBox="1">
            <a:spLocks/>
          </p:cNvSpPr>
          <p:nvPr/>
        </p:nvSpPr>
        <p:spPr>
          <a:xfrm>
            <a:off x="685800" y="3242141"/>
            <a:ext cx="5188226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fontAlgn="ctr">
              <a:spcBef>
                <a:spcPts val="1200"/>
              </a:spcBef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How does it extend Pro:  </a:t>
            </a:r>
          </a:p>
          <a:p>
            <a:pPr lvl="1" fontAlgn="ctr"/>
            <a:r>
              <a:rPr lang="en-US" b="0" dirty="0"/>
              <a:t>Custom tab on the Pro UI with custom tools</a:t>
            </a:r>
          </a:p>
          <a:p>
            <a:pPr lvl="1" fontAlgn="ctr"/>
            <a:r>
              <a:rPr lang="en-US" b="0" dirty="0"/>
              <a:t>Data loading tool for RF signal data, setting filters</a:t>
            </a:r>
          </a:p>
          <a:p>
            <a:pPr lvl="1" fontAlgn="ctr"/>
            <a:r>
              <a:rPr lang="en-US" b="0" dirty="0"/>
              <a:t>Data summary timeline to identify trends and patterns</a:t>
            </a:r>
          </a:p>
          <a:p>
            <a:pPr fontAlgn="ctr">
              <a:spcBef>
                <a:spcPts val="1200"/>
              </a:spcBef>
            </a:pPr>
            <a:r>
              <a:rPr lang="en-US" dirty="0">
                <a:solidFill>
                  <a:srgbClr val="00B9F2">
                    <a:lumMod val="60000"/>
                    <a:lumOff val="40000"/>
                  </a:srgbClr>
                </a:solidFill>
              </a:rPr>
              <a:t>APIs:</a:t>
            </a:r>
            <a:r>
              <a:rPr lang="en-US" dirty="0">
                <a:solidFill>
                  <a:prstClr val="white"/>
                </a:solidFill>
              </a:rPr>
              <a:t>  </a:t>
            </a:r>
            <a:r>
              <a:rPr lang="en-US" sz="1800" b="0" dirty="0">
                <a:solidFill>
                  <a:prstClr val="white"/>
                </a:solidFill>
              </a:rPr>
              <a:t>Content, Framework, Map Authoring, Map Exploration</a:t>
            </a:r>
            <a:endParaRPr lang="en-US" b="0" dirty="0">
              <a:highlight>
                <a:srgbClr val="FFFF00"/>
              </a:highlight>
            </a:endParaRPr>
          </a:p>
          <a:p>
            <a:pPr lvl="1" fontAlgn="ctr">
              <a:spcAft>
                <a:spcPts val="1200"/>
              </a:spcAft>
            </a:pPr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69964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7643E0F-46E0-4C3F-91AD-5E562CEB762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4E36591-6F7B-4748-BEEC-14AC07ABFE9F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8EA41DA0-A991-464A-A528-563B22AFAEC2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1" name="gradient background1">
                <a:extLst>
                  <a:ext uri="{FF2B5EF4-FFF2-40B4-BE49-F238E27FC236}">
                    <a16:creationId xmlns:a16="http://schemas.microsoft.com/office/drawing/2014/main" id="{35110158-DD9C-48F2-9E5B-C993FA405568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4B653B3-830B-40BC-86D4-31EAB807F08F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BA85A41-0219-4E0A-9FDF-45C94555EE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9CDA1226-36D0-4893-85EF-9B01156559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7" name="gradient background1">
              <a:extLst>
                <a:ext uri="{FF2B5EF4-FFF2-40B4-BE49-F238E27FC236}">
                  <a16:creationId xmlns:a16="http://schemas.microsoft.com/office/drawing/2014/main" id="{1803739B-B5A5-45A0-8BA8-1CD110837649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Planet ArcGIS Add-In V2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3F6D7FE-8BA6-B946-9001-5047713F02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799" y="1427889"/>
            <a:ext cx="10826497" cy="3429000"/>
          </a:xfr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Developed by:  </a:t>
            </a:r>
            <a:r>
              <a:rPr lang="en-US" b="0" dirty="0"/>
              <a:t>Planet </a:t>
            </a:r>
          </a:p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Focus areas</a:t>
            </a:r>
            <a:r>
              <a:rPr lang="en-US" b="0" dirty="0"/>
              <a:t>:  Situational Awareness, Asset Tracking and Analysis, Operational Efficiency, Risk Management</a:t>
            </a:r>
          </a:p>
          <a:p>
            <a:pPr fontAlgn="ctr"/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Emphasis:   </a:t>
            </a:r>
            <a:r>
              <a:rPr lang="en-US" sz="2000" b="0" dirty="0"/>
              <a:t>Supports search, streaming and download for Planet imagery &amp; </a:t>
            </a:r>
            <a:r>
              <a:rPr lang="en-US" sz="2000" b="0" dirty="0" err="1"/>
              <a:t>basemaps</a:t>
            </a:r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5D608475-697C-4CB4-9B0F-2FC58337D19F}"/>
              </a:ext>
            </a:extLst>
          </p:cNvPr>
          <p:cNvSpPr txBox="1">
            <a:spLocks/>
          </p:cNvSpPr>
          <p:nvPr/>
        </p:nvSpPr>
        <p:spPr>
          <a:xfrm>
            <a:off x="685800" y="3242141"/>
            <a:ext cx="6838950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fontAlgn="ctr">
              <a:spcBef>
                <a:spcPts val="1200"/>
              </a:spcBef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How does it extend Pro:  </a:t>
            </a:r>
          </a:p>
          <a:p>
            <a:pPr lvl="1" fontAlgn="ctr"/>
            <a:r>
              <a:rPr lang="en-US" b="0" dirty="0"/>
              <a:t>Custom tab on the Pro UI with custom tools</a:t>
            </a:r>
          </a:p>
          <a:p>
            <a:pPr lvl="1" fontAlgn="ctr"/>
            <a:r>
              <a:rPr lang="en-US" b="0" dirty="0"/>
              <a:t>Search and workflow tasks on custom dockpanes</a:t>
            </a:r>
          </a:p>
          <a:p>
            <a:pPr lvl="1" fontAlgn="ctr"/>
            <a:r>
              <a:rPr lang="en-US" b="0" dirty="0"/>
              <a:t>Map tools for defining AOI extent and other tasks</a:t>
            </a:r>
          </a:p>
          <a:p>
            <a:pPr fontAlgn="ctr">
              <a:spcBef>
                <a:spcPts val="1200"/>
              </a:spcBef>
            </a:pP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APIs:</a:t>
            </a:r>
            <a:r>
              <a:rPr lang="en-US" b="0" dirty="0"/>
              <a:t>  </a:t>
            </a:r>
            <a:r>
              <a:rPr lang="en-US" sz="1800" b="0" dirty="0"/>
              <a:t>Content, Map Authoring and Sharing </a:t>
            </a:r>
            <a:endParaRPr lang="en-US" b="0" dirty="0"/>
          </a:p>
          <a:p>
            <a:pPr lvl="1" fontAlgn="ctr"/>
            <a:endParaRPr lang="en-US" b="0" dirty="0"/>
          </a:p>
          <a:p>
            <a:pPr lvl="1" fontAlgn="ctr">
              <a:spcAft>
                <a:spcPts val="1200"/>
              </a:spcAft>
            </a:pPr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31855C-77AC-435D-B07C-2DA2A04E97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1775" y="78974"/>
            <a:ext cx="1704693" cy="8675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8869717-EA7B-4056-B8BF-886779F692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5783" y="3506100"/>
            <a:ext cx="5144003" cy="335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843482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974E74D-1574-4B9F-8454-33B10EA48ED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D7C497-4C3D-463B-BCF6-772E43DD547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6" name="gradient background1">
                <a:extLst>
                  <a:ext uri="{FF2B5EF4-FFF2-40B4-BE49-F238E27FC236}">
                    <a16:creationId xmlns:a16="http://schemas.microsoft.com/office/drawing/2014/main" id="{9BF42810-001B-4D6F-BE9D-229AF0CD6F56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7" name="gradient background1">
                <a:extLst>
                  <a:ext uri="{FF2B5EF4-FFF2-40B4-BE49-F238E27FC236}">
                    <a16:creationId xmlns:a16="http://schemas.microsoft.com/office/drawing/2014/main" id="{EAA6EEDC-0185-42B5-B3B8-7A2CD0B99F93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6F39D3F-FA90-4F4E-A4B7-738D410B5C5F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30AD3A13-BA7F-46C8-96BC-612E5F3A68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170BC3C4-08E5-423E-ADB9-470388DE4B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A7C819EC-8917-4DBD-897F-134E8EBEC3A7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267F172B-E772-4B65-8E83-CEE9E0345EEF}"/>
              </a:ext>
            </a:extLst>
          </p:cNvPr>
          <p:cNvSpPr txBox="1">
            <a:spLocks/>
          </p:cNvSpPr>
          <p:nvPr/>
        </p:nvSpPr>
        <p:spPr>
          <a:xfrm>
            <a:off x="511380" y="1549595"/>
            <a:ext cx="10826496" cy="2608406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b="0" dirty="0"/>
              <a:t>ArcGIS Pro Track – “</a:t>
            </a:r>
            <a:r>
              <a:rPr lang="en-US" dirty="0" err="1"/>
              <a:t>Simulive</a:t>
            </a:r>
            <a:r>
              <a:rPr lang="en-US" dirty="0"/>
              <a:t>” Sessions with live Q&amp;A</a:t>
            </a:r>
          </a:p>
          <a:p>
            <a:endParaRPr lang="en-US" b="0" dirty="0">
              <a:solidFill>
                <a:srgbClr val="FFFF00"/>
              </a:solidFill>
            </a:endParaRPr>
          </a:p>
          <a:p>
            <a:pPr marL="176213" indent="-176213" fontAlgn="ctr">
              <a:spcBef>
                <a:spcPts val="300"/>
              </a:spcBef>
              <a:spcAft>
                <a:spcPts val="12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</a:pPr>
            <a:r>
              <a:rPr lang="en-US" sz="2000" b="0" dirty="0">
                <a:latin typeface="+mn-lt"/>
                <a:ea typeface="+mn-ea"/>
              </a:rPr>
              <a:t>The Road Ahead:  ArcGIS Pro</a:t>
            </a:r>
          </a:p>
          <a:p>
            <a:pPr marL="176213" indent="-176213" fontAlgn="ctr">
              <a:spcBef>
                <a:spcPts val="300"/>
              </a:spcBef>
              <a:spcAft>
                <a:spcPts val="12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</a:pPr>
            <a:r>
              <a:rPr lang="en-US" sz="2000" b="0" dirty="0">
                <a:latin typeface="+mn-lt"/>
                <a:ea typeface="+mn-ea"/>
              </a:rPr>
              <a:t>Introduction to the Parcel Fabric API</a:t>
            </a:r>
          </a:p>
          <a:p>
            <a:pPr marL="176213" indent="-176213" fontAlgn="ctr">
              <a:spcBef>
                <a:spcPts val="300"/>
              </a:spcBef>
              <a:spcAft>
                <a:spcPts val="12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</a:pPr>
            <a:r>
              <a:rPr lang="en-US" sz="2000" b="0" dirty="0">
                <a:latin typeface="+mn-lt"/>
                <a:ea typeface="+mn-ea"/>
              </a:rPr>
              <a:t>Regression Testing your ArcGIS Pro Add-In</a:t>
            </a:r>
          </a:p>
          <a:p>
            <a:endParaRPr lang="en-US" b="0" dirty="0">
              <a:solidFill>
                <a:srgbClr val="FFFF00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07DD3ED-FDD2-45EB-8369-0501BE8BF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" y="190182"/>
            <a:ext cx="10826496" cy="492443"/>
          </a:xfrm>
        </p:spPr>
        <p:txBody>
          <a:bodyPr/>
          <a:lstStyle/>
          <a:p>
            <a:r>
              <a:rPr lang="en-US" sz="3200" b="0" dirty="0"/>
              <a:t>Developer Summit Sessions – Pro SDK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70928451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27C9-6272-4C04-83E8-93491C42297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FB84922-032D-4ACE-94B2-31AE76C4561D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5" name="gradient background1">
                <a:extLst>
                  <a:ext uri="{FF2B5EF4-FFF2-40B4-BE49-F238E27FC236}">
                    <a16:creationId xmlns:a16="http://schemas.microsoft.com/office/drawing/2014/main" id="{A924F3D7-D920-4047-83A7-AB4223090088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6" name="gradient background1">
                <a:extLst>
                  <a:ext uri="{FF2B5EF4-FFF2-40B4-BE49-F238E27FC236}">
                    <a16:creationId xmlns:a16="http://schemas.microsoft.com/office/drawing/2014/main" id="{DF698BEE-AEF0-4F9A-9017-C68BD1F5A74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6FA3A61-AE58-47AB-8997-0E997DE3B44B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E60A6168-94E6-4E3D-97EE-BEF93457E2F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74B15219-8E43-4887-8704-720994D2F6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2" name="gradient background1">
              <a:extLst>
                <a:ext uri="{FF2B5EF4-FFF2-40B4-BE49-F238E27FC236}">
                  <a16:creationId xmlns:a16="http://schemas.microsoft.com/office/drawing/2014/main" id="{5503DA00-0648-4DDB-B79C-5D2E130D7484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267F172B-E772-4B65-8E83-CEE9E0345EEF}"/>
              </a:ext>
            </a:extLst>
          </p:cNvPr>
          <p:cNvSpPr txBox="1">
            <a:spLocks/>
          </p:cNvSpPr>
          <p:nvPr/>
        </p:nvSpPr>
        <p:spPr>
          <a:xfrm>
            <a:off x="629868" y="1043888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b="0" dirty="0"/>
              <a:t>ArcGIS Pro SDK for .NET – </a:t>
            </a:r>
            <a:r>
              <a:rPr lang="en-US" dirty="0"/>
              <a:t>On-Demand Sessions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12BC1C49-99D6-401F-81B4-49B9B0E1E0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68" y="1724794"/>
            <a:ext cx="10932263" cy="508744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800" b="0" dirty="0"/>
              <a:t>Practical Dockpane Design and Implementation</a:t>
            </a:r>
          </a:p>
          <a:p>
            <a:pPr>
              <a:spcBef>
                <a:spcPts val="0"/>
              </a:spcBef>
            </a:pPr>
            <a:r>
              <a:rPr lang="en-US" sz="1800" b="0" dirty="0"/>
              <a:t>What's New in Editing</a:t>
            </a:r>
          </a:p>
          <a:p>
            <a:pPr>
              <a:spcBef>
                <a:spcPts val="0"/>
              </a:spcBef>
            </a:pPr>
            <a:r>
              <a:rPr lang="en-US" sz="1800" b="0" dirty="0"/>
              <a:t>What’s New in Sketch (Map) Tools for Editing</a:t>
            </a:r>
          </a:p>
          <a:p>
            <a:pPr>
              <a:spcBef>
                <a:spcPts val="0"/>
              </a:spcBef>
            </a:pPr>
            <a:r>
              <a:rPr lang="en-US" sz="1800" b="0" dirty="0"/>
              <a:t>Plugin Datasources, Deep Dive</a:t>
            </a:r>
          </a:p>
          <a:p>
            <a:pPr>
              <a:spcBef>
                <a:spcPts val="0"/>
              </a:spcBef>
            </a:pPr>
            <a:r>
              <a:rPr lang="en-US" sz="1800" b="0" dirty="0"/>
              <a:t>Working with Graphics Layers &amp; Reports</a:t>
            </a:r>
          </a:p>
          <a:p>
            <a:pPr>
              <a:spcBef>
                <a:spcPts val="0"/>
              </a:spcBef>
            </a:pPr>
            <a:r>
              <a:rPr lang="en-US" sz="1800" b="0" dirty="0"/>
              <a:t>An Introduction to the Use of the CIM with Symbology in Pro</a:t>
            </a:r>
          </a:p>
          <a:p>
            <a:pPr>
              <a:spcBef>
                <a:spcPts val="0"/>
              </a:spcBef>
            </a:pPr>
            <a:r>
              <a:rPr lang="en-US" sz="1800" b="0" dirty="0"/>
              <a:t>Approaches for Pro Extensibility</a:t>
            </a:r>
          </a:p>
          <a:p>
            <a:pPr>
              <a:spcBef>
                <a:spcPts val="0"/>
              </a:spcBef>
            </a:pPr>
            <a:r>
              <a:rPr lang="en-US" sz="1800" b="0" dirty="0"/>
              <a:t>Utilizing GPS Devices in the API</a:t>
            </a:r>
          </a:p>
          <a:p>
            <a:pPr>
              <a:spcBef>
                <a:spcPts val="0"/>
              </a:spcBef>
            </a:pPr>
            <a:r>
              <a:rPr lang="en-US" sz="1800" b="0" dirty="0"/>
              <a:t>New Chart Renderers</a:t>
            </a:r>
          </a:p>
          <a:p>
            <a:pPr>
              <a:spcBef>
                <a:spcPts val="0"/>
              </a:spcBef>
            </a:pPr>
            <a:r>
              <a:rPr lang="en-US" sz="1800" b="0" dirty="0"/>
              <a:t>Synchronous and Asynchronous Custom Method Design</a:t>
            </a:r>
          </a:p>
          <a:p>
            <a:pPr>
              <a:spcBef>
                <a:spcPts val="0"/>
              </a:spcBef>
            </a:pPr>
            <a:r>
              <a:rPr lang="en-US" sz="1800" b="0" dirty="0"/>
              <a:t>Voxel Layer API</a:t>
            </a:r>
          </a:p>
          <a:p>
            <a:pPr marL="0" indent="0">
              <a:spcBef>
                <a:spcPts val="0"/>
              </a:spcBef>
              <a:buNone/>
            </a:pPr>
            <a:endParaRPr lang="en-US" b="0" dirty="0">
              <a:solidFill>
                <a:srgbClr val="FFFF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/>
              <a:t>Search on “ArcGIS Pro SDK” in the Detailed Agenda for more sessions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FB12D6-D508-401E-A249-8F8366DEFE1A}"/>
              </a:ext>
            </a:extLst>
          </p:cNvPr>
          <p:cNvSpPr txBox="1">
            <a:spLocks/>
          </p:cNvSpPr>
          <p:nvPr/>
        </p:nvSpPr>
        <p:spPr>
          <a:xfrm>
            <a:off x="350240" y="190182"/>
            <a:ext cx="108264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200" b="0" dirty="0"/>
              <a:t>Developer Summit Sessions – Pro SDK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30498396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95D1C9B8-0ADF-4A6E-AA7B-37C210EBAEE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1D9B554-865B-4414-B41F-A8BB1F44162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31" name="gradient background1">
                <a:extLst>
                  <a:ext uri="{FF2B5EF4-FFF2-40B4-BE49-F238E27FC236}">
                    <a16:creationId xmlns:a16="http://schemas.microsoft.com/office/drawing/2014/main" id="{CC0C69D8-0C25-472F-93B9-EAC5691DD8B1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3" name="gradient background1">
                <a:extLst>
                  <a:ext uri="{FF2B5EF4-FFF2-40B4-BE49-F238E27FC236}">
                    <a16:creationId xmlns:a16="http://schemas.microsoft.com/office/drawing/2014/main" id="{4B69FE6C-7C78-4448-A224-BEF2201CDA52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D7EDF51-4A57-40E9-B80D-088B9DA8B76F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4846A911-9BA5-40CE-B416-8700CEED99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87F4D710-D3EA-4B2F-A663-495EDA854E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1" name="gradient background1">
              <a:extLst>
                <a:ext uri="{FF2B5EF4-FFF2-40B4-BE49-F238E27FC236}">
                  <a16:creationId xmlns:a16="http://schemas.microsoft.com/office/drawing/2014/main" id="{68946D9B-559B-4949-91AE-7ECC964F62C3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92443"/>
          </a:xfrm>
        </p:spPr>
        <p:txBody>
          <a:bodyPr/>
          <a:lstStyle/>
          <a:p>
            <a:r>
              <a:rPr lang="en-US" sz="3200" b="0" dirty="0"/>
              <a:t>ArcGIS Pro Resources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918" y="4272984"/>
            <a:ext cx="2590068" cy="163292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220082" y="3291787"/>
            <a:ext cx="17014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6"/>
              </a:rPr>
              <a:t>Training Classes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esri.com/training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200893" y="3282230"/>
            <a:ext cx="2516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7"/>
              </a:rPr>
              <a:t>Videos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YouTube ArcGIS Channel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557290" y="5866829"/>
            <a:ext cx="15872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8"/>
              </a:rPr>
              <a:t>Learn ArcGIS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learn.argis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.com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184732" y="5905893"/>
            <a:ext cx="29338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9"/>
              </a:rPr>
              <a:t>Samples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lvl="0" algn="ctr"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github.com/esri/arcgis-pro-sdk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098387" y="5937196"/>
            <a:ext cx="1995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10"/>
              </a:rPr>
              <a:t>GeoNet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community.esri.com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26250" y="3344920"/>
            <a:ext cx="26340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white"/>
                </a:solidFill>
                <a:latin typeface="Arial"/>
                <a:ea typeface="ＭＳ Ｐゴシック"/>
                <a:hlinkClick r:id="rId11"/>
              </a:rPr>
              <a:t>Online D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11"/>
              </a:rPr>
              <a:t>oc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11"/>
              </a:rPr>
              <a:t> and Resources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pro.a</a:t>
            </a:r>
            <a:r>
              <a:rPr lang="en-US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rcgis.com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639" y="1701443"/>
            <a:ext cx="2646740" cy="158595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435" y="4280844"/>
            <a:ext cx="2541531" cy="152192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1E101F5-513E-4B1B-B12D-C500314B9AF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84736" y="4278879"/>
            <a:ext cx="2733808" cy="14817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F14674-EF09-473E-9299-3FCE9B354E7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8384" y="1695077"/>
            <a:ext cx="2788359" cy="1600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704CF9-ECAD-47BA-BAF9-DE80ECECA24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995527" y="1701442"/>
            <a:ext cx="2905606" cy="158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910017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2127A3C-15B9-4AA5-B8B1-080623CC843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AA9A3A7-DB40-4E2B-9E59-E34A53DB5F0B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8" name="gradient background1">
                <a:extLst>
                  <a:ext uri="{FF2B5EF4-FFF2-40B4-BE49-F238E27FC236}">
                    <a16:creationId xmlns:a16="http://schemas.microsoft.com/office/drawing/2014/main" id="{0052E47E-0A61-4378-AE31-5A284B6E4D19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06C59012-D502-4168-88A4-DF34925F4893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3177B56-0BDA-49CA-A465-6059D34F14BE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0F4D9A93-6135-4561-A035-471B275252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1E057AED-647C-4A8B-A01F-321D08A98B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380618DA-A182-4077-81B7-5C51A55CD13B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 – Your Feedback</a:t>
            </a:r>
          </a:p>
        </p:txBody>
      </p:sp>
      <p:sp>
        <p:nvSpPr>
          <p:cNvPr id="13" name="Content Placeholder 11"/>
          <p:cNvSpPr>
            <a:spLocks noGrp="1"/>
          </p:cNvSpPr>
          <p:nvPr>
            <p:ph sz="half" idx="2"/>
          </p:nvPr>
        </p:nvSpPr>
        <p:spPr>
          <a:xfrm>
            <a:off x="840758" y="1456713"/>
            <a:ext cx="10369296" cy="461595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Customer feedback drives Pro SDK development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Encouraging new requirements and the workflows these would support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Feedback and Questions:</a:t>
            </a:r>
          </a:p>
          <a:p>
            <a:pPr lvl="1">
              <a:spcAft>
                <a:spcPts val="1200"/>
              </a:spcAft>
            </a:pPr>
            <a:r>
              <a:rPr lang="en-US" sz="2000" b="0" dirty="0"/>
              <a:t>ArcGIS Pro SDK Group </a:t>
            </a:r>
            <a:r>
              <a:rPr lang="en-US" sz="2000" b="0" dirty="0">
                <a:hlinkClick r:id="rId5"/>
              </a:rPr>
              <a:t>on GeoNet</a:t>
            </a:r>
            <a:endParaRPr lang="en-US" sz="2000" b="0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sz="2000" b="0" dirty="0"/>
              <a:t>Product Manager: Chris Zent, </a:t>
            </a:r>
            <a:r>
              <a:rPr lang="en-US" sz="2000" b="0" dirty="0">
                <a:hlinkClick r:id="rId6"/>
              </a:rPr>
              <a:t>czent@esri.com</a:t>
            </a:r>
            <a:endParaRPr lang="en-US" sz="2000" b="0" i="1" dirty="0"/>
          </a:p>
          <a:p>
            <a:pPr>
              <a:spcAft>
                <a:spcPts val="1200"/>
              </a:spcAft>
            </a:pPr>
            <a:r>
              <a:rPr lang="en-US" sz="2200" b="0" dirty="0"/>
              <a:t>Ideas:</a:t>
            </a:r>
          </a:p>
          <a:p>
            <a:pPr lvl="1"/>
            <a:r>
              <a:rPr lang="en-US" sz="2000" b="0" dirty="0"/>
              <a:t>ArcGIS Pro Ideas </a:t>
            </a:r>
            <a:r>
              <a:rPr lang="en-US" sz="2000" b="0" dirty="0">
                <a:hlinkClick r:id="rId7"/>
              </a:rPr>
              <a:t>on GeoNet</a:t>
            </a:r>
            <a:endParaRPr lang="en-US" sz="2000" b="0" dirty="0"/>
          </a:p>
          <a:p>
            <a:pPr lvl="1"/>
            <a:r>
              <a:rPr lang="en-US" sz="2200" b="0" dirty="0"/>
              <a:t>“SDK” label</a:t>
            </a:r>
          </a:p>
          <a:p>
            <a:pPr marL="283464" lvl="1" indent="0">
              <a:buNone/>
            </a:pPr>
            <a:endParaRPr lang="en-US" sz="2200" b="0" dirty="0"/>
          </a:p>
          <a:p>
            <a:pPr marL="0" indent="0">
              <a:spcAft>
                <a:spcPts val="1200"/>
              </a:spcAft>
              <a:buNone/>
            </a:pPr>
            <a:endParaRPr lang="en-US" sz="2200" b="0" dirty="0"/>
          </a:p>
          <a:p>
            <a:pPr lvl="0">
              <a:spcAft>
                <a:spcPts val="1200"/>
              </a:spcAft>
            </a:pPr>
            <a:endParaRPr lang="en-US" sz="2400" b="0" dirty="0">
              <a:solidFill>
                <a:srgbClr val="FFFF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91096B-05A2-403F-B4D4-F482D4E089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9591" y="2636196"/>
            <a:ext cx="4461221" cy="406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346406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0E12FC7-EBCD-4C32-9E52-E26C949CCF7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B9968CB-A28F-4C58-9339-026EF4AF8A7D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6" name="gradient background1">
                <a:extLst>
                  <a:ext uri="{FF2B5EF4-FFF2-40B4-BE49-F238E27FC236}">
                    <a16:creationId xmlns:a16="http://schemas.microsoft.com/office/drawing/2014/main" id="{8AB087A8-7A29-4519-AB6F-0EF29831D0A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7" name="gradient background1">
                <a:extLst>
                  <a:ext uri="{FF2B5EF4-FFF2-40B4-BE49-F238E27FC236}">
                    <a16:creationId xmlns:a16="http://schemas.microsoft.com/office/drawing/2014/main" id="{7C957C51-30F6-4A49-978F-F21022909CE9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62DEC01-F524-495C-B35F-B5A6F28743AA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86C617EC-BFAA-445A-8BAD-0FF6D38211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2613CFDB-9ABB-4D14-8145-524F686DD8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58086B13-C57B-4017-B37B-02001E587E3A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User Perspectives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682625" y="1933954"/>
            <a:ext cx="6298094" cy="3427413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2400" b="0" dirty="0"/>
              <a:t>Many GIS development backgrounds</a:t>
            </a:r>
          </a:p>
          <a:p>
            <a:pPr lvl="1"/>
            <a:r>
              <a:rPr lang="en-US" sz="2000" b="0" dirty="0"/>
              <a:t>Microsoft .NET</a:t>
            </a:r>
          </a:p>
          <a:p>
            <a:pPr lvl="1"/>
            <a:r>
              <a:rPr lang="en-US" sz="2000" b="0" dirty="0"/>
              <a:t>ArcObjects SDK</a:t>
            </a:r>
          </a:p>
          <a:p>
            <a:pPr lvl="1"/>
            <a:r>
              <a:rPr lang="en-US" sz="2000" b="0" dirty="0"/>
              <a:t>New to ArcGIS Pro</a:t>
            </a:r>
          </a:p>
          <a:p>
            <a:pPr lvl="1"/>
            <a:r>
              <a:rPr lang="en-US" sz="2000" b="0" dirty="0"/>
              <a:t>New to ArcGIS entirely</a:t>
            </a:r>
          </a:p>
          <a:p>
            <a:pPr lvl="1"/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282ABAE-67F1-40F0-9077-14434CDA49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2687" y="1089758"/>
            <a:ext cx="2481689" cy="11218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D084BD-1613-4C84-A1D4-969CB245B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1816" y="2796890"/>
            <a:ext cx="6232560" cy="3952895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AB5F4BFF-CBFD-4F88-9B5E-299204B2FD3A}"/>
              </a:ext>
            </a:extLst>
          </p:cNvPr>
          <p:cNvSpPr txBox="1">
            <a:spLocks/>
          </p:cNvSpPr>
          <p:nvPr/>
        </p:nvSpPr>
        <p:spPr>
          <a:xfrm>
            <a:off x="7598097" y="2472218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 SDK Community Sample in C#</a:t>
            </a:r>
          </a:p>
        </p:txBody>
      </p:sp>
    </p:spTree>
    <p:extLst>
      <p:ext uri="{BB962C8B-B14F-4D97-AF65-F5344CB8AC3E}">
        <p14:creationId xmlns:p14="http://schemas.microsoft.com/office/powerpoint/2010/main" val="3668898225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.NET:  Approaches for Pro Extensibility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41169" y="1580552"/>
            <a:ext cx="11156576" cy="459482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000" b="0" dirty="0"/>
              <a:t>Find </a:t>
            </a:r>
            <a:r>
              <a:rPr lang="en-US" b="0" dirty="0"/>
              <a:t>c</a:t>
            </a:r>
            <a:r>
              <a:rPr lang="en-US" sz="2000" b="0" dirty="0"/>
              <a:t>ontent for this and </a:t>
            </a:r>
            <a:r>
              <a:rPr lang="en-US" b="0" dirty="0"/>
              <a:t>other Pro SDK technical sessions, including slides and sample code:</a:t>
            </a:r>
          </a:p>
          <a:p>
            <a:pPr lvl="1"/>
            <a:r>
              <a:rPr lang="en-US" sz="2000" b="0" u="sng" dirty="0">
                <a:hlinkClick r:id="rId5"/>
              </a:rPr>
              <a:t>https://github.com/esri/arcgis-pro-sdk/wiki/tech-sessions</a:t>
            </a:r>
            <a:endParaRPr lang="en-US" sz="2000" b="0" u="sng" dirty="0"/>
          </a:p>
          <a:p>
            <a:pPr marL="283464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marL="621792" lvl="2" indent="0">
              <a:buNone/>
            </a:pPr>
            <a:endParaRPr lang="en-US" sz="2000" dirty="0"/>
          </a:p>
          <a:p>
            <a:pPr marL="283464" lvl="1" indent="0">
              <a:buNone/>
            </a:pPr>
            <a:endParaRPr lang="en-US" sz="2200" dirty="0"/>
          </a:p>
          <a:p>
            <a:pPr marL="283464" lvl="1" indent="0">
              <a:buNone/>
            </a:pPr>
            <a:endParaRPr lang="en-US" sz="22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pic>
        <p:nvPicPr>
          <p:cNvPr id="5" name="Picture 4" descr="Qr code&#10;&#10;Description automatically generated">
            <a:extLst>
              <a:ext uri="{FF2B5EF4-FFF2-40B4-BE49-F238E27FC236}">
                <a16:creationId xmlns:a16="http://schemas.microsoft.com/office/drawing/2014/main" id="{9EE6FF89-2973-46C1-8556-7D61460814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0707" y="2884004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797825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BCC173B-0C5B-A74F-8E7E-D84311C3E42C}"/>
              </a:ext>
            </a:extLst>
          </p:cNvPr>
          <p:cNvGrpSpPr/>
          <p:nvPr/>
        </p:nvGrpSpPr>
        <p:grpSpPr>
          <a:xfrm>
            <a:off x="0" y="-2"/>
            <a:ext cx="12192001" cy="6858003"/>
            <a:chOff x="0" y="-2"/>
            <a:chExt cx="12192001" cy="685800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7835AA7-7C46-D34B-A285-4886647A48C9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004BAF95-D028-054F-B48C-ADC67A6B7D5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3" name="gradient background1">
                <a:extLst>
                  <a:ext uri="{FF2B5EF4-FFF2-40B4-BE49-F238E27FC236}">
                    <a16:creationId xmlns:a16="http://schemas.microsoft.com/office/drawing/2014/main" id="{0251D965-B99F-0B44-855C-733CE8599B67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25A3B57-2C9F-E742-970A-00941607D0A4}"/>
                </a:ext>
              </a:extLst>
            </p:cNvPr>
            <p:cNvGrpSpPr/>
            <p:nvPr/>
          </p:nvGrpSpPr>
          <p:grpSpPr>
            <a:xfrm>
              <a:off x="0" y="0"/>
              <a:ext cx="5518813" cy="6858000"/>
              <a:chOff x="0" y="0"/>
              <a:chExt cx="5518813" cy="685800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8F23665F-7301-2F45-A413-0B69D2FD4C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-1289222" y="3013903"/>
                <a:ext cx="4589309" cy="2010866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02C03EA8-BF93-E448-A65C-AFD84D3D8F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16027"/>
                <a:ext cx="4635101" cy="2641973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011C90D7-31B5-6743-9AB3-7487DA7142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5518813" cy="3536066"/>
              </a:xfrm>
              <a:prstGeom prst="rect">
                <a:avLst/>
              </a:prstGeom>
            </p:spPr>
          </p:pic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768B15D-57BC-B04A-B5CF-9566DBAE6A77}"/>
                </a:ext>
              </a:extLst>
            </p:cNvPr>
            <p:cNvGrpSpPr/>
            <p:nvPr/>
          </p:nvGrpSpPr>
          <p:grpSpPr>
            <a:xfrm>
              <a:off x="7454098" y="-2"/>
              <a:ext cx="4737903" cy="6858003"/>
              <a:chOff x="7454098" y="-2"/>
              <a:chExt cx="4737903" cy="6858003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224B245D-57A6-9A4E-8E35-1DAC2B1A35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502777" y="-1"/>
                <a:ext cx="2689224" cy="3912243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3386D0F4-A79F-E742-A6E7-B9B4A7AC49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 flipH="1">
                <a:off x="8263052" y="2743857"/>
                <a:ext cx="6261650" cy="1596247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ED0A7CF4-5D25-6F45-AC70-42CC0E3536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509083" y="4940781"/>
                <a:ext cx="2682917" cy="1917220"/>
              </a:xfrm>
              <a:prstGeom prst="rect">
                <a:avLst/>
              </a:prstGeom>
            </p:spPr>
          </p:pic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E180AF6A-6300-6C42-B9F5-6E14F3E7CE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9307329" y="-658306"/>
                <a:ext cx="2226367" cy="3542976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D3EB3969-DADF-364A-9F2C-8052662495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54098" y="3794531"/>
                <a:ext cx="4737902" cy="3063469"/>
              </a:xfrm>
              <a:prstGeom prst="rect">
                <a:avLst/>
              </a:prstGeom>
            </p:spPr>
          </p:pic>
        </p:grp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FE1467DE-EB4C-0841-9A5E-09C4995CF7B8}"/>
              </a:ext>
            </a:extLst>
          </p:cNvPr>
          <p:cNvSpPr txBox="1">
            <a:spLocks/>
          </p:cNvSpPr>
          <p:nvPr/>
        </p:nvSpPr>
        <p:spPr>
          <a:xfrm>
            <a:off x="2588875" y="2642532"/>
            <a:ext cx="7208268" cy="157293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/>
            <a:r>
              <a:rPr lang="en-US" sz="3200" b="0" dirty="0"/>
              <a:t>Please provide your feedback for this session by clicking on the session survey link directly below the video.</a:t>
            </a:r>
          </a:p>
        </p:txBody>
      </p:sp>
    </p:spTree>
    <p:extLst>
      <p:ext uri="{BB962C8B-B14F-4D97-AF65-F5344CB8AC3E}">
        <p14:creationId xmlns:p14="http://schemas.microsoft.com/office/powerpoint/2010/main" val="2652452152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F3ABFCF-AF1A-AC49-B5C3-E441296555E5}"/>
              </a:ext>
            </a:extLst>
          </p:cNvPr>
          <p:cNvGrpSpPr/>
          <p:nvPr/>
        </p:nvGrpSpPr>
        <p:grpSpPr>
          <a:xfrm>
            <a:off x="0" y="0"/>
            <a:ext cx="12192000" cy="6858002"/>
            <a:chOff x="0" y="0"/>
            <a:chExt cx="12192000" cy="68580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21BCD63-ACC9-1D4B-B115-330DCFF652A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0C1AF20E-1FEF-AD49-A83B-941CF7891A7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61326F15-1327-C24F-A668-285A5B4A192C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8CC9310-B8EA-1943-88C9-37FDEF826F0D}"/>
                </a:ext>
              </a:extLst>
            </p:cNvPr>
            <p:cNvGrpSpPr/>
            <p:nvPr/>
          </p:nvGrpSpPr>
          <p:grpSpPr>
            <a:xfrm>
              <a:off x="0" y="1325006"/>
              <a:ext cx="11913703" cy="5532996"/>
              <a:chOff x="0" y="1325006"/>
              <a:chExt cx="11913703" cy="5532996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88513B4-7736-744D-9C9F-52C47E8C7E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487" r="-1749"/>
              <a:stretch/>
            </p:blipFill>
            <p:spPr>
              <a:xfrm flipH="1">
                <a:off x="5136469" y="6085675"/>
                <a:ext cx="3770001" cy="77232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11A7C69B-2295-2C4C-B819-95382179DD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3311662"/>
                <a:ext cx="2816980" cy="287753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B853A70A-F06F-7544-83CE-15B50A54BC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4563282" y="4831414"/>
                <a:ext cx="1421377" cy="2631799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9506E1E-1D49-D644-A795-F1485C7E4C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6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0800000">
                <a:off x="0" y="1325006"/>
                <a:ext cx="1009635" cy="2914259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A7EA7A6C-BAA0-3E48-A956-E45BBADD1B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674538"/>
                <a:ext cx="3485536" cy="1183463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6197C3DD-613E-D746-B02E-A4A03A7F73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716787"/>
                <a:ext cx="5145493" cy="2141214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9572730D-E02C-C14E-A8A2-7722C2AB4D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140032" y="6022256"/>
                <a:ext cx="2773671" cy="835744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2769" y="2227305"/>
            <a:ext cx="8683723" cy="1477328"/>
          </a:xfrm>
        </p:spPr>
        <p:txBody>
          <a:bodyPr/>
          <a:lstStyle/>
          <a:p>
            <a:pPr algn="ctr"/>
            <a:r>
              <a:rPr lang="en-US" b="0" dirty="0"/>
              <a:t>Thank you for attending</a:t>
            </a:r>
            <a:br>
              <a:rPr lang="en-US" b="0" dirty="0"/>
            </a:br>
            <a:r>
              <a:rPr lang="en-US" b="0" dirty="0"/>
              <a:t>Developer Summit 2021</a:t>
            </a:r>
          </a:p>
        </p:txBody>
      </p:sp>
    </p:spTree>
    <p:extLst>
      <p:ext uri="{BB962C8B-B14F-4D97-AF65-F5344CB8AC3E}">
        <p14:creationId xmlns:p14="http://schemas.microsoft.com/office/powerpoint/2010/main" val="2728118422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BCC173B-0C5B-A74F-8E7E-D84311C3E42C}"/>
              </a:ext>
            </a:extLst>
          </p:cNvPr>
          <p:cNvGrpSpPr/>
          <p:nvPr/>
        </p:nvGrpSpPr>
        <p:grpSpPr>
          <a:xfrm>
            <a:off x="0" y="-2"/>
            <a:ext cx="12192001" cy="6858003"/>
            <a:chOff x="0" y="-2"/>
            <a:chExt cx="12192001" cy="685800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7835AA7-7C46-D34B-A285-4886647A48C9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004BAF95-D028-054F-B48C-ADC67A6B7D5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3" name="gradient background1">
                <a:extLst>
                  <a:ext uri="{FF2B5EF4-FFF2-40B4-BE49-F238E27FC236}">
                    <a16:creationId xmlns:a16="http://schemas.microsoft.com/office/drawing/2014/main" id="{0251D965-B99F-0B44-855C-733CE8599B67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25A3B57-2C9F-E742-970A-00941607D0A4}"/>
                </a:ext>
              </a:extLst>
            </p:cNvPr>
            <p:cNvGrpSpPr/>
            <p:nvPr/>
          </p:nvGrpSpPr>
          <p:grpSpPr>
            <a:xfrm>
              <a:off x="0" y="0"/>
              <a:ext cx="5518813" cy="6858000"/>
              <a:chOff x="0" y="0"/>
              <a:chExt cx="5518813" cy="685800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8F23665F-7301-2F45-A413-0B69D2FD4C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-1289222" y="3013903"/>
                <a:ext cx="4589309" cy="2010866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02C03EA8-BF93-E448-A65C-AFD84D3D8F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16027"/>
                <a:ext cx="4635101" cy="2641973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011C90D7-31B5-6743-9AB3-7487DA7142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5518813" cy="3536066"/>
              </a:xfrm>
              <a:prstGeom prst="rect">
                <a:avLst/>
              </a:prstGeom>
            </p:spPr>
          </p:pic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768B15D-57BC-B04A-B5CF-9566DBAE6A77}"/>
                </a:ext>
              </a:extLst>
            </p:cNvPr>
            <p:cNvGrpSpPr/>
            <p:nvPr/>
          </p:nvGrpSpPr>
          <p:grpSpPr>
            <a:xfrm>
              <a:off x="7454098" y="-2"/>
              <a:ext cx="4737903" cy="6858003"/>
              <a:chOff x="7454098" y="-2"/>
              <a:chExt cx="4737903" cy="6858003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224B245D-57A6-9A4E-8E35-1DAC2B1A35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502777" y="-1"/>
                <a:ext cx="2689224" cy="3912243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3386D0F4-A79F-E742-A6E7-B9B4A7AC49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 flipH="1">
                <a:off x="8263052" y="2743857"/>
                <a:ext cx="6261650" cy="1596247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ED0A7CF4-5D25-6F45-AC70-42CC0E3536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509083" y="4940781"/>
                <a:ext cx="2682917" cy="1917220"/>
              </a:xfrm>
              <a:prstGeom prst="rect">
                <a:avLst/>
              </a:prstGeom>
            </p:spPr>
          </p:pic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E180AF6A-6300-6C42-B9F5-6E14F3E7CE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9307329" y="-658306"/>
                <a:ext cx="2226367" cy="3542976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D3EB3969-DADF-364A-9F2C-8052662495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54098" y="3794531"/>
                <a:ext cx="4737902" cy="3063469"/>
              </a:xfrm>
              <a:prstGeom prst="rect">
                <a:avLst/>
              </a:prstGeom>
            </p:spPr>
          </p:pic>
        </p:grp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58C3CC2-2836-8540-82C2-551689D3743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763" y="2670486"/>
            <a:ext cx="4906474" cy="151702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C7A590-9999-EE4E-B5E3-D3578C0822AE}"/>
              </a:ext>
            </a:extLst>
          </p:cNvPr>
          <p:cNvSpPr/>
          <p:nvPr/>
        </p:nvSpPr>
        <p:spPr>
          <a:xfrm>
            <a:off x="0" y="6394787"/>
            <a:ext cx="12192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76A7FF">
                    <a:alpha val="60000"/>
                  </a:srgbClr>
                </a:solidFill>
              </a:rPr>
              <a:t>Copyright © 2021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41895809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7C35EE61-6D6D-420C-996A-90F1E8C4601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E8C31E9-8209-472D-93EC-366FDA8C00F5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34" name="gradient background1">
                <a:extLst>
                  <a:ext uri="{FF2B5EF4-FFF2-40B4-BE49-F238E27FC236}">
                    <a16:creationId xmlns:a16="http://schemas.microsoft.com/office/drawing/2014/main" id="{DD16D5C3-D415-435E-8857-AECDF67A7E6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5" name="gradient background1">
                <a:extLst>
                  <a:ext uri="{FF2B5EF4-FFF2-40B4-BE49-F238E27FC236}">
                    <a16:creationId xmlns:a16="http://schemas.microsoft.com/office/drawing/2014/main" id="{E34C415B-0B05-40E1-B736-CC3B4D3647D1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7FB899A-53D1-482C-A0D2-AF02D05D322A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7E7D6AC1-6F11-4F38-9EF7-23F05B7351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A50FB02-0E76-4A4B-8033-36042680D1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30" name="gradient background1">
              <a:extLst>
                <a:ext uri="{FF2B5EF4-FFF2-40B4-BE49-F238E27FC236}">
                  <a16:creationId xmlns:a16="http://schemas.microsoft.com/office/drawing/2014/main" id="{9207DE48-736B-4248-9946-128F405EAE9B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Microsoft .NET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799" y="1521973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Templates and tools for Visual Studio 2017 &amp; 2019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Access to the many Pro APIs – Editing, Layout, Map Exploration, etc. 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.NET Desktop Development – WPF, MVVM, Asynchronous programming, etc.</a:t>
            </a:r>
          </a:p>
          <a:p>
            <a:r>
              <a:rPr lang="en-US" b="0" dirty="0"/>
              <a:t>Releases are in sync with Pro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AB7BB15-2F81-4A14-A857-E6F7254AF752}"/>
              </a:ext>
            </a:extLst>
          </p:cNvPr>
          <p:cNvSpPr txBox="1">
            <a:spLocks/>
          </p:cNvSpPr>
          <p:nvPr/>
        </p:nvSpPr>
        <p:spPr>
          <a:xfrm>
            <a:off x="6522317" y="3564774"/>
            <a:ext cx="1906534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Visual Studio</a:t>
            </a:r>
          </a:p>
          <a:p>
            <a:pPr algn="l"/>
            <a:r>
              <a:rPr lang="en-US" sz="1600" i="0" dirty="0"/>
              <a:t>Project Templates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2233E19-6E65-4012-94B2-7E78CA569C3D}"/>
              </a:ext>
            </a:extLst>
          </p:cNvPr>
          <p:cNvSpPr txBox="1">
            <a:spLocks/>
          </p:cNvSpPr>
          <p:nvPr/>
        </p:nvSpPr>
        <p:spPr>
          <a:xfrm>
            <a:off x="10053823" y="3027764"/>
            <a:ext cx="15626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Item Templates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4E96968-29A6-4578-821F-3B0A533FC1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9298" y="1663184"/>
            <a:ext cx="1802674" cy="8149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783426-321E-40BB-916F-609CB206D7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2317" y="4141491"/>
            <a:ext cx="3040206" cy="25724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FAC092-717E-43ED-ADD4-DF5C7A13E0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75438" y="3437092"/>
            <a:ext cx="1906534" cy="328970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2EEBDEF-A41E-4E06-BE2C-660C1583502B}"/>
              </a:ext>
            </a:extLst>
          </p:cNvPr>
          <p:cNvGrpSpPr/>
          <p:nvPr/>
        </p:nvGrpSpPr>
        <p:grpSpPr>
          <a:xfrm>
            <a:off x="617070" y="3820259"/>
            <a:ext cx="4741586" cy="2856792"/>
            <a:chOff x="617070" y="3820259"/>
            <a:chExt cx="4741586" cy="285679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85E30E3-46EB-418A-91F3-25586D15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3634" y="5238697"/>
              <a:ext cx="4708457" cy="1438354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C9B4C0-ACC6-41F0-B4E9-5F4C79F62B79}"/>
                </a:ext>
              </a:extLst>
            </p:cNvPr>
            <p:cNvSpPr/>
            <p:nvPr/>
          </p:nvSpPr>
          <p:spPr bwMode="auto">
            <a:xfrm>
              <a:off x="2829610" y="4876304"/>
              <a:ext cx="263103" cy="368945"/>
            </a:xfrm>
            <a:prstGeom prst="rect">
              <a:avLst/>
            </a:prstGeom>
            <a:solidFill>
              <a:srgbClr val="52EF03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D67D3F-CAEC-4AFC-A32C-7FECA38A4335}"/>
                </a:ext>
              </a:extLst>
            </p:cNvPr>
            <p:cNvSpPr/>
            <p:nvPr/>
          </p:nvSpPr>
          <p:spPr bwMode="auto">
            <a:xfrm>
              <a:off x="617070" y="3820259"/>
              <a:ext cx="4741586" cy="1395097"/>
            </a:xfrm>
            <a:prstGeom prst="rect">
              <a:avLst/>
            </a:prstGeom>
            <a:solidFill>
              <a:srgbClr val="754DA2"/>
            </a:solidFill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chemeClr val="tx1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Visual Studio .NET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A41484C-9145-46A1-8210-38B27A421F29}"/>
                </a:ext>
              </a:extLst>
            </p:cNvPr>
            <p:cNvSpPr/>
            <p:nvPr/>
          </p:nvSpPr>
          <p:spPr bwMode="auto">
            <a:xfrm>
              <a:off x="1703608" y="4772911"/>
              <a:ext cx="2515105" cy="44244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Pro SDK</a:t>
              </a:r>
              <a:endParaRPr lang="en-US" sz="14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250BC2B-FD52-4390-9DC3-957D3A2D8B47}"/>
                </a:ext>
              </a:extLst>
            </p:cNvPr>
            <p:cNvSpPr/>
            <p:nvPr/>
          </p:nvSpPr>
          <p:spPr bwMode="auto">
            <a:xfrm>
              <a:off x="1703608" y="5215356"/>
              <a:ext cx="2515105" cy="495406"/>
            </a:xfrm>
            <a:prstGeom prst="rect">
              <a:avLst/>
            </a:prstGeom>
            <a:solidFill>
              <a:srgbClr val="68E375"/>
            </a:solidFill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Pro APIs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CE3CD0C-1AB1-4C33-A9EA-C152E8B14AB7}"/>
                </a:ext>
              </a:extLst>
            </p:cNvPr>
            <p:cNvSpPr/>
            <p:nvPr/>
          </p:nvSpPr>
          <p:spPr bwMode="auto">
            <a:xfrm>
              <a:off x="1703608" y="4751645"/>
              <a:ext cx="2515105" cy="959117"/>
            </a:xfrm>
            <a:prstGeom prst="rect">
              <a:avLst/>
            </a:prstGeom>
            <a:noFill/>
            <a:ln w="57150">
              <a:solidFill>
                <a:schemeClr val="accent4">
                  <a:lumMod val="7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42897ED-BE78-4778-A870-9B6C5C87CF03}"/>
                </a:ext>
              </a:extLst>
            </p:cNvPr>
            <p:cNvSpPr/>
            <p:nvPr/>
          </p:nvSpPr>
          <p:spPr bwMode="auto">
            <a:xfrm>
              <a:off x="641000" y="5290374"/>
              <a:ext cx="549693" cy="124164"/>
            </a:xfrm>
            <a:prstGeom prst="rect">
              <a:avLst/>
            </a:prstGeom>
            <a:solidFill>
              <a:srgbClr val="005F9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76371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60E64E1-D167-4CFE-A390-6116989AF57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EE8AAB3-B702-4C2D-BC8A-485B3CFA9F74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7BE58276-7307-4A93-A8D5-7262865BCE11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3" name="gradient background1">
                <a:extLst>
                  <a:ext uri="{FF2B5EF4-FFF2-40B4-BE49-F238E27FC236}">
                    <a16:creationId xmlns:a16="http://schemas.microsoft.com/office/drawing/2014/main" id="{23D5C2B8-FEA6-4974-9AA0-0C1ACC46620B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750CE01-4291-4C50-92C8-14FB46526865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557C3EB1-6EE1-4D49-BC4E-1149DCEAE08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3ABD646F-0588-43D5-8FC6-477BB1A9A4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9" name="gradient background1">
              <a:extLst>
                <a:ext uri="{FF2B5EF4-FFF2-40B4-BE49-F238E27FC236}">
                  <a16:creationId xmlns:a16="http://schemas.microsoft.com/office/drawing/2014/main" id="{5B46E5F9-6CBF-4447-884E-0178FC44327A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4CEAA62-D7B7-4448-BA33-BF2A7EFA2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Extending ArcGIS Pro with the Pro SDK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4277A6-48BC-486C-AC29-8DC657379DB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89507" y="1595841"/>
            <a:ext cx="10369296" cy="4790657"/>
          </a:xfrm>
        </p:spPr>
        <p:txBody>
          <a:bodyPr/>
          <a:lstStyle/>
          <a:p>
            <a:r>
              <a:rPr lang="en-US" b="0" dirty="0"/>
              <a:t>Add new functionality to Pro</a:t>
            </a:r>
          </a:p>
          <a:p>
            <a:pPr lvl="1"/>
            <a:r>
              <a:rPr lang="en-US" b="0" dirty="0"/>
              <a:t>Create new tools and routines</a:t>
            </a:r>
          </a:p>
          <a:p>
            <a:pPr lvl="1"/>
            <a:r>
              <a:rPr lang="en-US" b="0" dirty="0"/>
              <a:t>Custom controls, panes, settings</a:t>
            </a:r>
          </a:p>
          <a:p>
            <a:pPr>
              <a:spcBef>
                <a:spcPts val="1200"/>
              </a:spcBef>
            </a:pPr>
            <a:r>
              <a:rPr lang="en-US" b="0" dirty="0"/>
              <a:t>Streamline workflows</a:t>
            </a:r>
          </a:p>
          <a:p>
            <a:pPr lvl="1"/>
            <a:r>
              <a:rPr lang="en-US" b="0" dirty="0"/>
              <a:t>Focus on essential operations</a:t>
            </a:r>
          </a:p>
          <a:p>
            <a:pPr lvl="1"/>
            <a:r>
              <a:rPr lang="en-US" b="0" dirty="0"/>
              <a:t>Tailor the UI for your organization</a:t>
            </a:r>
          </a:p>
          <a:p>
            <a:pPr lvl="1"/>
            <a:r>
              <a:rPr lang="en-US" b="0" dirty="0"/>
              <a:t>Organize ribbon with new and existing tools</a:t>
            </a:r>
          </a:p>
          <a:p>
            <a:pPr lvl="1"/>
            <a:r>
              <a:rPr lang="en-US" b="0" dirty="0"/>
              <a:t>Reduce clicks, repetitive tasks and operations</a:t>
            </a:r>
          </a:p>
          <a:p>
            <a:pPr lvl="1"/>
            <a:r>
              <a:rPr lang="en-US" b="0" dirty="0"/>
              <a:t>Leverage your industry data</a:t>
            </a:r>
          </a:p>
          <a:p>
            <a:pPr>
              <a:spcBef>
                <a:spcPts val="1200"/>
              </a:spcBef>
            </a:pPr>
            <a:r>
              <a:rPr lang="en-US" b="0" dirty="0"/>
              <a:t>Make Pro your own</a:t>
            </a:r>
          </a:p>
          <a:p>
            <a:pPr lvl="1"/>
            <a:r>
              <a:rPr lang="en-US" b="0" dirty="0"/>
              <a:t>Control the startup UI / UX</a:t>
            </a:r>
          </a:p>
          <a:p>
            <a:pPr lvl="1"/>
            <a:r>
              <a:rPr lang="en-US" b="0" dirty="0"/>
              <a:t>Custom branding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053930A-B82C-469D-B8E3-C1D6853B32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6724" y="4328497"/>
            <a:ext cx="4552967" cy="2466191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A9B059E-CE36-4DE4-BA3E-FBAFF87DBA3E}"/>
              </a:ext>
            </a:extLst>
          </p:cNvPr>
          <p:cNvSpPr txBox="1">
            <a:spLocks/>
          </p:cNvSpPr>
          <p:nvPr/>
        </p:nvSpPr>
        <p:spPr>
          <a:xfrm>
            <a:off x="8644379" y="3964222"/>
            <a:ext cx="3832013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ConfigWithMap Configuration Sample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6442814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83F64BB-1F32-4D19-A6EA-5272BC6370C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5FD9AC2-0820-487D-93CC-BF6E61961983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6" name="gradient background1">
                <a:extLst>
                  <a:ext uri="{FF2B5EF4-FFF2-40B4-BE49-F238E27FC236}">
                    <a16:creationId xmlns:a16="http://schemas.microsoft.com/office/drawing/2014/main" id="{5388AC57-DC1F-4148-8068-A79F0958E4F6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7" name="gradient background1">
                <a:extLst>
                  <a:ext uri="{FF2B5EF4-FFF2-40B4-BE49-F238E27FC236}">
                    <a16:creationId xmlns:a16="http://schemas.microsoft.com/office/drawing/2014/main" id="{300116D6-982A-4A43-A8B7-8F7499ADB376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417C66F-08D6-4967-A4A2-43494DB57DBE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3A219910-2EA8-4BA1-ACB2-9BEA3580B8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45F6C3E1-2482-4C21-9BB1-A24D5E1196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C8736C34-B88A-44E9-88AF-FD5D21A84148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Extensibility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847" y="1392510"/>
            <a:ext cx="10861964" cy="3429000"/>
          </a:xfrm>
        </p:spPr>
        <p:txBody>
          <a:bodyPr/>
          <a:lstStyle/>
          <a:p>
            <a:pPr marL="285750" indent="-285750"/>
            <a:r>
              <a:rPr lang="en-US" dirty="0"/>
              <a:t>Add-Ins</a:t>
            </a:r>
            <a:r>
              <a:rPr lang="en-US" b="0" dirty="0"/>
              <a:t> – Develop new tools and functionality to extend Pro</a:t>
            </a:r>
          </a:p>
          <a:p>
            <a:pPr marL="285750" indent="-285750"/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285750" indent="-285750"/>
            <a:r>
              <a:rPr lang="en-US" dirty="0"/>
              <a:t>Plugin Datasources </a:t>
            </a:r>
            <a:r>
              <a:rPr lang="en-US" b="0" dirty="0"/>
              <a:t>– Custom data source integration with Pro</a:t>
            </a:r>
          </a:p>
          <a:p>
            <a:pPr marL="285750" indent="-285750"/>
            <a:r>
              <a:rPr lang="en-US" dirty="0" err="1"/>
              <a:t>CoreHost</a:t>
            </a:r>
            <a:r>
              <a:rPr lang="en-US" dirty="0"/>
              <a:t> Apps </a:t>
            </a:r>
            <a:r>
              <a:rPr lang="en-US" b="0" dirty="0"/>
              <a:t>– Standalone apps for 64-bit Geodatabase and Geometry access</a:t>
            </a:r>
          </a:p>
          <a:p>
            <a:pPr marL="280987" lvl="1" indent="0">
              <a:buNone/>
            </a:pPr>
            <a:endParaRPr lang="en-US" b="0" dirty="0"/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97206859-DFF0-4509-A255-45C77741E883}"/>
              </a:ext>
            </a:extLst>
          </p:cNvPr>
          <p:cNvSpPr txBox="1">
            <a:spLocks/>
          </p:cNvSpPr>
          <p:nvPr/>
        </p:nvSpPr>
        <p:spPr>
          <a:xfrm>
            <a:off x="3214598" y="6462320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Voxel Layer Sample Add-In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E52656C4-B6A7-4564-93F5-EF0C6FF89D9E}"/>
              </a:ext>
            </a:extLst>
          </p:cNvPr>
          <p:cNvSpPr txBox="1">
            <a:spLocks/>
          </p:cNvSpPr>
          <p:nvPr/>
        </p:nvSpPr>
        <p:spPr>
          <a:xfrm>
            <a:off x="7297449" y="6462320"/>
            <a:ext cx="407678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Plugin Datasource Sample </a:t>
            </a:r>
          </a:p>
        </p:txBody>
      </p:sp>
      <p:pic>
        <p:nvPicPr>
          <p:cNvPr id="18" name="Picture 17" descr="A picture containing chart&#10;&#10;Description automatically generated">
            <a:extLst>
              <a:ext uri="{FF2B5EF4-FFF2-40B4-BE49-F238E27FC236}">
                <a16:creationId xmlns:a16="http://schemas.microsoft.com/office/drawing/2014/main" id="{41CB6560-31D3-411D-ACB0-2FBDC77FAB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413" y="3681926"/>
            <a:ext cx="4713148" cy="262972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BF3EC10-603F-4654-B75A-153B3DFE7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7449" y="3584730"/>
            <a:ext cx="4047082" cy="277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00412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4798D7D-4308-44E8-AF66-46CD8EF509C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6F7D6AD-2A8B-45FC-809F-692A675F1AEB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8A9CD5F8-5F17-40D5-9DDF-50BBE8A179E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8114C6DB-42D6-42E7-B8F8-770D0FC8F16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F3C7CF5-63E3-4330-821A-A3A7FB60181C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BE06A7AD-7C2A-4ECA-BF42-1C1F208336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B6F6F56C-CB43-468B-8850-6B5FA32AC0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8" name="gradient background1">
              <a:extLst>
                <a:ext uri="{FF2B5EF4-FFF2-40B4-BE49-F238E27FC236}">
                  <a16:creationId xmlns:a16="http://schemas.microsoft.com/office/drawing/2014/main" id="{8A7C10A4-E729-4633-A167-A2C99BB8164F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What’s possible with the SDK?</a:t>
            </a:r>
            <a:endParaRPr lang="en-US" sz="2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8CDF71-9AAD-4747-B5FE-31D1C97C3F7C}"/>
              </a:ext>
            </a:extLst>
          </p:cNvPr>
          <p:cNvSpPr txBox="1">
            <a:spLocks/>
          </p:cNvSpPr>
          <p:nvPr/>
        </p:nvSpPr>
        <p:spPr>
          <a:xfrm>
            <a:off x="4321822" y="1273348"/>
            <a:ext cx="7678499" cy="345609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1400" dirty="0"/>
              <a:t>Content</a:t>
            </a:r>
            <a:r>
              <a:rPr lang="en-US" sz="1400" b="0" dirty="0"/>
              <a:t> – manage Pro project items and connections to Portal to consume and integrate online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Device Location </a:t>
            </a:r>
            <a:r>
              <a:rPr lang="en-US" sz="1400" b="0" dirty="0"/>
              <a:t>- manage GNSS device connections, visualize device positions and collect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Editing</a:t>
            </a:r>
            <a:r>
              <a:rPr lang="en-US" sz="1400" b="0" dirty="0"/>
              <a:t> – develop powerful feature editing tools and create and manage 2D and 3D editing operations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Extensions</a:t>
            </a:r>
            <a:r>
              <a:rPr lang="en-US" sz="1400" b="0" dirty="0"/>
              <a:t> – work with Data Reviewer and Workflow Manager items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Framework</a:t>
            </a:r>
            <a:r>
              <a:rPr lang="en-US" sz="1400" b="0" dirty="0"/>
              <a:t> – customize and extend the Pro UI, add and remove controls from the ribbon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Geodatabase</a:t>
            </a:r>
            <a:r>
              <a:rPr lang="en-US" sz="1400" b="0" dirty="0"/>
              <a:t> – access file and enterprise datasets, manage queries, searches, selections and versions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Geometry</a:t>
            </a:r>
            <a:r>
              <a:rPr lang="en-US" sz="1400" b="0" dirty="0"/>
              <a:t> – build and manage feature geometries and perform spatial operations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Geoprocessing</a:t>
            </a:r>
            <a:r>
              <a:rPr lang="en-US" sz="1400" b="0" dirty="0"/>
              <a:t> – run geoprocessing tools and python scripts from add-in tools and routines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Layouts</a:t>
            </a:r>
            <a:r>
              <a:rPr lang="en-US" sz="1400" b="0" dirty="0"/>
              <a:t> – build custom layouts and elements, manage layout views and selections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Map Authoring </a:t>
            </a:r>
            <a:r>
              <a:rPr lang="en-US" sz="1400" b="0" dirty="0"/>
              <a:t>– author maps, manage layers, define and set layer renderers</a:t>
            </a:r>
          </a:p>
          <a:p>
            <a:endParaRPr lang="en-US" sz="1050" b="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92051BC-B76A-412D-9E2A-BC17C202E0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8267204"/>
              </p:ext>
            </p:extLst>
          </p:nvPr>
        </p:nvGraphicFramePr>
        <p:xfrm>
          <a:off x="-408494" y="1700953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97100723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4"/>
            </a:gs>
            <a:gs pos="100000">
              <a:schemeClr val="accent4"/>
            </a:gs>
          </a:gsLst>
          <a:lin ang="16200000" scaled="1"/>
          <a:tileRect/>
        </a:gradFill>
        <a:ln>
          <a:noFill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defRPr sz="1400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400077_UC-PPT-Tmplt-Esri_5-19" id="{1DF2EB04-2E68-AA45-9B5D-74D1493A7035}" vid="{CCD50C8C-0AC8-5042-A08D-CEBD79AB8877}"/>
    </a:ext>
  </a:extLst>
</a:theme>
</file>

<file path=ppt/theme/theme2.xml><?xml version="1.0" encoding="utf-8"?>
<a:theme xmlns:a="http://schemas.openxmlformats.org/drawingml/2006/main" name="2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_Corporate_Template-Dark" id="{62A57839-816C-DD40-89BF-1C32BC75980C}" vid="{B3749CB9-E79A-FB42-8D76-A7C3AB67D11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1" ma:contentTypeDescription="Create a new document." ma:contentTypeScope="" ma:versionID="647b6714bcbd012a02104274568241a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8B8D6152-B933-4294-8151-3CF2A1B01F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4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7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81E133DB-697E-4C10-B192-8899027B1EC6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www.w3.org/XML/1998/namespace"/>
  </ds:schemaRefs>
</ds:datastoreItem>
</file>

<file path=customXml/itemProps49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g400077-UC-PPT-Tmplt-Esri-5-19 (1)</Template>
  <TotalTime>0</TotalTime>
  <Words>2467</Words>
  <Application>Microsoft Office PowerPoint</Application>
  <PresentationFormat>Widescreen</PresentationFormat>
  <Paragraphs>613</Paragraphs>
  <Slides>53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61" baseType="lpstr">
      <vt:lpstr>Arial</vt:lpstr>
      <vt:lpstr>Avenir Medium</vt:lpstr>
      <vt:lpstr>Avenir Next</vt:lpstr>
      <vt:lpstr>AvenirNext LT Pro Regular</vt:lpstr>
      <vt:lpstr>Calibri</vt:lpstr>
      <vt:lpstr>Lucida Grande</vt:lpstr>
      <vt:lpstr>Esri_Corporate_Template-Dark</vt:lpstr>
      <vt:lpstr>2_Esri_Corporate_Template-Dark</vt:lpstr>
      <vt:lpstr>ArcGIS Pro SDK for .NET:  Approaches for Pro Extensibility</vt:lpstr>
      <vt:lpstr>Session Overview</vt:lpstr>
      <vt:lpstr>Extending ArcGIS Pro</vt:lpstr>
      <vt:lpstr>Extending ArcGIS Pro</vt:lpstr>
      <vt:lpstr>User Perspectives</vt:lpstr>
      <vt:lpstr>ArcGIS Pro SDK for Microsoft .NET</vt:lpstr>
      <vt:lpstr>Extending ArcGIS Pro with the Pro SDK</vt:lpstr>
      <vt:lpstr>Extensibility Patterns</vt:lpstr>
      <vt:lpstr>What’s possible with the SDK?</vt:lpstr>
      <vt:lpstr>What’s possible with the SDK?</vt:lpstr>
      <vt:lpstr>Approaching Pro Development</vt:lpstr>
      <vt:lpstr>Extensibility Patterns</vt:lpstr>
      <vt:lpstr>Patterns and Templates</vt:lpstr>
      <vt:lpstr>Pro SDK Extensibility Patterns</vt:lpstr>
      <vt:lpstr>Item Templates</vt:lpstr>
      <vt:lpstr>PowerPoint Presentation</vt:lpstr>
      <vt:lpstr>Desktop Application Markup Language (DAML)</vt:lpstr>
      <vt:lpstr>Installing Add-ins</vt:lpstr>
      <vt:lpstr>PowerPoint Presentation</vt:lpstr>
      <vt:lpstr>Pro SDK Extensibility Patterns</vt:lpstr>
      <vt:lpstr>What is an ArcGIS Pro Configuration?</vt:lpstr>
      <vt:lpstr>PowerPoint Presentation</vt:lpstr>
      <vt:lpstr>Comparing Add-ins and Configurations</vt:lpstr>
      <vt:lpstr>Pro SDK Extensibility Patterns</vt:lpstr>
      <vt:lpstr>Plugin Datasources </vt:lpstr>
      <vt:lpstr>Plugin Datasources </vt:lpstr>
      <vt:lpstr>Pro SDK Extensibility Patterns</vt:lpstr>
      <vt:lpstr>CoreHost Applications </vt:lpstr>
      <vt:lpstr>CoreHost Applications </vt:lpstr>
      <vt:lpstr>ArcGIS Pro APIs</vt:lpstr>
      <vt:lpstr>ArcGIS Pro APIs</vt:lpstr>
      <vt:lpstr>ArcGIS Pro APIs and Assemblies</vt:lpstr>
      <vt:lpstr>ArcGIS Pro APIs and Assemblies</vt:lpstr>
      <vt:lpstr>ArcGIS Pro APIs</vt:lpstr>
      <vt:lpstr>Resources for your work</vt:lpstr>
      <vt:lpstr>SDK Resources   </vt:lpstr>
      <vt:lpstr>Samples and Documentation</vt:lpstr>
      <vt:lpstr>Pro SDK Group on GeoNet </vt:lpstr>
      <vt:lpstr>Learning Opportunities   </vt:lpstr>
      <vt:lpstr>PowerPoint Presentation</vt:lpstr>
      <vt:lpstr>Recent Updates - Pro SDK 2.7</vt:lpstr>
      <vt:lpstr>Esri Partner Add-Ins</vt:lpstr>
      <vt:lpstr>Marketplace and Pro Add-Ins</vt:lpstr>
      <vt:lpstr>HawkEye RF Data Explorer Add-In for ArcGIS Pro</vt:lpstr>
      <vt:lpstr>Planet ArcGIS Add-In V2</vt:lpstr>
      <vt:lpstr>Developer Summit Sessions – Pro SDK</vt:lpstr>
      <vt:lpstr>PowerPoint Presentation</vt:lpstr>
      <vt:lpstr>ArcGIS Pro Resources</vt:lpstr>
      <vt:lpstr>ArcGIS Pro SDK for .NET – Your Feedback</vt:lpstr>
      <vt:lpstr>ArcGIS Pro SDK for .NET:  Approaches for Pro Extensibility</vt:lpstr>
      <vt:lpstr>PowerPoint Presentation</vt:lpstr>
      <vt:lpstr>Thank you for attending Developer Summit 2021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 Modern Desktop Solutions with ArcGIS Pro</dc:title>
  <dc:creator/>
  <cp:lastModifiedBy/>
  <cp:revision>11</cp:revision>
  <cp:lastPrinted>2019-04-30T20:56:12Z</cp:lastPrinted>
  <dcterms:created xsi:type="dcterms:W3CDTF">2019-06-07T19:06:35Z</dcterms:created>
  <dcterms:modified xsi:type="dcterms:W3CDTF">2021-02-10T05:15:52Z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