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5"/>
  </p:sldMasterIdLst>
  <p:notesMasterIdLst>
    <p:notesMasterId r:id="rId88"/>
  </p:notesMasterIdLst>
  <p:handoutMasterIdLst>
    <p:handoutMasterId r:id="rId89"/>
  </p:handoutMasterIdLst>
  <p:sldIdLst>
    <p:sldId id="700" r:id="rId6"/>
    <p:sldId id="599" r:id="rId7"/>
    <p:sldId id="701" r:id="rId8"/>
    <p:sldId id="601" r:id="rId9"/>
    <p:sldId id="602" r:id="rId10"/>
    <p:sldId id="695" r:id="rId11"/>
    <p:sldId id="604" r:id="rId12"/>
    <p:sldId id="605" r:id="rId13"/>
    <p:sldId id="273" r:id="rId14"/>
    <p:sldId id="606" r:id="rId15"/>
    <p:sldId id="702" r:id="rId16"/>
    <p:sldId id="608" r:id="rId17"/>
    <p:sldId id="609" r:id="rId18"/>
    <p:sldId id="610" r:id="rId19"/>
    <p:sldId id="705" r:id="rId20"/>
    <p:sldId id="611" r:id="rId21"/>
    <p:sldId id="696" r:id="rId22"/>
    <p:sldId id="613" r:id="rId23"/>
    <p:sldId id="614" r:id="rId24"/>
    <p:sldId id="615" r:id="rId25"/>
    <p:sldId id="616" r:id="rId26"/>
    <p:sldId id="617" r:id="rId27"/>
    <p:sldId id="618" r:id="rId28"/>
    <p:sldId id="619" r:id="rId29"/>
    <p:sldId id="620" r:id="rId30"/>
    <p:sldId id="621" r:id="rId31"/>
    <p:sldId id="622" r:id="rId32"/>
    <p:sldId id="623" r:id="rId33"/>
    <p:sldId id="624" r:id="rId34"/>
    <p:sldId id="625" r:id="rId35"/>
    <p:sldId id="626" r:id="rId36"/>
    <p:sldId id="627" r:id="rId37"/>
    <p:sldId id="628" r:id="rId38"/>
    <p:sldId id="682" r:id="rId39"/>
    <p:sldId id="630" r:id="rId40"/>
    <p:sldId id="631" r:id="rId41"/>
    <p:sldId id="632" r:id="rId42"/>
    <p:sldId id="633" r:id="rId43"/>
    <p:sldId id="634" r:id="rId44"/>
    <p:sldId id="635" r:id="rId45"/>
    <p:sldId id="582" r:id="rId46"/>
    <p:sldId id="583" r:id="rId47"/>
    <p:sldId id="636" r:id="rId48"/>
    <p:sldId id="637" r:id="rId49"/>
    <p:sldId id="638" r:id="rId50"/>
    <p:sldId id="639" r:id="rId51"/>
    <p:sldId id="640" r:id="rId52"/>
    <p:sldId id="641" r:id="rId53"/>
    <p:sldId id="642" r:id="rId54"/>
    <p:sldId id="643" r:id="rId55"/>
    <p:sldId id="644" r:id="rId56"/>
    <p:sldId id="645" r:id="rId57"/>
    <p:sldId id="646" r:id="rId58"/>
    <p:sldId id="647" r:id="rId59"/>
    <p:sldId id="648" r:id="rId60"/>
    <p:sldId id="649" r:id="rId61"/>
    <p:sldId id="650" r:id="rId62"/>
    <p:sldId id="706" r:id="rId63"/>
    <p:sldId id="651" r:id="rId64"/>
    <p:sldId id="652" r:id="rId65"/>
    <p:sldId id="653" r:id="rId66"/>
    <p:sldId id="684" r:id="rId67"/>
    <p:sldId id="655" r:id="rId68"/>
    <p:sldId id="656" r:id="rId69"/>
    <p:sldId id="657" r:id="rId70"/>
    <p:sldId id="707" r:id="rId71"/>
    <p:sldId id="703" r:id="rId72"/>
    <p:sldId id="697" r:id="rId73"/>
    <p:sldId id="708" r:id="rId74"/>
    <p:sldId id="699" r:id="rId75"/>
    <p:sldId id="704" r:id="rId76"/>
    <p:sldId id="689" r:id="rId77"/>
    <p:sldId id="668" r:id="rId78"/>
    <p:sldId id="690" r:id="rId79"/>
    <p:sldId id="691" r:id="rId80"/>
    <p:sldId id="692" r:id="rId81"/>
    <p:sldId id="672" r:id="rId82"/>
    <p:sldId id="673" r:id="rId83"/>
    <p:sldId id="674" r:id="rId84"/>
    <p:sldId id="675" r:id="rId85"/>
    <p:sldId id="676" r:id="rId86"/>
    <p:sldId id="767" r:id="rId8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71162279-F1BC-6A43-B032-1DEA7461249F}">
          <p14:sldIdLst>
            <p14:sldId id="700"/>
            <p14:sldId id="599"/>
            <p14:sldId id="701"/>
            <p14:sldId id="601"/>
            <p14:sldId id="602"/>
            <p14:sldId id="695"/>
            <p14:sldId id="604"/>
            <p14:sldId id="605"/>
            <p14:sldId id="273"/>
            <p14:sldId id="606"/>
          </p14:sldIdLst>
        </p14:section>
        <p14:section name="Utility Network APIs" id="{EE6A6987-EFA3-6A40-932C-408EF791DAF0}">
          <p14:sldIdLst>
            <p14:sldId id="702"/>
            <p14:sldId id="608"/>
            <p14:sldId id="609"/>
            <p14:sldId id="610"/>
            <p14:sldId id="705"/>
            <p14:sldId id="611"/>
            <p14:sldId id="696"/>
            <p14:sldId id="613"/>
            <p14:sldId id="614"/>
            <p14:sldId id="615"/>
            <p14:sldId id="616"/>
            <p14:sldId id="617"/>
            <p14:sldId id="618"/>
            <p14:sldId id="619"/>
            <p14:sldId id="620"/>
            <p14:sldId id="621"/>
            <p14:sldId id="622"/>
            <p14:sldId id="623"/>
            <p14:sldId id="624"/>
            <p14:sldId id="625"/>
            <p14:sldId id="626"/>
            <p14:sldId id="627"/>
            <p14:sldId id="628"/>
            <p14:sldId id="682"/>
            <p14:sldId id="630"/>
            <p14:sldId id="631"/>
            <p14:sldId id="632"/>
            <p14:sldId id="633"/>
            <p14:sldId id="634"/>
            <p14:sldId id="635"/>
            <p14:sldId id="582"/>
            <p14:sldId id="583"/>
            <p14:sldId id="636"/>
            <p14:sldId id="637"/>
            <p14:sldId id="638"/>
            <p14:sldId id="639"/>
            <p14:sldId id="640"/>
            <p14:sldId id="641"/>
            <p14:sldId id="642"/>
            <p14:sldId id="643"/>
            <p14:sldId id="644"/>
            <p14:sldId id="645"/>
            <p14:sldId id="646"/>
            <p14:sldId id="647"/>
            <p14:sldId id="648"/>
            <p14:sldId id="649"/>
            <p14:sldId id="650"/>
            <p14:sldId id="706"/>
            <p14:sldId id="651"/>
            <p14:sldId id="652"/>
            <p14:sldId id="653"/>
            <p14:sldId id="684"/>
            <p14:sldId id="655"/>
            <p14:sldId id="656"/>
            <p14:sldId id="657"/>
            <p14:sldId id="707"/>
          </p14:sldIdLst>
        </p14:section>
        <p14:section name="What's New" id="{E9FF43A2-F7E3-4C43-838A-BC91ECE5F79F}">
          <p14:sldIdLst>
            <p14:sldId id="703"/>
            <p14:sldId id="697"/>
          </p14:sldIdLst>
        </p14:section>
        <p14:section name="Road Ahead" id="{D93DA566-13EF-AA4E-89DD-13D6C066A599}">
          <p14:sldIdLst>
            <p14:sldId id="708"/>
            <p14:sldId id="699"/>
          </p14:sldIdLst>
        </p14:section>
        <p14:section name="Learning More" id="{40468556-CF42-8247-8B5F-A0348EB615A4}">
          <p14:sldIdLst>
            <p14:sldId id="704"/>
            <p14:sldId id="689"/>
            <p14:sldId id="668"/>
            <p14:sldId id="690"/>
            <p14:sldId id="691"/>
            <p14:sldId id="692"/>
            <p14:sldId id="672"/>
            <p14:sldId id="673"/>
            <p14:sldId id="674"/>
            <p14:sldId id="675"/>
            <p14:sldId id="676"/>
            <p14:sldId id="7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6"/>
    <a:srgbClr val="FFFF00"/>
    <a:srgbClr val="8F64F3"/>
    <a:srgbClr val="966FF3"/>
    <a:srgbClr val="A67FFF"/>
    <a:srgbClr val="693CD1"/>
    <a:srgbClr val="672BF4"/>
    <a:srgbClr val="0E1F84"/>
    <a:srgbClr val="5825D1"/>
    <a:srgbClr val="502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8690D8-B095-8F45-921C-6BF183EB5962}" v="6" dt="2020-03-20T19:01:01.868"/>
    <p1510:client id="{A51F7444-1859-0941-8405-D05AC0123104}" v="3" dt="2020-03-20T18:32:14.6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36" autoAdjust="0"/>
    <p:restoredTop sz="94363" autoAdjust="0"/>
  </p:normalViewPr>
  <p:slideViewPr>
    <p:cSldViewPr snapToGrid="0" snapToObjects="1" showGuides="1">
      <p:cViewPr varScale="1">
        <p:scale>
          <a:sx n="99" d="100"/>
          <a:sy n="99" d="100"/>
        </p:scale>
        <p:origin x="840" y="176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7" d="100"/>
        <a:sy n="11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handoutMaster" Target="handoutMasters/handoutMaster1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1.xml"/><Relationship Id="rId90" Type="http://schemas.openxmlformats.org/officeDocument/2006/relationships/presProps" Target="presProps.xml"/><Relationship Id="rId95" Type="http://schemas.microsoft.com/office/2015/10/relationships/revisionInfo" Target="revisionInfo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theme" Target="theme/theme1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 Ruh" userId="c1a23af0-b59b-4c49-893e-dac625f2e2f8" providerId="ADAL" clId="{2F8690D8-B095-8F45-921C-6BF183EB5962}"/>
    <pc:docChg chg="undo custSel addSld delSld modSld modSection">
      <pc:chgData name="Rich Ruh" userId="c1a23af0-b59b-4c49-893e-dac625f2e2f8" providerId="ADAL" clId="{2F8690D8-B095-8F45-921C-6BF183EB5962}" dt="2020-03-20T19:01:06.377" v="13" actId="2696"/>
      <pc:docMkLst>
        <pc:docMk/>
      </pc:docMkLst>
      <pc:sldChg chg="add del">
        <pc:chgData name="Rich Ruh" userId="c1a23af0-b59b-4c49-893e-dac625f2e2f8" providerId="ADAL" clId="{2F8690D8-B095-8F45-921C-6BF183EB5962}" dt="2020-03-20T19:01:06.377" v="13" actId="2696"/>
        <pc:sldMkLst>
          <pc:docMk/>
          <pc:sldMk cId="1732524071" sldId="588"/>
        </pc:sldMkLst>
      </pc:sldChg>
      <pc:sldChg chg="addSp delSp modSp add">
        <pc:chgData name="Rich Ruh" userId="c1a23af0-b59b-4c49-893e-dac625f2e2f8" providerId="ADAL" clId="{2F8690D8-B095-8F45-921C-6BF183EB5962}" dt="2020-03-20T19:01:01.868" v="12"/>
        <pc:sldMkLst>
          <pc:docMk/>
          <pc:sldMk cId="3038301800" sldId="767"/>
        </pc:sldMkLst>
        <pc:spChg chg="mod">
          <ac:chgData name="Rich Ruh" userId="c1a23af0-b59b-4c49-893e-dac625f2e2f8" providerId="ADAL" clId="{2F8690D8-B095-8F45-921C-6BF183EB5962}" dt="2020-03-20T19:00:22.783" v="6" actId="113"/>
          <ac:spMkLst>
            <pc:docMk/>
            <pc:sldMk cId="3038301800" sldId="767"/>
            <ac:spMk id="6" creationId="{7C8AE214-1CBA-8F4A-80D8-0739476C1CF6}"/>
          </ac:spMkLst>
        </pc:spChg>
        <pc:spChg chg="mod">
          <ac:chgData name="Rich Ruh" userId="c1a23af0-b59b-4c49-893e-dac625f2e2f8" providerId="ADAL" clId="{2F8690D8-B095-8F45-921C-6BF183EB5962}" dt="2020-03-20T19:01:01.868" v="12"/>
          <ac:spMkLst>
            <pc:docMk/>
            <pc:sldMk cId="3038301800" sldId="767"/>
            <ac:spMk id="13" creationId="{00000000-0000-0000-0000-000000000000}"/>
          </ac:spMkLst>
        </pc:spChg>
        <pc:spChg chg="mod">
          <ac:chgData name="Rich Ruh" userId="c1a23af0-b59b-4c49-893e-dac625f2e2f8" providerId="ADAL" clId="{2F8690D8-B095-8F45-921C-6BF183EB5962}" dt="2020-03-20T19:00:35.622" v="10" actId="113"/>
          <ac:spMkLst>
            <pc:docMk/>
            <pc:sldMk cId="3038301800" sldId="767"/>
            <ac:spMk id="22" creationId="{B4C7D34E-0C84-2E43-BB26-226A3711BF15}"/>
          </ac:spMkLst>
        </pc:spChg>
        <pc:spChg chg="mod">
          <ac:chgData name="Rich Ruh" userId="c1a23af0-b59b-4c49-893e-dac625f2e2f8" providerId="ADAL" clId="{2F8690D8-B095-8F45-921C-6BF183EB5962}" dt="2020-03-20T19:00:35.622" v="10" actId="113"/>
          <ac:spMkLst>
            <pc:docMk/>
            <pc:sldMk cId="3038301800" sldId="767"/>
            <ac:spMk id="37" creationId="{77FFC50D-0D2B-CF4B-8673-51363E39B85E}"/>
          </ac:spMkLst>
        </pc:spChg>
        <pc:spChg chg="mod">
          <ac:chgData name="Rich Ruh" userId="c1a23af0-b59b-4c49-893e-dac625f2e2f8" providerId="ADAL" clId="{2F8690D8-B095-8F45-921C-6BF183EB5962}" dt="2020-03-20T19:00:35.622" v="10" actId="113"/>
          <ac:spMkLst>
            <pc:docMk/>
            <pc:sldMk cId="3038301800" sldId="767"/>
            <ac:spMk id="38" creationId="{F7EADD80-9797-B24C-9078-2616DF407F68}"/>
          </ac:spMkLst>
        </pc:spChg>
        <pc:spChg chg="mod">
          <ac:chgData name="Rich Ruh" userId="c1a23af0-b59b-4c49-893e-dac625f2e2f8" providerId="ADAL" clId="{2F8690D8-B095-8F45-921C-6BF183EB5962}" dt="2020-03-20T19:00:35.622" v="10" actId="113"/>
          <ac:spMkLst>
            <pc:docMk/>
            <pc:sldMk cId="3038301800" sldId="767"/>
            <ac:spMk id="39" creationId="{D5F4D9F5-6F88-2A49-8C0B-58BFE5005FB1}"/>
          </ac:spMkLst>
        </pc:spChg>
        <pc:spChg chg="mod">
          <ac:chgData name="Rich Ruh" userId="c1a23af0-b59b-4c49-893e-dac625f2e2f8" providerId="ADAL" clId="{2F8690D8-B095-8F45-921C-6BF183EB5962}" dt="2020-03-20T19:00:35.622" v="10" actId="113"/>
          <ac:spMkLst>
            <pc:docMk/>
            <pc:sldMk cId="3038301800" sldId="767"/>
            <ac:spMk id="40" creationId="{3276B14F-1FC0-A84A-B896-B54EAA31ECA1}"/>
          </ac:spMkLst>
        </pc:spChg>
        <pc:spChg chg="mod">
          <ac:chgData name="Rich Ruh" userId="c1a23af0-b59b-4c49-893e-dac625f2e2f8" providerId="ADAL" clId="{2F8690D8-B095-8F45-921C-6BF183EB5962}" dt="2020-03-20T19:00:35.622" v="10" actId="113"/>
          <ac:spMkLst>
            <pc:docMk/>
            <pc:sldMk cId="3038301800" sldId="767"/>
            <ac:spMk id="41" creationId="{4C01B1F7-40E8-FF40-AAB9-79327C2BFCD8}"/>
          </ac:spMkLst>
        </pc:spChg>
        <pc:spChg chg="mod">
          <ac:chgData name="Rich Ruh" userId="c1a23af0-b59b-4c49-893e-dac625f2e2f8" providerId="ADAL" clId="{2F8690D8-B095-8F45-921C-6BF183EB5962}" dt="2020-03-20T19:00:35.622" v="10" actId="113"/>
          <ac:spMkLst>
            <pc:docMk/>
            <pc:sldMk cId="3038301800" sldId="767"/>
            <ac:spMk id="42" creationId="{0C431E85-8627-7B44-BE1F-985B735D0DF6}"/>
          </ac:spMkLst>
        </pc:spChg>
        <pc:spChg chg="mod">
          <ac:chgData name="Rich Ruh" userId="c1a23af0-b59b-4c49-893e-dac625f2e2f8" providerId="ADAL" clId="{2F8690D8-B095-8F45-921C-6BF183EB5962}" dt="2020-03-20T19:00:35.622" v="10" actId="113"/>
          <ac:spMkLst>
            <pc:docMk/>
            <pc:sldMk cId="3038301800" sldId="767"/>
            <ac:spMk id="43" creationId="{2F518C3B-81E9-0048-9B67-5964CC22E83D}"/>
          </ac:spMkLst>
        </pc:spChg>
        <pc:grpChg chg="add del">
          <ac:chgData name="Rich Ruh" userId="c1a23af0-b59b-4c49-893e-dac625f2e2f8" providerId="ADAL" clId="{2F8690D8-B095-8F45-921C-6BF183EB5962}" dt="2020-03-20T19:00:23.271" v="7"/>
          <ac:grpSpMkLst>
            <pc:docMk/>
            <pc:sldMk cId="3038301800" sldId="767"/>
            <ac:grpSpMk id="5" creationId="{4B4B44F2-5C65-EF43-9E2A-21427EAD4BC9}"/>
          </ac:grpSpMkLst>
        </pc:grpChg>
        <pc:grpChg chg="add mod">
          <ac:chgData name="Rich Ruh" userId="c1a23af0-b59b-4c49-893e-dac625f2e2f8" providerId="ADAL" clId="{2F8690D8-B095-8F45-921C-6BF183EB5962}" dt="2020-03-20T19:00:39.319" v="11" actId="167"/>
          <ac:grpSpMkLst>
            <pc:docMk/>
            <pc:sldMk cId="3038301800" sldId="767"/>
            <ac:grpSpMk id="21" creationId="{FCBC7189-2645-DC43-B896-2D34DE126B18}"/>
          </ac:grpSpMkLst>
        </pc:grpChg>
      </pc:sldChg>
    </pc:docChg>
  </pc:docChgLst>
  <pc:docChgLst>
    <pc:chgData name="Rich Ruh" userId="c1a23af0-b59b-4c49-893e-dac625f2e2f8" providerId="ADAL" clId="{A51F7444-1859-0941-8405-D05AC0123104}"/>
    <pc:docChg chg="modSld">
      <pc:chgData name="Rich Ruh" userId="c1a23af0-b59b-4c49-893e-dac625f2e2f8" providerId="ADAL" clId="{A51F7444-1859-0941-8405-D05AC0123104}" dt="2020-03-20T18:32:17.147" v="8" actId="962"/>
      <pc:docMkLst>
        <pc:docMk/>
      </pc:docMkLst>
      <pc:sldChg chg="addSp delSp modSp">
        <pc:chgData name="Rich Ruh" userId="c1a23af0-b59b-4c49-893e-dac625f2e2f8" providerId="ADAL" clId="{A51F7444-1859-0941-8405-D05AC0123104}" dt="2020-03-20T18:31:53.795" v="2" actId="962"/>
        <pc:sldMkLst>
          <pc:docMk/>
          <pc:sldMk cId="1311120640" sldId="705"/>
        </pc:sldMkLst>
        <pc:spChg chg="del">
          <ac:chgData name="Rich Ruh" userId="c1a23af0-b59b-4c49-893e-dac625f2e2f8" providerId="ADAL" clId="{A51F7444-1859-0941-8405-D05AC0123104}" dt="2020-03-20T18:31:51.335" v="0"/>
          <ac:spMkLst>
            <pc:docMk/>
            <pc:sldMk cId="1311120640" sldId="705"/>
            <ac:spMk id="7" creationId="{9DA62D51-7BA3-AD48-B08C-718E29833210}"/>
          </ac:spMkLst>
        </pc:spChg>
        <pc:picChg chg="add mod">
          <ac:chgData name="Rich Ruh" userId="c1a23af0-b59b-4c49-893e-dac625f2e2f8" providerId="ADAL" clId="{A51F7444-1859-0941-8405-D05AC0123104}" dt="2020-03-20T18:31:53.795" v="2" actId="962"/>
          <ac:picMkLst>
            <pc:docMk/>
            <pc:sldMk cId="1311120640" sldId="705"/>
            <ac:picMk id="10" creationId="{84C19EB6-E885-7A48-8D18-C4E7E680D210}"/>
          </ac:picMkLst>
        </pc:picChg>
      </pc:sldChg>
      <pc:sldChg chg="addSp delSp modSp">
        <pc:chgData name="Rich Ruh" userId="c1a23af0-b59b-4c49-893e-dac625f2e2f8" providerId="ADAL" clId="{A51F7444-1859-0941-8405-D05AC0123104}" dt="2020-03-20T18:32:09.561" v="5" actId="962"/>
        <pc:sldMkLst>
          <pc:docMk/>
          <pc:sldMk cId="3487455850" sldId="706"/>
        </pc:sldMkLst>
        <pc:spChg chg="del">
          <ac:chgData name="Rich Ruh" userId="c1a23af0-b59b-4c49-893e-dac625f2e2f8" providerId="ADAL" clId="{A51F7444-1859-0941-8405-D05AC0123104}" dt="2020-03-20T18:32:05.980" v="3"/>
          <ac:spMkLst>
            <pc:docMk/>
            <pc:sldMk cId="3487455850" sldId="706"/>
            <ac:spMk id="7" creationId="{9DA62D51-7BA3-AD48-B08C-718E29833210}"/>
          </ac:spMkLst>
        </pc:spChg>
        <pc:picChg chg="add mod">
          <ac:chgData name="Rich Ruh" userId="c1a23af0-b59b-4c49-893e-dac625f2e2f8" providerId="ADAL" clId="{A51F7444-1859-0941-8405-D05AC0123104}" dt="2020-03-20T18:32:09.561" v="5" actId="962"/>
          <ac:picMkLst>
            <pc:docMk/>
            <pc:sldMk cId="3487455850" sldId="706"/>
            <ac:picMk id="10" creationId="{F3F82D5E-42AD-A945-9185-EB4A6AE5D72E}"/>
          </ac:picMkLst>
        </pc:picChg>
      </pc:sldChg>
      <pc:sldChg chg="addSp delSp modSp">
        <pc:chgData name="Rich Ruh" userId="c1a23af0-b59b-4c49-893e-dac625f2e2f8" providerId="ADAL" clId="{A51F7444-1859-0941-8405-D05AC0123104}" dt="2020-03-20T18:32:17.147" v="8" actId="962"/>
        <pc:sldMkLst>
          <pc:docMk/>
          <pc:sldMk cId="491217697" sldId="707"/>
        </pc:sldMkLst>
        <pc:spChg chg="del">
          <ac:chgData name="Rich Ruh" userId="c1a23af0-b59b-4c49-893e-dac625f2e2f8" providerId="ADAL" clId="{A51F7444-1859-0941-8405-D05AC0123104}" dt="2020-03-20T18:32:14.640" v="6"/>
          <ac:spMkLst>
            <pc:docMk/>
            <pc:sldMk cId="491217697" sldId="707"/>
            <ac:spMk id="7" creationId="{9DA62D51-7BA3-AD48-B08C-718E29833210}"/>
          </ac:spMkLst>
        </pc:spChg>
        <pc:picChg chg="add mod">
          <ac:chgData name="Rich Ruh" userId="c1a23af0-b59b-4c49-893e-dac625f2e2f8" providerId="ADAL" clId="{A51F7444-1859-0941-8405-D05AC0123104}" dt="2020-03-20T18:32:17.147" v="8" actId="962"/>
          <ac:picMkLst>
            <pc:docMk/>
            <pc:sldMk cId="491217697" sldId="707"/>
            <ac:picMk id="10" creationId="{EEEBE3F5-8599-2B46-8D83-26F8BB4D457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3/20/20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3/20/20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8076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7258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CF3AC-808B-4AE2-B9B9-E243234D2D4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0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7609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1745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3641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0975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8161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0835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7706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077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2277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6334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5658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889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448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978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3298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229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735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4042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496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3/20/20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3/20/20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5255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3/20/20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79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3/20/20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3/20/20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3/20/20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3/20/20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3/20/20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3/20/20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3/20/20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3/20/20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3/20/20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3/20/20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56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08" r:id="rId9"/>
    <p:sldLayoutId id="2147486809" r:id="rId10"/>
    <p:sldLayoutId id="2147486810" r:id="rId11"/>
    <p:sldLayoutId id="2147486811" r:id="rId12"/>
    <p:sldLayoutId id="2147486812" r:id="rId13"/>
    <p:sldLayoutId id="2147486816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emf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1.png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2.jpg"/><Relationship Id="rId3" Type="http://schemas.openxmlformats.org/officeDocument/2006/relationships/image" Target="../media/image30.png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1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7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4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4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4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4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hyperlink" Target="https://pro.arcgis.com/en/pro-app/help/data/utility-network/what-is-a-utility-network-.htm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ro.arcgis.com/en/pro-app/sdk/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60.jpg"/><Relationship Id="rId3" Type="http://schemas.openxmlformats.org/officeDocument/2006/relationships/image" Target="../media/image30.png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3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17.png"/><Relationship Id="rId7" Type="http://schemas.openxmlformats.org/officeDocument/2006/relationships/hyperlink" Target="https://github.com/Esri/arcgis-pro-sdk/wiki/ProGuide-Buttons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esri/arcgis-pro-sdk/wiki/ProConcepts-Editing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emf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esri/arcgis-pro-sdk/wiki/proconcepts-CoreHost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65.jpg"/><Relationship Id="rId3" Type="http://schemas.openxmlformats.org/officeDocument/2006/relationships/image" Target="../media/image30.png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31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1.png"/><Relationship Id="rId9" Type="http://schemas.openxmlformats.org/officeDocument/2006/relationships/image" Target="../media/image1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1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8.png"/><Relationship Id="rId7" Type="http://schemas.openxmlformats.org/officeDocument/2006/relationships/hyperlink" Target="https://github.com/esri/arcgis-pro-sdk/wiki/ProConcepts-Geoprocessing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esri/arcgis-pro-sdk/wiki/ProConcepts-Geodatabase" TargetMode="External"/><Relationship Id="rId5" Type="http://schemas.openxmlformats.org/officeDocument/2006/relationships/image" Target="../media/image19.png"/><Relationship Id="rId10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2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1.png"/><Relationship Id="rId9" Type="http://schemas.openxmlformats.org/officeDocument/2006/relationships/image" Target="../media/image11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hyperlink" Target="https://pro.arcgis.com/en/pro-app/sdk/" TargetMode="External"/><Relationship Id="rId3" Type="http://schemas.openxmlformats.org/officeDocument/2006/relationships/image" Target="../media/image17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7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esri/arcgis-pro-sdk/wiki/ProConcepts-Framework#working-with-multithreading-in-arcgis-pro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6.png"/><Relationship Id="rId9" Type="http://schemas.microsoft.com/office/2007/relationships/hdphoto" Target="../media/hdphoto1.wdp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74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17.png"/><Relationship Id="rId7" Type="http://schemas.openxmlformats.org/officeDocument/2006/relationships/hyperlink" Target="https://github.com/esri/arcgis-pro-sdk/wiki/tech-sessions#2020-palm-springs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esri/arcgis-pro-sdk/wiki/proconcepts-CoreHost" TargetMode="External"/><Relationship Id="rId3" Type="http://schemas.openxmlformats.org/officeDocument/2006/relationships/image" Target="../media/image18.png"/><Relationship Id="rId7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DD6F4B8-4422-434A-8576-B774E6888E50}"/>
              </a:ext>
            </a:extLst>
          </p:cNvPr>
          <p:cNvGrpSpPr/>
          <p:nvPr/>
        </p:nvGrpSpPr>
        <p:grpSpPr>
          <a:xfrm>
            <a:off x="-7429" y="-16011"/>
            <a:ext cx="12199430" cy="7160257"/>
            <a:chOff x="-7429" y="-16011"/>
            <a:chExt cx="12199430" cy="7160257"/>
          </a:xfrm>
        </p:grpSpPr>
        <p:sp>
          <p:nvSpPr>
            <p:cNvPr id="46" name="gradient background1">
              <a:extLst>
                <a:ext uri="{FF2B5EF4-FFF2-40B4-BE49-F238E27FC236}">
                  <a16:creationId xmlns:a16="http://schemas.microsoft.com/office/drawing/2014/main" id="{4E52E552-52F3-E742-BC03-0CEE208C42EB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0D143473-945A-B54D-B237-1BE6FA9A6F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4129" t="-28915"/>
            <a:stretch/>
          </p:blipFill>
          <p:spPr>
            <a:xfrm>
              <a:off x="9152503" y="5347770"/>
              <a:ext cx="3039498" cy="1540150"/>
            </a:xfrm>
            <a:prstGeom prst="rect">
              <a:avLst/>
            </a:prstGeom>
          </p:spPr>
        </p:pic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0F6A5064-FA9F-CB42-A287-95A0A3DF7A8D}"/>
                </a:ext>
              </a:extLst>
            </p:cNvPr>
            <p:cNvGrpSpPr/>
            <p:nvPr/>
          </p:nvGrpSpPr>
          <p:grpSpPr>
            <a:xfrm>
              <a:off x="254620" y="425605"/>
              <a:ext cx="339289" cy="469374"/>
              <a:chOff x="11217128" y="4357338"/>
              <a:chExt cx="339289" cy="469374"/>
            </a:xfrm>
          </p:grpSpPr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375D3161-0902-5549-B2E3-60C1B528B1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alphaModFix amt="59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217128" y="4490087"/>
                <a:ext cx="126139" cy="127007"/>
              </a:xfrm>
              <a:prstGeom prst="rect">
                <a:avLst/>
              </a:prstGeom>
            </p:spPr>
          </p:pic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BF6E8399-55C4-F54A-82F0-6525582477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alphaModFix amt="59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370564" y="4357338"/>
                <a:ext cx="77581" cy="78114"/>
              </a:xfrm>
              <a:prstGeom prst="rect">
                <a:avLst/>
              </a:prstGeom>
            </p:spPr>
          </p:pic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4999CBC3-BD0F-8E48-9F97-BDEA06E191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alphaModFix amt="59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96553" y="4766436"/>
                <a:ext cx="59864" cy="60276"/>
              </a:xfrm>
              <a:prstGeom prst="rect">
                <a:avLst/>
              </a:prstGeom>
            </p:spPr>
          </p:pic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DA71C24-86C2-CA48-BF9D-7C9633BB1052}"/>
                </a:ext>
              </a:extLst>
            </p:cNvPr>
            <p:cNvGrpSpPr/>
            <p:nvPr/>
          </p:nvGrpSpPr>
          <p:grpSpPr>
            <a:xfrm>
              <a:off x="-7429" y="4357338"/>
              <a:ext cx="11722403" cy="2786908"/>
              <a:chOff x="-7429" y="4357338"/>
              <a:chExt cx="11722403" cy="2786908"/>
            </a:xfrm>
          </p:grpSpPr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3E06A5F5-C93B-F64A-B011-B9E559CADB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444663" y="4809453"/>
                <a:ext cx="1886870" cy="2009666"/>
              </a:xfrm>
              <a:prstGeom prst="rect">
                <a:avLst/>
              </a:prstGeom>
            </p:spPr>
          </p:pic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C3170EBD-4A41-E845-8BC1-32F48C09CFE1}"/>
                  </a:ext>
                </a:extLst>
              </p:cNvPr>
              <p:cNvGrpSpPr/>
              <p:nvPr/>
            </p:nvGrpSpPr>
            <p:grpSpPr>
              <a:xfrm>
                <a:off x="-7429" y="4357338"/>
                <a:ext cx="11722403" cy="2786908"/>
                <a:chOff x="-7429" y="4357338"/>
                <a:chExt cx="11722403" cy="2786908"/>
              </a:xfrm>
            </p:grpSpPr>
            <p:pic>
              <p:nvPicPr>
                <p:cNvPr id="9" name="Picture 8">
                  <a:extLst>
                    <a:ext uri="{FF2B5EF4-FFF2-40B4-BE49-F238E27FC236}">
                      <a16:creationId xmlns:a16="http://schemas.microsoft.com/office/drawing/2014/main" id="{268D3B90-ACE7-1642-9924-CB721D581A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20204"/>
                <a:stretch/>
              </p:blipFill>
              <p:spPr>
                <a:xfrm>
                  <a:off x="-7429" y="5029200"/>
                  <a:ext cx="8849755" cy="1849829"/>
                </a:xfrm>
                <a:prstGeom prst="rect">
                  <a:avLst/>
                </a:prstGeom>
              </p:spPr>
            </p:pic>
            <p:grpSp>
              <p:nvGrpSpPr>
                <p:cNvPr id="98" name="Group 97">
                  <a:extLst>
                    <a:ext uri="{FF2B5EF4-FFF2-40B4-BE49-F238E27FC236}">
                      <a16:creationId xmlns:a16="http://schemas.microsoft.com/office/drawing/2014/main" id="{2D29A05C-641B-6249-8F0D-2EE70D77444B}"/>
                    </a:ext>
                  </a:extLst>
                </p:cNvPr>
                <p:cNvGrpSpPr/>
                <p:nvPr/>
              </p:nvGrpSpPr>
              <p:grpSpPr>
                <a:xfrm>
                  <a:off x="7090158" y="5312474"/>
                  <a:ext cx="967265" cy="626661"/>
                  <a:chOff x="10651311" y="-22363"/>
                  <a:chExt cx="1060058" cy="733563"/>
                </a:xfrm>
              </p:grpSpPr>
              <p:grpSp>
                <p:nvGrpSpPr>
                  <p:cNvPr id="94" name="Group 93">
                    <a:extLst>
                      <a:ext uri="{FF2B5EF4-FFF2-40B4-BE49-F238E27FC236}">
                        <a16:creationId xmlns:a16="http://schemas.microsoft.com/office/drawing/2014/main" id="{B6727235-4E3E-044E-BA3A-1536A301E77B}"/>
                      </a:ext>
                    </a:extLst>
                  </p:cNvPr>
                  <p:cNvGrpSpPr/>
                  <p:nvPr/>
                </p:nvGrpSpPr>
                <p:grpSpPr>
                  <a:xfrm>
                    <a:off x="10651311" y="-22363"/>
                    <a:ext cx="309805" cy="361912"/>
                    <a:chOff x="8261157" y="1101314"/>
                    <a:chExt cx="309805" cy="361912"/>
                  </a:xfrm>
                </p:grpSpPr>
                <p:pic>
                  <p:nvPicPr>
                    <p:cNvPr id="95" name="Picture 94">
                      <a:extLst>
                        <a:ext uri="{FF2B5EF4-FFF2-40B4-BE49-F238E27FC236}">
                          <a16:creationId xmlns:a16="http://schemas.microsoft.com/office/drawing/2014/main" id="{6B369537-AC87-3A4E-9BD7-DA13C7857256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8432722" y="1314553"/>
                      <a:ext cx="138240" cy="14867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96" name="Picture 95">
                      <a:extLst>
                        <a:ext uri="{FF2B5EF4-FFF2-40B4-BE49-F238E27FC236}">
                          <a16:creationId xmlns:a16="http://schemas.microsoft.com/office/drawing/2014/main" id="{CC7783E2-2385-E349-83BB-DB3BEC25CB92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8261157" y="1101314"/>
                      <a:ext cx="85024" cy="9144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97" name="Picture 96">
                    <a:extLst>
                      <a:ext uri="{FF2B5EF4-FFF2-40B4-BE49-F238E27FC236}">
                        <a16:creationId xmlns:a16="http://schemas.microsoft.com/office/drawing/2014/main" id="{984D2B8A-2CD3-B54B-95D1-4100696FC6C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45762" y="640642"/>
                    <a:ext cx="65607" cy="70558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" name="Group 5">
                  <a:extLst>
                    <a:ext uri="{FF2B5EF4-FFF2-40B4-BE49-F238E27FC236}">
                      <a16:creationId xmlns:a16="http://schemas.microsoft.com/office/drawing/2014/main" id="{B41BD14A-D59F-324D-85F9-266B3C5BCE84}"/>
                    </a:ext>
                  </a:extLst>
                </p:cNvPr>
                <p:cNvGrpSpPr/>
                <p:nvPr/>
              </p:nvGrpSpPr>
              <p:grpSpPr>
                <a:xfrm>
                  <a:off x="11355303" y="4357338"/>
                  <a:ext cx="359671" cy="469374"/>
                  <a:chOff x="11355303" y="4357338"/>
                  <a:chExt cx="359671" cy="469374"/>
                </a:xfrm>
              </p:grpSpPr>
              <p:pic>
                <p:nvPicPr>
                  <p:cNvPr id="102" name="Picture 101">
                    <a:extLst>
                      <a:ext uri="{FF2B5EF4-FFF2-40B4-BE49-F238E27FC236}">
                        <a16:creationId xmlns:a16="http://schemas.microsoft.com/office/drawing/2014/main" id="{1755267C-2DEF-B643-B4F6-EE1F0E7308C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88835" y="4490087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103" name="Picture 102">
                    <a:extLst>
                      <a:ext uri="{FF2B5EF4-FFF2-40B4-BE49-F238E27FC236}">
                        <a16:creationId xmlns:a16="http://schemas.microsoft.com/office/drawing/2014/main" id="{C958DF2F-220D-6747-9F67-BFBC3AC0E4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437471" y="4357338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101" name="Picture 100">
                    <a:extLst>
                      <a:ext uri="{FF2B5EF4-FFF2-40B4-BE49-F238E27FC236}">
                        <a16:creationId xmlns:a16="http://schemas.microsoft.com/office/drawing/2014/main" id="{168BC168-0955-F34A-899B-EBF7D9A9A43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355303" y="4766436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4" name="Group 103">
                  <a:extLst>
                    <a:ext uri="{FF2B5EF4-FFF2-40B4-BE49-F238E27FC236}">
                      <a16:creationId xmlns:a16="http://schemas.microsoft.com/office/drawing/2014/main" id="{F4B095B6-CD94-C240-AE4D-A7881986F32C}"/>
                    </a:ext>
                  </a:extLst>
                </p:cNvPr>
                <p:cNvGrpSpPr/>
                <p:nvPr/>
              </p:nvGrpSpPr>
              <p:grpSpPr>
                <a:xfrm>
                  <a:off x="3411853" y="6193446"/>
                  <a:ext cx="954183" cy="422934"/>
                  <a:chOff x="10809713" y="113601"/>
                  <a:chExt cx="1045721" cy="495083"/>
                </a:xfrm>
              </p:grpSpPr>
              <p:grpSp>
                <p:nvGrpSpPr>
                  <p:cNvPr id="105" name="Group 104">
                    <a:extLst>
                      <a:ext uri="{FF2B5EF4-FFF2-40B4-BE49-F238E27FC236}">
                        <a16:creationId xmlns:a16="http://schemas.microsoft.com/office/drawing/2014/main" id="{E1B410C7-AA35-B042-9E1E-D5E9F512D5E5}"/>
                      </a:ext>
                    </a:extLst>
                  </p:cNvPr>
                  <p:cNvGrpSpPr/>
                  <p:nvPr/>
                </p:nvGrpSpPr>
                <p:grpSpPr>
                  <a:xfrm>
                    <a:off x="10809713" y="113601"/>
                    <a:ext cx="1045721" cy="429930"/>
                    <a:chOff x="8419559" y="1237278"/>
                    <a:chExt cx="1045721" cy="429930"/>
                  </a:xfrm>
                </p:grpSpPr>
                <p:pic>
                  <p:nvPicPr>
                    <p:cNvPr id="107" name="Picture 106">
                      <a:extLst>
                        <a:ext uri="{FF2B5EF4-FFF2-40B4-BE49-F238E27FC236}">
                          <a16:creationId xmlns:a16="http://schemas.microsoft.com/office/drawing/2014/main" id="{6D80B37A-0015-7143-957E-29AA8BA2C85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8419559" y="1518535"/>
                      <a:ext cx="138240" cy="14867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08" name="Picture 107">
                      <a:extLst>
                        <a:ext uri="{FF2B5EF4-FFF2-40B4-BE49-F238E27FC236}">
                          <a16:creationId xmlns:a16="http://schemas.microsoft.com/office/drawing/2014/main" id="{1DC41E60-66D0-4A45-8C38-0313F4F77D06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9380256" y="1237278"/>
                      <a:ext cx="85024" cy="9144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106" name="Picture 105">
                    <a:extLst>
                      <a:ext uri="{FF2B5EF4-FFF2-40B4-BE49-F238E27FC236}">
                        <a16:creationId xmlns:a16="http://schemas.microsoft.com/office/drawing/2014/main" id="{6B789A0D-D662-074E-A0CD-1A81356B8FC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129114" y="538126"/>
                    <a:ext cx="65607" cy="70558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9" name="Group 108">
                  <a:extLst>
                    <a:ext uri="{FF2B5EF4-FFF2-40B4-BE49-F238E27FC236}">
                      <a16:creationId xmlns:a16="http://schemas.microsoft.com/office/drawing/2014/main" id="{CA22A6B7-7FAA-9A4D-A0A0-D07D9916C082}"/>
                    </a:ext>
                  </a:extLst>
                </p:cNvPr>
                <p:cNvGrpSpPr/>
                <p:nvPr/>
              </p:nvGrpSpPr>
              <p:grpSpPr>
                <a:xfrm>
                  <a:off x="4822044" y="6262873"/>
                  <a:ext cx="352237" cy="469374"/>
                  <a:chOff x="11645762" y="161755"/>
                  <a:chExt cx="386028" cy="549445"/>
                </a:xfrm>
              </p:grpSpPr>
              <p:grpSp>
                <p:nvGrpSpPr>
                  <p:cNvPr id="110" name="Group 109">
                    <a:extLst>
                      <a:ext uri="{FF2B5EF4-FFF2-40B4-BE49-F238E27FC236}">
                        <a16:creationId xmlns:a16="http://schemas.microsoft.com/office/drawing/2014/main" id="{70212538-9616-8843-A8FD-D385390416D4}"/>
                      </a:ext>
                    </a:extLst>
                  </p:cNvPr>
                  <p:cNvGrpSpPr/>
                  <p:nvPr/>
                </p:nvGrpSpPr>
                <p:grpSpPr>
                  <a:xfrm>
                    <a:off x="11711370" y="161755"/>
                    <a:ext cx="320420" cy="304068"/>
                    <a:chOff x="9321216" y="1285432"/>
                    <a:chExt cx="320420" cy="304068"/>
                  </a:xfrm>
                </p:grpSpPr>
                <p:pic>
                  <p:nvPicPr>
                    <p:cNvPr id="112" name="Picture 111">
                      <a:extLst>
                        <a:ext uri="{FF2B5EF4-FFF2-40B4-BE49-F238E27FC236}">
                          <a16:creationId xmlns:a16="http://schemas.microsoft.com/office/drawing/2014/main" id="{EAFD18E7-7193-1A45-B470-A4B9C1DDAB37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9503396" y="1440827"/>
                      <a:ext cx="138240" cy="14867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13" name="Picture 112">
                      <a:extLst>
                        <a:ext uri="{FF2B5EF4-FFF2-40B4-BE49-F238E27FC236}">
                          <a16:creationId xmlns:a16="http://schemas.microsoft.com/office/drawing/2014/main" id="{E660A0D8-88C7-E545-8FE2-FDC97C76683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9321216" y="1285432"/>
                      <a:ext cx="85024" cy="9144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111" name="Picture 110">
                    <a:extLst>
                      <a:ext uri="{FF2B5EF4-FFF2-40B4-BE49-F238E27FC236}">
                        <a16:creationId xmlns:a16="http://schemas.microsoft.com/office/drawing/2014/main" id="{FDAAF8F9-4624-7E48-B578-EE80FD7C2D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45762" y="640642"/>
                    <a:ext cx="65607" cy="7055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D61701CC-0ABE-D044-B2FE-26116F1E159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198868" y="5050560"/>
                  <a:ext cx="573845" cy="617680"/>
                </a:xfrm>
                <a:prstGeom prst="rect">
                  <a:avLst/>
                </a:prstGeom>
              </p:spPr>
            </p:pic>
            <p:pic>
              <p:nvPicPr>
                <p:cNvPr id="68" name="Picture 67">
                  <a:extLst>
                    <a:ext uri="{FF2B5EF4-FFF2-40B4-BE49-F238E27FC236}">
                      <a16:creationId xmlns:a16="http://schemas.microsoft.com/office/drawing/2014/main" id="{F1497FF2-8927-5C43-9100-52536ACE77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903309" y="4800203"/>
                  <a:ext cx="1288751" cy="1393244"/>
                </a:xfrm>
                <a:prstGeom prst="rect">
                  <a:avLst/>
                </a:prstGeom>
              </p:spPr>
            </p:pic>
            <p:pic>
              <p:nvPicPr>
                <p:cNvPr id="71" name="Picture 70">
                  <a:extLst>
                    <a:ext uri="{FF2B5EF4-FFF2-40B4-BE49-F238E27FC236}">
                      <a16:creationId xmlns:a16="http://schemas.microsoft.com/office/drawing/2014/main" id="{468FA90E-4C6F-A240-92EF-F57E0558583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503295" y="6054170"/>
                  <a:ext cx="695665" cy="752070"/>
                </a:xfrm>
                <a:prstGeom prst="rect">
                  <a:avLst/>
                </a:prstGeom>
              </p:spPr>
            </p:pic>
            <p:pic>
              <p:nvPicPr>
                <p:cNvPr id="84" name="Picture 83">
                  <a:extLst>
                    <a:ext uri="{FF2B5EF4-FFF2-40B4-BE49-F238E27FC236}">
                      <a16:creationId xmlns:a16="http://schemas.microsoft.com/office/drawing/2014/main" id="{83C3CA1A-69DE-E042-8FD8-08694CBAFDF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235886" y="5799473"/>
                  <a:ext cx="412000" cy="443129"/>
                </a:xfrm>
                <a:prstGeom prst="rect">
                  <a:avLst/>
                </a:prstGeom>
              </p:spPr>
            </p:pic>
            <p:pic>
              <p:nvPicPr>
                <p:cNvPr id="86" name="Picture 85">
                  <a:extLst>
                    <a:ext uri="{FF2B5EF4-FFF2-40B4-BE49-F238E27FC236}">
                      <a16:creationId xmlns:a16="http://schemas.microsoft.com/office/drawing/2014/main" id="{D24137AB-B2C6-D040-9B41-2D99A98A2D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52434" y="6374353"/>
                  <a:ext cx="337966" cy="363501"/>
                </a:xfrm>
                <a:prstGeom prst="rect">
                  <a:avLst/>
                </a:prstGeom>
              </p:spPr>
            </p:pic>
            <p:pic>
              <p:nvPicPr>
                <p:cNvPr id="87" name="Picture 86">
                  <a:extLst>
                    <a:ext uri="{FF2B5EF4-FFF2-40B4-BE49-F238E27FC236}">
                      <a16:creationId xmlns:a16="http://schemas.microsoft.com/office/drawing/2014/main" id="{1A804BB6-DB23-3745-A1EB-BC19D99C79F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080218" y="5729028"/>
                  <a:ext cx="903555" cy="977617"/>
                </a:xfrm>
                <a:prstGeom prst="rect">
                  <a:avLst/>
                </a:prstGeom>
              </p:spPr>
            </p:pic>
            <p:pic>
              <p:nvPicPr>
                <p:cNvPr id="88" name="Picture 87">
                  <a:extLst>
                    <a:ext uri="{FF2B5EF4-FFF2-40B4-BE49-F238E27FC236}">
                      <a16:creationId xmlns:a16="http://schemas.microsoft.com/office/drawing/2014/main" id="{0C57FE4E-CDE2-F247-B369-076DB771E4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063593" y="6492592"/>
                  <a:ext cx="444500" cy="479310"/>
                </a:xfrm>
                <a:prstGeom prst="rect">
                  <a:avLst/>
                </a:prstGeom>
              </p:spPr>
            </p:pic>
            <p:pic>
              <p:nvPicPr>
                <p:cNvPr id="90" name="Picture 89">
                  <a:extLst>
                    <a:ext uri="{FF2B5EF4-FFF2-40B4-BE49-F238E27FC236}">
                      <a16:creationId xmlns:a16="http://schemas.microsoft.com/office/drawing/2014/main" id="{0D53F095-1506-E34E-AE98-AA642EE1CD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52729" y="5504904"/>
                  <a:ext cx="350125" cy="378824"/>
                </a:xfrm>
                <a:prstGeom prst="rect">
                  <a:avLst/>
                </a:prstGeom>
              </p:spPr>
            </p:pic>
            <p:pic>
              <p:nvPicPr>
                <p:cNvPr id="91" name="Picture 90">
                  <a:extLst>
                    <a:ext uri="{FF2B5EF4-FFF2-40B4-BE49-F238E27FC236}">
                      <a16:creationId xmlns:a16="http://schemas.microsoft.com/office/drawing/2014/main" id="{23A188DE-3C70-8440-8AD4-E1D403C0ECD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151844" y="5600156"/>
                  <a:ext cx="576672" cy="617680"/>
                </a:xfrm>
                <a:prstGeom prst="rect">
                  <a:avLst/>
                </a:prstGeom>
              </p:spPr>
            </p:pic>
            <p:pic>
              <p:nvPicPr>
                <p:cNvPr id="45" name="Picture 44">
                  <a:extLst>
                    <a:ext uri="{FF2B5EF4-FFF2-40B4-BE49-F238E27FC236}">
                      <a16:creationId xmlns:a16="http://schemas.microsoft.com/office/drawing/2014/main" id="{FAE07FE7-B57E-8A4D-B703-C491B612A0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88576" y="5905243"/>
                  <a:ext cx="1151965" cy="1239003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E5630E4-46BD-D146-B1B7-65A6B9F59C7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64343" y="564779"/>
            <a:ext cx="2120900" cy="660400"/>
          </a:xfrm>
          <a:prstGeom prst="rect">
            <a:avLst/>
          </a:prstGeom>
        </p:spPr>
      </p:pic>
      <p:sp>
        <p:nvSpPr>
          <p:cNvPr id="81" name="EPC 2020">
            <a:extLst>
              <a:ext uri="{FF2B5EF4-FFF2-40B4-BE49-F238E27FC236}">
                <a16:creationId xmlns:a16="http://schemas.microsoft.com/office/drawing/2014/main" id="{71ACAD7C-41CE-7B4B-9F43-F75CFC5E916E}"/>
              </a:ext>
            </a:extLst>
          </p:cNvPr>
          <p:cNvSpPr txBox="1">
            <a:spLocks/>
          </p:cNvSpPr>
          <p:nvPr/>
        </p:nvSpPr>
        <p:spPr bwMode="white">
          <a:xfrm>
            <a:off x="1337821" y="4110063"/>
            <a:ext cx="4148579" cy="20153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dirty="0">
                <a:solidFill>
                  <a:srgbClr val="FDEBD7">
                    <a:alpha val="50000"/>
                  </a:srgbClr>
                </a:solidFill>
              </a:rPr>
              <a:t>2020 ESRI DEVELOPER SUMMIT  |  Palm Springs, CA</a:t>
            </a:r>
          </a:p>
        </p:txBody>
      </p:sp>
      <p:sp>
        <p:nvSpPr>
          <p:cNvPr id="61" name="Subtitle 60">
            <a:extLst>
              <a:ext uri="{FF2B5EF4-FFF2-40B4-BE49-F238E27FC236}">
                <a16:creationId xmlns:a16="http://schemas.microsoft.com/office/drawing/2014/main" id="{D3140B26-EF4F-9140-861F-74099371C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7821" y="3450350"/>
            <a:ext cx="8534401" cy="861247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FDEBD7"/>
                </a:solidFill>
              </a:rPr>
              <a:t>Rich Ruh, David Crawford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1519FC-7D8D-8945-8148-8F965EFCAF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7821" y="2428193"/>
            <a:ext cx="8525773" cy="914400"/>
          </a:xfrm>
        </p:spPr>
        <p:txBody>
          <a:bodyPr/>
          <a:lstStyle/>
          <a:p>
            <a:pPr algn="l"/>
            <a:r>
              <a:rPr lang="en-US" sz="3600" b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ArcGIS Pro SDK for .NET: </a:t>
            </a:r>
            <a:br>
              <a:rPr lang="en-US" sz="3600" b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</a:br>
            <a:r>
              <a:rPr lang="en-US" sz="3600" b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An Overview of the Utility Network Management API</a:t>
            </a:r>
            <a:endParaRPr lang="en-US" sz="3600" b="0" dirty="0"/>
          </a:p>
        </p:txBody>
      </p:sp>
    </p:spTree>
    <p:extLst>
      <p:ext uri="{BB962C8B-B14F-4D97-AF65-F5344CB8AC3E}">
        <p14:creationId xmlns:p14="http://schemas.microsoft.com/office/powerpoint/2010/main" val="329556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58496E74-7587-0D48-A3C5-2F5426FE7CC6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3" name="shading (lower right)">
              <a:extLst>
                <a:ext uri="{FF2B5EF4-FFF2-40B4-BE49-F238E27FC236}">
                  <a16:creationId xmlns:a16="http://schemas.microsoft.com/office/drawing/2014/main" id="{2CA1FE07-429D-C843-A301-76F4484F393E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F06FD7D-0596-7B4F-BEF0-4CB4C86ABB6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6" name="Group 15" hidden="1">
                <a:extLst>
                  <a:ext uri="{FF2B5EF4-FFF2-40B4-BE49-F238E27FC236}">
                    <a16:creationId xmlns:a16="http://schemas.microsoft.com/office/drawing/2014/main" id="{56BAC5DC-DC3C-4D45-810B-BD6939D4BE1A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67DC7D2B-0863-2545-87F0-B7CB98321C3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785403A0-E410-7743-B8CB-9C6C822FCF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5DC8EB2D-E415-484C-A4BE-3C5D1CCB3192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10F419BE-E904-E246-B013-A2F3A3170ED5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62DF41FF-8AE7-604F-BA9A-45135761C7C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1" name="Freeform 30">
                      <a:extLst>
                        <a:ext uri="{FF2B5EF4-FFF2-40B4-BE49-F238E27FC236}">
                          <a16:creationId xmlns:a16="http://schemas.microsoft.com/office/drawing/2014/main" id="{5B55B102-9E60-364A-AEAE-97264FCF1F6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F0F3C66F-96CF-DF45-8E28-15C95CC59A3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02F1A067-1380-3444-8991-8886F080566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98C8CEF9-FD73-184C-9B4F-7E7E20185C0E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8" name="Freeform 27">
                      <a:extLst>
                        <a:ext uri="{FF2B5EF4-FFF2-40B4-BE49-F238E27FC236}">
                          <a16:creationId xmlns:a16="http://schemas.microsoft.com/office/drawing/2014/main" id="{9DB82D57-39FE-A544-BA46-BDE28F5F58C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223BA530-3624-4644-AD5B-CCBBE77A255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9ABE1D91-6908-8F43-BC50-EF12FFA3F87A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0826CB8F-5536-664B-934E-C0A3DACDF72B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9EE08BF4-A615-5D4B-BC97-B00CBAE8F07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E81D81D6-1052-D942-B7A0-CBF4B8B5628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6779486C-50F7-1E4C-82F4-7285F948A457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93AC9A9F-D682-7E44-BC21-87456C18E40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12DC2654-D408-774B-8CC3-F0F283FCCB6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45A37451-7D98-B045-BC88-A2BCEE0AB5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E53931F-119D-9944-952D-4C7FB54DFB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Other Ways to Access the Utility Network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In addition to the ArcGIS Pro Managed SDK, there are other ways to program against a utility network:</a:t>
            </a:r>
          </a:p>
          <a:p>
            <a:pPr lvl="1"/>
            <a:r>
              <a:rPr lang="en-US" b="0" dirty="0" err="1"/>
              <a:t>Geoprocessing</a:t>
            </a:r>
            <a:r>
              <a:rPr lang="en-US" b="0" dirty="0"/>
              <a:t> models and Python scripts</a:t>
            </a:r>
          </a:p>
          <a:p>
            <a:pPr lvl="1"/>
            <a:r>
              <a:rPr lang="en-US" b="0" dirty="0"/>
              <a:t>Directly coding against the REST APIs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9609" y="3605647"/>
            <a:ext cx="4622391" cy="31479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911" y="4268392"/>
            <a:ext cx="7173788" cy="91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35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994006"/>
            <a:ext cx="8683723" cy="1477328"/>
          </a:xfrm>
        </p:spPr>
        <p:txBody>
          <a:bodyPr/>
          <a:lstStyle/>
          <a:p>
            <a:r>
              <a:rPr lang="en-US" dirty="0"/>
              <a:t>A Survey of the Utility Network APIs</a:t>
            </a:r>
          </a:p>
        </p:txBody>
      </p:sp>
    </p:spTree>
    <p:extLst>
      <p:ext uri="{BB962C8B-B14F-4D97-AF65-F5344CB8AC3E}">
        <p14:creationId xmlns:p14="http://schemas.microsoft.com/office/powerpoint/2010/main" val="424957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D1F5C930-586F-3243-B3E0-92C9002D4B22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1DEE76EA-C641-3246-9D28-2BB909191C26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97C5FD4-7FEF-F64A-9E9F-4C9BFED14A73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C0DE9E22-281D-6E41-AFCD-6BC345EC04D8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4D9B9359-1908-6045-9C6B-6E50E24E7D11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E69D22EE-3BA8-9741-9046-D1CB33B920C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C8A0AEBA-DF36-3349-AE10-8640CC4DEDA8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8BD52AAA-C697-F947-96A8-611CD40646DF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AE3B208F-40D1-AA48-A206-31232D61D1D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42BBD5A6-926C-9E4A-8569-97A6D6CB33A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0EDC73AE-CF40-7440-8609-B05EAB82B7C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BCF31DFC-DFAB-A244-8F4A-6654E0067A60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CBA69BC6-D4DF-CB47-BA39-3BEB124598B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4AFA3297-536D-EE48-BC13-669F9DF04AA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08F65D4A-F2A1-3045-AC32-E273C98B9F2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CEE783E4-070F-F04A-86C7-E6858E07C5A9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E5B14567-40EB-E647-9E34-1EEE4C24D809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D2D3A504-E85D-1B42-A4FD-D7A0874DCE8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6F4AD736-C6C2-2B46-9A5D-8BCC73B4254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DDD03F4D-E509-C345-8F2E-A3121EB5E979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3A529552-83EB-B648-AB31-78D73953743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D64965AB-F0FB-AA4F-AA8C-C117E591103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24CFA405-1477-FA42-9372-D79AE5C9686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6408CFE-C217-8842-973D-729FE62E07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4575" y="1887441"/>
            <a:ext cx="6121400" cy="29083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560125" cy="3429000"/>
          </a:xfrm>
        </p:spPr>
        <p:txBody>
          <a:bodyPr>
            <a:normAutofit/>
          </a:bodyPr>
          <a:lstStyle/>
          <a:p>
            <a:r>
              <a:rPr lang="en-US" b="0" dirty="0"/>
              <a:t>The API can be logically divided into nine different sections</a:t>
            </a:r>
          </a:p>
          <a:p>
            <a:r>
              <a:rPr lang="en-US" b="0" dirty="0"/>
              <a:t>The diagram at right provides a functional organization of the API</a:t>
            </a:r>
          </a:p>
          <a:p>
            <a:pPr lvl="1"/>
            <a:r>
              <a:rPr lang="en-US" b="0" dirty="0"/>
              <a:t>Strictly speaking, the API is a collection of classes</a:t>
            </a:r>
          </a:p>
          <a:p>
            <a:pPr lvl="1"/>
            <a:r>
              <a:rPr lang="en-US" b="0" dirty="0"/>
              <a:t>Not a layered architecture</a:t>
            </a:r>
          </a:p>
        </p:txBody>
      </p:sp>
    </p:spTree>
    <p:extLst>
      <p:ext uri="{BB962C8B-B14F-4D97-AF65-F5344CB8AC3E}">
        <p14:creationId xmlns:p14="http://schemas.microsoft.com/office/powerpoint/2010/main" val="207433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B366A94A-20C6-7746-A987-8B0F478C86D7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4" name="shading (lower right)">
              <a:extLst>
                <a:ext uri="{FF2B5EF4-FFF2-40B4-BE49-F238E27FC236}">
                  <a16:creationId xmlns:a16="http://schemas.microsoft.com/office/drawing/2014/main" id="{9349D9EA-5555-D143-BBF3-6AD9B6B096F5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52EB0CE-CD13-0646-9B73-CC00144FBB55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7" name="Group 16" hidden="1">
                <a:extLst>
                  <a:ext uri="{FF2B5EF4-FFF2-40B4-BE49-F238E27FC236}">
                    <a16:creationId xmlns:a16="http://schemas.microsoft.com/office/drawing/2014/main" id="{DF180A99-F33E-F345-A9ED-DA8C1247127A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FDF18926-1802-234A-8541-CC8F70F5072E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09E67650-E88B-4643-A6CD-F21C5F7C8B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83B8BCF2-A611-A040-A891-8CDA44E40895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1304B57C-30E0-1A4D-8345-F492FF1ABE01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B7F94A7E-1A25-1E4E-B1BA-6153AACD449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2" name="Freeform 31">
                      <a:extLst>
                        <a:ext uri="{FF2B5EF4-FFF2-40B4-BE49-F238E27FC236}">
                          <a16:creationId xmlns:a16="http://schemas.microsoft.com/office/drawing/2014/main" id="{4A95E542-A088-0848-887C-D1BEE4FB508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48C43FEE-2DC9-434B-A84E-E9F3388AE5D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4" name="Rectangle 33">
                      <a:extLst>
                        <a:ext uri="{FF2B5EF4-FFF2-40B4-BE49-F238E27FC236}">
                          <a16:creationId xmlns:a16="http://schemas.microsoft.com/office/drawing/2014/main" id="{395B9B82-F563-4242-A0D4-74F1E3B5AC2E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8" name="Group 27">
                    <a:extLst>
                      <a:ext uri="{FF2B5EF4-FFF2-40B4-BE49-F238E27FC236}">
                        <a16:creationId xmlns:a16="http://schemas.microsoft.com/office/drawing/2014/main" id="{56F20BC4-41FD-BF48-A77C-4E6FF35ECEA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D46E722E-79AB-2848-A987-E0F615057E8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C61C4164-CCE7-EB42-8221-B51BEED6AF9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8F2AD5F8-1E85-2A47-814B-68901A12A12F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1870321D-8793-9F48-80C6-D4A661E86CE5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495D42CC-B80F-C949-8E90-A2F29A643F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3C5E1402-49D4-3545-8909-D751E09E174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7A3DE7DE-A003-0042-ACEC-3BD39219D0CA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DB511536-D1EF-BB4F-958F-B6AEC6E237E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AFBFB8D5-E38A-D349-93B5-25A6B9FEDEA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F1347BA6-69EF-4448-B135-9E6523FDEA7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120926D-3031-6B4A-AE9A-BC015590F5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701032" cy="3429000"/>
          </a:xfrm>
        </p:spPr>
        <p:txBody>
          <a:bodyPr>
            <a:normAutofit/>
          </a:bodyPr>
          <a:lstStyle/>
          <a:p>
            <a:r>
              <a:rPr lang="en-US" b="0" dirty="0"/>
              <a:t>The Utility Network Class is the root object that provides access to the utility network API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843016" y="1883664"/>
            <a:ext cx="6127741" cy="2908300"/>
            <a:chOff x="5843016" y="1883664"/>
            <a:chExt cx="6127741" cy="29083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5877290" y="4012462"/>
              <a:ext cx="6093467" cy="756558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0694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8E63FB5-E866-F64C-8F30-049F4ABC9745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A706152A-98B9-AB49-8BCD-34A01B1CD4F2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45D87BF-32F5-0244-BD86-66BFC15941D8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2F916C7B-1BE1-E34A-8F67-8A71593EA84B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5BD98EBB-A045-914F-A372-1ED21E09D4A8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8DED7BDC-DBE8-2745-A167-BD8CD8294B1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746EC7EF-78B6-6B47-82D2-48C2756B27E4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4FF1351D-7BEC-854C-93E6-13DD2D090B3F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748A38F2-078F-B743-8FD1-4FFFE7A903C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197C709D-733A-4246-97D3-25FABC2D6EE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7A650698-7550-4D4D-A471-04ACC7AA666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74588CE0-ADCA-984D-8CB9-9E4D8F58F3E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A7D01EE5-1A17-3748-85A7-7517C1FC13B5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F74DDAC4-5B2E-5C47-8763-8D698C0D6CC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65E0B619-767C-BB40-9285-324D67615AC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682EDB50-DC67-3A4C-BA81-8705439596C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8B632F99-3B54-BE42-8FC9-6003D68916BF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91EF8FA1-8AF6-5045-8FA2-AEDA3314E8C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FBA1960C-7F94-4041-B01B-AD12031CDCE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2340BEF8-BA47-A54D-A1C2-CE5E47DD722A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851FDCE7-6C49-5D4B-A238-3F2008D5818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3659CD53-1328-0048-8DC3-8D06FA8E6EB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05544188-38B7-6943-9ABC-55D6577DE9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63B9393-5150-B247-AA3C-867DF23700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9880D697-2107-7149-8D11-4FBD3F289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The </a:t>
            </a:r>
            <a:r>
              <a:rPr lang="en-US" sz="2800" b="0" dirty="0" err="1"/>
              <a:t>UtilityNetwork</a:t>
            </a:r>
            <a:r>
              <a:rPr lang="en-US" sz="2800" b="0" dirty="0"/>
              <a:t> Class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5F98385-3824-5A45-8EAC-D21884E1D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077" y="1845734"/>
            <a:ext cx="6511285" cy="4555498"/>
          </a:xfrm>
        </p:spPr>
        <p:txBody>
          <a:bodyPr/>
          <a:lstStyle/>
          <a:p>
            <a:r>
              <a:rPr lang="en-US" b="0" dirty="0"/>
              <a:t>Serves as the central hub of the utility network API</a:t>
            </a:r>
          </a:p>
          <a:p>
            <a:r>
              <a:rPr lang="en-US" b="0" dirty="0"/>
              <a:t>Can be obtained from</a:t>
            </a:r>
          </a:p>
          <a:p>
            <a:pPr lvl="1"/>
            <a:r>
              <a:rPr lang="en-US" b="0" dirty="0"/>
              <a:t>A geodatabase</a:t>
            </a:r>
          </a:p>
          <a:p>
            <a:pPr lvl="2"/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Geodatabase.OpenDataset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&lt;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UtilityNetwork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&gt;(</a:t>
            </a:r>
            <a:b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</a:b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string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datasetName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) :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UtilityNetwork</a:t>
            </a:r>
            <a:endParaRPr lang="en-US" b="0" dirty="0">
              <a:solidFill>
                <a:schemeClr val="tx2"/>
              </a:solidFill>
              <a:latin typeface="Consolas"/>
              <a:cs typeface="Consolas"/>
            </a:endParaRPr>
          </a:p>
          <a:p>
            <a:pPr lvl="2"/>
            <a:endParaRPr lang="en-US" b="0" dirty="0">
              <a:latin typeface="Consolas"/>
              <a:cs typeface="Consolas"/>
            </a:endParaRPr>
          </a:p>
          <a:p>
            <a:pPr lvl="1"/>
            <a:r>
              <a:rPr lang="en-US" b="0" dirty="0"/>
              <a:t>A feature class or table</a:t>
            </a:r>
          </a:p>
          <a:p>
            <a:pPr lvl="2"/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Table.GetControllerDataset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() :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IReadOnlyList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&lt;Dataset&gt;</a:t>
            </a:r>
          </a:p>
          <a:p>
            <a:pPr lvl="2"/>
            <a:endParaRPr lang="en-US" b="0" dirty="0"/>
          </a:p>
          <a:p>
            <a:pPr lvl="1"/>
            <a:r>
              <a:rPr lang="en-US" b="0" dirty="0"/>
              <a:t>A utility network layer</a:t>
            </a:r>
          </a:p>
          <a:p>
            <a:pPr lvl="2"/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GetUtilityNetwork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() :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UtilityNetwork</a:t>
            </a:r>
            <a:endParaRPr lang="en-US" b="0" dirty="0">
              <a:solidFill>
                <a:schemeClr val="tx2"/>
              </a:solidFill>
              <a:latin typeface="Consolas"/>
              <a:cs typeface="Consolas"/>
            </a:endParaRPr>
          </a:p>
          <a:p>
            <a:pPr lvl="1"/>
            <a:endParaRPr lang="en-US" b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630068-A772-084C-977F-0F40ECE898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9023" y="1084418"/>
            <a:ext cx="5057839" cy="4688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1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BE5BAF9-222B-AC44-AAE1-5278C9C13BB0}"/>
              </a:ext>
            </a:extLst>
          </p:cNvPr>
          <p:cNvGrpSpPr/>
          <p:nvPr/>
        </p:nvGrpSpPr>
        <p:grpSpPr>
          <a:xfrm>
            <a:off x="-182510" y="-16011"/>
            <a:ext cx="12374509" cy="6895040"/>
            <a:chOff x="-182510" y="-16011"/>
            <a:chExt cx="12374509" cy="6895040"/>
          </a:xfrm>
        </p:grpSpPr>
        <p:sp>
          <p:nvSpPr>
            <p:cNvPr id="42" name="gradient background1">
              <a:extLst>
                <a:ext uri="{FF2B5EF4-FFF2-40B4-BE49-F238E27FC236}">
                  <a16:creationId xmlns:a16="http://schemas.microsoft.com/office/drawing/2014/main" id="{A8E27D8D-78EB-F747-8EF9-99C519F868A1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401F3EC-16CA-DE4A-8062-0B009547CC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7303" r="-63134"/>
            <a:stretch/>
          </p:blipFill>
          <p:spPr>
            <a:xfrm>
              <a:off x="-7429" y="5029200"/>
              <a:ext cx="8849755" cy="1849829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1C692D8-49B7-2340-BFB9-2B6DCB96FC2B}"/>
                </a:ext>
              </a:extLst>
            </p:cNvPr>
            <p:cNvGrpSpPr/>
            <p:nvPr/>
          </p:nvGrpSpPr>
          <p:grpSpPr>
            <a:xfrm>
              <a:off x="-182510" y="1590101"/>
              <a:ext cx="7358863" cy="5142146"/>
              <a:chOff x="-182510" y="1590101"/>
              <a:chExt cx="7358863" cy="5142146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2456568E-6B32-2E41-BDC6-66E529494F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97629" y="5445020"/>
                <a:ext cx="1179515" cy="1256277"/>
              </a:xfrm>
              <a:prstGeom prst="rect">
                <a:avLst/>
              </a:prstGeom>
            </p:spPr>
          </p:pic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6CDE8EFF-54B4-4A43-B1A3-2DC3C5BB37B9}"/>
                  </a:ext>
                </a:extLst>
              </p:cNvPr>
              <p:cNvGrpSpPr/>
              <p:nvPr/>
            </p:nvGrpSpPr>
            <p:grpSpPr>
              <a:xfrm>
                <a:off x="-182510" y="1590101"/>
                <a:ext cx="7358863" cy="5142146"/>
                <a:chOff x="-182510" y="1590101"/>
                <a:chExt cx="7358863" cy="5142146"/>
              </a:xfrm>
            </p:grpSpPr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EEC60B20-EB1A-0542-9C38-E3CA999385A4}"/>
                    </a:ext>
                  </a:extLst>
                </p:cNvPr>
                <p:cNvGrpSpPr/>
                <p:nvPr/>
              </p:nvGrpSpPr>
              <p:grpSpPr>
                <a:xfrm>
                  <a:off x="6816682" y="1590101"/>
                  <a:ext cx="359671" cy="469374"/>
                  <a:chOff x="11571458" y="312322"/>
                  <a:chExt cx="359671" cy="469374"/>
                </a:xfrm>
              </p:grpSpPr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48D957B5-BAA8-5143-9F97-317D2A4A0C9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E3522753-8EF2-6B40-80A5-3D3C47FF03C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99037B4-BB1C-D44D-A08C-30566A26599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" name="Group 2">
                  <a:extLst>
                    <a:ext uri="{FF2B5EF4-FFF2-40B4-BE49-F238E27FC236}">
                      <a16:creationId xmlns:a16="http://schemas.microsoft.com/office/drawing/2014/main" id="{143E3A4C-F7FA-FC40-AAE0-8418C69D4241}"/>
                    </a:ext>
                  </a:extLst>
                </p:cNvPr>
                <p:cNvGrpSpPr/>
                <p:nvPr/>
              </p:nvGrpSpPr>
              <p:grpSpPr>
                <a:xfrm>
                  <a:off x="-182510" y="4429403"/>
                  <a:ext cx="6919090" cy="2302844"/>
                  <a:chOff x="-182510" y="4429403"/>
                  <a:chExt cx="6919090" cy="2302844"/>
                </a:xfrm>
              </p:grpSpPr>
              <p:grpSp>
                <p:nvGrpSpPr>
                  <p:cNvPr id="35" name="Group 34">
                    <a:extLst>
                      <a:ext uri="{FF2B5EF4-FFF2-40B4-BE49-F238E27FC236}">
                        <a16:creationId xmlns:a16="http://schemas.microsoft.com/office/drawing/2014/main" id="{D9FD1F75-A033-0646-A700-5B391FD3C92B}"/>
                      </a:ext>
                    </a:extLst>
                  </p:cNvPr>
                  <p:cNvGrpSpPr/>
                  <p:nvPr/>
                </p:nvGrpSpPr>
                <p:grpSpPr>
                  <a:xfrm>
                    <a:off x="5769315" y="5832464"/>
                    <a:ext cx="967265" cy="626661"/>
                    <a:chOff x="10651311" y="-22363"/>
                    <a:chExt cx="1060058" cy="733563"/>
                  </a:xfrm>
                </p:grpSpPr>
                <p:grpSp>
                  <p:nvGrpSpPr>
                    <p:cNvPr id="62" name="Group 61">
                      <a:extLst>
                        <a:ext uri="{FF2B5EF4-FFF2-40B4-BE49-F238E27FC236}">
                          <a16:creationId xmlns:a16="http://schemas.microsoft.com/office/drawing/2014/main" id="{BE224956-AB28-9E4E-A34C-E877F53BE8D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51311" y="-22363"/>
                      <a:ext cx="309805" cy="361912"/>
                      <a:chOff x="8261157" y="1101314"/>
                      <a:chExt cx="309805" cy="361912"/>
                    </a:xfrm>
                  </p:grpSpPr>
                  <p:pic>
                    <p:nvPicPr>
                      <p:cNvPr id="82" name="Picture 81">
                        <a:extLst>
                          <a:ext uri="{FF2B5EF4-FFF2-40B4-BE49-F238E27FC236}">
                            <a16:creationId xmlns:a16="http://schemas.microsoft.com/office/drawing/2014/main" id="{3A98AF12-7472-A84A-9D06-3ED7A46ACD8B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32722" y="1314553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5" name="Picture 84">
                        <a:extLst>
                          <a:ext uri="{FF2B5EF4-FFF2-40B4-BE49-F238E27FC236}">
                            <a16:creationId xmlns:a16="http://schemas.microsoft.com/office/drawing/2014/main" id="{13123EC5-43AE-E440-9FE2-A10AEDC86770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261157" y="1101314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63" name="Picture 62">
                      <a:extLst>
                        <a:ext uri="{FF2B5EF4-FFF2-40B4-BE49-F238E27FC236}">
                          <a16:creationId xmlns:a16="http://schemas.microsoft.com/office/drawing/2014/main" id="{5653C467-4E43-BF40-8B8C-D90D2ABF56C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7" name="Group 36">
                    <a:extLst>
                      <a:ext uri="{FF2B5EF4-FFF2-40B4-BE49-F238E27FC236}">
                        <a16:creationId xmlns:a16="http://schemas.microsoft.com/office/drawing/2014/main" id="{485AC011-F142-6745-A8F2-504D44374C51}"/>
                      </a:ext>
                    </a:extLst>
                  </p:cNvPr>
                  <p:cNvGrpSpPr/>
                  <p:nvPr/>
                </p:nvGrpSpPr>
                <p:grpSpPr>
                  <a:xfrm>
                    <a:off x="3411853" y="6193446"/>
                    <a:ext cx="954183" cy="422934"/>
                    <a:chOff x="10809713" y="113601"/>
                    <a:chExt cx="1045721" cy="495083"/>
                  </a:xfrm>
                </p:grpSpPr>
                <p:grpSp>
                  <p:nvGrpSpPr>
                    <p:cNvPr id="55" name="Group 54">
                      <a:extLst>
                        <a:ext uri="{FF2B5EF4-FFF2-40B4-BE49-F238E27FC236}">
                          <a16:creationId xmlns:a16="http://schemas.microsoft.com/office/drawing/2014/main" id="{1F9602DE-4C65-D543-B9B1-5E741F2F939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713" y="113601"/>
                      <a:ext cx="1045721" cy="429930"/>
                      <a:chOff x="8419559" y="1237278"/>
                      <a:chExt cx="1045721" cy="429930"/>
                    </a:xfrm>
                  </p:grpSpPr>
                  <p:pic>
                    <p:nvPicPr>
                      <p:cNvPr id="57" name="Picture 56">
                        <a:extLst>
                          <a:ext uri="{FF2B5EF4-FFF2-40B4-BE49-F238E27FC236}">
                            <a16:creationId xmlns:a16="http://schemas.microsoft.com/office/drawing/2014/main" id="{623D0C1A-0D15-E146-AD56-3B96A2A26DC6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19559" y="1518535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8" name="Picture 57">
                        <a:extLst>
                          <a:ext uri="{FF2B5EF4-FFF2-40B4-BE49-F238E27FC236}">
                            <a16:creationId xmlns:a16="http://schemas.microsoft.com/office/drawing/2014/main" id="{0B99686D-5F7D-ED45-B9F0-973EDF6381CE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80256" y="1237278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6" name="Picture 55">
                      <a:extLst>
                        <a:ext uri="{FF2B5EF4-FFF2-40B4-BE49-F238E27FC236}">
                          <a16:creationId xmlns:a16="http://schemas.microsoft.com/office/drawing/2014/main" id="{8ED8C97A-AD16-1145-80EC-C198940746D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129114" y="538126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8" name="Group 37">
                    <a:extLst>
                      <a:ext uri="{FF2B5EF4-FFF2-40B4-BE49-F238E27FC236}">
                        <a16:creationId xmlns:a16="http://schemas.microsoft.com/office/drawing/2014/main" id="{A87A30DE-E2D8-AB46-8683-38B14A874CBF}"/>
                      </a:ext>
                    </a:extLst>
                  </p:cNvPr>
                  <p:cNvGrpSpPr/>
                  <p:nvPr/>
                </p:nvGrpSpPr>
                <p:grpSpPr>
                  <a:xfrm>
                    <a:off x="4822044" y="6262873"/>
                    <a:ext cx="352237" cy="469374"/>
                    <a:chOff x="11645762" y="161755"/>
                    <a:chExt cx="386028" cy="549445"/>
                  </a:xfrm>
                </p:grpSpPr>
                <p:grpSp>
                  <p:nvGrpSpPr>
                    <p:cNvPr id="51" name="Group 50">
                      <a:extLst>
                        <a:ext uri="{FF2B5EF4-FFF2-40B4-BE49-F238E27FC236}">
                          <a16:creationId xmlns:a16="http://schemas.microsoft.com/office/drawing/2014/main" id="{729A482F-372B-574B-8223-6172B02DB27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11370" y="161755"/>
                      <a:ext cx="320420" cy="304068"/>
                      <a:chOff x="9321216" y="1285432"/>
                      <a:chExt cx="320420" cy="304068"/>
                    </a:xfrm>
                  </p:grpSpPr>
                  <p:pic>
                    <p:nvPicPr>
                      <p:cNvPr id="53" name="Picture 52">
                        <a:extLst>
                          <a:ext uri="{FF2B5EF4-FFF2-40B4-BE49-F238E27FC236}">
                            <a16:creationId xmlns:a16="http://schemas.microsoft.com/office/drawing/2014/main" id="{0A80EF58-1CCD-6642-ACFA-EA15A7C706A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03396" y="1440827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4" name="Picture 53">
                        <a:extLst>
                          <a:ext uri="{FF2B5EF4-FFF2-40B4-BE49-F238E27FC236}">
                            <a16:creationId xmlns:a16="http://schemas.microsoft.com/office/drawing/2014/main" id="{DE5709FA-0309-754D-8101-A1E50CE5620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21216" y="1285432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2" name="Picture 51">
                      <a:extLst>
                        <a:ext uri="{FF2B5EF4-FFF2-40B4-BE49-F238E27FC236}">
                          <a16:creationId xmlns:a16="http://schemas.microsoft.com/office/drawing/2014/main" id="{88DF0327-CCB2-1743-9121-DB0B4BB9031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75" name="Picture 74">
                    <a:extLst>
                      <a:ext uri="{FF2B5EF4-FFF2-40B4-BE49-F238E27FC236}">
                        <a16:creationId xmlns:a16="http://schemas.microsoft.com/office/drawing/2014/main" id="{8AFF80EB-1C5D-2944-87A3-31416BE74B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244149" y="5491559"/>
                    <a:ext cx="830164" cy="898210"/>
                  </a:xfrm>
                  <a:prstGeom prst="rect">
                    <a:avLst/>
                  </a:prstGeom>
                </p:spPr>
              </p:pic>
              <p:pic>
                <p:nvPicPr>
                  <p:cNvPr id="44" name="Picture 43">
                    <a:extLst>
                      <a:ext uri="{FF2B5EF4-FFF2-40B4-BE49-F238E27FC236}">
                        <a16:creationId xmlns:a16="http://schemas.microsoft.com/office/drawing/2014/main" id="{67C6C995-5EDD-3944-8BB2-2449EF71B50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/>
                  <a:srcRect l="15175" t="26226" r="51208" b="38567"/>
                  <a:stretch/>
                </p:blipFill>
                <p:spPr>
                  <a:xfrm>
                    <a:off x="-182510" y="4777754"/>
                    <a:ext cx="1636418" cy="1713792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2AAB52DE-88A7-164B-BE2C-42822CE3CF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3672061" y="5507607"/>
                    <a:ext cx="745497" cy="805943"/>
                  </a:xfrm>
                  <a:prstGeom prst="rect">
                    <a:avLst/>
                  </a:prstGeom>
                </p:spPr>
              </p:pic>
              <p:pic>
                <p:nvPicPr>
                  <p:cNvPr id="65" name="Picture 64">
                    <a:extLst>
                      <a:ext uri="{FF2B5EF4-FFF2-40B4-BE49-F238E27FC236}">
                        <a16:creationId xmlns:a16="http://schemas.microsoft.com/office/drawing/2014/main" id="{F1230AF7-729C-EB46-85B5-9622F172659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01149" y="4429403"/>
                    <a:ext cx="321961" cy="348351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74023230-13E6-D443-A5A0-AC9D76F88BD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2180354" y="5258247"/>
                    <a:ext cx="476501" cy="512503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FBB09D29-9E63-924E-946B-565F5AB6483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5171572" y="5943844"/>
                    <a:ext cx="407711" cy="439640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89F8FB26-1BC6-EB47-ADE7-93E815C13A4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5620256" y="6193446"/>
                    <a:ext cx="252434" cy="271507"/>
                  </a:xfrm>
                  <a:prstGeom prst="rect">
                    <a:avLst/>
                  </a:prstGeom>
                </p:spPr>
              </p:pic>
            </p:grpSp>
          </p:grpSp>
        </p:grpSp>
      </p:grp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DEBD7"/>
                </a:solidFill>
              </a:rPr>
              <a:t>David Crawford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6871" y="2348110"/>
            <a:ext cx="4527741" cy="1169551"/>
          </a:xfrm>
        </p:spPr>
        <p:txBody>
          <a:bodyPr/>
          <a:lstStyle/>
          <a:p>
            <a:r>
              <a:rPr lang="en-US" dirty="0"/>
              <a:t>Obtaining a Utility Network Object</a:t>
            </a:r>
          </a:p>
        </p:txBody>
      </p:sp>
      <p:pic>
        <p:nvPicPr>
          <p:cNvPr id="10" name="Picture Placeholder 9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84C19EB6-E885-7A48-8D18-C4E7E680D21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13"/>
          <a:srcRect l="2315" r="23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1112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445051E3-F3EF-4940-BBA4-5DF219170622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4" name="shading (lower right)">
              <a:extLst>
                <a:ext uri="{FF2B5EF4-FFF2-40B4-BE49-F238E27FC236}">
                  <a16:creationId xmlns:a16="http://schemas.microsoft.com/office/drawing/2014/main" id="{B0EC8EDD-E09C-5441-82C3-933A88BCF59F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448EEBC-A156-6942-A6C7-AF7928A47A1B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7" name="Group 16" hidden="1">
                <a:extLst>
                  <a:ext uri="{FF2B5EF4-FFF2-40B4-BE49-F238E27FC236}">
                    <a16:creationId xmlns:a16="http://schemas.microsoft.com/office/drawing/2014/main" id="{864DA7BB-1750-F747-B466-07A23441315C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4EFE76E7-CD4D-2B46-B421-10D7985100CD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1361F6E8-F8F4-7B4E-8144-782C9F56C9F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88E7B772-9DA9-1C42-A38C-D67A2EFF7D64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9341DB8D-8E78-244B-963F-0B5A79103BA5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B21DBF3F-9425-B74F-98E5-60E63D96717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2" name="Freeform 31">
                      <a:extLst>
                        <a:ext uri="{FF2B5EF4-FFF2-40B4-BE49-F238E27FC236}">
                          <a16:creationId xmlns:a16="http://schemas.microsoft.com/office/drawing/2014/main" id="{FCABACA8-F437-9240-94D6-C3C66D4D875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7088A2CF-A2CE-0A4B-A0D6-13708B7FD45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4" name="Rectangle 33">
                      <a:extLst>
                        <a:ext uri="{FF2B5EF4-FFF2-40B4-BE49-F238E27FC236}">
                          <a16:creationId xmlns:a16="http://schemas.microsoft.com/office/drawing/2014/main" id="{E0146FA6-B09B-5341-B70A-3A74173C6D02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8" name="Group 27">
                    <a:extLst>
                      <a:ext uri="{FF2B5EF4-FFF2-40B4-BE49-F238E27FC236}">
                        <a16:creationId xmlns:a16="http://schemas.microsoft.com/office/drawing/2014/main" id="{DD5E5D4A-28CE-C44D-9171-E66B82F6636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84E95C13-8C8C-2A47-A1BA-3AF7194C166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CA298776-7861-7E4C-BFAB-5CF6DB178A0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F7982DBF-FEB3-3547-90B0-DDC32E9195E8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D8F9E985-DB21-9E47-BB0F-B816CA27F5C6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883328AE-7276-D940-AE7E-1519275B8B3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9A99E120-0630-204A-B341-92143C9B6DA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3D52A511-84A4-C542-9BE8-90A668F3A60F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7DE5026C-363E-A346-A245-CC779A5B994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285D11B7-E5D7-184F-9AAB-9D70572D469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961DC79B-6306-5E43-8CFA-F4A78493EE4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650A6B9-CD0B-FB44-97A4-7D43A077C2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701032" cy="3429000"/>
          </a:xfrm>
        </p:spPr>
        <p:txBody>
          <a:bodyPr>
            <a:normAutofit/>
          </a:bodyPr>
          <a:lstStyle/>
          <a:p>
            <a:r>
              <a:rPr lang="en-US" b="0" dirty="0"/>
              <a:t>Definition and Schema describes the classes and methods that provide information about the utility network schema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843016" y="1883664"/>
            <a:ext cx="6121400" cy="2908300"/>
            <a:chOff x="5843016" y="1883664"/>
            <a:chExt cx="6121400" cy="29083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8" name="Rounded Rectangle 7"/>
            <p:cNvSpPr/>
            <p:nvPr/>
          </p:nvSpPr>
          <p:spPr>
            <a:xfrm>
              <a:off x="5877290" y="3309943"/>
              <a:ext cx="1202481" cy="743049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6425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0B9B72C-4B20-A74F-8D67-57401208374D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E95A7A56-EE34-F543-A02A-5A84F6DCFA2E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25DA721-1F6B-AF4B-8B62-B433B8C27C4D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D366B5C9-FA9C-B844-A881-1756B6580401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73F6D832-8513-DB46-A472-7C85F05AB8DB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16F2C20C-3C74-BA4F-BF36-73235E6E56B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FEA7D0B8-6B0C-6947-BCE6-61F707077958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48FF08B1-5C97-7848-9E64-3A06A77603EC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B4217386-33E3-5249-A34A-FDD9174E7CC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E34AD0C0-92D2-0148-B4CE-7FBB2F11AA6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3B471D59-3FB8-454B-9BDA-D0C119724C1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81D64965-31A7-6E4D-A037-F59629C83FE4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1CC72F4C-540E-7349-8DD7-CFD543340901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35515169-6EB8-4748-8780-9B35650AB51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2A8D8344-B3C5-CA48-89A1-6E42433A7D3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BD9BF9EE-6644-9C4E-BD29-CA3DFE5F6B63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50D93EB9-C012-6D48-B7BA-B90A1913E759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44503584-7D5D-5643-A876-F6299223C82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3AC6890A-BB7E-144A-BE1C-993186197FF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E531EB2F-14C9-1F42-980E-BA4A1A319260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B74431AD-A24D-9343-884B-F56DE5C5DDE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761A8AF8-66DC-874D-BE67-7C066234C0C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937CE732-C45E-BE4E-A409-DFAF043D76F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1466BC4-1EDA-8A47-B737-1C11C96198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Overview of Definition and Schema Classes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98077" y="5749904"/>
            <a:ext cx="11586126" cy="855014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charset="2"/>
              <a:buChar char="§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These classes provide read-only access to schema information</a:t>
            </a:r>
          </a:p>
          <a:p>
            <a:r>
              <a:rPr lang="en-US" dirty="0"/>
              <a:t>These classes are value objects that are derived from information cached with the feature service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E939ED-D494-C84A-A103-944D4E06F6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826" y="1735016"/>
            <a:ext cx="11953666" cy="350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28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6488F05-17E9-D14A-9658-D2DA6055CA43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4" name="shading (lower right)">
              <a:extLst>
                <a:ext uri="{FF2B5EF4-FFF2-40B4-BE49-F238E27FC236}">
                  <a16:creationId xmlns:a16="http://schemas.microsoft.com/office/drawing/2014/main" id="{84582731-D00E-7147-AF5C-804354E17876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61DE5D6-5F9B-DE4E-9EE9-E9DE37233FBE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7" name="Group 16" hidden="1">
                <a:extLst>
                  <a:ext uri="{FF2B5EF4-FFF2-40B4-BE49-F238E27FC236}">
                    <a16:creationId xmlns:a16="http://schemas.microsoft.com/office/drawing/2014/main" id="{9E692B30-F014-3A40-8971-783898C71557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5554EB83-8192-0C44-9A02-A60EA063C797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7E8F8170-8934-8747-ADD6-A840B3075B9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90842AA2-2843-584E-B9AC-B4DB339276B7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C45F211E-8289-1345-A921-FC9B780ECB00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04EF25F1-76ED-704F-A90D-A38F64F1A001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2" name="Freeform 31">
                      <a:extLst>
                        <a:ext uri="{FF2B5EF4-FFF2-40B4-BE49-F238E27FC236}">
                          <a16:creationId xmlns:a16="http://schemas.microsoft.com/office/drawing/2014/main" id="{CD84429B-3636-7040-B89A-EEB401506F3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0339EB2F-4F46-3D41-A38E-30CE5947781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4" name="Rectangle 33">
                      <a:extLst>
                        <a:ext uri="{FF2B5EF4-FFF2-40B4-BE49-F238E27FC236}">
                          <a16:creationId xmlns:a16="http://schemas.microsoft.com/office/drawing/2014/main" id="{C3541B44-65FF-824F-964F-7423778BA125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8" name="Group 27">
                    <a:extLst>
                      <a:ext uri="{FF2B5EF4-FFF2-40B4-BE49-F238E27FC236}">
                        <a16:creationId xmlns:a16="http://schemas.microsoft.com/office/drawing/2014/main" id="{CFC1CB60-7796-9148-8B7A-36D5D916A579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48DCF19E-33FE-FE48-BF78-DE231053F4C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9031364E-F79D-AD42-8E58-AD1251BB0FA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FDB438BC-A040-314C-B7B5-E139CEA8FC7D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F712244C-250A-0E41-B383-FDAFD5CD72B0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BE9261AE-C38D-A846-A85E-A154E0AAE03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CFBA61F5-260C-7340-9078-520F76D9440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C2EC24C2-7FE5-D741-AB8D-75E1563F077C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22CC4319-1C10-2243-9567-CB57EB95A36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035F8A38-BA8B-3947-BB2F-D187BC5D853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217064BB-533F-2E41-B9A9-0DFC5D32E0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A180589-7B8D-F645-8691-5F53D680D5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grpSp>
        <p:nvGrpSpPr>
          <p:cNvPr id="7" name="Group 6"/>
          <p:cNvGrpSpPr/>
          <p:nvPr/>
        </p:nvGrpSpPr>
        <p:grpSpPr>
          <a:xfrm>
            <a:off x="5843016" y="1883664"/>
            <a:ext cx="6121400" cy="2908300"/>
            <a:chOff x="5843016" y="1883664"/>
            <a:chExt cx="6121400" cy="29083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>
              <a:off x="7079769" y="3309943"/>
              <a:ext cx="1202481" cy="743049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322618" cy="3429000"/>
          </a:xfrm>
        </p:spPr>
        <p:txBody>
          <a:bodyPr>
            <a:normAutofit/>
          </a:bodyPr>
          <a:lstStyle/>
          <a:p>
            <a:r>
              <a:rPr lang="en-US" b="0" dirty="0"/>
              <a:t>Element covers the basic encapsulation of a row in the utility network API</a:t>
            </a:r>
          </a:p>
        </p:txBody>
      </p:sp>
    </p:spTree>
    <p:extLst>
      <p:ext uri="{BB962C8B-B14F-4D97-AF65-F5344CB8AC3E}">
        <p14:creationId xmlns:p14="http://schemas.microsoft.com/office/powerpoint/2010/main" val="396305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88CD064-090F-A24A-B446-B06F32531CEE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C4BBCBB2-2149-4649-AC90-00DD9B73C4FF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846CE15-9445-BA4E-A6EE-7BC539895718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39E5DB55-E2E6-B041-99D5-E9A27FEBCC3A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8F5490BC-EC31-7647-B340-2CE17FE563A6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341BECC8-D93F-EA4B-B138-97DAE17CA7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BFBEE4E2-58A9-9B40-BE56-F85F303AD6EB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4BD6C0B3-143A-024E-B6B9-8A935C530D9D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E4FFC79F-5D01-6E42-BF43-DACE401C10A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24520D43-E1D4-254E-9D1D-68E2D052257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5225140B-4173-3347-AAA4-084F83F8551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98FFB9C3-5107-6F40-A253-5AE67BF6694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F627BC17-6559-1140-AE01-00BD9A31A9D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AD3DBD2A-2603-284F-B88A-D73124D73FF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522AC30A-C318-D54C-8D2A-FF4E3630894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ABAC3D21-4A25-CB4D-A4C6-E67336445BE7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ED1D6A8A-31CC-8D45-B0D4-8A9F21EE721F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B0AD8EE2-3370-924B-BE4F-3A678A24F93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BB3CBBC3-0A96-484B-817C-7044D19AF26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AF0C3215-1DF8-2E4D-BF27-E311941B147D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85A53284-E54F-BC48-BFC5-B2108A427F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479F83B4-5595-3D43-84A1-11CC4BE39EC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2F89AB32-9B9C-3B4B-8651-D20C0BA07DF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D778E62-2E16-9248-A6A9-7B1EC07BA0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Elements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98077" y="1845734"/>
            <a:ext cx="7017123" cy="4555498"/>
          </a:xfrm>
        </p:spPr>
        <p:txBody>
          <a:bodyPr>
            <a:normAutofit/>
          </a:bodyPr>
          <a:lstStyle/>
          <a:p>
            <a:r>
              <a:rPr lang="en-US" b="0" dirty="0"/>
              <a:t>The </a:t>
            </a:r>
            <a:r>
              <a:rPr lang="en-US" b="0" dirty="0">
                <a:latin typeface="Consolas"/>
                <a:cs typeface="Consolas"/>
              </a:rPr>
              <a:t>Element</a:t>
            </a:r>
            <a:r>
              <a:rPr lang="en-US" b="0" dirty="0">
                <a:solidFill>
                  <a:srgbClr val="2683C6"/>
                </a:solidFill>
              </a:rPr>
              <a:t> </a:t>
            </a:r>
            <a:r>
              <a:rPr lang="en-US" b="0" dirty="0"/>
              <a:t>class represents a row inside a utility network, </a:t>
            </a:r>
            <a:r>
              <a:rPr lang="en-US" b="0" i="1" dirty="0"/>
              <a:t>plus </a:t>
            </a:r>
            <a:r>
              <a:rPr lang="en-US" b="0" dirty="0"/>
              <a:t>a terminal or percent along edge (if applicable)</a:t>
            </a:r>
          </a:p>
          <a:p>
            <a:r>
              <a:rPr lang="en-US" b="0" dirty="0"/>
              <a:t>Used throughout the API:</a:t>
            </a:r>
          </a:p>
          <a:p>
            <a:pPr lvl="1"/>
            <a:r>
              <a:rPr lang="en-US" b="0" dirty="0"/>
              <a:t>Elements are used to create and delete associations</a:t>
            </a:r>
          </a:p>
          <a:p>
            <a:pPr lvl="1"/>
            <a:r>
              <a:rPr lang="en-US" b="0" dirty="0"/>
              <a:t>Elements specify starting points and barriers for use with tracing</a:t>
            </a:r>
          </a:p>
          <a:p>
            <a:pPr lvl="1"/>
            <a:r>
              <a:rPr lang="en-US" b="0" dirty="0"/>
              <a:t>Elements are returned as results from traces</a:t>
            </a:r>
          </a:p>
          <a:p>
            <a:pPr lvl="1"/>
            <a:r>
              <a:rPr lang="en-US" b="0" dirty="0"/>
              <a:t>Etc.</a:t>
            </a:r>
          </a:p>
          <a:p>
            <a:r>
              <a:rPr lang="en-US" b="0" dirty="0"/>
              <a:t>Created using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CreateElement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b="0" dirty="0"/>
              <a:t>factory methods on the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UtilityNetwork</a:t>
            </a:r>
            <a:r>
              <a:rPr lang="en-US" b="0" dirty="0"/>
              <a:t> class</a:t>
            </a:r>
          </a:p>
          <a:p>
            <a:endParaRPr lang="en-US" sz="2400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224B90-FF1E-5245-B402-F75AB2D4C7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00025" y="2261899"/>
            <a:ext cx="4570820" cy="280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00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DF54F0E-FA64-ED44-ADEB-6F73B0576A24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C250DFD1-1392-C44F-A566-B85E57E9163C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F4451AE-0934-F743-85D2-07F787BB37BB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73577566-8C69-D64D-9E50-AF5692DE667D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1B181D69-3F3D-0543-A943-6B8F14CC2A15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8BB59CC9-B1AB-0242-85AF-32538CB5806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A6BC04F6-4372-E647-A943-67E925CC6956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EF110FF4-FCF9-494D-84C0-D2F919DD8F75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650F913E-255B-A947-8C52-6299D6DB318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551FFBC6-EC95-5F4A-B473-EF890A4066C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BA9755D5-B606-9A44-9069-B48112116BF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1E07637D-B6BC-7D4B-A5C0-414EBC0113D4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43931D97-8D38-F749-9A8C-568AB3CA81BE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A3376B4A-A702-8E49-835C-DBB84926E6F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3D76DF2F-8BE9-F643-AA94-2A610448D80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C46B4C58-70BD-D048-B24E-46293F4E37AA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1E5954FC-9B8B-9445-9B37-718B88DD8C14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597B1D54-74B6-AF4F-916E-18F62EC63C6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9EBA8AE4-37F6-DC4D-99A2-20C74FE65C8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79781338-52AE-544E-B3D1-9F73B1078C1D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929FD502-A4D4-1F49-8361-9BC73A58D8B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E3FACCD8-9F3B-F445-BA2D-7ADD33450F2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84724E76-9BF0-954A-A57E-3150C2E40E2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01BAE94-05B0-3B4A-B7C4-6D2B8BBE73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0A15889-A21F-A342-991A-A29182009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Today’s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FE75D-6495-6047-B027-B1B4686C6DF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Getting Started</a:t>
            </a:r>
          </a:p>
          <a:p>
            <a:r>
              <a:rPr lang="en-US" b="0" dirty="0"/>
              <a:t>A Survey of the Utility Network APIs</a:t>
            </a:r>
          </a:p>
          <a:p>
            <a:r>
              <a:rPr lang="en-US" b="0" dirty="0"/>
              <a:t>What’s New?</a:t>
            </a:r>
          </a:p>
          <a:p>
            <a:r>
              <a:rPr lang="en-US" b="0" dirty="0"/>
              <a:t>The Road Ahead</a:t>
            </a:r>
          </a:p>
          <a:p>
            <a:r>
              <a:rPr lang="en-US" b="0" dirty="0"/>
              <a:t>Learning More</a:t>
            </a:r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98552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D144A01-CF6C-D046-8FA6-9FC286FE29EC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4" name="shading (lower right)">
              <a:extLst>
                <a:ext uri="{FF2B5EF4-FFF2-40B4-BE49-F238E27FC236}">
                  <a16:creationId xmlns:a16="http://schemas.microsoft.com/office/drawing/2014/main" id="{0493E4C8-81A0-6D46-AFFA-969E360CF342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942E111-6903-6D42-9EFD-BAB07AFE824F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7" name="Group 16" hidden="1">
                <a:extLst>
                  <a:ext uri="{FF2B5EF4-FFF2-40B4-BE49-F238E27FC236}">
                    <a16:creationId xmlns:a16="http://schemas.microsoft.com/office/drawing/2014/main" id="{D38C3BAF-0EE6-584B-B438-7908781ACE61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E1D281E7-8350-9E42-B18E-5DF4FB2C9ACB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5A58A872-5351-A142-8883-A310D4830E6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64CC2924-B325-284F-808D-2BEC08E09AA3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9F9A1D25-F97A-794C-A40D-5886519193CF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5C74C0F3-4FA8-064C-9072-4144CDBBDA2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2" name="Freeform 31">
                      <a:extLst>
                        <a:ext uri="{FF2B5EF4-FFF2-40B4-BE49-F238E27FC236}">
                          <a16:creationId xmlns:a16="http://schemas.microsoft.com/office/drawing/2014/main" id="{6BB4C1DB-2BC6-0345-A1D9-AAB78F8B79E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F4906F3F-D151-2341-B77A-53EEDEF5A21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4" name="Rectangle 33">
                      <a:extLst>
                        <a:ext uri="{FF2B5EF4-FFF2-40B4-BE49-F238E27FC236}">
                          <a16:creationId xmlns:a16="http://schemas.microsoft.com/office/drawing/2014/main" id="{72B58D74-308B-3E49-9DB5-6365AC4F0CC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8" name="Group 27">
                    <a:extLst>
                      <a:ext uri="{FF2B5EF4-FFF2-40B4-BE49-F238E27FC236}">
                        <a16:creationId xmlns:a16="http://schemas.microsoft.com/office/drawing/2014/main" id="{4D244BF0-B991-9D41-9287-C2837760E6F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0F4486BB-A688-2F44-9CFC-92FAC11F6E6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4451848D-A4E3-AF45-9411-839137C7834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63A50696-05E3-2E44-93D0-758283D67BC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BE4BD442-C273-A945-BECA-041786F4BF0A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0D40F7FA-D670-1840-AE31-D23592CF22B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5AEB4A89-8357-DF44-9D5D-A6BD815170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A9E9DF16-FB1B-0E44-BC86-163CA4FEA6B6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06BC0DD8-9CC8-1B4B-B581-7ACC7CA518E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083DF2C5-1594-4041-89E4-3DF54CB2745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FEC3AE9E-E4E7-564C-823C-1A6741A13A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A32B3D0-0D7F-294F-9D4F-852BAF9F36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701032" cy="3429000"/>
          </a:xfrm>
        </p:spPr>
        <p:txBody>
          <a:bodyPr>
            <a:normAutofit/>
          </a:bodyPr>
          <a:lstStyle/>
          <a:p>
            <a:r>
              <a:rPr lang="en-US" b="0" dirty="0"/>
              <a:t>Network Topology covers routines that query the topological index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843016" y="1883664"/>
            <a:ext cx="6121400" cy="2908300"/>
            <a:chOff x="5843016" y="1883664"/>
            <a:chExt cx="6121400" cy="29083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>
              <a:off x="8295761" y="3323453"/>
              <a:ext cx="1202481" cy="743049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6941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00A3145-B219-9E4C-88EE-89F7F2A34E1E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1" name="shading (lower right)">
              <a:extLst>
                <a:ext uri="{FF2B5EF4-FFF2-40B4-BE49-F238E27FC236}">
                  <a16:creationId xmlns:a16="http://schemas.microsoft.com/office/drawing/2014/main" id="{96BE25CE-99C1-0541-B250-9A52EDB8105B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6668D70-F677-514D-92BD-038F6FD1675C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4" name="Group 13" hidden="1">
                <a:extLst>
                  <a:ext uri="{FF2B5EF4-FFF2-40B4-BE49-F238E27FC236}">
                    <a16:creationId xmlns:a16="http://schemas.microsoft.com/office/drawing/2014/main" id="{ECAFF557-E312-8548-9F47-63BAC3B45984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A587C41D-DBD2-D148-AAC6-5A21B9D00D56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8718DD7C-05F3-0B47-8995-985695FEC3F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73DE9E7C-5F08-954A-A657-D3DB4707743B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1C87B2B3-DBF5-9746-B751-008D8FB17480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FB6DDB68-20E0-F442-8D1B-80FECB21215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807D35C2-5F9D-7540-A5F2-77D12FCB713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4D8D89AC-5520-3946-84B5-32C94307DC5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BF3CCDF3-5C76-454D-B313-1EBF38C69102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D8D386D1-BC9D-FB4B-8940-38B0B5CEFA2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6" name="Freeform 25">
                      <a:extLst>
                        <a:ext uri="{FF2B5EF4-FFF2-40B4-BE49-F238E27FC236}">
                          <a16:creationId xmlns:a16="http://schemas.microsoft.com/office/drawing/2014/main" id="{60B0B3CF-CC48-9049-A6C3-AA65ED41638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96133181-775A-AE46-80E0-BA50CB7A783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429632DF-4066-7E45-ACC0-983D9441F83F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7355F8BD-3E5F-C040-B147-CCD888ED6E30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490DCF2E-1AE4-9341-9667-7C0FB021793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CCB993C2-AC9B-5E46-8E41-371C247431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3D988D37-82AD-854C-B4C1-B3EE8F516CF1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4FBE3527-AFAC-A04C-822A-EAA241568D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C968CA11-6B81-FD41-911D-9F7F75EE908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A596906B-4007-B642-AE32-6A80ABA345C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4289B32-0222-B340-8F61-BE2526AF04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Utility Network Topology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The network topology stores connectivity, containment, and attachment information used by the utility network to facility fast network traversal/analytical operations</a:t>
            </a:r>
          </a:p>
          <a:p>
            <a:r>
              <a:rPr lang="en-US" b="0" dirty="0"/>
              <a:t>Network topology is constructed from </a:t>
            </a:r>
          </a:p>
          <a:p>
            <a:pPr lvl="1"/>
            <a:r>
              <a:rPr lang="en-US" b="0" dirty="0"/>
              <a:t>Geometric coincidence </a:t>
            </a:r>
            <a:r>
              <a:rPr lang="en-US" b="0" i="1" dirty="0"/>
              <a:t>and</a:t>
            </a:r>
            <a:r>
              <a:rPr lang="mr-IN" b="0" i="1" dirty="0"/>
              <a:t>…</a:t>
            </a:r>
            <a:endParaRPr lang="en-US" b="0" dirty="0"/>
          </a:p>
          <a:p>
            <a:pPr lvl="1"/>
            <a:r>
              <a:rPr lang="en-US" b="0" dirty="0"/>
              <a:t>Associations </a:t>
            </a:r>
            <a:r>
              <a:rPr lang="en-US" b="0" i="1" dirty="0"/>
              <a:t>in combination with</a:t>
            </a:r>
            <a:r>
              <a:rPr lang="mr-IN" b="0" i="1" dirty="0"/>
              <a:t>…</a:t>
            </a:r>
            <a:endParaRPr lang="en-US" b="0" dirty="0"/>
          </a:p>
          <a:p>
            <a:pPr lvl="1"/>
            <a:r>
              <a:rPr lang="en-US" b="0" dirty="0"/>
              <a:t>A powerful rules engine</a:t>
            </a:r>
          </a:p>
          <a:p>
            <a:r>
              <a:rPr lang="en-US" b="0" dirty="0"/>
              <a:t>Topology is updated and validated with the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ValidateNetworkTopologyInEditOperation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()</a:t>
            </a:r>
            <a:r>
              <a:rPr lang="en-US" b="0" dirty="0"/>
              <a:t> extension method on the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UtilityNetwork</a:t>
            </a:r>
            <a:r>
              <a:rPr lang="en-US" b="0" dirty="0"/>
              <a:t> class</a:t>
            </a:r>
          </a:p>
          <a:p>
            <a:r>
              <a:rPr lang="en-US" b="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Access to fine-grained topology is not provided</a:t>
            </a:r>
          </a:p>
        </p:txBody>
      </p:sp>
    </p:spTree>
    <p:extLst>
      <p:ext uri="{BB962C8B-B14F-4D97-AF65-F5344CB8AC3E}">
        <p14:creationId xmlns:p14="http://schemas.microsoft.com/office/powerpoint/2010/main" val="208285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CF3B8ED-F90E-9043-A44E-C6D00793FE56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5" name="shading (lower right)">
              <a:extLst>
                <a:ext uri="{FF2B5EF4-FFF2-40B4-BE49-F238E27FC236}">
                  <a16:creationId xmlns:a16="http://schemas.microsoft.com/office/drawing/2014/main" id="{F3B4A8C6-14BE-A046-BAAD-7887D53B6808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30B905F-BAF2-F04F-B779-4C925BCAAEEF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8" name="Group 17" hidden="1">
                <a:extLst>
                  <a:ext uri="{FF2B5EF4-FFF2-40B4-BE49-F238E27FC236}">
                    <a16:creationId xmlns:a16="http://schemas.microsoft.com/office/drawing/2014/main" id="{CE6ABF44-7493-CD49-85EE-EEA1FFF5C8D1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0AD1F419-6E42-4A44-AC9E-7EEC214B6A25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7" name="Picture 36">
                  <a:extLst>
                    <a:ext uri="{FF2B5EF4-FFF2-40B4-BE49-F238E27FC236}">
                      <a16:creationId xmlns:a16="http://schemas.microsoft.com/office/drawing/2014/main" id="{C24523DB-C0BA-3044-815F-0B568855FD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6C3B968B-2BCF-0D4E-8649-5954BFB3D921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EC9D11D0-ECDD-F743-95C2-CB5637045255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8" name="Group 27">
                    <a:extLst>
                      <a:ext uri="{FF2B5EF4-FFF2-40B4-BE49-F238E27FC236}">
                        <a16:creationId xmlns:a16="http://schemas.microsoft.com/office/drawing/2014/main" id="{21B09550-4E34-E045-9CC4-3871E5B76FFB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3" name="Freeform 32">
                      <a:extLst>
                        <a:ext uri="{FF2B5EF4-FFF2-40B4-BE49-F238E27FC236}">
                          <a16:creationId xmlns:a16="http://schemas.microsoft.com/office/drawing/2014/main" id="{644F60E4-8160-CC48-A697-5F3223636A6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4" name="Rectangle 33">
                      <a:extLst>
                        <a:ext uri="{FF2B5EF4-FFF2-40B4-BE49-F238E27FC236}">
                          <a16:creationId xmlns:a16="http://schemas.microsoft.com/office/drawing/2014/main" id="{924C2A1C-3B5B-5145-9794-54CC4FB6A12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5" name="Rectangle 34">
                      <a:extLst>
                        <a:ext uri="{FF2B5EF4-FFF2-40B4-BE49-F238E27FC236}">
                          <a16:creationId xmlns:a16="http://schemas.microsoft.com/office/drawing/2014/main" id="{75DE286D-21B8-E644-9B6E-07576424E8F4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9" name="Group 28">
                    <a:extLst>
                      <a:ext uri="{FF2B5EF4-FFF2-40B4-BE49-F238E27FC236}">
                        <a16:creationId xmlns:a16="http://schemas.microsoft.com/office/drawing/2014/main" id="{7E3CD805-C40C-F743-8773-6EB7C218AFB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81A6BC24-1E4F-0840-82F1-195230723BA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7BD6677D-FDD2-5747-9A6D-DA0036FB1B1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42ABA7C2-2E00-0845-89CA-2EB6C3905A28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39C4B7E2-49D0-0446-886F-DE6A73D2186F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9F232841-BBFE-B446-8E55-63A723B9B4F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7" name="Picture 26">
                    <a:extLst>
                      <a:ext uri="{FF2B5EF4-FFF2-40B4-BE49-F238E27FC236}">
                        <a16:creationId xmlns:a16="http://schemas.microsoft.com/office/drawing/2014/main" id="{1FD6818F-1B27-5146-86D3-82E58138A60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5C9A5FA4-7E7D-9A4D-BD57-E999783616BC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91576FCC-4535-B247-B022-91D4043CBC3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702CC271-6EBD-3D45-B879-CE884278AE4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5DA2070F-DF72-BE4A-B5ED-D0A1F299E3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DDFE085-ACF7-4144-9CB3-A8AB0310B3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536374" cy="3429000"/>
          </a:xfrm>
        </p:spPr>
        <p:txBody>
          <a:bodyPr>
            <a:normAutofit/>
          </a:bodyPr>
          <a:lstStyle/>
          <a:p>
            <a:r>
              <a:rPr lang="en-US" b="0" dirty="0"/>
              <a:t>Associations covers routines that query and edit associations between utility network rows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843016" y="1883664"/>
            <a:ext cx="6121400" cy="2908300"/>
            <a:chOff x="5843016" y="1883664"/>
            <a:chExt cx="6121400" cy="290830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>
              <a:off x="9538775" y="3336963"/>
              <a:ext cx="1202481" cy="743049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0230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925B47D1-AC5A-6E4E-BAB1-5D110C996B9E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1" name="shading (lower right)">
              <a:extLst>
                <a:ext uri="{FF2B5EF4-FFF2-40B4-BE49-F238E27FC236}">
                  <a16:creationId xmlns:a16="http://schemas.microsoft.com/office/drawing/2014/main" id="{AEA5E84E-D7D1-D24D-9751-5556A28DAC0E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125B8F7-6AED-C140-A3F0-8E558C484A04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4" name="Group 13" hidden="1">
                <a:extLst>
                  <a:ext uri="{FF2B5EF4-FFF2-40B4-BE49-F238E27FC236}">
                    <a16:creationId xmlns:a16="http://schemas.microsoft.com/office/drawing/2014/main" id="{1092AA83-7032-AA4A-A1E2-898109CAADF8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F5FC1322-DC13-BB4F-A9CD-73B5EA29BF7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AF89AB7F-8481-564A-945A-94CAC15BE2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39B65CFA-5B37-874B-AC34-12F43CF07F46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68C3D86E-0CF7-1C47-ABB2-2A90158F0606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C4B23411-8A9B-4548-A4D2-A3E3275AADE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41083F95-B118-0842-ACCA-A7457387D52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9993764C-6BFD-9541-9B43-23DB82DFC77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AD3A0DE6-DB2A-D649-BB05-C4BEB5E0BD52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569DA338-8BDA-0D41-924B-32208218881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6" name="Freeform 25">
                      <a:extLst>
                        <a:ext uri="{FF2B5EF4-FFF2-40B4-BE49-F238E27FC236}">
                          <a16:creationId xmlns:a16="http://schemas.microsoft.com/office/drawing/2014/main" id="{9B5D96FE-ADA2-A640-A2A0-D83156826AE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17770738-1818-0847-BC21-6B927B5DE2A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D0F88DFE-0F56-C942-B55F-48ADFB7A7A2E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6F864775-A122-8641-BFE8-621B93F61123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027A666B-BE18-8A44-A59D-3D70B67CC89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32D7FC88-5F78-7F48-AA8B-3EEF6DEB1F1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EE532E0D-138F-244B-A6B5-B41563C6EC09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F7F7240C-02DC-D94B-BCFD-76BA3C3AFA2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DA0BD804-4B01-B945-9DDE-5EB705B07D8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2D356E32-D0A0-3D42-A404-3D08632DCE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1C69B66-2CC8-DC45-AC73-318396B0BA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A208A95-A7C6-3D45-B023-EA50A8716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Associations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B7B145-92E7-9149-8A0E-0F9A1D0786A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Association Types</a:t>
            </a:r>
          </a:p>
          <a:p>
            <a:pPr lvl="1"/>
            <a:r>
              <a:rPr lang="en-US" b="0" dirty="0"/>
              <a:t>Connectivity</a:t>
            </a:r>
          </a:p>
          <a:p>
            <a:pPr lvl="1"/>
            <a:r>
              <a:rPr lang="en-US" b="0" dirty="0"/>
              <a:t>Containment</a:t>
            </a:r>
          </a:p>
          <a:p>
            <a:pPr lvl="1"/>
            <a:r>
              <a:rPr lang="en-US" b="0" dirty="0"/>
              <a:t>Structural Attachment</a:t>
            </a:r>
          </a:p>
          <a:p>
            <a:r>
              <a:rPr lang="en-US" b="0" dirty="0"/>
              <a:t>Query</a:t>
            </a:r>
          </a:p>
          <a:p>
            <a:pPr lvl="1"/>
            <a:r>
              <a:rPr lang="en-US" b="0" dirty="0"/>
              <a:t>Get associations for a given Element</a:t>
            </a:r>
          </a:p>
          <a:p>
            <a:r>
              <a:rPr lang="en-US" b="0" dirty="0"/>
              <a:t>Edit</a:t>
            </a:r>
          </a:p>
          <a:p>
            <a:pPr lvl="1"/>
            <a:r>
              <a:rPr lang="en-US" b="0" dirty="0"/>
              <a:t>Create or delete associations </a:t>
            </a:r>
          </a:p>
          <a:p>
            <a:pPr lvl="1"/>
            <a:endParaRPr lang="en-US" b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3605E2-8766-324D-833C-1A35C29135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6523" y="454541"/>
            <a:ext cx="5664200" cy="265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21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460A6FF8-5F6D-964C-8A67-DA32E86EF8D0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8" name="shading (lower right)">
              <a:extLst>
                <a:ext uri="{FF2B5EF4-FFF2-40B4-BE49-F238E27FC236}">
                  <a16:creationId xmlns:a16="http://schemas.microsoft.com/office/drawing/2014/main" id="{49827A02-A378-6349-A797-244216D9ABA3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D1E630A3-395E-D544-BC9D-61AE3F08D09D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41" name="Group 40" hidden="1">
                <a:extLst>
                  <a:ext uri="{FF2B5EF4-FFF2-40B4-BE49-F238E27FC236}">
                    <a16:creationId xmlns:a16="http://schemas.microsoft.com/office/drawing/2014/main" id="{49BDD009-2850-584F-881A-CC760FACCCB7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64D4433A-B021-E444-8FC5-072B1FE564EB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60" name="Picture 59">
                  <a:extLst>
                    <a:ext uri="{FF2B5EF4-FFF2-40B4-BE49-F238E27FC236}">
                      <a16:creationId xmlns:a16="http://schemas.microsoft.com/office/drawing/2014/main" id="{8056D875-4C1B-8140-A82A-74ED2D63B39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1EDEF772-6662-6842-B067-2C9B5F1E9116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43" name="Group 42">
                  <a:extLst>
                    <a:ext uri="{FF2B5EF4-FFF2-40B4-BE49-F238E27FC236}">
                      <a16:creationId xmlns:a16="http://schemas.microsoft.com/office/drawing/2014/main" id="{CCAA5B4A-3ED5-7242-BEB4-54069A8083F6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51" name="Group 50">
                    <a:extLst>
                      <a:ext uri="{FF2B5EF4-FFF2-40B4-BE49-F238E27FC236}">
                        <a16:creationId xmlns:a16="http://schemas.microsoft.com/office/drawing/2014/main" id="{1246D91B-BEDD-3A4A-9827-BB09416F5CC0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56" name="Freeform 55">
                      <a:extLst>
                        <a:ext uri="{FF2B5EF4-FFF2-40B4-BE49-F238E27FC236}">
                          <a16:creationId xmlns:a16="http://schemas.microsoft.com/office/drawing/2014/main" id="{9FAC9DFD-AB06-0A43-8709-708FFF5A975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7" name="Rectangle 56">
                      <a:extLst>
                        <a:ext uri="{FF2B5EF4-FFF2-40B4-BE49-F238E27FC236}">
                          <a16:creationId xmlns:a16="http://schemas.microsoft.com/office/drawing/2014/main" id="{6B17A8BC-3926-5A40-A047-AF49DDCDA49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8" name="Rectangle 57">
                      <a:extLst>
                        <a:ext uri="{FF2B5EF4-FFF2-40B4-BE49-F238E27FC236}">
                          <a16:creationId xmlns:a16="http://schemas.microsoft.com/office/drawing/2014/main" id="{F90991E3-1205-2E49-A17B-797399B515AA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52" name="Group 51">
                    <a:extLst>
                      <a:ext uri="{FF2B5EF4-FFF2-40B4-BE49-F238E27FC236}">
                        <a16:creationId xmlns:a16="http://schemas.microsoft.com/office/drawing/2014/main" id="{9BE89AA6-4040-5448-BDE3-653307EE026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53" name="Freeform 52">
                      <a:extLst>
                        <a:ext uri="{FF2B5EF4-FFF2-40B4-BE49-F238E27FC236}">
                          <a16:creationId xmlns:a16="http://schemas.microsoft.com/office/drawing/2014/main" id="{DE9E31BB-3FF5-FB44-A543-D966AD8A797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4" name="Rectangle 53">
                      <a:extLst>
                        <a:ext uri="{FF2B5EF4-FFF2-40B4-BE49-F238E27FC236}">
                          <a16:creationId xmlns:a16="http://schemas.microsoft.com/office/drawing/2014/main" id="{57CEF617-0FEE-4D43-ACE1-B750D39A7F4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5" name="Rectangle 54">
                      <a:extLst>
                        <a:ext uri="{FF2B5EF4-FFF2-40B4-BE49-F238E27FC236}">
                          <a16:creationId xmlns:a16="http://schemas.microsoft.com/office/drawing/2014/main" id="{FD5659AE-4624-E947-BC32-F15041082AB7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D33CEE65-211F-D547-A396-A3DC7CE1B75B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8D1FAF5B-B0FB-0944-AB03-C9BE9EC672A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50" name="Picture 49">
                    <a:extLst>
                      <a:ext uri="{FF2B5EF4-FFF2-40B4-BE49-F238E27FC236}">
                        <a16:creationId xmlns:a16="http://schemas.microsoft.com/office/drawing/2014/main" id="{73138312-11F8-5A4F-B533-991075E3ACC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5479C53E-1629-6245-98D4-B16F0F489816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47" name="Picture 46">
                    <a:extLst>
                      <a:ext uri="{FF2B5EF4-FFF2-40B4-BE49-F238E27FC236}">
                        <a16:creationId xmlns:a16="http://schemas.microsoft.com/office/drawing/2014/main" id="{8D2F4C9D-FE49-8348-BB08-7B85586BE77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48" name="Picture 47">
                    <a:extLst>
                      <a:ext uri="{FF2B5EF4-FFF2-40B4-BE49-F238E27FC236}">
                        <a16:creationId xmlns:a16="http://schemas.microsoft.com/office/drawing/2014/main" id="{795D9DB8-D9C0-0B46-AD6E-97B3368C267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6" name="Picture 45">
                  <a:extLst>
                    <a:ext uri="{FF2B5EF4-FFF2-40B4-BE49-F238E27FC236}">
                      <a16:creationId xmlns:a16="http://schemas.microsoft.com/office/drawing/2014/main" id="{17231016-43BD-BA48-B654-43B783F45D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87EEECAF-3692-7445-B2D4-F16680535D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548249" cy="3429000"/>
          </a:xfrm>
        </p:spPr>
        <p:txBody>
          <a:bodyPr>
            <a:normAutofit/>
          </a:bodyPr>
          <a:lstStyle/>
          <a:p>
            <a:r>
              <a:rPr lang="en-US" b="0" dirty="0" err="1"/>
              <a:t>Subnetworks</a:t>
            </a:r>
            <a:r>
              <a:rPr lang="en-US" b="0" dirty="0"/>
              <a:t> provides classes and routines to query and edit utility network </a:t>
            </a:r>
            <a:r>
              <a:rPr lang="en-US" b="0" dirty="0" err="1"/>
              <a:t>subnetworks</a:t>
            </a:r>
            <a:endParaRPr lang="en-US" b="0" dirty="0"/>
          </a:p>
        </p:txBody>
      </p:sp>
      <p:grpSp>
        <p:nvGrpSpPr>
          <p:cNvPr id="3" name="Group 2"/>
          <p:cNvGrpSpPr/>
          <p:nvPr/>
        </p:nvGrpSpPr>
        <p:grpSpPr>
          <a:xfrm>
            <a:off x="5843016" y="1883664"/>
            <a:ext cx="6121400" cy="2908300"/>
            <a:chOff x="5843016" y="1883664"/>
            <a:chExt cx="6121400" cy="290830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>
              <a:off x="10741255" y="3336963"/>
              <a:ext cx="1202481" cy="743049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4687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5125CBF-C25A-F940-9C16-2969D1B0487B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1" name="shading (lower right)">
              <a:extLst>
                <a:ext uri="{FF2B5EF4-FFF2-40B4-BE49-F238E27FC236}">
                  <a16:creationId xmlns:a16="http://schemas.microsoft.com/office/drawing/2014/main" id="{524A33A2-95D4-934A-921A-ACF39FF28FEA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88E6CFE-4B50-BD42-A854-D8BFFF706DC7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4" name="Group 13" hidden="1">
                <a:extLst>
                  <a:ext uri="{FF2B5EF4-FFF2-40B4-BE49-F238E27FC236}">
                    <a16:creationId xmlns:a16="http://schemas.microsoft.com/office/drawing/2014/main" id="{6C065460-7382-704B-83CA-F07B1CA6311D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B1A962FC-FB0C-CB43-9A76-98C0B19CBD0D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25771CF3-7A0B-444C-ADC9-C735D553F7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790E8955-8312-6B41-ADEC-886BB779344B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F5C62606-1775-284E-AFCC-2AA12B1CA21A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728F9E1A-89F1-4548-9FF4-4B371F7E40D5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8A15F696-0DCE-204C-92C1-78044F9936D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6BEC6DC0-62EB-AA4B-A54A-012D6F17119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4621C8ED-86B1-5744-849B-0201236E0092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139A8D83-4181-BD4C-80E0-2ABD731A950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6" name="Freeform 25">
                      <a:extLst>
                        <a:ext uri="{FF2B5EF4-FFF2-40B4-BE49-F238E27FC236}">
                          <a16:creationId xmlns:a16="http://schemas.microsoft.com/office/drawing/2014/main" id="{72A522C4-0555-2345-BAFD-F2614A68F34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19EF754C-0C8C-2A47-90F8-91928BD4DCA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737C62FE-9A26-0745-BD25-A9FBF002D809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5758157D-F03C-8B46-9CD1-B5EC3E5F6418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44B41FCF-B23D-C445-A0A7-6B2465690A2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F848FD23-6BA8-BD4A-8EEE-CC726D0DE9D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EC640E5F-EBF3-DE4F-AA23-F3CE3DC00B78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39333253-1856-3E46-86E6-08D8AD4B099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90377A76-CE84-3744-BFF2-B17907F83AE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E880E409-BB42-694B-9307-FC90489B5B0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633E83C-66F9-894F-AF6B-6B71F1191C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 err="1"/>
              <a:t>Subnetworks</a:t>
            </a:r>
            <a:endParaRPr lang="en-US" sz="2800" b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The management of subnetworks allows organizations to optimize the delivery of resources and track the status of a network</a:t>
            </a:r>
          </a:p>
          <a:p>
            <a:r>
              <a:rPr lang="en-US" b="0" dirty="0"/>
              <a:t>A single subnetwork can be used to model such things as a circuit in electric networks, and a zone in gas and water networks</a:t>
            </a:r>
          </a:p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SubnetworkManager</a:t>
            </a:r>
            <a:r>
              <a:rPr lang="en-US" b="0" dirty="0">
                <a:solidFill>
                  <a:srgbClr val="2683C6"/>
                </a:solidFill>
                <a:cs typeface="Consolas"/>
              </a:rPr>
              <a:t> </a:t>
            </a:r>
            <a:r>
              <a:rPr lang="en-US" b="0" dirty="0"/>
              <a:t>is a class that contains a collection of subnetwork management routines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6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8F5A477-8352-9846-8044-7569D5E98BA7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E39B83A6-EAF1-4C48-B644-961C72E96D68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3DA2E91-51A2-E349-8A46-DBAB024B5A88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D9890DB7-ABEE-9942-B2DF-1E058A04AC49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4A1DC007-8AA9-094D-9968-97B0CAAA7930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F8E15387-B882-EB4C-9BDC-42DD1B8F75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F42F556A-F1D8-924E-8AF9-27494A782357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E70DB789-CCAC-6C40-A8DE-9611C6BF1FE4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72A20FB5-43D0-5A49-A139-F83AA6DA298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B99F0BF8-36EA-2742-B6B6-A84070EC1EC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B9CC6586-F1D4-2845-B316-8261C00D912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4E2AC006-54C1-7541-A77E-6B79A528D365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0A7512BE-4804-504E-A55F-CB9F03A182DB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8CFBACBC-4719-614E-8A1B-670C676A87A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2C0F8F18-62D7-EC41-84CE-D4AD9EBA8B9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D1600B6C-0190-5F4C-A72D-058902AB5F7E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B6505C7F-D98B-9B4A-99FF-38FF82552E6C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4150E7F2-23D1-E44B-9840-6922F7F2FBE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A5568A5B-8D12-BE41-8359-5A73672D63E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D13C2AD4-FEBF-F746-8012-79823E0C42CF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F3B43E80-182D-7F4B-9425-5A84E509845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6279CD09-846C-B44A-B974-3672E1706D5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71E4FD2F-00C2-5D48-9478-45781EE0EEC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11BB77E-48CF-7945-8AB8-DBD31B8F1B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 err="1"/>
              <a:t>Subnetwork</a:t>
            </a:r>
            <a:r>
              <a:rPr lang="en-US" sz="2800" b="0" dirty="0"/>
              <a:t> Manager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Query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GetSubnetworks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b="0" dirty="0"/>
              <a:t>allows retrieval of Subnetworks based on their state</a:t>
            </a:r>
          </a:p>
          <a:p>
            <a:r>
              <a:rPr lang="en-US" b="0" dirty="0"/>
              <a:t>Edit</a:t>
            </a:r>
          </a:p>
          <a:p>
            <a:pPr lvl="1"/>
            <a:r>
              <a:rPr lang="en-US" b="0" dirty="0"/>
              <a:t>Add and remove controllers with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EnableControllerInEditOperation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b="0" dirty="0"/>
              <a:t>and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DisableControllerInEditOperation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2"/>
            <a:r>
              <a:rPr lang="en-US" b="0" dirty="0">
                <a:cs typeface="Consolas" panose="020B0609020204030204" pitchFamily="49" charset="0"/>
              </a:rPr>
              <a:t>Extension methods</a:t>
            </a:r>
          </a:p>
          <a:p>
            <a:pPr lvl="1"/>
            <a:r>
              <a:rPr lang="en-US" b="0" dirty="0">
                <a:cs typeface="Consolas" panose="020B0609020204030204" pitchFamily="49" charset="0"/>
              </a:rPr>
              <a:t>Update all subnetworks with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UpdateAllSubnetworks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5E4D20-042D-3447-8AD9-9B2C600AE4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3300" y="4424136"/>
            <a:ext cx="10185400" cy="234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64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8ECB2D0-439C-7447-9C0D-182599135E4C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B72C5DE0-766E-844C-B900-DB04D4F628E9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5E17930-9E4C-4249-96F7-DF0FC699307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973702F4-AD98-394F-84F2-DF2B728DC6B3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25F6BA28-75FA-4749-8592-0B6616B46B36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CC7F1EFC-2C34-8046-9A1A-447D40C7DA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1A77E706-BF64-A44C-AD71-18512D6B7453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3B284665-A678-D047-BDE9-81FFE639DD55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04AB31CE-D240-1444-A81A-9044171DCCF9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034281F6-597E-9D44-8001-157093EF6E6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24F7BD13-58F5-4D4F-B2CD-94542B425B1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B7B80360-C2B0-BF4D-A830-FF085E99A233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3CF659A7-3219-A84F-ABC1-F81E527E964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ECE0DBDD-66D9-E448-B844-E2E54E9AF48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BD738882-B8DC-E748-8190-C121C578738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5290D6A1-FD98-B244-B2FD-4379C39BB209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5A100BF8-E2DE-D947-A755-7B0C403C469F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3502DDF6-C1B5-FF47-8E25-02BA7987AA3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81AADB26-5B02-474C-B584-3BD0F95FA6A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99949847-1252-1140-ACC5-0C1ABD937DDD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E037E690-6039-0749-94B6-BCA6A58521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7258527C-3C2F-5349-A7D5-82C868C650F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65AB53B3-EDE4-DE4C-A6B5-BD87ED980E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879630D-F9B4-4C41-8EAB-A4980FBE9A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The </a:t>
            </a:r>
            <a:r>
              <a:rPr lang="en-US" sz="2800" b="0" dirty="0" err="1"/>
              <a:t>Subnetwork</a:t>
            </a:r>
            <a:r>
              <a:rPr lang="en-US" sz="2800" b="0" dirty="0"/>
              <a:t> Class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98076" y="1845734"/>
            <a:ext cx="4740851" cy="4555498"/>
          </a:xfrm>
        </p:spPr>
        <p:txBody>
          <a:bodyPr>
            <a:normAutofit/>
          </a:bodyPr>
          <a:lstStyle/>
          <a:p>
            <a:r>
              <a:rPr lang="en-US" b="0" dirty="0"/>
              <a:t>Represents a </a:t>
            </a:r>
            <a:r>
              <a:rPr lang="en-US" b="0" dirty="0" err="1"/>
              <a:t>subnetwork</a:t>
            </a:r>
            <a:endParaRPr lang="en-US" b="0" dirty="0"/>
          </a:p>
          <a:p>
            <a:r>
              <a:rPr lang="en-US" b="0" dirty="0"/>
              <a:t>Update a subnetwork</a:t>
            </a:r>
          </a:p>
          <a:p>
            <a:pPr lvl="1"/>
            <a:r>
              <a:rPr lang="en-US" b="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Redraw the map after!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MapView.Redraw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(true)</a:t>
            </a:r>
          </a:p>
          <a:p>
            <a:r>
              <a:rPr lang="en-US" b="0" dirty="0"/>
              <a:t>Fetch the </a:t>
            </a:r>
            <a:r>
              <a:rPr lang="en-US" b="0" dirty="0" err="1"/>
              <a:t>SubnetLine</a:t>
            </a:r>
            <a:r>
              <a:rPr lang="en-US" b="0" dirty="0"/>
              <a:t> feature</a:t>
            </a:r>
          </a:p>
          <a:p>
            <a:r>
              <a:rPr lang="en-US" b="0" dirty="0"/>
              <a:t>Return set of system network diagrams associated with this subnetwork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1205" y="1352460"/>
            <a:ext cx="6737028" cy="527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87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B5A9C20-05F4-2D46-9CCE-8327274FD4DD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4" name="shading (lower right)">
              <a:extLst>
                <a:ext uri="{FF2B5EF4-FFF2-40B4-BE49-F238E27FC236}">
                  <a16:creationId xmlns:a16="http://schemas.microsoft.com/office/drawing/2014/main" id="{A0F02B92-A258-5D44-AF30-AEC38E67CB68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14CAF92-3A29-DA49-96EC-A0BAF1745D44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7" name="Group 16" hidden="1">
                <a:extLst>
                  <a:ext uri="{FF2B5EF4-FFF2-40B4-BE49-F238E27FC236}">
                    <a16:creationId xmlns:a16="http://schemas.microsoft.com/office/drawing/2014/main" id="{BF8D5E6A-2797-C64E-9645-C23ECFF20775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404DCE27-657F-294C-B8B9-45AF69EBCD56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8D0EE436-D310-954C-8C5F-9BB211D94F5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8A0D6158-2F20-DA49-BE8F-D69BAC9CBBF4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DEC95140-94D3-EA42-A08A-35266FA97235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99BEC8D7-3745-3545-A186-04F6A5A871A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2" name="Freeform 31">
                      <a:extLst>
                        <a:ext uri="{FF2B5EF4-FFF2-40B4-BE49-F238E27FC236}">
                          <a16:creationId xmlns:a16="http://schemas.microsoft.com/office/drawing/2014/main" id="{DD018AD0-60D6-9642-8C13-FF9ADD160C2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EDF24AAF-77F7-E442-A315-2DDB82CB73B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4" name="Rectangle 33">
                      <a:extLst>
                        <a:ext uri="{FF2B5EF4-FFF2-40B4-BE49-F238E27FC236}">
                          <a16:creationId xmlns:a16="http://schemas.microsoft.com/office/drawing/2014/main" id="{A0DF0F9C-154D-7A42-B7B0-3AD0A0A0272E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8" name="Group 27">
                    <a:extLst>
                      <a:ext uri="{FF2B5EF4-FFF2-40B4-BE49-F238E27FC236}">
                        <a16:creationId xmlns:a16="http://schemas.microsoft.com/office/drawing/2014/main" id="{93ADCE71-5323-4A43-B2D9-A5EC7F713AB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96E0D360-CB73-7048-BCDA-EDB09EFEBF4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A058A06C-E48A-1741-B6EB-51E68DA5AE5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28BFA7B1-0434-1C4B-BD1C-65B03C7B90B3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A86A6CD6-D931-DA44-A391-068E93858C07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BD20870B-1187-AE4D-98ED-CADFC09B049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6A82CFEC-1F1B-7B4D-B168-3B643F3ED02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27B1255D-593A-E64D-999E-CD5DC9ED11D1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72963639-E4B9-E240-9BF0-5DE6E7DD797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B1F15DEF-D328-DB44-8EC7-F047E0F38D8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052456BF-9A5A-924E-A4B6-963EB58965F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9D2343D-7612-A342-A742-96D8494C03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701032" cy="3429000"/>
          </a:xfrm>
        </p:spPr>
        <p:txBody>
          <a:bodyPr>
            <a:noAutofit/>
          </a:bodyPr>
          <a:lstStyle/>
          <a:p>
            <a:r>
              <a:rPr lang="en-US" b="0" dirty="0"/>
              <a:t>Tracing provides tracing functionality</a:t>
            </a:r>
          </a:p>
          <a:p>
            <a:r>
              <a:rPr lang="en-US" b="0" dirty="0"/>
              <a:t>Tracing entails assembling a subset of utility network elements that meet a specified criteria</a:t>
            </a:r>
          </a:p>
          <a:p>
            <a:r>
              <a:rPr lang="en-US" b="0" dirty="0"/>
              <a:t>Tracing uses network data to provide business value to utilities</a:t>
            </a:r>
          </a:p>
          <a:p>
            <a:pPr lvl="1"/>
            <a:r>
              <a:rPr lang="en-US" b="0" dirty="0"/>
              <a:t>Answers questions and solves problems about the current state of the network</a:t>
            </a:r>
          </a:p>
          <a:p>
            <a:pPr lvl="1"/>
            <a:r>
              <a:rPr lang="en-US" b="0" dirty="0"/>
              <a:t>Helps design future facilities</a:t>
            </a:r>
          </a:p>
          <a:p>
            <a:pPr lvl="1"/>
            <a:r>
              <a:rPr lang="en-US" b="0" dirty="0"/>
              <a:t>Helps organize business practices</a:t>
            </a:r>
          </a:p>
          <a:p>
            <a:pPr marL="0" indent="0">
              <a:buNone/>
            </a:pPr>
            <a:endParaRPr lang="en-US" b="0" dirty="0"/>
          </a:p>
        </p:txBody>
      </p:sp>
      <p:grpSp>
        <p:nvGrpSpPr>
          <p:cNvPr id="3" name="Group 2"/>
          <p:cNvGrpSpPr/>
          <p:nvPr/>
        </p:nvGrpSpPr>
        <p:grpSpPr>
          <a:xfrm>
            <a:off x="5843016" y="1883664"/>
            <a:ext cx="6121400" cy="2908300"/>
            <a:chOff x="5843016" y="1883664"/>
            <a:chExt cx="6121400" cy="290830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8" name="Rounded Rectangle 7"/>
            <p:cNvSpPr/>
            <p:nvPr/>
          </p:nvSpPr>
          <p:spPr>
            <a:xfrm>
              <a:off x="5890800" y="2634445"/>
              <a:ext cx="3039979" cy="702518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513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B4D1AA7-DE48-D44E-A25A-8C50DC09BDC7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1" name="shading (lower right)">
              <a:extLst>
                <a:ext uri="{FF2B5EF4-FFF2-40B4-BE49-F238E27FC236}">
                  <a16:creationId xmlns:a16="http://schemas.microsoft.com/office/drawing/2014/main" id="{848423EB-3BEC-F845-943A-2457718711A1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B432993-B9CF-DB4C-B532-5E79122D43F0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4" name="Group 13" hidden="1">
                <a:extLst>
                  <a:ext uri="{FF2B5EF4-FFF2-40B4-BE49-F238E27FC236}">
                    <a16:creationId xmlns:a16="http://schemas.microsoft.com/office/drawing/2014/main" id="{8B5A0763-B1D0-0C45-85D2-D11B7BEFB4AA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968EA512-D2CD-CF45-B87F-9174D59C4730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03F55E9C-B64C-D44A-B4D1-76E7B2193E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9AC4B393-ABE6-5E42-B76D-9A1DCA5CE5BD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EAD6FB01-CA9C-C24B-A2A9-00B1D5889195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D651634C-1127-3547-9273-46FF322B5A0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E5516A64-4512-714E-93DD-02DB0F2BAFE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4C079616-D48F-7646-8136-CD6DCC93881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F06F6875-1EFD-CF41-94A3-1F33081F62FF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E69743E0-B30B-9448-9F0F-F6CEB81657A9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82C4AC89-14D0-104C-BBB1-8A91BB05BCF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5FFA496B-50DC-E44E-934E-D59A4207DDB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74F5FFAA-877A-2143-B4DC-34393CC7A148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7AB4E31A-1CF0-1F4B-B3D9-AFAF2C3CD981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4649A899-7C0D-B14A-8FF2-6D9162C165D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AA017F1E-A616-1843-B512-4D1F44D5FEF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5A6E0988-AE04-5C47-AB02-21FC89336F0D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DD73AC8C-66C9-A64D-9F15-3098D17FAD9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B13E2594-1C1C-2746-8B47-B124BCA5652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E5A7E40C-0094-E14F-BA0B-FD719D088A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698C8AA-8767-5A4A-9DA9-F73CB0CEAB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Components of a Trace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Different kinds of traces are implemented with Tracer objects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</a:rPr>
              <a:t>Tracer</a:t>
            </a:r>
          </a:p>
        </p:txBody>
      </p:sp>
    </p:spTree>
    <p:extLst>
      <p:ext uri="{BB962C8B-B14F-4D97-AF65-F5344CB8AC3E}">
        <p14:creationId xmlns:p14="http://schemas.microsoft.com/office/powerpoint/2010/main" val="222263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</a:t>
            </a:r>
          </a:p>
        </p:txBody>
      </p:sp>
    </p:spTree>
    <p:extLst>
      <p:ext uri="{BB962C8B-B14F-4D97-AF65-F5344CB8AC3E}">
        <p14:creationId xmlns:p14="http://schemas.microsoft.com/office/powerpoint/2010/main" val="187148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C0257D84-DE7C-EC48-83A7-D325C0A238BF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8" name="shading (lower right)">
              <a:extLst>
                <a:ext uri="{FF2B5EF4-FFF2-40B4-BE49-F238E27FC236}">
                  <a16:creationId xmlns:a16="http://schemas.microsoft.com/office/drawing/2014/main" id="{3B3C61BC-D256-9744-9883-9950496BCDA5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69D03C4-0A51-854F-9244-B9068AC7D1A2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21" name="Group 20" hidden="1">
                <a:extLst>
                  <a:ext uri="{FF2B5EF4-FFF2-40B4-BE49-F238E27FC236}">
                    <a16:creationId xmlns:a16="http://schemas.microsoft.com/office/drawing/2014/main" id="{9C7B2259-A68A-2E4A-9BA8-09BF118AE53E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8791CCA1-1203-C344-871E-D9B38497DE7D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46" name="Picture 45">
                  <a:extLst>
                    <a:ext uri="{FF2B5EF4-FFF2-40B4-BE49-F238E27FC236}">
                      <a16:creationId xmlns:a16="http://schemas.microsoft.com/office/drawing/2014/main" id="{5C58048A-2128-3A47-8C24-FCC9BFA6BE2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A95EE6B8-F632-9840-8A28-3D248CE5F382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D6DB41CF-4CA7-4D45-ACB9-A153BF68C0FA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37" name="Group 36">
                    <a:extLst>
                      <a:ext uri="{FF2B5EF4-FFF2-40B4-BE49-F238E27FC236}">
                        <a16:creationId xmlns:a16="http://schemas.microsoft.com/office/drawing/2014/main" id="{C1B52B0D-9912-E745-984C-1CA44FF7C58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42" name="Freeform 41">
                      <a:extLst>
                        <a:ext uri="{FF2B5EF4-FFF2-40B4-BE49-F238E27FC236}">
                          <a16:creationId xmlns:a16="http://schemas.microsoft.com/office/drawing/2014/main" id="{9F0F032A-1A18-5E4D-807B-BD920487454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3" name="Rectangle 42">
                      <a:extLst>
                        <a:ext uri="{FF2B5EF4-FFF2-40B4-BE49-F238E27FC236}">
                          <a16:creationId xmlns:a16="http://schemas.microsoft.com/office/drawing/2014/main" id="{4E35FC16-BD94-4B42-8E28-F23DEF67230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4" name="Rectangle 43">
                      <a:extLst>
                        <a:ext uri="{FF2B5EF4-FFF2-40B4-BE49-F238E27FC236}">
                          <a16:creationId xmlns:a16="http://schemas.microsoft.com/office/drawing/2014/main" id="{B2E7A83C-13AF-7046-94F4-D8480107FD53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38" name="Group 37">
                    <a:extLst>
                      <a:ext uri="{FF2B5EF4-FFF2-40B4-BE49-F238E27FC236}">
                        <a16:creationId xmlns:a16="http://schemas.microsoft.com/office/drawing/2014/main" id="{C5D78AE8-250E-8641-9091-79922014A48B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39" name="Freeform 38">
                      <a:extLst>
                        <a:ext uri="{FF2B5EF4-FFF2-40B4-BE49-F238E27FC236}">
                          <a16:creationId xmlns:a16="http://schemas.microsoft.com/office/drawing/2014/main" id="{59C242E9-DFC2-0746-B0C1-E1D8B93839C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0" name="Rectangle 39">
                      <a:extLst>
                        <a:ext uri="{FF2B5EF4-FFF2-40B4-BE49-F238E27FC236}">
                          <a16:creationId xmlns:a16="http://schemas.microsoft.com/office/drawing/2014/main" id="{22262935-CA54-0A4B-B65B-0CAD85151F4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1" name="Rectangle 40">
                      <a:extLst>
                        <a:ext uri="{FF2B5EF4-FFF2-40B4-BE49-F238E27FC236}">
                          <a16:creationId xmlns:a16="http://schemas.microsoft.com/office/drawing/2014/main" id="{A85D643C-5C7A-514B-AE8A-549292AE5FF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41ABE836-71E0-BA40-A031-79D8DFA5FF52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35" name="Picture 34">
                    <a:extLst>
                      <a:ext uri="{FF2B5EF4-FFF2-40B4-BE49-F238E27FC236}">
                        <a16:creationId xmlns:a16="http://schemas.microsoft.com/office/drawing/2014/main" id="{5CACD9E2-292D-0049-B904-06A96668428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36" name="Picture 35">
                    <a:extLst>
                      <a:ext uri="{FF2B5EF4-FFF2-40B4-BE49-F238E27FC236}">
                        <a16:creationId xmlns:a16="http://schemas.microsoft.com/office/drawing/2014/main" id="{706AC06E-AA1B-7947-A4CD-45CB26E980A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6" name="Group 25">
                  <a:extLst>
                    <a:ext uri="{FF2B5EF4-FFF2-40B4-BE49-F238E27FC236}">
                      <a16:creationId xmlns:a16="http://schemas.microsoft.com/office/drawing/2014/main" id="{3A0E8B7B-60F6-8449-89BE-3BEFAD3E39CD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9" name="Picture 28">
                    <a:extLst>
                      <a:ext uri="{FF2B5EF4-FFF2-40B4-BE49-F238E27FC236}">
                        <a16:creationId xmlns:a16="http://schemas.microsoft.com/office/drawing/2014/main" id="{9624C0D5-2C9F-394A-8883-715D7C50CE4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34" name="Picture 33">
                    <a:extLst>
                      <a:ext uri="{FF2B5EF4-FFF2-40B4-BE49-F238E27FC236}">
                        <a16:creationId xmlns:a16="http://schemas.microsoft.com/office/drawing/2014/main" id="{26F879BE-8FDF-8E4A-A32A-D48FF9F9F0A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7" name="Picture 26">
                  <a:extLst>
                    <a:ext uri="{FF2B5EF4-FFF2-40B4-BE49-F238E27FC236}">
                      <a16:creationId xmlns:a16="http://schemas.microsoft.com/office/drawing/2014/main" id="{DCA7B051-271B-2843-B21C-29A29C10BB6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F5963F5-88D8-2B4B-8776-9A2F6F781C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Components of a Trace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A Trace Argument encapsulates the input parameters for a trace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</a:rPr>
              <a:t>Tracer</a:t>
            </a:r>
          </a:p>
        </p:txBody>
      </p:sp>
      <p:cxnSp>
        <p:nvCxnSpPr>
          <p:cNvPr id="28" name="Elbow Connector 27"/>
          <p:cNvCxnSpPr>
            <a:stCxn id="30" idx="3"/>
            <a:endCxn id="25" idx="1"/>
          </p:cNvCxnSpPr>
          <p:nvPr/>
        </p:nvCxnSpPr>
        <p:spPr>
          <a:xfrm>
            <a:off x="3312894" y="4555095"/>
            <a:ext cx="711865" cy="1"/>
          </a:xfrm>
          <a:prstGeom prst="bentConnector3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026894" y="2451975"/>
            <a:ext cx="2286000" cy="42062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</a:rPr>
              <a:t>Trace Argument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255494" y="3062974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Starting Points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255494" y="3982531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Barriers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255494" y="5821645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Trace Configuration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55494" y="4902088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Result Types</a:t>
            </a:r>
          </a:p>
        </p:txBody>
      </p:sp>
    </p:spTree>
    <p:extLst>
      <p:ext uri="{BB962C8B-B14F-4D97-AF65-F5344CB8AC3E}">
        <p14:creationId xmlns:p14="http://schemas.microsoft.com/office/powerpoint/2010/main" val="307928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0DB01B64-9B9A-2443-965A-35227914A88A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29" name="shading (lower right)">
              <a:extLst>
                <a:ext uri="{FF2B5EF4-FFF2-40B4-BE49-F238E27FC236}">
                  <a16:creationId xmlns:a16="http://schemas.microsoft.com/office/drawing/2014/main" id="{C34909AF-BDEE-8844-B039-18BE643B0D15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A02D1F9A-8259-C54C-ADE9-18D39F6E7F3F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32" name="Group 31" hidden="1">
                <a:extLst>
                  <a:ext uri="{FF2B5EF4-FFF2-40B4-BE49-F238E27FC236}">
                    <a16:creationId xmlns:a16="http://schemas.microsoft.com/office/drawing/2014/main" id="{5B7ACA56-FD6A-C044-BDAE-94132FE78BF8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3D117A13-F5E7-F545-AF3B-50B4F977DAB8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51" name="Picture 50">
                  <a:extLst>
                    <a:ext uri="{FF2B5EF4-FFF2-40B4-BE49-F238E27FC236}">
                      <a16:creationId xmlns:a16="http://schemas.microsoft.com/office/drawing/2014/main" id="{995BFA2D-CEA1-0444-88E2-47E3ACA9DCC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2A2BEC66-A5E3-D747-BF75-E418C7720D12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id="{5034CF3A-80D4-BE4C-949C-4AA5ED0AACDE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42" name="Group 41">
                    <a:extLst>
                      <a:ext uri="{FF2B5EF4-FFF2-40B4-BE49-F238E27FC236}">
                        <a16:creationId xmlns:a16="http://schemas.microsoft.com/office/drawing/2014/main" id="{72520743-D275-0F4A-8A63-D976C2B3D37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47" name="Freeform 46">
                      <a:extLst>
                        <a:ext uri="{FF2B5EF4-FFF2-40B4-BE49-F238E27FC236}">
                          <a16:creationId xmlns:a16="http://schemas.microsoft.com/office/drawing/2014/main" id="{68993A08-7030-F649-8F6C-421A8E19A7B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8" name="Rectangle 47">
                      <a:extLst>
                        <a:ext uri="{FF2B5EF4-FFF2-40B4-BE49-F238E27FC236}">
                          <a16:creationId xmlns:a16="http://schemas.microsoft.com/office/drawing/2014/main" id="{CF1B7FB5-B3D8-4947-B6CA-E83199F4814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9" name="Rectangle 48">
                      <a:extLst>
                        <a:ext uri="{FF2B5EF4-FFF2-40B4-BE49-F238E27FC236}">
                          <a16:creationId xmlns:a16="http://schemas.microsoft.com/office/drawing/2014/main" id="{DE1D9416-1A55-974E-B565-A828FF9D7FFF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43" name="Group 42">
                    <a:extLst>
                      <a:ext uri="{FF2B5EF4-FFF2-40B4-BE49-F238E27FC236}">
                        <a16:creationId xmlns:a16="http://schemas.microsoft.com/office/drawing/2014/main" id="{B2EF3B18-4093-6F47-BDE9-5701ADCA324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44" name="Freeform 43">
                      <a:extLst>
                        <a:ext uri="{FF2B5EF4-FFF2-40B4-BE49-F238E27FC236}">
                          <a16:creationId xmlns:a16="http://schemas.microsoft.com/office/drawing/2014/main" id="{DF264779-5D0E-8F4B-9125-E629B189070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5" name="Rectangle 44">
                      <a:extLst>
                        <a:ext uri="{FF2B5EF4-FFF2-40B4-BE49-F238E27FC236}">
                          <a16:creationId xmlns:a16="http://schemas.microsoft.com/office/drawing/2014/main" id="{B113E5FB-A480-C948-B415-597518C6B7C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6" name="Rectangle 45">
                      <a:extLst>
                        <a:ext uri="{FF2B5EF4-FFF2-40B4-BE49-F238E27FC236}">
                          <a16:creationId xmlns:a16="http://schemas.microsoft.com/office/drawing/2014/main" id="{A35EB89F-5D36-E94F-B01B-9BAF8E04B75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35" name="Group 34">
                  <a:extLst>
                    <a:ext uri="{FF2B5EF4-FFF2-40B4-BE49-F238E27FC236}">
                      <a16:creationId xmlns:a16="http://schemas.microsoft.com/office/drawing/2014/main" id="{DF8A5929-BFD5-CE4E-83BC-701D785A09BD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40" name="Picture 39">
                    <a:extLst>
                      <a:ext uri="{FF2B5EF4-FFF2-40B4-BE49-F238E27FC236}">
                        <a16:creationId xmlns:a16="http://schemas.microsoft.com/office/drawing/2014/main" id="{2E7DA8C9-DB1C-5F47-930D-A02E4FA5E94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41" name="Picture 40">
                    <a:extLst>
                      <a:ext uri="{FF2B5EF4-FFF2-40B4-BE49-F238E27FC236}">
                        <a16:creationId xmlns:a16="http://schemas.microsoft.com/office/drawing/2014/main" id="{0A62DFB1-DE8F-3F4E-B2CB-EDAD5AE5C54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2865F2E8-8B04-CB41-9266-75EBE24EF096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38" name="Picture 37">
                    <a:extLst>
                      <a:ext uri="{FF2B5EF4-FFF2-40B4-BE49-F238E27FC236}">
                        <a16:creationId xmlns:a16="http://schemas.microsoft.com/office/drawing/2014/main" id="{C5118D7F-DF77-EF4A-9E96-81C674674F9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39" name="Picture 38">
                    <a:extLst>
                      <a:ext uri="{FF2B5EF4-FFF2-40B4-BE49-F238E27FC236}">
                        <a16:creationId xmlns:a16="http://schemas.microsoft.com/office/drawing/2014/main" id="{F87961BA-07F6-D540-9B50-CAC6B629851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37" name="Picture 36">
                  <a:extLst>
                    <a:ext uri="{FF2B5EF4-FFF2-40B4-BE49-F238E27FC236}">
                      <a16:creationId xmlns:a16="http://schemas.microsoft.com/office/drawing/2014/main" id="{F771EAA5-D879-074D-85FA-3B13CEE832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A4D2DA3-DD49-D44D-AC98-F37DF919C9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Components of a Trace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The Tracer generates a set of Result objects as output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</a:rPr>
              <a:t>Tracer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384055" y="3957965"/>
            <a:ext cx="1683817" cy="11942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Result objects</a:t>
            </a:r>
          </a:p>
        </p:txBody>
      </p:sp>
      <p:cxnSp>
        <p:nvCxnSpPr>
          <p:cNvPr id="27" name="Straight Arrow Connector 26"/>
          <p:cNvCxnSpPr>
            <a:stCxn id="25" idx="3"/>
            <a:endCxn id="26" idx="1"/>
          </p:cNvCxnSpPr>
          <p:nvPr/>
        </p:nvCxnSpPr>
        <p:spPr>
          <a:xfrm flipV="1">
            <a:off x="8522109" y="4555095"/>
            <a:ext cx="861946" cy="1"/>
          </a:xfrm>
          <a:prstGeom prst="straightConnector1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endCxn id="25" idx="1"/>
          </p:cNvCxnSpPr>
          <p:nvPr/>
        </p:nvCxnSpPr>
        <p:spPr>
          <a:xfrm>
            <a:off x="3312894" y="4555095"/>
            <a:ext cx="711865" cy="1"/>
          </a:xfrm>
          <a:prstGeom prst="bentConnector3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026894" y="2451975"/>
            <a:ext cx="2286000" cy="42062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</a:rPr>
              <a:t>Trace Argument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255494" y="3062974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Starting Points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255494" y="3982531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Barriers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55494" y="5821645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Trace Configuration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255494" y="4902088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Result Types</a:t>
            </a:r>
          </a:p>
        </p:txBody>
      </p:sp>
    </p:spTree>
    <p:extLst>
      <p:ext uri="{BB962C8B-B14F-4D97-AF65-F5344CB8AC3E}">
        <p14:creationId xmlns:p14="http://schemas.microsoft.com/office/powerpoint/2010/main" val="78537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1EDD3F73-494B-7842-947B-A0352D88E501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23" name="shading (lower right)">
              <a:extLst>
                <a:ext uri="{FF2B5EF4-FFF2-40B4-BE49-F238E27FC236}">
                  <a16:creationId xmlns:a16="http://schemas.microsoft.com/office/drawing/2014/main" id="{34429CEB-3BD0-1447-A618-4A91EEE8B989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65BF33C-32ED-7743-8F9F-4989C51E829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30" name="Group 29" hidden="1">
                <a:extLst>
                  <a:ext uri="{FF2B5EF4-FFF2-40B4-BE49-F238E27FC236}">
                    <a16:creationId xmlns:a16="http://schemas.microsoft.com/office/drawing/2014/main" id="{0C6472E7-6626-9946-A518-0AA24BB92D0A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92B3E854-5C85-7A4B-ADB0-5572A4C99509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54" name="Picture 53">
                  <a:extLst>
                    <a:ext uri="{FF2B5EF4-FFF2-40B4-BE49-F238E27FC236}">
                      <a16:creationId xmlns:a16="http://schemas.microsoft.com/office/drawing/2014/main" id="{3CE07010-7326-224A-874B-A233198F94B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8E1C548B-8932-C244-B809-299BE1151903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32" name="Group 31">
                  <a:extLst>
                    <a:ext uri="{FF2B5EF4-FFF2-40B4-BE49-F238E27FC236}">
                      <a16:creationId xmlns:a16="http://schemas.microsoft.com/office/drawing/2014/main" id="{537E800F-92F9-D54E-B287-27694393EC0D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45" name="Group 44">
                    <a:extLst>
                      <a:ext uri="{FF2B5EF4-FFF2-40B4-BE49-F238E27FC236}">
                        <a16:creationId xmlns:a16="http://schemas.microsoft.com/office/drawing/2014/main" id="{4E75529C-2934-894A-B886-632D5935202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50" name="Freeform 49">
                      <a:extLst>
                        <a:ext uri="{FF2B5EF4-FFF2-40B4-BE49-F238E27FC236}">
                          <a16:creationId xmlns:a16="http://schemas.microsoft.com/office/drawing/2014/main" id="{272DDDA8-2AC0-9B43-84BB-ED17780DDC7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1" name="Rectangle 50">
                      <a:extLst>
                        <a:ext uri="{FF2B5EF4-FFF2-40B4-BE49-F238E27FC236}">
                          <a16:creationId xmlns:a16="http://schemas.microsoft.com/office/drawing/2014/main" id="{F68303E5-8EF8-0446-94F2-F9608A880C8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2" name="Rectangle 51">
                      <a:extLst>
                        <a:ext uri="{FF2B5EF4-FFF2-40B4-BE49-F238E27FC236}">
                          <a16:creationId xmlns:a16="http://schemas.microsoft.com/office/drawing/2014/main" id="{9DD2A47E-BC05-A742-92E9-4C22713848D4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46" name="Group 45">
                    <a:extLst>
                      <a:ext uri="{FF2B5EF4-FFF2-40B4-BE49-F238E27FC236}">
                        <a16:creationId xmlns:a16="http://schemas.microsoft.com/office/drawing/2014/main" id="{89F3FD36-DE18-054D-8F7D-73E6377DE7D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47" name="Freeform 46">
                      <a:extLst>
                        <a:ext uri="{FF2B5EF4-FFF2-40B4-BE49-F238E27FC236}">
                          <a16:creationId xmlns:a16="http://schemas.microsoft.com/office/drawing/2014/main" id="{D6E0BC64-08CF-D946-B812-B8688AF4E91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8" name="Rectangle 47">
                      <a:extLst>
                        <a:ext uri="{FF2B5EF4-FFF2-40B4-BE49-F238E27FC236}">
                          <a16:creationId xmlns:a16="http://schemas.microsoft.com/office/drawing/2014/main" id="{F6FEC648-6BE4-4841-BEBA-90560DAF824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9" name="Rectangle 48">
                      <a:extLst>
                        <a:ext uri="{FF2B5EF4-FFF2-40B4-BE49-F238E27FC236}">
                          <a16:creationId xmlns:a16="http://schemas.microsoft.com/office/drawing/2014/main" id="{7B18BA92-2414-0C4D-9218-5293CEB3C734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33" name="Group 32">
                  <a:extLst>
                    <a:ext uri="{FF2B5EF4-FFF2-40B4-BE49-F238E27FC236}">
                      <a16:creationId xmlns:a16="http://schemas.microsoft.com/office/drawing/2014/main" id="{20800E3D-D194-2A43-BB95-0F6A494D6403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43" name="Picture 42">
                    <a:extLst>
                      <a:ext uri="{FF2B5EF4-FFF2-40B4-BE49-F238E27FC236}">
                        <a16:creationId xmlns:a16="http://schemas.microsoft.com/office/drawing/2014/main" id="{DCA9A5D0-EE02-BB4C-9B85-573D4AA526C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44" name="Picture 43">
                    <a:extLst>
                      <a:ext uri="{FF2B5EF4-FFF2-40B4-BE49-F238E27FC236}">
                        <a16:creationId xmlns:a16="http://schemas.microsoft.com/office/drawing/2014/main" id="{77AF7303-9E3E-0D44-84AA-FE9DD7658C4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id="{79DB63B2-036F-734A-8704-BCDB2F24F62E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41" name="Picture 40">
                    <a:extLst>
                      <a:ext uri="{FF2B5EF4-FFF2-40B4-BE49-F238E27FC236}">
                        <a16:creationId xmlns:a16="http://schemas.microsoft.com/office/drawing/2014/main" id="{A64DEC64-F925-8340-94F4-F1DE89BC0E9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42" name="Picture 41">
                    <a:extLst>
                      <a:ext uri="{FF2B5EF4-FFF2-40B4-BE49-F238E27FC236}">
                        <a16:creationId xmlns:a16="http://schemas.microsoft.com/office/drawing/2014/main" id="{0FAF53AB-19DD-0C4A-A50F-B05EF58A3E0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0" name="Picture 39">
                  <a:extLst>
                    <a:ext uri="{FF2B5EF4-FFF2-40B4-BE49-F238E27FC236}">
                      <a16:creationId xmlns:a16="http://schemas.microsoft.com/office/drawing/2014/main" id="{0CD6878D-F5EC-4E45-9D93-BD0CC80F261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DA2E3AD8-5338-CB4E-A578-D1589BE9B6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5" name="Rectangle 24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</a:rPr>
              <a:t>Tracer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803011" y="3142747"/>
            <a:ext cx="4900571" cy="2922075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1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026894" y="2451975"/>
            <a:ext cx="2286000" cy="42062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</a:rPr>
              <a:t>Trace Argument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255494" y="3062974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Starting Points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255494" y="3982531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Barriers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255494" y="5821645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Trace Configuration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55494" y="4902088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Result Types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Components of a Trace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5657" y="1845734"/>
            <a:ext cx="6858545" cy="11582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0" dirty="0"/>
              <a:t>We’ll cover each of these parts in more detail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384055" y="3957965"/>
            <a:ext cx="1683817" cy="11942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Result objects</a:t>
            </a:r>
          </a:p>
        </p:txBody>
      </p:sp>
      <p:cxnSp>
        <p:nvCxnSpPr>
          <p:cNvPr id="27" name="Straight Arrow Connector 26"/>
          <p:cNvCxnSpPr>
            <a:stCxn id="25" idx="3"/>
            <a:endCxn id="26" idx="1"/>
          </p:cNvCxnSpPr>
          <p:nvPr/>
        </p:nvCxnSpPr>
        <p:spPr>
          <a:xfrm flipV="1">
            <a:off x="8522109" y="4555095"/>
            <a:ext cx="861946" cy="1"/>
          </a:xfrm>
          <a:prstGeom prst="straightConnector1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endCxn id="25" idx="1"/>
          </p:cNvCxnSpPr>
          <p:nvPr/>
        </p:nvCxnSpPr>
        <p:spPr>
          <a:xfrm>
            <a:off x="3312894" y="4555095"/>
            <a:ext cx="711865" cy="1"/>
          </a:xfrm>
          <a:prstGeom prst="bentConnector3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477984" y="2212038"/>
            <a:ext cx="3086409" cy="4529230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2</a:t>
            </a:r>
            <a:endParaRPr lang="en-US" sz="2400" dirty="0">
              <a:solidFill>
                <a:srgbClr val="FF66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097525" y="3456802"/>
            <a:ext cx="2360430" cy="2073293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02081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45847670-BA10-3C47-A956-A7B3E0EE9B51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27" name="shading (lower right)">
              <a:extLst>
                <a:ext uri="{FF2B5EF4-FFF2-40B4-BE49-F238E27FC236}">
                  <a16:creationId xmlns:a16="http://schemas.microsoft.com/office/drawing/2014/main" id="{D3FB47B1-4B56-5243-A1AD-7CBFA84BEDC5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9BB8D4B-696B-C74C-AA64-C6465AE69549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36" name="Group 35" hidden="1">
                <a:extLst>
                  <a:ext uri="{FF2B5EF4-FFF2-40B4-BE49-F238E27FC236}">
                    <a16:creationId xmlns:a16="http://schemas.microsoft.com/office/drawing/2014/main" id="{C2162D19-37CE-1D4A-A20A-27B8FE9B128C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94438276-AA17-A444-ACDA-053F00229CFD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55" name="Picture 54">
                  <a:extLst>
                    <a:ext uri="{FF2B5EF4-FFF2-40B4-BE49-F238E27FC236}">
                      <a16:creationId xmlns:a16="http://schemas.microsoft.com/office/drawing/2014/main" id="{4BC1BDFE-8FDA-7C42-A3EB-C2C101C7D81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A384102B-6CDD-9942-B82C-60EC7B3C51BB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0241887B-C4E0-6540-B4A4-6C869A719CFF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46" name="Group 45">
                    <a:extLst>
                      <a:ext uri="{FF2B5EF4-FFF2-40B4-BE49-F238E27FC236}">
                        <a16:creationId xmlns:a16="http://schemas.microsoft.com/office/drawing/2014/main" id="{9759083D-83B3-994F-9F65-34659521F10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51" name="Freeform 50">
                      <a:extLst>
                        <a:ext uri="{FF2B5EF4-FFF2-40B4-BE49-F238E27FC236}">
                          <a16:creationId xmlns:a16="http://schemas.microsoft.com/office/drawing/2014/main" id="{6CA3C270-BA25-AA44-8070-82FA91A465B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2" name="Rectangle 51">
                      <a:extLst>
                        <a:ext uri="{FF2B5EF4-FFF2-40B4-BE49-F238E27FC236}">
                          <a16:creationId xmlns:a16="http://schemas.microsoft.com/office/drawing/2014/main" id="{95D2EB4A-FA27-6A4C-9F8E-1E11003C0C6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3" name="Rectangle 52">
                      <a:extLst>
                        <a:ext uri="{FF2B5EF4-FFF2-40B4-BE49-F238E27FC236}">
                          <a16:creationId xmlns:a16="http://schemas.microsoft.com/office/drawing/2014/main" id="{0BBA176D-4EFC-C345-819C-42B9AAA3510E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47" name="Group 46">
                    <a:extLst>
                      <a:ext uri="{FF2B5EF4-FFF2-40B4-BE49-F238E27FC236}">
                        <a16:creationId xmlns:a16="http://schemas.microsoft.com/office/drawing/2014/main" id="{EBB23FE5-A530-BD47-8A1A-1073F920414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48" name="Freeform 47">
                      <a:extLst>
                        <a:ext uri="{FF2B5EF4-FFF2-40B4-BE49-F238E27FC236}">
                          <a16:creationId xmlns:a16="http://schemas.microsoft.com/office/drawing/2014/main" id="{98B6C969-43B8-8347-A2BE-344B24D2261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9" name="Rectangle 48">
                      <a:extLst>
                        <a:ext uri="{FF2B5EF4-FFF2-40B4-BE49-F238E27FC236}">
                          <a16:creationId xmlns:a16="http://schemas.microsoft.com/office/drawing/2014/main" id="{2BF9DA7E-9290-9244-8D13-05F8D0AD5FB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0" name="Rectangle 49">
                      <a:extLst>
                        <a:ext uri="{FF2B5EF4-FFF2-40B4-BE49-F238E27FC236}">
                          <a16:creationId xmlns:a16="http://schemas.microsoft.com/office/drawing/2014/main" id="{72EA409F-F3F6-1146-ADFC-FAA6C81DCD45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39" name="Group 38">
                  <a:extLst>
                    <a:ext uri="{FF2B5EF4-FFF2-40B4-BE49-F238E27FC236}">
                      <a16:creationId xmlns:a16="http://schemas.microsoft.com/office/drawing/2014/main" id="{19A82E2B-778D-1A48-B330-7CAD7CE4CCCE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44" name="Picture 43">
                    <a:extLst>
                      <a:ext uri="{FF2B5EF4-FFF2-40B4-BE49-F238E27FC236}">
                        <a16:creationId xmlns:a16="http://schemas.microsoft.com/office/drawing/2014/main" id="{4B8CA7E4-E2AB-7247-9276-DF101522494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45" name="Picture 44">
                    <a:extLst>
                      <a:ext uri="{FF2B5EF4-FFF2-40B4-BE49-F238E27FC236}">
                        <a16:creationId xmlns:a16="http://schemas.microsoft.com/office/drawing/2014/main" id="{3991D147-598A-FC45-BE77-D6DCB4A9D2A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00F34AD2-89C0-274A-A3E5-01F67824B3DC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42" name="Picture 41">
                    <a:extLst>
                      <a:ext uri="{FF2B5EF4-FFF2-40B4-BE49-F238E27FC236}">
                        <a16:creationId xmlns:a16="http://schemas.microsoft.com/office/drawing/2014/main" id="{2497F86F-CD2D-E44E-883F-90988025003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43" name="Picture 42">
                    <a:extLst>
                      <a:ext uri="{FF2B5EF4-FFF2-40B4-BE49-F238E27FC236}">
                        <a16:creationId xmlns:a16="http://schemas.microsoft.com/office/drawing/2014/main" id="{1FB7CC9E-E388-5846-BD2A-671B08BC58E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267E88FD-B55E-A64A-A693-E8D4AABBC7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1FC3CC9A-EC4D-9944-994A-C7A6617C30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18" name="Rectangle 17"/>
          <p:cNvSpPr/>
          <p:nvPr/>
        </p:nvSpPr>
        <p:spPr>
          <a:xfrm>
            <a:off x="1255494" y="3278122"/>
            <a:ext cx="1828800" cy="914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BFBFBF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7F7F7F"/>
                </a:solidFill>
              </a:rPr>
              <a:t>Starting Points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255494" y="4317148"/>
            <a:ext cx="1828800" cy="914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BFBFBF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7F7F7F"/>
                </a:solidFill>
              </a:rPr>
              <a:t>Barriers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255494" y="5402668"/>
            <a:ext cx="1828800" cy="914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BFBFBF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200" dirty="0">
                <a:solidFill>
                  <a:srgbClr val="7F7F7F"/>
                </a:solidFill>
              </a:rPr>
              <a:t>Trace Configuration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1 Tracer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859171" y="1166009"/>
            <a:ext cx="10369296" cy="3429000"/>
          </a:xfrm>
        </p:spPr>
        <p:txBody>
          <a:bodyPr>
            <a:normAutofit/>
          </a:bodyPr>
          <a:lstStyle/>
          <a:p>
            <a:r>
              <a:rPr lang="en-US" b="0" dirty="0"/>
              <a:t>Tracers define the tracing algorithm to be used</a:t>
            </a:r>
          </a:p>
          <a:p>
            <a:r>
              <a:rPr lang="en-US" b="0" dirty="0"/>
              <a:t>Tracer objects are created using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TraceManager</a:t>
            </a:r>
            <a:endParaRPr lang="en-US" b="0" dirty="0">
              <a:solidFill>
                <a:schemeClr val="tx2"/>
              </a:solidFill>
              <a:latin typeface="Consolas"/>
              <a:cs typeface="Consolas"/>
            </a:endParaRPr>
          </a:p>
          <a:p>
            <a:endParaRPr lang="en-US" b="0" dirty="0"/>
          </a:p>
        </p:txBody>
      </p:sp>
      <p:sp>
        <p:nvSpPr>
          <p:cNvPr id="12" name="Rectangle 11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bg1"/>
                </a:solidFill>
              </a:rPr>
              <a:t>Tracer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</a:rPr>
              <a:t>Tracer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803011" y="3142747"/>
            <a:ext cx="4900571" cy="2922075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1</a:t>
            </a:r>
          </a:p>
        </p:txBody>
      </p:sp>
      <p:sp>
        <p:nvSpPr>
          <p:cNvPr id="30" name="Rectangle 29"/>
          <p:cNvSpPr/>
          <p:nvPr/>
        </p:nvSpPr>
        <p:spPr>
          <a:xfrm>
            <a:off x="9384055" y="3957965"/>
            <a:ext cx="1683817" cy="11942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Result objects</a:t>
            </a:r>
          </a:p>
        </p:txBody>
      </p:sp>
      <p:cxnSp>
        <p:nvCxnSpPr>
          <p:cNvPr id="31" name="Straight Arrow Connector 30"/>
          <p:cNvCxnSpPr>
            <a:endCxn id="30" idx="1"/>
          </p:cNvCxnSpPr>
          <p:nvPr/>
        </p:nvCxnSpPr>
        <p:spPr>
          <a:xfrm flipV="1">
            <a:off x="8522109" y="4555095"/>
            <a:ext cx="861946" cy="1"/>
          </a:xfrm>
          <a:prstGeom prst="straightConnector1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/>
          <p:nvPr/>
        </p:nvCxnSpPr>
        <p:spPr>
          <a:xfrm>
            <a:off x="3312894" y="4555095"/>
            <a:ext cx="711865" cy="1"/>
          </a:xfrm>
          <a:prstGeom prst="bentConnector3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026894" y="2451975"/>
            <a:ext cx="2286000" cy="42062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</a:rPr>
              <a:t>Trace Argument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255494" y="3062974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Starting Points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255494" y="3982531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Barriers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255494" y="5821645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Trace Configuration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255494" y="4902088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Result Types</a:t>
            </a:r>
          </a:p>
        </p:txBody>
      </p:sp>
    </p:spTree>
    <p:extLst>
      <p:ext uri="{BB962C8B-B14F-4D97-AF65-F5344CB8AC3E}">
        <p14:creationId xmlns:p14="http://schemas.microsoft.com/office/powerpoint/2010/main" val="304061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099D47B-B042-CB41-8AC0-C1F1751CC3D4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1881470C-C9DE-2A44-B9AB-EE2B68FCB1E1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2F88681-3F49-9348-A595-24FF74D8B01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E0607467-13D1-6743-B9A2-B40A3039D228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FC38DE23-C3D7-C448-8AD4-5E977BB63146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B680DF95-7F28-7F47-BF68-8B8D9839441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505C98A4-578B-2643-8AD2-19E33D362429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0F0B8F0C-1B7C-514E-B5BB-84BB535B83A9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940E1991-BF54-5C46-B75E-55D580CC449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24F77125-52FA-4A43-92D3-88A2D0B5E80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5FDDF2CA-3103-C14B-BAE8-AD8DAFAFA12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A75BF907-39E9-824C-82F3-09E6CC81528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71801D22-FEA1-E24A-9A95-7B7E73CDD18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B646A466-6642-6B45-B7DE-136A6219BCB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BD1FE27D-758C-574B-B4F8-4E2A355D97F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0B2B21A5-0608-4145-874A-70DE1480C9D9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DE2F8A9F-3314-3D41-8DEE-D23B382B0A58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A991C1A5-9339-704C-962D-3CEB0A70660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CE06FBA7-2F20-6040-B68E-FC90E057C0B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32FBFD5B-A553-8843-8985-251CAFE2CFC9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D8F4D4FE-9C75-6949-BCCC-0A37EE9892B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593EC3E8-0694-484A-977D-52361B47A4A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3DB660F4-73D4-5142-988C-7BA35230274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95A8C66-4465-BF4A-891F-5D57114949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Tracer Objects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D8BB59-F1DB-9344-8B16-DFF6FD6AA6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8928" y="304700"/>
            <a:ext cx="5545000" cy="641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15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853C9D0D-9C7D-8B41-9B3C-77F9725DADA3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24" name="shading (lower right)">
              <a:extLst>
                <a:ext uri="{FF2B5EF4-FFF2-40B4-BE49-F238E27FC236}">
                  <a16:creationId xmlns:a16="http://schemas.microsoft.com/office/drawing/2014/main" id="{EF5E20A3-EDE0-0C4D-8310-2DC67F00243B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C3DD0F4C-9C00-5745-A998-42CA9BDF1790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29" name="Group 28" hidden="1">
                <a:extLst>
                  <a:ext uri="{FF2B5EF4-FFF2-40B4-BE49-F238E27FC236}">
                    <a16:creationId xmlns:a16="http://schemas.microsoft.com/office/drawing/2014/main" id="{DE75703A-2406-2846-A82E-759E803AAE51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C33D34FD-0288-8249-B17D-2BFAF38876BB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48" name="Picture 47">
                  <a:extLst>
                    <a:ext uri="{FF2B5EF4-FFF2-40B4-BE49-F238E27FC236}">
                      <a16:creationId xmlns:a16="http://schemas.microsoft.com/office/drawing/2014/main" id="{F4AABEAE-A02B-6642-A782-D799EC19B8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751E7B2D-5387-BC4D-A577-558FDDF4EB49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94EC1691-BC02-5B4E-82FC-68E9E6833769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39" name="Group 38">
                    <a:extLst>
                      <a:ext uri="{FF2B5EF4-FFF2-40B4-BE49-F238E27FC236}">
                        <a16:creationId xmlns:a16="http://schemas.microsoft.com/office/drawing/2014/main" id="{4B80D088-C049-D244-B1EF-F85C260A20E1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44" name="Freeform 43">
                      <a:extLst>
                        <a:ext uri="{FF2B5EF4-FFF2-40B4-BE49-F238E27FC236}">
                          <a16:creationId xmlns:a16="http://schemas.microsoft.com/office/drawing/2014/main" id="{31A7AAFA-E11D-384F-BCE5-6B3FDCF0932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5" name="Rectangle 44">
                      <a:extLst>
                        <a:ext uri="{FF2B5EF4-FFF2-40B4-BE49-F238E27FC236}">
                          <a16:creationId xmlns:a16="http://schemas.microsoft.com/office/drawing/2014/main" id="{718C7932-3684-AA4E-8AA9-CF6699D8BBB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6" name="Rectangle 45">
                      <a:extLst>
                        <a:ext uri="{FF2B5EF4-FFF2-40B4-BE49-F238E27FC236}">
                          <a16:creationId xmlns:a16="http://schemas.microsoft.com/office/drawing/2014/main" id="{A28583AE-39CA-104F-91C5-E5C9DD91076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40" name="Group 39">
                    <a:extLst>
                      <a:ext uri="{FF2B5EF4-FFF2-40B4-BE49-F238E27FC236}">
                        <a16:creationId xmlns:a16="http://schemas.microsoft.com/office/drawing/2014/main" id="{453D1EA4-1430-D24C-83EF-319E5940314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41" name="Freeform 40">
                      <a:extLst>
                        <a:ext uri="{FF2B5EF4-FFF2-40B4-BE49-F238E27FC236}">
                          <a16:creationId xmlns:a16="http://schemas.microsoft.com/office/drawing/2014/main" id="{A4FDA40B-1B2D-1C4E-87C3-A02DFEB2DE8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2" name="Rectangle 41">
                      <a:extLst>
                        <a:ext uri="{FF2B5EF4-FFF2-40B4-BE49-F238E27FC236}">
                          <a16:creationId xmlns:a16="http://schemas.microsoft.com/office/drawing/2014/main" id="{AF6052EA-E968-6348-8BB3-15C1376ACF2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3" name="Rectangle 42">
                      <a:extLst>
                        <a:ext uri="{FF2B5EF4-FFF2-40B4-BE49-F238E27FC236}">
                          <a16:creationId xmlns:a16="http://schemas.microsoft.com/office/drawing/2014/main" id="{EB87B5E6-F788-4444-BB0F-DC05CA528855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32" name="Group 31">
                  <a:extLst>
                    <a:ext uri="{FF2B5EF4-FFF2-40B4-BE49-F238E27FC236}">
                      <a16:creationId xmlns:a16="http://schemas.microsoft.com/office/drawing/2014/main" id="{D2910C3E-E0C9-BF4D-A425-9C6D709B7CEE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37" name="Picture 36">
                    <a:extLst>
                      <a:ext uri="{FF2B5EF4-FFF2-40B4-BE49-F238E27FC236}">
                        <a16:creationId xmlns:a16="http://schemas.microsoft.com/office/drawing/2014/main" id="{1E9AA2C7-17CF-8C4A-88F9-F1BC112529B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38" name="Picture 37">
                    <a:extLst>
                      <a:ext uri="{FF2B5EF4-FFF2-40B4-BE49-F238E27FC236}">
                        <a16:creationId xmlns:a16="http://schemas.microsoft.com/office/drawing/2014/main" id="{CBEF4749-3808-1F48-9E02-4C66C36AA7E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3" name="Group 32">
                  <a:extLst>
                    <a:ext uri="{FF2B5EF4-FFF2-40B4-BE49-F238E27FC236}">
                      <a16:creationId xmlns:a16="http://schemas.microsoft.com/office/drawing/2014/main" id="{543247DA-9A22-0742-93CC-1A636B3A1985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35" name="Picture 34">
                    <a:extLst>
                      <a:ext uri="{FF2B5EF4-FFF2-40B4-BE49-F238E27FC236}">
                        <a16:creationId xmlns:a16="http://schemas.microsoft.com/office/drawing/2014/main" id="{D3DC6CC0-D967-F343-8A0A-5793CCD5311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36" name="Picture 35">
                    <a:extLst>
                      <a:ext uri="{FF2B5EF4-FFF2-40B4-BE49-F238E27FC236}">
                        <a16:creationId xmlns:a16="http://schemas.microsoft.com/office/drawing/2014/main" id="{86CB8B09-EA42-BD46-AADA-56659090FB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4EB508C1-CCD9-3A48-9928-7BDE4240590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06C25D55-7D93-0349-91B7-476866023D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2 Trace Argument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0333" y="1692254"/>
            <a:ext cx="7639960" cy="1646934"/>
          </a:xfrm>
        </p:spPr>
        <p:txBody>
          <a:bodyPr>
            <a:noAutofit/>
          </a:bodyPr>
          <a:lstStyle/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TraceArgument</a:t>
            </a:r>
            <a:r>
              <a:rPr lang="en-US" b="0" dirty="0">
                <a:solidFill>
                  <a:schemeClr val="accent2"/>
                </a:solidFill>
              </a:rPr>
              <a:t> </a:t>
            </a:r>
            <a:r>
              <a:rPr lang="en-US" b="0" dirty="0"/>
              <a:t>class consolidates trace parameters</a:t>
            </a:r>
          </a:p>
          <a:p>
            <a:pPr lvl="1"/>
            <a:r>
              <a:rPr lang="en-US" b="0" dirty="0"/>
              <a:t>Starting Points</a:t>
            </a:r>
          </a:p>
          <a:p>
            <a:pPr lvl="1"/>
            <a:r>
              <a:rPr lang="en-US" b="0" dirty="0"/>
              <a:t>Barriers</a:t>
            </a:r>
          </a:p>
          <a:p>
            <a:pPr lvl="1"/>
            <a:r>
              <a:rPr lang="en-US" b="0" dirty="0"/>
              <a:t>Result Types</a:t>
            </a:r>
          </a:p>
          <a:p>
            <a:pPr lvl="1"/>
            <a:r>
              <a:rPr lang="en-US" b="0" dirty="0"/>
              <a:t>Trace Configuration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</a:rPr>
              <a:t>Tracer</a:t>
            </a:r>
          </a:p>
        </p:txBody>
      </p:sp>
      <p:cxnSp>
        <p:nvCxnSpPr>
          <p:cNvPr id="13" name="Elbow Connector 12"/>
          <p:cNvCxnSpPr/>
          <p:nvPr/>
        </p:nvCxnSpPr>
        <p:spPr>
          <a:xfrm>
            <a:off x="3312894" y="4555095"/>
            <a:ext cx="711865" cy="1"/>
          </a:xfrm>
          <a:prstGeom prst="bentConnector3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9384055" y="3957965"/>
            <a:ext cx="1683817" cy="11942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Result objects</a:t>
            </a:r>
          </a:p>
        </p:txBody>
      </p:sp>
      <p:cxnSp>
        <p:nvCxnSpPr>
          <p:cNvPr id="15" name="Straight Arrow Connector 14"/>
          <p:cNvCxnSpPr>
            <a:endCxn id="14" idx="1"/>
          </p:cNvCxnSpPr>
          <p:nvPr/>
        </p:nvCxnSpPr>
        <p:spPr>
          <a:xfrm flipV="1">
            <a:off x="8522109" y="4555095"/>
            <a:ext cx="861946" cy="1"/>
          </a:xfrm>
          <a:prstGeom prst="straightConnector1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1026894" y="2451975"/>
            <a:ext cx="2286000" cy="42062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</a:rPr>
              <a:t>Trace Argument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255494" y="3062974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Starting Points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255494" y="3982531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Barriers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255494" y="5821645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Trace Configuration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255494" y="4902088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Result Types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77984" y="2212038"/>
            <a:ext cx="3086409" cy="4538958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2</a:t>
            </a:r>
            <a:endParaRPr lang="en-US" sz="24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26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6F14890-5DD4-F648-92F5-1DD087C75E9F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3A65B649-F1AB-1649-B9EC-FF1CDF716842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7E571B7-48A8-BF41-AE52-10E724009668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6" name="Group 15" hidden="1">
                <a:extLst>
                  <a:ext uri="{FF2B5EF4-FFF2-40B4-BE49-F238E27FC236}">
                    <a16:creationId xmlns:a16="http://schemas.microsoft.com/office/drawing/2014/main" id="{F7D31ABC-6301-AE40-80A4-266CAC0CC2D7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9994EC65-79D7-4C4C-88E4-B54B4E3E797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3CDD0939-3B0A-ED4C-8BA2-F9D6863F2E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5CA4AC9E-5D2A-9F41-A9C9-701E2B275BC6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71AEF1E4-9EE1-D541-AEFD-9A9AC685AE31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C993BF12-8D6A-194C-810D-CEA7048E3FB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1" name="Freeform 30">
                      <a:extLst>
                        <a:ext uri="{FF2B5EF4-FFF2-40B4-BE49-F238E27FC236}">
                          <a16:creationId xmlns:a16="http://schemas.microsoft.com/office/drawing/2014/main" id="{2798E3FB-545B-FC44-8EDE-D7F8B10ABC4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B840697B-71F6-9E45-B026-C748E8B0E7C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314DBCF3-910A-D547-965E-EA8DC89E7F7D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04BF1CE0-4B3C-6D4A-8866-9CA3D785C87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8" name="Freeform 27">
                      <a:extLst>
                        <a:ext uri="{FF2B5EF4-FFF2-40B4-BE49-F238E27FC236}">
                          <a16:creationId xmlns:a16="http://schemas.microsoft.com/office/drawing/2014/main" id="{F05DE4F3-DE00-434F-AE6E-8AFCCED14C4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78E78ADF-560A-A546-AA6D-EB4C7665CBB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B3D6F42D-AA52-1540-9EEC-3FCBAE3AF197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A596E09A-C224-D042-B25E-509F74AB3A6C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3A015E87-139F-1B43-BF3C-510692945D0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D8B2E13C-8906-364E-A331-04A530504A4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A0B4E6C6-83B2-0940-93EF-38D0963CF41E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93ACB662-3448-5C43-BB0C-C33FD96325B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1B207DDB-83E9-8F41-A34C-7E88FE7CD3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5C25E650-9C49-C943-9E55-93813474208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B425B30-436A-124F-BAC5-B970F92DD5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FBD043F7-F831-4D49-82EB-416C6AB0C196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Trace Configuration — Basic Properties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IncludeContainers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: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bool</a:t>
            </a:r>
            <a:endParaRPr lang="en-US" b="0" dirty="0">
              <a:solidFill>
                <a:schemeClr val="tx2"/>
              </a:solidFill>
              <a:latin typeface="Consolas"/>
              <a:cs typeface="Consolas"/>
            </a:endParaRPr>
          </a:p>
          <a:p>
            <a:pPr marL="0" indent="0">
              <a:buNone/>
            </a:pP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IncludeContent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: bool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IncludeStructures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: bool</a:t>
            </a:r>
          </a:p>
          <a:p>
            <a:pPr marL="0" indent="0">
              <a:buNone/>
            </a:pPr>
            <a:r>
              <a:rPr lang="en-US" b="0" dirty="0" err="1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IncludeBarriersWithResults</a:t>
            </a:r>
            <a:r>
              <a:rPr lang="en-US" b="0" dirty="0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 : bool</a:t>
            </a:r>
          </a:p>
          <a:p>
            <a:pPr marL="0" indent="0">
              <a:buNone/>
            </a:pP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DomainNetwork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 :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DomainNetwork</a:t>
            </a:r>
            <a:endParaRPr lang="en-US" b="0" dirty="0">
              <a:solidFill>
                <a:schemeClr val="tx2"/>
              </a:solidFill>
              <a:latin typeface="Consolas"/>
              <a:cs typeface="Consolas"/>
            </a:endParaRPr>
          </a:p>
          <a:p>
            <a:pPr marL="0" indent="0">
              <a:buNone/>
            </a:pP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SourceTier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 : Tier</a:t>
            </a:r>
          </a:p>
          <a:p>
            <a:pPr marL="0" indent="0">
              <a:buNone/>
            </a:pP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TargetTier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 : Tier</a:t>
            </a:r>
          </a:p>
          <a:p>
            <a:pPr marL="0" indent="0">
              <a:buNone/>
            </a:pP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ValidateConsistency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 : bool</a:t>
            </a:r>
            <a:endParaRPr lang="en-US" b="0" dirty="0">
              <a:solidFill>
                <a:schemeClr val="tx2"/>
              </a:solidFill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endParaRPr lang="en-US" b="0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8CA8FE-5E13-1245-BAAF-5D23EEC2B6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02748" y="0"/>
            <a:ext cx="4648686" cy="698601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CC9D43E-2FE6-864D-BDBE-CED901DD5B67}"/>
              </a:ext>
            </a:extLst>
          </p:cNvPr>
          <p:cNvSpPr/>
          <p:nvPr/>
        </p:nvSpPr>
        <p:spPr>
          <a:xfrm>
            <a:off x="7324927" y="2344367"/>
            <a:ext cx="4828160" cy="298639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82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21A500F-06F6-E64A-9934-E54C631870AE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4" name="shading (lower right)">
              <a:extLst>
                <a:ext uri="{FF2B5EF4-FFF2-40B4-BE49-F238E27FC236}">
                  <a16:creationId xmlns:a16="http://schemas.microsoft.com/office/drawing/2014/main" id="{AFF2D17F-FDDF-8B4B-B77A-B3B3074F3418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8AE7F03-82A4-D949-BDBF-BC2A4550B775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7" name="Group 16" hidden="1">
                <a:extLst>
                  <a:ext uri="{FF2B5EF4-FFF2-40B4-BE49-F238E27FC236}">
                    <a16:creationId xmlns:a16="http://schemas.microsoft.com/office/drawing/2014/main" id="{14A8E2DF-0AE4-C245-A059-6601F086BE5C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C4071C9D-9A42-5242-B8C1-40BF50662C05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8F2CEECA-97B7-F24E-8DC9-4B7DF366E4F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222129AC-AA8E-C048-AC91-58494EB4DADE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CE0F1244-9818-D74A-A77E-74A78D8AE31B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9152F14A-9B6E-014A-8DD1-5F838568D01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2" name="Freeform 31">
                      <a:extLst>
                        <a:ext uri="{FF2B5EF4-FFF2-40B4-BE49-F238E27FC236}">
                          <a16:creationId xmlns:a16="http://schemas.microsoft.com/office/drawing/2014/main" id="{6CD142D9-84E3-004A-B518-3246F675575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F51B5E78-DBA0-014F-8E5D-B7C7F672D18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4" name="Rectangle 33">
                      <a:extLst>
                        <a:ext uri="{FF2B5EF4-FFF2-40B4-BE49-F238E27FC236}">
                          <a16:creationId xmlns:a16="http://schemas.microsoft.com/office/drawing/2014/main" id="{C8FCC51D-2B44-ED45-88FC-C475F1050AF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8" name="Group 27">
                    <a:extLst>
                      <a:ext uri="{FF2B5EF4-FFF2-40B4-BE49-F238E27FC236}">
                        <a16:creationId xmlns:a16="http://schemas.microsoft.com/office/drawing/2014/main" id="{C0A9E7FC-F88A-764E-9366-5023447CBD7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877334DA-F635-B747-850B-33234C8DBEA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E263312E-A1F9-B841-82CD-B624CA83E7E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3C783E1A-2360-4E4A-9E81-73E73CD6EB6D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1F6C7A0B-A51D-3147-A67E-379939D8F9AB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5E4B7C7C-3AED-C04D-A395-548958C0E9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CD3F9FCB-737B-7249-9C71-DAF5F2AE6BB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EB085F49-07D2-2F4D-8723-44720B893095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72221CEC-1BE1-7141-954B-5AA389F581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78304E3C-6920-F74B-960E-E16EB8AB002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E6B1F299-9B07-A24A-9241-E1656BD21D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DE920A8-6E1E-1942-BCEF-9339189437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Trace Configuration — Traversability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D01F444-F12B-E24C-9A41-1F214FE77C0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8758" y="1573449"/>
            <a:ext cx="10369296" cy="3429000"/>
          </a:xfrm>
        </p:spPr>
        <p:txBody>
          <a:bodyPr>
            <a:normAutofit/>
          </a:bodyPr>
          <a:lstStyle/>
          <a:p>
            <a:r>
              <a:rPr lang="en-US" b="0" dirty="0" err="1"/>
              <a:t>Traversability</a:t>
            </a:r>
            <a:r>
              <a:rPr lang="en-US" b="0" dirty="0"/>
              <a:t> is based on</a:t>
            </a:r>
          </a:p>
          <a:p>
            <a:pPr lvl="1"/>
            <a:r>
              <a:rPr lang="en-US" b="0" dirty="0"/>
              <a:t>Barriers</a:t>
            </a:r>
          </a:p>
          <a:p>
            <a:pPr lvl="2"/>
            <a:r>
              <a:rPr lang="en-US" b="0" dirty="0"/>
              <a:t>Comparisons of network attributes (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NetworkAttributeComparison</a:t>
            </a:r>
            <a:r>
              <a:rPr lang="en-US" b="0" dirty="0"/>
              <a:t>), </a:t>
            </a:r>
            <a:r>
              <a:rPr lang="en-US" b="0" i="1" dirty="0"/>
              <a:t>or</a:t>
            </a:r>
            <a:r>
              <a:rPr lang="en-US" b="0" dirty="0"/>
              <a:t> </a:t>
            </a:r>
          </a:p>
          <a:p>
            <a:pPr lvl="2"/>
            <a:r>
              <a:rPr lang="en-US" b="0" dirty="0"/>
              <a:t>Checking for the existence of a Category (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CategoryComparison</a:t>
            </a:r>
            <a:r>
              <a:rPr lang="en-US" b="0" dirty="0"/>
              <a:t>)</a:t>
            </a:r>
          </a:p>
          <a:p>
            <a:pPr lvl="2"/>
            <a:r>
              <a:rPr lang="en-US" b="0" dirty="0"/>
              <a:t>These can be combined with </a:t>
            </a:r>
            <a:r>
              <a:rPr lang="en-US" b="0" dirty="0" err="1"/>
              <a:t>boolean</a:t>
            </a:r>
            <a:r>
              <a:rPr lang="en-US" b="0" dirty="0"/>
              <a:t> And and Or operations to form</a:t>
            </a:r>
            <a:br>
              <a:rPr lang="en-US" b="0" dirty="0"/>
            </a:br>
            <a:r>
              <a:rPr lang="en-US" b="0" dirty="0"/>
              <a:t>more complex filters</a:t>
            </a:r>
          </a:p>
          <a:p>
            <a:pPr lvl="1"/>
            <a:r>
              <a:rPr lang="en-US" b="0" dirty="0"/>
              <a:t>Function Barriers</a:t>
            </a:r>
          </a:p>
          <a:p>
            <a:pPr lvl="2"/>
            <a:r>
              <a:rPr lang="en-US" b="0" dirty="0"/>
              <a:t>Evaluation of a functional expression</a:t>
            </a:r>
          </a:p>
          <a:p>
            <a:pPr marL="0" indent="0">
              <a:buNone/>
            </a:pPr>
            <a:endParaRPr lang="en-US" b="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8900" y="4580942"/>
            <a:ext cx="5697003" cy="20443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6B739F5-C4F9-234B-9908-82E13A1DAF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91122" y="0"/>
            <a:ext cx="2900836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75A0E0C-3F53-B54B-A749-32B0F8D2636A}"/>
              </a:ext>
            </a:extLst>
          </p:cNvPr>
          <p:cNvSpPr/>
          <p:nvPr/>
        </p:nvSpPr>
        <p:spPr>
          <a:xfrm>
            <a:off x="9011749" y="3287949"/>
            <a:ext cx="3079732" cy="29085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24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A095914-1E39-C54D-AD53-2B55091792EE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4" name="shading (lower right)">
              <a:extLst>
                <a:ext uri="{FF2B5EF4-FFF2-40B4-BE49-F238E27FC236}">
                  <a16:creationId xmlns:a16="http://schemas.microsoft.com/office/drawing/2014/main" id="{3BBA04E8-3F26-494D-9555-57325F3940AF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17BA41E-3B61-7B4E-A528-3895AC49E25C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9" name="Group 18" hidden="1">
                <a:extLst>
                  <a:ext uri="{FF2B5EF4-FFF2-40B4-BE49-F238E27FC236}">
                    <a16:creationId xmlns:a16="http://schemas.microsoft.com/office/drawing/2014/main" id="{8899913C-A88C-F649-BE8E-1BB805C58D2E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1E6B9A55-B3FE-BC49-9D34-FB7D8C3E509A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995336CC-E8B9-BE47-99AD-EDA2418E2D1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D11EA496-C31A-B647-9E21-6460773AA8D9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FC1EA83D-37AD-734E-9015-10B411336359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9" name="Group 28">
                    <a:extLst>
                      <a:ext uri="{FF2B5EF4-FFF2-40B4-BE49-F238E27FC236}">
                        <a16:creationId xmlns:a16="http://schemas.microsoft.com/office/drawing/2014/main" id="{445CEF41-D38D-AE47-BADD-37C80C92C49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4" name="Freeform 33">
                      <a:extLst>
                        <a:ext uri="{FF2B5EF4-FFF2-40B4-BE49-F238E27FC236}">
                          <a16:creationId xmlns:a16="http://schemas.microsoft.com/office/drawing/2014/main" id="{5DC81466-E4AD-3C42-9B8E-DDDA3295579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5" name="Rectangle 34">
                      <a:extLst>
                        <a:ext uri="{FF2B5EF4-FFF2-40B4-BE49-F238E27FC236}">
                          <a16:creationId xmlns:a16="http://schemas.microsoft.com/office/drawing/2014/main" id="{55B81092-5B30-A84D-A4D5-2D01BC4B90A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6" name="Rectangle 35">
                      <a:extLst>
                        <a:ext uri="{FF2B5EF4-FFF2-40B4-BE49-F238E27FC236}">
                          <a16:creationId xmlns:a16="http://schemas.microsoft.com/office/drawing/2014/main" id="{8305460D-A97B-E445-8D98-530659225720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30" name="Group 29">
                    <a:extLst>
                      <a:ext uri="{FF2B5EF4-FFF2-40B4-BE49-F238E27FC236}">
                        <a16:creationId xmlns:a16="http://schemas.microsoft.com/office/drawing/2014/main" id="{767DE43B-61E7-2844-92D9-28AE87263C51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31" name="Freeform 30">
                      <a:extLst>
                        <a:ext uri="{FF2B5EF4-FFF2-40B4-BE49-F238E27FC236}">
                          <a16:creationId xmlns:a16="http://schemas.microsoft.com/office/drawing/2014/main" id="{0F509C63-8380-BF4A-840D-1BA4A4A09FC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29C49404-F23C-B44E-83F6-CDDFA4F38DA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A0C2B113-386C-C141-9677-7FFD9B62E833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DE4D081E-B918-D341-860A-0A457F435970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7" name="Picture 26">
                    <a:extLst>
                      <a:ext uri="{FF2B5EF4-FFF2-40B4-BE49-F238E27FC236}">
                        <a16:creationId xmlns:a16="http://schemas.microsoft.com/office/drawing/2014/main" id="{9A267751-666D-5142-B81F-0694BCBD0E7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8" name="Picture 27">
                    <a:extLst>
                      <a:ext uri="{FF2B5EF4-FFF2-40B4-BE49-F238E27FC236}">
                        <a16:creationId xmlns:a16="http://schemas.microsoft.com/office/drawing/2014/main" id="{EBF15A14-9901-CC43-97ED-FC87426E4D5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BE90F2F0-2BFB-1440-9A6B-7A362368D553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F8641D9F-F8BB-A346-9B03-C548F2CDABF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900BE8E4-1D7F-B745-BA99-C19031059FD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1C51E667-CFEF-FC43-998C-93AA39365A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78AA53B-239E-1747-9186-F27CE38793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Trace Configuration —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1880" y="1370116"/>
            <a:ext cx="7837715" cy="3429000"/>
          </a:xfrm>
        </p:spPr>
        <p:txBody>
          <a:bodyPr>
            <a:noAutofit/>
          </a:bodyPr>
          <a:lstStyle/>
          <a:p>
            <a:r>
              <a:rPr lang="en-US" b="0" dirty="0"/>
              <a:t>The caller can specify a collection of functions for a trace</a:t>
            </a:r>
          </a:p>
          <a:p>
            <a:pPr lvl="1"/>
            <a:r>
              <a:rPr lang="en-US" b="0" dirty="0"/>
              <a:t>These functions calculate values based on a network attribute</a:t>
            </a:r>
          </a:p>
          <a:p>
            <a:r>
              <a:rPr lang="en-US" b="0" dirty="0"/>
              <a:t>At the conclusion of the trace, function results can be obtained</a:t>
            </a:r>
            <a:endParaRPr lang="en-US" b="0" dirty="0">
              <a:solidFill>
                <a:srgbClr val="FF0000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140F5B4-7701-764D-B9C6-34E444F100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4548" y="0"/>
            <a:ext cx="3523285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E95CF36D-9544-BB4F-AB3B-0F917B8F1D2B}"/>
              </a:ext>
            </a:extLst>
          </p:cNvPr>
          <p:cNvSpPr/>
          <p:nvPr/>
        </p:nvSpPr>
        <p:spPr>
          <a:xfrm>
            <a:off x="8415911" y="4533090"/>
            <a:ext cx="3731485" cy="19455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EC79D8B-E05D-664C-93D6-EF8F0E5655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4906" y="2609183"/>
            <a:ext cx="5041327" cy="409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92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8BE6ECE9-F640-A443-9357-5D2B6140B9F5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3" name="shading (lower right)">
              <a:extLst>
                <a:ext uri="{FF2B5EF4-FFF2-40B4-BE49-F238E27FC236}">
                  <a16:creationId xmlns:a16="http://schemas.microsoft.com/office/drawing/2014/main" id="{372B12A4-A051-DF46-8D52-F58064C46366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62ED620-0AF8-264B-A4E7-168185D574F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9" name="Group 18" hidden="1">
                <a:extLst>
                  <a:ext uri="{FF2B5EF4-FFF2-40B4-BE49-F238E27FC236}">
                    <a16:creationId xmlns:a16="http://schemas.microsoft.com/office/drawing/2014/main" id="{1528C822-E095-3849-B28B-4C48761FE12A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0EE7AF43-EB4C-694D-92EA-0A446F742F19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2D347862-736B-9D49-85BA-D575B181ACD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A918A717-A1CE-204F-A6EB-E9554C4E4B81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037F5707-F4C8-7D40-8B01-805F463B4431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9" name="Group 28">
                    <a:extLst>
                      <a:ext uri="{FF2B5EF4-FFF2-40B4-BE49-F238E27FC236}">
                        <a16:creationId xmlns:a16="http://schemas.microsoft.com/office/drawing/2014/main" id="{09BB10D1-D6E6-9844-96DB-4D51F95B0FCE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4" name="Freeform 33">
                      <a:extLst>
                        <a:ext uri="{FF2B5EF4-FFF2-40B4-BE49-F238E27FC236}">
                          <a16:creationId xmlns:a16="http://schemas.microsoft.com/office/drawing/2014/main" id="{CF5EB4B0-BEE4-C34E-AFBC-5D6BE74DADD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5" name="Rectangle 34">
                      <a:extLst>
                        <a:ext uri="{FF2B5EF4-FFF2-40B4-BE49-F238E27FC236}">
                          <a16:creationId xmlns:a16="http://schemas.microsoft.com/office/drawing/2014/main" id="{C4907EB3-F278-5E43-8B0E-4F9320B0AB0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6" name="Rectangle 35">
                      <a:extLst>
                        <a:ext uri="{FF2B5EF4-FFF2-40B4-BE49-F238E27FC236}">
                          <a16:creationId xmlns:a16="http://schemas.microsoft.com/office/drawing/2014/main" id="{E12D40A9-8870-B849-9179-4BDD7876D8A9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30" name="Group 29">
                    <a:extLst>
                      <a:ext uri="{FF2B5EF4-FFF2-40B4-BE49-F238E27FC236}">
                        <a16:creationId xmlns:a16="http://schemas.microsoft.com/office/drawing/2014/main" id="{0A1C37F9-ECAD-1044-9D45-B9EB715F7F0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31" name="Freeform 30">
                      <a:extLst>
                        <a:ext uri="{FF2B5EF4-FFF2-40B4-BE49-F238E27FC236}">
                          <a16:creationId xmlns:a16="http://schemas.microsoft.com/office/drawing/2014/main" id="{357B8A5A-7EB1-A241-BA2E-7D55BC3A143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35DF6351-C6C8-3C43-BD19-90B83F9E375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4B1B6681-0FDA-C14A-B765-F5AE9379A386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3A4AF2D5-2E8A-3C44-83C9-61CEFFA335D5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7" name="Picture 26">
                    <a:extLst>
                      <a:ext uri="{FF2B5EF4-FFF2-40B4-BE49-F238E27FC236}">
                        <a16:creationId xmlns:a16="http://schemas.microsoft.com/office/drawing/2014/main" id="{483868A8-66EF-8D48-8164-082054448B3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8" name="Picture 27">
                    <a:extLst>
                      <a:ext uri="{FF2B5EF4-FFF2-40B4-BE49-F238E27FC236}">
                        <a16:creationId xmlns:a16="http://schemas.microsoft.com/office/drawing/2014/main" id="{3D089BD7-6FA3-5B4D-A06F-2B8FEF012A5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9F334F75-89F7-DB4C-AFF5-1850044657FA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457D91C8-6289-E84C-B03B-AD232B09D5E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72863B53-7B82-234E-9E6A-DA113AB99B7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955246C4-31BA-7349-BDFC-DC101A4D07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47123DA-B4BA-7046-99E2-E89C7947C8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44E5FB7B-DCD2-9448-BEC2-890D0FCE85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8157" y="0"/>
            <a:ext cx="284240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Trace Configuration — Filters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077" y="2184729"/>
            <a:ext cx="8533689" cy="4216503"/>
          </a:xfrm>
        </p:spPr>
        <p:txBody>
          <a:bodyPr>
            <a:noAutofit/>
          </a:bodyPr>
          <a:lstStyle/>
          <a:p>
            <a:r>
              <a:rPr lang="en-US" b="0" dirty="0"/>
              <a:t>Filters are a mechanism to stop tracing when returning results</a:t>
            </a:r>
          </a:p>
          <a:p>
            <a:r>
              <a:rPr lang="en-US" b="0" dirty="0"/>
              <a:t>They do not stop traversability to the controller</a:t>
            </a:r>
          </a:p>
          <a:p>
            <a:r>
              <a:rPr lang="en-US" b="0" dirty="0"/>
              <a:t>For example, returning the next upstream protective device</a:t>
            </a:r>
          </a:p>
          <a:p>
            <a:pPr lvl="1"/>
            <a:r>
              <a:rPr lang="en-US" b="0" dirty="0"/>
              <a:t>Create a filter as follows:</a:t>
            </a:r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r>
              <a:rPr lang="en-US" b="0" dirty="0"/>
              <a:t>If you tried to do this with traversability, the trace would fail because this condition would prevent finding the subnetwork source</a:t>
            </a:r>
          </a:p>
          <a:p>
            <a:endParaRPr lang="en-US" b="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6726" y="3953272"/>
            <a:ext cx="3465438" cy="1424277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2DA4842-ED8D-5E45-9DF0-D1F2DACD7FC9}"/>
              </a:ext>
            </a:extLst>
          </p:cNvPr>
          <p:cNvSpPr/>
          <p:nvPr/>
        </p:nvSpPr>
        <p:spPr>
          <a:xfrm>
            <a:off x="9047911" y="3443591"/>
            <a:ext cx="3077183" cy="30350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62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30957C9-FDE9-3744-A1AF-2A68BEDA84B0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7A3334C-49F9-CA4F-9C56-AB29CAD3FF3E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953D407-C8B2-A847-A4EA-6C2C40AB98E2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8BD9BDB4-43F6-9844-9A79-775831144859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50294743-D1F8-9442-BD96-72DC01DDC892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393F5CE3-6394-0B4B-9DA1-BE64060581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EC49EB2C-A68F-0941-A4FC-BAB11B3B6FF8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00059F46-4E85-DD40-80C4-35675AE1CCCC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C788D3E6-73E9-BD4B-B6C7-588022C2EE0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FEB7341E-8570-C44B-99FD-B2E0573D125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EEB87318-039F-F540-AD27-937E2C6B802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3DA0DF31-5020-3F4F-8FCC-96CDE3DF102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C10C6772-FEE3-DE4B-85B3-B6FAC290596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3E1E5AEA-05CD-CC40-822F-C2EE09E28CA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CF971506-E9A4-0C41-920E-EB1D9A328D5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6B60A720-ACC3-E648-9663-E6BE14309C82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7A964955-0BD8-CF49-AD22-1C45128015F0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992A9317-2CDD-AB43-B260-32A9431127A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C3DD8AF9-2911-B444-952E-C6206047839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12F79B5D-8EA3-304A-A191-349630891918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A70A4A0D-9E8B-3145-916C-62D28710BCF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5B8FE471-CF45-F84B-A244-2485FF526B3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A0F55A87-83D7-9E4E-A29E-6B30E93AC5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3D0A9FD-5AA7-2741-AF5F-9FE81B9735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877275-06A7-F24D-B550-6D123B835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92443"/>
          </a:xfrm>
        </p:spPr>
        <p:txBody>
          <a:bodyPr/>
          <a:lstStyle/>
          <a:p>
            <a:r>
              <a:rPr lang="en-US" sz="3200" b="0" dirty="0"/>
              <a:t>https://</a:t>
            </a:r>
            <a:r>
              <a:rPr lang="en-US" sz="3200" b="0" dirty="0" err="1"/>
              <a:t>pro.arcgis.com</a:t>
            </a:r>
            <a:r>
              <a:rPr lang="en-US" sz="3200" b="0" dirty="0"/>
              <a:t>/</a:t>
            </a:r>
            <a:r>
              <a:rPr lang="en-US" sz="3200" b="0" dirty="0" err="1"/>
              <a:t>en</a:t>
            </a:r>
            <a:r>
              <a:rPr lang="en-US" sz="3200" b="0" dirty="0"/>
              <a:t>/pro-app/</a:t>
            </a:r>
            <a:r>
              <a:rPr lang="en-US" sz="3200" b="0" dirty="0" err="1"/>
              <a:t>sdk</a:t>
            </a:r>
            <a:r>
              <a:rPr lang="en-US" sz="3200" b="0" dirty="0"/>
              <a:t>/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21D14-3686-46F4-90A5-3BB9148177C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0" dirty="0"/>
              <a:t>Search for: “ArcGIS Pro SDK”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0E011D-B05A-2148-9B28-CFBD6CE3168F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36349" y="1297726"/>
            <a:ext cx="6109702" cy="548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37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8F266B94-F258-AB4F-90B7-1CC70D936E59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4" name="shading (lower right)">
              <a:extLst>
                <a:ext uri="{FF2B5EF4-FFF2-40B4-BE49-F238E27FC236}">
                  <a16:creationId xmlns:a16="http://schemas.microsoft.com/office/drawing/2014/main" id="{46B95D90-A100-024D-ACCF-786632032FE4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216DB48-175F-5D4D-BCB1-F728C4BBC3B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7" name="Group 16" hidden="1">
                <a:extLst>
                  <a:ext uri="{FF2B5EF4-FFF2-40B4-BE49-F238E27FC236}">
                    <a16:creationId xmlns:a16="http://schemas.microsoft.com/office/drawing/2014/main" id="{27621A93-6D52-9547-AEF8-5676A3A84F35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19FE3BFC-C7D4-B04A-8FA0-E422DCB9AF57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92ED6C12-9A87-7C47-B2B0-EFAA84DD84F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F670D8C4-23B8-4440-ADA4-9800A37C6371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BDE3E18C-357E-0B46-BCE8-1B3704BE90D5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89A63FAB-F38A-2449-8CB2-BC3AB6EAADC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2" name="Freeform 31">
                      <a:extLst>
                        <a:ext uri="{FF2B5EF4-FFF2-40B4-BE49-F238E27FC236}">
                          <a16:creationId xmlns:a16="http://schemas.microsoft.com/office/drawing/2014/main" id="{AB394480-396E-DE4A-B289-3F067C378C4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8C872734-26C2-8844-8C45-B7B1AC14D2D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4" name="Rectangle 33">
                      <a:extLst>
                        <a:ext uri="{FF2B5EF4-FFF2-40B4-BE49-F238E27FC236}">
                          <a16:creationId xmlns:a16="http://schemas.microsoft.com/office/drawing/2014/main" id="{4A2530B9-2955-7B47-A4B6-91812FC1646B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8" name="Group 27">
                    <a:extLst>
                      <a:ext uri="{FF2B5EF4-FFF2-40B4-BE49-F238E27FC236}">
                        <a16:creationId xmlns:a16="http://schemas.microsoft.com/office/drawing/2014/main" id="{18AA9814-C777-2543-9309-C60AF07AE18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1C28DA9D-BAD6-BD48-BFEB-FA366A78306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6B7E1C35-CA00-D648-A042-3F3A2E1A5D2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C29F235B-FB21-A643-BE36-EF95EBBCD444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F7CFD124-2410-454E-B43F-F7901D610DA6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57E66C47-CCDA-5A40-9B89-236298C58A2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B0E951FE-1521-4D4C-9621-ECF7C46075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96BBF23F-E720-5849-B592-BE6A4622FF56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52250CD5-9AD0-A34D-9AD0-763CDA3A002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1D9F190E-95FF-0C42-A061-93114BBBFAC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32900BEB-76A1-3F4A-935B-6CEE310E943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533CECC-4528-634B-B008-DFB892DE94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Filters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There are a number of different ways to define filters</a:t>
            </a:r>
          </a:p>
          <a:p>
            <a:pPr lvl="1"/>
            <a:r>
              <a:rPr lang="en-US" b="0" dirty="0"/>
              <a:t>Use a Condition based on network attributes or categories</a:t>
            </a:r>
          </a:p>
          <a:p>
            <a:pPr lvl="1"/>
            <a:r>
              <a:rPr lang="en-US" b="0" dirty="0"/>
              <a:t>Use a functional expression</a:t>
            </a:r>
          </a:p>
          <a:p>
            <a:pPr lvl="1"/>
            <a:r>
              <a:rPr lang="en-US" b="0" dirty="0"/>
              <a:t>Use a </a:t>
            </a:r>
            <a:r>
              <a:rPr lang="en-US" b="0" dirty="0" err="1"/>
              <a:t>bitset</a:t>
            </a:r>
            <a:r>
              <a:rPr lang="en-US" b="0" dirty="0"/>
              <a:t> filter</a:t>
            </a:r>
          </a:p>
          <a:p>
            <a:pPr lvl="1"/>
            <a:r>
              <a:rPr lang="en-US" b="0" dirty="0"/>
              <a:t>Use a nearest neighbor filter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D049D6-CC80-D746-AB3D-3ED7B74BEC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8157" y="0"/>
            <a:ext cx="2842409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7AA072-9A48-F941-85AB-D396FC5BEE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8528" y="3850259"/>
            <a:ext cx="5016500" cy="24003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682AFC5-C302-FD4D-829E-006CFBF27911}"/>
              </a:ext>
            </a:extLst>
          </p:cNvPr>
          <p:cNvSpPr/>
          <p:nvPr/>
        </p:nvSpPr>
        <p:spPr>
          <a:xfrm>
            <a:off x="9047911" y="3443591"/>
            <a:ext cx="3077183" cy="30350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2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5E83505A-9A86-F143-A3A8-AF1286197822}"/>
              </a:ext>
            </a:extLst>
          </p:cNvPr>
          <p:cNvGrpSpPr/>
          <p:nvPr/>
        </p:nvGrpSpPr>
        <p:grpSpPr>
          <a:xfrm>
            <a:off x="-18193" y="0"/>
            <a:ext cx="12206856" cy="6885432"/>
            <a:chOff x="-7429" y="0"/>
            <a:chExt cx="12206856" cy="6885432"/>
          </a:xfrm>
        </p:grpSpPr>
        <p:sp>
          <p:nvSpPr>
            <p:cNvPr id="10" name="shading (lower right)">
              <a:extLst>
                <a:ext uri="{FF2B5EF4-FFF2-40B4-BE49-F238E27FC236}">
                  <a16:creationId xmlns:a16="http://schemas.microsoft.com/office/drawing/2014/main" id="{0BA3AD10-D618-7247-89F6-D95E64903C57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B563511-D4AC-E64A-B9C9-54C2BC81FFC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3" name="Group 12" hidden="1">
                <a:extLst>
                  <a:ext uri="{FF2B5EF4-FFF2-40B4-BE49-F238E27FC236}">
                    <a16:creationId xmlns:a16="http://schemas.microsoft.com/office/drawing/2014/main" id="{5F12D7D9-B881-F24B-A2A9-1C53E358B2BD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316C471F-DDB0-BF4F-AC4B-3DE20BE18B55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740FD351-C40A-9340-86DB-629A5909039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DA053B8F-0B46-2F49-ACE7-F27BFBDBD9E2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0763AE67-EFD3-6F41-B46F-D7E4F59D219C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9B880C06-7A44-5045-A10E-18EA01075D9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8" name="Freeform 27">
                      <a:extLst>
                        <a:ext uri="{FF2B5EF4-FFF2-40B4-BE49-F238E27FC236}">
                          <a16:creationId xmlns:a16="http://schemas.microsoft.com/office/drawing/2014/main" id="{86D2A808-A3A1-1E41-A99E-8930BEC7CCA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CB16361D-0CFE-5E4A-8272-364CE5CFDA6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301A3F27-A681-F44B-A859-25CB091830DD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A9107C45-5B24-364F-B7D3-429006177E0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5" name="Freeform 24">
                      <a:extLst>
                        <a:ext uri="{FF2B5EF4-FFF2-40B4-BE49-F238E27FC236}">
                          <a16:creationId xmlns:a16="http://schemas.microsoft.com/office/drawing/2014/main" id="{EFF4F00F-A323-4A4D-9161-0651C82E00B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6" name="Rectangle 25">
                      <a:extLst>
                        <a:ext uri="{FF2B5EF4-FFF2-40B4-BE49-F238E27FC236}">
                          <a16:creationId xmlns:a16="http://schemas.microsoft.com/office/drawing/2014/main" id="{7B4B175A-7A85-4847-A13F-7557F0C5449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CF73429C-9BC3-4F48-8049-4AB1947F8300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C185636C-A683-D74F-85F7-3814E11088CC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3DC495D0-DA03-1C46-86F5-F77BA9C2119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0BC03762-54C7-A143-B0EC-91D471FF8B7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9B519CCF-B8A2-4841-AD7D-A49E19BAA0FC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19" name="Picture 18">
                    <a:extLst>
                      <a:ext uri="{FF2B5EF4-FFF2-40B4-BE49-F238E27FC236}">
                        <a16:creationId xmlns:a16="http://schemas.microsoft.com/office/drawing/2014/main" id="{36CB4FFB-5CF1-9048-802C-A8F96BEA32C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3DC8F64A-B089-3D41-84DF-8D7FA05995F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07067987-A6EB-A745-B9E7-66DD70A2B6D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B4C67CD-D65A-6743-89CE-3373992757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Filter by </a:t>
            </a:r>
            <a:r>
              <a:rPr lang="en-US" b="0" dirty="0" err="1"/>
              <a:t>Bitset</a:t>
            </a:r>
            <a:r>
              <a:rPr lang="en-US" b="0" dirty="0"/>
              <a:t> Network Attribute - 1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12971" y="1538411"/>
            <a:ext cx="10369296" cy="3429000"/>
          </a:xfrm>
        </p:spPr>
        <p:txBody>
          <a:bodyPr/>
          <a:lstStyle/>
          <a:p>
            <a:r>
              <a:rPr lang="en-US" b="0" dirty="0"/>
              <a:t>There are cases where traces need to be aware that a network attribute is a </a:t>
            </a:r>
            <a:r>
              <a:rPr lang="en-US" b="0" dirty="0" err="1"/>
              <a:t>bitset</a:t>
            </a:r>
            <a:r>
              <a:rPr lang="en-US" b="0" dirty="0"/>
              <a:t> that controls </a:t>
            </a:r>
            <a:r>
              <a:rPr lang="en-US" b="0" dirty="0" err="1"/>
              <a:t>traversability</a:t>
            </a:r>
            <a:endParaRPr lang="en-US" b="0" dirty="0"/>
          </a:p>
          <a:p>
            <a:r>
              <a:rPr lang="en-US" b="0" dirty="0"/>
              <a:t>Consider the following network, where phase is represented as a </a:t>
            </a:r>
            <a:r>
              <a:rPr lang="en-US" b="0" dirty="0" err="1"/>
              <a:t>bitset</a:t>
            </a:r>
            <a:r>
              <a:rPr lang="en-US" b="0" dirty="0"/>
              <a:t> network attribute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" y="2831878"/>
            <a:ext cx="12192000" cy="3818659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921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C5644E0D-5C94-634D-9C28-58CD0392F8AC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0" name="shading (lower right)">
              <a:extLst>
                <a:ext uri="{FF2B5EF4-FFF2-40B4-BE49-F238E27FC236}">
                  <a16:creationId xmlns:a16="http://schemas.microsoft.com/office/drawing/2014/main" id="{F00BEDC2-6E61-7548-A1C3-7EB9BA332BE4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68946CD-AFCB-534B-9FB7-2F799296F663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3" name="Group 12" hidden="1">
                <a:extLst>
                  <a:ext uri="{FF2B5EF4-FFF2-40B4-BE49-F238E27FC236}">
                    <a16:creationId xmlns:a16="http://schemas.microsoft.com/office/drawing/2014/main" id="{08D96A1D-AA73-EC44-941D-8E43E8575D91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2A96F83A-2424-9A4B-BC30-5EBA85C27643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B5F1539B-821B-194B-BBD8-6CAA1E2A9BB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BC453944-3B7D-6445-873D-81AE1D6FEDCB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B817FDA2-E6A1-B944-87A5-DD46302FBBB0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259587AB-2FBD-0240-BB97-5B833A6BC5E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8" name="Freeform 27">
                      <a:extLst>
                        <a:ext uri="{FF2B5EF4-FFF2-40B4-BE49-F238E27FC236}">
                          <a16:creationId xmlns:a16="http://schemas.microsoft.com/office/drawing/2014/main" id="{1DFA2EC9-80F2-1549-8E45-6076523DA6F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290E71BF-4EDC-C048-ACBD-0BF48AC1463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BC7849D6-B3AE-F949-B65F-D29C39EBF8AF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5724781A-C59F-C241-AC42-27ED2FB69B45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5" name="Freeform 24">
                      <a:extLst>
                        <a:ext uri="{FF2B5EF4-FFF2-40B4-BE49-F238E27FC236}">
                          <a16:creationId xmlns:a16="http://schemas.microsoft.com/office/drawing/2014/main" id="{77AC64D3-6432-A04D-B1AD-D1213C0D8B1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6" name="Rectangle 25">
                      <a:extLst>
                        <a:ext uri="{FF2B5EF4-FFF2-40B4-BE49-F238E27FC236}">
                          <a16:creationId xmlns:a16="http://schemas.microsoft.com/office/drawing/2014/main" id="{8DA7239E-DA34-2748-8177-F7879042ADC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EC4E1F10-4CB4-5D44-A8DF-DE49933AF6E9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CF4B9EFC-2125-9144-A3F5-3C5EE9414293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91598704-4EA2-6948-84E8-1A071DB519E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81D59BA3-DB44-D94F-9BDE-F1A122EF055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5EC42353-A993-E847-A086-F89B21DAA35B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19" name="Picture 18">
                    <a:extLst>
                      <a:ext uri="{FF2B5EF4-FFF2-40B4-BE49-F238E27FC236}">
                        <a16:creationId xmlns:a16="http://schemas.microsoft.com/office/drawing/2014/main" id="{AFD34C80-82EA-BA4C-9545-0501108B209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B861C6A2-B159-7744-B871-FD3EC5F1BE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B7E9BD4E-3D83-D243-9A0F-513F262085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A7EA465-C254-984D-A265-136715018F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Filter by </a:t>
            </a:r>
            <a:r>
              <a:rPr lang="en-US" b="0" dirty="0" err="1"/>
              <a:t>Bitset</a:t>
            </a:r>
            <a:r>
              <a:rPr lang="en-US" b="0" dirty="0"/>
              <a:t> Network Attribute - 2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39546" y="1734582"/>
            <a:ext cx="10572750" cy="3757613"/>
          </a:xfrm>
        </p:spPr>
        <p:txBody>
          <a:bodyPr>
            <a:noAutofit/>
          </a:bodyPr>
          <a:lstStyle/>
          <a:p>
            <a:r>
              <a:rPr lang="en-US" b="0" dirty="0"/>
              <a:t>If you do an upstream trace the results are not what you expect (electrically)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r>
              <a:rPr lang="en-US" b="0" dirty="0"/>
              <a:t>It is applicable to downstream, upstream, and loop traces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6966"/>
            <a:ext cx="12256406" cy="3838831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102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0316718-24B1-454A-9F03-55959AED16AB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A76C6815-A50C-D440-A576-0FE2E4B161C0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E978967-1A8F-504F-9F7F-EAEF63BCA2F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7" name="Group 16" hidden="1">
                <a:extLst>
                  <a:ext uri="{FF2B5EF4-FFF2-40B4-BE49-F238E27FC236}">
                    <a16:creationId xmlns:a16="http://schemas.microsoft.com/office/drawing/2014/main" id="{1EEEC934-D120-754B-A317-A79BD5A33320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1BAB59EA-FA53-C547-AFC1-241EF89836A4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625F7698-47F9-7F46-B06A-786964AC2D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B0F27C75-9F07-6848-BAFE-92E88E4C929B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CF37F5F5-8A31-654A-99B5-88B5E56DDE45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5E3F03F9-B0FC-A74D-A34C-B9CC8A01463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2" name="Freeform 31">
                      <a:extLst>
                        <a:ext uri="{FF2B5EF4-FFF2-40B4-BE49-F238E27FC236}">
                          <a16:creationId xmlns:a16="http://schemas.microsoft.com/office/drawing/2014/main" id="{BF7E7355-F853-394C-93BC-936108D2483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78C30CC8-4C8E-5F43-8504-92B2E0C1D3B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4" name="Rectangle 33">
                      <a:extLst>
                        <a:ext uri="{FF2B5EF4-FFF2-40B4-BE49-F238E27FC236}">
                          <a16:creationId xmlns:a16="http://schemas.microsoft.com/office/drawing/2014/main" id="{A24F4830-A0A1-DF4F-99F8-A0D47F814154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8" name="Group 27">
                    <a:extLst>
                      <a:ext uri="{FF2B5EF4-FFF2-40B4-BE49-F238E27FC236}">
                        <a16:creationId xmlns:a16="http://schemas.microsoft.com/office/drawing/2014/main" id="{185B9266-40CF-A148-971C-16799C313DD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C9C35BD5-BE63-F743-A706-ADD806CC3F6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6C06C107-B28F-8642-B28E-3D30C870182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9A99737B-C5F3-CB4D-BAA1-D4393F9240AB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8C11F564-8D56-0C4C-9FED-44D296E8AA1E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627C1368-0829-8A4E-8E55-6D9DD4F5AA7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0DB397FD-A233-1E4F-87E4-299559F20EC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AB91C163-B7EE-0C41-A0A7-078B9AA8BE9C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FDF4720A-B902-C144-AE5E-9B1EF706DD5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CA85D062-F18D-CF4A-963D-CC4F196B112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1CFA7A39-9921-9545-8164-587834E7CF2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2CF2A3F-1945-9046-9CAE-7261F8F07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Trace Configuration — Output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077" y="1845734"/>
            <a:ext cx="7976128" cy="4555498"/>
          </a:xfrm>
        </p:spPr>
        <p:txBody>
          <a:bodyPr>
            <a:noAutofit/>
          </a:bodyPr>
          <a:lstStyle/>
          <a:p>
            <a:r>
              <a:rPr lang="en-US" b="0" dirty="0"/>
              <a:t>Output filtering is applied as the final step of the tracing process</a:t>
            </a:r>
          </a:p>
          <a:p>
            <a:pPr lvl="1"/>
            <a:r>
              <a:rPr lang="en-US" b="0" dirty="0"/>
              <a:t>It takes place </a:t>
            </a:r>
            <a:r>
              <a:rPr lang="en-US" b="0" i="1" dirty="0"/>
              <a:t>after</a:t>
            </a:r>
            <a:r>
              <a:rPr lang="en-US" b="0" dirty="0"/>
              <a:t> </a:t>
            </a:r>
            <a:r>
              <a:rPr lang="en-US" b="0" dirty="0" err="1"/>
              <a:t>traversability</a:t>
            </a:r>
            <a:r>
              <a:rPr lang="en-US" b="0" dirty="0"/>
              <a:t>, filtering, and function calculation</a:t>
            </a:r>
          </a:p>
          <a:p>
            <a:r>
              <a:rPr lang="en-US" b="0" dirty="0"/>
              <a:t>Two kinds of output filtering are provided</a:t>
            </a:r>
          </a:p>
          <a:p>
            <a:pPr lvl="1"/>
            <a:r>
              <a:rPr lang="en-US" b="0" dirty="0"/>
              <a:t>Output Condition</a:t>
            </a:r>
          </a:p>
          <a:p>
            <a:pPr lvl="1"/>
            <a:r>
              <a:rPr lang="en-US" b="0" dirty="0"/>
              <a:t>Output Asset Types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EF03C0B-104B-B841-A6DC-9AAD03C5DA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81620" y="0"/>
            <a:ext cx="3452912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B4B261F-7304-784C-880C-E9BD3CEE8E24}"/>
              </a:ext>
            </a:extLst>
          </p:cNvPr>
          <p:cNvSpPr/>
          <p:nvPr/>
        </p:nvSpPr>
        <p:spPr>
          <a:xfrm>
            <a:off x="8467099" y="4659549"/>
            <a:ext cx="3680298" cy="21984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01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9E2F52F-96AE-954B-8104-58613D84B8D2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0" name="shading (lower right)">
              <a:extLst>
                <a:ext uri="{FF2B5EF4-FFF2-40B4-BE49-F238E27FC236}">
                  <a16:creationId xmlns:a16="http://schemas.microsoft.com/office/drawing/2014/main" id="{2CC6F55A-2CC9-A645-8B2D-911E24B8321E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8BB5E937-AE82-6E48-BE14-413896BE755E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3" name="Group 12" hidden="1">
                <a:extLst>
                  <a:ext uri="{FF2B5EF4-FFF2-40B4-BE49-F238E27FC236}">
                    <a16:creationId xmlns:a16="http://schemas.microsoft.com/office/drawing/2014/main" id="{7335D59F-8B5A-424C-A637-99280890DF5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E890E697-3BE1-7546-9D53-4F487D7A4013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E1C0C9AD-FEEE-A943-AE92-9D3EA8C41BA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C4F286D4-3A3D-134B-8DA0-03BAA639A6B0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DE3DD02A-A5A4-1341-901B-E4A153BAB96E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B16C46BB-ABAD-6D48-ACB0-10929BED140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8" name="Freeform 27">
                      <a:extLst>
                        <a:ext uri="{FF2B5EF4-FFF2-40B4-BE49-F238E27FC236}">
                          <a16:creationId xmlns:a16="http://schemas.microsoft.com/office/drawing/2014/main" id="{80EC9F72-350E-5549-9CFE-D96999787D6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20BB3115-BE0C-274F-8433-61BA0EA9163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91737BD8-33D8-EE4B-938B-EE7ADFA3FB4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FC419241-DD35-B949-8555-C0F2C6952D75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5" name="Freeform 24">
                      <a:extLst>
                        <a:ext uri="{FF2B5EF4-FFF2-40B4-BE49-F238E27FC236}">
                          <a16:creationId xmlns:a16="http://schemas.microsoft.com/office/drawing/2014/main" id="{D43DDCEA-2B4F-B84B-8421-B7359730E91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6" name="Rectangle 25">
                      <a:extLst>
                        <a:ext uri="{FF2B5EF4-FFF2-40B4-BE49-F238E27FC236}">
                          <a16:creationId xmlns:a16="http://schemas.microsoft.com/office/drawing/2014/main" id="{BF9F0E41-EEFB-6B46-ADF2-7DD18934BAD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2B599E35-D67C-F349-BAD4-14AFD8FA44B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7DFF29F4-377A-7A44-BE4B-DC08D7F77A40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7E4FAD7C-BE67-A546-9B6B-AC87C45C73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E3AF9C20-AE5C-4E41-B3C1-6DCA0C27E33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20763AF9-C83B-B346-AEE6-0BB33214C092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19" name="Picture 18">
                    <a:extLst>
                      <a:ext uri="{FF2B5EF4-FFF2-40B4-BE49-F238E27FC236}">
                        <a16:creationId xmlns:a16="http://schemas.microsoft.com/office/drawing/2014/main" id="{4A8AB6D2-2049-D846-9BD4-CD078622B5A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9DFE9F3F-9FF5-AB4F-8B97-92F4228600E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905F1CC6-3A79-7E48-8B81-555C3A4E29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136BACB-6133-364C-8538-4D60327B11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Trace Configuration — Propagators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077" y="2239346"/>
            <a:ext cx="11586126" cy="4161885"/>
          </a:xfrm>
        </p:spPr>
        <p:txBody>
          <a:bodyPr/>
          <a:lstStyle/>
          <a:p>
            <a:r>
              <a:rPr lang="en-US" b="0" dirty="0"/>
              <a:t>A propagator defines the propagation of a network attribute along a traversal, as well as provide a filter to stop traversal</a:t>
            </a:r>
          </a:p>
          <a:p>
            <a:r>
              <a:rPr lang="en-US" b="0" dirty="0"/>
              <a:t>Propagators are only applicable to subnetwork-based traces (subnetwork, </a:t>
            </a:r>
            <a:r>
              <a:rPr lang="en-US" b="0" dirty="0" err="1"/>
              <a:t>subnetworksource</a:t>
            </a:r>
            <a:r>
              <a:rPr lang="en-US" b="0" dirty="0"/>
              <a:t>, upstream, downstream)</a:t>
            </a:r>
          </a:p>
          <a:p>
            <a:r>
              <a:rPr lang="en-US" b="0" dirty="0"/>
              <a:t>The canonical example is phase propagation- open devices along the network will restrict some phases from continuing along the trace</a:t>
            </a:r>
          </a:p>
          <a:p>
            <a:endParaRPr lang="en-US" b="0" dirty="0"/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55034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7EBDCAF-1B8A-C545-96D6-CAA5B8436E5D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1" name="shading (lower right)">
              <a:extLst>
                <a:ext uri="{FF2B5EF4-FFF2-40B4-BE49-F238E27FC236}">
                  <a16:creationId xmlns:a16="http://schemas.microsoft.com/office/drawing/2014/main" id="{ED4823A1-6539-1D4E-8780-2F6879D9E617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AABDD3B-EC8D-044E-ADDB-D8CC8F49DE33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4" name="Group 13" hidden="1">
                <a:extLst>
                  <a:ext uri="{FF2B5EF4-FFF2-40B4-BE49-F238E27FC236}">
                    <a16:creationId xmlns:a16="http://schemas.microsoft.com/office/drawing/2014/main" id="{D569946F-FA8A-5549-9A21-7A20E56A4CDE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8D08DC3A-4DCB-7E44-BBF4-C2B6C9C08EB9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B7387484-2E15-2047-85FF-AECFF83BB9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46C63E1C-A3B5-1949-B576-A0F3CF5C2B6F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A77C1DB8-3DA3-C448-8C9A-9958B106A281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627C1279-6EB9-6943-AF04-A46B9074C78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7FD721BD-3A16-C041-A334-DB847C202C6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87C9FF89-015A-1C43-8B8C-A43BAEC5817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435B519D-20EC-3149-8B6D-C9F9625AEA3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A962DC08-D3D7-6C4D-A7E0-3B5F559A0D9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6" name="Freeform 25">
                      <a:extLst>
                        <a:ext uri="{FF2B5EF4-FFF2-40B4-BE49-F238E27FC236}">
                          <a16:creationId xmlns:a16="http://schemas.microsoft.com/office/drawing/2014/main" id="{6282818A-CA37-0646-B5B5-5A6EA9CBFFB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DC3BC4DF-A938-E145-BAC8-F51664FA77F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7CC9CF7A-579F-804C-9097-A70FA1898269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6DF0A049-0794-BC47-AE4C-3EF4E1A47148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FF743E03-AB30-DD43-9333-B8BD7EB2F31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6898E1F8-F66A-B54D-A2C0-1C138096C70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D1730102-9C28-014F-8FBC-A3AA3B0FBAC3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3E4524E7-047D-534F-9162-E805E38F61D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DFE4FE35-B60E-6B4C-A0E2-1A0B34BCBE6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AC8EEFC0-2822-C849-8BED-2CF1262E17A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E0C67D1-05D4-7E46-B009-3B6F331AB1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How Propagators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7030192" cy="3429000"/>
          </a:xfrm>
        </p:spPr>
        <p:txBody>
          <a:bodyPr/>
          <a:lstStyle/>
          <a:p>
            <a:r>
              <a:rPr lang="en-US" b="0" dirty="0"/>
              <a:t>Propagator values are computed as a pre-process step before the main trace takes place</a:t>
            </a:r>
          </a:p>
          <a:p>
            <a:pPr lvl="1"/>
            <a:r>
              <a:rPr lang="en-US" b="0" dirty="0"/>
              <a:t>Starting at each controller, the propagator uses its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PropagatorFunction</a:t>
            </a:r>
            <a:r>
              <a:rPr lang="en-US" b="0" dirty="0">
                <a:solidFill>
                  <a:srgbClr val="2683C6"/>
                </a:solidFill>
              </a:rPr>
              <a:t> </a:t>
            </a:r>
            <a:r>
              <a:rPr lang="en-US" b="0" dirty="0"/>
              <a:t>and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NetworkAttribute</a:t>
            </a:r>
            <a:r>
              <a:rPr lang="en-US" b="0" dirty="0">
                <a:solidFill>
                  <a:srgbClr val="2683C6"/>
                </a:solidFill>
              </a:rPr>
              <a:t> </a:t>
            </a:r>
            <a:r>
              <a:rPr lang="en-US" b="0" dirty="0"/>
              <a:t>to calculate a value at each element</a:t>
            </a:r>
          </a:p>
          <a:p>
            <a:pPr lvl="1"/>
            <a:r>
              <a:rPr lang="en-US" b="0" dirty="0"/>
              <a:t>This pre-process traversal covers the extent of a </a:t>
            </a:r>
            <a:r>
              <a:rPr lang="en-US" b="0" dirty="0" err="1"/>
              <a:t>subnetwork</a:t>
            </a:r>
            <a:endParaRPr lang="en-US" b="0" dirty="0"/>
          </a:p>
          <a:p>
            <a:r>
              <a:rPr lang="en-US" b="0" dirty="0"/>
              <a:t>During the trace itself, propagator filters are tested at the same time as traversal filters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619B82-5D15-BA44-97CF-A99C7AF86F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0961" y="4182326"/>
            <a:ext cx="3862115" cy="258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36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069FE9EB-2560-C349-BF38-E1E54C090B45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25" name="shading (lower right)">
              <a:extLst>
                <a:ext uri="{FF2B5EF4-FFF2-40B4-BE49-F238E27FC236}">
                  <a16:creationId xmlns:a16="http://schemas.microsoft.com/office/drawing/2014/main" id="{AF9AA6DB-09CD-F14E-BDF7-D65780E7D5FB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6463F3AF-5C84-AF47-BD52-8DB4C4ECE138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31" name="Group 30" hidden="1">
                <a:extLst>
                  <a:ext uri="{FF2B5EF4-FFF2-40B4-BE49-F238E27FC236}">
                    <a16:creationId xmlns:a16="http://schemas.microsoft.com/office/drawing/2014/main" id="{53AD43F0-0E95-8A45-BA84-01E93A335CF8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40280DCF-E4D6-1740-A54D-5BC715DBBE5A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50" name="Picture 49">
                  <a:extLst>
                    <a:ext uri="{FF2B5EF4-FFF2-40B4-BE49-F238E27FC236}">
                      <a16:creationId xmlns:a16="http://schemas.microsoft.com/office/drawing/2014/main" id="{2DDE8808-339F-C448-ADAE-04988C137AD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4BA9A147-0A35-934F-997E-C150AE7C6AEC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33" name="Group 32">
                  <a:extLst>
                    <a:ext uri="{FF2B5EF4-FFF2-40B4-BE49-F238E27FC236}">
                      <a16:creationId xmlns:a16="http://schemas.microsoft.com/office/drawing/2014/main" id="{836A7FE1-F09F-4742-A0AF-5BB2053C7638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41" name="Group 40">
                    <a:extLst>
                      <a:ext uri="{FF2B5EF4-FFF2-40B4-BE49-F238E27FC236}">
                        <a16:creationId xmlns:a16="http://schemas.microsoft.com/office/drawing/2014/main" id="{8B6ACD69-3E42-8043-A588-3ADBFA356D2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46" name="Freeform 45">
                      <a:extLst>
                        <a:ext uri="{FF2B5EF4-FFF2-40B4-BE49-F238E27FC236}">
                          <a16:creationId xmlns:a16="http://schemas.microsoft.com/office/drawing/2014/main" id="{E46DB788-5AAF-D64C-8272-DD0FC9F3024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7" name="Rectangle 46">
                      <a:extLst>
                        <a:ext uri="{FF2B5EF4-FFF2-40B4-BE49-F238E27FC236}">
                          <a16:creationId xmlns:a16="http://schemas.microsoft.com/office/drawing/2014/main" id="{1F192F88-2DA9-B94A-B4E5-2D9B229F6C5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8" name="Rectangle 47">
                      <a:extLst>
                        <a:ext uri="{FF2B5EF4-FFF2-40B4-BE49-F238E27FC236}">
                          <a16:creationId xmlns:a16="http://schemas.microsoft.com/office/drawing/2014/main" id="{E37B3F23-F551-C949-8392-9E1F150CF089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42" name="Group 41">
                    <a:extLst>
                      <a:ext uri="{FF2B5EF4-FFF2-40B4-BE49-F238E27FC236}">
                        <a16:creationId xmlns:a16="http://schemas.microsoft.com/office/drawing/2014/main" id="{02AC445F-41FD-EC43-ABB3-C815C225FA3B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43" name="Freeform 42">
                      <a:extLst>
                        <a:ext uri="{FF2B5EF4-FFF2-40B4-BE49-F238E27FC236}">
                          <a16:creationId xmlns:a16="http://schemas.microsoft.com/office/drawing/2014/main" id="{8B33E1EF-41D8-C542-902C-C676921DA53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4" name="Rectangle 43">
                      <a:extLst>
                        <a:ext uri="{FF2B5EF4-FFF2-40B4-BE49-F238E27FC236}">
                          <a16:creationId xmlns:a16="http://schemas.microsoft.com/office/drawing/2014/main" id="{72D8B8DC-EFB3-5340-9E25-8CE20169385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5" name="Rectangle 44">
                      <a:extLst>
                        <a:ext uri="{FF2B5EF4-FFF2-40B4-BE49-F238E27FC236}">
                          <a16:creationId xmlns:a16="http://schemas.microsoft.com/office/drawing/2014/main" id="{B24158E5-401C-4848-857F-5EE618493125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id="{CCAAE086-3590-C84F-A29A-7A0FBC08161B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39" name="Picture 38">
                    <a:extLst>
                      <a:ext uri="{FF2B5EF4-FFF2-40B4-BE49-F238E27FC236}">
                        <a16:creationId xmlns:a16="http://schemas.microsoft.com/office/drawing/2014/main" id="{4ADB45BA-1A67-0446-8AB8-45C4EEF66AE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40" name="Picture 39">
                    <a:extLst>
                      <a:ext uri="{FF2B5EF4-FFF2-40B4-BE49-F238E27FC236}">
                        <a16:creationId xmlns:a16="http://schemas.microsoft.com/office/drawing/2014/main" id="{FD37A6F3-618C-A34B-8229-4CC836EA44A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5" name="Group 34">
                  <a:extLst>
                    <a:ext uri="{FF2B5EF4-FFF2-40B4-BE49-F238E27FC236}">
                      <a16:creationId xmlns:a16="http://schemas.microsoft.com/office/drawing/2014/main" id="{69ECF14A-D523-DF4B-AA9A-7A975FD187B3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37" name="Picture 36">
                    <a:extLst>
                      <a:ext uri="{FF2B5EF4-FFF2-40B4-BE49-F238E27FC236}">
                        <a16:creationId xmlns:a16="http://schemas.microsoft.com/office/drawing/2014/main" id="{522767D5-62F6-BA40-9F78-7469ADD8ECB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38" name="Picture 37">
                    <a:extLst>
                      <a:ext uri="{FF2B5EF4-FFF2-40B4-BE49-F238E27FC236}">
                        <a16:creationId xmlns:a16="http://schemas.microsoft.com/office/drawing/2014/main" id="{8A963386-475D-EC46-83C9-96356F2915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4BA6156C-B307-0C4E-900A-032D481EA8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DDDBBA3C-F28D-D649-BFC8-4700D8CA99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3 Trace Result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299363" y="1845734"/>
            <a:ext cx="7584840" cy="1594015"/>
          </a:xfrm>
        </p:spPr>
        <p:txBody>
          <a:bodyPr/>
          <a:lstStyle/>
          <a:p>
            <a:r>
              <a:rPr lang="en-US" b="0" dirty="0"/>
              <a:t>Information is returned from a trace operation with a set of 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Result</a:t>
            </a:r>
            <a:r>
              <a:rPr lang="en-US" b="0" dirty="0">
                <a:solidFill>
                  <a:srgbClr val="2683C6"/>
                </a:solidFill>
              </a:rPr>
              <a:t> </a:t>
            </a:r>
            <a:r>
              <a:rPr lang="en-US" b="0" dirty="0"/>
              <a:t>objects</a:t>
            </a:r>
          </a:p>
        </p:txBody>
      </p:sp>
      <p:sp>
        <p:nvSpPr>
          <p:cNvPr id="8" name="Rectangle 7"/>
          <p:cNvSpPr/>
          <p:nvPr/>
        </p:nvSpPr>
        <p:spPr>
          <a:xfrm>
            <a:off x="1255494" y="3278122"/>
            <a:ext cx="1828800" cy="914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BFBFBF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7F7F7F"/>
                </a:solidFill>
              </a:rPr>
              <a:t>Starting Points</a:t>
            </a:r>
          </a:p>
        </p:txBody>
      </p:sp>
      <p:sp>
        <p:nvSpPr>
          <p:cNvPr id="9" name="Rectangle 8"/>
          <p:cNvSpPr/>
          <p:nvPr/>
        </p:nvSpPr>
        <p:spPr>
          <a:xfrm>
            <a:off x="1255494" y="4317148"/>
            <a:ext cx="1828800" cy="914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BFBFBF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7F7F7F"/>
                </a:solidFill>
              </a:rPr>
              <a:t>Barriers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8522109" y="4555095"/>
            <a:ext cx="861946" cy="1"/>
          </a:xfrm>
          <a:prstGeom prst="straightConnector1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>
            <a:off x="3312894" y="4555095"/>
            <a:ext cx="711865" cy="1"/>
          </a:xfrm>
          <a:prstGeom prst="bentConnector3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</a:rPr>
              <a:t>Tracer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255494" y="5402668"/>
            <a:ext cx="1828800" cy="914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BFBFBF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200" dirty="0">
                <a:solidFill>
                  <a:srgbClr val="7F7F7F"/>
                </a:solidFill>
              </a:rPr>
              <a:t>Trace Configuration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384055" y="3957965"/>
            <a:ext cx="1683817" cy="11942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Result objects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097525" y="3456802"/>
            <a:ext cx="2360430" cy="2073293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3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26894" y="2451975"/>
            <a:ext cx="2286000" cy="42062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Trace Argument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255494" y="3062974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Starting Points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255494" y="3982531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Barriers</a:t>
            </a:r>
            <a:endParaRPr 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255494" y="5821645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Trace Configuration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255494" y="4902088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Result Types</a:t>
            </a:r>
          </a:p>
        </p:txBody>
      </p:sp>
    </p:spTree>
    <p:extLst>
      <p:ext uri="{BB962C8B-B14F-4D97-AF65-F5344CB8AC3E}">
        <p14:creationId xmlns:p14="http://schemas.microsoft.com/office/powerpoint/2010/main" val="241052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FBE56D-554A-E44E-A563-275398CABEDE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4E84922D-0C57-CE43-B5C5-1103148C35DD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2E889D9-E68F-BB48-B135-B86021DD029F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025046B8-8766-6842-A1FD-DF219EC4A71B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2E35579F-0246-6D45-9919-0E278D2DD1C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8D52DD80-1FAA-B041-AB32-6937B87EF5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7D2C3912-B9B0-1343-BAFF-9BC60E731F63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AF2AC3C6-5F09-DD48-974C-A52A0B5AA98C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B4C099B6-7CCC-F24B-966C-C671E4A524B0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7F4A43C4-0266-2F48-86C9-F9946D08C1E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9D52B760-296D-E84B-A0A9-CE113F85D8D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B704D8AF-4240-5441-8DE6-BBBCB685A02D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5D4B6769-D435-DD4E-9AE8-FCD11BF255B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969F93E1-CDD4-3D41-B3E4-ED0C03AC9ED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8EC3C1A2-1C87-3147-BD32-25563F9DD65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F5A93759-1323-2D40-9543-91DF9093DA5E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4D09E308-EC45-4F47-83E0-7EEEEC2516E6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47E22CB8-38B4-6F43-834C-A7E4109D9F3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06B34DEE-1E67-FE40-897C-FE9F68CD3A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995D126B-267C-0943-ADB6-1162908E2862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C2743665-8609-5040-AC30-5C0D3321A29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51308CA8-8F88-AF41-8A20-29721C18D34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49979487-53C8-3E4D-921B-BB3FB358D4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A5AC706-CAD9-2A4D-AB98-8B13C75864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Trace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1036" y="1671310"/>
            <a:ext cx="11586126" cy="4555498"/>
          </a:xfrm>
        </p:spPr>
        <p:txBody>
          <a:bodyPr/>
          <a:lstStyle/>
          <a:p>
            <a:r>
              <a:rPr lang="en-US" b="0" dirty="0"/>
              <a:t>The </a:t>
            </a:r>
            <a:r>
              <a:rPr lang="en-US" b="0" dirty="0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Trace() </a:t>
            </a:r>
            <a:r>
              <a:rPr lang="en-US" b="0" dirty="0"/>
              <a:t>method on the </a:t>
            </a:r>
            <a:r>
              <a:rPr lang="en-US" b="0" dirty="0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Tracer</a:t>
            </a:r>
            <a:r>
              <a:rPr lang="en-US" b="0" dirty="0"/>
              <a:t> class returns a set of </a:t>
            </a:r>
            <a:r>
              <a:rPr lang="en-US" b="0" dirty="0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Result</a:t>
            </a:r>
            <a:r>
              <a:rPr lang="en-US" b="0" dirty="0"/>
              <a:t> objects</a:t>
            </a:r>
          </a:p>
          <a:p>
            <a:r>
              <a:rPr lang="en-US" b="0" dirty="0"/>
              <a:t>One </a:t>
            </a:r>
            <a:r>
              <a:rPr lang="en-US" b="0" dirty="0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Result</a:t>
            </a:r>
            <a:r>
              <a:rPr lang="en-US" b="0" dirty="0"/>
              <a:t> object is returned for each </a:t>
            </a:r>
            <a:r>
              <a:rPr lang="en-US" b="0" dirty="0" err="1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ResultType</a:t>
            </a:r>
            <a:r>
              <a:rPr lang="en-US" b="0" dirty="0"/>
              <a:t> specified in </a:t>
            </a:r>
            <a:r>
              <a:rPr lang="en-US" b="0" dirty="0" err="1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TraceArgument.ResultTypes</a:t>
            </a:r>
            <a:endParaRPr lang="en-US" b="0" dirty="0">
              <a:solidFill>
                <a:schemeClr val="tx2"/>
              </a:solidFill>
              <a:latin typeface="Consolas" charset="0"/>
              <a:ea typeface="Consolas" charset="0"/>
              <a:cs typeface="Consolas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0900" y="3034324"/>
            <a:ext cx="7440350" cy="350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88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6564DA4C-FC6B-CA4E-80F2-B01D94C103C5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DCF75CDE-C596-9D41-BDAB-27DD257D6D65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5C1F37D-7E16-C749-814F-A35EDF5EA01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194A5086-9278-824C-9167-836A5D944469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491ABB51-7E21-EB4A-8B6E-DB9BB5D1B399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2D0B722C-9C1C-234D-8455-0388B0897FD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AE89A35E-3D1C-8049-BD88-412F373F7ED0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09AC433C-3258-7C47-A4B7-195C78B0FC98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6C7A9520-20C6-C04A-B727-B39D498B3F4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450FCB73-1301-7249-BCE7-F6B9D3D9C87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B423CE0B-AAFA-DD4B-8543-3CD7B227EAF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07B21A3D-3DAE-574F-B344-E5F0BFAB4886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CE5B2841-FB9D-214F-AEB5-FD72E8EEED2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0055F88B-97C2-9149-AD38-EE01F5BA3BB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75A5C2B0-A5A7-3142-BBD7-F7DB517825A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7B8F528B-7FA5-8648-B3F0-8AED6DBFD31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0538C304-66A6-EE4B-B128-A68BCCF009E7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758F68F9-425B-E149-8C16-EFB4FFC9C94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FE022FFC-6C6E-B841-B26A-2F58AD72F41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E5D10F52-BC74-6E4E-94DE-E6FB0B766558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9843A162-A9FD-5D4A-B59B-6746009125D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CA6EF38D-ED54-5C42-A7D6-E8235548F0A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B65CFE73-29EE-154D-BC8A-9545C87DDCD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ABDF557-16D9-F848-B8D6-7A833CAC41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Returning a List of Element Objects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ElementResult</a:t>
            </a:r>
            <a:r>
              <a:rPr lang="en-US" b="0" dirty="0">
                <a:solidFill>
                  <a:schemeClr val="accent2"/>
                </a:solidFill>
              </a:rPr>
              <a:t> </a:t>
            </a:r>
            <a:r>
              <a:rPr lang="en-US" b="0" dirty="0"/>
              <a:t>class contains a list of </a:t>
            </a:r>
            <a:r>
              <a:rPr lang="en-US" b="0" dirty="0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Element</a:t>
            </a:r>
            <a:r>
              <a:rPr lang="en-US" b="0" dirty="0"/>
              <a:t> objects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Elements : </a:t>
            </a:r>
            <a:r>
              <a:rPr lang="en-US" b="0" dirty="0" err="1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IReadOnlyList</a:t>
            </a:r>
            <a:r>
              <a:rPr lang="en-US" b="0" dirty="0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&lt;Element&gt;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5671" y="3258751"/>
            <a:ext cx="5197514" cy="224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16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163D1F7A-8EC2-964C-BDAD-800ABDE6A853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16FC2621-57EF-6146-B813-1E700278FAD8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657153E-1B58-6E44-AE53-3D9A1B5E1C38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A21A8928-9383-B748-9503-368295B5FA1C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30FD68D7-D4A4-CC4C-A256-C45CE62CE2E4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40C819FC-E697-BA4C-A990-C959305F847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D31D24B9-4885-5D4B-AE0E-45F38EB441AF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27E113B1-B609-CA49-94F1-0942B2CF57B7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226FDD72-9C31-8743-A511-6165EF55A02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2AC76AE1-18D9-D141-8AF7-3C15DC4012C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F9A89BCB-3BB5-B142-A7B5-0B56B126F3C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7DE9A6E4-70AF-2242-BBB3-13F44D00310F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31DF8F94-202B-5F45-AF57-36FD3672A84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5643C4B3-5CEE-FE46-8401-E3772564E3F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3726FBB4-C7B4-A644-9450-FBDEF101C7B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ADA95F17-D100-FD42-BA44-A535E416DA96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CF48481B-8C61-484D-9D24-6422B6F3EF57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8D68F63A-9884-7046-AE31-6106ADE4588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29B3C347-E859-7C4C-82FE-0A49A999F86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89824CD7-FB75-2349-A265-866DE79E12DE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C8DA7C3C-B5D8-6747-A377-CF59D371FE5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390602C8-554F-EE40-A9D7-3BEE9217D4F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0E1AD2C0-AC92-AA45-A0D2-3AF8C03E54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170D55E-E18F-9844-A9BC-6A6F60FCFC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Returning Function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077" y="1845734"/>
            <a:ext cx="6176864" cy="4555498"/>
          </a:xfrm>
        </p:spPr>
        <p:txBody>
          <a:bodyPr/>
          <a:lstStyle/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FunctionOutputResult</a:t>
            </a:r>
            <a:r>
              <a:rPr lang="en-US" b="0" dirty="0">
                <a:solidFill>
                  <a:schemeClr val="accent2"/>
                </a:solidFill>
              </a:rPr>
              <a:t> </a:t>
            </a:r>
            <a:r>
              <a:rPr lang="en-US" b="0" dirty="0"/>
              <a:t>class contains a list of </a:t>
            </a:r>
            <a:r>
              <a:rPr lang="en-US" b="0" dirty="0" err="1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FunctionOutput</a:t>
            </a:r>
            <a:r>
              <a:rPr lang="en-US" b="0" dirty="0"/>
              <a:t> objects</a:t>
            </a:r>
          </a:p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FunctionOutput</a:t>
            </a:r>
            <a:r>
              <a:rPr lang="en-US" b="0" dirty="0"/>
              <a:t> class is a set of Function-Value pairs</a:t>
            </a:r>
          </a:p>
          <a:p>
            <a:pPr lvl="1"/>
            <a:r>
              <a:rPr lang="en-US" b="0" dirty="0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Function : Function</a:t>
            </a:r>
          </a:p>
          <a:p>
            <a:pPr lvl="1"/>
            <a:r>
              <a:rPr lang="en-US" b="0" dirty="0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Value : object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5803" y="1787181"/>
            <a:ext cx="4978400" cy="433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95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9209097-BA1D-CE41-A9AD-A54834876EEB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8" name="shading (lower right)">
              <a:extLst>
                <a:ext uri="{FF2B5EF4-FFF2-40B4-BE49-F238E27FC236}">
                  <a16:creationId xmlns:a16="http://schemas.microsoft.com/office/drawing/2014/main" id="{458F94E0-BBE1-4049-9C8E-3A5E295C762D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7DDBD1D-481C-BC42-B841-EF8E817A2D64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1" name="Group 10" hidden="1">
                <a:extLst>
                  <a:ext uri="{FF2B5EF4-FFF2-40B4-BE49-F238E27FC236}">
                    <a16:creationId xmlns:a16="http://schemas.microsoft.com/office/drawing/2014/main" id="{25288EF5-A833-7643-B28E-BC40A67CC0D9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54639520-650F-9B4A-8E2B-393AEB398142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CE571745-C874-3446-A629-BD5EA27A9A5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57D74D43-3886-8641-A1BF-752235449958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A74E1C5C-9923-C44B-9686-B38BDCD10687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B5758118-34C5-F44E-92F6-3F394F36A6D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437CEF46-0FD3-7B47-83CD-2B3CB2C2B9E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3AB34745-DD42-EE4D-BC99-3C0CA270760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B227BFFA-4E15-1046-996B-53B8B425E90E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FB336416-7D89-694F-9773-D199716CD601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6" name="Freeform 25">
                      <a:extLst>
                        <a:ext uri="{FF2B5EF4-FFF2-40B4-BE49-F238E27FC236}">
                          <a16:creationId xmlns:a16="http://schemas.microsoft.com/office/drawing/2014/main" id="{21B8CE64-B9B2-104C-949B-85C4B7EB2CB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9F09584E-7609-B640-99F8-A9BE0588DF4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C59A3B6A-05A7-164B-9E53-FDED2CE400EF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2C310A69-9F83-434E-8682-4A325A55091F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4EAEC7BD-8BBA-0545-AA5A-5D76B2D78F4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08DB00EB-C487-4B4D-8669-64DB8CDCA99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B9ECD655-30A3-5647-9DAD-D2533CA1F20D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AF203D64-ACC8-D244-9FFB-A72E394EF40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E5E0AE82-0D4C-994F-B405-5BAD02B3817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0A4ABBBD-6140-1146-85F9-7D697910F03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A1A7A4E-7505-3142-8227-4617DF2FB4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Overview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8122722" cy="3429000"/>
          </a:xfrm>
        </p:spPr>
        <p:txBody>
          <a:bodyPr>
            <a:noAutofit/>
          </a:bodyPr>
          <a:lstStyle/>
          <a:p>
            <a:r>
              <a:rPr lang="en-US" b="0" dirty="0"/>
              <a:t>The utility network C# SDK is a managed .NET SDK that provides access to the utility network</a:t>
            </a:r>
          </a:p>
          <a:p>
            <a:r>
              <a:rPr lang="en-US" b="0" dirty="0"/>
              <a:t>It is an object-oriented SDK that aligns with modern C# practices and existing frameworks</a:t>
            </a:r>
          </a:p>
          <a:p>
            <a:r>
              <a:rPr lang="en-US" b="0" dirty="0"/>
              <a:t>It adheres to the principles and architecture of the general </a:t>
            </a:r>
            <a:r>
              <a:rPr lang="en-US" b="0" dirty="0">
                <a:hlinkClick r:id="rId6"/>
              </a:rPr>
              <a:t>Pro SDK</a:t>
            </a:r>
            <a:endParaRPr lang="en-US" b="0" dirty="0"/>
          </a:p>
          <a:p>
            <a:r>
              <a:rPr lang="en-US" b="0" dirty="0"/>
              <a:t>This presentation assumes a basic understanding of the </a:t>
            </a:r>
            <a:r>
              <a:rPr lang="en-US" b="0" dirty="0">
                <a:hlinkClick r:id="rId7"/>
              </a:rPr>
              <a:t>utility network information model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51887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22C20D43-6F7E-9E4C-8776-61412D72E6C6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0" name="shading (lower right)">
              <a:extLst>
                <a:ext uri="{FF2B5EF4-FFF2-40B4-BE49-F238E27FC236}">
                  <a16:creationId xmlns:a16="http://schemas.microsoft.com/office/drawing/2014/main" id="{3DFCF1CB-349D-AD43-8D07-5CF4C0AF135E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D4DE619-475A-1847-8629-29F3732E000B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3" name="Group 12" hidden="1">
                <a:extLst>
                  <a:ext uri="{FF2B5EF4-FFF2-40B4-BE49-F238E27FC236}">
                    <a16:creationId xmlns:a16="http://schemas.microsoft.com/office/drawing/2014/main" id="{B6236233-459E-074D-A407-E07DE4B63FC3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B404E3C2-A178-B940-88FE-C3EEA2188AF7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28084587-6181-4B4A-9E71-6591FF72E55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22C01327-83FC-8F4C-8457-63F9128F82F7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ED49FFAF-FCE1-0048-8F22-D46D1DA7FD95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3F4FC916-0094-414C-BAF6-F551D8E862E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8" name="Freeform 27">
                      <a:extLst>
                        <a:ext uri="{FF2B5EF4-FFF2-40B4-BE49-F238E27FC236}">
                          <a16:creationId xmlns:a16="http://schemas.microsoft.com/office/drawing/2014/main" id="{413F6EE4-054A-9E47-A99E-C0F747853E1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AC91CFC2-CDD8-E544-9510-81FBE0AA60C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50C90625-9A31-A841-BB4A-26753125D4F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DD37922A-FB4D-EC40-BA16-834CC70DAD0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5" name="Freeform 24">
                      <a:extLst>
                        <a:ext uri="{FF2B5EF4-FFF2-40B4-BE49-F238E27FC236}">
                          <a16:creationId xmlns:a16="http://schemas.microsoft.com/office/drawing/2014/main" id="{1E5FC1AE-0EE5-D14F-A350-EA43DC9CE5B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6" name="Rectangle 25">
                      <a:extLst>
                        <a:ext uri="{FF2B5EF4-FFF2-40B4-BE49-F238E27FC236}">
                          <a16:creationId xmlns:a16="http://schemas.microsoft.com/office/drawing/2014/main" id="{2251203D-B25B-B040-9E70-0A817068A47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3AFCDBFB-9725-2846-8893-75DCFD345D5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0EFEFE87-DBA6-3345-9510-BF43B6177621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F63D9E56-4253-8E41-A6E8-171CA83B046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F802B9F0-AECB-9647-A925-C37D7562746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08FD6492-29B0-9F4F-B00C-D97436C9A2CD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19" name="Picture 18">
                    <a:extLst>
                      <a:ext uri="{FF2B5EF4-FFF2-40B4-BE49-F238E27FC236}">
                        <a16:creationId xmlns:a16="http://schemas.microsoft.com/office/drawing/2014/main" id="{0439E883-3815-AD42-BE51-067B8910CF4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13326CD5-24D3-3B49-AC5B-92B9B3CBEB5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4115AA28-EA62-1941-96C7-C246541F23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5F85BF3-C28A-334D-A1E8-326417872C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Future: Additional Result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Future software versions may implement additional result types.</a:t>
            </a:r>
          </a:p>
          <a:p>
            <a:r>
              <a:rPr lang="en-US" b="0" dirty="0"/>
              <a:t>Some possible result types that might be supported in the future are</a:t>
            </a:r>
          </a:p>
          <a:p>
            <a:pPr lvl="1"/>
            <a:r>
              <a:rPr lang="en-US" b="0" dirty="0"/>
              <a:t>Geometry</a:t>
            </a:r>
          </a:p>
          <a:p>
            <a:pPr lvl="1"/>
            <a:r>
              <a:rPr lang="en-US" b="0" dirty="0"/>
              <a:t>Connectivity information</a:t>
            </a:r>
          </a:p>
          <a:p>
            <a:pPr lvl="1"/>
            <a:r>
              <a:rPr lang="en-US" b="0" dirty="0"/>
              <a:t>Network Diagram</a:t>
            </a:r>
          </a:p>
          <a:p>
            <a:pPr lvl="1"/>
            <a:r>
              <a:rPr lang="en-US" b="0" dirty="0"/>
              <a:t>Propagator values per row</a:t>
            </a:r>
          </a:p>
          <a:p>
            <a:pPr lvl="1"/>
            <a:r>
              <a:rPr lang="en-US" b="0" dirty="0"/>
              <a:t>Additional network attributes</a:t>
            </a:r>
          </a:p>
          <a:p>
            <a:r>
              <a:rPr lang="en-US" b="0" dirty="0"/>
              <a:t>Each result type will add a value to the </a:t>
            </a:r>
            <a:r>
              <a:rPr lang="en-US" b="0" dirty="0" err="1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ResultType</a:t>
            </a:r>
            <a:r>
              <a:rPr lang="en-US" b="0" dirty="0">
                <a:solidFill>
                  <a:schemeClr val="accent2"/>
                </a:solidFill>
              </a:rPr>
              <a:t> </a:t>
            </a:r>
            <a:r>
              <a:rPr lang="en-US" b="0" dirty="0" err="1"/>
              <a:t>enum</a:t>
            </a:r>
            <a:r>
              <a:rPr lang="en-US" b="0" dirty="0"/>
              <a:t> and a new concrete subclass of </a:t>
            </a:r>
            <a:r>
              <a:rPr lang="en-US" b="0" dirty="0">
                <a:solidFill>
                  <a:schemeClr val="tx2"/>
                </a:solidFill>
                <a:latin typeface="Consolas" charset="0"/>
                <a:ea typeface="Consolas" charset="0"/>
                <a:cs typeface="Consolas" charset="0"/>
              </a:rPr>
              <a:t>Result</a:t>
            </a:r>
          </a:p>
        </p:txBody>
      </p:sp>
    </p:spTree>
    <p:extLst>
      <p:ext uri="{BB962C8B-B14F-4D97-AF65-F5344CB8AC3E}">
        <p14:creationId xmlns:p14="http://schemas.microsoft.com/office/powerpoint/2010/main" val="263300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C7B23C74-9C91-7844-BDC6-74687EBCAEA9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9" name="shading (lower right)">
              <a:extLst>
                <a:ext uri="{FF2B5EF4-FFF2-40B4-BE49-F238E27FC236}">
                  <a16:creationId xmlns:a16="http://schemas.microsoft.com/office/drawing/2014/main" id="{5A4EF612-F97D-D143-92FF-3A9FCAAF4204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A1E4151-08A4-194F-9C82-EA60A4E79B06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29" name="Group 28" hidden="1">
                <a:extLst>
                  <a:ext uri="{FF2B5EF4-FFF2-40B4-BE49-F238E27FC236}">
                    <a16:creationId xmlns:a16="http://schemas.microsoft.com/office/drawing/2014/main" id="{37A9BD3F-E036-ED48-861F-3CE4CE80A07C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C65F9D84-9AD8-4F4E-991E-D8E591CB0730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53" name="Picture 52">
                  <a:extLst>
                    <a:ext uri="{FF2B5EF4-FFF2-40B4-BE49-F238E27FC236}">
                      <a16:creationId xmlns:a16="http://schemas.microsoft.com/office/drawing/2014/main" id="{D89E43C3-ED67-6548-820C-C424C1B6CD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42E85F40-7769-5143-9BEB-3A1031191128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4B3116C0-BCB7-894D-8723-FB4F7D340130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44" name="Group 43">
                    <a:extLst>
                      <a:ext uri="{FF2B5EF4-FFF2-40B4-BE49-F238E27FC236}">
                        <a16:creationId xmlns:a16="http://schemas.microsoft.com/office/drawing/2014/main" id="{8864A17C-302F-7C4A-8A94-B8A8BC759E9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49" name="Freeform 48">
                      <a:extLst>
                        <a:ext uri="{FF2B5EF4-FFF2-40B4-BE49-F238E27FC236}">
                          <a16:creationId xmlns:a16="http://schemas.microsoft.com/office/drawing/2014/main" id="{E9D1BD84-31C3-EB41-B786-95AEC973494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0" name="Rectangle 49">
                      <a:extLst>
                        <a:ext uri="{FF2B5EF4-FFF2-40B4-BE49-F238E27FC236}">
                          <a16:creationId xmlns:a16="http://schemas.microsoft.com/office/drawing/2014/main" id="{FE49948A-37F5-2046-8B5E-AA9C3BD67FC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1" name="Rectangle 50">
                      <a:extLst>
                        <a:ext uri="{FF2B5EF4-FFF2-40B4-BE49-F238E27FC236}">
                          <a16:creationId xmlns:a16="http://schemas.microsoft.com/office/drawing/2014/main" id="{D2C6ED76-814C-2D4F-A2BC-162F2C46FF8D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45" name="Group 44">
                    <a:extLst>
                      <a:ext uri="{FF2B5EF4-FFF2-40B4-BE49-F238E27FC236}">
                        <a16:creationId xmlns:a16="http://schemas.microsoft.com/office/drawing/2014/main" id="{6FE51785-AFCC-CA4D-9DC2-EA24027CFCB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46" name="Freeform 45">
                      <a:extLst>
                        <a:ext uri="{FF2B5EF4-FFF2-40B4-BE49-F238E27FC236}">
                          <a16:creationId xmlns:a16="http://schemas.microsoft.com/office/drawing/2014/main" id="{B1A43FCD-2333-C543-85CE-B55C088B5B9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7" name="Rectangle 46">
                      <a:extLst>
                        <a:ext uri="{FF2B5EF4-FFF2-40B4-BE49-F238E27FC236}">
                          <a16:creationId xmlns:a16="http://schemas.microsoft.com/office/drawing/2014/main" id="{D2CAE3D7-10DF-554A-8573-5CC1EE9603F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8" name="Rectangle 47">
                      <a:extLst>
                        <a:ext uri="{FF2B5EF4-FFF2-40B4-BE49-F238E27FC236}">
                          <a16:creationId xmlns:a16="http://schemas.microsoft.com/office/drawing/2014/main" id="{E26C89BA-7023-324F-AB93-CF3EEF5F7B97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32" name="Group 31">
                  <a:extLst>
                    <a:ext uri="{FF2B5EF4-FFF2-40B4-BE49-F238E27FC236}">
                      <a16:creationId xmlns:a16="http://schemas.microsoft.com/office/drawing/2014/main" id="{FBB41D17-3E10-CE49-8B4D-BBE6DB4B198F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42" name="Picture 41">
                    <a:extLst>
                      <a:ext uri="{FF2B5EF4-FFF2-40B4-BE49-F238E27FC236}">
                        <a16:creationId xmlns:a16="http://schemas.microsoft.com/office/drawing/2014/main" id="{CF4DAA40-87DD-AB48-89FC-2DEA316A71F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43" name="Picture 42">
                    <a:extLst>
                      <a:ext uri="{FF2B5EF4-FFF2-40B4-BE49-F238E27FC236}">
                        <a16:creationId xmlns:a16="http://schemas.microsoft.com/office/drawing/2014/main" id="{72A7A6FC-933A-C441-BAF4-3F4733AC73B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3" name="Group 32">
                  <a:extLst>
                    <a:ext uri="{FF2B5EF4-FFF2-40B4-BE49-F238E27FC236}">
                      <a16:creationId xmlns:a16="http://schemas.microsoft.com/office/drawing/2014/main" id="{3BBEB970-7A91-054C-9448-602E036B0C95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40" name="Picture 39">
                    <a:extLst>
                      <a:ext uri="{FF2B5EF4-FFF2-40B4-BE49-F238E27FC236}">
                        <a16:creationId xmlns:a16="http://schemas.microsoft.com/office/drawing/2014/main" id="{88A63A07-7B03-654C-946B-156946B7F3B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41" name="Picture 40">
                    <a:extLst>
                      <a:ext uri="{FF2B5EF4-FFF2-40B4-BE49-F238E27FC236}">
                        <a16:creationId xmlns:a16="http://schemas.microsoft.com/office/drawing/2014/main" id="{7133BA3C-590F-A548-BF45-58D704D33EE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2E9D6C59-5731-7047-BA5A-CF4B01A5CC0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264DE352-E918-2140-BA73-38292729BE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35" name="Rectangle 34"/>
          <p:cNvSpPr/>
          <p:nvPr/>
        </p:nvSpPr>
        <p:spPr>
          <a:xfrm>
            <a:off x="1026894" y="2451975"/>
            <a:ext cx="2286000" cy="42062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</a:rPr>
              <a:t>Trace Argument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255494" y="3062974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Starting Points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255494" y="3982531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Barriers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255494" y="5821645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Trace Configuration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55494" y="4902088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Result Types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Tracing Summary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384055" y="3957965"/>
            <a:ext cx="1683817" cy="11942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Result objects</a:t>
            </a:r>
          </a:p>
        </p:txBody>
      </p:sp>
      <p:cxnSp>
        <p:nvCxnSpPr>
          <p:cNvPr id="27" name="Straight Arrow Connector 26"/>
          <p:cNvCxnSpPr>
            <a:cxnSpLocks/>
            <a:stCxn id="25" idx="3"/>
            <a:endCxn id="26" idx="1"/>
          </p:cNvCxnSpPr>
          <p:nvPr/>
        </p:nvCxnSpPr>
        <p:spPr>
          <a:xfrm flipV="1">
            <a:off x="8522109" y="4555095"/>
            <a:ext cx="861946" cy="1"/>
          </a:xfrm>
          <a:prstGeom prst="straightConnector1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cxnSpLocks/>
            <a:endCxn id="25" idx="1"/>
          </p:cNvCxnSpPr>
          <p:nvPr/>
        </p:nvCxnSpPr>
        <p:spPr>
          <a:xfrm>
            <a:off x="3312894" y="4555095"/>
            <a:ext cx="711865" cy="1"/>
          </a:xfrm>
          <a:prstGeom prst="bentConnector3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477984" y="2212038"/>
            <a:ext cx="3086409" cy="4529230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2</a:t>
            </a:r>
            <a:endParaRPr lang="en-US" sz="2400" dirty="0">
              <a:solidFill>
                <a:srgbClr val="FF66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</a:rPr>
              <a:t>Tracer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803011" y="3142747"/>
            <a:ext cx="4900571" cy="2922075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1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097525" y="3456802"/>
            <a:ext cx="2360430" cy="2073293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3202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95B4AA7C-5E41-A74E-9783-85B623E5EDA6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4" name="shading (lower right)">
              <a:extLst>
                <a:ext uri="{FF2B5EF4-FFF2-40B4-BE49-F238E27FC236}">
                  <a16:creationId xmlns:a16="http://schemas.microsoft.com/office/drawing/2014/main" id="{6FCED0B2-D9E3-E844-9D73-DADEE56889BD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7E0200D-9C4F-D944-A807-EE015D60157E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7" name="Group 16" hidden="1">
                <a:extLst>
                  <a:ext uri="{FF2B5EF4-FFF2-40B4-BE49-F238E27FC236}">
                    <a16:creationId xmlns:a16="http://schemas.microsoft.com/office/drawing/2014/main" id="{8A9132CF-405A-B048-85E8-C87DAC1275F1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ADACA651-A49C-A24D-8A81-64C97479BB8A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BEC1EF88-7D63-0C4A-B046-86E3D195DC2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0B8DA0E8-7B25-9D45-B1C2-F045C9B69726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9EC04BC7-B695-2744-94CB-66BEF117C480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6010BABE-0F0F-1E48-878B-923DABF3677E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2" name="Freeform 31">
                      <a:extLst>
                        <a:ext uri="{FF2B5EF4-FFF2-40B4-BE49-F238E27FC236}">
                          <a16:creationId xmlns:a16="http://schemas.microsoft.com/office/drawing/2014/main" id="{714B08A6-14CA-C944-BAD3-763A63A22B2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A631087E-610F-4545-8780-F54E2AE8187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4" name="Rectangle 33">
                      <a:extLst>
                        <a:ext uri="{FF2B5EF4-FFF2-40B4-BE49-F238E27FC236}">
                          <a16:creationId xmlns:a16="http://schemas.microsoft.com/office/drawing/2014/main" id="{B9AE03D3-CBAB-5F45-839E-D4F85443864A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8" name="Group 27">
                    <a:extLst>
                      <a:ext uri="{FF2B5EF4-FFF2-40B4-BE49-F238E27FC236}">
                        <a16:creationId xmlns:a16="http://schemas.microsoft.com/office/drawing/2014/main" id="{149D5B03-01F9-D749-90C7-44BC112E07F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B8529796-3403-094D-B40E-F18559B2765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65CEB3C6-D780-F448-BAE9-CDD997F1CD8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00AF1B86-5D35-074A-8F90-3AAF58775E0A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AC3C0F51-4BA2-564E-973F-2865810A3901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3B31E20B-C4A2-8342-9736-974747E9A5A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461E839A-34A1-9B40-B062-F50E4E35BC2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44092A60-332C-164E-8D28-9E8B68C06848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5F99800B-078E-0F4C-9733-931F4E4AFAB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E8420977-AC58-9049-B335-48783ACDA4D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80BFFF64-7D0F-1D48-91FF-890FBC1552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7DE9DC6-7DB2-C946-BE51-47337C1771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/>
              <a:t>Organization</a:t>
            </a:r>
            <a:r>
              <a:rPr lang="en-US" sz="2800" b="0" dirty="0"/>
              <a:t>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701032" cy="3429000"/>
          </a:xfrm>
        </p:spPr>
        <p:txBody>
          <a:bodyPr>
            <a:normAutofit/>
          </a:bodyPr>
          <a:lstStyle/>
          <a:p>
            <a:r>
              <a:rPr lang="en-US" b="0" dirty="0"/>
              <a:t>Network Diagrams allows the developer to query and edit network diagrams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843016" y="1883664"/>
            <a:ext cx="6121400" cy="2908300"/>
            <a:chOff x="5843016" y="1883664"/>
            <a:chExt cx="6121400" cy="290830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>
              <a:off x="8903756" y="2620935"/>
              <a:ext cx="3039979" cy="702518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795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D306C622-F085-4748-95E1-13F19C04DDA5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3" name="shading (lower right)">
              <a:extLst>
                <a:ext uri="{FF2B5EF4-FFF2-40B4-BE49-F238E27FC236}">
                  <a16:creationId xmlns:a16="http://schemas.microsoft.com/office/drawing/2014/main" id="{90DFB703-6DF7-B140-831A-7F8EF0587FF2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DA9B149-7DC8-8E44-94A1-E81959D4094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6" name="Group 15" hidden="1">
                <a:extLst>
                  <a:ext uri="{FF2B5EF4-FFF2-40B4-BE49-F238E27FC236}">
                    <a16:creationId xmlns:a16="http://schemas.microsoft.com/office/drawing/2014/main" id="{CE9F7EA9-ACA1-1C4F-8A50-E0C13E8377B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0CEF410E-9D5E-CB49-800C-9713BC542D80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4E99128F-A0A2-9C49-87CA-C74D2A44518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6DE2FC01-92F2-164E-9082-3D9C2DFEFC8E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D60EBDD0-0AE4-1642-B185-EAFEBE02C368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5A72A796-CBCF-3C44-922C-2749264D7E89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1" name="Freeform 30">
                      <a:extLst>
                        <a:ext uri="{FF2B5EF4-FFF2-40B4-BE49-F238E27FC236}">
                          <a16:creationId xmlns:a16="http://schemas.microsoft.com/office/drawing/2014/main" id="{1B93A050-4B42-2E4B-AB7F-451146D1B52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69CA8785-B6DA-0044-984F-B1B9446B6BD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766AD4B7-1C9E-C24A-A42F-C79CD3FA4C1B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0B0F70DC-563B-9046-8AF6-E9A2F3DE1EF9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8" name="Freeform 27">
                      <a:extLst>
                        <a:ext uri="{FF2B5EF4-FFF2-40B4-BE49-F238E27FC236}">
                          <a16:creationId xmlns:a16="http://schemas.microsoft.com/office/drawing/2014/main" id="{44A741C1-B584-664E-B73F-D8C2E63BDD5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68A3ED0A-79F7-814C-A81A-9784771023A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395A14DA-08CE-E949-88E5-6B5693EC65BA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6A1159BE-EBEB-B145-A29B-1D1C13ED9680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4B533463-A90F-BD4A-B4F0-15D87552230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1F39832F-C985-3D4D-9085-18F59B4A73F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3C13984C-DED2-EC4B-8144-F096ACDC9F43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B88BE514-F832-0C49-BC11-541CFB53554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ABEDB84E-082C-0D44-8FAC-4920F5C3CA9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E63A1655-DCEB-9B4B-B0F3-F1FA8F3E141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F179745-2C8D-DA41-AA4A-43973BE4BB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The </a:t>
            </a:r>
            <a:r>
              <a:rPr lang="en-US" sz="2800" b="0" dirty="0" err="1"/>
              <a:t>DiagramManager</a:t>
            </a:r>
            <a:r>
              <a:rPr lang="en-US" sz="2800" b="0" dirty="0"/>
              <a:t> Class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85800" y="1399919"/>
            <a:ext cx="10369296" cy="3429000"/>
          </a:xfrm>
        </p:spPr>
        <p:txBody>
          <a:bodyPr/>
          <a:lstStyle/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DiagramManager</a:t>
            </a:r>
            <a:r>
              <a:rPr lang="en-US" b="0" dirty="0">
                <a:solidFill>
                  <a:srgbClr val="2683C6"/>
                </a:solidFill>
              </a:rPr>
              <a:t> </a:t>
            </a:r>
            <a:r>
              <a:rPr lang="en-US" b="0" dirty="0"/>
              <a:t>class serves as the core class in the network diagrams API</a:t>
            </a:r>
          </a:p>
          <a:p>
            <a:r>
              <a:rPr lang="en-US" b="0" dirty="0"/>
              <a:t>Use the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DiagramManager</a:t>
            </a:r>
            <a:r>
              <a:rPr lang="en-US" b="0" dirty="0">
                <a:solidFill>
                  <a:srgbClr val="2683C6"/>
                </a:solidFill>
              </a:rPr>
              <a:t> </a:t>
            </a:r>
            <a:r>
              <a:rPr lang="en-US" b="0" dirty="0"/>
              <a:t>class to:</a:t>
            </a:r>
          </a:p>
          <a:p>
            <a:pPr lvl="1"/>
            <a:r>
              <a:rPr lang="en-US" b="0" dirty="0"/>
              <a:t>Create network diagrams</a:t>
            </a:r>
          </a:p>
          <a:p>
            <a:pPr lvl="1"/>
            <a:r>
              <a:rPr lang="en-US" b="0" dirty="0"/>
              <a:t>Retrieve diagram templates</a:t>
            </a:r>
          </a:p>
          <a:p>
            <a:pPr lvl="1"/>
            <a:r>
              <a:rPr lang="en-US" b="0" dirty="0"/>
              <a:t>Retrieve network diagrams</a:t>
            </a:r>
          </a:p>
          <a:p>
            <a:pPr lvl="1"/>
            <a:r>
              <a:rPr lang="en-US" b="0" dirty="0"/>
              <a:t>Retrieve the related network</a:t>
            </a:r>
          </a:p>
          <a:p>
            <a:pPr lvl="1"/>
            <a:endParaRPr lang="en-US" b="0" dirty="0"/>
          </a:p>
          <a:p>
            <a:pPr marL="201168" lvl="1" indent="0">
              <a:buNone/>
            </a:pPr>
            <a:endParaRPr lang="en-US" b="0" dirty="0"/>
          </a:p>
          <a:p>
            <a:endParaRPr lang="en-US" b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4482" y="3693678"/>
            <a:ext cx="8095013" cy="3076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4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3EFAD9E-4309-044C-9B9D-D7EAE2BCAC57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06B42F0A-B091-7748-880F-47B6546C6972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5B5F0A3-7E33-9A48-96E1-64215456842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6F6CB0DB-0955-6C47-9E53-CE4362208C96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25950EA3-9AE5-6A41-90CD-E4AF38DC9F4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889DB4CF-91DE-8542-8C86-AC551D02AAC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EAFBBAC7-ADB2-074D-B7C0-A84226BAD26D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F7E45B3A-BBD2-7C40-8AD8-0F043F1ABFBB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80021647-EAA7-204A-AE27-E4C81BD7768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C46E0F6D-B27B-EA43-853D-4553C1D5005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8B3694AC-6E8A-7B44-A427-3498F8B7FF5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57AE7674-CAFD-A840-BF07-3D040BCBDB48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5BE96949-90BB-B742-84BB-48C1DF45042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72024F05-6FF7-E14C-A39C-3ECFF83DB91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2F1DD6B2-A4D7-174A-8116-8168EB188AB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717211D8-A9ED-5A41-B41B-D53811CBC02A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C72420E5-9D26-AF4A-85AC-F670352481E4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C73ED2AF-8FAE-B444-BA23-0C5945F3F35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6F5619D4-7678-A448-9171-9640114C444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A4BE2F26-2F47-2041-95A7-255003214AA4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0636CE57-6E53-404E-A753-7DA086DF1F8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525E6685-B255-E945-B9DC-229B27CEA7D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A0B8F175-9DE7-B34C-8F61-E76CD20DAF5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F1F8758-BA81-AD42-8AB0-4A1C5C985B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The </a:t>
            </a:r>
            <a:r>
              <a:rPr lang="en-US" sz="2800" b="0" dirty="0" err="1"/>
              <a:t>NetworkDiagram</a:t>
            </a:r>
            <a:r>
              <a:rPr lang="en-US" sz="2800" b="0" dirty="0"/>
              <a:t> Class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98077" y="1524000"/>
            <a:ext cx="5065660" cy="5207000"/>
          </a:xfrm>
        </p:spPr>
        <p:txBody>
          <a:bodyPr>
            <a:noAutofit/>
          </a:bodyPr>
          <a:lstStyle/>
          <a:p>
            <a:r>
              <a:rPr lang="en-US" b="0" dirty="0"/>
              <a:t>This class represents a diagram generated from a portion of the utility network</a:t>
            </a:r>
          </a:p>
          <a:p>
            <a:r>
              <a:rPr lang="en-US" b="0" dirty="0"/>
              <a:t>Some key routines:</a:t>
            </a:r>
          </a:p>
          <a:p>
            <a:pPr lvl="1"/>
            <a:r>
              <a:rPr lang="en-US" b="0" dirty="0"/>
              <a:t>Update</a:t>
            </a:r>
          </a:p>
          <a:p>
            <a:pPr lvl="1"/>
            <a:r>
              <a:rPr lang="en-US" b="0" dirty="0"/>
              <a:t>Append</a:t>
            </a:r>
          </a:p>
          <a:p>
            <a:pPr lvl="1"/>
            <a:r>
              <a:rPr lang="en-US" b="0" dirty="0"/>
              <a:t>Overwrite</a:t>
            </a:r>
          </a:p>
          <a:p>
            <a:pPr lvl="1"/>
            <a:r>
              <a:rPr lang="en-US" b="0" dirty="0"/>
              <a:t>Store</a:t>
            </a:r>
          </a:p>
          <a:p>
            <a:pPr lvl="1"/>
            <a:r>
              <a:rPr lang="en-US" b="0" dirty="0"/>
              <a:t>Delete</a:t>
            </a:r>
          </a:p>
          <a:p>
            <a:pPr lvl="1"/>
            <a:r>
              <a:rPr lang="en-US" b="0" dirty="0" err="1"/>
              <a:t>ApplyLayout</a:t>
            </a:r>
            <a:endParaRPr lang="en-US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61AEB7-CA47-0544-8D14-D109B5DB39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49537" y="606859"/>
            <a:ext cx="5906431" cy="584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67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B698CB2-C09E-794B-BAF3-2913EAB7F3D7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B128CF56-3711-C349-9664-155202C73E3A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93F744E-FCD3-4242-A98F-1FDA7F5BC799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8AA6E23B-BD35-0348-981D-234D5095F52E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DE1E29BE-0420-F44A-807A-ADA7AFC4ED1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12321790-AD5C-3F49-816F-8928247CABA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94CB861C-71B4-B549-8DAE-2A4AC08F0AD1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4046FCA5-B56E-8D4E-BDA5-51D9B13C70C0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4648DD7A-8145-1E44-8158-7C0C5F4E9C4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57BF9C0D-C361-A648-86CE-C4108BAC2B9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1556CAE0-2ACD-3942-AEA3-C887E38AFDC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37D5FC40-3AA5-5C43-9E3D-12BCA218C943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2247C70E-2654-9345-B5CB-F011784BC8E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258EB8D9-AAEB-E846-8832-97281DCA0E0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87538912-A464-8641-A797-BE5C2966EBC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92D0EE08-2556-3047-A9A5-371A834715B9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B4394CD7-39BF-A247-AF29-5B778F433EDB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F33A6FB1-5525-DD40-AAE8-9775A0FD35D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8AF9DC9B-177A-DF4E-9020-9D504B7E207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3BA800BD-488D-2747-9B2F-C0E19A565521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45126C66-790F-FA47-831A-7D2099B8DAD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9379FC4B-E91F-DA43-9022-5C7295179D7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99D9225F-527D-E945-9737-6840396BD51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0F42AC3-64B5-6741-A650-AC15900B1C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Diagram Element Classes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A network diagram consists of a set of diagram elements which are either junctions, edges, or containers</a:t>
            </a:r>
          </a:p>
          <a:p>
            <a:pPr marL="0" indent="0">
              <a:buNone/>
            </a:pPr>
            <a:endParaRPr lang="en-US" b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6317" y="2336300"/>
            <a:ext cx="7621887" cy="430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56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2B1FEAF7-43CC-0244-A61C-B8AE7ED37E2B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2346A00B-E00C-474F-A831-645AE4AE2282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96386D2-C76C-FF45-8776-D3D079A05F8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EE589F78-A33C-1B49-9C54-A7D20A1D3EA0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DF0E4CEF-4652-A44A-8BF3-E356F68448D4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1DFA483C-4EFE-8548-BBC1-221E4532AC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C66F8B33-D78C-D148-8F5F-146B5CD8AC7C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AA6AB927-3930-F24E-A425-418E9C5332B4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5E630B98-30F4-0748-9022-DFB0E9BC5B0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776AE385-68CF-174E-96E4-EF184048251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25E41004-C284-054F-9DE0-05D917BE1F0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B8246054-EB42-0949-BC42-3CB5474EC700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F341E47A-E87A-7345-BA87-6987F72525F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8FC137C5-70F9-0246-8CAA-8B0E57BE6AF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81E5E9B3-4CB7-6C46-AA55-F066850051C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A226CD25-CE7D-3A42-BF8E-73F70D9DD4C7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9BE5529A-A160-B74B-8CB9-89B7CD03F6FF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7FAA00B3-3373-AF44-809D-67B24F8A696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F5379CA1-F1A3-2748-90E3-C12A3F26C8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F971F4E9-F445-2445-95B9-EFC7A935873E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AFE630A5-EE59-874F-9BEA-91A0F6B9227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8D5A6801-A069-A64C-9436-89E9DCA5885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63C61412-9E63-8F44-8477-DFF6E12C53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8BB1260-03C0-8F4B-8B85-62B92781EC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776DDB-6195-EE46-926B-E61296BBF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Retrieving Diagram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E1F9CD-BEAD-0841-B47D-16851BE743A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By Type (edge, junction, container)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DiagramElementQueryByElementTypes</a:t>
            </a:r>
            <a:r>
              <a:rPr lang="en-US" b="0" dirty="0"/>
              <a:t> class</a:t>
            </a:r>
          </a:p>
          <a:p>
            <a:r>
              <a:rPr lang="en-US" b="0" dirty="0"/>
              <a:t>By Extent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DiagramElementQueryByExtent</a:t>
            </a:r>
            <a:r>
              <a:rPr lang="en-US" b="0" dirty="0"/>
              <a:t> class</a:t>
            </a:r>
          </a:p>
          <a:p>
            <a:r>
              <a:rPr lang="en-US" b="0" dirty="0"/>
              <a:t>By set of </a:t>
            </a:r>
            <a:r>
              <a:rPr lang="en-US" b="0" dirty="0" err="1"/>
              <a:t>ObjectIDs</a:t>
            </a:r>
            <a:endParaRPr lang="en-US" b="0" dirty="0"/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DiagramElementQueryByObjectIDs</a:t>
            </a:r>
            <a:r>
              <a:rPr lang="en-US" b="0" dirty="0"/>
              <a:t> class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161748-AF29-D24B-AB08-50D81ED084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9415" y="4360451"/>
            <a:ext cx="7211958" cy="236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23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23503F5A-E7DA-624F-AEEE-7D0DB4C3D1AF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0C51FE11-9AB6-3344-B292-03209D544C14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221EFD1-9007-0949-A27C-6BD48EF3938C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2614797C-09B4-0C48-9472-D2671ABD1413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8B8AFD9A-755D-8C4C-89F7-CD2B0E1EAEE3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DABFC72E-4D3F-0F4E-A74E-F09F11E5F1C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5C5037FA-2927-2E44-8649-CF253DB9AED6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241AD4C1-DB36-4140-9294-F2C8C07D85E0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8C8A71B4-C920-5F4C-BC5C-CA3DAAC72E3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670825B4-0B6B-9C44-883A-93CB1AC761D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183209F2-DDC5-3E47-A8D7-B18314F10F8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7F5AE7A6-A6C8-D741-A49A-1A31C5D5D623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A23D404A-D2B6-7947-BE76-FF0E0A5F06EB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63BBF6AA-D844-F140-B6F5-A3C3C2BF0AB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EE7B09F9-71E5-A04F-8A0E-067C6DB4802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5CC6D0A8-E8C2-DD44-AA28-C96CA6930C54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096B2FAC-5C55-0640-B1E8-345D538BA0AE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A9235213-CDBA-4F4E-85D9-82C6B973EA5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C73AC7F7-A0EE-8F4B-B59F-60144430CAF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77F09BBC-B533-A74A-8029-8C2C9EFC77C4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4257389F-C70A-E24B-BF47-D70075DF187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7606504E-754C-7747-80CA-F160CA3DE9A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BEB5EF28-F308-DA43-9B4F-FC95B859677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0B614AE-FA6F-AB4E-B6BB-BC171ED9D3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Custom Layouts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98076" y="1526627"/>
            <a:ext cx="11335595" cy="5174319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b="0" dirty="0"/>
              <a:t>Query for set of diagram elements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b="0" dirty="0"/>
              <a:t>Change the shape of those elements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b="0" dirty="0"/>
              <a:t>Add the diagram elements to a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NetworkDiagramSubset</a:t>
            </a:r>
            <a:r>
              <a:rPr lang="en-US" b="0" dirty="0"/>
              <a:t> object</a:t>
            </a:r>
          </a:p>
          <a:p>
            <a:pPr marL="457200" indent="-457200">
              <a:buFont typeface="+mj-lt"/>
              <a:buAutoNum type="arabicPeriod"/>
            </a:pPr>
            <a:r>
              <a:rPr lang="en-US" b="0" dirty="0"/>
              <a:t>Pass that as an argument to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NetworkDiagram.SaveLayout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endParaRPr lang="en-US" b="0" dirty="0">
              <a:solidFill>
                <a:schemeClr val="tx2"/>
              </a:solidFill>
            </a:endParaRPr>
          </a:p>
          <a:p>
            <a:pPr>
              <a:lnSpc>
                <a:spcPct val="120000"/>
              </a:lnSpc>
            </a:pPr>
            <a:endParaRPr lang="en-US" sz="1500" b="0" dirty="0">
              <a:solidFill>
                <a:schemeClr val="accent2"/>
              </a:solidFill>
              <a:latin typeface="Consolas"/>
              <a:cs typeface="Consola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7264" y="4056434"/>
            <a:ext cx="6899898" cy="264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01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BE5BAF9-222B-AC44-AAE1-5278C9C13BB0}"/>
              </a:ext>
            </a:extLst>
          </p:cNvPr>
          <p:cNvGrpSpPr/>
          <p:nvPr/>
        </p:nvGrpSpPr>
        <p:grpSpPr>
          <a:xfrm>
            <a:off x="-182510" y="-16011"/>
            <a:ext cx="12374509" cy="6895040"/>
            <a:chOff x="-182510" y="-16011"/>
            <a:chExt cx="12374509" cy="6895040"/>
          </a:xfrm>
        </p:grpSpPr>
        <p:sp>
          <p:nvSpPr>
            <p:cNvPr id="42" name="gradient background1">
              <a:extLst>
                <a:ext uri="{FF2B5EF4-FFF2-40B4-BE49-F238E27FC236}">
                  <a16:creationId xmlns:a16="http://schemas.microsoft.com/office/drawing/2014/main" id="{A8E27D8D-78EB-F747-8EF9-99C519F868A1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401F3EC-16CA-DE4A-8062-0B009547CC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7303" r="-63134"/>
            <a:stretch/>
          </p:blipFill>
          <p:spPr>
            <a:xfrm>
              <a:off x="-7429" y="5029200"/>
              <a:ext cx="8849755" cy="1849829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1C692D8-49B7-2340-BFB9-2B6DCB96FC2B}"/>
                </a:ext>
              </a:extLst>
            </p:cNvPr>
            <p:cNvGrpSpPr/>
            <p:nvPr/>
          </p:nvGrpSpPr>
          <p:grpSpPr>
            <a:xfrm>
              <a:off x="-182510" y="1590101"/>
              <a:ext cx="7358863" cy="5142146"/>
              <a:chOff x="-182510" y="1590101"/>
              <a:chExt cx="7358863" cy="5142146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2456568E-6B32-2E41-BDC6-66E529494F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97629" y="5445020"/>
                <a:ext cx="1179515" cy="1256277"/>
              </a:xfrm>
              <a:prstGeom prst="rect">
                <a:avLst/>
              </a:prstGeom>
            </p:spPr>
          </p:pic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6CDE8EFF-54B4-4A43-B1A3-2DC3C5BB37B9}"/>
                  </a:ext>
                </a:extLst>
              </p:cNvPr>
              <p:cNvGrpSpPr/>
              <p:nvPr/>
            </p:nvGrpSpPr>
            <p:grpSpPr>
              <a:xfrm>
                <a:off x="-182510" y="1590101"/>
                <a:ext cx="7358863" cy="5142146"/>
                <a:chOff x="-182510" y="1590101"/>
                <a:chExt cx="7358863" cy="5142146"/>
              </a:xfrm>
            </p:grpSpPr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EEC60B20-EB1A-0542-9C38-E3CA999385A4}"/>
                    </a:ext>
                  </a:extLst>
                </p:cNvPr>
                <p:cNvGrpSpPr/>
                <p:nvPr/>
              </p:nvGrpSpPr>
              <p:grpSpPr>
                <a:xfrm>
                  <a:off x="6816682" y="1590101"/>
                  <a:ext cx="359671" cy="469374"/>
                  <a:chOff x="11571458" y="312322"/>
                  <a:chExt cx="359671" cy="469374"/>
                </a:xfrm>
              </p:grpSpPr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48D957B5-BAA8-5143-9F97-317D2A4A0C9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E3522753-8EF2-6B40-80A5-3D3C47FF03C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99037B4-BB1C-D44D-A08C-30566A26599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" name="Group 2">
                  <a:extLst>
                    <a:ext uri="{FF2B5EF4-FFF2-40B4-BE49-F238E27FC236}">
                      <a16:creationId xmlns:a16="http://schemas.microsoft.com/office/drawing/2014/main" id="{143E3A4C-F7FA-FC40-AAE0-8418C69D4241}"/>
                    </a:ext>
                  </a:extLst>
                </p:cNvPr>
                <p:cNvGrpSpPr/>
                <p:nvPr/>
              </p:nvGrpSpPr>
              <p:grpSpPr>
                <a:xfrm>
                  <a:off x="-182510" y="4429403"/>
                  <a:ext cx="6919090" cy="2302844"/>
                  <a:chOff x="-182510" y="4429403"/>
                  <a:chExt cx="6919090" cy="2302844"/>
                </a:xfrm>
              </p:grpSpPr>
              <p:grpSp>
                <p:nvGrpSpPr>
                  <p:cNvPr id="35" name="Group 34">
                    <a:extLst>
                      <a:ext uri="{FF2B5EF4-FFF2-40B4-BE49-F238E27FC236}">
                        <a16:creationId xmlns:a16="http://schemas.microsoft.com/office/drawing/2014/main" id="{D9FD1F75-A033-0646-A700-5B391FD3C92B}"/>
                      </a:ext>
                    </a:extLst>
                  </p:cNvPr>
                  <p:cNvGrpSpPr/>
                  <p:nvPr/>
                </p:nvGrpSpPr>
                <p:grpSpPr>
                  <a:xfrm>
                    <a:off x="5769315" y="5832464"/>
                    <a:ext cx="967265" cy="626661"/>
                    <a:chOff x="10651311" y="-22363"/>
                    <a:chExt cx="1060058" cy="733563"/>
                  </a:xfrm>
                </p:grpSpPr>
                <p:grpSp>
                  <p:nvGrpSpPr>
                    <p:cNvPr id="62" name="Group 61">
                      <a:extLst>
                        <a:ext uri="{FF2B5EF4-FFF2-40B4-BE49-F238E27FC236}">
                          <a16:creationId xmlns:a16="http://schemas.microsoft.com/office/drawing/2014/main" id="{BE224956-AB28-9E4E-A34C-E877F53BE8D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51311" y="-22363"/>
                      <a:ext cx="309805" cy="361912"/>
                      <a:chOff x="8261157" y="1101314"/>
                      <a:chExt cx="309805" cy="361912"/>
                    </a:xfrm>
                  </p:grpSpPr>
                  <p:pic>
                    <p:nvPicPr>
                      <p:cNvPr id="82" name="Picture 81">
                        <a:extLst>
                          <a:ext uri="{FF2B5EF4-FFF2-40B4-BE49-F238E27FC236}">
                            <a16:creationId xmlns:a16="http://schemas.microsoft.com/office/drawing/2014/main" id="{3A98AF12-7472-A84A-9D06-3ED7A46ACD8B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32722" y="1314553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5" name="Picture 84">
                        <a:extLst>
                          <a:ext uri="{FF2B5EF4-FFF2-40B4-BE49-F238E27FC236}">
                            <a16:creationId xmlns:a16="http://schemas.microsoft.com/office/drawing/2014/main" id="{13123EC5-43AE-E440-9FE2-A10AEDC86770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261157" y="1101314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63" name="Picture 62">
                      <a:extLst>
                        <a:ext uri="{FF2B5EF4-FFF2-40B4-BE49-F238E27FC236}">
                          <a16:creationId xmlns:a16="http://schemas.microsoft.com/office/drawing/2014/main" id="{5653C467-4E43-BF40-8B8C-D90D2ABF56C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7" name="Group 36">
                    <a:extLst>
                      <a:ext uri="{FF2B5EF4-FFF2-40B4-BE49-F238E27FC236}">
                        <a16:creationId xmlns:a16="http://schemas.microsoft.com/office/drawing/2014/main" id="{485AC011-F142-6745-A8F2-504D44374C51}"/>
                      </a:ext>
                    </a:extLst>
                  </p:cNvPr>
                  <p:cNvGrpSpPr/>
                  <p:nvPr/>
                </p:nvGrpSpPr>
                <p:grpSpPr>
                  <a:xfrm>
                    <a:off x="3411853" y="6193446"/>
                    <a:ext cx="954183" cy="422934"/>
                    <a:chOff x="10809713" y="113601"/>
                    <a:chExt cx="1045721" cy="495083"/>
                  </a:xfrm>
                </p:grpSpPr>
                <p:grpSp>
                  <p:nvGrpSpPr>
                    <p:cNvPr id="55" name="Group 54">
                      <a:extLst>
                        <a:ext uri="{FF2B5EF4-FFF2-40B4-BE49-F238E27FC236}">
                          <a16:creationId xmlns:a16="http://schemas.microsoft.com/office/drawing/2014/main" id="{1F9602DE-4C65-D543-B9B1-5E741F2F939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713" y="113601"/>
                      <a:ext cx="1045721" cy="429930"/>
                      <a:chOff x="8419559" y="1237278"/>
                      <a:chExt cx="1045721" cy="429930"/>
                    </a:xfrm>
                  </p:grpSpPr>
                  <p:pic>
                    <p:nvPicPr>
                      <p:cNvPr id="57" name="Picture 56">
                        <a:extLst>
                          <a:ext uri="{FF2B5EF4-FFF2-40B4-BE49-F238E27FC236}">
                            <a16:creationId xmlns:a16="http://schemas.microsoft.com/office/drawing/2014/main" id="{623D0C1A-0D15-E146-AD56-3B96A2A26DC6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19559" y="1518535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8" name="Picture 57">
                        <a:extLst>
                          <a:ext uri="{FF2B5EF4-FFF2-40B4-BE49-F238E27FC236}">
                            <a16:creationId xmlns:a16="http://schemas.microsoft.com/office/drawing/2014/main" id="{0B99686D-5F7D-ED45-B9F0-973EDF6381CE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80256" y="1237278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6" name="Picture 55">
                      <a:extLst>
                        <a:ext uri="{FF2B5EF4-FFF2-40B4-BE49-F238E27FC236}">
                          <a16:creationId xmlns:a16="http://schemas.microsoft.com/office/drawing/2014/main" id="{8ED8C97A-AD16-1145-80EC-C198940746D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129114" y="538126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8" name="Group 37">
                    <a:extLst>
                      <a:ext uri="{FF2B5EF4-FFF2-40B4-BE49-F238E27FC236}">
                        <a16:creationId xmlns:a16="http://schemas.microsoft.com/office/drawing/2014/main" id="{A87A30DE-E2D8-AB46-8683-38B14A874CBF}"/>
                      </a:ext>
                    </a:extLst>
                  </p:cNvPr>
                  <p:cNvGrpSpPr/>
                  <p:nvPr/>
                </p:nvGrpSpPr>
                <p:grpSpPr>
                  <a:xfrm>
                    <a:off x="4822044" y="6262873"/>
                    <a:ext cx="352237" cy="469374"/>
                    <a:chOff x="11645762" y="161755"/>
                    <a:chExt cx="386028" cy="549445"/>
                  </a:xfrm>
                </p:grpSpPr>
                <p:grpSp>
                  <p:nvGrpSpPr>
                    <p:cNvPr id="51" name="Group 50">
                      <a:extLst>
                        <a:ext uri="{FF2B5EF4-FFF2-40B4-BE49-F238E27FC236}">
                          <a16:creationId xmlns:a16="http://schemas.microsoft.com/office/drawing/2014/main" id="{729A482F-372B-574B-8223-6172B02DB27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11370" y="161755"/>
                      <a:ext cx="320420" cy="304068"/>
                      <a:chOff x="9321216" y="1285432"/>
                      <a:chExt cx="320420" cy="304068"/>
                    </a:xfrm>
                  </p:grpSpPr>
                  <p:pic>
                    <p:nvPicPr>
                      <p:cNvPr id="53" name="Picture 52">
                        <a:extLst>
                          <a:ext uri="{FF2B5EF4-FFF2-40B4-BE49-F238E27FC236}">
                            <a16:creationId xmlns:a16="http://schemas.microsoft.com/office/drawing/2014/main" id="{0A80EF58-1CCD-6642-ACFA-EA15A7C706A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03396" y="1440827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4" name="Picture 53">
                        <a:extLst>
                          <a:ext uri="{FF2B5EF4-FFF2-40B4-BE49-F238E27FC236}">
                            <a16:creationId xmlns:a16="http://schemas.microsoft.com/office/drawing/2014/main" id="{DE5709FA-0309-754D-8101-A1E50CE5620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21216" y="1285432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2" name="Picture 51">
                      <a:extLst>
                        <a:ext uri="{FF2B5EF4-FFF2-40B4-BE49-F238E27FC236}">
                          <a16:creationId xmlns:a16="http://schemas.microsoft.com/office/drawing/2014/main" id="{88DF0327-CCB2-1743-9121-DB0B4BB9031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75" name="Picture 74">
                    <a:extLst>
                      <a:ext uri="{FF2B5EF4-FFF2-40B4-BE49-F238E27FC236}">
                        <a16:creationId xmlns:a16="http://schemas.microsoft.com/office/drawing/2014/main" id="{8AFF80EB-1C5D-2944-87A3-31416BE74B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244149" y="5491559"/>
                    <a:ext cx="830164" cy="898210"/>
                  </a:xfrm>
                  <a:prstGeom prst="rect">
                    <a:avLst/>
                  </a:prstGeom>
                </p:spPr>
              </p:pic>
              <p:pic>
                <p:nvPicPr>
                  <p:cNvPr id="44" name="Picture 43">
                    <a:extLst>
                      <a:ext uri="{FF2B5EF4-FFF2-40B4-BE49-F238E27FC236}">
                        <a16:creationId xmlns:a16="http://schemas.microsoft.com/office/drawing/2014/main" id="{67C6C995-5EDD-3944-8BB2-2449EF71B50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/>
                  <a:srcRect l="15175" t="26226" r="51208" b="38567"/>
                  <a:stretch/>
                </p:blipFill>
                <p:spPr>
                  <a:xfrm>
                    <a:off x="-182510" y="4777754"/>
                    <a:ext cx="1636418" cy="1713792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2AAB52DE-88A7-164B-BE2C-42822CE3CF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3672061" y="5507607"/>
                    <a:ext cx="745497" cy="805943"/>
                  </a:xfrm>
                  <a:prstGeom prst="rect">
                    <a:avLst/>
                  </a:prstGeom>
                </p:spPr>
              </p:pic>
              <p:pic>
                <p:nvPicPr>
                  <p:cNvPr id="65" name="Picture 64">
                    <a:extLst>
                      <a:ext uri="{FF2B5EF4-FFF2-40B4-BE49-F238E27FC236}">
                        <a16:creationId xmlns:a16="http://schemas.microsoft.com/office/drawing/2014/main" id="{F1230AF7-729C-EB46-85B5-9622F172659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01149" y="4429403"/>
                    <a:ext cx="321961" cy="348351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74023230-13E6-D443-A5A0-AC9D76F88BD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2180354" y="5258247"/>
                    <a:ext cx="476501" cy="512503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FBB09D29-9E63-924E-946B-565F5AB6483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5171572" y="5943844"/>
                    <a:ext cx="407711" cy="439640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89F8FB26-1BC6-EB47-ADE7-93E815C13A4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5620256" y="6193446"/>
                    <a:ext cx="252434" cy="271507"/>
                  </a:xfrm>
                  <a:prstGeom prst="rect">
                    <a:avLst/>
                  </a:prstGeom>
                </p:spPr>
              </p:pic>
            </p:grpSp>
          </p:grpSp>
        </p:grpSp>
      </p:grp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DEBD7"/>
                </a:solidFill>
              </a:rPr>
              <a:t>David Crawford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6871" y="2932886"/>
            <a:ext cx="4527741" cy="584775"/>
          </a:xfrm>
        </p:spPr>
        <p:txBody>
          <a:bodyPr/>
          <a:lstStyle/>
          <a:p>
            <a:r>
              <a:rPr lang="en-US" dirty="0"/>
              <a:t>Network Diagrams</a:t>
            </a:r>
          </a:p>
        </p:txBody>
      </p:sp>
      <p:pic>
        <p:nvPicPr>
          <p:cNvPr id="10" name="Picture Placeholder 9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F3F82D5E-42AD-A945-9185-EB4A6AE5D72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13"/>
          <a:srcRect l="2315" r="23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8745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3368E5DF-B989-2644-9E9F-7C12031837FB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4" name="shading (lower right)">
              <a:extLst>
                <a:ext uri="{FF2B5EF4-FFF2-40B4-BE49-F238E27FC236}">
                  <a16:creationId xmlns:a16="http://schemas.microsoft.com/office/drawing/2014/main" id="{37DAAF07-20AD-D247-9F6D-38F5AD1938EC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49989A1-4D37-1542-B82B-BDD100D415C3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7" name="Group 16" hidden="1">
                <a:extLst>
                  <a:ext uri="{FF2B5EF4-FFF2-40B4-BE49-F238E27FC236}">
                    <a16:creationId xmlns:a16="http://schemas.microsoft.com/office/drawing/2014/main" id="{F5EF1440-BCDB-EF43-9C92-646CDC913869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DE8653D4-15D6-034F-81CE-6BE47D1C0EF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444D5577-1A4A-3847-AAFB-A3DE413254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5CC27CA7-6ADD-8042-AB16-AB03899A2AE2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6FBCF6C1-5110-CF4C-9175-7AC0168D8E1A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94BE830D-C727-EB47-A51A-7AA24D0EE20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2" name="Freeform 31">
                      <a:extLst>
                        <a:ext uri="{FF2B5EF4-FFF2-40B4-BE49-F238E27FC236}">
                          <a16:creationId xmlns:a16="http://schemas.microsoft.com/office/drawing/2014/main" id="{852DD648-B411-9C4A-9D20-B1871C76439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D6168C6E-7010-DE4C-9532-6A92C9E80C3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4" name="Rectangle 33">
                      <a:extLst>
                        <a:ext uri="{FF2B5EF4-FFF2-40B4-BE49-F238E27FC236}">
                          <a16:creationId xmlns:a16="http://schemas.microsoft.com/office/drawing/2014/main" id="{F6A06FDE-4741-794D-BBC1-6F7789D3F8B9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8" name="Group 27">
                    <a:extLst>
                      <a:ext uri="{FF2B5EF4-FFF2-40B4-BE49-F238E27FC236}">
                        <a16:creationId xmlns:a16="http://schemas.microsoft.com/office/drawing/2014/main" id="{608D9EDE-FB38-0640-8453-1218E90EE7B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AA5699FC-212F-564B-884E-3694F003F4E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788DF1B9-865B-284D-8631-38E5B3B6C67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98614C3B-812D-AF4A-A105-4E2B14BA6E44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B3A04AE2-FE0F-C74F-B2D1-F39A31A93323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B70CB937-B278-8F43-A5A1-085BB429A39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D3F2E757-8441-2F49-8280-DA9C3861A8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E769A356-2FA6-264F-B746-BDD61A41DFD3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9C6C7492-70A7-6348-9541-A5929DC906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20B1986F-39B2-4441-BF25-AA25E2676FE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EEC74675-7A00-3D4D-B51D-74C40A39101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4DD35F4-BFF4-774F-8C45-686F969C64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98077" y="1845734"/>
            <a:ext cx="5349526" cy="4555498"/>
          </a:xfrm>
        </p:spPr>
        <p:txBody>
          <a:bodyPr>
            <a:normAutofit/>
          </a:bodyPr>
          <a:lstStyle/>
          <a:p>
            <a:r>
              <a:rPr lang="en-US" b="0" dirty="0"/>
              <a:t>Finally, Pro Integration describes how the utility network API integrates with other parts of the Pro SDK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843016" y="1883664"/>
            <a:ext cx="6127741" cy="2908300"/>
            <a:chOff x="5843016" y="1883664"/>
            <a:chExt cx="6127741" cy="290830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>
              <a:off x="5877290" y="1918416"/>
              <a:ext cx="6093467" cy="702519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1982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AF00F80-ACEA-FC44-A951-1B55859819D2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465AB037-E56C-4B4C-823C-51234C958D26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FE4220B-3311-414E-8E41-F3AB68BF56E7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4" name="Group 13" hidden="1">
                <a:extLst>
                  <a:ext uri="{FF2B5EF4-FFF2-40B4-BE49-F238E27FC236}">
                    <a16:creationId xmlns:a16="http://schemas.microsoft.com/office/drawing/2014/main" id="{DEE8BA34-0DE8-444F-805E-3A2C6B56ECFA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EAF89166-CE17-C540-8965-B7AF79692D77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7E405953-6382-7841-9B7E-76932CB1D76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A16615B8-CB42-4E44-9C25-1AAD620025E7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AE1D6359-D06B-0D4C-8989-6EEDEB0762BA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A3049F19-2F0E-4F4B-8BA5-B78355B1DBD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C707B1A8-0F0D-6448-8AD1-6BE9C335D62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6A642570-BC35-0E4A-94E3-8CD1E00A5FE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AA143251-8B5C-DB41-9A43-615C21A485F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BBE9E073-5062-484C-8778-996A18322D1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6" name="Freeform 25">
                      <a:extLst>
                        <a:ext uri="{FF2B5EF4-FFF2-40B4-BE49-F238E27FC236}">
                          <a16:creationId xmlns:a16="http://schemas.microsoft.com/office/drawing/2014/main" id="{FAFDB1CD-7EC0-CC4C-955B-496897A8C38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F728D317-44D6-6541-A6CC-BD9D7A491FE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44F30F29-7BAE-8A49-BFF8-9DE26EC24748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FABBCE91-68AB-274B-8A21-F1368AE0FC36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5C5B4171-8938-BE41-B9AA-C0D1F1F9F43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3BCDC29B-BCCE-F04F-80B2-050A4EB5EF4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040B044E-9A90-8542-92D8-88442F9BC3A2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19A51EA5-DBAB-4C43-AABE-13F2059A02D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A4E7D935-777D-B441-BDEF-57D87E12C31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A54DE562-7B61-764C-AEFE-572F3D0279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18DAC91-E1DC-FF49-B6ED-58662A96D6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Architectural Topics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DML-only (Data Manipulation Language)</a:t>
            </a:r>
          </a:p>
          <a:p>
            <a:r>
              <a:rPr lang="en-US" b="0" dirty="0"/>
              <a:t>Threading</a:t>
            </a:r>
          </a:p>
        </p:txBody>
      </p:sp>
      <p:pic>
        <p:nvPicPr>
          <p:cNvPr id="5" name="Picture 4" descr="IMG_2218.JPG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88" b="99939" l="8742" r="99592">
                        <a14:foregroundMark x1="15278" y1="89890" x2="9886" y2="95895"/>
                        <a14:foregroundMark x1="9886" y1="95895" x2="24959" y2="99939"/>
                        <a14:foregroundMark x1="24959" y1="99939" x2="94363" y2="99663"/>
                        <a14:foregroundMark x1="94363" y1="99663" x2="98693" y2="93413"/>
                        <a14:foregroundMark x1="98693" y1="93413" x2="97794" y2="85999"/>
                        <a14:foregroundMark x1="97794" y1="85999" x2="90727" y2="72304"/>
                        <a14:foregroundMark x1="90727" y1="72304" x2="87786" y2="70772"/>
                        <a14:foregroundMark x1="86887" y1="70619" x2="72753" y2="82843"/>
                        <a14:foregroundMark x1="72753" y1="82843" x2="63154" y2="87224"/>
                        <a14:foregroundMark x1="63154" y1="87224" x2="56618" y2="87653"/>
                        <a14:foregroundMark x1="9641" y1="92555" x2="6291" y2="99234"/>
                        <a14:foregroundMark x1="6291" y1="99234" x2="50408" y2="99939"/>
                        <a14:foregroundMark x1="50408" y1="99939" x2="78758" y2="99755"/>
                        <a14:foregroundMark x1="78758" y1="99755" x2="68995" y2="94608"/>
                        <a14:foregroundMark x1="68995" y1="94608" x2="55556" y2="91207"/>
                        <a14:foregroundMark x1="93423" y1="75643" x2="99918" y2="91176"/>
                        <a14:foregroundMark x1="99918" y1="91176" x2="99387" y2="98468"/>
                        <a14:foregroundMark x1="99387" y1="98468" x2="10866" y2="99939"/>
                        <a14:foregroundMark x1="10866" y1="99939" x2="8742" y2="96507"/>
                        <a14:foregroundMark x1="93423" y1="75643" x2="99837" y2="93321"/>
                        <a14:foregroundMark x1="99837" y1="93321" x2="94567" y2="99816"/>
                        <a14:foregroundMark x1="94567" y1="99816" x2="92810" y2="92953"/>
                        <a14:foregroundMark x1="92810" y1="92953" x2="94649" y2="80392"/>
                        <a14:foregroundMark x1="97467" y1="87776" x2="99592" y2="95221"/>
                        <a14:foregroundMark x1="99592" y1="95221" x2="98325" y2="979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6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51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E841162-FDA5-D54B-804E-44B56E35204C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3" name="shading (lower right)">
              <a:extLst>
                <a:ext uri="{FF2B5EF4-FFF2-40B4-BE49-F238E27FC236}">
                  <a16:creationId xmlns:a16="http://schemas.microsoft.com/office/drawing/2014/main" id="{60FFDA18-5FCF-0249-B569-26D3D281BC33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DC4E9B9-E7FA-CF4A-B0EB-BEB370A0BCD7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6" name="Group 15" hidden="1">
                <a:extLst>
                  <a:ext uri="{FF2B5EF4-FFF2-40B4-BE49-F238E27FC236}">
                    <a16:creationId xmlns:a16="http://schemas.microsoft.com/office/drawing/2014/main" id="{10FD1E38-C62B-EC45-97D6-16E3FB7861D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1596A94E-C3A2-D64A-9924-014CA40534D2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40DED9C8-4E0E-E648-9560-C2BBAB28D90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A96BE2E3-6F3D-344D-92DA-9545E1357DDD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3166DFB6-3F47-0F4F-80BB-1F2730961669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7AB9F046-C84F-0747-9159-37B61CB02FA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1" name="Freeform 30">
                      <a:extLst>
                        <a:ext uri="{FF2B5EF4-FFF2-40B4-BE49-F238E27FC236}">
                          <a16:creationId xmlns:a16="http://schemas.microsoft.com/office/drawing/2014/main" id="{D26F1F48-949C-214A-AF50-21BBECF5921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5D539442-ACB3-1B41-B109-D38796A6091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18AAA8D5-ECBE-EE43-BB84-5A8222F4D2BA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6A5CCAF3-F167-484D-AAAB-827ED268722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8" name="Freeform 27">
                      <a:extLst>
                        <a:ext uri="{FF2B5EF4-FFF2-40B4-BE49-F238E27FC236}">
                          <a16:creationId xmlns:a16="http://schemas.microsoft.com/office/drawing/2014/main" id="{11BD8595-7558-2A47-926F-6F822D17EB8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71ED1338-BE74-114D-B619-92DE1E19BEA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CCB00683-5A06-CD46-B69A-BE160BE12FDE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CE7810C0-BB6F-B24A-9EB4-B10E88A02728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AFCB3C25-955C-F348-BFD6-5F44F797651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17C560C0-77CA-0E49-868D-73152D76082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E36AD5F8-9342-4149-8660-6EECC50277A5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79884EB8-87B1-064F-BE78-C8D53FD5C1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4B56AF65-4BB8-3741-A95B-7A596DAE9A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D00B3F30-85F3-CE49-A3D5-D34C7CC9D3F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19D3D65-6C64-3340-87A9-C79BCDFC7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b="0" dirty="0"/>
              <a:t>The </a:t>
            </a:r>
            <a:r>
              <a:rPr lang="en-US" sz="2800" b="0" dirty="0" err="1"/>
              <a:t>UtilityNetworkLayer</a:t>
            </a:r>
            <a:r>
              <a:rPr lang="en-US" sz="2800" b="0" dirty="0"/>
              <a:t> Class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UtilityNetworkLayer</a:t>
            </a:r>
            <a:r>
              <a:rPr lang="en-US" b="0" dirty="0">
                <a:solidFill>
                  <a:srgbClr val="2683C6"/>
                </a:solidFill>
              </a:rPr>
              <a:t> </a:t>
            </a:r>
            <a:r>
              <a:rPr lang="en-US" b="0" dirty="0"/>
              <a:t>class represents a utility network layer in a map</a:t>
            </a:r>
          </a:p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UtilityNetworkLayer</a:t>
            </a:r>
            <a:r>
              <a:rPr lang="en-US" b="0" dirty="0"/>
              <a:t> class inherits from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CompositeLayer</a:t>
            </a:r>
            <a:r>
              <a:rPr lang="en-US" b="0" dirty="0"/>
              <a:t>, which can be used to iterate through the dirty area and error sublayers</a:t>
            </a:r>
          </a:p>
          <a:p>
            <a:pPr marL="0" indent="0">
              <a:buNone/>
            </a:pP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</a:rPr>
              <a:t>GetUtilityNetwork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</a:rPr>
              <a:t>() :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</a:rPr>
              <a:t>UtilityNetwork</a:t>
            </a:r>
            <a:endParaRPr lang="en-US" b="0" dirty="0">
              <a:solidFill>
                <a:schemeClr val="tx2"/>
              </a:solidFill>
              <a:latin typeface="Consolas" panose="020B0609020204030204" pitchFamily="49" charset="0"/>
            </a:endParaRPr>
          </a:p>
          <a:p>
            <a:pPr lvl="1"/>
            <a:r>
              <a:rPr lang="en-US" b="0" dirty="0"/>
              <a:t>Returns the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</a:rPr>
              <a:t>UtilityNetwork</a:t>
            </a:r>
            <a:r>
              <a:rPr lang="en-US" b="0" dirty="0"/>
              <a:t> class pointed at by this layer</a:t>
            </a:r>
          </a:p>
          <a:p>
            <a:pPr lvl="1"/>
            <a:r>
              <a:rPr lang="en-US" b="0" dirty="0"/>
              <a:t>Used with ArcGIS Pro add-ins to obtain the underlying geodatabase object from the selected layer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40146" y="4774063"/>
            <a:ext cx="4088716" cy="179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62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7A0EB13-534B-874C-A9C7-65E1955CFD7C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B5EC3506-D144-2644-BA02-72CFA3EEC6CC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9E799CB-A662-2C42-8160-B5C2C46992FB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2F75B8BB-B2A3-B84C-90B7-04E6C4CDF438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A0BCC5F3-B2B6-B340-8DE4-EE6BF61D7718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CF8081E6-F95A-3549-8966-36FE255A693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CA5445E9-AD4F-E144-8883-32AD837F7415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4AA46870-A562-E34B-9541-E21AE842FBA7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918A6BF3-4C9F-8247-95CB-6E5BB3F6B88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AABDFCF1-7D39-C241-8921-EE31BD21962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9B381308-4CD7-ED4C-9E56-0AC6C4BAB85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4B5449CA-3B4F-3E40-AFBB-A2AA61F52870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0081667B-AE91-A94B-A849-954601D80D5B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483F4802-3C46-C747-BE0B-8B4F19B3331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8CC09291-2BD2-E147-B6EC-6139348814E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0AA5E655-CAB5-0B47-AF7E-C9ED35E68E48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49D0959A-6F27-214C-9BC0-121FEE52DD4F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EAAC749B-2B44-2F4A-A332-8212FD989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82B72EA2-26D0-DB43-A80F-E19ACCFA046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5DE08002-CE07-6145-BA8E-E0FF6F00B985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073D6A5E-83CA-3E4B-B3E9-2005268C6D7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0142419A-5F64-6745-9208-B144B17498F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634BFCE5-F016-3B46-B691-B658F4A4576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1275FB1-51FF-8D4D-9390-6F99F0B969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Ribbon Integration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When you are writing a button or tool to appear on the ribbon, the </a:t>
            </a:r>
            <a:r>
              <a:rPr lang="en-US" b="0" dirty="0" err="1"/>
              <a:t>config.daml</a:t>
            </a:r>
            <a:r>
              <a:rPr lang="en-US" b="0" dirty="0"/>
              <a:t> file is used to configure when the object is enabled</a:t>
            </a:r>
          </a:p>
          <a:p>
            <a:pPr lvl="1"/>
            <a:r>
              <a:rPr lang="en-US" b="0" dirty="0">
                <a:hlinkClick r:id="rId7"/>
              </a:rPr>
              <a:t>As described by the Pro SDK documentation</a:t>
            </a:r>
            <a:endParaRPr lang="en-US" b="0" dirty="0"/>
          </a:p>
          <a:p>
            <a:r>
              <a:rPr lang="en-US" b="0" dirty="0"/>
              <a:t>We provide a new utility network condition that enables items if a utility network layer is in the active map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E39135-2464-5440-BE66-D91DE171AB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2758" y="5103349"/>
            <a:ext cx="102489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14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962D6869-3E42-5D47-B910-C5E5EE549054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1" name="shading (lower right)">
              <a:extLst>
                <a:ext uri="{FF2B5EF4-FFF2-40B4-BE49-F238E27FC236}">
                  <a16:creationId xmlns:a16="http://schemas.microsoft.com/office/drawing/2014/main" id="{3F988ED1-2275-0E47-8362-875B0B8E9410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D5FEB22-7194-A546-A8F4-883B49C3CF9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4" name="Group 13" hidden="1">
                <a:extLst>
                  <a:ext uri="{FF2B5EF4-FFF2-40B4-BE49-F238E27FC236}">
                    <a16:creationId xmlns:a16="http://schemas.microsoft.com/office/drawing/2014/main" id="{AE1D9021-3B3C-404D-9965-5EA20C3EA2D4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A1872D38-24E9-1A40-B971-FB6AC86D10F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66C10954-8605-7B49-AE8A-2FBD5EA2CD2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C1BD2C6B-03E2-C946-8F0A-CA4638135FAF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F301AFA2-80B2-B04D-98C5-E73F30A791CE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8EEBE4F3-EEB3-3143-8F74-68E8DAEAB2FE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CA249CCE-0069-E541-8E1F-5CAA3409852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801AD7BB-2985-4046-B8B6-296F9741C54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19873E9F-7B55-B240-8B46-057545D9836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F93499DB-5862-FE4A-B1A1-31803F877B35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6" name="Freeform 25">
                      <a:extLst>
                        <a:ext uri="{FF2B5EF4-FFF2-40B4-BE49-F238E27FC236}">
                          <a16:creationId xmlns:a16="http://schemas.microsoft.com/office/drawing/2014/main" id="{B13B0C8E-6521-5D48-ABC4-DE7C393B35E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DDDA6112-BACE-FF42-A95C-D7BC075EC8F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F74FECF2-EE79-9942-9C85-1AEFC4D050A0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36647CA7-AF49-7F43-A5F3-1AB460B5B69A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A2E65070-20C7-3045-98FF-90B2DEDA67E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9A108213-C613-6D43-8F6B-DA0681F506D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F29BB878-8972-954B-8B72-B14CEB268232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EA4B6B17-15FA-8143-9A24-4F760F58A37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D342EE3F-A21D-294A-B549-8F7A8628249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7C8C9BA5-AE12-ED43-BD8A-F0E9C8710A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279B028-48D8-7B46-A064-FE0DCD09D1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Editor Integration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The preferred technique for editing is to use the high level </a:t>
            </a:r>
            <a:r>
              <a:rPr lang="en-US" b="0" dirty="0" err="1">
                <a:solidFill>
                  <a:schemeClr val="tx2"/>
                </a:solidFill>
              </a:rPr>
              <a:t>EditOperation</a:t>
            </a:r>
            <a:r>
              <a:rPr lang="en-US" b="0" dirty="0"/>
              <a:t> class</a:t>
            </a:r>
          </a:p>
          <a:p>
            <a:pPr lvl="1"/>
            <a:r>
              <a:rPr lang="en-US" b="0" dirty="0"/>
              <a:t>This class includes a number of high-level editing routines like </a:t>
            </a:r>
            <a:r>
              <a:rPr lang="en-US" b="0" dirty="0">
                <a:solidFill>
                  <a:schemeClr val="tx2"/>
                </a:solidFill>
              </a:rPr>
              <a:t>Create()</a:t>
            </a:r>
            <a:r>
              <a:rPr lang="en-US" b="0" dirty="0"/>
              <a:t>, </a:t>
            </a:r>
            <a:r>
              <a:rPr lang="en-US" b="0" dirty="0">
                <a:solidFill>
                  <a:schemeClr val="tx2"/>
                </a:solidFill>
              </a:rPr>
              <a:t>Delete()</a:t>
            </a:r>
            <a:r>
              <a:rPr lang="en-US" b="0" dirty="0"/>
              <a:t>, </a:t>
            </a:r>
            <a:r>
              <a:rPr lang="en-US" b="0" dirty="0">
                <a:solidFill>
                  <a:schemeClr val="tx2"/>
                </a:solidFill>
              </a:rPr>
              <a:t>Move()</a:t>
            </a:r>
          </a:p>
          <a:p>
            <a:pPr lvl="1"/>
            <a:r>
              <a:rPr lang="en-US" b="0" dirty="0"/>
              <a:t>These routines queue up edits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</a:rPr>
              <a:t>EditOperation.Execute</a:t>
            </a:r>
            <a:r>
              <a:rPr lang="en-US" b="0" dirty="0">
                <a:solidFill>
                  <a:schemeClr val="tx2"/>
                </a:solidFill>
              </a:rPr>
              <a:t>() </a:t>
            </a:r>
            <a:r>
              <a:rPr lang="en-US" b="0" dirty="0"/>
              <a:t>fires off the actual edits</a:t>
            </a:r>
          </a:p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tx2"/>
                </a:solidFill>
              </a:rPr>
              <a:t>EditOperation</a:t>
            </a:r>
            <a:r>
              <a:rPr lang="en-US" b="0" dirty="0"/>
              <a:t> was extended in 2.1 to support utility network edits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C17474-3763-F14C-87CE-B1D7DFAB5C77}"/>
              </a:ext>
            </a:extLst>
          </p:cNvPr>
          <p:cNvSpPr txBox="1"/>
          <p:nvPr/>
        </p:nvSpPr>
        <p:spPr>
          <a:xfrm>
            <a:off x="5552118" y="6211669"/>
            <a:ext cx="6345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Read the </a:t>
            </a:r>
            <a:r>
              <a:rPr lang="en-US" dirty="0">
                <a:hlinkClick r:id="rId6"/>
              </a:rPr>
              <a:t>Editor Conceptual Documentation </a:t>
            </a:r>
            <a:r>
              <a:rPr lang="en-US" dirty="0"/>
              <a:t>for more information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06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17A0300-6777-AE42-9113-EE684C3B9471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1" name="shading (lower right)">
              <a:extLst>
                <a:ext uri="{FF2B5EF4-FFF2-40B4-BE49-F238E27FC236}">
                  <a16:creationId xmlns:a16="http://schemas.microsoft.com/office/drawing/2014/main" id="{5BFBB3AA-B33C-A94A-8C4D-17C1D2DD43B4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DF742DC-BA52-BA4E-8357-D376A3D5E832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4" name="Group 13" hidden="1">
                <a:extLst>
                  <a:ext uri="{FF2B5EF4-FFF2-40B4-BE49-F238E27FC236}">
                    <a16:creationId xmlns:a16="http://schemas.microsoft.com/office/drawing/2014/main" id="{91057B33-BA33-BE4A-83F1-D340F2F699E8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C4BE18F7-84FA-4A47-BEE1-B743EAA6A25E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162BFB5A-7192-ED44-81E1-AE0C537A79A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FA0029C1-25CD-354B-974D-6758BAD9E8A0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52ECD9E4-1C7D-3640-AF68-641CB315B86A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DD36E1A7-DDC9-F64C-8B34-E18CEEF78490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2BC7C88B-A42E-5A45-AF99-E1B4D71D4E1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043F2D70-D14E-124A-B618-56C68BE2B95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D90C9F51-B620-3948-82E2-EC6834907514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77EAB9FD-E044-064E-B9FD-9011669EFF6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6" name="Freeform 25">
                      <a:extLst>
                        <a:ext uri="{FF2B5EF4-FFF2-40B4-BE49-F238E27FC236}">
                          <a16:creationId xmlns:a16="http://schemas.microsoft.com/office/drawing/2014/main" id="{7F2E1DAA-4BF2-BD4D-AE09-6ACC9D53CCF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0545EDA0-BA01-9541-B8CB-66BAE5DC0E3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27D25C6D-326A-DA42-A47B-AA0C13044E4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F910E44B-C4BA-AD47-B066-CB01167C96E0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A1870332-EC15-B140-86F7-F27943370E4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498F7D30-CAAF-2E47-B738-AD49A23FCAD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2D33D5B8-DEFA-EE43-82DF-1DD76E6B638F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F350413C-8846-C046-8015-EE1CD923C92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773A6599-C6F4-DB4F-87D8-B681834C55F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DD4E82BC-3350-164A-A567-C17E8D0A1E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BCC66D7-BD68-D643-85B5-52F2091988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FB98559-DF85-F74C-926D-2DFFED27A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Creating and Deleting Associations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95E95-C51D-ED47-9239-1AC3FBAC231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New set of </a:t>
            </a:r>
            <a:r>
              <a:rPr lang="en-US" b="0" dirty="0" err="1"/>
              <a:t>AssociationDescription</a:t>
            </a:r>
            <a:r>
              <a:rPr lang="en-US" b="0" dirty="0"/>
              <a:t> classes created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ConnectivityAssociationDescription</a:t>
            </a:r>
            <a:endParaRPr lang="en-US" b="0" dirty="0">
              <a:solidFill>
                <a:schemeClr val="tx2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ContainmentAssociationDescription</a:t>
            </a:r>
            <a:endParaRPr lang="en-US" b="0" dirty="0">
              <a:solidFill>
                <a:schemeClr val="tx2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StructuralAttachmentAssociationDescription</a:t>
            </a:r>
            <a:endParaRPr lang="en-US" b="0" dirty="0">
              <a:solidFill>
                <a:schemeClr val="tx2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endParaRPr lang="en-US" b="0" dirty="0"/>
          </a:p>
          <a:p>
            <a:r>
              <a:rPr lang="en-US" b="0" dirty="0"/>
              <a:t>New 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Create() </a:t>
            </a:r>
            <a:r>
              <a:rPr lang="en-US" b="0" dirty="0"/>
              <a:t>and 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Delete() </a:t>
            </a:r>
            <a:r>
              <a:rPr lang="en-US" b="0" dirty="0"/>
              <a:t>overloads created on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EditOperation</a:t>
            </a:r>
            <a:r>
              <a:rPr lang="en-US" b="0" dirty="0"/>
              <a:t> class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1DEF6F-09BE-D941-BC48-AA1A1CF33C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2144" y="4240520"/>
            <a:ext cx="6476930" cy="256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29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7D2ACF6-74CE-0A4D-8D01-8578F03B1468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1" name="shading (lower right)">
              <a:extLst>
                <a:ext uri="{FF2B5EF4-FFF2-40B4-BE49-F238E27FC236}">
                  <a16:creationId xmlns:a16="http://schemas.microsoft.com/office/drawing/2014/main" id="{BF102FF3-27EB-D947-A5B5-4B8319FA9CC7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5864063-88CF-C74E-BB0C-9A0DEEF1C1C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4" name="Group 13" hidden="1">
                <a:extLst>
                  <a:ext uri="{FF2B5EF4-FFF2-40B4-BE49-F238E27FC236}">
                    <a16:creationId xmlns:a16="http://schemas.microsoft.com/office/drawing/2014/main" id="{7E57B750-F7A0-A44D-B5DD-5FAE847FBC9E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FDCDF7FC-5A97-7345-9D49-C5B88EB8D761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7ECA5DD1-1EE9-6642-AD4E-668A23C282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23180519-62B0-C84D-8264-661E9DEF2155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9FD78771-02E8-064D-B5F3-8298A9B476B7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565F5651-A285-0E43-9886-B5C050F5213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0A1F477E-EC49-E04F-A04D-DAC145627D3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C91B936C-D5BF-4048-8329-5D09B56E395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8706057A-2304-3F42-BD24-30B261542D1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F2B32366-1FFE-9147-ACFE-FCE46300B529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6" name="Freeform 25">
                      <a:extLst>
                        <a:ext uri="{FF2B5EF4-FFF2-40B4-BE49-F238E27FC236}">
                          <a16:creationId xmlns:a16="http://schemas.microsoft.com/office/drawing/2014/main" id="{E9BC5C5B-2193-CA4B-8CA8-9F5921B4020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092A1421-7A37-A24F-8AAD-47F9D5C2F79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105DB31A-C29D-6C42-B0CC-EC0ADCC1EF5D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7BF9F2CE-FCF4-1648-8CA5-54B8F5221A1B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0374FDCB-7978-BF42-B70F-B9F7261C07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7DA33CA5-8081-5846-B094-4BF1CE7F98B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4C31B192-9EE1-3546-9BB8-F7FAEF2FE454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B6ABA35E-A66C-9449-BA12-819A52A9D5B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8F7DDF07-0C61-D949-95D8-6452EE4572F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A2EB9527-3E56-0F40-8776-C9D2657D3BD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ABCBDDD-A96E-C54F-93E5-D79522801C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E3DC2AD-75B5-9044-8BCC-275CC19B5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Creating Features and Associations in the Same Edit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B337A2-0C23-A847-9CAD-AF149732F18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How do you specify an association between two features when the features haven’t been created yet?</a:t>
            </a:r>
          </a:p>
          <a:p>
            <a:pPr lvl="1"/>
            <a:r>
              <a:rPr lang="en-US" b="0" dirty="0"/>
              <a:t>You don’t have an </a:t>
            </a:r>
            <a:r>
              <a:rPr lang="en-US" b="0" dirty="0" err="1"/>
              <a:t>ObjectID</a:t>
            </a:r>
            <a:r>
              <a:rPr lang="en-US" b="0" dirty="0"/>
              <a:t> or </a:t>
            </a:r>
            <a:r>
              <a:rPr lang="en-US" b="0" dirty="0" err="1"/>
              <a:t>GlobalID</a:t>
            </a:r>
            <a:endParaRPr lang="en-US" b="0" dirty="0"/>
          </a:p>
          <a:p>
            <a:r>
              <a:rPr lang="en-US" b="0" dirty="0"/>
              <a:t>New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CreateEx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b="0" dirty="0"/>
              <a:t>methods on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EditOperation</a:t>
            </a:r>
            <a:r>
              <a:rPr lang="en-US" b="0" dirty="0"/>
              <a:t> return a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RowToken</a:t>
            </a:r>
            <a:endParaRPr lang="en-US" b="0" dirty="0">
              <a:solidFill>
                <a:schemeClr val="tx2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0" dirty="0"/>
              <a:t>This token can be passed into </a:t>
            </a:r>
            <a:r>
              <a:rPr lang="en-US" b="0" dirty="0" err="1"/>
              <a:t>AssociationDescription</a:t>
            </a:r>
            <a:r>
              <a:rPr lang="en-US" b="0" dirty="0"/>
              <a:t> classes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CD82E-A846-7648-A5F5-83C9E96263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58438" y="4605454"/>
            <a:ext cx="2581836" cy="140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09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F7971F0-70AD-3249-94EC-AC88BD9C5E74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0" name="shading (lower right)">
              <a:extLst>
                <a:ext uri="{FF2B5EF4-FFF2-40B4-BE49-F238E27FC236}">
                  <a16:creationId xmlns:a16="http://schemas.microsoft.com/office/drawing/2014/main" id="{64D3DA7B-8A19-4741-BD0D-3CB1C70C74A9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74CA4DE-6186-C84A-9F5E-4D9B1616A6C2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3" name="Group 12" hidden="1">
                <a:extLst>
                  <a:ext uri="{FF2B5EF4-FFF2-40B4-BE49-F238E27FC236}">
                    <a16:creationId xmlns:a16="http://schemas.microsoft.com/office/drawing/2014/main" id="{AB142C4F-FA93-4443-8568-99761C1093DE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D28D99BA-C0F6-514D-89A6-3738811647F0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0CB19138-F210-6E46-9413-70AA12ED70E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8AD55393-0D42-674F-90F9-D084BFED872A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310DD852-FD4A-9B45-9ECF-4ACB8CFC4F10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5AD37407-4011-A844-B16A-1FD56293C90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8" name="Freeform 27">
                      <a:extLst>
                        <a:ext uri="{FF2B5EF4-FFF2-40B4-BE49-F238E27FC236}">
                          <a16:creationId xmlns:a16="http://schemas.microsoft.com/office/drawing/2014/main" id="{F82DD2F7-CBA3-0A47-98B4-4DF0C0D7548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E13EA89D-C43B-4B4F-B529-AB736975AAC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0284B71E-987D-4B4A-88DC-F502800D1853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FAA4D7BE-EDF4-A248-A903-2B61C1B006E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5" name="Freeform 24">
                      <a:extLst>
                        <a:ext uri="{FF2B5EF4-FFF2-40B4-BE49-F238E27FC236}">
                          <a16:creationId xmlns:a16="http://schemas.microsoft.com/office/drawing/2014/main" id="{7F621EA6-F59D-4141-B0C8-B871C4D3028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6" name="Rectangle 25">
                      <a:extLst>
                        <a:ext uri="{FF2B5EF4-FFF2-40B4-BE49-F238E27FC236}">
                          <a16:creationId xmlns:a16="http://schemas.microsoft.com/office/drawing/2014/main" id="{6F387EB5-05E2-E849-924E-24C7CF231EE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9590AA75-4748-6F4E-9221-666E0E2CC279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5D925C07-15BD-6641-A688-AAF39409AA90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ED162EF9-53C9-544F-BC90-1206D59F77B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3AAB12A5-0028-5B4B-984D-EA966E4578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9F7728E8-88CD-5046-891B-39F88196EA2F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19" name="Picture 18">
                    <a:extLst>
                      <a:ext uri="{FF2B5EF4-FFF2-40B4-BE49-F238E27FC236}">
                        <a16:creationId xmlns:a16="http://schemas.microsoft.com/office/drawing/2014/main" id="{7F9717AF-0B95-4346-8419-71F3D3DB87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3105ED5B-383B-CA47-93B5-C5F51407C52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1DAD7E72-42F9-5F4D-B259-F11608AEA16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BEA0696-9669-FF42-92AD-335AE0D58E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b="0" dirty="0"/>
              <a:t>Editing with low-level Geodatabase Routines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We also provide low-level geodatabase objects for editing</a:t>
            </a:r>
          </a:p>
          <a:p>
            <a:r>
              <a:rPr lang="en-US" b="0" dirty="0"/>
              <a:t>This is the only way to edit in a </a:t>
            </a:r>
            <a:r>
              <a:rPr lang="en-US" b="0" dirty="0">
                <a:hlinkClick r:id="rId6"/>
              </a:rPr>
              <a:t>stand-alone application</a:t>
            </a:r>
            <a:endParaRPr lang="en-US" b="0" dirty="0"/>
          </a:p>
          <a:p>
            <a:r>
              <a:rPr lang="en-US" b="0" dirty="0"/>
              <a:t>Not recommended in an ArcGIS Pro Add-in</a:t>
            </a:r>
          </a:p>
          <a:p>
            <a:pPr lvl="1"/>
            <a:r>
              <a:rPr lang="en-US" b="0" dirty="0"/>
              <a:t>The Map is not refreshed</a:t>
            </a:r>
          </a:p>
          <a:p>
            <a:pPr lvl="1"/>
            <a:r>
              <a:rPr lang="en-US" b="0" dirty="0"/>
              <a:t>The Undo/Redo stack is not modified</a:t>
            </a:r>
          </a:p>
        </p:txBody>
      </p:sp>
    </p:spTree>
    <p:extLst>
      <p:ext uri="{BB962C8B-B14F-4D97-AF65-F5344CB8AC3E}">
        <p14:creationId xmlns:p14="http://schemas.microsoft.com/office/powerpoint/2010/main" val="130601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BE5BAF9-222B-AC44-AAE1-5278C9C13BB0}"/>
              </a:ext>
            </a:extLst>
          </p:cNvPr>
          <p:cNvGrpSpPr/>
          <p:nvPr/>
        </p:nvGrpSpPr>
        <p:grpSpPr>
          <a:xfrm>
            <a:off x="-182510" y="-16011"/>
            <a:ext cx="12374509" cy="6895040"/>
            <a:chOff x="-182510" y="-16011"/>
            <a:chExt cx="12374509" cy="6895040"/>
          </a:xfrm>
        </p:grpSpPr>
        <p:sp>
          <p:nvSpPr>
            <p:cNvPr id="42" name="gradient background1">
              <a:extLst>
                <a:ext uri="{FF2B5EF4-FFF2-40B4-BE49-F238E27FC236}">
                  <a16:creationId xmlns:a16="http://schemas.microsoft.com/office/drawing/2014/main" id="{A8E27D8D-78EB-F747-8EF9-99C519F868A1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401F3EC-16CA-DE4A-8062-0B009547CC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7303" r="-63134"/>
            <a:stretch/>
          </p:blipFill>
          <p:spPr>
            <a:xfrm>
              <a:off x="-7429" y="5029200"/>
              <a:ext cx="8849755" cy="1849829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1C692D8-49B7-2340-BFB9-2B6DCB96FC2B}"/>
                </a:ext>
              </a:extLst>
            </p:cNvPr>
            <p:cNvGrpSpPr/>
            <p:nvPr/>
          </p:nvGrpSpPr>
          <p:grpSpPr>
            <a:xfrm>
              <a:off x="-182510" y="1590101"/>
              <a:ext cx="7358863" cy="5142146"/>
              <a:chOff x="-182510" y="1590101"/>
              <a:chExt cx="7358863" cy="5142146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2456568E-6B32-2E41-BDC6-66E529494F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97629" y="5445020"/>
                <a:ext cx="1179515" cy="1256277"/>
              </a:xfrm>
              <a:prstGeom prst="rect">
                <a:avLst/>
              </a:prstGeom>
            </p:spPr>
          </p:pic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6CDE8EFF-54B4-4A43-B1A3-2DC3C5BB37B9}"/>
                  </a:ext>
                </a:extLst>
              </p:cNvPr>
              <p:cNvGrpSpPr/>
              <p:nvPr/>
            </p:nvGrpSpPr>
            <p:grpSpPr>
              <a:xfrm>
                <a:off x="-182510" y="1590101"/>
                <a:ext cx="7358863" cy="5142146"/>
                <a:chOff x="-182510" y="1590101"/>
                <a:chExt cx="7358863" cy="5142146"/>
              </a:xfrm>
            </p:grpSpPr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EEC60B20-EB1A-0542-9C38-E3CA999385A4}"/>
                    </a:ext>
                  </a:extLst>
                </p:cNvPr>
                <p:cNvGrpSpPr/>
                <p:nvPr/>
              </p:nvGrpSpPr>
              <p:grpSpPr>
                <a:xfrm>
                  <a:off x="6816682" y="1590101"/>
                  <a:ext cx="359671" cy="469374"/>
                  <a:chOff x="11571458" y="312322"/>
                  <a:chExt cx="359671" cy="469374"/>
                </a:xfrm>
              </p:grpSpPr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48D957B5-BAA8-5143-9F97-317D2A4A0C9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E3522753-8EF2-6B40-80A5-3D3C47FF03C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99037B4-BB1C-D44D-A08C-30566A26599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" name="Group 2">
                  <a:extLst>
                    <a:ext uri="{FF2B5EF4-FFF2-40B4-BE49-F238E27FC236}">
                      <a16:creationId xmlns:a16="http://schemas.microsoft.com/office/drawing/2014/main" id="{143E3A4C-F7FA-FC40-AAE0-8418C69D4241}"/>
                    </a:ext>
                  </a:extLst>
                </p:cNvPr>
                <p:cNvGrpSpPr/>
                <p:nvPr/>
              </p:nvGrpSpPr>
              <p:grpSpPr>
                <a:xfrm>
                  <a:off x="-182510" y="4429403"/>
                  <a:ext cx="6919090" cy="2302844"/>
                  <a:chOff x="-182510" y="4429403"/>
                  <a:chExt cx="6919090" cy="2302844"/>
                </a:xfrm>
              </p:grpSpPr>
              <p:grpSp>
                <p:nvGrpSpPr>
                  <p:cNvPr id="35" name="Group 34">
                    <a:extLst>
                      <a:ext uri="{FF2B5EF4-FFF2-40B4-BE49-F238E27FC236}">
                        <a16:creationId xmlns:a16="http://schemas.microsoft.com/office/drawing/2014/main" id="{D9FD1F75-A033-0646-A700-5B391FD3C92B}"/>
                      </a:ext>
                    </a:extLst>
                  </p:cNvPr>
                  <p:cNvGrpSpPr/>
                  <p:nvPr/>
                </p:nvGrpSpPr>
                <p:grpSpPr>
                  <a:xfrm>
                    <a:off x="5769315" y="5832464"/>
                    <a:ext cx="967265" cy="626661"/>
                    <a:chOff x="10651311" y="-22363"/>
                    <a:chExt cx="1060058" cy="733563"/>
                  </a:xfrm>
                </p:grpSpPr>
                <p:grpSp>
                  <p:nvGrpSpPr>
                    <p:cNvPr id="62" name="Group 61">
                      <a:extLst>
                        <a:ext uri="{FF2B5EF4-FFF2-40B4-BE49-F238E27FC236}">
                          <a16:creationId xmlns:a16="http://schemas.microsoft.com/office/drawing/2014/main" id="{BE224956-AB28-9E4E-A34C-E877F53BE8D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51311" y="-22363"/>
                      <a:ext cx="309805" cy="361912"/>
                      <a:chOff x="8261157" y="1101314"/>
                      <a:chExt cx="309805" cy="361912"/>
                    </a:xfrm>
                  </p:grpSpPr>
                  <p:pic>
                    <p:nvPicPr>
                      <p:cNvPr id="82" name="Picture 81">
                        <a:extLst>
                          <a:ext uri="{FF2B5EF4-FFF2-40B4-BE49-F238E27FC236}">
                            <a16:creationId xmlns:a16="http://schemas.microsoft.com/office/drawing/2014/main" id="{3A98AF12-7472-A84A-9D06-3ED7A46ACD8B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32722" y="1314553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5" name="Picture 84">
                        <a:extLst>
                          <a:ext uri="{FF2B5EF4-FFF2-40B4-BE49-F238E27FC236}">
                            <a16:creationId xmlns:a16="http://schemas.microsoft.com/office/drawing/2014/main" id="{13123EC5-43AE-E440-9FE2-A10AEDC86770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261157" y="1101314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63" name="Picture 62">
                      <a:extLst>
                        <a:ext uri="{FF2B5EF4-FFF2-40B4-BE49-F238E27FC236}">
                          <a16:creationId xmlns:a16="http://schemas.microsoft.com/office/drawing/2014/main" id="{5653C467-4E43-BF40-8B8C-D90D2ABF56C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7" name="Group 36">
                    <a:extLst>
                      <a:ext uri="{FF2B5EF4-FFF2-40B4-BE49-F238E27FC236}">
                        <a16:creationId xmlns:a16="http://schemas.microsoft.com/office/drawing/2014/main" id="{485AC011-F142-6745-A8F2-504D44374C51}"/>
                      </a:ext>
                    </a:extLst>
                  </p:cNvPr>
                  <p:cNvGrpSpPr/>
                  <p:nvPr/>
                </p:nvGrpSpPr>
                <p:grpSpPr>
                  <a:xfrm>
                    <a:off x="3411853" y="6193446"/>
                    <a:ext cx="954183" cy="422934"/>
                    <a:chOff x="10809713" y="113601"/>
                    <a:chExt cx="1045721" cy="495083"/>
                  </a:xfrm>
                </p:grpSpPr>
                <p:grpSp>
                  <p:nvGrpSpPr>
                    <p:cNvPr id="55" name="Group 54">
                      <a:extLst>
                        <a:ext uri="{FF2B5EF4-FFF2-40B4-BE49-F238E27FC236}">
                          <a16:creationId xmlns:a16="http://schemas.microsoft.com/office/drawing/2014/main" id="{1F9602DE-4C65-D543-B9B1-5E741F2F939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713" y="113601"/>
                      <a:ext cx="1045721" cy="429930"/>
                      <a:chOff x="8419559" y="1237278"/>
                      <a:chExt cx="1045721" cy="429930"/>
                    </a:xfrm>
                  </p:grpSpPr>
                  <p:pic>
                    <p:nvPicPr>
                      <p:cNvPr id="57" name="Picture 56">
                        <a:extLst>
                          <a:ext uri="{FF2B5EF4-FFF2-40B4-BE49-F238E27FC236}">
                            <a16:creationId xmlns:a16="http://schemas.microsoft.com/office/drawing/2014/main" id="{623D0C1A-0D15-E146-AD56-3B96A2A26DC6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19559" y="1518535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8" name="Picture 57">
                        <a:extLst>
                          <a:ext uri="{FF2B5EF4-FFF2-40B4-BE49-F238E27FC236}">
                            <a16:creationId xmlns:a16="http://schemas.microsoft.com/office/drawing/2014/main" id="{0B99686D-5F7D-ED45-B9F0-973EDF6381CE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80256" y="1237278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6" name="Picture 55">
                      <a:extLst>
                        <a:ext uri="{FF2B5EF4-FFF2-40B4-BE49-F238E27FC236}">
                          <a16:creationId xmlns:a16="http://schemas.microsoft.com/office/drawing/2014/main" id="{8ED8C97A-AD16-1145-80EC-C198940746D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129114" y="538126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8" name="Group 37">
                    <a:extLst>
                      <a:ext uri="{FF2B5EF4-FFF2-40B4-BE49-F238E27FC236}">
                        <a16:creationId xmlns:a16="http://schemas.microsoft.com/office/drawing/2014/main" id="{A87A30DE-E2D8-AB46-8683-38B14A874CBF}"/>
                      </a:ext>
                    </a:extLst>
                  </p:cNvPr>
                  <p:cNvGrpSpPr/>
                  <p:nvPr/>
                </p:nvGrpSpPr>
                <p:grpSpPr>
                  <a:xfrm>
                    <a:off x="4822044" y="6262873"/>
                    <a:ext cx="352237" cy="469374"/>
                    <a:chOff x="11645762" y="161755"/>
                    <a:chExt cx="386028" cy="549445"/>
                  </a:xfrm>
                </p:grpSpPr>
                <p:grpSp>
                  <p:nvGrpSpPr>
                    <p:cNvPr id="51" name="Group 50">
                      <a:extLst>
                        <a:ext uri="{FF2B5EF4-FFF2-40B4-BE49-F238E27FC236}">
                          <a16:creationId xmlns:a16="http://schemas.microsoft.com/office/drawing/2014/main" id="{729A482F-372B-574B-8223-6172B02DB27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11370" y="161755"/>
                      <a:ext cx="320420" cy="304068"/>
                      <a:chOff x="9321216" y="1285432"/>
                      <a:chExt cx="320420" cy="304068"/>
                    </a:xfrm>
                  </p:grpSpPr>
                  <p:pic>
                    <p:nvPicPr>
                      <p:cNvPr id="53" name="Picture 52">
                        <a:extLst>
                          <a:ext uri="{FF2B5EF4-FFF2-40B4-BE49-F238E27FC236}">
                            <a16:creationId xmlns:a16="http://schemas.microsoft.com/office/drawing/2014/main" id="{0A80EF58-1CCD-6642-ACFA-EA15A7C706A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03396" y="1440827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4" name="Picture 53">
                        <a:extLst>
                          <a:ext uri="{FF2B5EF4-FFF2-40B4-BE49-F238E27FC236}">
                            <a16:creationId xmlns:a16="http://schemas.microsoft.com/office/drawing/2014/main" id="{DE5709FA-0309-754D-8101-A1E50CE5620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21216" y="1285432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2" name="Picture 51">
                      <a:extLst>
                        <a:ext uri="{FF2B5EF4-FFF2-40B4-BE49-F238E27FC236}">
                          <a16:creationId xmlns:a16="http://schemas.microsoft.com/office/drawing/2014/main" id="{88DF0327-CCB2-1743-9121-DB0B4BB9031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75" name="Picture 74">
                    <a:extLst>
                      <a:ext uri="{FF2B5EF4-FFF2-40B4-BE49-F238E27FC236}">
                        <a16:creationId xmlns:a16="http://schemas.microsoft.com/office/drawing/2014/main" id="{8AFF80EB-1C5D-2944-87A3-31416BE74B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244149" y="5491559"/>
                    <a:ext cx="830164" cy="898210"/>
                  </a:xfrm>
                  <a:prstGeom prst="rect">
                    <a:avLst/>
                  </a:prstGeom>
                </p:spPr>
              </p:pic>
              <p:pic>
                <p:nvPicPr>
                  <p:cNvPr id="44" name="Picture 43">
                    <a:extLst>
                      <a:ext uri="{FF2B5EF4-FFF2-40B4-BE49-F238E27FC236}">
                        <a16:creationId xmlns:a16="http://schemas.microsoft.com/office/drawing/2014/main" id="{67C6C995-5EDD-3944-8BB2-2449EF71B50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/>
                  <a:srcRect l="15175" t="26226" r="51208" b="38567"/>
                  <a:stretch/>
                </p:blipFill>
                <p:spPr>
                  <a:xfrm>
                    <a:off x="-182510" y="4777754"/>
                    <a:ext cx="1636418" cy="1713792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2AAB52DE-88A7-164B-BE2C-42822CE3CF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3672061" y="5507607"/>
                    <a:ext cx="745497" cy="805943"/>
                  </a:xfrm>
                  <a:prstGeom prst="rect">
                    <a:avLst/>
                  </a:prstGeom>
                </p:spPr>
              </p:pic>
              <p:pic>
                <p:nvPicPr>
                  <p:cNvPr id="65" name="Picture 64">
                    <a:extLst>
                      <a:ext uri="{FF2B5EF4-FFF2-40B4-BE49-F238E27FC236}">
                        <a16:creationId xmlns:a16="http://schemas.microsoft.com/office/drawing/2014/main" id="{F1230AF7-729C-EB46-85B5-9622F172659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01149" y="4429403"/>
                    <a:ext cx="321961" cy="348351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74023230-13E6-D443-A5A0-AC9D76F88BD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2180354" y="5258247"/>
                    <a:ext cx="476501" cy="512503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FBB09D29-9E63-924E-946B-565F5AB6483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5171572" y="5943844"/>
                    <a:ext cx="407711" cy="439640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89F8FB26-1BC6-EB47-ADE7-93E815C13A4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5620256" y="6193446"/>
                    <a:ext cx="252434" cy="271507"/>
                  </a:xfrm>
                  <a:prstGeom prst="rect">
                    <a:avLst/>
                  </a:prstGeom>
                </p:spPr>
              </p:pic>
            </p:grpSp>
          </p:grpSp>
        </p:grpSp>
      </p:grp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DEBD7"/>
                </a:solidFill>
              </a:rPr>
              <a:t>David Crawford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6871" y="2932886"/>
            <a:ext cx="4527741" cy="584775"/>
          </a:xfrm>
        </p:spPr>
        <p:txBody>
          <a:bodyPr/>
          <a:lstStyle/>
          <a:p>
            <a:r>
              <a:rPr lang="en-US" dirty="0"/>
              <a:t>Editing</a:t>
            </a:r>
          </a:p>
        </p:txBody>
      </p:sp>
      <p:pic>
        <p:nvPicPr>
          <p:cNvPr id="10" name="Picture Placeholder 9" descr="A close up of a map&#10;&#10;Description automatically generated">
            <a:extLst>
              <a:ext uri="{FF2B5EF4-FFF2-40B4-BE49-F238E27FC236}">
                <a16:creationId xmlns:a16="http://schemas.microsoft.com/office/drawing/2014/main" id="{EEEBE3F5-8599-2B46-8D83-26F8BB4D457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13"/>
          <a:srcRect l="2315" r="23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9121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00A067-10B5-0740-9B8E-094820E226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DEBD7"/>
                </a:solidFill>
              </a:rPr>
              <a:t>ArcGIS Pro 2.4 and 2.5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New</a:t>
            </a:r>
          </a:p>
        </p:txBody>
      </p:sp>
    </p:spTree>
    <p:extLst>
      <p:ext uri="{BB962C8B-B14F-4D97-AF65-F5344CB8AC3E}">
        <p14:creationId xmlns:p14="http://schemas.microsoft.com/office/powerpoint/2010/main" val="58469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FADA1466-206B-7D4A-9BCB-30045FBC51F5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22" name="shading (lower right)">
              <a:extLst>
                <a:ext uri="{FF2B5EF4-FFF2-40B4-BE49-F238E27FC236}">
                  <a16:creationId xmlns:a16="http://schemas.microsoft.com/office/drawing/2014/main" id="{63E3F6BE-9B36-CB45-94EE-6E1A7AE419D3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9168CB7-7348-C84A-B989-4F2533820EE0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25" name="Group 24" hidden="1">
                <a:extLst>
                  <a:ext uri="{FF2B5EF4-FFF2-40B4-BE49-F238E27FC236}">
                    <a16:creationId xmlns:a16="http://schemas.microsoft.com/office/drawing/2014/main" id="{7C47B182-232B-1348-9ED3-A3FF9A35F915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EA2817DE-AE76-274C-8FBB-4D8D0706A6A3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44" name="Picture 43">
                  <a:extLst>
                    <a:ext uri="{FF2B5EF4-FFF2-40B4-BE49-F238E27FC236}">
                      <a16:creationId xmlns:a16="http://schemas.microsoft.com/office/drawing/2014/main" id="{EC1C733F-B529-6F4F-A13B-301557C6C26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2BCD7E85-EBEC-7B4D-8098-657517D8EA02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27" name="Group 26">
                  <a:extLst>
                    <a:ext uri="{FF2B5EF4-FFF2-40B4-BE49-F238E27FC236}">
                      <a16:creationId xmlns:a16="http://schemas.microsoft.com/office/drawing/2014/main" id="{9019EF16-B4F0-C543-8921-F7F889D4E439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35" name="Group 34">
                    <a:extLst>
                      <a:ext uri="{FF2B5EF4-FFF2-40B4-BE49-F238E27FC236}">
                        <a16:creationId xmlns:a16="http://schemas.microsoft.com/office/drawing/2014/main" id="{EB491DD1-66E0-EC4C-B98B-A6906D589B8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40" name="Freeform 39">
                      <a:extLst>
                        <a:ext uri="{FF2B5EF4-FFF2-40B4-BE49-F238E27FC236}">
                          <a16:creationId xmlns:a16="http://schemas.microsoft.com/office/drawing/2014/main" id="{0C7E84CA-2890-EF4D-8E37-278EA338366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1" name="Rectangle 40">
                      <a:extLst>
                        <a:ext uri="{FF2B5EF4-FFF2-40B4-BE49-F238E27FC236}">
                          <a16:creationId xmlns:a16="http://schemas.microsoft.com/office/drawing/2014/main" id="{04582640-578E-784A-85E5-BD20158FAB6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2" name="Rectangle 41">
                      <a:extLst>
                        <a:ext uri="{FF2B5EF4-FFF2-40B4-BE49-F238E27FC236}">
                          <a16:creationId xmlns:a16="http://schemas.microsoft.com/office/drawing/2014/main" id="{3F415CEC-6A24-E841-B402-2516D50A02C3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36" name="Group 35">
                    <a:extLst>
                      <a:ext uri="{FF2B5EF4-FFF2-40B4-BE49-F238E27FC236}">
                        <a16:creationId xmlns:a16="http://schemas.microsoft.com/office/drawing/2014/main" id="{C7D77E7D-D140-064B-B8AC-74454F06581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37" name="Freeform 36">
                      <a:extLst>
                        <a:ext uri="{FF2B5EF4-FFF2-40B4-BE49-F238E27FC236}">
                          <a16:creationId xmlns:a16="http://schemas.microsoft.com/office/drawing/2014/main" id="{B59740DE-83DE-5244-B339-40CA19997E6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8" name="Rectangle 37">
                      <a:extLst>
                        <a:ext uri="{FF2B5EF4-FFF2-40B4-BE49-F238E27FC236}">
                          <a16:creationId xmlns:a16="http://schemas.microsoft.com/office/drawing/2014/main" id="{FD3C77E5-C1E9-A741-B771-E1578C4D01B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9" name="Rectangle 38">
                      <a:extLst>
                        <a:ext uri="{FF2B5EF4-FFF2-40B4-BE49-F238E27FC236}">
                          <a16:creationId xmlns:a16="http://schemas.microsoft.com/office/drawing/2014/main" id="{9766A16B-3689-9244-9BAD-A2A2EF72E7D3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89E083C5-4889-D340-9655-5FE5FDF3E195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33" name="Picture 32">
                    <a:extLst>
                      <a:ext uri="{FF2B5EF4-FFF2-40B4-BE49-F238E27FC236}">
                        <a16:creationId xmlns:a16="http://schemas.microsoft.com/office/drawing/2014/main" id="{CEE58D32-A3D5-9945-AD56-F903C4F5D8D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34" name="Picture 33">
                    <a:extLst>
                      <a:ext uri="{FF2B5EF4-FFF2-40B4-BE49-F238E27FC236}">
                        <a16:creationId xmlns:a16="http://schemas.microsoft.com/office/drawing/2014/main" id="{68F37F14-49A3-6B4E-B819-400C48EE904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9" name="Group 28">
                  <a:extLst>
                    <a:ext uri="{FF2B5EF4-FFF2-40B4-BE49-F238E27FC236}">
                      <a16:creationId xmlns:a16="http://schemas.microsoft.com/office/drawing/2014/main" id="{D0A1E0DD-7BFE-324E-A943-4752FADA8A65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31" name="Picture 30">
                    <a:extLst>
                      <a:ext uri="{FF2B5EF4-FFF2-40B4-BE49-F238E27FC236}">
                        <a16:creationId xmlns:a16="http://schemas.microsoft.com/office/drawing/2014/main" id="{D9A46819-341E-6643-B072-7C5F1BD68BA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32" name="Picture 31">
                    <a:extLst>
                      <a:ext uri="{FF2B5EF4-FFF2-40B4-BE49-F238E27FC236}">
                        <a16:creationId xmlns:a16="http://schemas.microsoft.com/office/drawing/2014/main" id="{823C633A-4362-314F-8B95-DDB8D6391CD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A4E14DD3-E08D-3540-902A-E29F1DA1262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8AAFD25-7440-6942-915F-783EAFBC97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0EF9A1E9-089E-D348-A5C6-3839AAD6F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New Since </a:t>
            </a:r>
            <a:r>
              <a:rPr lang="en-US" b="0" dirty="0" err="1"/>
              <a:t>DevSummit</a:t>
            </a:r>
            <a:r>
              <a:rPr lang="en-US" b="0" dirty="0"/>
              <a:t> 2019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2C58158-BE60-E64F-BCAF-8822D4BAB7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182914"/>
            <a:ext cx="10369296" cy="4074886"/>
          </a:xfrm>
        </p:spPr>
        <p:txBody>
          <a:bodyPr/>
          <a:lstStyle/>
          <a:p>
            <a:r>
              <a:rPr lang="en-US" b="0" dirty="0"/>
              <a:t>Isolation tracing with the </a:t>
            </a:r>
            <a:r>
              <a:rPr lang="en-US" b="0" dirty="0" err="1"/>
              <a:t>IsolationTracer</a:t>
            </a:r>
            <a:r>
              <a:rPr lang="en-US" b="0" dirty="0"/>
              <a:t> class</a:t>
            </a:r>
          </a:p>
          <a:p>
            <a:r>
              <a:rPr lang="en-US" b="0" dirty="0"/>
              <a:t>And and Or operator precedence</a:t>
            </a:r>
          </a:p>
          <a:p>
            <a:r>
              <a:rPr lang="en-US" b="0" dirty="0"/>
              <a:t>New </a:t>
            </a:r>
            <a:r>
              <a:rPr lang="en-US" b="0" dirty="0" err="1"/>
              <a:t>TraceConfiguration</a:t>
            </a:r>
            <a:r>
              <a:rPr lang="en-US" b="0" dirty="0"/>
              <a:t> properties</a:t>
            </a:r>
          </a:p>
          <a:p>
            <a:pPr lvl="1"/>
            <a:r>
              <a:rPr lang="en-US" b="0" dirty="0" err="1"/>
              <a:t>IgnoreBarriersAtStartingPoints</a:t>
            </a:r>
            <a:endParaRPr lang="en-US" b="0" dirty="0"/>
          </a:p>
          <a:p>
            <a:pPr lvl="1"/>
            <a:r>
              <a:rPr lang="en-US" b="0" dirty="0" err="1"/>
              <a:t>IncludeIsolatedFeatures</a:t>
            </a:r>
            <a:endParaRPr lang="en-US" b="0" dirty="0"/>
          </a:p>
          <a:p>
            <a:r>
              <a:rPr lang="en-US" b="0" dirty="0"/>
              <a:t>Support attribute substitution with propagation</a:t>
            </a:r>
          </a:p>
          <a:p>
            <a:r>
              <a:rPr lang="en-US" b="0" dirty="0"/>
              <a:t>Support subnetwork retrieval by name</a:t>
            </a:r>
          </a:p>
          <a:p>
            <a:r>
              <a:rPr lang="en-US" b="0" dirty="0"/>
              <a:t>Enhancements to Attribute Rule APIs (Geodatabase) </a:t>
            </a:r>
          </a:p>
          <a:p>
            <a:pPr lvl="1"/>
            <a:r>
              <a:rPr lang="en-US" b="0" dirty="0"/>
              <a:t>Execute attribute rules within an edit operation</a:t>
            </a:r>
          </a:p>
          <a:p>
            <a:pPr marL="0" indent="0">
              <a:buNone/>
            </a:pPr>
            <a:endParaRPr lang="en-US" b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9527504-1F01-AF47-987D-1629C6DCA6D5}"/>
              </a:ext>
            </a:extLst>
          </p:cNvPr>
          <p:cNvSpPr/>
          <p:nvPr/>
        </p:nvSpPr>
        <p:spPr>
          <a:xfrm>
            <a:off x="6459003" y="1147046"/>
            <a:ext cx="5405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2.4</a:t>
            </a:r>
            <a:endParaRPr lang="en-US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67CB9FF-E9FE-6047-86DE-ADF212A612D9}"/>
              </a:ext>
            </a:extLst>
          </p:cNvPr>
          <p:cNvSpPr/>
          <p:nvPr/>
        </p:nvSpPr>
        <p:spPr>
          <a:xfrm>
            <a:off x="5025644" y="1547156"/>
            <a:ext cx="5405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2.5</a:t>
            </a:r>
            <a:endParaRPr lang="en-US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1BD6CFA-275B-FF46-AEEE-FCC982395B97}"/>
              </a:ext>
            </a:extLst>
          </p:cNvPr>
          <p:cNvSpPr/>
          <p:nvPr/>
        </p:nvSpPr>
        <p:spPr>
          <a:xfrm>
            <a:off x="5125441" y="1983134"/>
            <a:ext cx="5405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2.4</a:t>
            </a:r>
            <a:endParaRPr lang="en-US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A2CA14-8EAE-B346-B112-C3EACC63F33B}"/>
              </a:ext>
            </a:extLst>
          </p:cNvPr>
          <p:cNvSpPr/>
          <p:nvPr/>
        </p:nvSpPr>
        <p:spPr>
          <a:xfrm>
            <a:off x="6326623" y="3081683"/>
            <a:ext cx="5405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2.4</a:t>
            </a:r>
            <a:endParaRPr lang="en-US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E33FF8-B44F-7045-9925-53E273868CDD}"/>
              </a:ext>
            </a:extLst>
          </p:cNvPr>
          <p:cNvSpPr/>
          <p:nvPr/>
        </p:nvSpPr>
        <p:spPr>
          <a:xfrm>
            <a:off x="5665975" y="3506279"/>
            <a:ext cx="5405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2.4</a:t>
            </a:r>
            <a:endParaRPr lang="en-US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AF014DD-C398-F141-9EB4-68834AE8F74A}"/>
              </a:ext>
            </a:extLst>
          </p:cNvPr>
          <p:cNvSpPr/>
          <p:nvPr/>
        </p:nvSpPr>
        <p:spPr>
          <a:xfrm>
            <a:off x="7237272" y="3944088"/>
            <a:ext cx="5405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2.4</a:t>
            </a:r>
            <a:endParaRPr lang="en-US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66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Road Ahead</a:t>
            </a:r>
          </a:p>
        </p:txBody>
      </p:sp>
    </p:spTree>
    <p:extLst>
      <p:ext uri="{BB962C8B-B14F-4D97-AF65-F5344CB8AC3E}">
        <p14:creationId xmlns:p14="http://schemas.microsoft.com/office/powerpoint/2010/main" val="41641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3408066-3283-994A-BDC1-B09FBCA758D3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4" name="shading (lower right)">
              <a:extLst>
                <a:ext uri="{FF2B5EF4-FFF2-40B4-BE49-F238E27FC236}">
                  <a16:creationId xmlns:a16="http://schemas.microsoft.com/office/drawing/2014/main" id="{51A4597B-52CF-B44B-ADE5-3B1F57DA9363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FC5A8CE-0BC9-2246-9EDD-68C79362EE5E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7" name="Group 16" hidden="1">
                <a:extLst>
                  <a:ext uri="{FF2B5EF4-FFF2-40B4-BE49-F238E27FC236}">
                    <a16:creationId xmlns:a16="http://schemas.microsoft.com/office/drawing/2014/main" id="{9259E254-763A-2C4E-A281-0DB6D06AEFB6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951C8837-FFA9-824A-9A43-94D921D7C923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AD5B0A2C-4521-D243-B3FD-D602411FAC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32FDE3C5-2AF3-DB4A-83AB-C26CF875996D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99F434D8-A43A-FF41-ABC1-F6101EB369F3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1560457E-C647-0D49-A8C6-1EF30552362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2" name="Freeform 31">
                      <a:extLst>
                        <a:ext uri="{FF2B5EF4-FFF2-40B4-BE49-F238E27FC236}">
                          <a16:creationId xmlns:a16="http://schemas.microsoft.com/office/drawing/2014/main" id="{8781EF2F-C4AE-2E46-BE04-907721664A4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7967642B-0F77-9A40-83E4-0A6B3191DCF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4" name="Rectangle 33">
                      <a:extLst>
                        <a:ext uri="{FF2B5EF4-FFF2-40B4-BE49-F238E27FC236}">
                          <a16:creationId xmlns:a16="http://schemas.microsoft.com/office/drawing/2014/main" id="{93F0D4B0-4783-1F4F-8DC6-4A1024E6593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8" name="Group 27">
                    <a:extLst>
                      <a:ext uri="{FF2B5EF4-FFF2-40B4-BE49-F238E27FC236}">
                        <a16:creationId xmlns:a16="http://schemas.microsoft.com/office/drawing/2014/main" id="{3418A9E4-BA5C-9F4B-853A-3CE533C4750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CE71E81A-62DE-5241-AE11-21A64716261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D06A29BC-645E-7447-9817-B46CA0BD027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6B468709-8731-5043-BB5A-A08BB33A4C04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906616C1-CCBA-D24A-B709-2C3AD1085879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B715AF4F-8EE2-F043-AEA6-01D87769645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7EF94BA0-00C8-F64A-A319-C5487B646A6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2FC84AE1-C846-FB4D-BD42-A516882746E7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768F6441-DA91-5349-8001-513C7874256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D1A004E4-C124-C846-B696-64EBA728510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4DA864C9-73A9-D44A-BF74-49E77DA0C5D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4AF5591-24A6-A842-9FBF-342295A4D3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Architecture: DML-only (Data Manipulation Language)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7362701" cy="3429000"/>
          </a:xfrm>
        </p:spPr>
        <p:txBody>
          <a:bodyPr>
            <a:normAutofit/>
          </a:bodyPr>
          <a:lstStyle/>
          <a:p>
            <a:r>
              <a:rPr lang="en-US" b="0" dirty="0"/>
              <a:t>The utility network API is a </a:t>
            </a:r>
            <a:r>
              <a:rPr lang="en-US" dirty="0"/>
              <a:t>DML-only (Data Manipulation Language) </a:t>
            </a:r>
            <a:r>
              <a:rPr lang="en-US" b="0" dirty="0"/>
              <a:t>API</a:t>
            </a:r>
          </a:p>
          <a:p>
            <a:pPr lvl="1"/>
            <a:r>
              <a:rPr lang="en-US" b="0" dirty="0"/>
              <a:t>Schema creation and modification operations such as creating domain networks, adding and deleting rules, etc., need to performed using Python</a:t>
            </a:r>
          </a:p>
          <a:p>
            <a:pPr lvl="1"/>
            <a:r>
              <a:rPr lang="en-US" b="0" dirty="0"/>
              <a:t>This is in alignment with the rest of the </a:t>
            </a:r>
            <a:r>
              <a:rPr lang="en-US" b="0" dirty="0">
                <a:hlinkClick r:id="rId6"/>
              </a:rPr>
              <a:t>Geodatabase API</a:t>
            </a:r>
            <a:endParaRPr lang="en-US" b="0" dirty="0"/>
          </a:p>
          <a:p>
            <a:pPr lvl="1"/>
            <a:r>
              <a:rPr lang="en-US" b="0" dirty="0"/>
              <a:t>Python can be called from C# by using the </a:t>
            </a:r>
            <a:r>
              <a:rPr lang="en-US" b="0" dirty="0">
                <a:hlinkClick r:id="rId7"/>
              </a:rPr>
              <a:t>Geoprocessing API</a:t>
            </a:r>
            <a:endParaRPr lang="en-US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6011" y="4493421"/>
            <a:ext cx="11362477" cy="1038100"/>
          </a:xfrm>
          <a:prstGeom prst="rect">
            <a:avLst/>
          </a:prstGeom>
        </p:spPr>
      </p:pic>
      <p:pic>
        <p:nvPicPr>
          <p:cNvPr id="10" name="Picture 9" descr="IMG_2218.JPG">
            <a:extLst>
              <a:ext uri="{FF2B5EF4-FFF2-40B4-BE49-F238E27FC236}">
                <a16:creationId xmlns:a16="http://schemas.microsoft.com/office/drawing/2014/main" id="{93C054AD-7E74-E24C-9628-6E273EE78ACA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2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88" b="99939" l="8742" r="99592">
                        <a14:foregroundMark x1="15278" y1="89890" x2="9886" y2="95895"/>
                        <a14:foregroundMark x1="9886" y1="95895" x2="24959" y2="99939"/>
                        <a14:foregroundMark x1="24959" y1="99939" x2="94363" y2="99663"/>
                        <a14:foregroundMark x1="94363" y1="99663" x2="98693" y2="93413"/>
                        <a14:foregroundMark x1="98693" y1="93413" x2="97794" y2="85999"/>
                        <a14:foregroundMark x1="97794" y1="85999" x2="90727" y2="72304"/>
                        <a14:foregroundMark x1="90727" y1="72304" x2="87786" y2="70772"/>
                        <a14:foregroundMark x1="86887" y1="70619" x2="72753" y2="82843"/>
                        <a14:foregroundMark x1="72753" y1="82843" x2="63154" y2="87224"/>
                        <a14:foregroundMark x1="63154" y1="87224" x2="56618" y2="87653"/>
                        <a14:foregroundMark x1="9641" y1="92555" x2="6291" y2="99234"/>
                        <a14:foregroundMark x1="6291" y1="99234" x2="50408" y2="99939"/>
                        <a14:foregroundMark x1="50408" y1="99939" x2="78758" y2="99755"/>
                        <a14:foregroundMark x1="78758" y1="99755" x2="68995" y2="94608"/>
                        <a14:foregroundMark x1="68995" y1="94608" x2="55556" y2="91207"/>
                        <a14:foregroundMark x1="93423" y1="75643" x2="99918" y2="91176"/>
                        <a14:foregroundMark x1="99918" y1="91176" x2="99387" y2="98468"/>
                        <a14:foregroundMark x1="99387" y1="98468" x2="10866" y2="99939"/>
                        <a14:foregroundMark x1="10866" y1="99939" x2="8742" y2="96507"/>
                        <a14:foregroundMark x1="93423" y1="75643" x2="99837" y2="93321"/>
                        <a14:foregroundMark x1="99837" y1="93321" x2="94567" y2="99816"/>
                        <a14:foregroundMark x1="94567" y1="99816" x2="92810" y2="92953"/>
                        <a14:foregroundMark x1="92810" y1="92953" x2="94649" y2="80392"/>
                        <a14:foregroundMark x1="97467" y1="87776" x2="99592" y2="95221"/>
                        <a14:foregroundMark x1="99592" y1="95221" x2="98325" y2="979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697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64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6061DD1A-5843-6341-8E02-FE87D671AB90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0" name="shading (lower right)">
              <a:extLst>
                <a:ext uri="{FF2B5EF4-FFF2-40B4-BE49-F238E27FC236}">
                  <a16:creationId xmlns:a16="http://schemas.microsoft.com/office/drawing/2014/main" id="{B2B2E337-DEAC-B14C-B3C0-10E8ECC5EFEB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DC0EEF7-9ED4-5144-83ED-73FB0AEBEA68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3" name="Group 12" hidden="1">
                <a:extLst>
                  <a:ext uri="{FF2B5EF4-FFF2-40B4-BE49-F238E27FC236}">
                    <a16:creationId xmlns:a16="http://schemas.microsoft.com/office/drawing/2014/main" id="{6273AD6C-954D-FF4A-9756-626AEA5A5440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8C2FD50B-CC82-C541-8F09-EB9D662D577B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F57AC889-D1E3-4E48-8560-48567E06628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49AE5CEA-1505-6942-8780-F88A6C323EE3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02F6C0F1-4CE2-8C49-9963-A497C7EE43A6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A7A732B2-6C79-9247-98AA-95D83F1D254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8" name="Freeform 27">
                      <a:extLst>
                        <a:ext uri="{FF2B5EF4-FFF2-40B4-BE49-F238E27FC236}">
                          <a16:creationId xmlns:a16="http://schemas.microsoft.com/office/drawing/2014/main" id="{6BFA04CF-400D-7046-BC91-39F4E7861D4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3DB2176B-5B6E-DF4F-AEDB-924155ECDEB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3A0FD5DB-FFA1-6847-9FD3-CF5487882B92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BEDF1139-6838-5040-A02F-F11FE702ABA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5" name="Freeform 24">
                      <a:extLst>
                        <a:ext uri="{FF2B5EF4-FFF2-40B4-BE49-F238E27FC236}">
                          <a16:creationId xmlns:a16="http://schemas.microsoft.com/office/drawing/2014/main" id="{5C72B43B-9EC8-EE46-BCAE-4902C89B73C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6" name="Rectangle 25">
                      <a:extLst>
                        <a:ext uri="{FF2B5EF4-FFF2-40B4-BE49-F238E27FC236}">
                          <a16:creationId xmlns:a16="http://schemas.microsoft.com/office/drawing/2014/main" id="{744DFE65-931B-1C4E-8E50-9F3816AB8B9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9F378BA2-032B-7047-8F90-845B28683564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9D66337C-E733-5246-A848-1E585560529C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A51551BF-EB5F-CF47-B5B4-3E16957B238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776861D7-F51F-5C41-9753-FBA733A662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4BA2C270-144C-0F44-8409-7BBC18661192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19" name="Picture 18">
                    <a:extLst>
                      <a:ext uri="{FF2B5EF4-FFF2-40B4-BE49-F238E27FC236}">
                        <a16:creationId xmlns:a16="http://schemas.microsoft.com/office/drawing/2014/main" id="{3C1B381E-38D3-8142-BEFE-6F0BA62818F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AF9022B0-948B-6C41-B454-0F9F3DB44AF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8509AE80-2803-044D-8C56-713BCEAEFD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C5B8383-81B8-884C-95EE-503CD3973C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055188D-054D-5449-AB35-B2725E202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The Road Ahead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4AA5C6-56BA-BC47-B6C7-DC172C6D436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Non-spatial object support (telecom and underground electric)</a:t>
            </a:r>
          </a:p>
          <a:p>
            <a:r>
              <a:rPr lang="en-US" b="0" dirty="0"/>
              <a:t>Filter barriers</a:t>
            </a:r>
          </a:p>
          <a:p>
            <a:r>
              <a:rPr lang="en-US" b="0" dirty="0"/>
              <a:t>More control on how features are updated using Update Subnetwork</a:t>
            </a:r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6074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More</a:t>
            </a:r>
          </a:p>
        </p:txBody>
      </p:sp>
    </p:spTree>
    <p:extLst>
      <p:ext uri="{BB962C8B-B14F-4D97-AF65-F5344CB8AC3E}">
        <p14:creationId xmlns:p14="http://schemas.microsoft.com/office/powerpoint/2010/main" val="367497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2390A44-035E-7E49-8CA8-AB5FB8531FEA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0" name="shading (lower right)">
              <a:extLst>
                <a:ext uri="{FF2B5EF4-FFF2-40B4-BE49-F238E27FC236}">
                  <a16:creationId xmlns:a16="http://schemas.microsoft.com/office/drawing/2014/main" id="{40531DA2-FFA9-2048-80AD-C9DD85E3A933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5BCB8B2-E36B-3B45-BA97-7ADF61C702B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6" name="Group 15" hidden="1">
                <a:extLst>
                  <a:ext uri="{FF2B5EF4-FFF2-40B4-BE49-F238E27FC236}">
                    <a16:creationId xmlns:a16="http://schemas.microsoft.com/office/drawing/2014/main" id="{F0D90404-5286-5743-9E12-E8DC2B07F94D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9CD69BC0-DDE3-EA46-8A9F-10CC2846F33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DBC2183D-0CEA-0647-8969-F6AB9526EB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479C0287-8835-6E49-8A05-41E00DED66B4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56D2A38E-2DCA-5E41-93F9-330DE662FC7D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4B55F36C-A1CD-9C4B-B7CD-88FE568B403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1" name="Freeform 30">
                      <a:extLst>
                        <a:ext uri="{FF2B5EF4-FFF2-40B4-BE49-F238E27FC236}">
                          <a16:creationId xmlns:a16="http://schemas.microsoft.com/office/drawing/2014/main" id="{F3466B9B-EABE-DD48-958D-A3ED65E115A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8FBE454D-FF76-FF43-A470-27500C5866E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BA91C94A-FFAC-EB4A-8916-ECAD82B52052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0DACFE9A-F647-F141-AAAC-E90AFA81D71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8" name="Freeform 27">
                      <a:extLst>
                        <a:ext uri="{FF2B5EF4-FFF2-40B4-BE49-F238E27FC236}">
                          <a16:creationId xmlns:a16="http://schemas.microsoft.com/office/drawing/2014/main" id="{01813E39-156E-AF40-ABD8-0154A6CF5EF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BF555428-E960-CE49-A919-68B27862817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85947924-05FF-FF49-986B-595EF239355F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27DF70BB-68BD-8C4A-AB08-80A63F3F62C2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3EE81986-29CA-8B40-B573-77B576F1466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3BA6F557-AF26-584E-84BD-582BA2731E1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B553CC84-36D5-124C-A88A-E878C01ED5E0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AEB7B30A-0F01-C247-8B24-C67D575CB7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8A191038-3B32-D64A-BCE6-194634D88F1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68EA0BD7-5B96-904D-99E5-915590FFC0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66AEE2B-6B2E-E34C-A615-6868AC1057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0079470B-29FA-C942-8D2A-1006D2FFC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Conceptual Doc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49982B-26C5-044D-8A4A-068D85A287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9086" y="1746670"/>
            <a:ext cx="9550400" cy="466548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54F4ADB-46E9-BE4E-9F9E-CF05E2F808DC}"/>
              </a:ext>
            </a:extLst>
          </p:cNvPr>
          <p:cNvSpPr/>
          <p:nvPr/>
        </p:nvSpPr>
        <p:spPr>
          <a:xfrm>
            <a:off x="8425543" y="2380343"/>
            <a:ext cx="1973943" cy="398417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E46013-20D5-194D-BA7F-27E8074EEF1E}"/>
              </a:ext>
            </a:extLst>
          </p:cNvPr>
          <p:cNvSpPr/>
          <p:nvPr/>
        </p:nvSpPr>
        <p:spPr>
          <a:xfrm>
            <a:off x="0" y="1211361"/>
            <a:ext cx="118045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hlinkClick r:id="rId8"/>
              </a:rPr>
              <a:t>https://pro.arcgis.com/</a:t>
            </a:r>
            <a:r>
              <a:rPr lang="en-US" sz="20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hlinkClick r:id="rId8"/>
              </a:rPr>
              <a:t>en</a:t>
            </a:r>
            <a:r>
              <a:rPr lang="en-US" sz="2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hlinkClick r:id="rId8"/>
              </a:rPr>
              <a:t>/pro-app/</a:t>
            </a:r>
            <a:r>
              <a:rPr lang="en-US" sz="20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hlinkClick r:id="rId8"/>
              </a:rPr>
              <a:t>sdk</a:t>
            </a:r>
            <a:r>
              <a:rPr lang="en-US" sz="2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hlinkClick r:id="rId8"/>
              </a:rPr>
              <a:t>/</a:t>
            </a:r>
            <a:endParaRPr lang="en-US" sz="2000" b="1" cap="none" spc="0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6153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2D4D483-638E-AD46-8971-B0AC8D4BBB3C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1" name="shading (lower right)">
              <a:extLst>
                <a:ext uri="{FF2B5EF4-FFF2-40B4-BE49-F238E27FC236}">
                  <a16:creationId xmlns:a16="http://schemas.microsoft.com/office/drawing/2014/main" id="{1D8BF3BE-59A5-954B-8231-32BEE7C75B9D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63F135A-39EA-7541-BD03-B410259D70B6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4" name="Group 13" hidden="1">
                <a:extLst>
                  <a:ext uri="{FF2B5EF4-FFF2-40B4-BE49-F238E27FC236}">
                    <a16:creationId xmlns:a16="http://schemas.microsoft.com/office/drawing/2014/main" id="{5C3C05BB-4FE0-B647-9E88-849E0193B659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D64B005F-3483-FB4B-A473-9A2EFCBFF6B5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94B037CB-A474-DC42-B381-472AD06623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B74C1289-AB54-F04C-A461-8E4B28D26F10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F561FADB-3AE8-AC49-B842-C5572024CDF3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02BE7242-633F-E142-BA47-40D5D13EB971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9667841B-A09A-A548-B4DC-EFB78B69419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F82A6358-AD4C-A542-AC1F-BB7BBFBC0E6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EE7E1A5D-C342-6B4F-AE17-AE3478EEA939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5DEDAACA-EC85-224A-A2EF-0DEAEE335A1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6" name="Freeform 25">
                      <a:extLst>
                        <a:ext uri="{FF2B5EF4-FFF2-40B4-BE49-F238E27FC236}">
                          <a16:creationId xmlns:a16="http://schemas.microsoft.com/office/drawing/2014/main" id="{09CA143C-F336-2E4E-8E57-351D182483C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6C2C0591-397C-2E4A-A49E-15BF5BECC78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5DAA7E0E-6DE8-934E-907C-0C5FF7A468E0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AFF55276-8F1F-8646-B603-ABE39E3544BE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8CC512E5-5B26-EA48-BFA2-BCD6664896F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F421F3B0-9404-B547-A1FA-DA0400E0E3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D21CC4CD-47C8-B740-98A9-2EF87D5D92CA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87D949F6-90A6-9646-8C21-DEAF17714E5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C5ECC847-0BF9-9748-A4A1-D67B14891EB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259FB6D9-CF22-A840-93F0-65178660301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DFDDC73-E508-6E45-AC0A-6562A26F19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949CF32-8C3C-704D-9AC9-30A10CB98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Conceptual Doc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F05956-3B69-7643-848D-1A999DF8BB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7741" y="1511896"/>
            <a:ext cx="8053266" cy="454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49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147EADE2-1AC2-BC4F-8A5A-58C0E4677C7A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3" name="shading (lower right)">
              <a:extLst>
                <a:ext uri="{FF2B5EF4-FFF2-40B4-BE49-F238E27FC236}">
                  <a16:creationId xmlns:a16="http://schemas.microsoft.com/office/drawing/2014/main" id="{E4CFD47E-C3A0-9C41-A8B7-F1817F92C17D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ACC8D7F-2F84-0B45-B1B1-3143BF8F188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6" name="Group 15" hidden="1">
                <a:extLst>
                  <a:ext uri="{FF2B5EF4-FFF2-40B4-BE49-F238E27FC236}">
                    <a16:creationId xmlns:a16="http://schemas.microsoft.com/office/drawing/2014/main" id="{2FC982B4-EDCF-8746-BB58-63C0E2EEEA5D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CB8366A4-F03B-7B44-AD39-5070811C72A3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D1D3D426-376B-6345-AF40-0CF5DEB4CEF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95BD0EDF-2E5B-BD4D-8EBC-E342B25FB882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33DEA945-DB27-0145-BBB1-1C651DACD4FD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67229E03-5239-AC44-805F-E9AD8CAA8BB5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1" name="Freeform 30">
                      <a:extLst>
                        <a:ext uri="{FF2B5EF4-FFF2-40B4-BE49-F238E27FC236}">
                          <a16:creationId xmlns:a16="http://schemas.microsoft.com/office/drawing/2014/main" id="{F2A6022E-54B4-2041-B2A2-66D89989E98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92871C42-E3AA-664B-9A23-E9D7C0F9D9F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6D6ACF2E-49E7-CA4F-8489-4380EC1A2B7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C5C168C2-7E87-A94D-906D-0A8FB08CB75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8" name="Freeform 27">
                      <a:extLst>
                        <a:ext uri="{FF2B5EF4-FFF2-40B4-BE49-F238E27FC236}">
                          <a16:creationId xmlns:a16="http://schemas.microsoft.com/office/drawing/2014/main" id="{1444D9C7-3411-C44D-B43F-3A9F2A9C3AB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A388E193-C33B-4C47-A60C-CB11D736E32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B8CD84D9-FABB-D14C-B5D9-01307370052F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BF1D0BB0-3580-E149-938B-41331867FA4D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4B6F5D1D-7C2C-2F47-966A-CBAA100C3D4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00240820-A6F6-9444-929C-5ABCBB38291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70E57549-040A-AA47-BBC6-A1569954068E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3BE4AB93-014C-E043-B468-385E88DDAEA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3FB3B158-4EE5-4440-B2D1-A6D1DAD6F5F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E5F2D97C-4CD1-C44F-83C8-0E4D34E5425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AC22288-C8FD-584F-96DA-EAA6BF67EF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F6E5243-510E-404C-989D-E23DB641B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Samples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BFAB2D4-1A28-2A4C-BF02-60BF757858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7741" y="1511896"/>
            <a:ext cx="8053266" cy="454781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94BFFDD-E535-0648-94AC-FFD87EADAB43}"/>
              </a:ext>
            </a:extLst>
          </p:cNvPr>
          <p:cNvSpPr/>
          <p:nvPr/>
        </p:nvSpPr>
        <p:spPr>
          <a:xfrm>
            <a:off x="7929224" y="3103319"/>
            <a:ext cx="1204232" cy="31313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84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901FCD9-4FC3-1346-A798-957F4CDC480C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56EAE0F0-6E5B-0F4E-AB33-54F9BB9BC8A5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486E5AC-F6D3-3A4C-BE37-D18D4D7CA46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9374F403-7026-8B48-8C66-69E25AB52C3C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A566A9EC-D37F-A045-B8BE-1EE6B3ED3EDA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8E9FEB7B-82A1-484E-B159-0DA3319D02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22C572CA-F304-4E40-8AF8-44D4974A6D86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931591FE-FC5C-054E-8537-EE662F7F541A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ECD43A2C-AC99-6849-AD46-276EFB16645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A156DC2E-4691-D64C-94C1-84BAC05A9FD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59946180-4D43-7D4C-B2A3-CA159911147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F5C49990-AF58-684C-BA89-6F8478E6C83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5A477CC6-A5DD-1D42-BEC8-DB07E895332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613A84DE-584B-5548-BC87-EDF0F4A0B2C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0336F785-2440-E049-87C4-C7EBB606DB5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2F227817-2551-9E4E-A9C0-A71C3DB57D32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B51935C4-6485-E340-9708-D06AD7EA262B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E2ED6391-70A6-B943-BA31-2D87FA22660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EEC0E300-8D16-3048-9F02-71E709801D5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C897A190-E4EC-AD46-BA01-56DD2B0A5548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12F64CB1-86EC-8E4F-AF93-B6E5CB157AD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D97926D6-F8B4-304A-87A6-6A164D9DFCC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7C10BEE9-9D99-D34C-BB53-30B10F9520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26B8C1C-07C1-C74F-AAB3-57F68AB9ED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37E6270-49E0-7747-9BFB-24EF8079F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Samples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CE1FD-AA66-9C4A-9376-B3C285D3D0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2636985"/>
            <a:ext cx="10369296" cy="3429000"/>
          </a:xfrm>
        </p:spPr>
        <p:txBody>
          <a:bodyPr>
            <a:noAutofit/>
          </a:bodyPr>
          <a:lstStyle/>
          <a:p>
            <a:r>
              <a:rPr lang="en-US" b="0" dirty="0"/>
              <a:t>Categories Usage</a:t>
            </a:r>
          </a:p>
          <a:p>
            <a:pPr lvl="1"/>
            <a:r>
              <a:rPr lang="en-US" b="0" dirty="0"/>
              <a:t>Demonstrates using the schema classes to list all of the asset types that support a given category</a:t>
            </a:r>
          </a:p>
          <a:p>
            <a:r>
              <a:rPr lang="en-US" b="0" dirty="0"/>
              <a:t>Load Report Sample</a:t>
            </a:r>
          </a:p>
          <a:p>
            <a:pPr lvl="1"/>
            <a:r>
              <a:rPr lang="en-US" b="0" dirty="0"/>
              <a:t>Does a downstream trace from a starting point and creates a report that sums the load and counts the customers per phase</a:t>
            </a:r>
          </a:p>
          <a:p>
            <a:r>
              <a:rPr lang="en-US" b="0" dirty="0"/>
              <a:t>Place a Transformer Bank</a:t>
            </a:r>
          </a:p>
          <a:p>
            <a:pPr lvl="1"/>
            <a:r>
              <a:rPr lang="en-US" b="0" dirty="0"/>
              <a:t>Shows how to create a transformer bank assembly (including the contents and associations)</a:t>
            </a:r>
          </a:p>
          <a:p>
            <a:r>
              <a:rPr lang="en-US" b="0" dirty="0"/>
              <a:t>Suggestions?</a:t>
            </a:r>
          </a:p>
          <a:p>
            <a:r>
              <a:rPr lang="en-US" b="0" dirty="0"/>
              <a:t>Write your own?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D95B8D-6ACC-B840-9D20-FC0D1D617E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6171" y="197893"/>
            <a:ext cx="7220857" cy="2106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8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968CB0EC-6EF4-0940-A453-BCE3D8E6F3D8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3" name="shading (lower right)">
              <a:extLst>
                <a:ext uri="{FF2B5EF4-FFF2-40B4-BE49-F238E27FC236}">
                  <a16:creationId xmlns:a16="http://schemas.microsoft.com/office/drawing/2014/main" id="{DCE46C82-84B0-A74E-9CAC-34B90066780D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7821E66-7885-8748-9A34-E12D08209BC9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6" name="Group 15" hidden="1">
                <a:extLst>
                  <a:ext uri="{FF2B5EF4-FFF2-40B4-BE49-F238E27FC236}">
                    <a16:creationId xmlns:a16="http://schemas.microsoft.com/office/drawing/2014/main" id="{92C9B502-7A13-9F43-97B6-110AB0F6CF49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18B227B7-54FB-2349-891F-FA1C1D6133F1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1D0D8F4C-6A24-224F-85E0-5329D2F339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AA26D6AB-F5B6-3643-B08A-ED3AF23DB264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9651001D-C1B4-F341-A75E-B49B22793833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D8D3F9A4-269F-E74E-A373-793E466CB3C1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1" name="Freeform 30">
                      <a:extLst>
                        <a:ext uri="{FF2B5EF4-FFF2-40B4-BE49-F238E27FC236}">
                          <a16:creationId xmlns:a16="http://schemas.microsoft.com/office/drawing/2014/main" id="{F15DD9BA-3B8D-354B-A939-704E204ABF2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38C08FBF-7792-CD48-9A06-C5BD6564DD3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300A2168-4CF0-144D-B604-19050B9EA8D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6A06E0FB-4D4B-5546-AB54-E06C18E0AF51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8" name="Freeform 27">
                      <a:extLst>
                        <a:ext uri="{FF2B5EF4-FFF2-40B4-BE49-F238E27FC236}">
                          <a16:creationId xmlns:a16="http://schemas.microsoft.com/office/drawing/2014/main" id="{04A86BA6-C2DA-DC47-B3BC-9E6621B7E15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B29B9A3A-3B53-0449-B4D0-CE3684A7FD2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FA8370EC-A119-D648-A49A-FEF203617BE8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F45AC7C5-5462-9042-AD40-B0C982DD957D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A86DDFA8-D0CC-8D49-83D7-A3C6924B7CE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C8CB31E5-188A-504D-B4F0-24E9C7B1BB1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F1539FC5-ED28-4A44-909D-7A549398E51A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7D3414DD-88F0-F547-808C-835D3E97E50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D8C0364A-641D-814F-B316-78414A5742F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36AB5B8B-E769-3344-9D9C-5FA0C68071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BBAC7DC-D112-A344-B89E-A3D898F971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71CAE8E-E439-D84E-A99C-F0D709140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Snippets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8C6912-8ABE-D142-89D9-684066E60A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7741" y="1511896"/>
            <a:ext cx="8053266" cy="454781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C666F99-0669-0B4B-8C80-91A36B0FD1E5}"/>
              </a:ext>
            </a:extLst>
          </p:cNvPr>
          <p:cNvSpPr/>
          <p:nvPr/>
        </p:nvSpPr>
        <p:spPr>
          <a:xfrm>
            <a:off x="7972880" y="3271906"/>
            <a:ext cx="1204232" cy="31313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58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069115CC-631F-B940-8ADD-5E6652B4E83B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4058E847-4B87-B641-ADD8-44FD502B72BE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F2ABB6E-8E10-1A45-B778-2C9386FF45A7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19BFB16C-936A-4C44-9D41-8764D92677AE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E9517645-6700-C34D-BF2B-6F8174DC459B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87666ABD-88B1-2443-B9DC-CF58DF21D4A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01E01CCF-B19E-9A41-BBD3-798A0A0914C3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AACAF0F8-2733-4648-A1C4-6126B188F61E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3C999E04-8E90-8C4D-90BF-30A857CCB10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25774471-C0E5-CB41-B439-0BF311356C5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AA76CFD1-EDB5-F040-92F7-03C610F3C11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A2ECFF96-0354-D54D-8A6F-F1085DE44339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4468348F-E19B-5641-A8DA-652EB3D2124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63E150A4-6D89-0B45-97B0-FE8634A246A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21F57539-323A-F447-B776-EFBDB0E5AE6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7BA5F62C-77FC-304D-AC49-26353696D64D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3580A83E-4C04-0B48-AF0E-E0F1400BEE47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196B810D-A3BB-B544-BD4C-FBAF8EBA139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57339F3A-E5B8-B24D-813D-A65D431C9BC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B1F13CA6-2F09-F940-9887-13030306DFE5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25E36FC4-3B49-2440-9132-BAC97727816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9DD6EE5B-B3AD-ED45-A866-2A769F3CDCB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0F2511C4-ED5C-1A45-91E7-2D6BF43BDE5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AEDA0CC-652F-B041-820D-54B51C4052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71CAE8E-E439-D84E-A99C-F0D709140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Snippets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594857-99C6-1847-B29C-46179622835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Small pieces of code that show how to </a:t>
            </a:r>
            <a:br>
              <a:rPr lang="en-US" b="0" dirty="0"/>
            </a:br>
            <a:r>
              <a:rPr lang="en-US" b="0" dirty="0"/>
              <a:t>accomplish a specific task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8A0A0-43F2-B548-B8DF-8498678788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1227" y="2715263"/>
            <a:ext cx="5105984" cy="40933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A85D2CB-8581-7B4D-A105-EC19205AE6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10919" y="1160209"/>
            <a:ext cx="4855353" cy="5425415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46599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296381D-82CD-3549-9C6C-6C1F0727C87B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201FF641-563C-0242-A91A-332C3A25F501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A7B7B09-403E-0345-B930-FBD9D24DEFE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3C31C17E-445F-9740-9B48-ED1922BA5D96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D9980FD6-9F97-EC48-A0CF-04E0AD6778B2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9187449E-FAD4-5B4F-AAB9-A1030063FF7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4714D6FC-A8AB-2A49-805E-C541E6C61D81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7D298D44-47C6-AD4E-B893-0635A8F058B7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1C213C04-6CE5-3B49-912B-8077C632547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FC34B7BE-6359-334F-B1D7-C0E85055590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B5326A25-D54F-1D4D-B670-8C437264F71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1080EAC9-3A96-4845-A3AF-2DC9288C6202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7F75BFCF-945F-4D4C-8D41-02F6C053EE1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90CDF9B6-0F55-774B-BCD3-C30AB77D74D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4DDB5C60-1B90-2C4C-815A-2112FF7871C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C6D2A2DC-7D9B-FA46-9249-428A205AFCD2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D6D94B91-C911-1F49-A7FA-4AAF59D94A4A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3DD34E9C-C369-4647-ACF3-BB1A6F1F980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A197A6DF-F5F1-2147-A814-FBDD5F8C74D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2DAB19C4-9496-E244-B36A-193076A8F092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36506EF0-4E62-FA4B-9CF4-11D4879ED18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DAD89870-C423-754B-B9C3-717A8C2E525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313E4FFB-171B-3F46-B046-AC02F3DB0C8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EB2D0FC-D044-C44D-9824-D20B217B69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F03B398-9B28-024D-BEE2-BDEFD1D38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API Reference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F88C84-DEA9-D246-830E-9715562EE1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314" y="2235226"/>
            <a:ext cx="10261600" cy="363797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8CCFC9-2FDB-2743-BED4-2042F7AFB88A}"/>
              </a:ext>
            </a:extLst>
          </p:cNvPr>
          <p:cNvSpPr/>
          <p:nvPr/>
        </p:nvSpPr>
        <p:spPr>
          <a:xfrm>
            <a:off x="6373699" y="5272882"/>
            <a:ext cx="1447119" cy="4429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44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B1BE0A7E-C705-7342-8C68-7C6C0B2197F1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1" name="shading (lower right)">
              <a:extLst>
                <a:ext uri="{FF2B5EF4-FFF2-40B4-BE49-F238E27FC236}">
                  <a16:creationId xmlns:a16="http://schemas.microsoft.com/office/drawing/2014/main" id="{5A9515DA-03FE-7D42-9F2B-B456D468F707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505C600-147B-BC41-BF1D-B4B35D44AA18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4" name="Group 13" hidden="1">
                <a:extLst>
                  <a:ext uri="{FF2B5EF4-FFF2-40B4-BE49-F238E27FC236}">
                    <a16:creationId xmlns:a16="http://schemas.microsoft.com/office/drawing/2014/main" id="{44E9359D-6E18-654B-B74C-C909BEA85876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DEA1C9D4-9132-7045-AA7B-A1587AEBACB4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78980D23-11FE-234C-B21C-9FFD3214C2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7402232-B537-724D-837A-56B9F57BEECC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43BB8DC4-5482-1743-8D19-C9D0179C7FF1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4EDC51EC-9AAC-EE49-B664-23E2EFC89F1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32063D55-AF8C-EC4A-88DF-8C1153C2C22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C4A767AD-5BFD-B542-85FF-2E09968E882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2F35BB7D-F371-1545-AA11-8B4F3ED8A39F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5EFA5C03-45C8-F843-8750-D615B99FA5A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6" name="Freeform 25">
                      <a:extLst>
                        <a:ext uri="{FF2B5EF4-FFF2-40B4-BE49-F238E27FC236}">
                          <a16:creationId xmlns:a16="http://schemas.microsoft.com/office/drawing/2014/main" id="{B56C968D-3C7C-5E43-9DEF-02D19DC76FF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CEC3E363-CA76-6E4D-A459-34A5329ADDB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3436DA46-0580-2540-B8CF-0F834B34401D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F6A54F31-CC82-904F-877B-1215B586E765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D6AED65D-B1B9-1E48-BF40-78C7DEF265F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EB302981-77E2-7A4B-B413-CD7B3F0CB8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4DC74A03-0E76-8048-9D26-4090891394F9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157CE40E-4EBD-8D48-859C-819703CA68B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FA313B60-F006-7E42-882D-0A4951D6A45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159C3D56-CA9A-0749-8B07-BC39AA01B02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ADB3BAA-5E8B-6F44-BC71-0CD933587D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BB34F518-5B8D-4846-9B16-9B810E24D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API Reference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930849-1411-EF41-82B7-32A825522C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024" y="1796137"/>
            <a:ext cx="10736757" cy="369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22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9AE100AD-A299-2740-832A-32DCA03B8CC1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4" name="shading (lower right)">
              <a:extLst>
                <a:ext uri="{FF2B5EF4-FFF2-40B4-BE49-F238E27FC236}">
                  <a16:creationId xmlns:a16="http://schemas.microsoft.com/office/drawing/2014/main" id="{8FEB4137-6F55-8C4D-AB29-E92F7224243F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6F37CD1-2A72-564D-BE4A-C03EE83A37DF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7" name="Group 16" hidden="1">
                <a:extLst>
                  <a:ext uri="{FF2B5EF4-FFF2-40B4-BE49-F238E27FC236}">
                    <a16:creationId xmlns:a16="http://schemas.microsoft.com/office/drawing/2014/main" id="{2E4B8170-B4CC-614E-9EB4-DB28F6D77A2A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D63B14E0-B44F-434E-B0F0-49056F788365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F8A5FCC1-9415-8746-86F3-6692B5C37C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65CAC208-E2BF-3642-9442-64AED6F561A8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FEE70DC1-7960-7342-A1C2-1F7F9F7892B1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7" name="Group 26">
                    <a:extLst>
                      <a:ext uri="{FF2B5EF4-FFF2-40B4-BE49-F238E27FC236}">
                        <a16:creationId xmlns:a16="http://schemas.microsoft.com/office/drawing/2014/main" id="{7FC155C0-4A4E-AB44-AC3A-58E14D0FDB5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2" name="Freeform 31">
                      <a:extLst>
                        <a:ext uri="{FF2B5EF4-FFF2-40B4-BE49-F238E27FC236}">
                          <a16:creationId xmlns:a16="http://schemas.microsoft.com/office/drawing/2014/main" id="{9DDC4CF7-9897-5E49-8E50-DC9B00A0835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3" name="Rectangle 32">
                      <a:extLst>
                        <a:ext uri="{FF2B5EF4-FFF2-40B4-BE49-F238E27FC236}">
                          <a16:creationId xmlns:a16="http://schemas.microsoft.com/office/drawing/2014/main" id="{1D9C201B-97F2-7349-9293-087A2F8CF9D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4" name="Rectangle 33">
                      <a:extLst>
                        <a:ext uri="{FF2B5EF4-FFF2-40B4-BE49-F238E27FC236}">
                          <a16:creationId xmlns:a16="http://schemas.microsoft.com/office/drawing/2014/main" id="{77454AE9-2EEE-4E42-8A80-06F71612C6DA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8" name="Group 27">
                    <a:extLst>
                      <a:ext uri="{FF2B5EF4-FFF2-40B4-BE49-F238E27FC236}">
                        <a16:creationId xmlns:a16="http://schemas.microsoft.com/office/drawing/2014/main" id="{7D0EB2B2-859D-DD4B-A71D-AE82262CEA6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299F8CB6-543C-6840-96CB-9440B843ABF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E9D24D6D-B289-A445-A781-AD4222A67BD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18A39AB6-0AB6-294A-A5C8-A14D8C02D28A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89A1DACD-6854-664E-9214-E4882EF07FD0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B8D288E1-5737-5146-86B0-E3FAB5965A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C21889C0-F2F5-AA4C-91A5-102A3A968F1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903E93D2-B8EC-E34B-B5A4-3F031B33D80E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B26CB538-7403-2F45-9B8B-76DC46BE2C1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F63A4BC3-4EA3-6F45-BD66-C0199ED5FD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C3095524-6B98-DB47-A7DA-6CCEC9ADB72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A1B396D-F215-C44F-BDDF-A8363D2AC9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Architecture:  Threading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7422078" cy="3429000"/>
          </a:xfrm>
        </p:spPr>
        <p:txBody>
          <a:bodyPr>
            <a:normAutofit/>
          </a:bodyPr>
          <a:lstStyle/>
          <a:p>
            <a:r>
              <a:rPr lang="en-US" b="0" dirty="0"/>
              <a:t>Almost all of the methods in the utility network API should be called on the MCT (Main CIM Thread)</a:t>
            </a:r>
          </a:p>
          <a:p>
            <a:r>
              <a:rPr lang="en-US" b="0" dirty="0"/>
              <a:t>Read </a:t>
            </a:r>
            <a:r>
              <a:rPr lang="en-US" b="0" dirty="0">
                <a:hlinkClick r:id="rId6"/>
              </a:rPr>
              <a:t>Working with multithreading in ArcGIS Pro </a:t>
            </a:r>
            <a:r>
              <a:rPr lang="en-US" b="0" dirty="0"/>
              <a:t>to learn more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3256" y="4446356"/>
            <a:ext cx="4964462" cy="1429456"/>
          </a:xfrm>
          <a:prstGeom prst="rect">
            <a:avLst/>
          </a:prstGeom>
        </p:spPr>
      </p:pic>
      <p:pic>
        <p:nvPicPr>
          <p:cNvPr id="10" name="Picture 9" descr="IMG_2218.JPG">
            <a:extLst>
              <a:ext uri="{FF2B5EF4-FFF2-40B4-BE49-F238E27FC236}">
                <a16:creationId xmlns:a16="http://schemas.microsoft.com/office/drawing/2014/main" id="{F9E1C0E1-6DF2-9247-B935-4763B28B6920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2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88" b="99939" l="8742" r="99592">
                        <a14:foregroundMark x1="15278" y1="89890" x2="9886" y2="95895"/>
                        <a14:foregroundMark x1="9886" y1="95895" x2="24959" y2="99939"/>
                        <a14:foregroundMark x1="24959" y1="99939" x2="94363" y2="99663"/>
                        <a14:foregroundMark x1="94363" y1="99663" x2="98693" y2="93413"/>
                        <a14:foregroundMark x1="98693" y1="93413" x2="97794" y2="85999"/>
                        <a14:foregroundMark x1="97794" y1="85999" x2="90727" y2="72304"/>
                        <a14:foregroundMark x1="90727" y1="72304" x2="87786" y2="70772"/>
                        <a14:foregroundMark x1="86887" y1="70619" x2="72753" y2="82843"/>
                        <a14:foregroundMark x1="72753" y1="82843" x2="63154" y2="87224"/>
                        <a14:foregroundMark x1="63154" y1="87224" x2="56618" y2="87653"/>
                        <a14:foregroundMark x1="9641" y1="92555" x2="6291" y2="99234"/>
                        <a14:foregroundMark x1="6291" y1="99234" x2="50408" y2="99939"/>
                        <a14:foregroundMark x1="50408" y1="99939" x2="78758" y2="99755"/>
                        <a14:foregroundMark x1="78758" y1="99755" x2="68995" y2="94608"/>
                        <a14:foregroundMark x1="68995" y1="94608" x2="55556" y2="91207"/>
                        <a14:foregroundMark x1="93423" y1="75643" x2="99918" y2="91176"/>
                        <a14:foregroundMark x1="99918" y1="91176" x2="99387" y2="98468"/>
                        <a14:foregroundMark x1="99387" y1="98468" x2="10866" y2="99939"/>
                        <a14:foregroundMark x1="10866" y1="99939" x2="8742" y2="96507"/>
                        <a14:foregroundMark x1="93423" y1="75643" x2="99837" y2="93321"/>
                        <a14:foregroundMark x1="99837" y1="93321" x2="94567" y2="99816"/>
                        <a14:foregroundMark x1="94567" y1="99816" x2="92810" y2="92953"/>
                        <a14:foregroundMark x1="92810" y1="92953" x2="94649" y2="80392"/>
                        <a14:foregroundMark x1="97467" y1="87776" x2="99592" y2="95221"/>
                        <a14:foregroundMark x1="99592" y1="95221" x2="98325" y2="979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697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5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9BA948BD-3AAE-6F41-B494-446E9AC05FF1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35D134FE-C615-B643-B181-DE05256286DF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57A3A7C-8C15-D54D-99E4-CCF7094636CE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5" name="Group 14" hidden="1">
                <a:extLst>
                  <a:ext uri="{FF2B5EF4-FFF2-40B4-BE49-F238E27FC236}">
                    <a16:creationId xmlns:a16="http://schemas.microsoft.com/office/drawing/2014/main" id="{3B99B791-05F6-FC40-914A-938F88719FFC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DFC850B5-E975-0846-AB96-10C8A1ABE0A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C69919DF-2048-D54C-834C-8F300B1C41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5AE60C04-F385-5D48-8BF5-52B843F157DB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76E7EF9F-2249-2D41-B52E-DD39D6AAB4F8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8F7DDF98-692B-4D4A-98EF-608D955680A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30" name="Freeform 29">
                      <a:extLst>
                        <a:ext uri="{FF2B5EF4-FFF2-40B4-BE49-F238E27FC236}">
                          <a16:creationId xmlns:a16="http://schemas.microsoft.com/office/drawing/2014/main" id="{692707B9-6B3D-B648-88C0-E56FA5451BC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09EE10F9-DED8-384B-A570-3886B526083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4B6A4309-56A6-B54C-9CB0-9609EF8AB397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6" name="Group 25">
                    <a:extLst>
                      <a:ext uri="{FF2B5EF4-FFF2-40B4-BE49-F238E27FC236}">
                        <a16:creationId xmlns:a16="http://schemas.microsoft.com/office/drawing/2014/main" id="{B19FE3DB-E13F-C342-AA5C-CE0E8D790B9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24CE6DE5-9B5E-064D-8AC3-2364308A1E3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EF5FDA37-BB73-F24B-BB3F-2F644E81B4B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CB70FB78-3A08-5B4E-843F-8A84FE6A9A28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F3205C27-09B7-DD44-A727-E8FBC5632C96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E6BE6E59-CEA5-754B-812D-81DA164B3BD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9528C17C-A220-E249-B185-FD62AE0671D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8217DF05-7AA0-404F-81DD-E0258EFA4833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C2802242-8E18-854A-B837-7EE79A4465A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6C28EA2F-EA59-C348-A834-E7DF79D90C9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5F323668-484B-4640-AF14-88BDE4435F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17482E5-775F-AF47-A692-D3DB2C02BA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DE562B87-060B-CA4F-A20B-A1CC281B9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Object Model Diagram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02F3B9-C2C2-BE4E-9273-A69E12461B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3975" y="1796137"/>
            <a:ext cx="9601200" cy="441183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AA5DF14-EF26-DE4E-881A-033995B0C757}"/>
              </a:ext>
            </a:extLst>
          </p:cNvPr>
          <p:cNvSpPr/>
          <p:nvPr/>
        </p:nvSpPr>
        <p:spPr>
          <a:xfrm>
            <a:off x="8580324" y="4139722"/>
            <a:ext cx="1647143" cy="31313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84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7B07344-D459-0E40-BA0E-3F92A229E2E2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0" name="shading (lower right)">
              <a:extLst>
                <a:ext uri="{FF2B5EF4-FFF2-40B4-BE49-F238E27FC236}">
                  <a16:creationId xmlns:a16="http://schemas.microsoft.com/office/drawing/2014/main" id="{25EE6F12-035D-7747-8DAA-742328600333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2AA441B-7DBA-DD4A-AAFD-B42BD2F2E708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3" name="Group 12" hidden="1">
                <a:extLst>
                  <a:ext uri="{FF2B5EF4-FFF2-40B4-BE49-F238E27FC236}">
                    <a16:creationId xmlns:a16="http://schemas.microsoft.com/office/drawing/2014/main" id="{6EB9F63F-E9C1-3641-A3E7-FFA3AA8C1B1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876E58F2-4971-9B49-B6D3-891107FB0BC0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A5BAC6A4-9F21-6B4F-B52A-2EDAE8E089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74666B5C-2934-F24C-88AF-34A29BDCF53C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3D09B1C5-B027-0C45-9C79-A927DB13FE88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94EBF553-D8E5-1142-9842-C255C9782B60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8" name="Freeform 27">
                      <a:extLst>
                        <a:ext uri="{FF2B5EF4-FFF2-40B4-BE49-F238E27FC236}">
                          <a16:creationId xmlns:a16="http://schemas.microsoft.com/office/drawing/2014/main" id="{5B429076-F3F6-D646-883D-EF93D705B4E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32EDA8D0-CB3A-8243-98B7-DDF7BDA0BB0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271A5CC1-F7DE-8442-95CA-E8CF3C6C69C3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12D4B4B4-D227-9443-8E55-7122DEADB53E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5" name="Freeform 24">
                      <a:extLst>
                        <a:ext uri="{FF2B5EF4-FFF2-40B4-BE49-F238E27FC236}">
                          <a16:creationId xmlns:a16="http://schemas.microsoft.com/office/drawing/2014/main" id="{DB868D0E-5F4D-A040-AA3D-CBA8A695B80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6" name="Rectangle 25">
                      <a:extLst>
                        <a:ext uri="{FF2B5EF4-FFF2-40B4-BE49-F238E27FC236}">
                          <a16:creationId xmlns:a16="http://schemas.microsoft.com/office/drawing/2014/main" id="{07DD8766-E5C3-144C-9340-9C98DA8848F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9D139795-9736-2A4F-9EB6-ABB892C3AD25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CEF93AF9-2F6F-2B49-9EC5-B8AD4C1EDDF9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09B31BF2-EBF7-9842-AA90-C480BAE990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780A0E07-517F-4D4A-862A-B145B3395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C76CDA62-CFF8-9D4A-BFC4-6366461275EC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19" name="Picture 18">
                    <a:extLst>
                      <a:ext uri="{FF2B5EF4-FFF2-40B4-BE49-F238E27FC236}">
                        <a16:creationId xmlns:a16="http://schemas.microsoft.com/office/drawing/2014/main" id="{24A23B44-FF61-D547-8A1B-1B91FB2DE5F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DA6CF6EC-B9B6-0D45-86BF-417008C23E9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39E5F844-26BA-F344-9BB4-4552AA543A1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CC0A8FB-BF74-C847-A4E2-130F5FA5CE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8C87365A-2938-1947-BAD6-803D53B4FA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9042" y="0"/>
            <a:ext cx="106939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FCBC7189-2645-DC43-B896-2D34DE126B18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22" name="shading (lower right)">
              <a:extLst>
                <a:ext uri="{FF2B5EF4-FFF2-40B4-BE49-F238E27FC236}">
                  <a16:creationId xmlns:a16="http://schemas.microsoft.com/office/drawing/2014/main" id="{B4C7D34E-0C84-2E43-BB26-226A3711BF15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E5B3BE7-DAEE-C04D-A1F0-64F1186DDBA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25" name="Group 24" hidden="1">
                <a:extLst>
                  <a:ext uri="{FF2B5EF4-FFF2-40B4-BE49-F238E27FC236}">
                    <a16:creationId xmlns:a16="http://schemas.microsoft.com/office/drawing/2014/main" id="{06C6D5A4-CD2C-324A-AE13-0D71827CF48B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2F518C3B-81E9-0048-9B67-5964CC22E83D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44" name="Picture 43">
                  <a:extLst>
                    <a:ext uri="{FF2B5EF4-FFF2-40B4-BE49-F238E27FC236}">
                      <a16:creationId xmlns:a16="http://schemas.microsoft.com/office/drawing/2014/main" id="{FDCA59B9-0663-1B43-99BF-435A1BCFC52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B2409B16-81BE-594E-B2A5-5789AADA2DA0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27" name="Group 26">
                  <a:extLst>
                    <a:ext uri="{FF2B5EF4-FFF2-40B4-BE49-F238E27FC236}">
                      <a16:creationId xmlns:a16="http://schemas.microsoft.com/office/drawing/2014/main" id="{4703D426-264A-764D-BACB-D1A954F29AE8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35" name="Group 34">
                    <a:extLst>
                      <a:ext uri="{FF2B5EF4-FFF2-40B4-BE49-F238E27FC236}">
                        <a16:creationId xmlns:a16="http://schemas.microsoft.com/office/drawing/2014/main" id="{47428DED-3AE0-1645-A52E-9458F00DAA0B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40" name="Freeform 39">
                      <a:extLst>
                        <a:ext uri="{FF2B5EF4-FFF2-40B4-BE49-F238E27FC236}">
                          <a16:creationId xmlns:a16="http://schemas.microsoft.com/office/drawing/2014/main" id="{3276B14F-1FC0-A84A-B896-B54EAA31ECA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1" name="Rectangle 40">
                      <a:extLst>
                        <a:ext uri="{FF2B5EF4-FFF2-40B4-BE49-F238E27FC236}">
                          <a16:creationId xmlns:a16="http://schemas.microsoft.com/office/drawing/2014/main" id="{4C01B1F7-40E8-FF40-AAB9-79327C2BFCD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42" name="Rectangle 41">
                      <a:extLst>
                        <a:ext uri="{FF2B5EF4-FFF2-40B4-BE49-F238E27FC236}">
                          <a16:creationId xmlns:a16="http://schemas.microsoft.com/office/drawing/2014/main" id="{0C431E85-8627-7B44-BE1F-985B735D0DF6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36" name="Group 35">
                    <a:extLst>
                      <a:ext uri="{FF2B5EF4-FFF2-40B4-BE49-F238E27FC236}">
                        <a16:creationId xmlns:a16="http://schemas.microsoft.com/office/drawing/2014/main" id="{F7D80BDC-7F11-E34F-AC13-1A51E365C23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37" name="Freeform 36">
                      <a:extLst>
                        <a:ext uri="{FF2B5EF4-FFF2-40B4-BE49-F238E27FC236}">
                          <a16:creationId xmlns:a16="http://schemas.microsoft.com/office/drawing/2014/main" id="{77FFC50D-0D2B-CF4B-8673-51363E39B85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8" name="Rectangle 37">
                      <a:extLst>
                        <a:ext uri="{FF2B5EF4-FFF2-40B4-BE49-F238E27FC236}">
                          <a16:creationId xmlns:a16="http://schemas.microsoft.com/office/drawing/2014/main" id="{F7EADD80-9797-B24C-9078-2616DF407F6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9" name="Rectangle 38">
                      <a:extLst>
                        <a:ext uri="{FF2B5EF4-FFF2-40B4-BE49-F238E27FC236}">
                          <a16:creationId xmlns:a16="http://schemas.microsoft.com/office/drawing/2014/main" id="{D5F4D9F5-6F88-2A49-8C0B-58BFE5005FB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B9D4E4F3-A95E-674E-9F09-3C5494DD14CA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33" name="Picture 32">
                    <a:extLst>
                      <a:ext uri="{FF2B5EF4-FFF2-40B4-BE49-F238E27FC236}">
                        <a16:creationId xmlns:a16="http://schemas.microsoft.com/office/drawing/2014/main" id="{FA5BA322-EA17-8A43-9C28-C943AE62317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34" name="Picture 33">
                    <a:extLst>
                      <a:ext uri="{FF2B5EF4-FFF2-40B4-BE49-F238E27FC236}">
                        <a16:creationId xmlns:a16="http://schemas.microsoft.com/office/drawing/2014/main" id="{A3E9D8C7-6AB4-DD43-BDA0-503A422DF06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9" name="Group 28">
                  <a:extLst>
                    <a:ext uri="{FF2B5EF4-FFF2-40B4-BE49-F238E27FC236}">
                      <a16:creationId xmlns:a16="http://schemas.microsoft.com/office/drawing/2014/main" id="{E3DA66AC-74BB-E74D-A206-BFFDEB70ADD2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31" name="Picture 30">
                    <a:extLst>
                      <a:ext uri="{FF2B5EF4-FFF2-40B4-BE49-F238E27FC236}">
                        <a16:creationId xmlns:a16="http://schemas.microsoft.com/office/drawing/2014/main" id="{8D397EAD-7839-3947-9CDF-1E1F4604ED7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32" name="Picture 31">
                    <a:extLst>
                      <a:ext uri="{FF2B5EF4-FFF2-40B4-BE49-F238E27FC236}">
                        <a16:creationId xmlns:a16="http://schemas.microsoft.com/office/drawing/2014/main" id="{0E7D5D56-3E67-CB44-A524-185E48B99C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9564911B-F575-7548-9CFC-43785C6403E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1EFDC19-C348-6247-88CE-4730D65FEE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An Overview of the Utility Network Management API</a:t>
            </a:r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9D5F0239-2F13-44F1-AD73-10C2FE37F2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2893" y="1480378"/>
            <a:ext cx="10369296" cy="3427413"/>
          </a:xfrm>
        </p:spPr>
        <p:txBody>
          <a:bodyPr/>
          <a:lstStyle/>
          <a:p>
            <a:endParaRPr lang="en-US" sz="2200" dirty="0"/>
          </a:p>
          <a:p>
            <a:r>
              <a:rPr lang="en-US" sz="2200" dirty="0"/>
              <a:t>Session materials are available here: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>
                <a:hlinkClick r:id="rId7"/>
              </a:rPr>
              <a:t>https://github.com/esri/arcgis-pro-sdk/wiki/tech-sessions#2020-palm-springs</a:t>
            </a:r>
            <a:r>
              <a:rPr lang="en-US" sz="1800" dirty="0"/>
              <a:t>  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D3DE520-307C-4009-B7AC-D32CFDB679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36610" y="3294705"/>
            <a:ext cx="2569214" cy="25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301800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38B05350-8C80-BD48-ABAE-ED326BC9C491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11" name="shading (lower right)">
              <a:extLst>
                <a:ext uri="{FF2B5EF4-FFF2-40B4-BE49-F238E27FC236}">
                  <a16:creationId xmlns:a16="http://schemas.microsoft.com/office/drawing/2014/main" id="{4BC55878-8B65-3A44-B37F-091DCB1896E9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BDB7423-D69C-8040-914A-26E063C423DF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4" name="Group 13" hidden="1">
                <a:extLst>
                  <a:ext uri="{FF2B5EF4-FFF2-40B4-BE49-F238E27FC236}">
                    <a16:creationId xmlns:a16="http://schemas.microsoft.com/office/drawing/2014/main" id="{DC62E9DC-BFEE-864B-8C62-44466CEFA55E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037AC149-1368-8B47-9102-3CC812F2005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C40AFDC1-7295-4B48-B395-F14627E24A8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603B5A66-8567-F348-AA24-F9076834CE66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5D17FB2A-DEB3-1544-97A2-EBBE32FE857D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165E6141-37D5-2A43-A33C-893D6D5B327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2D6A278A-228F-224D-9A72-E4177CB0530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32A9717C-CDDF-9946-8303-815D4DD6F51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D50CFCBF-C3C3-F94F-81FA-CC1662C78160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7C06FA36-A58A-494A-BC99-FBC6336A21B9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6" name="Freeform 25">
                      <a:extLst>
                        <a:ext uri="{FF2B5EF4-FFF2-40B4-BE49-F238E27FC236}">
                          <a16:creationId xmlns:a16="http://schemas.microsoft.com/office/drawing/2014/main" id="{7FA6748A-9D1D-C448-80FF-0577A3B6E94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69D315F3-5034-0647-8005-2AE50A5230A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6F92F099-FBF8-8343-8EF0-A52D1A4DD7D8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F01E5EE3-9BC7-8348-9FB0-0234381732E5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E4DA3E94-D870-4B49-AB2F-DEF8E6D2FE9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73897021-175B-9D44-9A57-54898C25F6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71F47953-4BB9-8B4F-9B32-2E81CFCE1ACA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C9D55E8F-5341-AC43-8027-1024D3FA387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0BE30536-0AC9-2849-97CB-A5B943BCA90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4CC391B8-EEFE-154F-8D48-226E40326C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EF17726-D607-0141-8EF4-A4625805AC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pic>
        <p:nvPicPr>
          <p:cNvPr id="6" name="Picture 5" descr="IMG_2218.JPG">
            <a:extLst>
              <a:ext uri="{FF2B5EF4-FFF2-40B4-BE49-F238E27FC236}">
                <a16:creationId xmlns:a16="http://schemas.microsoft.com/office/drawing/2014/main" id="{DA09EFC1-9B26-AD4A-9ABA-431DD6BAC33E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88" b="99939" l="8742" r="99592">
                        <a14:foregroundMark x1="15278" y1="89890" x2="9886" y2="95895"/>
                        <a14:foregroundMark x1="9886" y1="95895" x2="24959" y2="99939"/>
                        <a14:foregroundMark x1="24959" y1="99939" x2="94363" y2="99663"/>
                        <a14:foregroundMark x1="94363" y1="99663" x2="98693" y2="93413"/>
                        <a14:foregroundMark x1="98693" y1="93413" x2="97794" y2="85999"/>
                        <a14:foregroundMark x1="97794" y1="85999" x2="90727" y2="72304"/>
                        <a14:foregroundMark x1="90727" y1="72304" x2="87786" y2="70772"/>
                        <a14:foregroundMark x1="86887" y1="70619" x2="72753" y2="82843"/>
                        <a14:foregroundMark x1="72753" y1="82843" x2="63154" y2="87224"/>
                        <a14:foregroundMark x1="63154" y1="87224" x2="56618" y2="87653"/>
                        <a14:foregroundMark x1="9641" y1="92555" x2="6291" y2="99234"/>
                        <a14:foregroundMark x1="6291" y1="99234" x2="50408" y2="99939"/>
                        <a14:foregroundMark x1="50408" y1="99939" x2="78758" y2="99755"/>
                        <a14:foregroundMark x1="78758" y1="99755" x2="68995" y2="94608"/>
                        <a14:foregroundMark x1="68995" y1="94608" x2="55556" y2="91207"/>
                        <a14:foregroundMark x1="93423" y1="75643" x2="99918" y2="91176"/>
                        <a14:foregroundMark x1="99918" y1="91176" x2="99387" y2="98468"/>
                        <a14:foregroundMark x1="99387" y1="98468" x2="10866" y2="99939"/>
                        <a14:foregroundMark x1="10866" y1="99939" x2="8742" y2="96507"/>
                        <a14:foregroundMark x1="93423" y1="75643" x2="99837" y2="93321"/>
                        <a14:foregroundMark x1="99837" y1="93321" x2="94567" y2="99816"/>
                        <a14:foregroundMark x1="94567" y1="99816" x2="92810" y2="92953"/>
                        <a14:foregroundMark x1="92810" y1="92953" x2="94649" y2="80392"/>
                        <a14:foregroundMark x1="97467" y1="87776" x2="99592" y2="95221"/>
                        <a14:foregroundMark x1="99592" y1="95221" x2="98325" y2="979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697" y="0"/>
            <a:ext cx="51435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Architecture: Namespaces and Extension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20009" y="1492211"/>
            <a:ext cx="10765237" cy="3429000"/>
          </a:xfrm>
        </p:spPr>
        <p:txBody>
          <a:bodyPr>
            <a:noAutofit/>
          </a:bodyPr>
          <a:lstStyle/>
          <a:p>
            <a:r>
              <a:rPr lang="en-US" b="0" dirty="0"/>
              <a:t>The main items of the utility network are included within the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ArcGIS.Core.Data.UtilityNetwork</a:t>
            </a:r>
            <a:r>
              <a:rPr lang="en-US" b="0" dirty="0">
                <a:solidFill>
                  <a:schemeClr val="tx2"/>
                </a:solidFill>
              </a:rPr>
              <a:t> </a:t>
            </a:r>
            <a:r>
              <a:rPr lang="en-US" b="0" dirty="0"/>
              <a:t>namespace</a:t>
            </a:r>
          </a:p>
          <a:p>
            <a:pPr lvl="1"/>
            <a:r>
              <a:rPr lang="en-US" b="0" dirty="0"/>
              <a:t>Tracing items are included within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ArcGIS.Core.Data.UtilityNetwork.Trace</a:t>
            </a:r>
            <a:endParaRPr lang="en-US" b="0" dirty="0">
              <a:solidFill>
                <a:schemeClr val="tx2"/>
              </a:solidFill>
              <a:latin typeface="Consolas"/>
              <a:cs typeface="Consolas"/>
            </a:endParaRPr>
          </a:p>
          <a:p>
            <a:pPr lvl="1"/>
            <a:r>
              <a:rPr lang="en-US" b="0" dirty="0"/>
              <a:t>Network diagram items are included within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ArcGIS.Core.Data.UtilityNetwork.NetworkDiagrams</a:t>
            </a:r>
            <a:endParaRPr lang="en-US" b="0" dirty="0">
              <a:solidFill>
                <a:schemeClr val="tx2"/>
              </a:solidFill>
              <a:latin typeface="Consolas"/>
              <a:cs typeface="Consolas"/>
            </a:endParaRPr>
          </a:p>
          <a:p>
            <a:r>
              <a:rPr lang="en-US" b="0" dirty="0"/>
              <a:t>There are some cases where the objects in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ArcGIS.Core.Data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 </a:t>
            </a:r>
            <a:r>
              <a:rPr lang="en-US" b="0" dirty="0"/>
              <a:t>need to integrate with ArcGIS Pro at a higher level in the architectural stack</a:t>
            </a:r>
          </a:p>
          <a:p>
            <a:r>
              <a:rPr lang="en-US" b="0" dirty="0"/>
              <a:t>In these cases, C# extensions methods are provided</a:t>
            </a:r>
          </a:p>
          <a:p>
            <a:pPr lvl="1"/>
            <a:r>
              <a:rPr lang="en-US" b="0" dirty="0"/>
              <a:t>To use these extension methods:</a:t>
            </a:r>
          </a:p>
          <a:p>
            <a:pPr lvl="2"/>
            <a:r>
              <a:rPr lang="en-US" b="0" dirty="0"/>
              <a:t>Add a reference to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ArcGIS.Desktop.Extensions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 </a:t>
            </a:r>
            <a:r>
              <a:rPr lang="en-US" b="0" dirty="0"/>
              <a:t>to your solution</a:t>
            </a:r>
          </a:p>
          <a:p>
            <a:pPr lvl="2"/>
            <a:r>
              <a:rPr lang="en-US" b="0" dirty="0"/>
              <a:t>Add 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using </a:t>
            </a:r>
            <a:r>
              <a:rPr lang="en-US" b="0" dirty="0" err="1">
                <a:solidFill>
                  <a:schemeClr val="tx2"/>
                </a:solidFill>
                <a:latin typeface="Consolas"/>
                <a:cs typeface="Consolas"/>
              </a:rPr>
              <a:t>ArcGIS.Core.Data.UtilityNetwork.Extensions</a:t>
            </a:r>
            <a:r>
              <a:rPr lang="en-US" b="0" dirty="0">
                <a:solidFill>
                  <a:schemeClr val="tx2"/>
                </a:solidFill>
                <a:latin typeface="Consolas"/>
                <a:cs typeface="Consolas"/>
              </a:rPr>
              <a:t> </a:t>
            </a:r>
            <a:r>
              <a:rPr lang="en-US" b="0" dirty="0"/>
              <a:t>to the top of your source files</a:t>
            </a:r>
          </a:p>
          <a:p>
            <a:pPr lvl="1"/>
            <a:r>
              <a:rPr lang="en-US" b="0" dirty="0"/>
              <a:t>These steps allow these extension methods to appear as if they were regular methods on utility network classes</a:t>
            </a:r>
          </a:p>
          <a:p>
            <a:pPr lvl="1"/>
            <a:r>
              <a:rPr lang="en-US" b="0" dirty="0"/>
              <a:t>These extension methods are intended for use in ArcGIS Pro Add-ins, and cannot be used with </a:t>
            </a:r>
            <a:r>
              <a:rPr lang="en-US" b="0" dirty="0" err="1">
                <a:hlinkClick r:id="rId8"/>
              </a:rPr>
              <a:t>CoreHost</a:t>
            </a:r>
            <a:r>
              <a:rPr lang="en-US" b="0" dirty="0"/>
              <a:t> applications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CE482DC-2269-4F26-9D2A-7E44B1A4CD8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26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chemeClr val="accent4"/>
            </a:gs>
            <a:gs pos="100000">
              <a:schemeClr val="accent4"/>
            </a:gs>
          </a:gsLst>
          <a:lin ang="16200000" scaled="1"/>
          <a:tileRect/>
        </a:gradFill>
        <a:ln>
          <a:noFill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defRPr sz="1400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400077-UC-PPT-Tmplt-Esri-rev6-19-19" id="{05AE0B04-43C6-8747-8D82-D4EDA4AB9275}" vid="{5B07A797-ED80-D946-92FF-836AD305ECE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CB09B909685840A5AA5DC537182835" ma:contentTypeVersion="6" ma:contentTypeDescription="Create a new document." ma:contentTypeScope="" ma:versionID="74515a54bca02139da222085721357b8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089ac7d328ad090443a1d2513f10f34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_dlc_Exemp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  <xsd:element name="_dlc_Exempt" ma:index="10" nillable="true" ma:displayName="Exempt from Policy" ma:hidden="true" ma:internalName="_dlc_Exempt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PolicyAudit" staticId="0x0101007CCB09B909685840A5AA5DC537182835|810367359" UniqueId="13da4d23-1587-4cac-9dba-a207f9b2f19e">
      <p:Name>Auditing</p:Name>
      <p:Description>Audits user actions on documents and list items to the Audit Log.</p:Description>
      <p:CustomData>
        <Audit>
          <Update/>
          <View/>
        </Audit>
      </p:CustomData>
    </p:PolicyItem>
  </p:PolicyItems>
</p:Policy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2A8FD2D2-8DD9-4C39-9506-169D3AF05D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A0C75C-AE3D-43EA-BA9C-5C1A5DFCC2E6}">
  <ds:schemaRefs>
    <ds:schemaRef ds:uri="office.server.policy"/>
  </ds:schemaRefs>
</ds:datastoreItem>
</file>

<file path=customXml/itemProps4.xml><?xml version="1.0" encoding="utf-8"?>
<ds:datastoreItem xmlns:ds="http://schemas.openxmlformats.org/officeDocument/2006/customXml" ds:itemID="{81E133DB-697E-4C10-B192-8899027B1EC6}">
  <ds:schemaRefs>
    <ds:schemaRef ds:uri="http://www.w3.org/XML/1998/namespace"/>
    <ds:schemaRef ds:uri="http://purl.org/dc/elements/1.1/"/>
    <ds:schemaRef ds:uri="http://purl.org/dc/dcmitype/"/>
    <ds:schemaRef ds:uri="http://schemas.microsoft.com/office/2006/documentManagement/types"/>
    <ds:schemaRef ds:uri="http://purl.org/dc/terms/"/>
    <ds:schemaRef ds:uri="http://schemas.microsoft.com/sharepoint/v3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0</TotalTime>
  <Words>2547</Words>
  <Application>Microsoft Macintosh PowerPoint</Application>
  <PresentationFormat>Widescreen</PresentationFormat>
  <Paragraphs>449</Paragraphs>
  <Slides>82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88" baseType="lpstr">
      <vt:lpstr>Arial</vt:lpstr>
      <vt:lpstr>Calibri</vt:lpstr>
      <vt:lpstr>Consolas</vt:lpstr>
      <vt:lpstr>Lucida Grande</vt:lpstr>
      <vt:lpstr>Wingdings</vt:lpstr>
      <vt:lpstr>Esri_Corporate_Template-Dark</vt:lpstr>
      <vt:lpstr>ArcGIS Pro SDK for .NET:  An Overview of the Utility Network Management API</vt:lpstr>
      <vt:lpstr>Today’s Agenda</vt:lpstr>
      <vt:lpstr>Getting Started</vt:lpstr>
      <vt:lpstr>https://pro.arcgis.com/en/pro-app/sdk/</vt:lpstr>
      <vt:lpstr>Overview</vt:lpstr>
      <vt:lpstr>Architectural Topics</vt:lpstr>
      <vt:lpstr>Architecture: DML-only (Data Manipulation Language)</vt:lpstr>
      <vt:lpstr>Architecture:  Threading</vt:lpstr>
      <vt:lpstr>Architecture: Namespaces and Extension Methods</vt:lpstr>
      <vt:lpstr>Other Ways to Access the Utility Network</vt:lpstr>
      <vt:lpstr>A Survey of the Utility Network APIs</vt:lpstr>
      <vt:lpstr>Organization of the Utility Network API</vt:lpstr>
      <vt:lpstr>Organization of the Utility Network API</vt:lpstr>
      <vt:lpstr>The UtilityNetwork Class</vt:lpstr>
      <vt:lpstr>Obtaining a Utility Network Object</vt:lpstr>
      <vt:lpstr>Organization of the Utility Network API</vt:lpstr>
      <vt:lpstr>Overview of Definition and Schema Classes</vt:lpstr>
      <vt:lpstr>Organization of the Utility Network API</vt:lpstr>
      <vt:lpstr>Elements</vt:lpstr>
      <vt:lpstr>Organization of the Utility Network API</vt:lpstr>
      <vt:lpstr>Utility Network Topology</vt:lpstr>
      <vt:lpstr>Organization of the Utility Network API</vt:lpstr>
      <vt:lpstr>Associations</vt:lpstr>
      <vt:lpstr>Organization of the Utility Network API</vt:lpstr>
      <vt:lpstr>Subnetworks</vt:lpstr>
      <vt:lpstr>Subnetwork Manager</vt:lpstr>
      <vt:lpstr>The Subnetwork Class</vt:lpstr>
      <vt:lpstr>Organization of the Utility Network API</vt:lpstr>
      <vt:lpstr>Components of a Trace</vt:lpstr>
      <vt:lpstr>Components of a Trace</vt:lpstr>
      <vt:lpstr>Components of a Trace</vt:lpstr>
      <vt:lpstr>Components of a Trace</vt:lpstr>
      <vt:lpstr>1 Tracer</vt:lpstr>
      <vt:lpstr>Tracer Objects</vt:lpstr>
      <vt:lpstr>2 Trace Argument</vt:lpstr>
      <vt:lpstr>Trace Configuration — Basic Properties</vt:lpstr>
      <vt:lpstr>Trace Configuration — Traversability</vt:lpstr>
      <vt:lpstr>Trace Configuration — Functions</vt:lpstr>
      <vt:lpstr>Trace Configuration — Filters</vt:lpstr>
      <vt:lpstr>Filters</vt:lpstr>
      <vt:lpstr>Filter by Bitset Network Attribute - 1</vt:lpstr>
      <vt:lpstr>Filter by Bitset Network Attribute - 2</vt:lpstr>
      <vt:lpstr>Trace Configuration — Output</vt:lpstr>
      <vt:lpstr>Trace Configuration — Propagators</vt:lpstr>
      <vt:lpstr>How Propagators Work</vt:lpstr>
      <vt:lpstr>3 Trace Result</vt:lpstr>
      <vt:lpstr>Trace Results</vt:lpstr>
      <vt:lpstr>Returning a List of Element Objects</vt:lpstr>
      <vt:lpstr>Returning Function Results</vt:lpstr>
      <vt:lpstr>Future: Additional Result Types</vt:lpstr>
      <vt:lpstr>Tracing Summary</vt:lpstr>
      <vt:lpstr>Organization of the Utility Network API</vt:lpstr>
      <vt:lpstr>The DiagramManager Class</vt:lpstr>
      <vt:lpstr>The NetworkDiagram Class</vt:lpstr>
      <vt:lpstr>Diagram Element Classes</vt:lpstr>
      <vt:lpstr>Retrieving Diagram Elements</vt:lpstr>
      <vt:lpstr>Custom Layouts</vt:lpstr>
      <vt:lpstr>Network Diagrams</vt:lpstr>
      <vt:lpstr>Organization of the Utility Network API</vt:lpstr>
      <vt:lpstr>The UtilityNetworkLayer Class</vt:lpstr>
      <vt:lpstr>Ribbon Integration</vt:lpstr>
      <vt:lpstr>Editor Integration</vt:lpstr>
      <vt:lpstr>Creating and Deleting Associations</vt:lpstr>
      <vt:lpstr>Creating Features and Associations in the Same Edit Operation</vt:lpstr>
      <vt:lpstr>Editing with low-level Geodatabase Routines</vt:lpstr>
      <vt:lpstr>Editing</vt:lpstr>
      <vt:lpstr>What’s New</vt:lpstr>
      <vt:lpstr>New Since DevSummit 2019</vt:lpstr>
      <vt:lpstr>The Road Ahead</vt:lpstr>
      <vt:lpstr>The Road Ahead</vt:lpstr>
      <vt:lpstr>Learning More</vt:lpstr>
      <vt:lpstr>Conceptual Doc</vt:lpstr>
      <vt:lpstr>Conceptual Doc</vt:lpstr>
      <vt:lpstr>Samples</vt:lpstr>
      <vt:lpstr>Samples</vt:lpstr>
      <vt:lpstr>Snippets</vt:lpstr>
      <vt:lpstr>Snippets</vt:lpstr>
      <vt:lpstr>API Reference</vt:lpstr>
      <vt:lpstr>API Reference</vt:lpstr>
      <vt:lpstr>Object Model Diagram</vt:lpstr>
      <vt:lpstr>PowerPoint Presentation</vt:lpstr>
      <vt:lpstr>An Overview of the Utility Network Management API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Kyle Sackowski</dc:creator>
  <cp:lastModifiedBy/>
  <cp:revision>1</cp:revision>
  <cp:lastPrinted>2019-04-30T20:56:12Z</cp:lastPrinted>
  <dcterms:created xsi:type="dcterms:W3CDTF">2019-08-28T00:58:57Z</dcterms:created>
  <dcterms:modified xsi:type="dcterms:W3CDTF">2020-03-20T19:01:12Z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0x0101007CCB09B909685840A5AA5DC537182835</vt:lpwstr>
  </property>
</Properties>
</file>