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6825" r:id="rId5"/>
  </p:sldMasterIdLst>
  <p:notesMasterIdLst>
    <p:notesMasterId r:id="rId49"/>
  </p:notesMasterIdLst>
  <p:handoutMasterIdLst>
    <p:handoutMasterId r:id="rId50"/>
  </p:handoutMasterIdLst>
  <p:sldIdLst>
    <p:sldId id="751" r:id="rId6"/>
    <p:sldId id="654" r:id="rId7"/>
    <p:sldId id="644" r:id="rId8"/>
    <p:sldId id="673" r:id="rId9"/>
    <p:sldId id="793" r:id="rId10"/>
    <p:sldId id="642" r:id="rId11"/>
    <p:sldId id="766" r:id="rId12"/>
    <p:sldId id="674" r:id="rId13"/>
    <p:sldId id="648" r:id="rId14"/>
    <p:sldId id="795" r:id="rId15"/>
    <p:sldId id="768" r:id="rId16"/>
    <p:sldId id="769" r:id="rId17"/>
    <p:sldId id="675" r:id="rId18"/>
    <p:sldId id="676" r:id="rId19"/>
    <p:sldId id="771" r:id="rId20"/>
    <p:sldId id="783" r:id="rId21"/>
    <p:sldId id="784" r:id="rId22"/>
    <p:sldId id="785" r:id="rId23"/>
    <p:sldId id="792" r:id="rId24"/>
    <p:sldId id="787" r:id="rId25"/>
    <p:sldId id="789" r:id="rId26"/>
    <p:sldId id="796" r:id="rId27"/>
    <p:sldId id="778" r:id="rId28"/>
    <p:sldId id="797" r:id="rId29"/>
    <p:sldId id="693" r:id="rId30"/>
    <p:sldId id="692" r:id="rId31"/>
    <p:sldId id="694" r:id="rId32"/>
    <p:sldId id="696" r:id="rId33"/>
    <p:sldId id="749" r:id="rId34"/>
    <p:sldId id="750" r:id="rId35"/>
    <p:sldId id="738" r:id="rId36"/>
    <p:sldId id="713" r:id="rId37"/>
    <p:sldId id="714" r:id="rId38"/>
    <p:sldId id="745" r:id="rId39"/>
    <p:sldId id="715" r:id="rId40"/>
    <p:sldId id="716" r:id="rId41"/>
    <p:sldId id="722" r:id="rId42"/>
    <p:sldId id="718" r:id="rId43"/>
    <p:sldId id="719" r:id="rId44"/>
    <p:sldId id="720" r:id="rId45"/>
    <p:sldId id="723" r:id="rId46"/>
    <p:sldId id="721" r:id="rId47"/>
    <p:sldId id="798" r:id="rId4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structions" id="{15B13B0A-EEBE-624E-BE43-8059CB0E21EE}">
          <p14:sldIdLst>
            <p14:sldId id="751"/>
            <p14:sldId id="654"/>
            <p14:sldId id="644"/>
            <p14:sldId id="673"/>
            <p14:sldId id="793"/>
            <p14:sldId id="642"/>
            <p14:sldId id="766"/>
            <p14:sldId id="674"/>
            <p14:sldId id="648"/>
            <p14:sldId id="795"/>
            <p14:sldId id="768"/>
            <p14:sldId id="769"/>
            <p14:sldId id="675"/>
            <p14:sldId id="676"/>
            <p14:sldId id="771"/>
            <p14:sldId id="783"/>
            <p14:sldId id="784"/>
            <p14:sldId id="785"/>
            <p14:sldId id="792"/>
            <p14:sldId id="787"/>
            <p14:sldId id="789"/>
            <p14:sldId id="796"/>
            <p14:sldId id="778"/>
            <p14:sldId id="797"/>
            <p14:sldId id="693"/>
            <p14:sldId id="692"/>
            <p14:sldId id="694"/>
            <p14:sldId id="696"/>
            <p14:sldId id="749"/>
            <p14:sldId id="750"/>
            <p14:sldId id="738"/>
            <p14:sldId id="713"/>
            <p14:sldId id="714"/>
            <p14:sldId id="745"/>
            <p14:sldId id="715"/>
            <p14:sldId id="716"/>
            <p14:sldId id="722"/>
            <p14:sldId id="718"/>
            <p14:sldId id="719"/>
            <p14:sldId id="720"/>
            <p14:sldId id="723"/>
            <p14:sldId id="721"/>
            <p14:sldId id="798"/>
          </p14:sldIdLst>
        </p14:section>
        <p14:section name="Your Presentation" id="{BC5D39D9-9158-D649-839D-B2F6EDD610CD}">
          <p14:sldIdLst/>
        </p14:section>
        <p14:section name="DevSummit 2019" id="{E447D310-242F-2F41-8286-3566BC751418}">
          <p14:sldIdLst/>
        </p14:section>
      </p14:sectionLst>
    </p:ext>
    <p:ext uri="{EFAFB233-063F-42B5-8137-9DF3F51BA10A}">
      <p15:sldGuideLst xmlns:p15="http://schemas.microsoft.com/office/powerpoint/2012/main">
        <p15:guide id="1" orient="horz" pos="430" userDrawn="1">
          <p15:clr>
            <a:srgbClr val="A4A3A4"/>
          </p15:clr>
        </p15:guide>
        <p15:guide id="2" orient="horz" pos="3888" userDrawn="1">
          <p15:clr>
            <a:srgbClr val="A4A3A4"/>
          </p15:clr>
        </p15:guide>
        <p15:guide id="3" pos="576" userDrawn="1">
          <p15:clr>
            <a:srgbClr val="A4A3A4"/>
          </p15:clr>
        </p15:guide>
        <p15:guide id="4" pos="7104" userDrawn="1">
          <p15:clr>
            <a:srgbClr val="A4A3A4"/>
          </p15:clr>
        </p15:guide>
        <p15:guide id="5" pos="431">
          <p15:clr>
            <a:srgbClr val="A4A3A4"/>
          </p15:clr>
        </p15:guide>
        <p15:guide id="6" pos="7247">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B4C3"/>
    <a:srgbClr val="0392AE"/>
    <a:srgbClr val="03A2B1"/>
    <a:srgbClr val="0051A2"/>
    <a:srgbClr val="006BA6"/>
    <a:srgbClr val="01A7B1"/>
    <a:srgbClr val="00C1B6"/>
    <a:srgbClr val="6DE3D3"/>
    <a:srgbClr val="6DE3DF"/>
    <a:srgbClr val="6DCA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679" autoAdjust="0"/>
    <p:restoredTop sz="86419" autoAdjust="0"/>
  </p:normalViewPr>
  <p:slideViewPr>
    <p:cSldViewPr snapToGrid="0" snapToObjects="1" showGuides="1">
      <p:cViewPr varScale="1">
        <p:scale>
          <a:sx n="104" d="100"/>
          <a:sy n="104" d="100"/>
        </p:scale>
        <p:origin x="150" y="444"/>
      </p:cViewPr>
      <p:guideLst>
        <p:guide orient="horz" pos="430"/>
        <p:guide orient="horz" pos="3888"/>
        <p:guide pos="576"/>
        <p:guide pos="7104"/>
        <p:guide pos="431"/>
        <p:guide pos="724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0" d="100"/>
        <a:sy n="200" d="100"/>
      </p:scale>
      <p:origin x="0" y="0"/>
    </p:cViewPr>
  </p:sorterViewPr>
  <p:notesViewPr>
    <p:cSldViewPr snapToGrid="0" snapToObjects="1" showGuides="1">
      <p:cViewPr varScale="1">
        <p:scale>
          <a:sx n="151" d="100"/>
          <a:sy n="151" d="100"/>
        </p:scale>
        <p:origin x="4728" y="21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handoutMaster" Target="handoutMasters/handoutMaster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theme" Target="theme/theme1.xml"/><Relationship Id="rId5" Type="http://schemas.openxmlformats.org/officeDocument/2006/relationships/slideMaster" Target="slideMasters/slide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8" Type="http://schemas.openxmlformats.org/officeDocument/2006/relationships/slide" Target="slides/slide3.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8B4AB64-BB16-014D-AF59-00877FFB5348}" type="datetimeFigureOut">
              <a:rPr lang="en-US" smtClean="0"/>
              <a:t>3/20/2020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9BED56D-3A20-2943-930A-2361A9DDC1ED}" type="slidenum">
              <a:rPr lang="en-US" smtClean="0"/>
              <a:t>‹#›</a:t>
            </a:fld>
            <a:endParaRPr lang="en-US"/>
          </a:p>
        </p:txBody>
      </p:sp>
    </p:spTree>
    <p:extLst>
      <p:ext uri="{BB962C8B-B14F-4D97-AF65-F5344CB8AC3E}">
        <p14:creationId xmlns:p14="http://schemas.microsoft.com/office/powerpoint/2010/main" val="33178612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a:defRPr>
            </a:lvl1pPr>
          </a:lstStyle>
          <a:p>
            <a:fld id="{5498D241-0AB7-BC44-80E8-F0A20AF46E9E}" type="datetimeFigureOut">
              <a:rPr lang="en-US" smtClean="0"/>
              <a:pPr/>
              <a:t>3/20/2020</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a:defRPr>
            </a:lvl1pPr>
          </a:lstStyle>
          <a:p>
            <a:fld id="{3E7143C0-4F23-B545-9533-520B5A87CA1E}" type="slidenum">
              <a:rPr lang="en-US" smtClean="0"/>
              <a:pPr/>
              <a:t>‹#›</a:t>
            </a:fld>
            <a:endParaRPr lang="en-US" dirty="0"/>
          </a:p>
        </p:txBody>
      </p:sp>
    </p:spTree>
    <p:extLst>
      <p:ext uri="{BB962C8B-B14F-4D97-AF65-F5344CB8AC3E}">
        <p14:creationId xmlns:p14="http://schemas.microsoft.com/office/powerpoint/2010/main" val="4077587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Arial"/>
        <a:ea typeface="+mn-ea"/>
        <a:cs typeface="+mn-cs"/>
      </a:defRPr>
    </a:lvl1pPr>
    <a:lvl2pPr marL="457200" algn="l" defTabSz="457200" rtl="0" eaLnBrk="1" latinLnBrk="0" hangingPunct="1">
      <a:defRPr sz="1200" kern="1200">
        <a:solidFill>
          <a:schemeClr val="tx1"/>
        </a:solidFill>
        <a:latin typeface="Arial"/>
        <a:ea typeface="+mn-ea"/>
        <a:cs typeface="+mn-cs"/>
      </a:defRPr>
    </a:lvl2pPr>
    <a:lvl3pPr marL="914400" algn="l" defTabSz="457200" rtl="0" eaLnBrk="1" latinLnBrk="0" hangingPunct="1">
      <a:defRPr sz="1200" kern="1200">
        <a:solidFill>
          <a:schemeClr val="tx1"/>
        </a:solidFill>
        <a:latin typeface="Arial"/>
        <a:ea typeface="+mn-ea"/>
        <a:cs typeface="+mn-cs"/>
      </a:defRPr>
    </a:lvl3pPr>
    <a:lvl4pPr marL="1371600" algn="l" defTabSz="457200" rtl="0" eaLnBrk="1" latinLnBrk="0" hangingPunct="1">
      <a:defRPr sz="1200" kern="1200">
        <a:solidFill>
          <a:schemeClr val="tx1"/>
        </a:solidFill>
        <a:latin typeface="Arial"/>
        <a:ea typeface="+mn-ea"/>
        <a:cs typeface="+mn-cs"/>
      </a:defRPr>
    </a:lvl4pPr>
    <a:lvl5pPr marL="1828800" algn="l" defTabSz="457200" rtl="0" eaLnBrk="1" latinLnBrk="0" hangingPunct="1">
      <a:defRPr sz="1200" kern="1200">
        <a:solidFill>
          <a:schemeClr val="tx1"/>
        </a:solidFill>
        <a:latin typeface="Arial"/>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r>
              <a:rPr lang="en-US" dirty="0" err="1"/>
              <a:t>Esri</a:t>
            </a:r>
            <a:r>
              <a:rPr lang="en-US" baseline="0" dirty="0"/>
              <a:t> Corporate Template-Dark v3.4</a:t>
            </a:r>
          </a:p>
          <a:p>
            <a:r>
              <a:rPr lang="en-US" baseline="0" dirty="0"/>
              <a:t>16:9 version – January 29, 2017</a:t>
            </a:r>
          </a:p>
          <a:p>
            <a:endParaRPr lang="en-US" baseline="0" dirty="0"/>
          </a:p>
          <a:p>
            <a:r>
              <a:rPr lang="en-US" baseline="0" dirty="0"/>
              <a:t>For more templates, sample files, and icons, see https://</a:t>
            </a:r>
            <a:r>
              <a:rPr lang="en-US" baseline="0" dirty="0" err="1"/>
              <a:t>compass.esri.com</a:t>
            </a:r>
            <a:r>
              <a:rPr lang="en-US" baseline="0" dirty="0"/>
              <a:t>/resources/presentations/Pages/</a:t>
            </a:r>
            <a:r>
              <a:rPr lang="en-US" baseline="0" dirty="0" err="1"/>
              <a:t>Main.aspx</a:t>
            </a:r>
            <a:endParaRPr lang="en-US" baseline="0" dirty="0"/>
          </a:p>
          <a:p>
            <a:endParaRPr lang="en-US" baseline="0" dirty="0"/>
          </a:p>
          <a:p>
            <a:r>
              <a:rPr lang="en-US" sz="1200" b="1" kern="1200" dirty="0">
                <a:solidFill>
                  <a:schemeClr val="tx1"/>
                </a:solidFill>
                <a:latin typeface="Arial"/>
                <a:ea typeface="+mn-ea"/>
                <a:cs typeface="+mn-cs"/>
              </a:rPr>
              <a:t>To add footer</a:t>
            </a:r>
            <a:r>
              <a:rPr lang="en-US" sz="1200" b="1" kern="1200" baseline="0" dirty="0">
                <a:solidFill>
                  <a:schemeClr val="tx1"/>
                </a:solidFill>
                <a:latin typeface="Arial"/>
                <a:ea typeface="+mn-ea"/>
                <a:cs typeface="+mn-cs"/>
              </a:rPr>
              <a:t> text in Windows</a:t>
            </a:r>
          </a:p>
          <a:p>
            <a:pPr marL="228600" lvl="0" indent="-228600">
              <a:buFont typeface="+mj-lt"/>
              <a:buAutoNum type="arabicPeriod"/>
            </a:pPr>
            <a:r>
              <a:rPr lang="en-US" sz="1200" kern="1200" dirty="0">
                <a:solidFill>
                  <a:schemeClr val="tx1"/>
                </a:solidFill>
                <a:latin typeface="Arial"/>
                <a:ea typeface="+mn-ea"/>
                <a:cs typeface="+mn-cs"/>
              </a:rPr>
              <a:t>On the </a:t>
            </a:r>
            <a:r>
              <a:rPr lang="en-US" sz="1200" b="1" kern="1200" dirty="0">
                <a:solidFill>
                  <a:schemeClr val="tx1"/>
                </a:solidFill>
                <a:latin typeface="Arial"/>
                <a:ea typeface="+mn-ea"/>
                <a:cs typeface="+mn-cs"/>
              </a:rPr>
              <a:t>Home</a:t>
            </a:r>
            <a:r>
              <a:rPr lang="en-US" sz="1200" b="0" kern="1200" dirty="0">
                <a:solidFill>
                  <a:schemeClr val="tx1"/>
                </a:solidFill>
                <a:latin typeface="Arial"/>
                <a:ea typeface="+mn-ea"/>
                <a:cs typeface="+mn-cs"/>
              </a:rPr>
              <a:t> tab, under </a:t>
            </a:r>
            <a:r>
              <a:rPr lang="en-US" sz="1200" b="1" kern="1200" dirty="0">
                <a:solidFill>
                  <a:schemeClr val="tx1"/>
                </a:solidFill>
                <a:latin typeface="Arial"/>
                <a:ea typeface="+mn-ea"/>
                <a:cs typeface="+mn-cs"/>
              </a:rPr>
              <a:t>Insert</a:t>
            </a:r>
            <a:r>
              <a:rPr lang="en-US" sz="1200" b="0" kern="1200" dirty="0">
                <a:solidFill>
                  <a:schemeClr val="tx1"/>
                </a:solidFill>
                <a:latin typeface="Arial"/>
                <a:ea typeface="+mn-ea"/>
                <a:cs typeface="+mn-cs"/>
              </a:rPr>
              <a:t>, click </a:t>
            </a:r>
            <a:r>
              <a:rPr lang="en-US" sz="1200" b="1" kern="1200" dirty="0">
                <a:solidFill>
                  <a:schemeClr val="tx1"/>
                </a:solidFill>
                <a:latin typeface="Arial"/>
                <a:ea typeface="+mn-ea"/>
                <a:cs typeface="+mn-cs"/>
              </a:rPr>
              <a:t>Text</a:t>
            </a:r>
            <a:r>
              <a:rPr lang="en-US" sz="1200" b="0" kern="1200" dirty="0">
                <a:solidFill>
                  <a:schemeClr val="tx1"/>
                </a:solidFill>
                <a:latin typeface="Arial"/>
                <a:ea typeface="+mn-ea"/>
                <a:cs typeface="+mn-cs"/>
              </a:rPr>
              <a:t>, and then click </a:t>
            </a:r>
            <a:r>
              <a:rPr lang="en-US" sz="1200" b="1" kern="1200" dirty="0">
                <a:solidFill>
                  <a:schemeClr val="tx1"/>
                </a:solidFill>
                <a:latin typeface="Arial"/>
                <a:ea typeface="+mn-ea"/>
                <a:cs typeface="+mn-cs"/>
              </a:rPr>
              <a:t>Header and Footer</a:t>
            </a:r>
            <a:r>
              <a:rPr lang="en-US" sz="1200" b="0" kern="1200" dirty="0">
                <a:solidFill>
                  <a:schemeClr val="tx1"/>
                </a:solidFill>
                <a:latin typeface="Arial"/>
                <a:ea typeface="+mn-ea"/>
                <a:cs typeface="+mn-cs"/>
              </a:rPr>
              <a:t>.</a:t>
            </a:r>
          </a:p>
          <a:p>
            <a:pPr marL="228600" lvl="0" indent="-228600">
              <a:buFont typeface="+mj-lt"/>
              <a:buAutoNum type="arabicPeriod"/>
            </a:pPr>
            <a:r>
              <a:rPr lang="en-US" sz="1200" b="0" kern="1200" dirty="0">
                <a:solidFill>
                  <a:schemeClr val="tx1"/>
                </a:solidFill>
                <a:latin typeface="Arial"/>
                <a:ea typeface="+mn-ea"/>
                <a:cs typeface="+mn-cs"/>
              </a:rPr>
              <a:t>Click the </a:t>
            </a:r>
            <a:r>
              <a:rPr lang="en-US" sz="1200" b="1" kern="1200" dirty="0">
                <a:solidFill>
                  <a:schemeClr val="tx1"/>
                </a:solidFill>
                <a:latin typeface="Arial"/>
                <a:ea typeface="+mn-ea"/>
                <a:cs typeface="+mn-cs"/>
              </a:rPr>
              <a:t>Slide</a:t>
            </a:r>
            <a:r>
              <a:rPr lang="en-US" sz="1200" b="0" kern="1200" dirty="0">
                <a:solidFill>
                  <a:schemeClr val="tx1"/>
                </a:solidFill>
                <a:latin typeface="Arial"/>
                <a:ea typeface="+mn-ea"/>
                <a:cs typeface="+mn-cs"/>
              </a:rPr>
              <a:t> tab, select the </a:t>
            </a:r>
            <a:r>
              <a:rPr lang="en-US" sz="1200" b="1" kern="1200" dirty="0">
                <a:solidFill>
                  <a:schemeClr val="tx1"/>
                </a:solidFill>
                <a:latin typeface="Arial"/>
                <a:ea typeface="+mn-ea"/>
                <a:cs typeface="+mn-cs"/>
              </a:rPr>
              <a:t>Footer</a:t>
            </a:r>
            <a:r>
              <a:rPr lang="en-US" sz="1200" b="0" kern="1200" dirty="0">
                <a:solidFill>
                  <a:schemeClr val="tx1"/>
                </a:solidFill>
                <a:latin typeface="Arial"/>
                <a:ea typeface="+mn-ea"/>
                <a:cs typeface="+mn-cs"/>
              </a:rPr>
              <a:t> check box, and then type the footer text that you want.</a:t>
            </a:r>
          </a:p>
          <a:p>
            <a:pPr marL="228600" lvl="0" indent="-228600">
              <a:buFont typeface="+mj-lt"/>
              <a:buAutoNum type="arabicPeriod"/>
            </a:pPr>
            <a:r>
              <a:rPr lang="en-US" sz="1200" b="0" kern="1200" dirty="0">
                <a:solidFill>
                  <a:schemeClr val="tx1"/>
                </a:solidFill>
                <a:latin typeface="Arial"/>
                <a:ea typeface="+mn-ea"/>
                <a:cs typeface="+mn-cs"/>
              </a:rPr>
              <a:t>Click either </a:t>
            </a:r>
            <a:r>
              <a:rPr lang="en-US" sz="1200" b="1" kern="1200" dirty="0">
                <a:solidFill>
                  <a:schemeClr val="tx1"/>
                </a:solidFill>
                <a:latin typeface="Arial"/>
                <a:ea typeface="+mn-ea"/>
                <a:cs typeface="+mn-cs"/>
              </a:rPr>
              <a:t>Apply</a:t>
            </a:r>
            <a:r>
              <a:rPr lang="en-US" sz="1200" b="0" kern="1200" dirty="0">
                <a:solidFill>
                  <a:schemeClr val="tx1"/>
                </a:solidFill>
                <a:latin typeface="Arial"/>
                <a:ea typeface="+mn-ea"/>
                <a:cs typeface="+mn-cs"/>
              </a:rPr>
              <a:t> or </a:t>
            </a:r>
            <a:r>
              <a:rPr lang="en-US" sz="1200" b="1" kern="1200" dirty="0">
                <a:solidFill>
                  <a:schemeClr val="tx1"/>
                </a:solidFill>
                <a:latin typeface="Arial"/>
                <a:ea typeface="+mn-ea"/>
                <a:cs typeface="+mn-cs"/>
              </a:rPr>
              <a:t>Apply to All</a:t>
            </a:r>
            <a:r>
              <a:rPr lang="en-US" sz="1200" b="0" kern="1200" dirty="0">
                <a:solidFill>
                  <a:schemeClr val="tx1"/>
                </a:solidFill>
                <a:latin typeface="Arial"/>
                <a:ea typeface="+mn-ea"/>
                <a:cs typeface="+mn-cs"/>
              </a:rPr>
              <a:t>.</a:t>
            </a:r>
          </a:p>
          <a:p>
            <a:pPr marL="228600" lvl="0" indent="-228600">
              <a:buFont typeface="+mj-lt"/>
              <a:buAutoNum type="arabicPeriod"/>
            </a:pPr>
            <a:endParaRPr lang="en-US" sz="1200" b="0" kern="1200" dirty="0">
              <a:solidFill>
                <a:schemeClr val="tx1"/>
              </a:solidFill>
              <a:latin typeface="Arial"/>
              <a:ea typeface="+mn-ea"/>
              <a:cs typeface="+mn-cs"/>
            </a:endParaRPr>
          </a:p>
          <a:p>
            <a:pPr marL="0" marR="0" lvl="0" indent="0" algn="l" defTabSz="457200" rtl="0" eaLnBrk="1" fontAlgn="auto" latinLnBrk="0" hangingPunct="1">
              <a:lnSpc>
                <a:spcPct val="100000"/>
              </a:lnSpc>
              <a:spcBef>
                <a:spcPts val="0"/>
              </a:spcBef>
              <a:spcAft>
                <a:spcPts val="0"/>
              </a:spcAft>
              <a:buClrTx/>
              <a:buSzTx/>
              <a:buFont typeface="+mj-lt"/>
              <a:buNone/>
              <a:tabLst/>
              <a:defRPr/>
            </a:pPr>
            <a:r>
              <a:rPr lang="en-US" sz="1200" b="1" kern="1200" dirty="0">
                <a:solidFill>
                  <a:schemeClr val="tx1"/>
                </a:solidFill>
                <a:latin typeface="Arial"/>
                <a:ea typeface="+mn-ea"/>
                <a:cs typeface="+mn-cs"/>
              </a:rPr>
              <a:t>To add footer</a:t>
            </a:r>
            <a:r>
              <a:rPr lang="en-US" sz="1200" b="1" kern="1200" baseline="0" dirty="0">
                <a:solidFill>
                  <a:schemeClr val="tx1"/>
                </a:solidFill>
                <a:latin typeface="Arial"/>
                <a:ea typeface="+mn-ea"/>
                <a:cs typeface="+mn-cs"/>
              </a:rPr>
              <a:t> text on a Mac</a:t>
            </a:r>
          </a:p>
          <a:p>
            <a:pPr marL="228600" lvl="0" indent="-228600">
              <a:buFont typeface="+mj-lt"/>
              <a:buAutoNum type="arabicPeriod"/>
            </a:pPr>
            <a:r>
              <a:rPr lang="en-US" sz="1200" kern="1200" dirty="0">
                <a:solidFill>
                  <a:schemeClr val="tx1"/>
                </a:solidFill>
                <a:latin typeface="Arial"/>
                <a:ea typeface="+mn-ea"/>
                <a:cs typeface="+mn-cs"/>
              </a:rPr>
              <a:t>On the </a:t>
            </a:r>
            <a:r>
              <a:rPr lang="en-US" sz="1200" b="1" kern="1200" dirty="0">
                <a:solidFill>
                  <a:schemeClr val="tx1"/>
                </a:solidFill>
                <a:latin typeface="Arial"/>
                <a:ea typeface="+mn-ea"/>
                <a:cs typeface="+mn-cs"/>
              </a:rPr>
              <a:t>View </a:t>
            </a:r>
            <a:r>
              <a:rPr lang="en-US" sz="1200" b="0" kern="1200" dirty="0">
                <a:solidFill>
                  <a:schemeClr val="tx1"/>
                </a:solidFill>
                <a:latin typeface="Arial"/>
                <a:ea typeface="+mn-ea"/>
                <a:cs typeface="+mn-cs"/>
              </a:rPr>
              <a:t>menu, select</a:t>
            </a:r>
            <a:r>
              <a:rPr lang="en-US" sz="1200" b="0" kern="1200" baseline="0" dirty="0">
                <a:solidFill>
                  <a:schemeClr val="tx1"/>
                </a:solidFill>
                <a:latin typeface="Arial"/>
                <a:ea typeface="+mn-ea"/>
                <a:cs typeface="+mn-cs"/>
              </a:rPr>
              <a:t> </a:t>
            </a:r>
            <a:r>
              <a:rPr lang="en-US" sz="1200" b="1" kern="1200" dirty="0">
                <a:solidFill>
                  <a:schemeClr val="tx1"/>
                </a:solidFill>
                <a:latin typeface="Arial"/>
                <a:ea typeface="+mn-ea"/>
                <a:cs typeface="+mn-cs"/>
              </a:rPr>
              <a:t>Header and Footer.</a:t>
            </a:r>
            <a:endParaRPr lang="en-US" sz="1200" b="0" kern="1200" dirty="0">
              <a:solidFill>
                <a:schemeClr val="tx1"/>
              </a:solidFill>
              <a:latin typeface="Arial"/>
              <a:ea typeface="+mn-ea"/>
              <a:cs typeface="+mn-cs"/>
            </a:endParaRPr>
          </a:p>
          <a:p>
            <a:pPr marL="228600" lvl="0" indent="-228600">
              <a:buFont typeface="+mj-lt"/>
              <a:buAutoNum type="arabicPeriod"/>
            </a:pPr>
            <a:r>
              <a:rPr lang="en-US" sz="1200" b="0" kern="1200" dirty="0">
                <a:solidFill>
                  <a:schemeClr val="tx1"/>
                </a:solidFill>
                <a:latin typeface="Arial"/>
                <a:ea typeface="+mn-ea"/>
                <a:cs typeface="+mn-cs"/>
              </a:rPr>
              <a:t>Select the </a:t>
            </a:r>
            <a:r>
              <a:rPr lang="en-US" sz="1200" b="1" kern="1200" dirty="0">
                <a:solidFill>
                  <a:schemeClr val="tx1"/>
                </a:solidFill>
                <a:latin typeface="Arial"/>
                <a:ea typeface="+mn-ea"/>
                <a:cs typeface="+mn-cs"/>
              </a:rPr>
              <a:t>Footer</a:t>
            </a:r>
            <a:r>
              <a:rPr lang="en-US" sz="1200" b="0" kern="1200" dirty="0">
                <a:solidFill>
                  <a:schemeClr val="tx1"/>
                </a:solidFill>
                <a:latin typeface="Arial"/>
                <a:ea typeface="+mn-ea"/>
                <a:cs typeface="+mn-cs"/>
              </a:rPr>
              <a:t> check box and then type the footer text that you want.</a:t>
            </a:r>
          </a:p>
          <a:p>
            <a:pPr marL="228600" lvl="0" indent="-228600">
              <a:buFont typeface="+mj-lt"/>
              <a:buAutoNum type="arabicPeriod"/>
            </a:pPr>
            <a:r>
              <a:rPr lang="en-US" sz="1200" b="0" kern="1200" dirty="0">
                <a:solidFill>
                  <a:schemeClr val="tx1"/>
                </a:solidFill>
                <a:latin typeface="Arial"/>
                <a:ea typeface="+mn-ea"/>
                <a:cs typeface="+mn-cs"/>
              </a:rPr>
              <a:t>Click either </a:t>
            </a:r>
            <a:r>
              <a:rPr lang="en-US" sz="1200" b="1" kern="1200" dirty="0">
                <a:solidFill>
                  <a:schemeClr val="tx1"/>
                </a:solidFill>
                <a:latin typeface="Arial"/>
                <a:ea typeface="+mn-ea"/>
                <a:cs typeface="+mn-cs"/>
              </a:rPr>
              <a:t>Apply</a:t>
            </a:r>
            <a:r>
              <a:rPr lang="en-US" sz="1200" b="0" kern="1200" dirty="0">
                <a:solidFill>
                  <a:schemeClr val="tx1"/>
                </a:solidFill>
                <a:latin typeface="Arial"/>
                <a:ea typeface="+mn-ea"/>
                <a:cs typeface="+mn-cs"/>
              </a:rPr>
              <a:t> or </a:t>
            </a:r>
            <a:r>
              <a:rPr lang="en-US" sz="1200" b="1" kern="1200" dirty="0">
                <a:solidFill>
                  <a:schemeClr val="tx1"/>
                </a:solidFill>
                <a:latin typeface="Arial"/>
                <a:ea typeface="+mn-ea"/>
                <a:cs typeface="+mn-cs"/>
              </a:rPr>
              <a:t>Apply to All</a:t>
            </a:r>
            <a:r>
              <a:rPr lang="en-US" sz="1200" b="0" kern="1200" dirty="0">
                <a:solidFill>
                  <a:schemeClr val="tx1"/>
                </a:solidFill>
                <a:latin typeface="Arial"/>
                <a:ea typeface="+mn-ea"/>
                <a:cs typeface="+mn-cs"/>
              </a:rPr>
              <a:t>.</a:t>
            </a:r>
          </a:p>
          <a:p>
            <a:r>
              <a:rPr lang="en-US" sz="1200" b="0" kern="1200" dirty="0">
                <a:solidFill>
                  <a:schemeClr val="tx1"/>
                </a:solidFill>
                <a:latin typeface="Arial"/>
                <a:ea typeface="+mn-ea"/>
                <a:cs typeface="+mn-cs"/>
              </a:rPr>
              <a:t>	</a:t>
            </a:r>
          </a:p>
          <a:p>
            <a:r>
              <a:rPr lang="en-US" sz="1400" b="1" kern="1200" dirty="0">
                <a:solidFill>
                  <a:schemeClr val="bg2"/>
                </a:solidFill>
                <a:latin typeface="Arial"/>
                <a:ea typeface="+mn-ea"/>
                <a:cs typeface="+mn-cs"/>
              </a:rPr>
              <a:t>If footers don't appear on the slides</a:t>
            </a:r>
            <a:r>
              <a:rPr lang="en-US" sz="1200" b="0" kern="1200" dirty="0">
                <a:solidFill>
                  <a:schemeClr val="tx1"/>
                </a:solidFill>
                <a:latin typeface="Arial"/>
                <a:ea typeface="+mn-ea"/>
                <a:cs typeface="+mn-cs"/>
              </a:rPr>
              <a:t>	</a:t>
            </a:r>
          </a:p>
          <a:p>
            <a:r>
              <a:rPr lang="en-US" sz="1200" b="0" kern="1200" dirty="0">
                <a:solidFill>
                  <a:schemeClr val="tx1"/>
                </a:solidFill>
                <a:latin typeface="Arial"/>
                <a:ea typeface="+mn-ea"/>
                <a:cs typeface="+mn-cs"/>
              </a:rPr>
              <a:t>If footers don't appear on title slides, in the </a:t>
            </a:r>
            <a:r>
              <a:rPr lang="en-US" sz="1200" b="1" kern="1200" dirty="0">
                <a:solidFill>
                  <a:schemeClr val="tx1"/>
                </a:solidFill>
                <a:latin typeface="Arial"/>
                <a:ea typeface="+mn-ea"/>
                <a:cs typeface="+mn-cs"/>
              </a:rPr>
              <a:t>Header and Footer</a:t>
            </a:r>
            <a:r>
              <a:rPr lang="en-US" sz="1200" b="0" kern="1200" dirty="0">
                <a:solidFill>
                  <a:schemeClr val="tx1"/>
                </a:solidFill>
                <a:latin typeface="Arial"/>
                <a:ea typeface="+mn-ea"/>
                <a:cs typeface="+mn-cs"/>
              </a:rPr>
              <a:t> dialog box make sure the </a:t>
            </a:r>
            <a:r>
              <a:rPr lang="en-US" sz="1200" b="1" kern="1200" dirty="0">
                <a:solidFill>
                  <a:schemeClr val="tx1"/>
                </a:solidFill>
                <a:latin typeface="Arial"/>
                <a:ea typeface="+mn-ea"/>
                <a:cs typeface="+mn-cs"/>
              </a:rPr>
              <a:t>Don't show on title slide</a:t>
            </a:r>
            <a:r>
              <a:rPr lang="en-US" sz="1200" b="0" kern="1200" dirty="0">
                <a:solidFill>
                  <a:schemeClr val="tx1"/>
                </a:solidFill>
                <a:latin typeface="Arial"/>
                <a:ea typeface="+mn-ea"/>
                <a:cs typeface="+mn-cs"/>
              </a:rPr>
              <a:t> check box is not selected.</a:t>
            </a:r>
          </a:p>
          <a:p>
            <a:r>
              <a:rPr lang="en-US" sz="1200" b="0" kern="1200" dirty="0">
                <a:solidFill>
                  <a:schemeClr val="tx1"/>
                </a:solidFill>
                <a:latin typeface="Arial"/>
                <a:ea typeface="+mn-ea"/>
                <a:cs typeface="+mn-cs"/>
              </a:rPr>
              <a:t>If the footers are missing from other slides, the placeholders for these items might have been removed from specific slide layouts or the slide master. </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1</a:t>
            </a:fld>
            <a:endParaRPr lang="en-US"/>
          </a:p>
        </p:txBody>
      </p:sp>
    </p:spTree>
    <p:extLst>
      <p:ext uri="{BB962C8B-B14F-4D97-AF65-F5344CB8AC3E}">
        <p14:creationId xmlns:p14="http://schemas.microsoft.com/office/powerpoint/2010/main" val="9362155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14</a:t>
            </a:fld>
            <a:endParaRPr lang="en-US" dirty="0"/>
          </a:p>
        </p:txBody>
      </p:sp>
    </p:spTree>
    <p:extLst>
      <p:ext uri="{BB962C8B-B14F-4D97-AF65-F5344CB8AC3E}">
        <p14:creationId xmlns:p14="http://schemas.microsoft.com/office/powerpoint/2010/main" val="14462590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23</a:t>
            </a:fld>
            <a:endParaRPr lang="en-US" dirty="0"/>
          </a:p>
        </p:txBody>
      </p:sp>
    </p:spTree>
    <p:extLst>
      <p:ext uri="{BB962C8B-B14F-4D97-AF65-F5344CB8AC3E}">
        <p14:creationId xmlns:p14="http://schemas.microsoft.com/office/powerpoint/2010/main" val="8093280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32</a:t>
            </a:fld>
            <a:endParaRPr lang="en-US" dirty="0"/>
          </a:p>
        </p:txBody>
      </p:sp>
    </p:spTree>
    <p:extLst>
      <p:ext uri="{BB962C8B-B14F-4D97-AF65-F5344CB8AC3E}">
        <p14:creationId xmlns:p14="http://schemas.microsoft.com/office/powerpoint/2010/main" val="39040099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42</a:t>
            </a:fld>
            <a:endParaRPr lang="en-US" dirty="0"/>
          </a:p>
        </p:txBody>
      </p:sp>
    </p:spTree>
    <p:extLst>
      <p:ext uri="{BB962C8B-B14F-4D97-AF65-F5344CB8AC3E}">
        <p14:creationId xmlns:p14="http://schemas.microsoft.com/office/powerpoint/2010/main" val="23547892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43</a:t>
            </a:fld>
            <a:endParaRPr lang="en-US" dirty="0"/>
          </a:p>
        </p:txBody>
      </p:sp>
    </p:spTree>
    <p:extLst>
      <p:ext uri="{BB962C8B-B14F-4D97-AF65-F5344CB8AC3E}">
        <p14:creationId xmlns:p14="http://schemas.microsoft.com/office/powerpoint/2010/main" val="1839740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2</a:t>
            </a:fld>
            <a:endParaRPr lang="en-US"/>
          </a:p>
        </p:txBody>
      </p:sp>
    </p:spTree>
    <p:extLst>
      <p:ext uri="{BB962C8B-B14F-4D97-AF65-F5344CB8AC3E}">
        <p14:creationId xmlns:p14="http://schemas.microsoft.com/office/powerpoint/2010/main" val="22204552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Expand your</a:t>
            </a:r>
            <a:r>
              <a:rPr lang="en-US" baseline="0" dirty="0"/>
              <a:t> horizons with what is possible with the CIM…..</a:t>
            </a:r>
          </a:p>
          <a:p>
            <a:endParaRPr lang="en-US" baseline="0" dirty="0"/>
          </a:p>
          <a:p>
            <a:r>
              <a:rPr lang="en-US" baseline="0" dirty="0"/>
              <a:t>some of you are already familiarizing yourselves with the CIM – manipulating </a:t>
            </a:r>
            <a:r>
              <a:rPr lang="en-US" baseline="0" dirty="0" err="1"/>
              <a:t>symbology</a:t>
            </a:r>
            <a:r>
              <a:rPr lang="en-US" baseline="0" dirty="0"/>
              <a:t>, text, and the like….and we have a number of samples and snippets to help you….but, in this demo, I’d like to expand your horizons with what is possible with the CIM….</a:t>
            </a:r>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3</a:t>
            </a:fld>
            <a:endParaRPr lang="en-US" dirty="0"/>
          </a:p>
        </p:txBody>
      </p:sp>
    </p:spTree>
    <p:extLst>
      <p:ext uri="{BB962C8B-B14F-4D97-AF65-F5344CB8AC3E}">
        <p14:creationId xmlns:p14="http://schemas.microsoft.com/office/powerpoint/2010/main" val="21132538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Expand your</a:t>
            </a:r>
            <a:r>
              <a:rPr lang="en-US" baseline="0" dirty="0"/>
              <a:t> horizons with what is possible with the CIM…..</a:t>
            </a:r>
          </a:p>
          <a:p>
            <a:endParaRPr lang="en-US" baseline="0" dirty="0"/>
          </a:p>
          <a:p>
            <a:r>
              <a:rPr lang="en-US" baseline="0" dirty="0"/>
              <a:t>some of you are already familiarizing yourselves with the CIM – manipulating </a:t>
            </a:r>
            <a:r>
              <a:rPr lang="en-US" baseline="0" dirty="0" err="1"/>
              <a:t>symbology</a:t>
            </a:r>
            <a:r>
              <a:rPr lang="en-US" baseline="0" dirty="0"/>
              <a:t>, text, and the like….and we have a number of samples and snippets to help you….but, in this demo, I’d like to expand your horizons with what is possible with the CIM….</a:t>
            </a:r>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4</a:t>
            </a:fld>
            <a:endParaRPr lang="en-US" dirty="0"/>
          </a:p>
        </p:txBody>
      </p:sp>
    </p:spTree>
    <p:extLst>
      <p:ext uri="{BB962C8B-B14F-4D97-AF65-F5344CB8AC3E}">
        <p14:creationId xmlns:p14="http://schemas.microsoft.com/office/powerpoint/2010/main" val="27684796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Expand your</a:t>
            </a:r>
            <a:r>
              <a:rPr lang="en-US" baseline="0" dirty="0"/>
              <a:t> horizons with what is possible with the CIM…..</a:t>
            </a:r>
          </a:p>
          <a:p>
            <a:endParaRPr lang="en-US" baseline="0" dirty="0"/>
          </a:p>
          <a:p>
            <a:r>
              <a:rPr lang="en-US" baseline="0" dirty="0"/>
              <a:t>some of you are already familiarizing yourselves with the CIM – manipulating </a:t>
            </a:r>
            <a:r>
              <a:rPr lang="en-US" baseline="0" dirty="0" err="1"/>
              <a:t>symbology</a:t>
            </a:r>
            <a:r>
              <a:rPr lang="en-US" baseline="0" dirty="0"/>
              <a:t>, text, and the like….and we have a number of samples and snippets to help you….but, in this demo, I’d like to expand your horizons with what is possible with the CIM….</a:t>
            </a:r>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5</a:t>
            </a:fld>
            <a:endParaRPr lang="en-US" dirty="0"/>
          </a:p>
        </p:txBody>
      </p:sp>
    </p:spTree>
    <p:extLst>
      <p:ext uri="{BB962C8B-B14F-4D97-AF65-F5344CB8AC3E}">
        <p14:creationId xmlns:p14="http://schemas.microsoft.com/office/powerpoint/2010/main" val="960621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6</a:t>
            </a:fld>
            <a:endParaRPr lang="en-US" dirty="0"/>
          </a:p>
        </p:txBody>
      </p:sp>
    </p:spTree>
    <p:extLst>
      <p:ext uri="{BB962C8B-B14F-4D97-AF65-F5344CB8AC3E}">
        <p14:creationId xmlns:p14="http://schemas.microsoft.com/office/powerpoint/2010/main" val="33387584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sz="2400" dirty="0"/>
              <a:t>The CIM is a [Cartographic] Data Model.</a:t>
            </a:r>
          </a:p>
          <a:p>
            <a:pPr lvl="1"/>
            <a:r>
              <a:rPr lang="en-US" sz="2400" dirty="0"/>
              <a:t>It describes the content and state of Pro </a:t>
            </a:r>
            <a:r>
              <a:rPr lang="en-US" sz="2400" u="sng" dirty="0"/>
              <a:t>model</a:t>
            </a:r>
            <a:r>
              <a:rPr lang="en-US" sz="2400" dirty="0"/>
              <a:t> entities:</a:t>
            </a:r>
          </a:p>
          <a:p>
            <a:pPr lvl="2"/>
            <a:r>
              <a:rPr lang="en-US" sz="2000" dirty="0"/>
              <a:t>Their structure and relationships.</a:t>
            </a:r>
          </a:p>
          <a:p>
            <a:pPr lvl="2"/>
            <a:r>
              <a:rPr lang="en-US" sz="2000" dirty="0"/>
              <a:t>Symbolization</a:t>
            </a:r>
          </a:p>
          <a:p>
            <a:pPr lvl="2"/>
            <a:r>
              <a:rPr lang="en-US" sz="2000" dirty="0"/>
              <a:t>Labeling</a:t>
            </a:r>
          </a:p>
          <a:p>
            <a:pPr lvl="2"/>
            <a:r>
              <a:rPr lang="en-US" sz="2000" dirty="0"/>
              <a:t>State: Visible, editable, selectable, etc.</a:t>
            </a:r>
          </a:p>
          <a:p>
            <a:pPr lvl="2"/>
            <a:endParaRPr lang="en-US" sz="200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t>	Accessing</a:t>
            </a:r>
            <a:r>
              <a:rPr lang="en-US" sz="2000" baseline="0" dirty="0"/>
              <a:t> the CIM is pretty straightforward. In most cases, there’s a method called </a:t>
            </a:r>
            <a:r>
              <a:rPr lang="en-US" sz="2000" baseline="0" dirty="0" err="1"/>
              <a:t>GetDefinition</a:t>
            </a:r>
            <a:r>
              <a:rPr lang="en-US" sz="2000" baseline="0" dirty="0"/>
              <a:t> in the entity in question. This returns you the CIM definition. You make your desired changes setting the various property values – the same as you would on any .NET class – then you have to apply them back to the entity using </a:t>
            </a:r>
            <a:r>
              <a:rPr lang="en-US" sz="2000" baseline="0" dirty="0" err="1"/>
              <a:t>SetDefinition</a:t>
            </a:r>
            <a:r>
              <a:rPr lang="en-US" sz="2000" baseline="0" dirty="0"/>
              <a:t> – so it’s a transactional pattern.  As with all rules, there are exceptions. Notice for style items you access its contained CIM symbol directly. Additionally, there are some further convenience methods for accessing specific parts of a definition – for example use Get and Set Renderer to manipulate just the layer renderer definition….for anno (new at 2.1) you will use </a:t>
            </a:r>
            <a:r>
              <a:rPr lang="en-US" sz="2000" baseline="0" dirty="0" err="1"/>
              <a:t>GetGraphic</a:t>
            </a:r>
            <a:r>
              <a:rPr lang="en-US" sz="2000" baseline="0" dirty="0"/>
              <a:t>, </a:t>
            </a:r>
            <a:r>
              <a:rPr lang="en-US" sz="2000" baseline="0" dirty="0" err="1"/>
              <a:t>Setgraphic</a:t>
            </a:r>
            <a:endParaRPr lang="en-US" sz="2000" dirty="0"/>
          </a:p>
          <a:p>
            <a:pPr lvl="0"/>
            <a:endParaRPr lang="en-US" sz="2000" dirty="0"/>
          </a:p>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8</a:t>
            </a:fld>
            <a:endParaRPr lang="en-US" dirty="0"/>
          </a:p>
        </p:txBody>
      </p:sp>
    </p:spTree>
    <p:extLst>
      <p:ext uri="{BB962C8B-B14F-4D97-AF65-F5344CB8AC3E}">
        <p14:creationId xmlns:p14="http://schemas.microsoft.com/office/powerpoint/2010/main" val="30256651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sz="2400" dirty="0"/>
              <a:t>The CIM is a [Cartographic] Data Model.</a:t>
            </a:r>
          </a:p>
          <a:p>
            <a:pPr lvl="1"/>
            <a:r>
              <a:rPr lang="en-US" sz="2400" dirty="0"/>
              <a:t>It describes the content and state of Pro </a:t>
            </a:r>
            <a:r>
              <a:rPr lang="en-US" sz="2400" u="sng" dirty="0"/>
              <a:t>model</a:t>
            </a:r>
            <a:r>
              <a:rPr lang="en-US" sz="2400" dirty="0"/>
              <a:t> entities:</a:t>
            </a:r>
          </a:p>
          <a:p>
            <a:pPr lvl="2"/>
            <a:r>
              <a:rPr lang="en-US" sz="2000" dirty="0"/>
              <a:t>Their structure and relationships.</a:t>
            </a:r>
          </a:p>
          <a:p>
            <a:pPr lvl="2"/>
            <a:r>
              <a:rPr lang="en-US" sz="2000" dirty="0"/>
              <a:t>Symbolization</a:t>
            </a:r>
          </a:p>
          <a:p>
            <a:pPr lvl="2"/>
            <a:r>
              <a:rPr lang="en-US" sz="2000" dirty="0"/>
              <a:t>Labeling</a:t>
            </a:r>
          </a:p>
          <a:p>
            <a:pPr lvl="2"/>
            <a:r>
              <a:rPr lang="en-US" sz="2000" dirty="0"/>
              <a:t>State: Visible, editable, selectable, etc.</a:t>
            </a:r>
          </a:p>
          <a:p>
            <a:pPr lvl="2"/>
            <a:endParaRPr lang="en-US" sz="200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t>	Accessing</a:t>
            </a:r>
            <a:r>
              <a:rPr lang="en-US" sz="2000" baseline="0" dirty="0"/>
              <a:t> the CIM is pretty straightforward. In most cases, there’s a method called </a:t>
            </a:r>
            <a:r>
              <a:rPr lang="en-US" sz="2000" baseline="0" dirty="0" err="1"/>
              <a:t>GetDefinition</a:t>
            </a:r>
            <a:r>
              <a:rPr lang="en-US" sz="2000" baseline="0" dirty="0"/>
              <a:t> in the entity in question. This returns you the CIM definition. You make your desired changes setting the various property values – the same as you would on any .NET class – then you have to apply them back to the entity using </a:t>
            </a:r>
            <a:r>
              <a:rPr lang="en-US" sz="2000" baseline="0" dirty="0" err="1"/>
              <a:t>SetDefinition</a:t>
            </a:r>
            <a:r>
              <a:rPr lang="en-US" sz="2000" baseline="0" dirty="0"/>
              <a:t> – so it’s a transactional pattern.  As with all rules, there are exceptions. Notice for style items you access its contained CIM symbol directly. Additionally, there are some further convenience methods for accessing specific parts of a definition – for example use Get and Set Renderer to manipulate just the layer renderer definition….for anno (new at 2.1) you will use </a:t>
            </a:r>
            <a:r>
              <a:rPr lang="en-US" sz="2000" baseline="0" dirty="0" err="1"/>
              <a:t>GetGraphic</a:t>
            </a:r>
            <a:r>
              <a:rPr lang="en-US" sz="2000" baseline="0" dirty="0"/>
              <a:t>, </a:t>
            </a:r>
            <a:r>
              <a:rPr lang="en-US" sz="2000" baseline="0" dirty="0" err="1"/>
              <a:t>Setgraphic</a:t>
            </a:r>
            <a:endParaRPr lang="en-US" sz="2000" dirty="0"/>
          </a:p>
          <a:p>
            <a:pPr lvl="0"/>
            <a:endParaRPr lang="en-US" sz="2000" dirty="0"/>
          </a:p>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9</a:t>
            </a:fld>
            <a:endParaRPr lang="en-US" dirty="0"/>
          </a:p>
        </p:txBody>
      </p:sp>
    </p:spTree>
    <p:extLst>
      <p:ext uri="{BB962C8B-B14F-4D97-AF65-F5344CB8AC3E}">
        <p14:creationId xmlns:p14="http://schemas.microsoft.com/office/powerpoint/2010/main" val="40236581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13</a:t>
            </a:fld>
            <a:endParaRPr lang="en-US" dirty="0"/>
          </a:p>
        </p:txBody>
      </p:sp>
    </p:spTree>
    <p:extLst>
      <p:ext uri="{BB962C8B-B14F-4D97-AF65-F5344CB8AC3E}">
        <p14:creationId xmlns:p14="http://schemas.microsoft.com/office/powerpoint/2010/main" val="264893621"/>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emf"/></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5.png"/><Relationship Id="rId7" Type="http://schemas.openxmlformats.org/officeDocument/2006/relationships/image" Target="../media/image10.pn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4.png"/><Relationship Id="rId11" Type="http://schemas.openxmlformats.org/officeDocument/2006/relationships/image" Target="../media/image11.png"/><Relationship Id="rId5" Type="http://schemas.openxmlformats.org/officeDocument/2006/relationships/image" Target="../media/image3.png"/><Relationship Id="rId10" Type="http://schemas.openxmlformats.org/officeDocument/2006/relationships/image" Target="../media/image9.png"/><Relationship Id="rId4" Type="http://schemas.openxmlformats.org/officeDocument/2006/relationships/image" Target="../media/image2.png"/><Relationship Id="rId9" Type="http://schemas.openxmlformats.org/officeDocument/2006/relationships/image" Target="../media/image8.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3" Type="http://schemas.openxmlformats.org/officeDocument/2006/relationships/image" Target="../media/image18.png"/><Relationship Id="rId7" Type="http://schemas.openxmlformats.org/officeDocument/2006/relationships/image" Target="../media/image3.png"/><Relationship Id="rId12" Type="http://schemas.openxmlformats.org/officeDocument/2006/relationships/image" Target="../media/image26.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21.png"/><Relationship Id="rId11" Type="http://schemas.openxmlformats.org/officeDocument/2006/relationships/image" Target="../media/image25.svg"/><Relationship Id="rId5" Type="http://schemas.openxmlformats.org/officeDocument/2006/relationships/image" Target="../media/image20.png"/><Relationship Id="rId15" Type="http://schemas.openxmlformats.org/officeDocument/2006/relationships/image" Target="../media/image29.tiff"/><Relationship Id="rId10" Type="http://schemas.openxmlformats.org/officeDocument/2006/relationships/image" Target="../media/image24.png"/><Relationship Id="rId4" Type="http://schemas.openxmlformats.org/officeDocument/2006/relationships/image" Target="../media/image19.png"/><Relationship Id="rId9" Type="http://schemas.openxmlformats.org/officeDocument/2006/relationships/image" Target="../media/image23.png"/><Relationship Id="rId14" Type="http://schemas.openxmlformats.org/officeDocument/2006/relationships/image" Target="../media/image28.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grpSp>
        <p:nvGrpSpPr>
          <p:cNvPr id="36" name="Group 35">
            <a:extLst>
              <a:ext uri="{FF2B5EF4-FFF2-40B4-BE49-F238E27FC236}">
                <a16:creationId xmlns:a16="http://schemas.microsoft.com/office/drawing/2014/main" id="{19692F5B-7772-4F2D-84B4-722F982AA40A}"/>
              </a:ext>
            </a:extLst>
          </p:cNvPr>
          <p:cNvGrpSpPr/>
          <p:nvPr userDrawn="1"/>
        </p:nvGrpSpPr>
        <p:grpSpPr>
          <a:xfrm>
            <a:off x="-7429" y="-16011"/>
            <a:ext cx="12199430" cy="7160257"/>
            <a:chOff x="-7429" y="-16011"/>
            <a:chExt cx="12199430" cy="7160257"/>
          </a:xfrm>
        </p:grpSpPr>
        <p:sp>
          <p:nvSpPr>
            <p:cNvPr id="37" name="gradient background1">
              <a:extLst>
                <a:ext uri="{FF2B5EF4-FFF2-40B4-BE49-F238E27FC236}">
                  <a16:creationId xmlns:a16="http://schemas.microsoft.com/office/drawing/2014/main" id="{FC0126AB-AD86-4E9F-BA41-BE874D063945}"/>
                </a:ext>
              </a:extLst>
            </p:cNvPr>
            <p:cNvSpPr/>
            <p:nvPr/>
          </p:nvSpPr>
          <p:spPr bwMode="auto">
            <a:xfrm>
              <a:off x="0" y="-16011"/>
              <a:ext cx="12191999" cy="6888971"/>
            </a:xfrm>
            <a:prstGeom prst="rect">
              <a:avLst/>
            </a:prstGeom>
            <a:gradFill flip="none" rotWithShape="1">
              <a:gsLst>
                <a:gs pos="61000">
                  <a:srgbClr val="5328C9"/>
                </a:gs>
                <a:gs pos="24000">
                  <a:srgbClr val="863FE4"/>
                </a:gs>
                <a:gs pos="98000">
                  <a:srgbClr val="180C97"/>
                </a:gs>
              </a:gsLst>
              <a:lin ang="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38" name="Picture 37">
              <a:extLst>
                <a:ext uri="{FF2B5EF4-FFF2-40B4-BE49-F238E27FC236}">
                  <a16:creationId xmlns:a16="http://schemas.microsoft.com/office/drawing/2014/main" id="{CA0A1209-B21E-429F-95CA-A3470BD849F1}"/>
                </a:ext>
              </a:extLst>
            </p:cNvPr>
            <p:cNvPicPr>
              <a:picLocks noChangeAspect="1"/>
            </p:cNvPicPr>
            <p:nvPr/>
          </p:nvPicPr>
          <p:blipFill rotWithShape="1">
            <a:blip r:embed="rId2" cstate="screen">
              <a:alphaModFix amt="67000"/>
              <a:extLst>
                <a:ext uri="{28A0092B-C50C-407E-A947-70E740481C1C}">
                  <a14:useLocalDpi xmlns:a14="http://schemas.microsoft.com/office/drawing/2010/main"/>
                </a:ext>
              </a:extLst>
            </a:blip>
            <a:srcRect l="-4129" t="-28915"/>
            <a:stretch/>
          </p:blipFill>
          <p:spPr>
            <a:xfrm>
              <a:off x="9152503" y="5347770"/>
              <a:ext cx="3039498" cy="1540150"/>
            </a:xfrm>
            <a:prstGeom prst="rect">
              <a:avLst/>
            </a:prstGeom>
          </p:spPr>
        </p:pic>
        <p:grpSp>
          <p:nvGrpSpPr>
            <p:cNvPr id="39" name="Group 38">
              <a:extLst>
                <a:ext uri="{FF2B5EF4-FFF2-40B4-BE49-F238E27FC236}">
                  <a16:creationId xmlns:a16="http://schemas.microsoft.com/office/drawing/2014/main" id="{CBCBB5F4-1772-4600-950C-01B6E229630E}"/>
                </a:ext>
              </a:extLst>
            </p:cNvPr>
            <p:cNvGrpSpPr/>
            <p:nvPr/>
          </p:nvGrpSpPr>
          <p:grpSpPr>
            <a:xfrm>
              <a:off x="254620" y="425605"/>
              <a:ext cx="339289" cy="469374"/>
              <a:chOff x="11217128" y="4357338"/>
              <a:chExt cx="339289" cy="469374"/>
            </a:xfrm>
          </p:grpSpPr>
          <p:pic>
            <p:nvPicPr>
              <p:cNvPr id="73" name="Picture 72">
                <a:extLst>
                  <a:ext uri="{FF2B5EF4-FFF2-40B4-BE49-F238E27FC236}">
                    <a16:creationId xmlns:a16="http://schemas.microsoft.com/office/drawing/2014/main" id="{2D48F358-0556-45ED-B15C-D4940B1DD916}"/>
                  </a:ext>
                </a:extLst>
              </p:cNvPr>
              <p:cNvPicPr>
                <a:picLocks noChangeAspect="1"/>
              </p:cNvPicPr>
              <p:nvPr/>
            </p:nvPicPr>
            <p:blipFill>
              <a:blip r:embed="rId3" cstate="screen">
                <a:alphaModFix amt="59000"/>
                <a:extLst>
                  <a:ext uri="{28A0092B-C50C-407E-A947-70E740481C1C}">
                    <a14:useLocalDpi xmlns:a14="http://schemas.microsoft.com/office/drawing/2010/main"/>
                  </a:ext>
                </a:extLst>
              </a:blip>
              <a:stretch>
                <a:fillRect/>
              </a:stretch>
            </p:blipFill>
            <p:spPr>
              <a:xfrm>
                <a:off x="11217128" y="4490087"/>
                <a:ext cx="126139" cy="127007"/>
              </a:xfrm>
              <a:prstGeom prst="rect">
                <a:avLst/>
              </a:prstGeom>
            </p:spPr>
          </p:pic>
          <p:pic>
            <p:nvPicPr>
              <p:cNvPr id="74" name="Picture 73">
                <a:extLst>
                  <a:ext uri="{FF2B5EF4-FFF2-40B4-BE49-F238E27FC236}">
                    <a16:creationId xmlns:a16="http://schemas.microsoft.com/office/drawing/2014/main" id="{F2D8DA36-3FB1-443C-A405-1104A8994454}"/>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11370564" y="4357338"/>
                <a:ext cx="77581" cy="78114"/>
              </a:xfrm>
              <a:prstGeom prst="rect">
                <a:avLst/>
              </a:prstGeom>
            </p:spPr>
          </p:pic>
          <p:pic>
            <p:nvPicPr>
              <p:cNvPr id="75" name="Picture 74">
                <a:extLst>
                  <a:ext uri="{FF2B5EF4-FFF2-40B4-BE49-F238E27FC236}">
                    <a16:creationId xmlns:a16="http://schemas.microsoft.com/office/drawing/2014/main" id="{3A16CC1B-2BAE-48C0-8FCD-A0D0A630D679}"/>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496553" y="4766436"/>
                <a:ext cx="59864" cy="60276"/>
              </a:xfrm>
              <a:prstGeom prst="rect">
                <a:avLst/>
              </a:prstGeom>
            </p:spPr>
          </p:pic>
        </p:grpSp>
        <p:grpSp>
          <p:nvGrpSpPr>
            <p:cNvPr id="40" name="Group 39">
              <a:extLst>
                <a:ext uri="{FF2B5EF4-FFF2-40B4-BE49-F238E27FC236}">
                  <a16:creationId xmlns:a16="http://schemas.microsoft.com/office/drawing/2014/main" id="{2A8ADE79-1AB5-4FA1-A497-2DEA7CE3B401}"/>
                </a:ext>
              </a:extLst>
            </p:cNvPr>
            <p:cNvGrpSpPr/>
            <p:nvPr/>
          </p:nvGrpSpPr>
          <p:grpSpPr>
            <a:xfrm>
              <a:off x="-7429" y="4357338"/>
              <a:ext cx="11722403" cy="2786908"/>
              <a:chOff x="-7429" y="4357338"/>
              <a:chExt cx="11722403" cy="2786908"/>
            </a:xfrm>
          </p:grpSpPr>
          <p:pic>
            <p:nvPicPr>
              <p:cNvPr id="41" name="Picture 40">
                <a:extLst>
                  <a:ext uri="{FF2B5EF4-FFF2-40B4-BE49-F238E27FC236}">
                    <a16:creationId xmlns:a16="http://schemas.microsoft.com/office/drawing/2014/main" id="{B045D3FC-E7E3-4713-AD53-49DFD11409B3}"/>
                  </a:ext>
                </a:extLst>
              </p:cNvPr>
              <p:cNvPicPr>
                <a:picLocks noChangeAspect="1"/>
              </p:cNvPicPr>
              <p:nvPr/>
            </p:nvPicPr>
            <p:blipFill>
              <a:blip r:embed="rId6"/>
              <a:stretch>
                <a:fillRect/>
              </a:stretch>
            </p:blipFill>
            <p:spPr>
              <a:xfrm>
                <a:off x="1444663" y="4809453"/>
                <a:ext cx="1886870" cy="2009666"/>
              </a:xfrm>
              <a:prstGeom prst="rect">
                <a:avLst/>
              </a:prstGeom>
            </p:spPr>
          </p:pic>
          <p:grpSp>
            <p:nvGrpSpPr>
              <p:cNvPr id="42" name="Group 41">
                <a:extLst>
                  <a:ext uri="{FF2B5EF4-FFF2-40B4-BE49-F238E27FC236}">
                    <a16:creationId xmlns:a16="http://schemas.microsoft.com/office/drawing/2014/main" id="{76D52A4F-8736-4D66-9429-E57A07A58ACF}"/>
                  </a:ext>
                </a:extLst>
              </p:cNvPr>
              <p:cNvGrpSpPr/>
              <p:nvPr/>
            </p:nvGrpSpPr>
            <p:grpSpPr>
              <a:xfrm>
                <a:off x="-7429" y="4357338"/>
                <a:ext cx="11722403" cy="2786908"/>
                <a:chOff x="-7429" y="4357338"/>
                <a:chExt cx="11722403" cy="2786908"/>
              </a:xfrm>
            </p:grpSpPr>
            <p:pic>
              <p:nvPicPr>
                <p:cNvPr id="43" name="Picture 42">
                  <a:extLst>
                    <a:ext uri="{FF2B5EF4-FFF2-40B4-BE49-F238E27FC236}">
                      <a16:creationId xmlns:a16="http://schemas.microsoft.com/office/drawing/2014/main" id="{9A2255F0-2BF3-4BD4-B997-4B595E683C7D}"/>
                    </a:ext>
                  </a:extLst>
                </p:cNvPr>
                <p:cNvPicPr>
                  <a:picLocks noChangeAspect="1"/>
                </p:cNvPicPr>
                <p:nvPr/>
              </p:nvPicPr>
              <p:blipFill rotWithShape="1">
                <a:blip r:embed="rId7" cstate="screen">
                  <a:alphaModFix amt="67000"/>
                  <a:extLst>
                    <a:ext uri="{28A0092B-C50C-407E-A947-70E740481C1C}">
                      <a14:useLocalDpi xmlns:a14="http://schemas.microsoft.com/office/drawing/2010/main"/>
                    </a:ext>
                  </a:extLst>
                </a:blip>
                <a:srcRect t="-20204"/>
                <a:stretch/>
              </p:blipFill>
              <p:spPr>
                <a:xfrm>
                  <a:off x="-7429" y="5029200"/>
                  <a:ext cx="8849755" cy="1849829"/>
                </a:xfrm>
                <a:prstGeom prst="rect">
                  <a:avLst/>
                </a:prstGeom>
              </p:spPr>
            </p:pic>
            <p:grpSp>
              <p:nvGrpSpPr>
                <p:cNvPr id="44" name="Group 43">
                  <a:extLst>
                    <a:ext uri="{FF2B5EF4-FFF2-40B4-BE49-F238E27FC236}">
                      <a16:creationId xmlns:a16="http://schemas.microsoft.com/office/drawing/2014/main" id="{3FA1B545-A060-409F-B85F-0BDD7D85F944}"/>
                    </a:ext>
                  </a:extLst>
                </p:cNvPr>
                <p:cNvGrpSpPr/>
                <p:nvPr/>
              </p:nvGrpSpPr>
              <p:grpSpPr>
                <a:xfrm>
                  <a:off x="7090158" y="5312474"/>
                  <a:ext cx="967265" cy="626661"/>
                  <a:chOff x="10651311" y="-22363"/>
                  <a:chExt cx="1060058" cy="733563"/>
                </a:xfrm>
              </p:grpSpPr>
              <p:grpSp>
                <p:nvGrpSpPr>
                  <p:cNvPr id="69" name="Group 68">
                    <a:extLst>
                      <a:ext uri="{FF2B5EF4-FFF2-40B4-BE49-F238E27FC236}">
                        <a16:creationId xmlns:a16="http://schemas.microsoft.com/office/drawing/2014/main" id="{9CE09EB0-4D8C-407C-9750-47BE8FF61690}"/>
                      </a:ext>
                    </a:extLst>
                  </p:cNvPr>
                  <p:cNvGrpSpPr/>
                  <p:nvPr/>
                </p:nvGrpSpPr>
                <p:grpSpPr>
                  <a:xfrm>
                    <a:off x="10651311" y="-22363"/>
                    <a:ext cx="309805" cy="361912"/>
                    <a:chOff x="8261157" y="1101314"/>
                    <a:chExt cx="309805" cy="361912"/>
                  </a:xfrm>
                </p:grpSpPr>
                <p:pic>
                  <p:nvPicPr>
                    <p:cNvPr id="71" name="Picture 70">
                      <a:extLst>
                        <a:ext uri="{FF2B5EF4-FFF2-40B4-BE49-F238E27FC236}">
                          <a16:creationId xmlns:a16="http://schemas.microsoft.com/office/drawing/2014/main" id="{54D76182-7E26-49FB-8C65-C07F51874423}"/>
                        </a:ext>
                      </a:extLst>
                    </p:cNvPr>
                    <p:cNvPicPr>
                      <a:picLocks noChangeAspect="1"/>
                    </p:cNvPicPr>
                    <p:nvPr/>
                  </p:nvPicPr>
                  <p:blipFill>
                    <a:blip r:embed="rId3" cstate="screen">
                      <a:alphaModFix amt="59000"/>
                      <a:extLst>
                        <a:ext uri="{28A0092B-C50C-407E-A947-70E740481C1C}">
                          <a14:useLocalDpi xmlns:a14="http://schemas.microsoft.com/office/drawing/2010/main"/>
                        </a:ext>
                      </a:extLst>
                    </a:blip>
                    <a:stretch>
                      <a:fillRect/>
                    </a:stretch>
                  </p:blipFill>
                  <p:spPr>
                    <a:xfrm>
                      <a:off x="8432722" y="1314553"/>
                      <a:ext cx="138240" cy="148673"/>
                    </a:xfrm>
                    <a:prstGeom prst="rect">
                      <a:avLst/>
                    </a:prstGeom>
                  </p:spPr>
                </p:pic>
                <p:pic>
                  <p:nvPicPr>
                    <p:cNvPr id="72" name="Picture 71">
                      <a:extLst>
                        <a:ext uri="{FF2B5EF4-FFF2-40B4-BE49-F238E27FC236}">
                          <a16:creationId xmlns:a16="http://schemas.microsoft.com/office/drawing/2014/main" id="{4AAD91C4-A08C-4DFB-8E05-4DAFBB68E466}"/>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8261157" y="1101314"/>
                      <a:ext cx="85024" cy="91440"/>
                    </a:xfrm>
                    <a:prstGeom prst="rect">
                      <a:avLst/>
                    </a:prstGeom>
                  </p:spPr>
                </p:pic>
              </p:grpSp>
              <p:pic>
                <p:nvPicPr>
                  <p:cNvPr id="70" name="Picture 69">
                    <a:extLst>
                      <a:ext uri="{FF2B5EF4-FFF2-40B4-BE49-F238E27FC236}">
                        <a16:creationId xmlns:a16="http://schemas.microsoft.com/office/drawing/2014/main" id="{195D8EEC-9408-4E67-AA95-424ED8DA787C}"/>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645762" y="640642"/>
                    <a:ext cx="65607" cy="70558"/>
                  </a:xfrm>
                  <a:prstGeom prst="rect">
                    <a:avLst/>
                  </a:prstGeom>
                </p:spPr>
              </p:pic>
            </p:grpSp>
            <p:grpSp>
              <p:nvGrpSpPr>
                <p:cNvPr id="45" name="Group 44">
                  <a:extLst>
                    <a:ext uri="{FF2B5EF4-FFF2-40B4-BE49-F238E27FC236}">
                      <a16:creationId xmlns:a16="http://schemas.microsoft.com/office/drawing/2014/main" id="{B0F99A7F-C9E9-4D89-857F-6C680878BD40}"/>
                    </a:ext>
                  </a:extLst>
                </p:cNvPr>
                <p:cNvGrpSpPr/>
                <p:nvPr/>
              </p:nvGrpSpPr>
              <p:grpSpPr>
                <a:xfrm>
                  <a:off x="11355303" y="4357338"/>
                  <a:ext cx="359671" cy="469374"/>
                  <a:chOff x="11355303" y="4357338"/>
                  <a:chExt cx="359671" cy="469374"/>
                </a:xfrm>
              </p:grpSpPr>
              <p:pic>
                <p:nvPicPr>
                  <p:cNvPr id="66" name="Picture 65">
                    <a:extLst>
                      <a:ext uri="{FF2B5EF4-FFF2-40B4-BE49-F238E27FC236}">
                        <a16:creationId xmlns:a16="http://schemas.microsoft.com/office/drawing/2014/main" id="{CEA62FAF-72AE-46B2-8C8F-D86975F7AD92}"/>
                      </a:ext>
                    </a:extLst>
                  </p:cNvPr>
                  <p:cNvPicPr>
                    <a:picLocks noChangeAspect="1"/>
                  </p:cNvPicPr>
                  <p:nvPr/>
                </p:nvPicPr>
                <p:blipFill>
                  <a:blip r:embed="rId3" cstate="screen">
                    <a:alphaModFix amt="59000"/>
                    <a:extLst>
                      <a:ext uri="{28A0092B-C50C-407E-A947-70E740481C1C}">
                        <a14:useLocalDpi xmlns:a14="http://schemas.microsoft.com/office/drawing/2010/main"/>
                      </a:ext>
                    </a:extLst>
                  </a:blip>
                  <a:stretch>
                    <a:fillRect/>
                  </a:stretch>
                </p:blipFill>
                <p:spPr>
                  <a:xfrm>
                    <a:off x="11588835" y="4490087"/>
                    <a:ext cx="126139" cy="127007"/>
                  </a:xfrm>
                  <a:prstGeom prst="rect">
                    <a:avLst/>
                  </a:prstGeom>
                </p:spPr>
              </p:pic>
              <p:pic>
                <p:nvPicPr>
                  <p:cNvPr id="67" name="Picture 66">
                    <a:extLst>
                      <a:ext uri="{FF2B5EF4-FFF2-40B4-BE49-F238E27FC236}">
                        <a16:creationId xmlns:a16="http://schemas.microsoft.com/office/drawing/2014/main" id="{4BB2739D-42FF-4512-BBF2-0253C205E070}"/>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11437471" y="4357338"/>
                    <a:ext cx="77581" cy="78114"/>
                  </a:xfrm>
                  <a:prstGeom prst="rect">
                    <a:avLst/>
                  </a:prstGeom>
                </p:spPr>
              </p:pic>
              <p:pic>
                <p:nvPicPr>
                  <p:cNvPr id="68" name="Picture 67">
                    <a:extLst>
                      <a:ext uri="{FF2B5EF4-FFF2-40B4-BE49-F238E27FC236}">
                        <a16:creationId xmlns:a16="http://schemas.microsoft.com/office/drawing/2014/main" id="{E674786B-E5AD-46AF-ACD8-E4049D7C54C3}"/>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355303" y="4766436"/>
                    <a:ext cx="59864" cy="60276"/>
                  </a:xfrm>
                  <a:prstGeom prst="rect">
                    <a:avLst/>
                  </a:prstGeom>
                </p:spPr>
              </p:pic>
            </p:grpSp>
            <p:grpSp>
              <p:nvGrpSpPr>
                <p:cNvPr id="46" name="Group 45">
                  <a:extLst>
                    <a:ext uri="{FF2B5EF4-FFF2-40B4-BE49-F238E27FC236}">
                      <a16:creationId xmlns:a16="http://schemas.microsoft.com/office/drawing/2014/main" id="{F87B672D-90EE-46D9-8C08-952EFA9BD8E6}"/>
                    </a:ext>
                  </a:extLst>
                </p:cNvPr>
                <p:cNvGrpSpPr/>
                <p:nvPr/>
              </p:nvGrpSpPr>
              <p:grpSpPr>
                <a:xfrm>
                  <a:off x="3411853" y="6193446"/>
                  <a:ext cx="954183" cy="422934"/>
                  <a:chOff x="10809713" y="113601"/>
                  <a:chExt cx="1045721" cy="495083"/>
                </a:xfrm>
              </p:grpSpPr>
              <p:grpSp>
                <p:nvGrpSpPr>
                  <p:cNvPr id="62" name="Group 61">
                    <a:extLst>
                      <a:ext uri="{FF2B5EF4-FFF2-40B4-BE49-F238E27FC236}">
                        <a16:creationId xmlns:a16="http://schemas.microsoft.com/office/drawing/2014/main" id="{E2E2B406-E9DF-4179-A08F-4608F1BF8208}"/>
                      </a:ext>
                    </a:extLst>
                  </p:cNvPr>
                  <p:cNvGrpSpPr/>
                  <p:nvPr/>
                </p:nvGrpSpPr>
                <p:grpSpPr>
                  <a:xfrm>
                    <a:off x="10809713" y="113601"/>
                    <a:ext cx="1045721" cy="429930"/>
                    <a:chOff x="8419559" y="1237278"/>
                    <a:chExt cx="1045721" cy="429930"/>
                  </a:xfrm>
                </p:grpSpPr>
                <p:pic>
                  <p:nvPicPr>
                    <p:cNvPr id="64" name="Picture 63">
                      <a:extLst>
                        <a:ext uri="{FF2B5EF4-FFF2-40B4-BE49-F238E27FC236}">
                          <a16:creationId xmlns:a16="http://schemas.microsoft.com/office/drawing/2014/main" id="{8260A0A0-83D9-4D4E-A2E5-8ED4DEF6B838}"/>
                        </a:ext>
                      </a:extLst>
                    </p:cNvPr>
                    <p:cNvPicPr>
                      <a:picLocks noChangeAspect="1"/>
                    </p:cNvPicPr>
                    <p:nvPr/>
                  </p:nvPicPr>
                  <p:blipFill>
                    <a:blip r:embed="rId3" cstate="screen">
                      <a:alphaModFix amt="59000"/>
                      <a:extLst>
                        <a:ext uri="{28A0092B-C50C-407E-A947-70E740481C1C}">
                          <a14:useLocalDpi xmlns:a14="http://schemas.microsoft.com/office/drawing/2010/main"/>
                        </a:ext>
                      </a:extLst>
                    </a:blip>
                    <a:stretch>
                      <a:fillRect/>
                    </a:stretch>
                  </p:blipFill>
                  <p:spPr>
                    <a:xfrm>
                      <a:off x="8419559" y="1518535"/>
                      <a:ext cx="138240" cy="148673"/>
                    </a:xfrm>
                    <a:prstGeom prst="rect">
                      <a:avLst/>
                    </a:prstGeom>
                  </p:spPr>
                </p:pic>
                <p:pic>
                  <p:nvPicPr>
                    <p:cNvPr id="65" name="Picture 64">
                      <a:extLst>
                        <a:ext uri="{FF2B5EF4-FFF2-40B4-BE49-F238E27FC236}">
                          <a16:creationId xmlns:a16="http://schemas.microsoft.com/office/drawing/2014/main" id="{99FC9C7C-A711-4407-9595-E13620A496BF}"/>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380256" y="1237278"/>
                      <a:ext cx="85024" cy="91440"/>
                    </a:xfrm>
                    <a:prstGeom prst="rect">
                      <a:avLst/>
                    </a:prstGeom>
                  </p:spPr>
                </p:pic>
              </p:grpSp>
              <p:pic>
                <p:nvPicPr>
                  <p:cNvPr id="63" name="Picture 62">
                    <a:extLst>
                      <a:ext uri="{FF2B5EF4-FFF2-40B4-BE49-F238E27FC236}">
                        <a16:creationId xmlns:a16="http://schemas.microsoft.com/office/drawing/2014/main" id="{49E39185-0AC9-4D19-A93B-4102919D73C9}"/>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129114" y="538126"/>
                    <a:ext cx="65607" cy="70558"/>
                  </a:xfrm>
                  <a:prstGeom prst="rect">
                    <a:avLst/>
                  </a:prstGeom>
                </p:spPr>
              </p:pic>
            </p:grpSp>
            <p:grpSp>
              <p:nvGrpSpPr>
                <p:cNvPr id="47" name="Group 46">
                  <a:extLst>
                    <a:ext uri="{FF2B5EF4-FFF2-40B4-BE49-F238E27FC236}">
                      <a16:creationId xmlns:a16="http://schemas.microsoft.com/office/drawing/2014/main" id="{CD761474-F9B3-414D-8A03-A22F5D71227E}"/>
                    </a:ext>
                  </a:extLst>
                </p:cNvPr>
                <p:cNvGrpSpPr/>
                <p:nvPr/>
              </p:nvGrpSpPr>
              <p:grpSpPr>
                <a:xfrm>
                  <a:off x="4822044" y="6262873"/>
                  <a:ext cx="352237" cy="469374"/>
                  <a:chOff x="11645762" y="161755"/>
                  <a:chExt cx="386028" cy="549445"/>
                </a:xfrm>
              </p:grpSpPr>
              <p:grpSp>
                <p:nvGrpSpPr>
                  <p:cNvPr id="58" name="Group 57">
                    <a:extLst>
                      <a:ext uri="{FF2B5EF4-FFF2-40B4-BE49-F238E27FC236}">
                        <a16:creationId xmlns:a16="http://schemas.microsoft.com/office/drawing/2014/main" id="{E5DF1A22-93F9-4199-B7CA-B80A256C46CD}"/>
                      </a:ext>
                    </a:extLst>
                  </p:cNvPr>
                  <p:cNvGrpSpPr/>
                  <p:nvPr/>
                </p:nvGrpSpPr>
                <p:grpSpPr>
                  <a:xfrm>
                    <a:off x="11711370" y="161755"/>
                    <a:ext cx="320420" cy="304068"/>
                    <a:chOff x="9321216" y="1285432"/>
                    <a:chExt cx="320420" cy="304068"/>
                  </a:xfrm>
                </p:grpSpPr>
                <p:pic>
                  <p:nvPicPr>
                    <p:cNvPr id="60" name="Picture 59">
                      <a:extLst>
                        <a:ext uri="{FF2B5EF4-FFF2-40B4-BE49-F238E27FC236}">
                          <a16:creationId xmlns:a16="http://schemas.microsoft.com/office/drawing/2014/main" id="{F9D7C0B2-81A2-4727-A3F4-B10FF3B1AA83}"/>
                        </a:ext>
                      </a:extLst>
                    </p:cNvPr>
                    <p:cNvPicPr>
                      <a:picLocks noChangeAspect="1"/>
                    </p:cNvPicPr>
                    <p:nvPr/>
                  </p:nvPicPr>
                  <p:blipFill>
                    <a:blip r:embed="rId3" cstate="screen">
                      <a:alphaModFix amt="59000"/>
                      <a:extLst>
                        <a:ext uri="{28A0092B-C50C-407E-A947-70E740481C1C}">
                          <a14:useLocalDpi xmlns:a14="http://schemas.microsoft.com/office/drawing/2010/main"/>
                        </a:ext>
                      </a:extLst>
                    </a:blip>
                    <a:stretch>
                      <a:fillRect/>
                    </a:stretch>
                  </p:blipFill>
                  <p:spPr>
                    <a:xfrm>
                      <a:off x="9503396" y="1440827"/>
                      <a:ext cx="138240" cy="148673"/>
                    </a:xfrm>
                    <a:prstGeom prst="rect">
                      <a:avLst/>
                    </a:prstGeom>
                  </p:spPr>
                </p:pic>
                <p:pic>
                  <p:nvPicPr>
                    <p:cNvPr id="61" name="Picture 60">
                      <a:extLst>
                        <a:ext uri="{FF2B5EF4-FFF2-40B4-BE49-F238E27FC236}">
                          <a16:creationId xmlns:a16="http://schemas.microsoft.com/office/drawing/2014/main" id="{AB978721-E3BD-42B8-BEF2-825BC21EB011}"/>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321216" y="1285432"/>
                      <a:ext cx="85024" cy="91440"/>
                    </a:xfrm>
                    <a:prstGeom prst="rect">
                      <a:avLst/>
                    </a:prstGeom>
                  </p:spPr>
                </p:pic>
              </p:grpSp>
              <p:pic>
                <p:nvPicPr>
                  <p:cNvPr id="59" name="Picture 58">
                    <a:extLst>
                      <a:ext uri="{FF2B5EF4-FFF2-40B4-BE49-F238E27FC236}">
                        <a16:creationId xmlns:a16="http://schemas.microsoft.com/office/drawing/2014/main" id="{08105C2A-5CA0-43E8-8345-110525493417}"/>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645762" y="640642"/>
                    <a:ext cx="65607" cy="70558"/>
                  </a:xfrm>
                  <a:prstGeom prst="rect">
                    <a:avLst/>
                  </a:prstGeom>
                </p:spPr>
              </p:pic>
            </p:grpSp>
            <p:pic>
              <p:nvPicPr>
                <p:cNvPr id="48" name="Picture 47">
                  <a:extLst>
                    <a:ext uri="{FF2B5EF4-FFF2-40B4-BE49-F238E27FC236}">
                      <a16:creationId xmlns:a16="http://schemas.microsoft.com/office/drawing/2014/main" id="{B2EBD086-DF7C-4134-BB34-0471171D0ADA}"/>
                    </a:ext>
                  </a:extLst>
                </p:cNvPr>
                <p:cNvPicPr>
                  <a:picLocks noChangeAspect="1"/>
                </p:cNvPicPr>
                <p:nvPr/>
              </p:nvPicPr>
              <p:blipFill>
                <a:blip r:embed="rId8"/>
                <a:stretch>
                  <a:fillRect/>
                </a:stretch>
              </p:blipFill>
              <p:spPr>
                <a:xfrm>
                  <a:off x="1198868" y="5050560"/>
                  <a:ext cx="573845" cy="617680"/>
                </a:xfrm>
                <a:prstGeom prst="rect">
                  <a:avLst/>
                </a:prstGeom>
              </p:spPr>
            </p:pic>
            <p:pic>
              <p:nvPicPr>
                <p:cNvPr id="49" name="Picture 48">
                  <a:extLst>
                    <a:ext uri="{FF2B5EF4-FFF2-40B4-BE49-F238E27FC236}">
                      <a16:creationId xmlns:a16="http://schemas.microsoft.com/office/drawing/2014/main" id="{E7C02736-F6F7-45E8-98DA-14DD490A6A9C}"/>
                    </a:ext>
                  </a:extLst>
                </p:cNvPr>
                <p:cNvPicPr>
                  <a:picLocks noChangeAspect="1"/>
                </p:cNvPicPr>
                <p:nvPr/>
              </p:nvPicPr>
              <p:blipFill>
                <a:blip r:embed="rId9"/>
                <a:stretch>
                  <a:fillRect/>
                </a:stretch>
              </p:blipFill>
              <p:spPr>
                <a:xfrm>
                  <a:off x="2903309" y="4800203"/>
                  <a:ext cx="1288751" cy="1393244"/>
                </a:xfrm>
                <a:prstGeom prst="rect">
                  <a:avLst/>
                </a:prstGeom>
              </p:spPr>
            </p:pic>
            <p:pic>
              <p:nvPicPr>
                <p:cNvPr id="50" name="Picture 49">
                  <a:extLst>
                    <a:ext uri="{FF2B5EF4-FFF2-40B4-BE49-F238E27FC236}">
                      <a16:creationId xmlns:a16="http://schemas.microsoft.com/office/drawing/2014/main" id="{F6ADF5D6-D144-489B-BB47-39199F9BDFA2}"/>
                    </a:ext>
                  </a:extLst>
                </p:cNvPr>
                <p:cNvPicPr>
                  <a:picLocks noChangeAspect="1"/>
                </p:cNvPicPr>
                <p:nvPr/>
              </p:nvPicPr>
              <p:blipFill>
                <a:blip r:embed="rId9"/>
                <a:stretch>
                  <a:fillRect/>
                </a:stretch>
              </p:blipFill>
              <p:spPr>
                <a:xfrm>
                  <a:off x="7503295" y="6054170"/>
                  <a:ext cx="695665" cy="752070"/>
                </a:xfrm>
                <a:prstGeom prst="rect">
                  <a:avLst/>
                </a:prstGeom>
              </p:spPr>
            </p:pic>
            <p:pic>
              <p:nvPicPr>
                <p:cNvPr id="51" name="Picture 50">
                  <a:extLst>
                    <a:ext uri="{FF2B5EF4-FFF2-40B4-BE49-F238E27FC236}">
                      <a16:creationId xmlns:a16="http://schemas.microsoft.com/office/drawing/2014/main" id="{F0D5BA3D-816E-4872-A064-4E3D53BA8981}"/>
                    </a:ext>
                  </a:extLst>
                </p:cNvPr>
                <p:cNvPicPr>
                  <a:picLocks noChangeAspect="1"/>
                </p:cNvPicPr>
                <p:nvPr/>
              </p:nvPicPr>
              <p:blipFill>
                <a:blip r:embed="rId10"/>
                <a:stretch>
                  <a:fillRect/>
                </a:stretch>
              </p:blipFill>
              <p:spPr>
                <a:xfrm>
                  <a:off x="4235886" y="5799473"/>
                  <a:ext cx="412000" cy="443129"/>
                </a:xfrm>
                <a:prstGeom prst="rect">
                  <a:avLst/>
                </a:prstGeom>
              </p:spPr>
            </p:pic>
            <p:pic>
              <p:nvPicPr>
                <p:cNvPr id="52" name="Picture 51">
                  <a:extLst>
                    <a:ext uri="{FF2B5EF4-FFF2-40B4-BE49-F238E27FC236}">
                      <a16:creationId xmlns:a16="http://schemas.microsoft.com/office/drawing/2014/main" id="{3F4BB6D0-BF4E-4C1E-A1F4-04EEECD182AA}"/>
                    </a:ext>
                  </a:extLst>
                </p:cNvPr>
                <p:cNvPicPr>
                  <a:picLocks noChangeAspect="1"/>
                </p:cNvPicPr>
                <p:nvPr/>
              </p:nvPicPr>
              <p:blipFill>
                <a:blip r:embed="rId10"/>
                <a:stretch>
                  <a:fillRect/>
                </a:stretch>
              </p:blipFill>
              <p:spPr>
                <a:xfrm>
                  <a:off x="8752434" y="6374353"/>
                  <a:ext cx="337966" cy="363501"/>
                </a:xfrm>
                <a:prstGeom prst="rect">
                  <a:avLst/>
                </a:prstGeom>
              </p:spPr>
            </p:pic>
            <p:pic>
              <p:nvPicPr>
                <p:cNvPr id="53" name="Picture 52">
                  <a:extLst>
                    <a:ext uri="{FF2B5EF4-FFF2-40B4-BE49-F238E27FC236}">
                      <a16:creationId xmlns:a16="http://schemas.microsoft.com/office/drawing/2014/main" id="{3F054F99-0075-46B1-BFEA-D6B13F0D5301}"/>
                    </a:ext>
                  </a:extLst>
                </p:cNvPr>
                <p:cNvPicPr>
                  <a:picLocks noChangeAspect="1"/>
                </p:cNvPicPr>
                <p:nvPr/>
              </p:nvPicPr>
              <p:blipFill>
                <a:blip r:embed="rId11"/>
                <a:stretch>
                  <a:fillRect/>
                </a:stretch>
              </p:blipFill>
              <p:spPr>
                <a:xfrm>
                  <a:off x="5080218" y="5729028"/>
                  <a:ext cx="903555" cy="977617"/>
                </a:xfrm>
                <a:prstGeom prst="rect">
                  <a:avLst/>
                </a:prstGeom>
              </p:spPr>
            </p:pic>
            <p:pic>
              <p:nvPicPr>
                <p:cNvPr id="54" name="Picture 53">
                  <a:extLst>
                    <a:ext uri="{FF2B5EF4-FFF2-40B4-BE49-F238E27FC236}">
                      <a16:creationId xmlns:a16="http://schemas.microsoft.com/office/drawing/2014/main" id="{A781D6A7-D10E-4997-AC9F-CB5A31743080}"/>
                    </a:ext>
                  </a:extLst>
                </p:cNvPr>
                <p:cNvPicPr>
                  <a:picLocks noChangeAspect="1"/>
                </p:cNvPicPr>
                <p:nvPr/>
              </p:nvPicPr>
              <p:blipFill>
                <a:blip r:embed="rId12"/>
                <a:stretch>
                  <a:fillRect/>
                </a:stretch>
              </p:blipFill>
              <p:spPr>
                <a:xfrm>
                  <a:off x="7063593" y="6492592"/>
                  <a:ext cx="444500" cy="479310"/>
                </a:xfrm>
                <a:prstGeom prst="rect">
                  <a:avLst/>
                </a:prstGeom>
              </p:spPr>
            </p:pic>
            <p:pic>
              <p:nvPicPr>
                <p:cNvPr id="55" name="Picture 54">
                  <a:extLst>
                    <a:ext uri="{FF2B5EF4-FFF2-40B4-BE49-F238E27FC236}">
                      <a16:creationId xmlns:a16="http://schemas.microsoft.com/office/drawing/2014/main" id="{63A3F902-6D8B-423F-99DA-4EAF0CCBCBC6}"/>
                    </a:ext>
                  </a:extLst>
                </p:cNvPr>
                <p:cNvPicPr>
                  <a:picLocks noChangeAspect="1"/>
                </p:cNvPicPr>
                <p:nvPr/>
              </p:nvPicPr>
              <p:blipFill>
                <a:blip r:embed="rId11"/>
                <a:stretch>
                  <a:fillRect/>
                </a:stretch>
              </p:blipFill>
              <p:spPr>
                <a:xfrm>
                  <a:off x="352729" y="5504904"/>
                  <a:ext cx="350125" cy="378824"/>
                </a:xfrm>
                <a:prstGeom prst="rect">
                  <a:avLst/>
                </a:prstGeom>
              </p:spPr>
            </p:pic>
            <p:pic>
              <p:nvPicPr>
                <p:cNvPr id="56" name="Picture 55">
                  <a:extLst>
                    <a:ext uri="{FF2B5EF4-FFF2-40B4-BE49-F238E27FC236}">
                      <a16:creationId xmlns:a16="http://schemas.microsoft.com/office/drawing/2014/main" id="{A5EAD1D8-4F2F-4F2D-9DC6-3BA4F525DEF3}"/>
                    </a:ext>
                  </a:extLst>
                </p:cNvPr>
                <p:cNvPicPr>
                  <a:picLocks noChangeAspect="1"/>
                </p:cNvPicPr>
                <p:nvPr/>
              </p:nvPicPr>
              <p:blipFill>
                <a:blip r:embed="rId13"/>
                <a:stretch>
                  <a:fillRect/>
                </a:stretch>
              </p:blipFill>
              <p:spPr>
                <a:xfrm>
                  <a:off x="6151844" y="5600156"/>
                  <a:ext cx="576672" cy="617680"/>
                </a:xfrm>
                <a:prstGeom prst="rect">
                  <a:avLst/>
                </a:prstGeom>
              </p:spPr>
            </p:pic>
            <p:pic>
              <p:nvPicPr>
                <p:cNvPr id="57" name="Picture 56">
                  <a:extLst>
                    <a:ext uri="{FF2B5EF4-FFF2-40B4-BE49-F238E27FC236}">
                      <a16:creationId xmlns:a16="http://schemas.microsoft.com/office/drawing/2014/main" id="{ABA92918-6B6C-43BF-ABD2-3859C7FBAF1C}"/>
                    </a:ext>
                  </a:extLst>
                </p:cNvPr>
                <p:cNvPicPr>
                  <a:picLocks noChangeAspect="1"/>
                </p:cNvPicPr>
                <p:nvPr/>
              </p:nvPicPr>
              <p:blipFill>
                <a:blip r:embed="rId10"/>
                <a:stretch>
                  <a:fillRect/>
                </a:stretch>
              </p:blipFill>
              <p:spPr>
                <a:xfrm>
                  <a:off x="488576" y="5905243"/>
                  <a:ext cx="1151965" cy="1239003"/>
                </a:xfrm>
                <a:prstGeom prst="rect">
                  <a:avLst/>
                </a:prstGeom>
              </p:spPr>
            </p:pic>
          </p:grpSp>
        </p:grpSp>
      </p:grpSp>
      <p:pic>
        <p:nvPicPr>
          <p:cNvPr id="76" name="Picture 75">
            <a:extLst>
              <a:ext uri="{FF2B5EF4-FFF2-40B4-BE49-F238E27FC236}">
                <a16:creationId xmlns:a16="http://schemas.microsoft.com/office/drawing/2014/main" id="{D6B4B071-D4BC-48D9-9076-5B72460789B6}"/>
              </a:ext>
            </a:extLst>
          </p:cNvPr>
          <p:cNvPicPr>
            <a:picLocks noChangeAspect="1"/>
          </p:cNvPicPr>
          <p:nvPr userDrawn="1"/>
        </p:nvPicPr>
        <p:blipFill>
          <a:blip r:embed="rId14"/>
          <a:stretch>
            <a:fillRect/>
          </a:stretch>
        </p:blipFill>
        <p:spPr>
          <a:xfrm>
            <a:off x="764343" y="564779"/>
            <a:ext cx="2120900" cy="660400"/>
          </a:xfrm>
          <a:prstGeom prst="rect">
            <a:avLst/>
          </a:prstGeom>
        </p:spPr>
      </p:pic>
      <p:sp>
        <p:nvSpPr>
          <p:cNvPr id="77" name="TextBox 76">
            <a:extLst>
              <a:ext uri="{FF2B5EF4-FFF2-40B4-BE49-F238E27FC236}">
                <a16:creationId xmlns:a16="http://schemas.microsoft.com/office/drawing/2014/main" id="{3A05DB0E-E9B3-4D13-95C6-4B4723E8A625}"/>
              </a:ext>
            </a:extLst>
          </p:cNvPr>
          <p:cNvSpPr txBox="1"/>
          <p:nvPr userDrawn="1"/>
        </p:nvSpPr>
        <p:spPr>
          <a:xfrm>
            <a:off x="3349672" y="-910130"/>
            <a:ext cx="5492655" cy="825500"/>
          </a:xfrm>
          <a:prstGeom prst="rect">
            <a:avLst/>
          </a:prstGeom>
          <a:noFill/>
          <a:effectLst/>
        </p:spPr>
        <p:txBody>
          <a:bodyPr wrap="square" lIns="0" tIns="0" rIns="0" bIns="0" rtlCol="0">
            <a:noAutofit/>
          </a:bodyPr>
          <a:lstStyle/>
          <a:p>
            <a:pPr algn="ctr" eaLnBrk="0" hangingPunct="0">
              <a:lnSpc>
                <a:spcPts val="1800"/>
              </a:lnSpc>
            </a:pPr>
            <a:r>
              <a:rPr lang="en-US" sz="1400" b="1" dirty="0">
                <a:solidFill>
                  <a:srgbClr val="FF0000"/>
                </a:solidFill>
                <a:ea typeface="+mn-ea"/>
                <a:cs typeface="+mn-cs"/>
              </a:rPr>
              <a:t>Please leave artwork “+” clustered</a:t>
            </a:r>
            <a:r>
              <a:rPr lang="en-US" sz="1400" b="1" dirty="0">
                <a:solidFill>
                  <a:srgbClr val="FF0000"/>
                </a:solidFill>
              </a:rPr>
              <a:t>. </a:t>
            </a:r>
          </a:p>
          <a:p>
            <a:pPr algn="ctr" eaLnBrk="0" hangingPunct="0">
              <a:lnSpc>
                <a:spcPts val="1800"/>
              </a:lnSpc>
            </a:pPr>
            <a:r>
              <a:rPr lang="en-US" sz="1400" b="1" dirty="0">
                <a:solidFill>
                  <a:srgbClr val="FF0000"/>
                </a:solidFill>
              </a:rPr>
              <a:t>Do not use them alone, as bullet points, or as a “plus” concept. Thank you.</a:t>
            </a:r>
          </a:p>
        </p:txBody>
      </p:sp>
      <p:sp>
        <p:nvSpPr>
          <p:cNvPr id="78" name="EPC 2020">
            <a:extLst>
              <a:ext uri="{FF2B5EF4-FFF2-40B4-BE49-F238E27FC236}">
                <a16:creationId xmlns:a16="http://schemas.microsoft.com/office/drawing/2014/main" id="{D8889839-15AE-414D-A6A5-4D7855F01467}"/>
              </a:ext>
            </a:extLst>
          </p:cNvPr>
          <p:cNvSpPr txBox="1">
            <a:spLocks/>
          </p:cNvSpPr>
          <p:nvPr userDrawn="1"/>
        </p:nvSpPr>
        <p:spPr bwMode="white">
          <a:xfrm>
            <a:off x="1337821" y="4110063"/>
            <a:ext cx="4148579" cy="201534"/>
          </a:xfrm>
          <a:prstGeom prst="rect">
            <a:avLst/>
          </a:prstGeom>
          <a:noFill/>
        </p:spPr>
        <p:txBody>
          <a:bodyPr vert="horz" lIns="0" tIns="0" rIns="0" bIns="0" rtlCol="0">
            <a:noAutofit/>
          </a:bodyPr>
          <a:lstStyle>
            <a:lvl1pPr marL="0" indent="0" algn="ctr" defTabSz="457200" rtl="0" eaLnBrk="1" latinLnBrk="0" hangingPunct="1">
              <a:lnSpc>
                <a:spcPct val="100000"/>
              </a:lnSpc>
              <a:spcBef>
                <a:spcPts val="300"/>
              </a:spcBef>
              <a:spcAft>
                <a:spcPts val="600"/>
              </a:spcAft>
              <a:buClr>
                <a:schemeClr val="accent4">
                  <a:lumMod val="60000"/>
                  <a:lumOff val="40000"/>
                </a:schemeClr>
              </a:buClr>
              <a:buSzPct val="80000"/>
              <a:buFont typeface="Arial"/>
              <a:buNone/>
              <a:defRPr sz="2000" b="0" kern="1200">
                <a:solidFill>
                  <a:schemeClr val="tx1"/>
                </a:solidFill>
                <a:latin typeface="+mn-lt"/>
                <a:ea typeface="+mn-ea"/>
                <a:cs typeface="Arial"/>
              </a:defRPr>
            </a:lvl1pPr>
            <a:lvl2pPr marL="4572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800" b="1" kern="1200">
                <a:solidFill>
                  <a:schemeClr val="tx1">
                    <a:tint val="75000"/>
                  </a:schemeClr>
                </a:solidFill>
                <a:latin typeface="+mn-lt"/>
                <a:ea typeface="+mn-ea"/>
                <a:cs typeface="Arial"/>
              </a:defRPr>
            </a:lvl2pPr>
            <a:lvl3pPr marL="9144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600" b="1" kern="1200">
                <a:solidFill>
                  <a:schemeClr val="tx1">
                    <a:tint val="75000"/>
                  </a:schemeClr>
                </a:solidFill>
                <a:latin typeface="+mn-lt"/>
                <a:ea typeface="+mn-ea"/>
                <a:cs typeface="Arial"/>
              </a:defRPr>
            </a:lvl3pPr>
            <a:lvl4pPr marL="1371600" indent="0" algn="ctr"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1" kern="1200">
                <a:solidFill>
                  <a:schemeClr val="tx1">
                    <a:tint val="75000"/>
                  </a:schemeClr>
                </a:solidFill>
                <a:latin typeface="+mn-lt"/>
                <a:ea typeface="+mn-ea"/>
                <a:cs typeface="Arial"/>
              </a:defRPr>
            </a:lvl4pPr>
            <a:lvl5pPr marL="1828800" indent="0" algn="ctr"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1" kern="1200">
                <a:solidFill>
                  <a:schemeClr val="tx1">
                    <a:tint val="75000"/>
                  </a:schemeClr>
                </a:solidFill>
                <a:latin typeface="+mn-lt"/>
                <a:ea typeface="+mn-ea"/>
                <a:cs typeface="Arial"/>
              </a:defRPr>
            </a:lvl5pPr>
            <a:lvl6pPr marL="2286000" indent="0" algn="ctr" defTabSz="401638" rtl="0" eaLnBrk="1" latinLnBrk="0" hangingPunct="1">
              <a:lnSpc>
                <a:spcPts val="1700"/>
              </a:lnSpc>
              <a:spcBef>
                <a:spcPts val="300"/>
              </a:spcBef>
              <a:spcAft>
                <a:spcPts val="300"/>
              </a:spcAft>
              <a:buSzPct val="80000"/>
              <a:buFont typeface="Lucida Grande"/>
              <a:buNone/>
              <a:tabLst>
                <a:tab pos="1484313" algn="l"/>
              </a:tabLst>
              <a:defRPr sz="1400" b="1" kern="1200">
                <a:solidFill>
                  <a:schemeClr val="tx1">
                    <a:tint val="75000"/>
                  </a:schemeClr>
                </a:solidFill>
                <a:latin typeface="Arial"/>
                <a:ea typeface="+mn-ea"/>
                <a:cs typeface="Arial"/>
              </a:defRPr>
            </a:lvl6pPr>
            <a:lvl7pPr marL="27432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7pPr>
            <a:lvl8pPr marL="32004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8pPr>
            <a:lvl9pPr marL="36576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9pPr>
          </a:lstStyle>
          <a:p>
            <a:pPr algn="l">
              <a:spcAft>
                <a:spcPts val="0"/>
              </a:spcAft>
            </a:pPr>
            <a:r>
              <a:rPr lang="en-US" sz="1200" dirty="0">
                <a:solidFill>
                  <a:srgbClr val="FDEBD7">
                    <a:alpha val="50000"/>
                  </a:srgbClr>
                </a:solidFill>
              </a:rPr>
              <a:t>2020 ESRI DEVELOPER SUMMIT  |  Palm Springs, CA</a:t>
            </a:r>
          </a:p>
        </p:txBody>
      </p:sp>
      <p:sp>
        <p:nvSpPr>
          <p:cNvPr id="79" name="Subtitle 60">
            <a:extLst>
              <a:ext uri="{FF2B5EF4-FFF2-40B4-BE49-F238E27FC236}">
                <a16:creationId xmlns:a16="http://schemas.microsoft.com/office/drawing/2014/main" id="{8B28DC2B-BA10-4DE8-8BC1-73AC5B959A65}"/>
              </a:ext>
            </a:extLst>
          </p:cNvPr>
          <p:cNvSpPr>
            <a:spLocks noGrp="1"/>
          </p:cNvSpPr>
          <p:nvPr>
            <p:ph type="subTitle" idx="1"/>
          </p:nvPr>
        </p:nvSpPr>
        <p:spPr>
          <a:xfrm>
            <a:off x="1337821" y="3450350"/>
            <a:ext cx="8534401" cy="449331"/>
          </a:xfrm>
        </p:spPr>
        <p:txBody>
          <a:bodyPr/>
          <a:lstStyle/>
          <a:p>
            <a:pPr algn="l"/>
            <a:r>
              <a:rPr lang="en-US" dirty="0">
                <a:solidFill>
                  <a:srgbClr val="FDEBD7"/>
                </a:solidFill>
              </a:rPr>
              <a:t>Presenter Names</a:t>
            </a:r>
          </a:p>
        </p:txBody>
      </p:sp>
      <p:sp>
        <p:nvSpPr>
          <p:cNvPr id="80" name="Title 1">
            <a:extLst>
              <a:ext uri="{FF2B5EF4-FFF2-40B4-BE49-F238E27FC236}">
                <a16:creationId xmlns:a16="http://schemas.microsoft.com/office/drawing/2014/main" id="{B2A1D24D-5B74-479C-8C9D-CCEC920D36CD}"/>
              </a:ext>
            </a:extLst>
          </p:cNvPr>
          <p:cNvSpPr>
            <a:spLocks noGrp="1"/>
          </p:cNvSpPr>
          <p:nvPr>
            <p:ph type="ctrTitle"/>
          </p:nvPr>
        </p:nvSpPr>
        <p:spPr>
          <a:xfrm>
            <a:off x="1337821" y="2428193"/>
            <a:ext cx="8525773" cy="914400"/>
          </a:xfrm>
        </p:spPr>
        <p:txBody>
          <a:bodyPr/>
          <a:lstStyle/>
          <a:p>
            <a:pPr algn="l"/>
            <a:r>
              <a:rPr lang="en-US" sz="3600" b="0" dirty="0"/>
              <a:t>Presentation Title</a:t>
            </a:r>
          </a:p>
        </p:txBody>
      </p:sp>
    </p:spTree>
    <p:extLst>
      <p:ext uri="{BB962C8B-B14F-4D97-AF65-F5344CB8AC3E}">
        <p14:creationId xmlns:p14="http://schemas.microsoft.com/office/powerpoint/2010/main" val="1817680354"/>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chor="t"/>
          <a:lstStyle/>
          <a:p>
            <a:r>
              <a:rPr lang="en-US" dirty="0"/>
              <a:t>Click to Edit Master Title Style</a:t>
            </a:r>
          </a:p>
        </p:txBody>
      </p:sp>
      <p:sp>
        <p:nvSpPr>
          <p:cNvPr id="5" name="Content Placeholder 4"/>
          <p:cNvSpPr>
            <a:spLocks noGrp="1"/>
          </p:cNvSpPr>
          <p:nvPr>
            <p:ph sz="quarter" idx="10"/>
          </p:nvPr>
        </p:nvSpPr>
        <p:spPr>
          <a:xfrm>
            <a:off x="914400" y="1828800"/>
            <a:ext cx="10369296" cy="3429000"/>
          </a:xfrm>
        </p:spPr>
        <p:txBody>
          <a:body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164475743"/>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ub,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2625" y="682625"/>
            <a:ext cx="10826496" cy="369332"/>
          </a:xfrm>
        </p:spPr>
        <p:txBody>
          <a:bodyPr/>
          <a:lstStyle>
            <a:lvl1pPr>
              <a:defRPr lang="en-US" sz="2400" b="1" kern="1200" spc="0" dirty="0" smtClean="0">
                <a:solidFill>
                  <a:schemeClr val="tx1"/>
                </a:solidFill>
                <a:latin typeface="+mj-lt"/>
                <a:ea typeface="+mj-ea"/>
                <a:cs typeface="Arial"/>
              </a:defRPr>
            </a:lvl1pPr>
          </a:lstStyle>
          <a:p>
            <a:r>
              <a:rPr lang="en-US" dirty="0"/>
              <a:t>Click to Edit Master Title Style</a:t>
            </a:r>
          </a:p>
        </p:txBody>
      </p:sp>
      <p:sp>
        <p:nvSpPr>
          <p:cNvPr id="8" name="Text Placeholder 7"/>
          <p:cNvSpPr>
            <a:spLocks noGrp="1"/>
          </p:cNvSpPr>
          <p:nvPr>
            <p:ph type="body" sz="quarter" idx="11" hasCustomPrompt="1"/>
          </p:nvPr>
        </p:nvSpPr>
        <p:spPr>
          <a:xfrm>
            <a:off x="682625" y="1097309"/>
            <a:ext cx="10826496" cy="246221"/>
          </a:xfrm>
        </p:spPr>
        <p:txBody>
          <a:bodyPr anchor="t" anchorCtr="0">
            <a:spAutoFit/>
          </a:bodyPr>
          <a:lstStyle>
            <a:lvl1pPr marL="0" indent="0">
              <a:spcBef>
                <a:spcPts val="0"/>
              </a:spcBef>
              <a:spcAft>
                <a:spcPts val="0"/>
              </a:spcAft>
              <a:buNone/>
              <a:defRPr sz="1600">
                <a:solidFill>
                  <a:schemeClr val="accent4">
                    <a:lumMod val="40000"/>
                    <a:lumOff val="60000"/>
                  </a:schemeClr>
                </a:solidFill>
              </a:defRPr>
            </a:lvl1pPr>
            <a:lvl2pPr marL="0" indent="0">
              <a:buNone/>
              <a:defRPr sz="1400"/>
            </a:lvl2pPr>
            <a:lvl3pPr marL="0" indent="0">
              <a:buNone/>
              <a:defRPr sz="1400"/>
            </a:lvl3pPr>
            <a:lvl4pPr marL="0" indent="0">
              <a:buNone/>
              <a:defRPr sz="1400"/>
            </a:lvl4pPr>
            <a:lvl5pPr marL="0" indent="0">
              <a:buNone/>
              <a:defRPr sz="1400"/>
            </a:lvl5pPr>
          </a:lstStyle>
          <a:p>
            <a:pPr lvl="0"/>
            <a:r>
              <a:rPr lang="en-US" dirty="0"/>
              <a:t>Click to Edit Subtitle (optional)</a:t>
            </a:r>
          </a:p>
        </p:txBody>
      </p:sp>
      <p:sp>
        <p:nvSpPr>
          <p:cNvPr id="11" name="Content Placeholder 10"/>
          <p:cNvSpPr>
            <a:spLocks noGrp="1"/>
          </p:cNvSpPr>
          <p:nvPr>
            <p:ph sz="quarter" idx="12"/>
          </p:nvPr>
        </p:nvSpPr>
        <p:spPr>
          <a:xfrm>
            <a:off x="914400" y="1828804"/>
            <a:ext cx="10369296" cy="3427413"/>
          </a:xfrm>
        </p:spPr>
        <p:txBody>
          <a:body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568238734"/>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Picture with Caption">
    <p:bg>
      <p:bgPr>
        <a:solidFill>
          <a:schemeClr val="accent4"/>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B02DCA02-96EA-46D3-A343-B2C80C30570A}"/>
              </a:ext>
            </a:extLst>
          </p:cNvPr>
          <p:cNvGrpSpPr/>
          <p:nvPr userDrawn="1"/>
        </p:nvGrpSpPr>
        <p:grpSpPr>
          <a:xfrm>
            <a:off x="-182510" y="-16011"/>
            <a:ext cx="12374509" cy="6895040"/>
            <a:chOff x="-182510" y="-16011"/>
            <a:chExt cx="12374509" cy="6895040"/>
          </a:xfrm>
        </p:grpSpPr>
        <p:sp>
          <p:nvSpPr>
            <p:cNvPr id="11" name="gradient background1">
              <a:extLst>
                <a:ext uri="{FF2B5EF4-FFF2-40B4-BE49-F238E27FC236}">
                  <a16:creationId xmlns:a16="http://schemas.microsoft.com/office/drawing/2014/main" id="{8250CC8F-7F36-4495-90CA-B821F9A5A121}"/>
                </a:ext>
              </a:extLst>
            </p:cNvPr>
            <p:cNvSpPr/>
            <p:nvPr/>
          </p:nvSpPr>
          <p:spPr bwMode="auto">
            <a:xfrm>
              <a:off x="0" y="-16011"/>
              <a:ext cx="12191999" cy="6888971"/>
            </a:xfrm>
            <a:prstGeom prst="rect">
              <a:avLst/>
            </a:prstGeom>
            <a:gradFill flip="none" rotWithShape="1">
              <a:gsLst>
                <a:gs pos="61000">
                  <a:srgbClr val="5328C9"/>
                </a:gs>
                <a:gs pos="24000">
                  <a:srgbClr val="863FE4"/>
                </a:gs>
                <a:gs pos="98000">
                  <a:srgbClr val="180C97"/>
                </a:gs>
              </a:gsLst>
              <a:lin ang="207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2" name="Picture 11">
              <a:extLst>
                <a:ext uri="{FF2B5EF4-FFF2-40B4-BE49-F238E27FC236}">
                  <a16:creationId xmlns:a16="http://schemas.microsoft.com/office/drawing/2014/main" id="{AB98822F-43D3-42F7-876C-85898C286F92}"/>
                </a:ext>
              </a:extLst>
            </p:cNvPr>
            <p:cNvPicPr>
              <a:picLocks noChangeAspect="1"/>
            </p:cNvPicPr>
            <p:nvPr/>
          </p:nvPicPr>
          <p:blipFill rotWithShape="1">
            <a:blip r:embed="rId2" cstate="screen">
              <a:alphaModFix amt="67000"/>
              <a:extLst>
                <a:ext uri="{28A0092B-C50C-407E-A947-70E740481C1C}">
                  <a14:useLocalDpi xmlns:a14="http://schemas.microsoft.com/office/drawing/2010/main"/>
                </a:ext>
              </a:extLst>
            </a:blip>
            <a:srcRect t="-17303" r="-63134"/>
            <a:stretch/>
          </p:blipFill>
          <p:spPr>
            <a:xfrm>
              <a:off x="-7429" y="5029200"/>
              <a:ext cx="8849755" cy="1849829"/>
            </a:xfrm>
            <a:prstGeom prst="rect">
              <a:avLst/>
            </a:prstGeom>
          </p:spPr>
        </p:pic>
        <p:grpSp>
          <p:nvGrpSpPr>
            <p:cNvPr id="13" name="Group 12">
              <a:extLst>
                <a:ext uri="{FF2B5EF4-FFF2-40B4-BE49-F238E27FC236}">
                  <a16:creationId xmlns:a16="http://schemas.microsoft.com/office/drawing/2014/main" id="{C25FF1DB-9913-4176-8393-69C4634BE895}"/>
                </a:ext>
              </a:extLst>
            </p:cNvPr>
            <p:cNvGrpSpPr/>
            <p:nvPr/>
          </p:nvGrpSpPr>
          <p:grpSpPr>
            <a:xfrm>
              <a:off x="-182510" y="1590101"/>
              <a:ext cx="7358863" cy="5142146"/>
              <a:chOff x="-182510" y="1590101"/>
              <a:chExt cx="7358863" cy="5142146"/>
            </a:xfrm>
          </p:grpSpPr>
          <p:pic>
            <p:nvPicPr>
              <p:cNvPr id="14" name="Picture 13">
                <a:extLst>
                  <a:ext uri="{FF2B5EF4-FFF2-40B4-BE49-F238E27FC236}">
                    <a16:creationId xmlns:a16="http://schemas.microsoft.com/office/drawing/2014/main" id="{FC88F2BE-801A-4482-A5FD-9FB29C1F66FD}"/>
                  </a:ext>
                </a:extLst>
              </p:cNvPr>
              <p:cNvPicPr>
                <a:picLocks noChangeAspect="1"/>
              </p:cNvPicPr>
              <p:nvPr/>
            </p:nvPicPr>
            <p:blipFill>
              <a:blip r:embed="rId3"/>
              <a:stretch>
                <a:fillRect/>
              </a:stretch>
            </p:blipFill>
            <p:spPr>
              <a:xfrm>
                <a:off x="2697629" y="5445020"/>
                <a:ext cx="1179515" cy="1256277"/>
              </a:xfrm>
              <a:prstGeom prst="rect">
                <a:avLst/>
              </a:prstGeom>
            </p:spPr>
          </p:pic>
          <p:grpSp>
            <p:nvGrpSpPr>
              <p:cNvPr id="15" name="Group 14">
                <a:extLst>
                  <a:ext uri="{FF2B5EF4-FFF2-40B4-BE49-F238E27FC236}">
                    <a16:creationId xmlns:a16="http://schemas.microsoft.com/office/drawing/2014/main" id="{FE93ADAA-7092-4BDD-B70A-2A6E7D3A9D2E}"/>
                  </a:ext>
                </a:extLst>
              </p:cNvPr>
              <p:cNvGrpSpPr/>
              <p:nvPr/>
            </p:nvGrpSpPr>
            <p:grpSpPr>
              <a:xfrm>
                <a:off x="-182510" y="1590101"/>
                <a:ext cx="7358863" cy="5142146"/>
                <a:chOff x="-182510" y="1590101"/>
                <a:chExt cx="7358863" cy="5142146"/>
              </a:xfrm>
            </p:grpSpPr>
            <p:grpSp>
              <p:nvGrpSpPr>
                <p:cNvPr id="16" name="Group 15">
                  <a:extLst>
                    <a:ext uri="{FF2B5EF4-FFF2-40B4-BE49-F238E27FC236}">
                      <a16:creationId xmlns:a16="http://schemas.microsoft.com/office/drawing/2014/main" id="{00217273-99D8-4854-B161-CC3E25D64418}"/>
                    </a:ext>
                  </a:extLst>
                </p:cNvPr>
                <p:cNvGrpSpPr/>
                <p:nvPr/>
              </p:nvGrpSpPr>
              <p:grpSpPr>
                <a:xfrm>
                  <a:off x="6816682" y="1590101"/>
                  <a:ext cx="359671" cy="469374"/>
                  <a:chOff x="11571458" y="312322"/>
                  <a:chExt cx="359671" cy="469374"/>
                </a:xfrm>
              </p:grpSpPr>
              <p:pic>
                <p:nvPicPr>
                  <p:cNvPr id="40" name="Picture 39">
                    <a:extLst>
                      <a:ext uri="{FF2B5EF4-FFF2-40B4-BE49-F238E27FC236}">
                        <a16:creationId xmlns:a16="http://schemas.microsoft.com/office/drawing/2014/main" id="{08017251-B956-4D6F-9B3B-BA2A77580A7C}"/>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11804990" y="445071"/>
                    <a:ext cx="126139" cy="127007"/>
                  </a:xfrm>
                  <a:prstGeom prst="rect">
                    <a:avLst/>
                  </a:prstGeom>
                </p:spPr>
              </p:pic>
              <p:pic>
                <p:nvPicPr>
                  <p:cNvPr id="41" name="Picture 40">
                    <a:extLst>
                      <a:ext uri="{FF2B5EF4-FFF2-40B4-BE49-F238E27FC236}">
                        <a16:creationId xmlns:a16="http://schemas.microsoft.com/office/drawing/2014/main" id="{A9A9CC14-A07F-42E2-AC7E-81BE06F32DD2}"/>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11653626" y="312322"/>
                    <a:ext cx="77581" cy="78114"/>
                  </a:xfrm>
                  <a:prstGeom prst="rect">
                    <a:avLst/>
                  </a:prstGeom>
                </p:spPr>
              </p:pic>
              <p:pic>
                <p:nvPicPr>
                  <p:cNvPr id="42" name="Picture 41">
                    <a:extLst>
                      <a:ext uri="{FF2B5EF4-FFF2-40B4-BE49-F238E27FC236}">
                        <a16:creationId xmlns:a16="http://schemas.microsoft.com/office/drawing/2014/main" id="{23A0B229-EC5F-430D-99C6-4E026EAF4A60}"/>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11571458" y="721420"/>
                    <a:ext cx="59864" cy="60276"/>
                  </a:xfrm>
                  <a:prstGeom prst="rect">
                    <a:avLst/>
                  </a:prstGeom>
                </p:spPr>
              </p:pic>
            </p:grpSp>
            <p:grpSp>
              <p:nvGrpSpPr>
                <p:cNvPr id="17" name="Group 16">
                  <a:extLst>
                    <a:ext uri="{FF2B5EF4-FFF2-40B4-BE49-F238E27FC236}">
                      <a16:creationId xmlns:a16="http://schemas.microsoft.com/office/drawing/2014/main" id="{D687760E-E74B-4084-8132-2112714DEB3F}"/>
                    </a:ext>
                  </a:extLst>
                </p:cNvPr>
                <p:cNvGrpSpPr/>
                <p:nvPr/>
              </p:nvGrpSpPr>
              <p:grpSpPr>
                <a:xfrm>
                  <a:off x="-182510" y="4429403"/>
                  <a:ext cx="6919090" cy="2302844"/>
                  <a:chOff x="-182510" y="4429403"/>
                  <a:chExt cx="6919090" cy="2302844"/>
                </a:xfrm>
              </p:grpSpPr>
              <p:grpSp>
                <p:nvGrpSpPr>
                  <p:cNvPr id="18" name="Group 17">
                    <a:extLst>
                      <a:ext uri="{FF2B5EF4-FFF2-40B4-BE49-F238E27FC236}">
                        <a16:creationId xmlns:a16="http://schemas.microsoft.com/office/drawing/2014/main" id="{BCEB257D-9F6D-4DD5-8022-39617EC1D92B}"/>
                      </a:ext>
                    </a:extLst>
                  </p:cNvPr>
                  <p:cNvGrpSpPr/>
                  <p:nvPr/>
                </p:nvGrpSpPr>
                <p:grpSpPr>
                  <a:xfrm>
                    <a:off x="5769315" y="5832464"/>
                    <a:ext cx="967265" cy="626661"/>
                    <a:chOff x="10651311" y="-22363"/>
                    <a:chExt cx="1060058" cy="733563"/>
                  </a:xfrm>
                </p:grpSpPr>
                <p:grpSp>
                  <p:nvGrpSpPr>
                    <p:cNvPr id="36" name="Group 35">
                      <a:extLst>
                        <a:ext uri="{FF2B5EF4-FFF2-40B4-BE49-F238E27FC236}">
                          <a16:creationId xmlns:a16="http://schemas.microsoft.com/office/drawing/2014/main" id="{BEBE41A3-8F7D-466A-A520-4B59A0072808}"/>
                        </a:ext>
                      </a:extLst>
                    </p:cNvPr>
                    <p:cNvGrpSpPr/>
                    <p:nvPr/>
                  </p:nvGrpSpPr>
                  <p:grpSpPr>
                    <a:xfrm>
                      <a:off x="10651311" y="-22363"/>
                      <a:ext cx="309805" cy="361912"/>
                      <a:chOff x="8261157" y="1101314"/>
                      <a:chExt cx="309805" cy="361912"/>
                    </a:xfrm>
                  </p:grpSpPr>
                  <p:pic>
                    <p:nvPicPr>
                      <p:cNvPr id="38" name="Picture 37">
                        <a:extLst>
                          <a:ext uri="{FF2B5EF4-FFF2-40B4-BE49-F238E27FC236}">
                            <a16:creationId xmlns:a16="http://schemas.microsoft.com/office/drawing/2014/main" id="{52B5F5B7-B08F-41E2-BAB5-12433440866C}"/>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8432722" y="1314553"/>
                        <a:ext cx="138240" cy="148673"/>
                      </a:xfrm>
                      <a:prstGeom prst="rect">
                        <a:avLst/>
                      </a:prstGeom>
                    </p:spPr>
                  </p:pic>
                  <p:pic>
                    <p:nvPicPr>
                      <p:cNvPr id="39" name="Picture 38">
                        <a:extLst>
                          <a:ext uri="{FF2B5EF4-FFF2-40B4-BE49-F238E27FC236}">
                            <a16:creationId xmlns:a16="http://schemas.microsoft.com/office/drawing/2014/main" id="{30A6C89C-CBD9-46C2-871A-B4A1D3C5D987}"/>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8261157" y="1101314"/>
                        <a:ext cx="85024" cy="91440"/>
                      </a:xfrm>
                      <a:prstGeom prst="rect">
                        <a:avLst/>
                      </a:prstGeom>
                    </p:spPr>
                  </p:pic>
                </p:grpSp>
                <p:pic>
                  <p:nvPicPr>
                    <p:cNvPr id="37" name="Picture 36">
                      <a:extLst>
                        <a:ext uri="{FF2B5EF4-FFF2-40B4-BE49-F238E27FC236}">
                          <a16:creationId xmlns:a16="http://schemas.microsoft.com/office/drawing/2014/main" id="{6F0EEAD1-2F08-4391-BFD9-EA134FF1ED51}"/>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11645762" y="640642"/>
                      <a:ext cx="65607" cy="70558"/>
                    </a:xfrm>
                    <a:prstGeom prst="rect">
                      <a:avLst/>
                    </a:prstGeom>
                  </p:spPr>
                </p:pic>
              </p:grpSp>
              <p:grpSp>
                <p:nvGrpSpPr>
                  <p:cNvPr id="19" name="Group 18">
                    <a:extLst>
                      <a:ext uri="{FF2B5EF4-FFF2-40B4-BE49-F238E27FC236}">
                        <a16:creationId xmlns:a16="http://schemas.microsoft.com/office/drawing/2014/main" id="{BC1FD249-AE69-4ED7-A96C-F9A58E8233D5}"/>
                      </a:ext>
                    </a:extLst>
                  </p:cNvPr>
                  <p:cNvGrpSpPr/>
                  <p:nvPr/>
                </p:nvGrpSpPr>
                <p:grpSpPr>
                  <a:xfrm>
                    <a:off x="3411853" y="6193446"/>
                    <a:ext cx="954183" cy="422934"/>
                    <a:chOff x="10809713" y="113601"/>
                    <a:chExt cx="1045721" cy="495083"/>
                  </a:xfrm>
                </p:grpSpPr>
                <p:grpSp>
                  <p:nvGrpSpPr>
                    <p:cNvPr id="32" name="Group 31">
                      <a:extLst>
                        <a:ext uri="{FF2B5EF4-FFF2-40B4-BE49-F238E27FC236}">
                          <a16:creationId xmlns:a16="http://schemas.microsoft.com/office/drawing/2014/main" id="{F9B29F9A-E1A4-4A28-8444-6F3C18B0CE7A}"/>
                        </a:ext>
                      </a:extLst>
                    </p:cNvPr>
                    <p:cNvGrpSpPr/>
                    <p:nvPr/>
                  </p:nvGrpSpPr>
                  <p:grpSpPr>
                    <a:xfrm>
                      <a:off x="10809713" y="113601"/>
                      <a:ext cx="1045721" cy="429930"/>
                      <a:chOff x="8419559" y="1237278"/>
                      <a:chExt cx="1045721" cy="429930"/>
                    </a:xfrm>
                  </p:grpSpPr>
                  <p:pic>
                    <p:nvPicPr>
                      <p:cNvPr id="34" name="Picture 33">
                        <a:extLst>
                          <a:ext uri="{FF2B5EF4-FFF2-40B4-BE49-F238E27FC236}">
                            <a16:creationId xmlns:a16="http://schemas.microsoft.com/office/drawing/2014/main" id="{2A88BA2F-9CAA-4835-8F12-A2A2C9D18FD2}"/>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8419559" y="1518535"/>
                        <a:ext cx="138240" cy="148673"/>
                      </a:xfrm>
                      <a:prstGeom prst="rect">
                        <a:avLst/>
                      </a:prstGeom>
                    </p:spPr>
                  </p:pic>
                  <p:pic>
                    <p:nvPicPr>
                      <p:cNvPr id="35" name="Picture 34">
                        <a:extLst>
                          <a:ext uri="{FF2B5EF4-FFF2-40B4-BE49-F238E27FC236}">
                            <a16:creationId xmlns:a16="http://schemas.microsoft.com/office/drawing/2014/main" id="{43853058-85E5-4765-AC64-732F5A34B90D}"/>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380256" y="1237278"/>
                        <a:ext cx="85024" cy="91440"/>
                      </a:xfrm>
                      <a:prstGeom prst="rect">
                        <a:avLst/>
                      </a:prstGeom>
                    </p:spPr>
                  </p:pic>
                </p:grpSp>
                <p:pic>
                  <p:nvPicPr>
                    <p:cNvPr id="33" name="Picture 32">
                      <a:extLst>
                        <a:ext uri="{FF2B5EF4-FFF2-40B4-BE49-F238E27FC236}">
                          <a16:creationId xmlns:a16="http://schemas.microsoft.com/office/drawing/2014/main" id="{B90646B4-1F43-4A4B-AEEA-C52F23504C77}"/>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11129114" y="538126"/>
                      <a:ext cx="65607" cy="70558"/>
                    </a:xfrm>
                    <a:prstGeom prst="rect">
                      <a:avLst/>
                    </a:prstGeom>
                  </p:spPr>
                </p:pic>
              </p:grpSp>
              <p:grpSp>
                <p:nvGrpSpPr>
                  <p:cNvPr id="20" name="Group 19">
                    <a:extLst>
                      <a:ext uri="{FF2B5EF4-FFF2-40B4-BE49-F238E27FC236}">
                        <a16:creationId xmlns:a16="http://schemas.microsoft.com/office/drawing/2014/main" id="{F96311B2-64BB-4DBE-BFE6-858A0D34960E}"/>
                      </a:ext>
                    </a:extLst>
                  </p:cNvPr>
                  <p:cNvGrpSpPr/>
                  <p:nvPr/>
                </p:nvGrpSpPr>
                <p:grpSpPr>
                  <a:xfrm>
                    <a:off x="4822044" y="6262873"/>
                    <a:ext cx="352237" cy="469374"/>
                    <a:chOff x="11645762" y="161755"/>
                    <a:chExt cx="386028" cy="549445"/>
                  </a:xfrm>
                </p:grpSpPr>
                <p:grpSp>
                  <p:nvGrpSpPr>
                    <p:cNvPr id="28" name="Group 27">
                      <a:extLst>
                        <a:ext uri="{FF2B5EF4-FFF2-40B4-BE49-F238E27FC236}">
                          <a16:creationId xmlns:a16="http://schemas.microsoft.com/office/drawing/2014/main" id="{09497CD8-F52C-4241-A07B-20CC01AA3B76}"/>
                        </a:ext>
                      </a:extLst>
                    </p:cNvPr>
                    <p:cNvGrpSpPr/>
                    <p:nvPr/>
                  </p:nvGrpSpPr>
                  <p:grpSpPr>
                    <a:xfrm>
                      <a:off x="11711370" y="161755"/>
                      <a:ext cx="320420" cy="304068"/>
                      <a:chOff x="9321216" y="1285432"/>
                      <a:chExt cx="320420" cy="304068"/>
                    </a:xfrm>
                  </p:grpSpPr>
                  <p:pic>
                    <p:nvPicPr>
                      <p:cNvPr id="30" name="Picture 29">
                        <a:extLst>
                          <a:ext uri="{FF2B5EF4-FFF2-40B4-BE49-F238E27FC236}">
                            <a16:creationId xmlns:a16="http://schemas.microsoft.com/office/drawing/2014/main" id="{3E0BB4C7-599B-467F-AAEB-8D691E93EBC7}"/>
                          </a:ext>
                        </a:extLst>
                      </p:cNvPr>
                      <p:cNvPicPr>
                        <a:picLocks noChangeAspect="1"/>
                      </p:cNvPicPr>
                      <p:nvPr/>
                    </p:nvPicPr>
                    <p:blipFill>
                      <a:blip r:embed="rId4" cstate="screen">
                        <a:alphaModFix amt="59000"/>
                        <a:extLst>
                          <a:ext uri="{28A0092B-C50C-407E-A947-70E740481C1C}">
                            <a14:useLocalDpi xmlns:a14="http://schemas.microsoft.com/office/drawing/2010/main"/>
                          </a:ext>
                        </a:extLst>
                      </a:blip>
                      <a:stretch>
                        <a:fillRect/>
                      </a:stretch>
                    </p:blipFill>
                    <p:spPr>
                      <a:xfrm>
                        <a:off x="9503396" y="1440827"/>
                        <a:ext cx="138240" cy="148673"/>
                      </a:xfrm>
                      <a:prstGeom prst="rect">
                        <a:avLst/>
                      </a:prstGeom>
                    </p:spPr>
                  </p:pic>
                  <p:pic>
                    <p:nvPicPr>
                      <p:cNvPr id="31" name="Picture 30">
                        <a:extLst>
                          <a:ext uri="{FF2B5EF4-FFF2-40B4-BE49-F238E27FC236}">
                            <a16:creationId xmlns:a16="http://schemas.microsoft.com/office/drawing/2014/main" id="{CE3C130C-43D1-4081-B0AA-80044D54C011}"/>
                          </a:ext>
                        </a:extLst>
                      </p:cNvPr>
                      <p:cNvPicPr>
                        <a:picLocks noChangeAspect="1"/>
                      </p:cNvPicPr>
                      <p:nvPr/>
                    </p:nvPicPr>
                    <p:blipFill>
                      <a:blip r:embed="rId5" cstate="screen">
                        <a:alphaModFix amt="59000"/>
                        <a:extLst>
                          <a:ext uri="{28A0092B-C50C-407E-A947-70E740481C1C}">
                            <a14:useLocalDpi xmlns:a14="http://schemas.microsoft.com/office/drawing/2010/main"/>
                          </a:ext>
                        </a:extLst>
                      </a:blip>
                      <a:stretch>
                        <a:fillRect/>
                      </a:stretch>
                    </p:blipFill>
                    <p:spPr>
                      <a:xfrm>
                        <a:off x="9321216" y="1285432"/>
                        <a:ext cx="85024" cy="91440"/>
                      </a:xfrm>
                      <a:prstGeom prst="rect">
                        <a:avLst/>
                      </a:prstGeom>
                    </p:spPr>
                  </p:pic>
                </p:grpSp>
                <p:pic>
                  <p:nvPicPr>
                    <p:cNvPr id="29" name="Picture 28">
                      <a:extLst>
                        <a:ext uri="{FF2B5EF4-FFF2-40B4-BE49-F238E27FC236}">
                          <a16:creationId xmlns:a16="http://schemas.microsoft.com/office/drawing/2014/main" id="{561AD5CD-69A2-46C6-BEBE-20293CDC81AD}"/>
                        </a:ext>
                      </a:extLst>
                    </p:cNvPr>
                    <p:cNvPicPr>
                      <a:picLocks noChangeAspect="1"/>
                    </p:cNvPicPr>
                    <p:nvPr/>
                  </p:nvPicPr>
                  <p:blipFill>
                    <a:blip r:embed="rId6" cstate="screen">
                      <a:alphaModFix amt="59000"/>
                      <a:extLst>
                        <a:ext uri="{28A0092B-C50C-407E-A947-70E740481C1C}">
                          <a14:useLocalDpi xmlns:a14="http://schemas.microsoft.com/office/drawing/2010/main"/>
                        </a:ext>
                      </a:extLst>
                    </a:blip>
                    <a:stretch>
                      <a:fillRect/>
                    </a:stretch>
                  </p:blipFill>
                  <p:spPr>
                    <a:xfrm>
                      <a:off x="11645762" y="640642"/>
                      <a:ext cx="65607" cy="70558"/>
                    </a:xfrm>
                    <a:prstGeom prst="rect">
                      <a:avLst/>
                    </a:prstGeom>
                  </p:spPr>
                </p:pic>
              </p:grpSp>
              <p:pic>
                <p:nvPicPr>
                  <p:cNvPr id="21" name="Picture 20">
                    <a:extLst>
                      <a:ext uri="{FF2B5EF4-FFF2-40B4-BE49-F238E27FC236}">
                        <a16:creationId xmlns:a16="http://schemas.microsoft.com/office/drawing/2014/main" id="{DEE952A6-2853-49D6-AFD6-ACAA89157846}"/>
                      </a:ext>
                    </a:extLst>
                  </p:cNvPr>
                  <p:cNvPicPr>
                    <a:picLocks noChangeAspect="1"/>
                  </p:cNvPicPr>
                  <p:nvPr/>
                </p:nvPicPr>
                <p:blipFill>
                  <a:blip r:embed="rId7"/>
                  <a:stretch>
                    <a:fillRect/>
                  </a:stretch>
                </p:blipFill>
                <p:spPr>
                  <a:xfrm>
                    <a:off x="1244149" y="5491559"/>
                    <a:ext cx="830164" cy="898210"/>
                  </a:xfrm>
                  <a:prstGeom prst="rect">
                    <a:avLst/>
                  </a:prstGeom>
                </p:spPr>
              </p:pic>
              <p:pic>
                <p:nvPicPr>
                  <p:cNvPr id="22" name="Picture 21">
                    <a:extLst>
                      <a:ext uri="{FF2B5EF4-FFF2-40B4-BE49-F238E27FC236}">
                        <a16:creationId xmlns:a16="http://schemas.microsoft.com/office/drawing/2014/main" id="{EF4330A9-0E49-4FE5-B0FD-54E7108EAFF5}"/>
                      </a:ext>
                    </a:extLst>
                  </p:cNvPr>
                  <p:cNvPicPr>
                    <a:picLocks noChangeAspect="1"/>
                  </p:cNvPicPr>
                  <p:nvPr/>
                </p:nvPicPr>
                <p:blipFill rotWithShape="1">
                  <a:blip r:embed="rId8"/>
                  <a:srcRect l="15175" t="26226" r="51208" b="38567"/>
                  <a:stretch/>
                </p:blipFill>
                <p:spPr>
                  <a:xfrm>
                    <a:off x="-182510" y="4777754"/>
                    <a:ext cx="1636418" cy="1713792"/>
                  </a:xfrm>
                  <a:prstGeom prst="rect">
                    <a:avLst/>
                  </a:prstGeom>
                </p:spPr>
              </p:pic>
              <p:pic>
                <p:nvPicPr>
                  <p:cNvPr id="23" name="Picture 22">
                    <a:extLst>
                      <a:ext uri="{FF2B5EF4-FFF2-40B4-BE49-F238E27FC236}">
                        <a16:creationId xmlns:a16="http://schemas.microsoft.com/office/drawing/2014/main" id="{E5BC6641-757F-4A6B-969C-7CEFDD9F4D85}"/>
                      </a:ext>
                    </a:extLst>
                  </p:cNvPr>
                  <p:cNvPicPr>
                    <a:picLocks noChangeAspect="1"/>
                  </p:cNvPicPr>
                  <p:nvPr/>
                </p:nvPicPr>
                <p:blipFill>
                  <a:blip r:embed="rId9"/>
                  <a:stretch>
                    <a:fillRect/>
                  </a:stretch>
                </p:blipFill>
                <p:spPr>
                  <a:xfrm>
                    <a:off x="3672061" y="5507607"/>
                    <a:ext cx="745497" cy="805943"/>
                  </a:xfrm>
                  <a:prstGeom prst="rect">
                    <a:avLst/>
                  </a:prstGeom>
                </p:spPr>
              </p:pic>
              <p:pic>
                <p:nvPicPr>
                  <p:cNvPr id="24" name="Picture 23">
                    <a:extLst>
                      <a:ext uri="{FF2B5EF4-FFF2-40B4-BE49-F238E27FC236}">
                        <a16:creationId xmlns:a16="http://schemas.microsoft.com/office/drawing/2014/main" id="{ACFDB289-22B3-4674-8DA6-BC8A163E816A}"/>
                      </a:ext>
                    </a:extLst>
                  </p:cNvPr>
                  <p:cNvPicPr>
                    <a:picLocks noChangeAspect="1"/>
                  </p:cNvPicPr>
                  <p:nvPr/>
                </p:nvPicPr>
                <p:blipFill>
                  <a:blip r:embed="rId7"/>
                  <a:stretch>
                    <a:fillRect/>
                  </a:stretch>
                </p:blipFill>
                <p:spPr>
                  <a:xfrm>
                    <a:off x="101149" y="4429403"/>
                    <a:ext cx="321961" cy="348351"/>
                  </a:xfrm>
                  <a:prstGeom prst="rect">
                    <a:avLst/>
                  </a:prstGeom>
                </p:spPr>
              </p:pic>
              <p:pic>
                <p:nvPicPr>
                  <p:cNvPr id="25" name="Picture 24">
                    <a:extLst>
                      <a:ext uri="{FF2B5EF4-FFF2-40B4-BE49-F238E27FC236}">
                        <a16:creationId xmlns:a16="http://schemas.microsoft.com/office/drawing/2014/main" id="{51947334-FCDA-47A3-9608-C165D329FC42}"/>
                      </a:ext>
                    </a:extLst>
                  </p:cNvPr>
                  <p:cNvPicPr>
                    <a:picLocks noChangeAspect="1"/>
                  </p:cNvPicPr>
                  <p:nvPr/>
                </p:nvPicPr>
                <p:blipFill>
                  <a:blip r:embed="rId10"/>
                  <a:stretch>
                    <a:fillRect/>
                  </a:stretch>
                </p:blipFill>
                <p:spPr>
                  <a:xfrm>
                    <a:off x="2180354" y="5258247"/>
                    <a:ext cx="476501" cy="512503"/>
                  </a:xfrm>
                  <a:prstGeom prst="rect">
                    <a:avLst/>
                  </a:prstGeom>
                </p:spPr>
              </p:pic>
              <p:pic>
                <p:nvPicPr>
                  <p:cNvPr id="26" name="Picture 25">
                    <a:extLst>
                      <a:ext uri="{FF2B5EF4-FFF2-40B4-BE49-F238E27FC236}">
                        <a16:creationId xmlns:a16="http://schemas.microsoft.com/office/drawing/2014/main" id="{2A050DF0-0ADB-46E8-8956-4C2F978A1953}"/>
                      </a:ext>
                    </a:extLst>
                  </p:cNvPr>
                  <p:cNvPicPr>
                    <a:picLocks noChangeAspect="1"/>
                  </p:cNvPicPr>
                  <p:nvPr/>
                </p:nvPicPr>
                <p:blipFill>
                  <a:blip r:embed="rId11"/>
                  <a:stretch>
                    <a:fillRect/>
                  </a:stretch>
                </p:blipFill>
                <p:spPr>
                  <a:xfrm>
                    <a:off x="5171572" y="5943844"/>
                    <a:ext cx="407711" cy="439640"/>
                  </a:xfrm>
                  <a:prstGeom prst="rect">
                    <a:avLst/>
                  </a:prstGeom>
                </p:spPr>
              </p:pic>
              <p:pic>
                <p:nvPicPr>
                  <p:cNvPr id="27" name="Picture 26">
                    <a:extLst>
                      <a:ext uri="{FF2B5EF4-FFF2-40B4-BE49-F238E27FC236}">
                        <a16:creationId xmlns:a16="http://schemas.microsoft.com/office/drawing/2014/main" id="{36ED8D11-28C4-482F-951C-E5EE12C95949}"/>
                      </a:ext>
                    </a:extLst>
                  </p:cNvPr>
                  <p:cNvPicPr>
                    <a:picLocks noChangeAspect="1"/>
                  </p:cNvPicPr>
                  <p:nvPr/>
                </p:nvPicPr>
                <p:blipFill>
                  <a:blip r:embed="rId10"/>
                  <a:stretch>
                    <a:fillRect/>
                  </a:stretch>
                </p:blipFill>
                <p:spPr>
                  <a:xfrm>
                    <a:off x="5620256" y="6193446"/>
                    <a:ext cx="252434" cy="271507"/>
                  </a:xfrm>
                  <a:prstGeom prst="rect">
                    <a:avLst/>
                  </a:prstGeom>
                </p:spPr>
              </p:pic>
            </p:grpSp>
          </p:grpSp>
        </p:grpSp>
      </p:grpSp>
      <p:sp>
        <p:nvSpPr>
          <p:cNvPr id="10" name="Picture Placeholder 8"/>
          <p:cNvSpPr>
            <a:spLocks noGrp="1" noChangeAspect="1"/>
          </p:cNvSpPr>
          <p:nvPr>
            <p:ph type="pic" sz="quarter" idx="12" hasCustomPrompt="1"/>
          </p:nvPr>
        </p:nvSpPr>
        <p:spPr>
          <a:xfrm>
            <a:off x="684213" y="1757363"/>
            <a:ext cx="5943600" cy="3343275"/>
          </a:xfrm>
          <a:prstGeom prst="rect">
            <a:avLst/>
          </a:prstGeom>
          <a:solidFill>
            <a:schemeClr val="tx1"/>
          </a:solidFill>
          <a:ln>
            <a:noFill/>
          </a:ln>
        </p:spPr>
        <p:txBody>
          <a:bodyPr anchor="ctr"/>
          <a:lstStyle>
            <a:lvl1pPr marL="0" indent="0" algn="ctr">
              <a:buNone/>
              <a:defRPr sz="1800" baseline="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Text" lastClr="000000"/>
                </a:solidFill>
                <a:effectLst/>
                <a:uLnTx/>
                <a:uFillTx/>
              </a:rPr>
              <a:t>Click icon to insert Picture</a:t>
            </a:r>
          </a:p>
        </p:txBody>
      </p:sp>
      <p:sp>
        <p:nvSpPr>
          <p:cNvPr id="3" name="Text Placeholder 2"/>
          <p:cNvSpPr>
            <a:spLocks noGrp="1"/>
          </p:cNvSpPr>
          <p:nvPr>
            <p:ph type="body" idx="1" hasCustomPrompt="1"/>
          </p:nvPr>
        </p:nvSpPr>
        <p:spPr>
          <a:xfrm>
            <a:off x="6976871" y="3582548"/>
            <a:ext cx="4527741" cy="338554"/>
          </a:xfrm>
          <a:noFill/>
        </p:spPr>
        <p:txBody>
          <a:bodyPr wrap="square" anchor="t">
            <a:spAutoFit/>
          </a:bodyPr>
          <a:lstStyle>
            <a:lvl1pPr marL="0" indent="0" algn="l">
              <a:lnSpc>
                <a:spcPct val="100000"/>
              </a:lnSpc>
              <a:spcBef>
                <a:spcPts val="0"/>
              </a:spcBef>
              <a:spcAft>
                <a:spcPts val="0"/>
              </a:spcAft>
              <a:buNone/>
              <a:defRPr sz="2200" b="0">
                <a:solidFill>
                  <a:schemeClr val="accent4">
                    <a:lumMod val="20000"/>
                    <a:lumOff val="8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Presenter(s)</a:t>
            </a:r>
          </a:p>
        </p:txBody>
      </p:sp>
      <p:sp>
        <p:nvSpPr>
          <p:cNvPr id="2" name="Title 1"/>
          <p:cNvSpPr>
            <a:spLocks noGrp="1"/>
          </p:cNvSpPr>
          <p:nvPr>
            <p:ph type="title" hasCustomPrompt="1"/>
          </p:nvPr>
        </p:nvSpPr>
        <p:spPr>
          <a:xfrm>
            <a:off x="6976871" y="2348110"/>
            <a:ext cx="4527741" cy="1169551"/>
          </a:xfrm>
        </p:spPr>
        <p:txBody>
          <a:bodyPr wrap="square" anchor="b">
            <a:spAutoFit/>
          </a:bodyPr>
          <a:lstStyle>
            <a:lvl1pPr algn="l" defTabSz="457200" rtl="0" eaLnBrk="1" latinLnBrk="0" hangingPunct="1">
              <a:lnSpc>
                <a:spcPct val="100000"/>
              </a:lnSpc>
              <a:spcBef>
                <a:spcPct val="0"/>
              </a:spcBef>
              <a:buNone/>
              <a:defRPr kumimoji="0" lang="en-US" sz="3800" b="1" i="0" kern="1200" cap="none" baseline="0">
                <a:solidFill>
                  <a:schemeClr val="tx1"/>
                </a:solidFill>
                <a:effectLst/>
                <a:latin typeface="+mj-lt"/>
                <a:ea typeface="+mj-ea"/>
                <a:cs typeface="Arial"/>
              </a:defRPr>
            </a:lvl1pPr>
          </a:lstStyle>
          <a:p>
            <a:r>
              <a:rPr kumimoji="0" lang="en-US" dirty="0"/>
              <a:t>Click to Edit </a:t>
            </a:r>
            <a:br>
              <a:rPr kumimoji="0" lang="en-US" dirty="0"/>
            </a:br>
            <a:r>
              <a:rPr kumimoji="0" lang="en-US" dirty="0"/>
              <a:t>Demo Title</a:t>
            </a:r>
            <a:endParaRPr lang="en-US" dirty="0"/>
          </a:p>
        </p:txBody>
      </p:sp>
    </p:spTree>
    <p:extLst>
      <p:ext uri="{BB962C8B-B14F-4D97-AF65-F5344CB8AC3E}">
        <p14:creationId xmlns:p14="http://schemas.microsoft.com/office/powerpoint/2010/main" val="4120700087"/>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Esri">
    <p:bg>
      <p:bgPr>
        <a:solidFill>
          <a:schemeClr val="tx1"/>
        </a:solidFill>
        <a:effectLst/>
      </p:bgPr>
    </p:bg>
    <p:spTree>
      <p:nvGrpSpPr>
        <p:cNvPr id="1" name=""/>
        <p:cNvGrpSpPr/>
        <p:nvPr/>
      </p:nvGrpSpPr>
      <p:grpSpPr>
        <a:xfrm>
          <a:off x="0" y="0"/>
          <a:ext cx="0" cy="0"/>
          <a:chOff x="0" y="0"/>
          <a:chExt cx="0" cy="0"/>
        </a:xfrm>
      </p:grpSpPr>
      <p:grpSp>
        <p:nvGrpSpPr>
          <p:cNvPr id="48" name="Group 47">
            <a:extLst>
              <a:ext uri="{FF2B5EF4-FFF2-40B4-BE49-F238E27FC236}">
                <a16:creationId xmlns:a16="http://schemas.microsoft.com/office/drawing/2014/main" id="{C208A432-FB89-4D57-B7DE-BD396D516F48}"/>
              </a:ext>
            </a:extLst>
          </p:cNvPr>
          <p:cNvGrpSpPr/>
          <p:nvPr userDrawn="1"/>
        </p:nvGrpSpPr>
        <p:grpSpPr>
          <a:xfrm>
            <a:off x="0" y="-21946"/>
            <a:ext cx="12199427" cy="7308317"/>
            <a:chOff x="0" y="-21946"/>
            <a:chExt cx="12199427" cy="7308317"/>
          </a:xfrm>
        </p:grpSpPr>
        <p:sp>
          <p:nvSpPr>
            <p:cNvPr id="49" name="shading (lower right)">
              <a:extLst>
                <a:ext uri="{FF2B5EF4-FFF2-40B4-BE49-F238E27FC236}">
                  <a16:creationId xmlns:a16="http://schemas.microsoft.com/office/drawing/2014/main" id="{1E8B47A0-D304-40E8-A110-78184CFF6FD0}"/>
                </a:ext>
              </a:extLst>
            </p:cNvPr>
            <p:cNvSpPr/>
            <p:nvPr/>
          </p:nvSpPr>
          <p:spPr bwMode="auto">
            <a:xfrm>
              <a:off x="0" y="0"/>
              <a:ext cx="12199427" cy="6885432"/>
            </a:xfrm>
            <a:prstGeom prst="rect">
              <a:avLst/>
            </a:prstGeom>
            <a:gradFill flip="none" rotWithShape="1">
              <a:gsLst>
                <a:gs pos="13000">
                  <a:srgbClr val="0F228C"/>
                </a:gs>
                <a:gs pos="60000">
                  <a:srgbClr val="5825D1"/>
                </a:gs>
                <a:gs pos="0">
                  <a:srgbClr val="07157F"/>
                </a:gs>
              </a:gsLst>
              <a:lin ang="15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50" name="Rectangle 49">
              <a:extLst>
                <a:ext uri="{FF2B5EF4-FFF2-40B4-BE49-F238E27FC236}">
                  <a16:creationId xmlns:a16="http://schemas.microsoft.com/office/drawing/2014/main" id="{CEE55A37-4F3F-4BD8-87E6-5B3FB564399D}"/>
                </a:ext>
              </a:extLst>
            </p:cNvPr>
            <p:cNvSpPr/>
            <p:nvPr/>
          </p:nvSpPr>
          <p:spPr bwMode="auto">
            <a:xfrm>
              <a:off x="0" y="1303020"/>
              <a:ext cx="12192000" cy="5029200"/>
            </a:xfrm>
            <a:prstGeom prst="rect">
              <a:avLst/>
            </a:prstGeom>
            <a:gradFill flip="none" rotWithShape="1">
              <a:gsLst>
                <a:gs pos="0">
                  <a:schemeClr val="accent5">
                    <a:lumMod val="50000"/>
                    <a:alpha val="40000"/>
                  </a:schemeClr>
                </a:gs>
                <a:gs pos="100000">
                  <a:schemeClr val="accent5">
                    <a:lumMod val="60000"/>
                    <a:lumOff val="40000"/>
                    <a:alpha val="24000"/>
                  </a:schemeClr>
                </a:gs>
              </a:gsLst>
              <a:lin ang="162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nvGrpSpPr>
            <p:cNvPr id="51" name="Group 50">
              <a:extLst>
                <a:ext uri="{FF2B5EF4-FFF2-40B4-BE49-F238E27FC236}">
                  <a16:creationId xmlns:a16="http://schemas.microsoft.com/office/drawing/2014/main" id="{D9D6B39A-D6EB-430F-8868-AA7223C36544}"/>
                </a:ext>
              </a:extLst>
            </p:cNvPr>
            <p:cNvGrpSpPr/>
            <p:nvPr/>
          </p:nvGrpSpPr>
          <p:grpSpPr>
            <a:xfrm>
              <a:off x="7702" y="762784"/>
              <a:ext cx="2128248" cy="6523587"/>
              <a:chOff x="7702" y="762784"/>
              <a:chExt cx="2128248" cy="6523587"/>
            </a:xfrm>
          </p:grpSpPr>
          <p:pic>
            <p:nvPicPr>
              <p:cNvPr id="57" name="Picture 56">
                <a:extLst>
                  <a:ext uri="{FF2B5EF4-FFF2-40B4-BE49-F238E27FC236}">
                    <a16:creationId xmlns:a16="http://schemas.microsoft.com/office/drawing/2014/main" id="{0038F377-C09D-45A6-9EA1-48460CBA910B}"/>
                  </a:ext>
                </a:extLst>
              </p:cNvPr>
              <p:cNvPicPr>
                <a:picLocks noChangeAspect="1"/>
              </p:cNvPicPr>
              <p:nvPr/>
            </p:nvPicPr>
            <p:blipFill rotWithShape="1">
              <a:blip r:embed="rId2" cstate="screen">
                <a:alphaModFix amt="41000"/>
                <a:extLst>
                  <a:ext uri="{28A0092B-C50C-407E-A947-70E740481C1C}">
                    <a14:useLocalDpi xmlns:a14="http://schemas.microsoft.com/office/drawing/2010/main"/>
                  </a:ext>
                </a:extLst>
              </a:blip>
              <a:srcRect l="-128738" t="-6533"/>
              <a:stretch/>
            </p:blipFill>
            <p:spPr>
              <a:xfrm rot="5400000">
                <a:off x="-2026217" y="2796703"/>
                <a:ext cx="6135449" cy="2067611"/>
              </a:xfrm>
              <a:prstGeom prst="rect">
                <a:avLst/>
              </a:prstGeom>
            </p:spPr>
          </p:pic>
          <p:pic>
            <p:nvPicPr>
              <p:cNvPr id="58" name="Picture 57">
                <a:extLst>
                  <a:ext uri="{FF2B5EF4-FFF2-40B4-BE49-F238E27FC236}">
                    <a16:creationId xmlns:a16="http://schemas.microsoft.com/office/drawing/2014/main" id="{BF7BF3E3-B3EB-45E7-93F9-7213E6EF8E7C}"/>
                  </a:ext>
                </a:extLst>
              </p:cNvPr>
              <p:cNvPicPr>
                <a:picLocks noChangeAspect="1"/>
              </p:cNvPicPr>
              <p:nvPr/>
            </p:nvPicPr>
            <p:blipFill>
              <a:blip r:embed="rId3" cstate="screen">
                <a:alphaModFix amt="36000"/>
                <a:extLst>
                  <a:ext uri="{28A0092B-C50C-407E-A947-70E740481C1C}">
                    <a14:useLocalDpi xmlns:a14="http://schemas.microsoft.com/office/drawing/2010/main"/>
                  </a:ext>
                </a:extLst>
              </a:blip>
              <a:stretch>
                <a:fillRect/>
              </a:stretch>
            </p:blipFill>
            <p:spPr>
              <a:xfrm>
                <a:off x="1965903" y="6561824"/>
                <a:ext cx="170047" cy="182880"/>
              </a:xfrm>
              <a:prstGeom prst="rect">
                <a:avLst/>
              </a:prstGeom>
            </p:spPr>
          </p:pic>
          <p:pic>
            <p:nvPicPr>
              <p:cNvPr id="59" name="Picture 58">
                <a:extLst>
                  <a:ext uri="{FF2B5EF4-FFF2-40B4-BE49-F238E27FC236}">
                    <a16:creationId xmlns:a16="http://schemas.microsoft.com/office/drawing/2014/main" id="{523E5929-B026-4B2A-B58F-5F8E1B03D7FE}"/>
                  </a:ext>
                </a:extLst>
              </p:cNvPr>
              <p:cNvPicPr>
                <a:picLocks noChangeAspect="1"/>
              </p:cNvPicPr>
              <p:nvPr/>
            </p:nvPicPr>
            <p:blipFill rotWithShape="1">
              <a:blip r:embed="rId4" cstate="screen">
                <a:alphaModFix amt="50000"/>
                <a:extLst>
                  <a:ext uri="{28A0092B-C50C-407E-A947-70E740481C1C}">
                    <a14:useLocalDpi xmlns:a14="http://schemas.microsoft.com/office/drawing/2010/main"/>
                  </a:ext>
                </a:extLst>
              </a:blip>
              <a:srcRect/>
              <a:stretch/>
            </p:blipFill>
            <p:spPr>
              <a:xfrm>
                <a:off x="1542789" y="6345121"/>
                <a:ext cx="395441" cy="388177"/>
              </a:xfrm>
              <a:prstGeom prst="rect">
                <a:avLst/>
              </a:prstGeom>
            </p:spPr>
          </p:pic>
          <p:pic>
            <p:nvPicPr>
              <p:cNvPr id="60" name="Picture 59">
                <a:extLst>
                  <a:ext uri="{FF2B5EF4-FFF2-40B4-BE49-F238E27FC236}">
                    <a16:creationId xmlns:a16="http://schemas.microsoft.com/office/drawing/2014/main" id="{018C3CD0-6306-49F2-BA0C-C14383848D35}"/>
                  </a:ext>
                </a:extLst>
              </p:cNvPr>
              <p:cNvPicPr>
                <a:picLocks noChangeAspect="1"/>
              </p:cNvPicPr>
              <p:nvPr/>
            </p:nvPicPr>
            <p:blipFill rotWithShape="1">
              <a:blip r:embed="rId5" cstate="screen">
                <a:alphaModFix amt="50000"/>
                <a:extLst>
                  <a:ext uri="{28A0092B-C50C-407E-A947-70E740481C1C}">
                    <a14:useLocalDpi xmlns:a14="http://schemas.microsoft.com/office/drawing/2010/main"/>
                  </a:ext>
                </a:extLst>
              </a:blip>
              <a:srcRect t="-7121"/>
              <a:stretch/>
            </p:blipFill>
            <p:spPr>
              <a:xfrm>
                <a:off x="275386" y="6129513"/>
                <a:ext cx="526893" cy="551660"/>
              </a:xfrm>
              <a:prstGeom prst="rect">
                <a:avLst/>
              </a:prstGeom>
            </p:spPr>
          </p:pic>
          <p:pic>
            <p:nvPicPr>
              <p:cNvPr id="61" name="Picture 60">
                <a:extLst>
                  <a:ext uri="{FF2B5EF4-FFF2-40B4-BE49-F238E27FC236}">
                    <a16:creationId xmlns:a16="http://schemas.microsoft.com/office/drawing/2014/main" id="{230CC02C-EAFB-4B9C-B1E5-1DC629DA2F36}"/>
                  </a:ext>
                </a:extLst>
              </p:cNvPr>
              <p:cNvPicPr>
                <a:picLocks noChangeAspect="1"/>
              </p:cNvPicPr>
              <p:nvPr/>
            </p:nvPicPr>
            <p:blipFill rotWithShape="1">
              <a:blip r:embed="rId6" cstate="screen">
                <a:alphaModFix amt="50000"/>
                <a:extLst>
                  <a:ext uri="{28A0092B-C50C-407E-A947-70E740481C1C}">
                    <a14:useLocalDpi xmlns:a14="http://schemas.microsoft.com/office/drawing/2010/main"/>
                  </a:ext>
                </a:extLst>
              </a:blip>
              <a:srcRect/>
              <a:stretch/>
            </p:blipFill>
            <p:spPr>
              <a:xfrm>
                <a:off x="543697" y="6305644"/>
                <a:ext cx="944425" cy="980727"/>
              </a:xfrm>
              <a:prstGeom prst="rect">
                <a:avLst/>
              </a:prstGeom>
            </p:spPr>
          </p:pic>
        </p:grpSp>
        <p:grpSp>
          <p:nvGrpSpPr>
            <p:cNvPr id="52" name="Group 51">
              <a:extLst>
                <a:ext uri="{FF2B5EF4-FFF2-40B4-BE49-F238E27FC236}">
                  <a16:creationId xmlns:a16="http://schemas.microsoft.com/office/drawing/2014/main" id="{8AEB56DA-F117-4923-82DA-09F4926833AD}"/>
                </a:ext>
              </a:extLst>
            </p:cNvPr>
            <p:cNvGrpSpPr/>
            <p:nvPr/>
          </p:nvGrpSpPr>
          <p:grpSpPr>
            <a:xfrm>
              <a:off x="10651849" y="-21946"/>
              <a:ext cx="1540150" cy="1263387"/>
              <a:chOff x="10651849" y="-21946"/>
              <a:chExt cx="1540150" cy="1263387"/>
            </a:xfrm>
          </p:grpSpPr>
          <p:grpSp>
            <p:nvGrpSpPr>
              <p:cNvPr id="53" name="Group 52">
                <a:extLst>
                  <a:ext uri="{FF2B5EF4-FFF2-40B4-BE49-F238E27FC236}">
                    <a16:creationId xmlns:a16="http://schemas.microsoft.com/office/drawing/2014/main" id="{D221CA9B-B59F-402F-B3AA-819A2AF818E8}"/>
                  </a:ext>
                </a:extLst>
              </p:cNvPr>
              <p:cNvGrpSpPr/>
              <p:nvPr/>
            </p:nvGrpSpPr>
            <p:grpSpPr>
              <a:xfrm>
                <a:off x="11711370" y="161755"/>
                <a:ext cx="320420" cy="304069"/>
                <a:chOff x="9321216" y="1285432"/>
                <a:chExt cx="320420" cy="304069"/>
              </a:xfrm>
            </p:grpSpPr>
            <p:pic>
              <p:nvPicPr>
                <p:cNvPr id="55" name="Picture 54">
                  <a:extLst>
                    <a:ext uri="{FF2B5EF4-FFF2-40B4-BE49-F238E27FC236}">
                      <a16:creationId xmlns:a16="http://schemas.microsoft.com/office/drawing/2014/main" id="{4A9FC05D-A70D-4F60-AB9E-3D0C819ABC40}"/>
                    </a:ext>
                  </a:extLst>
                </p:cNvPr>
                <p:cNvPicPr>
                  <a:picLocks noChangeAspect="1"/>
                </p:cNvPicPr>
                <p:nvPr/>
              </p:nvPicPr>
              <p:blipFill>
                <a:blip r:embed="rId3" cstate="screen">
                  <a:alphaModFix amt="59000"/>
                  <a:extLst>
                    <a:ext uri="{28A0092B-C50C-407E-A947-70E740481C1C}">
                      <a14:useLocalDpi xmlns:a14="http://schemas.microsoft.com/office/drawing/2010/main"/>
                    </a:ext>
                  </a:extLst>
                </a:blip>
                <a:stretch>
                  <a:fillRect/>
                </a:stretch>
              </p:blipFill>
              <p:spPr>
                <a:xfrm>
                  <a:off x="9471589" y="1406621"/>
                  <a:ext cx="170047" cy="182880"/>
                </a:xfrm>
                <a:prstGeom prst="rect">
                  <a:avLst/>
                </a:prstGeom>
              </p:spPr>
            </p:pic>
            <p:pic>
              <p:nvPicPr>
                <p:cNvPr id="56" name="Picture 55">
                  <a:extLst>
                    <a:ext uri="{FF2B5EF4-FFF2-40B4-BE49-F238E27FC236}">
                      <a16:creationId xmlns:a16="http://schemas.microsoft.com/office/drawing/2014/main" id="{295A480F-C6E0-4801-8CF3-701482BDC67C}"/>
                    </a:ext>
                  </a:extLst>
                </p:cNvPr>
                <p:cNvPicPr>
                  <a:picLocks noChangeAspect="1"/>
                </p:cNvPicPr>
                <p:nvPr/>
              </p:nvPicPr>
              <p:blipFill>
                <a:blip r:embed="rId7" cstate="screen">
                  <a:alphaModFix amt="59000"/>
                  <a:extLst>
                    <a:ext uri="{28A0092B-C50C-407E-A947-70E740481C1C}">
                      <a14:useLocalDpi xmlns:a14="http://schemas.microsoft.com/office/drawing/2010/main"/>
                    </a:ext>
                  </a:extLst>
                </a:blip>
                <a:stretch>
                  <a:fillRect/>
                </a:stretch>
              </p:blipFill>
              <p:spPr>
                <a:xfrm>
                  <a:off x="9321216" y="1285432"/>
                  <a:ext cx="85024" cy="91440"/>
                </a:xfrm>
                <a:prstGeom prst="rect">
                  <a:avLst/>
                </a:prstGeom>
              </p:spPr>
            </p:pic>
          </p:grpSp>
          <p:pic>
            <p:nvPicPr>
              <p:cNvPr id="54" name="Picture 53">
                <a:extLst>
                  <a:ext uri="{FF2B5EF4-FFF2-40B4-BE49-F238E27FC236}">
                    <a16:creationId xmlns:a16="http://schemas.microsoft.com/office/drawing/2014/main" id="{D9C5DB2D-453F-425A-94ED-F5CB86ED4033}"/>
                  </a:ext>
                </a:extLst>
              </p:cNvPr>
              <p:cNvPicPr>
                <a:picLocks noChangeAspect="1"/>
              </p:cNvPicPr>
              <p:nvPr/>
            </p:nvPicPr>
            <p:blipFill rotWithShape="1">
              <a:blip r:embed="rId8" cstate="screen">
                <a:alphaModFix amt="67000"/>
                <a:extLst>
                  <a:ext uri="{28A0092B-C50C-407E-A947-70E740481C1C}">
                    <a14:useLocalDpi xmlns:a14="http://schemas.microsoft.com/office/drawing/2010/main"/>
                  </a:ext>
                </a:extLst>
              </a:blip>
              <a:srcRect/>
              <a:stretch/>
            </p:blipFill>
            <p:spPr>
              <a:xfrm rot="16200000">
                <a:off x="10790230" y="-160327"/>
                <a:ext cx="1263387" cy="1540150"/>
              </a:xfrm>
              <a:prstGeom prst="rect">
                <a:avLst/>
              </a:prstGeom>
            </p:spPr>
          </p:pic>
        </p:grpSp>
      </p:grpSp>
      <p:grpSp>
        <p:nvGrpSpPr>
          <p:cNvPr id="62" name="Group 61">
            <a:extLst>
              <a:ext uri="{FF2B5EF4-FFF2-40B4-BE49-F238E27FC236}">
                <a16:creationId xmlns:a16="http://schemas.microsoft.com/office/drawing/2014/main" id="{CD8E76F5-EF54-4DB5-9E8D-9CA8AB3134FC}"/>
              </a:ext>
            </a:extLst>
          </p:cNvPr>
          <p:cNvGrpSpPr/>
          <p:nvPr userDrawn="1"/>
        </p:nvGrpSpPr>
        <p:grpSpPr>
          <a:xfrm>
            <a:off x="1024306" y="1737366"/>
            <a:ext cx="10148936" cy="4013485"/>
            <a:chOff x="1024306" y="1737366"/>
            <a:chExt cx="10148936" cy="4013485"/>
          </a:xfrm>
        </p:grpSpPr>
        <p:sp>
          <p:nvSpPr>
            <p:cNvPr id="63" name="TextBox 62">
              <a:extLst>
                <a:ext uri="{FF2B5EF4-FFF2-40B4-BE49-F238E27FC236}">
                  <a16:creationId xmlns:a16="http://schemas.microsoft.com/office/drawing/2014/main" id="{52D606FE-C46D-4C0F-AC7D-F8B2A28E7106}"/>
                </a:ext>
              </a:extLst>
            </p:cNvPr>
            <p:cNvSpPr txBox="1"/>
            <p:nvPr/>
          </p:nvSpPr>
          <p:spPr>
            <a:xfrm>
              <a:off x="1038212" y="1737366"/>
              <a:ext cx="1733298" cy="634695"/>
            </a:xfrm>
            <a:prstGeom prst="rect">
              <a:avLst/>
            </a:prstGeom>
            <a:noFill/>
            <a:effectLst/>
          </p:spPr>
          <p:txBody>
            <a:bodyPr wrap="square" lIns="0" tIns="0" rIns="0" bIns="0" rtlCol="0" anchor="ctr">
              <a:noAutofit/>
            </a:bodyPr>
            <a:lstStyle/>
            <a:p>
              <a:pPr algn="ctr" eaLnBrk="0" hangingPunct="0"/>
              <a:r>
                <a:rPr lang="en-US" sz="1400" dirty="0"/>
                <a:t>Download the </a:t>
              </a:r>
              <a:r>
                <a:rPr lang="en-US" sz="1400" dirty="0" err="1"/>
                <a:t>Esri</a:t>
              </a:r>
              <a:r>
                <a:rPr lang="en-US" sz="1400" dirty="0"/>
                <a:t> Events app and find your event</a:t>
              </a:r>
            </a:p>
          </p:txBody>
        </p:sp>
        <p:sp>
          <p:nvSpPr>
            <p:cNvPr id="64" name="TextBox 63">
              <a:extLst>
                <a:ext uri="{FF2B5EF4-FFF2-40B4-BE49-F238E27FC236}">
                  <a16:creationId xmlns:a16="http://schemas.microsoft.com/office/drawing/2014/main" id="{F2F046D3-F77C-4D9C-96DA-98CA6D748056}"/>
                </a:ext>
              </a:extLst>
            </p:cNvPr>
            <p:cNvSpPr txBox="1"/>
            <p:nvPr/>
          </p:nvSpPr>
          <p:spPr>
            <a:xfrm>
              <a:off x="3129685" y="1737366"/>
              <a:ext cx="1733298" cy="634695"/>
            </a:xfrm>
            <a:prstGeom prst="rect">
              <a:avLst/>
            </a:prstGeom>
            <a:noFill/>
            <a:effectLst/>
          </p:spPr>
          <p:txBody>
            <a:bodyPr wrap="square" lIns="0" tIns="0" rIns="0" bIns="0" rtlCol="0" anchor="ctr">
              <a:noAutofit/>
            </a:bodyPr>
            <a:lstStyle/>
            <a:p>
              <a:pPr algn="ctr" eaLnBrk="0" hangingPunct="0"/>
              <a:r>
                <a:rPr lang="en-US" sz="1400" dirty="0">
                  <a:solidFill>
                    <a:srgbClr val="FDEBD7"/>
                  </a:solidFill>
                </a:rPr>
                <a:t>Select the session you attended</a:t>
              </a:r>
            </a:p>
          </p:txBody>
        </p:sp>
        <p:sp>
          <p:nvSpPr>
            <p:cNvPr id="65" name="TextBox 64">
              <a:extLst>
                <a:ext uri="{FF2B5EF4-FFF2-40B4-BE49-F238E27FC236}">
                  <a16:creationId xmlns:a16="http://schemas.microsoft.com/office/drawing/2014/main" id="{FD5D7333-9B45-40F6-AB1E-8C432D43DD8F}"/>
                </a:ext>
              </a:extLst>
            </p:cNvPr>
            <p:cNvSpPr txBox="1"/>
            <p:nvPr/>
          </p:nvSpPr>
          <p:spPr>
            <a:xfrm>
              <a:off x="5221158" y="1737366"/>
              <a:ext cx="1733298" cy="634695"/>
            </a:xfrm>
            <a:prstGeom prst="rect">
              <a:avLst/>
            </a:prstGeom>
            <a:noFill/>
            <a:effectLst/>
          </p:spPr>
          <p:txBody>
            <a:bodyPr wrap="square" lIns="0" tIns="0" rIns="0" bIns="0" rtlCol="0" anchor="ctr">
              <a:noAutofit/>
            </a:bodyPr>
            <a:lstStyle/>
            <a:p>
              <a:pPr algn="ctr" eaLnBrk="0" hangingPunct="0"/>
              <a:r>
                <a:rPr lang="en-US" sz="1400" dirty="0"/>
                <a:t>Scroll down to “Survey”</a:t>
              </a:r>
            </a:p>
          </p:txBody>
        </p:sp>
        <p:sp>
          <p:nvSpPr>
            <p:cNvPr id="66" name="TextBox 65">
              <a:extLst>
                <a:ext uri="{FF2B5EF4-FFF2-40B4-BE49-F238E27FC236}">
                  <a16:creationId xmlns:a16="http://schemas.microsoft.com/office/drawing/2014/main" id="{2C271C7F-8F57-4E27-9FD6-280681A67276}"/>
                </a:ext>
              </a:extLst>
            </p:cNvPr>
            <p:cNvSpPr txBox="1"/>
            <p:nvPr/>
          </p:nvSpPr>
          <p:spPr>
            <a:xfrm>
              <a:off x="7312631" y="1737366"/>
              <a:ext cx="1733298" cy="634695"/>
            </a:xfrm>
            <a:prstGeom prst="rect">
              <a:avLst/>
            </a:prstGeom>
            <a:noFill/>
            <a:effectLst/>
          </p:spPr>
          <p:txBody>
            <a:bodyPr wrap="square" lIns="0" tIns="0" rIns="0" bIns="0" rtlCol="0" anchor="ctr">
              <a:noAutofit/>
            </a:bodyPr>
            <a:lstStyle/>
            <a:p>
              <a:pPr algn="ctr" eaLnBrk="0" hangingPunct="0"/>
              <a:r>
                <a:rPr lang="en-US" sz="1400" dirty="0">
                  <a:solidFill>
                    <a:srgbClr val="FDEBD7"/>
                  </a:solidFill>
                </a:rPr>
                <a:t>Log in to access the survey</a:t>
              </a:r>
            </a:p>
          </p:txBody>
        </p:sp>
        <p:sp>
          <p:nvSpPr>
            <p:cNvPr id="67" name="TextBox 66">
              <a:extLst>
                <a:ext uri="{FF2B5EF4-FFF2-40B4-BE49-F238E27FC236}">
                  <a16:creationId xmlns:a16="http://schemas.microsoft.com/office/drawing/2014/main" id="{14482672-761B-4B8A-A0DC-B257649917BD}"/>
                </a:ext>
              </a:extLst>
            </p:cNvPr>
            <p:cNvSpPr txBox="1"/>
            <p:nvPr/>
          </p:nvSpPr>
          <p:spPr>
            <a:xfrm>
              <a:off x="9404105" y="1737366"/>
              <a:ext cx="1733298" cy="634695"/>
            </a:xfrm>
            <a:prstGeom prst="rect">
              <a:avLst/>
            </a:prstGeom>
            <a:noFill/>
            <a:effectLst/>
          </p:spPr>
          <p:txBody>
            <a:bodyPr wrap="square" lIns="0" tIns="0" rIns="0" bIns="0" rtlCol="0" anchor="ctr">
              <a:noAutofit/>
            </a:bodyPr>
            <a:lstStyle/>
            <a:p>
              <a:pPr algn="ctr" eaLnBrk="0" hangingPunct="0"/>
              <a:r>
                <a:rPr lang="en-US" sz="1400" dirty="0"/>
                <a:t>Complete the survey and select “Submit”</a:t>
              </a:r>
            </a:p>
          </p:txBody>
        </p:sp>
        <p:pic>
          <p:nvPicPr>
            <p:cNvPr id="68" name="Picture 67" descr="A screenshot of a cell phone&#10;&#10;Description generated with very high confidence">
              <a:extLst>
                <a:ext uri="{FF2B5EF4-FFF2-40B4-BE49-F238E27FC236}">
                  <a16:creationId xmlns:a16="http://schemas.microsoft.com/office/drawing/2014/main" id="{1FC92D7C-7F9C-4E86-93F1-3A0B8937F7CA}"/>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3197021" y="2712325"/>
              <a:ext cx="1607862" cy="2888675"/>
            </a:xfrm>
            <a:prstGeom prst="rect">
              <a:avLst/>
            </a:prstGeom>
          </p:spPr>
        </p:pic>
        <p:pic>
          <p:nvPicPr>
            <p:cNvPr id="69" name="Picture 8">
              <a:extLst>
                <a:ext uri="{FF2B5EF4-FFF2-40B4-BE49-F238E27FC236}">
                  <a16:creationId xmlns:a16="http://schemas.microsoft.com/office/drawing/2014/main" id="{5335AC70-84D3-44CE-BAE1-781A8C62A92A}"/>
                </a:ext>
              </a:extLst>
            </p:cNvPr>
            <p:cNvPicPr>
              <a:picLocks noChangeAspect="1"/>
            </p:cNvPicPr>
            <p:nvPr/>
          </p:nvPicPr>
          <p:blipFill>
            <a:blip r:embed="rId10">
              <a:alphaModFix amt="50000"/>
              <a:extLst>
                <a:ext uri="{96DAC541-7B7A-43D3-8B79-37D633B846F1}">
                  <asvg:svgBlip xmlns:asvg="http://schemas.microsoft.com/office/drawing/2016/SVG/main" r:embed="rId11"/>
                </a:ext>
              </a:extLst>
            </a:blip>
            <a:srcRect/>
            <a:stretch/>
          </p:blipFill>
          <p:spPr>
            <a:xfrm>
              <a:off x="3125273" y="2557999"/>
              <a:ext cx="1745068" cy="3192852"/>
            </a:xfrm>
            <a:prstGeom prst="rect">
              <a:avLst/>
            </a:prstGeom>
          </p:spPr>
        </p:pic>
        <p:pic>
          <p:nvPicPr>
            <p:cNvPr id="70" name="Picture 69" descr="A screenshot of a video game&#10;&#10;Description generated with high confidence">
              <a:extLst>
                <a:ext uri="{FF2B5EF4-FFF2-40B4-BE49-F238E27FC236}">
                  <a16:creationId xmlns:a16="http://schemas.microsoft.com/office/drawing/2014/main" id="{AD74E1ED-CFC2-4568-BC66-5362CFB71D05}"/>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1086373" y="2712325"/>
              <a:ext cx="1623082" cy="2887061"/>
            </a:xfrm>
            <a:prstGeom prst="rect">
              <a:avLst/>
            </a:prstGeom>
          </p:spPr>
        </p:pic>
        <p:pic>
          <p:nvPicPr>
            <p:cNvPr id="71" name="Picture 8">
              <a:extLst>
                <a:ext uri="{FF2B5EF4-FFF2-40B4-BE49-F238E27FC236}">
                  <a16:creationId xmlns:a16="http://schemas.microsoft.com/office/drawing/2014/main" id="{209BB3E0-D024-45C2-A280-312503801C44}"/>
                </a:ext>
              </a:extLst>
            </p:cNvPr>
            <p:cNvPicPr>
              <a:picLocks noChangeAspect="1"/>
            </p:cNvPicPr>
            <p:nvPr/>
          </p:nvPicPr>
          <p:blipFill>
            <a:blip r:embed="rId10">
              <a:alphaModFix amt="50000"/>
              <a:extLst>
                <a:ext uri="{96DAC541-7B7A-43D3-8B79-37D633B846F1}">
                  <asvg:svgBlip xmlns:asvg="http://schemas.microsoft.com/office/drawing/2016/SVG/main" r:embed="rId11"/>
                </a:ext>
              </a:extLst>
            </a:blip>
            <a:srcRect/>
            <a:stretch/>
          </p:blipFill>
          <p:spPr>
            <a:xfrm>
              <a:off x="1024306" y="2557999"/>
              <a:ext cx="1745068" cy="3192852"/>
            </a:xfrm>
            <a:prstGeom prst="rect">
              <a:avLst/>
            </a:prstGeom>
          </p:spPr>
        </p:pic>
        <p:pic>
          <p:nvPicPr>
            <p:cNvPr id="72" name="Picture 71" descr="A screenshot of a cell phone&#10;&#10;Description generated with very high confidence">
              <a:extLst>
                <a:ext uri="{FF2B5EF4-FFF2-40B4-BE49-F238E27FC236}">
                  <a16:creationId xmlns:a16="http://schemas.microsoft.com/office/drawing/2014/main" id="{4E6E1717-B76D-494B-8321-765193C35FF4}"/>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a:stretch/>
          </p:blipFill>
          <p:spPr>
            <a:xfrm>
              <a:off x="7397892" y="2712325"/>
              <a:ext cx="1624468" cy="2889504"/>
            </a:xfrm>
            <a:prstGeom prst="rect">
              <a:avLst/>
            </a:prstGeom>
          </p:spPr>
        </p:pic>
        <p:pic>
          <p:nvPicPr>
            <p:cNvPr id="73" name="Picture 8">
              <a:extLst>
                <a:ext uri="{FF2B5EF4-FFF2-40B4-BE49-F238E27FC236}">
                  <a16:creationId xmlns:a16="http://schemas.microsoft.com/office/drawing/2014/main" id="{816D4006-48C3-49D6-B5FD-BFEE7EFBB973}"/>
                </a:ext>
              </a:extLst>
            </p:cNvPr>
            <p:cNvPicPr>
              <a:picLocks noChangeAspect="1"/>
            </p:cNvPicPr>
            <p:nvPr/>
          </p:nvPicPr>
          <p:blipFill>
            <a:blip r:embed="rId10">
              <a:alphaModFix amt="50000"/>
              <a:extLst>
                <a:ext uri="{96DAC541-7B7A-43D3-8B79-37D633B846F1}">
                  <asvg:svgBlip xmlns:asvg="http://schemas.microsoft.com/office/drawing/2016/SVG/main" r:embed="rId11"/>
                </a:ext>
              </a:extLst>
            </a:blip>
            <a:srcRect/>
            <a:stretch/>
          </p:blipFill>
          <p:spPr>
            <a:xfrm>
              <a:off x="7327207" y="2557999"/>
              <a:ext cx="1745068" cy="3192852"/>
            </a:xfrm>
            <a:prstGeom prst="rect">
              <a:avLst/>
            </a:prstGeom>
          </p:spPr>
        </p:pic>
        <p:pic>
          <p:nvPicPr>
            <p:cNvPr id="74" name="Picture 73" descr="A screenshot of a cell phone&#10;&#10;Description generated with very high confidence">
              <a:extLst>
                <a:ext uri="{FF2B5EF4-FFF2-40B4-BE49-F238E27FC236}">
                  <a16:creationId xmlns:a16="http://schemas.microsoft.com/office/drawing/2014/main" id="{A89C05DD-7DD6-4DDB-BC32-2BEC76EDD721}"/>
                </a:ext>
              </a:extLst>
            </p:cNvPr>
            <p:cNvPicPr>
              <a:picLocks noChangeAspect="1"/>
            </p:cNvPicPr>
            <p:nvPr/>
          </p:nvPicPr>
          <p:blipFill rotWithShape="1">
            <a:blip r:embed="rId14" cstate="screen">
              <a:extLst>
                <a:ext uri="{28A0092B-C50C-407E-A947-70E740481C1C}">
                  <a14:useLocalDpi xmlns:a14="http://schemas.microsoft.com/office/drawing/2010/main"/>
                </a:ext>
              </a:extLst>
            </a:blip>
            <a:srcRect/>
            <a:stretch/>
          </p:blipFill>
          <p:spPr>
            <a:xfrm>
              <a:off x="9495215" y="2712325"/>
              <a:ext cx="1615456" cy="2889504"/>
            </a:xfrm>
            <a:prstGeom prst="rect">
              <a:avLst/>
            </a:prstGeom>
          </p:spPr>
        </p:pic>
        <p:pic>
          <p:nvPicPr>
            <p:cNvPr id="75" name="Picture 8">
              <a:extLst>
                <a:ext uri="{FF2B5EF4-FFF2-40B4-BE49-F238E27FC236}">
                  <a16:creationId xmlns:a16="http://schemas.microsoft.com/office/drawing/2014/main" id="{99BEA7A2-BAF9-40DD-B2CD-59BBE4F81D3E}"/>
                </a:ext>
              </a:extLst>
            </p:cNvPr>
            <p:cNvPicPr>
              <a:picLocks noChangeAspect="1"/>
            </p:cNvPicPr>
            <p:nvPr/>
          </p:nvPicPr>
          <p:blipFill>
            <a:blip r:embed="rId10">
              <a:alphaModFix amt="50000"/>
              <a:extLst>
                <a:ext uri="{96DAC541-7B7A-43D3-8B79-37D633B846F1}">
                  <asvg:svgBlip xmlns:asvg="http://schemas.microsoft.com/office/drawing/2016/SVG/main" r:embed="rId11"/>
                </a:ext>
              </a:extLst>
            </a:blip>
            <a:srcRect/>
            <a:stretch/>
          </p:blipFill>
          <p:spPr>
            <a:xfrm>
              <a:off x="9428174" y="2557999"/>
              <a:ext cx="1745068" cy="3192852"/>
            </a:xfrm>
            <a:prstGeom prst="rect">
              <a:avLst/>
            </a:prstGeom>
          </p:spPr>
        </p:pic>
        <p:pic>
          <p:nvPicPr>
            <p:cNvPr id="76" name="Picture 75">
              <a:extLst>
                <a:ext uri="{FF2B5EF4-FFF2-40B4-BE49-F238E27FC236}">
                  <a16:creationId xmlns:a16="http://schemas.microsoft.com/office/drawing/2014/main" id="{C59486D8-FB50-4A3A-B883-CDE808FA388D}"/>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5292508" y="2731626"/>
              <a:ext cx="1618488" cy="2878751"/>
            </a:xfrm>
            <a:prstGeom prst="rect">
              <a:avLst/>
            </a:prstGeom>
          </p:spPr>
        </p:pic>
        <p:sp>
          <p:nvSpPr>
            <p:cNvPr id="77" name="Rectangle 76">
              <a:extLst>
                <a:ext uri="{FF2B5EF4-FFF2-40B4-BE49-F238E27FC236}">
                  <a16:creationId xmlns:a16="http://schemas.microsoft.com/office/drawing/2014/main" id="{6BF4EB2B-27C1-4D9D-8A82-CEBB536D1797}"/>
                </a:ext>
              </a:extLst>
            </p:cNvPr>
            <p:cNvSpPr/>
            <p:nvPr/>
          </p:nvSpPr>
          <p:spPr bwMode="auto">
            <a:xfrm>
              <a:off x="5292508" y="2713363"/>
              <a:ext cx="1618488" cy="97438"/>
            </a:xfrm>
            <a:prstGeom prst="rect">
              <a:avLst/>
            </a:prstGeom>
            <a:solidFill>
              <a:srgbClr val="23232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78" name="Picture 8">
              <a:extLst>
                <a:ext uri="{FF2B5EF4-FFF2-40B4-BE49-F238E27FC236}">
                  <a16:creationId xmlns:a16="http://schemas.microsoft.com/office/drawing/2014/main" id="{BBD8F54A-D0DF-4390-B8A1-9C114C287D0C}"/>
                </a:ext>
              </a:extLst>
            </p:cNvPr>
            <p:cNvPicPr>
              <a:picLocks noChangeAspect="1"/>
            </p:cNvPicPr>
            <p:nvPr/>
          </p:nvPicPr>
          <p:blipFill>
            <a:blip r:embed="rId10">
              <a:alphaModFix amt="50000"/>
              <a:extLst>
                <a:ext uri="{96DAC541-7B7A-43D3-8B79-37D633B846F1}">
                  <asvg:svgBlip xmlns:asvg="http://schemas.microsoft.com/office/drawing/2016/SVG/main" r:embed="rId11"/>
                </a:ext>
              </a:extLst>
            </a:blip>
            <a:srcRect/>
            <a:stretch/>
          </p:blipFill>
          <p:spPr>
            <a:xfrm>
              <a:off x="5226240" y="2557999"/>
              <a:ext cx="1745068" cy="3192852"/>
            </a:xfrm>
            <a:prstGeom prst="rect">
              <a:avLst/>
            </a:prstGeom>
          </p:spPr>
        </p:pic>
        <p:sp>
          <p:nvSpPr>
            <p:cNvPr id="79" name="Right Arrow 38">
              <a:extLst>
                <a:ext uri="{FF2B5EF4-FFF2-40B4-BE49-F238E27FC236}">
                  <a16:creationId xmlns:a16="http://schemas.microsoft.com/office/drawing/2014/main" id="{5A8DBFEB-60FD-4F2F-B89F-56F839A3C94A}"/>
                </a:ext>
              </a:extLst>
            </p:cNvPr>
            <p:cNvSpPr/>
            <p:nvPr/>
          </p:nvSpPr>
          <p:spPr bwMode="auto">
            <a:xfrm>
              <a:off x="2412242" y="3761108"/>
              <a:ext cx="706428" cy="440168"/>
            </a:xfrm>
            <a:prstGeom prst="rightArrow">
              <a:avLst/>
            </a:prstGeom>
            <a:gradFill flip="none" rotWithShape="1">
              <a:gsLst>
                <a:gs pos="100000">
                  <a:schemeClr val="accent5">
                    <a:lumMod val="40000"/>
                    <a:lumOff val="60000"/>
                  </a:schemeClr>
                </a:gs>
                <a:gs pos="0">
                  <a:schemeClr val="accent5">
                    <a:lumMod val="20000"/>
                    <a:lumOff val="80000"/>
                    <a:alpha val="0"/>
                  </a:scheme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0" name="Right Arrow 38">
              <a:extLst>
                <a:ext uri="{FF2B5EF4-FFF2-40B4-BE49-F238E27FC236}">
                  <a16:creationId xmlns:a16="http://schemas.microsoft.com/office/drawing/2014/main" id="{BBB7FC11-596A-404F-AD14-272C7A33D351}"/>
                </a:ext>
              </a:extLst>
            </p:cNvPr>
            <p:cNvSpPr/>
            <p:nvPr/>
          </p:nvSpPr>
          <p:spPr bwMode="auto">
            <a:xfrm>
              <a:off x="4526937" y="4668735"/>
              <a:ext cx="706428" cy="440168"/>
            </a:xfrm>
            <a:prstGeom prst="rightArrow">
              <a:avLst/>
            </a:prstGeom>
            <a:gradFill flip="none" rotWithShape="1">
              <a:gsLst>
                <a:gs pos="100000">
                  <a:schemeClr val="accent5">
                    <a:lumMod val="40000"/>
                    <a:lumOff val="60000"/>
                  </a:schemeClr>
                </a:gs>
                <a:gs pos="0">
                  <a:schemeClr val="accent5">
                    <a:lumMod val="20000"/>
                    <a:lumOff val="80000"/>
                    <a:alpha val="0"/>
                  </a:scheme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1" name="Right Arrow 38">
              <a:extLst>
                <a:ext uri="{FF2B5EF4-FFF2-40B4-BE49-F238E27FC236}">
                  <a16:creationId xmlns:a16="http://schemas.microsoft.com/office/drawing/2014/main" id="{46DB60AB-45FC-40C6-A9AD-474A2F4A89AB}"/>
                </a:ext>
              </a:extLst>
            </p:cNvPr>
            <p:cNvSpPr/>
            <p:nvPr/>
          </p:nvSpPr>
          <p:spPr bwMode="auto">
            <a:xfrm>
              <a:off x="6676554" y="4668735"/>
              <a:ext cx="706428" cy="440168"/>
            </a:xfrm>
            <a:prstGeom prst="rightArrow">
              <a:avLst/>
            </a:prstGeom>
            <a:gradFill flip="none" rotWithShape="1">
              <a:gsLst>
                <a:gs pos="100000">
                  <a:schemeClr val="accent5">
                    <a:lumMod val="40000"/>
                    <a:lumOff val="60000"/>
                  </a:schemeClr>
                </a:gs>
                <a:gs pos="0">
                  <a:schemeClr val="accent5">
                    <a:lumMod val="20000"/>
                    <a:lumOff val="80000"/>
                    <a:alpha val="0"/>
                  </a:scheme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2" name="Right Arrow 38">
              <a:extLst>
                <a:ext uri="{FF2B5EF4-FFF2-40B4-BE49-F238E27FC236}">
                  <a16:creationId xmlns:a16="http://schemas.microsoft.com/office/drawing/2014/main" id="{5ECC6F98-9EEB-4634-BB5A-33F30EF7FF70}"/>
                </a:ext>
              </a:extLst>
            </p:cNvPr>
            <p:cNvSpPr/>
            <p:nvPr/>
          </p:nvSpPr>
          <p:spPr bwMode="auto">
            <a:xfrm>
              <a:off x="8763307" y="4662284"/>
              <a:ext cx="706428" cy="440168"/>
            </a:xfrm>
            <a:prstGeom prst="rightArrow">
              <a:avLst/>
            </a:prstGeom>
            <a:gradFill flip="none" rotWithShape="1">
              <a:gsLst>
                <a:gs pos="100000">
                  <a:schemeClr val="accent5">
                    <a:lumMod val="40000"/>
                    <a:lumOff val="60000"/>
                  </a:schemeClr>
                </a:gs>
                <a:gs pos="0">
                  <a:schemeClr val="accent5">
                    <a:lumMod val="20000"/>
                    <a:lumOff val="80000"/>
                    <a:alpha val="0"/>
                  </a:scheme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
        <p:nvSpPr>
          <p:cNvPr id="83" name="Rectangle 82">
            <a:extLst>
              <a:ext uri="{FF2B5EF4-FFF2-40B4-BE49-F238E27FC236}">
                <a16:creationId xmlns:a16="http://schemas.microsoft.com/office/drawing/2014/main" id="{7157B968-6423-472D-9F4D-1ACA00EC8013}"/>
              </a:ext>
            </a:extLst>
          </p:cNvPr>
          <p:cNvSpPr/>
          <p:nvPr userDrawn="1"/>
        </p:nvSpPr>
        <p:spPr>
          <a:xfrm>
            <a:off x="1875207" y="411552"/>
            <a:ext cx="8338821" cy="615553"/>
          </a:xfrm>
          <a:prstGeom prst="rect">
            <a:avLst/>
          </a:prstGeom>
          <a:noFill/>
        </p:spPr>
        <p:txBody>
          <a:bodyPr wrap="none" lIns="91440" tIns="45720" rIns="91440" bIns="45720">
            <a:noAutofit/>
          </a:bodyPr>
          <a:lstStyle/>
          <a:p>
            <a:pPr algn="ctr">
              <a:spcBef>
                <a:spcPct val="0"/>
              </a:spcBef>
            </a:pPr>
            <a:r>
              <a:rPr lang="en-US" sz="3400" dirty="0">
                <a:latin typeface="+mj-lt"/>
                <a:ea typeface="+mj-ea"/>
                <a:cs typeface="Arial"/>
              </a:rPr>
              <a:t>Please Share Your Feedback in the App</a:t>
            </a:r>
          </a:p>
        </p:txBody>
      </p:sp>
    </p:spTree>
    <p:extLst>
      <p:ext uri="{BB962C8B-B14F-4D97-AF65-F5344CB8AC3E}">
        <p14:creationId xmlns:p14="http://schemas.microsoft.com/office/powerpoint/2010/main" val="3298795684"/>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8" name="Title 8">
            <a:extLst>
              <a:ext uri="{FF2B5EF4-FFF2-40B4-BE49-F238E27FC236}">
                <a16:creationId xmlns:a16="http://schemas.microsoft.com/office/drawing/2014/main" id="{3DCA2033-CA7D-495C-958A-19D3CA4DE484}"/>
              </a:ext>
            </a:extLst>
          </p:cNvPr>
          <p:cNvSpPr>
            <a:spLocks noGrp="1"/>
          </p:cNvSpPr>
          <p:nvPr>
            <p:ph type="title"/>
          </p:nvPr>
        </p:nvSpPr>
        <p:spPr>
          <a:xfrm>
            <a:off x="685800" y="682625"/>
            <a:ext cx="10826496" cy="369332"/>
          </a:xfrm>
        </p:spPr>
        <p:txBody>
          <a:bodyPr/>
          <a:lstStyle/>
          <a:p>
            <a:pPr algn="l"/>
            <a:r>
              <a:rPr lang="en-US" sz="2800" b="0"/>
              <a:t>Headline Here</a:t>
            </a:r>
            <a:endParaRPr lang="en-US" sz="2800" b="0" dirty="0"/>
          </a:p>
        </p:txBody>
      </p:sp>
    </p:spTree>
    <p:extLst>
      <p:ext uri="{BB962C8B-B14F-4D97-AF65-F5344CB8AC3E}">
        <p14:creationId xmlns:p14="http://schemas.microsoft.com/office/powerpoint/2010/main" val="4065365374"/>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0" y="682625"/>
            <a:ext cx="10826496" cy="369332"/>
          </a:xfrm>
          <a:prstGeom prst="rect">
            <a:avLst/>
          </a:prstGeom>
          <a:noFill/>
        </p:spPr>
        <p:txBody>
          <a:bodyPr vert="horz" wrap="square" lIns="0" tIns="0" rIns="0" bIns="0" rtlCol="0" anchor="t">
            <a:spAutoFit/>
          </a:bodyPr>
          <a:lstStyle/>
          <a:p>
            <a:r>
              <a:rPr lang="en-US"/>
              <a:t>Click to edit Master title style</a:t>
            </a:r>
            <a:endParaRPr lang="en-US" dirty="0"/>
          </a:p>
        </p:txBody>
      </p:sp>
      <p:sp>
        <p:nvSpPr>
          <p:cNvPr id="3" name="Text Placeholder 2"/>
          <p:cNvSpPr>
            <a:spLocks noGrp="1"/>
          </p:cNvSpPr>
          <p:nvPr>
            <p:ph type="body" idx="1"/>
          </p:nvPr>
        </p:nvSpPr>
        <p:spPr>
          <a:xfrm>
            <a:off x="914400" y="1828800"/>
            <a:ext cx="10361957" cy="3429000"/>
          </a:xfrm>
          <a:prstGeom prst="rect">
            <a:avLst/>
          </a:prstGeom>
          <a:noFill/>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3533695569"/>
      </p:ext>
    </p:extLst>
  </p:cSld>
  <p:clrMap bg1="dk1" tx1="lt1" bg2="dk2" tx2="lt2" accent1="accent1" accent2="accent2" accent3="accent3" accent4="accent4" accent5="accent5" accent6="accent6" hlink="hlink" folHlink="folHlink"/>
  <p:sldLayoutIdLst>
    <p:sldLayoutId id="2147486826" r:id="rId1"/>
    <p:sldLayoutId id="2147486827" r:id="rId2"/>
    <p:sldLayoutId id="2147486828" r:id="rId3"/>
    <p:sldLayoutId id="2147486829" r:id="rId4"/>
    <p:sldLayoutId id="2147486830" r:id="rId5"/>
    <p:sldLayoutId id="2147486831" r:id="rId6"/>
  </p:sldLayoutIdLst>
  <p:transition spd="med">
    <p:fade/>
  </p:transition>
  <p:hf sldNum="0" hdr="0" ftr="0" dt="0"/>
  <p:txStyles>
    <p:titleStyle>
      <a:lvl1pPr algn="l" defTabSz="457200" rtl="0" eaLnBrk="1" latinLnBrk="0" hangingPunct="1">
        <a:lnSpc>
          <a:spcPct val="100000"/>
        </a:lnSpc>
        <a:spcBef>
          <a:spcPct val="0"/>
        </a:spcBef>
        <a:buNone/>
        <a:defRPr sz="2400" b="1" kern="1200">
          <a:solidFill>
            <a:schemeClr val="tx1"/>
          </a:solidFill>
          <a:latin typeface="+mj-lt"/>
          <a:ea typeface="+mj-ea"/>
          <a:cs typeface="Arial"/>
        </a:defRPr>
      </a:lvl1pPr>
    </p:titleStyle>
    <p:body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hyperlink" Target="https://github.com/esri/arcgis-pro-sdk-cim-viewer"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35.png"/><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3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41.PNG"/><Relationship Id="rId4" Type="http://schemas.openxmlformats.org/officeDocument/2006/relationships/image" Target="../media/image4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hyperlink" Target="https://github.com/Esri/arcgis-pro-sdk-community-samples/tree/master/Map-Authoring" TargetMode="External"/><Relationship Id="rId7" Type="http://schemas.openxmlformats.org/officeDocument/2006/relationships/image" Target="../media/image42.png"/><Relationship Id="rId2" Type="http://schemas.openxmlformats.org/officeDocument/2006/relationships/hyperlink" Target="https://github.com/esri/arcgis-pro-sdk/wiki" TargetMode="External"/><Relationship Id="rId1" Type="http://schemas.openxmlformats.org/officeDocument/2006/relationships/slideLayout" Target="../slideLayouts/slideLayout2.xml"/><Relationship Id="rId6" Type="http://schemas.openxmlformats.org/officeDocument/2006/relationships/hyperlink" Target="https://github.com/esri/cim-spec" TargetMode="External"/><Relationship Id="rId5" Type="http://schemas.openxmlformats.org/officeDocument/2006/relationships/hyperlink" Target="https://pro.arcgis.com/en/pro-app/sdk/api-reference" TargetMode="External"/><Relationship Id="rId4" Type="http://schemas.openxmlformats.org/officeDocument/2006/relationships/hyperlink" Target="https://community.esri.com/groups/arcgis-pro-sdk"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hyperlink" Target="https://github.com/esri/arcgis-pro-sdk/wiki/tech-sessions#2020-palm-springs" TargetMode="External"/><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6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ubtitle 23">
            <a:extLst>
              <a:ext uri="{FF2B5EF4-FFF2-40B4-BE49-F238E27FC236}">
                <a16:creationId xmlns:a16="http://schemas.microsoft.com/office/drawing/2014/main" id="{37F4B2CF-A224-604B-B851-520F8016EAB1}"/>
              </a:ext>
            </a:extLst>
          </p:cNvPr>
          <p:cNvSpPr>
            <a:spLocks noGrp="1"/>
          </p:cNvSpPr>
          <p:nvPr>
            <p:ph type="subTitle" idx="1"/>
          </p:nvPr>
        </p:nvSpPr>
        <p:spPr>
          <a:xfrm>
            <a:off x="1337821" y="3290742"/>
            <a:ext cx="8534401" cy="449331"/>
          </a:xfrm>
        </p:spPr>
        <p:txBody>
          <a:bodyPr/>
          <a:lstStyle/>
          <a:p>
            <a:pPr marL="0" indent="0">
              <a:buNone/>
            </a:pPr>
            <a:r>
              <a:rPr lang="en-US" sz="2400" dirty="0"/>
              <a:t>Wolf Kaiser</a:t>
            </a:r>
            <a:br>
              <a:rPr lang="en-US" sz="2400" dirty="0"/>
            </a:br>
            <a:r>
              <a:rPr lang="en-US" sz="2400" dirty="0"/>
              <a:t>Uma Harano</a:t>
            </a:r>
          </a:p>
        </p:txBody>
      </p:sp>
      <p:sp>
        <p:nvSpPr>
          <p:cNvPr id="20" name="Title 22">
            <a:extLst>
              <a:ext uri="{FF2B5EF4-FFF2-40B4-BE49-F238E27FC236}">
                <a16:creationId xmlns:a16="http://schemas.microsoft.com/office/drawing/2014/main" id="{AAB9D336-F351-EB47-8891-FC2F845FDB1D}"/>
              </a:ext>
            </a:extLst>
          </p:cNvPr>
          <p:cNvSpPr>
            <a:spLocks noGrp="1"/>
          </p:cNvSpPr>
          <p:nvPr>
            <p:ph type="ctrTitle"/>
          </p:nvPr>
        </p:nvSpPr>
        <p:spPr>
          <a:xfrm>
            <a:off x="1311158" y="1886327"/>
            <a:ext cx="8525773" cy="1292662"/>
          </a:xfrm>
        </p:spPr>
        <p:txBody>
          <a:bodyPr/>
          <a:lstStyle/>
          <a:p>
            <a:r>
              <a:rPr lang="en-US" sz="2800" dirty="0"/>
              <a:t>ArcGIS Pro SDK for .NET: Enhancing the Managed API using the Cartographic Information Model (CIM) </a:t>
            </a:r>
          </a:p>
        </p:txBody>
      </p:sp>
      <p:pic>
        <p:nvPicPr>
          <p:cNvPr id="24" name="Picture 23">
            <a:extLst>
              <a:ext uri="{FF2B5EF4-FFF2-40B4-BE49-F238E27FC236}">
                <a16:creationId xmlns:a16="http://schemas.microsoft.com/office/drawing/2014/main" id="{DC26D2C9-B25B-9145-9969-D3986D7DA5AB}"/>
              </a:ext>
            </a:extLst>
          </p:cNvPr>
          <p:cNvPicPr>
            <a:picLocks noChangeAspect="1"/>
          </p:cNvPicPr>
          <p:nvPr/>
        </p:nvPicPr>
        <p:blipFill rotWithShape="1">
          <a:blip r:embed="rId3">
            <a:alphaModFix amt="80000"/>
            <a:extLst>
              <a:ext uri="{28A0092B-C50C-407E-A947-70E740481C1C}">
                <a14:useLocalDpi xmlns:a14="http://schemas.microsoft.com/office/drawing/2010/main" val="0"/>
              </a:ext>
            </a:extLst>
          </a:blip>
          <a:srcRect r="3940"/>
          <a:stretch/>
        </p:blipFill>
        <p:spPr>
          <a:xfrm>
            <a:off x="784649" y="6178000"/>
            <a:ext cx="1053018" cy="384635"/>
          </a:xfrm>
          <a:prstGeom prst="rect">
            <a:avLst/>
          </a:prstGeom>
        </p:spPr>
      </p:pic>
    </p:spTree>
    <p:extLst>
      <p:ext uri="{BB962C8B-B14F-4D97-AF65-F5344CB8AC3E}">
        <p14:creationId xmlns:p14="http://schemas.microsoft.com/office/powerpoint/2010/main" val="1229440167"/>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C03977-8A20-4FF5-9B75-B9AC52C221BB}"/>
              </a:ext>
            </a:extLst>
          </p:cNvPr>
          <p:cNvSpPr>
            <a:spLocks noGrp="1"/>
          </p:cNvSpPr>
          <p:nvPr>
            <p:ph type="title"/>
          </p:nvPr>
        </p:nvSpPr>
        <p:spPr/>
        <p:txBody>
          <a:bodyPr/>
          <a:lstStyle/>
          <a:p>
            <a:r>
              <a:rPr lang="en-US" dirty="0"/>
              <a:t>Enhancing the Managed API using the CIM</a:t>
            </a:r>
          </a:p>
        </p:txBody>
      </p:sp>
      <p:sp>
        <p:nvSpPr>
          <p:cNvPr id="3" name="Text Placeholder 2">
            <a:extLst>
              <a:ext uri="{FF2B5EF4-FFF2-40B4-BE49-F238E27FC236}">
                <a16:creationId xmlns:a16="http://schemas.microsoft.com/office/drawing/2014/main" id="{64A937B5-DCC6-4ADC-8DE4-BD804B027FE5}"/>
              </a:ext>
            </a:extLst>
          </p:cNvPr>
          <p:cNvSpPr>
            <a:spLocks noGrp="1"/>
          </p:cNvSpPr>
          <p:nvPr>
            <p:ph type="body" sz="quarter" idx="11"/>
          </p:nvPr>
        </p:nvSpPr>
        <p:spPr/>
        <p:txBody>
          <a:bodyPr/>
          <a:lstStyle/>
          <a:p>
            <a:r>
              <a:rPr lang="en-US" dirty="0"/>
              <a:t>CIM Basic Pattern</a:t>
            </a:r>
          </a:p>
        </p:txBody>
      </p:sp>
      <p:pic>
        <p:nvPicPr>
          <p:cNvPr id="5" name="Picture 4">
            <a:extLst>
              <a:ext uri="{FF2B5EF4-FFF2-40B4-BE49-F238E27FC236}">
                <a16:creationId xmlns:a16="http://schemas.microsoft.com/office/drawing/2014/main" id="{B9A2F6C1-ED5A-4BFE-BDE4-9935C7D39909}"/>
              </a:ext>
            </a:extLst>
          </p:cNvPr>
          <p:cNvPicPr>
            <a:picLocks noChangeAspect="1"/>
          </p:cNvPicPr>
          <p:nvPr/>
        </p:nvPicPr>
        <p:blipFill>
          <a:blip r:embed="rId2"/>
          <a:stretch>
            <a:fillRect/>
          </a:stretch>
        </p:blipFill>
        <p:spPr>
          <a:xfrm>
            <a:off x="1248277" y="1506892"/>
            <a:ext cx="9422597" cy="5060829"/>
          </a:xfrm>
          <a:prstGeom prst="rect">
            <a:avLst/>
          </a:prstGeom>
        </p:spPr>
      </p:pic>
    </p:spTree>
    <p:extLst>
      <p:ext uri="{BB962C8B-B14F-4D97-AF65-F5344CB8AC3E}">
        <p14:creationId xmlns:p14="http://schemas.microsoft.com/office/powerpoint/2010/main" val="1335220920"/>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236218-65EE-429E-A968-ACCF518CE069}"/>
              </a:ext>
            </a:extLst>
          </p:cNvPr>
          <p:cNvSpPr>
            <a:spLocks noGrp="1"/>
          </p:cNvSpPr>
          <p:nvPr>
            <p:ph type="title"/>
          </p:nvPr>
        </p:nvSpPr>
        <p:spPr/>
        <p:txBody>
          <a:bodyPr/>
          <a:lstStyle/>
          <a:p>
            <a:r>
              <a:rPr lang="en-US" dirty="0"/>
              <a:t>Enhancing the Managed API using the CIM</a:t>
            </a:r>
          </a:p>
        </p:txBody>
      </p:sp>
      <p:sp>
        <p:nvSpPr>
          <p:cNvPr id="3" name="Text Placeholder 2">
            <a:extLst>
              <a:ext uri="{FF2B5EF4-FFF2-40B4-BE49-F238E27FC236}">
                <a16:creationId xmlns:a16="http://schemas.microsoft.com/office/drawing/2014/main" id="{F5E4FB86-289C-475B-9215-918282E07E33}"/>
              </a:ext>
            </a:extLst>
          </p:cNvPr>
          <p:cNvSpPr>
            <a:spLocks noGrp="1"/>
          </p:cNvSpPr>
          <p:nvPr>
            <p:ph type="body" sz="quarter" idx="11"/>
          </p:nvPr>
        </p:nvSpPr>
        <p:spPr>
          <a:xfrm>
            <a:off x="682625" y="1097309"/>
            <a:ext cx="10826496" cy="276999"/>
          </a:xfrm>
        </p:spPr>
        <p:txBody>
          <a:bodyPr/>
          <a:lstStyle/>
          <a:p>
            <a:r>
              <a:rPr lang="en-US" sz="1800" dirty="0"/>
              <a:t>Updating Arrays</a:t>
            </a:r>
          </a:p>
        </p:txBody>
      </p:sp>
      <p:sp>
        <p:nvSpPr>
          <p:cNvPr id="4" name="Content Placeholder 3">
            <a:extLst>
              <a:ext uri="{FF2B5EF4-FFF2-40B4-BE49-F238E27FC236}">
                <a16:creationId xmlns:a16="http://schemas.microsoft.com/office/drawing/2014/main" id="{493D4728-3E91-4D3C-9DCD-B06D6CB98B07}"/>
              </a:ext>
            </a:extLst>
          </p:cNvPr>
          <p:cNvSpPr>
            <a:spLocks noGrp="1"/>
          </p:cNvSpPr>
          <p:nvPr>
            <p:ph sz="quarter" idx="12"/>
          </p:nvPr>
        </p:nvSpPr>
        <p:spPr/>
        <p:txBody>
          <a:bodyPr/>
          <a:lstStyle/>
          <a:p>
            <a:r>
              <a:rPr lang="en-US" dirty="0"/>
              <a:t>CIM Objects store their collection properties as arrays</a:t>
            </a:r>
          </a:p>
          <a:p>
            <a:r>
              <a:rPr lang="en-US" dirty="0"/>
              <a:t>Lacking “nice” List semantics for Add, Update, Remove</a:t>
            </a:r>
          </a:p>
          <a:p>
            <a:r>
              <a:rPr lang="en-US" dirty="0"/>
              <a:t>Many times when editing the CIM we want to update the collections (add, update, remove, </a:t>
            </a:r>
            <a:r>
              <a:rPr lang="en-US" dirty="0" err="1"/>
              <a:t>etc</a:t>
            </a:r>
            <a:r>
              <a:rPr lang="en-US" dirty="0"/>
              <a:t>)</a:t>
            </a:r>
          </a:p>
          <a:p>
            <a:endParaRPr lang="en-US" dirty="0"/>
          </a:p>
          <a:p>
            <a:endParaRPr lang="en-US" dirty="0"/>
          </a:p>
        </p:txBody>
      </p:sp>
      <p:pic>
        <p:nvPicPr>
          <p:cNvPr id="5" name="Picture 2" descr="C:\Users\charlesm\AppData\Local\Temp\2\SNAGHTML8bf52ea1.PNG">
            <a:extLst>
              <a:ext uri="{FF2B5EF4-FFF2-40B4-BE49-F238E27FC236}">
                <a16:creationId xmlns:a16="http://schemas.microsoft.com/office/drawing/2014/main" id="{57BD952C-EE19-40CD-AD68-C8209499F28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8595" y="3651250"/>
            <a:ext cx="8296275" cy="2524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1670353"/>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84AE36-2F7E-4830-B5EE-47FF500E2FA3}"/>
              </a:ext>
            </a:extLst>
          </p:cNvPr>
          <p:cNvSpPr>
            <a:spLocks noGrp="1"/>
          </p:cNvSpPr>
          <p:nvPr>
            <p:ph type="title"/>
          </p:nvPr>
        </p:nvSpPr>
        <p:spPr/>
        <p:txBody>
          <a:bodyPr/>
          <a:lstStyle/>
          <a:p>
            <a:r>
              <a:rPr lang="en-US" dirty="0"/>
              <a:t>Enhancing the Managed API using the CIM</a:t>
            </a:r>
          </a:p>
        </p:txBody>
      </p:sp>
      <p:sp>
        <p:nvSpPr>
          <p:cNvPr id="3" name="Text Placeholder 2">
            <a:extLst>
              <a:ext uri="{FF2B5EF4-FFF2-40B4-BE49-F238E27FC236}">
                <a16:creationId xmlns:a16="http://schemas.microsoft.com/office/drawing/2014/main" id="{620E4C23-A6C6-4B67-AD00-F3EBE3556B42}"/>
              </a:ext>
            </a:extLst>
          </p:cNvPr>
          <p:cNvSpPr>
            <a:spLocks noGrp="1"/>
          </p:cNvSpPr>
          <p:nvPr>
            <p:ph type="body" sz="quarter" idx="11"/>
          </p:nvPr>
        </p:nvSpPr>
        <p:spPr/>
        <p:txBody>
          <a:bodyPr/>
          <a:lstStyle/>
          <a:p>
            <a:r>
              <a:rPr lang="en-US" dirty="0"/>
              <a:t>Updating Arrays</a:t>
            </a:r>
          </a:p>
        </p:txBody>
      </p:sp>
      <p:sp>
        <p:nvSpPr>
          <p:cNvPr id="4" name="Content Placeholder 3">
            <a:extLst>
              <a:ext uri="{FF2B5EF4-FFF2-40B4-BE49-F238E27FC236}">
                <a16:creationId xmlns:a16="http://schemas.microsoft.com/office/drawing/2014/main" id="{083A1452-E8C0-4AAD-B6F6-645CEB5816C5}"/>
              </a:ext>
            </a:extLst>
          </p:cNvPr>
          <p:cNvSpPr>
            <a:spLocks noGrp="1"/>
          </p:cNvSpPr>
          <p:nvPr>
            <p:ph sz="quarter" idx="12"/>
          </p:nvPr>
        </p:nvSpPr>
        <p:spPr>
          <a:xfrm>
            <a:off x="914400" y="1828805"/>
            <a:ext cx="10369296" cy="1600196"/>
          </a:xfrm>
        </p:spPr>
        <p:txBody>
          <a:bodyPr/>
          <a:lstStyle/>
          <a:p>
            <a:r>
              <a:rPr lang="en-US" dirty="0"/>
              <a:t>Simplest approach is to use LINQ to convert array to List (“</a:t>
            </a:r>
            <a:r>
              <a:rPr lang="en-US" dirty="0" err="1"/>
              <a:t>array.ToList</a:t>
            </a:r>
            <a:r>
              <a:rPr lang="en-US" dirty="0"/>
              <a:t>()”)</a:t>
            </a:r>
          </a:p>
          <a:p>
            <a:r>
              <a:rPr lang="en-US" dirty="0"/>
              <a:t>Modify the list</a:t>
            </a:r>
          </a:p>
          <a:p>
            <a:r>
              <a:rPr lang="en-US" dirty="0"/>
              <a:t>Set the list back to the array property using “</a:t>
            </a:r>
            <a:r>
              <a:rPr lang="en-US" dirty="0" err="1"/>
              <a:t>list.ToArray</a:t>
            </a:r>
            <a:r>
              <a:rPr lang="en-US" dirty="0"/>
              <a:t>()”</a:t>
            </a:r>
          </a:p>
          <a:p>
            <a:r>
              <a:rPr lang="en-US" dirty="0"/>
              <a:t>Also use </a:t>
            </a:r>
            <a:r>
              <a:rPr lang="en-US" dirty="0" err="1"/>
              <a:t>list.ToArray</a:t>
            </a:r>
            <a:r>
              <a:rPr lang="en-US" dirty="0"/>
              <a:t>() to assign a collection when the property is null.</a:t>
            </a:r>
          </a:p>
          <a:p>
            <a:endParaRPr lang="en-US" dirty="0"/>
          </a:p>
        </p:txBody>
      </p:sp>
      <p:pic>
        <p:nvPicPr>
          <p:cNvPr id="5" name="Picture 4">
            <a:extLst>
              <a:ext uri="{FF2B5EF4-FFF2-40B4-BE49-F238E27FC236}">
                <a16:creationId xmlns:a16="http://schemas.microsoft.com/office/drawing/2014/main" id="{8F2FC1C5-11BA-40CA-9AEB-C1E1927790DB}"/>
              </a:ext>
            </a:extLst>
          </p:cNvPr>
          <p:cNvPicPr>
            <a:picLocks noChangeAspect="1"/>
          </p:cNvPicPr>
          <p:nvPr/>
        </p:nvPicPr>
        <p:blipFill>
          <a:blip r:embed="rId2"/>
          <a:stretch>
            <a:fillRect/>
          </a:stretch>
        </p:blipFill>
        <p:spPr>
          <a:xfrm>
            <a:off x="1146511" y="3698345"/>
            <a:ext cx="8176685" cy="2671389"/>
          </a:xfrm>
          <a:prstGeom prst="rect">
            <a:avLst/>
          </a:prstGeom>
        </p:spPr>
      </p:pic>
    </p:spTree>
    <p:extLst>
      <p:ext uri="{BB962C8B-B14F-4D97-AF65-F5344CB8AC3E}">
        <p14:creationId xmlns:p14="http://schemas.microsoft.com/office/powerpoint/2010/main" val="1493375023"/>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8"/>
          <p:cNvSpPr>
            <a:spLocks noGrp="1"/>
          </p:cNvSpPr>
          <p:nvPr>
            <p:ph type="title"/>
          </p:nvPr>
        </p:nvSpPr>
        <p:spPr/>
        <p:txBody>
          <a:bodyPr/>
          <a:lstStyle/>
          <a:p>
            <a:r>
              <a:rPr lang="en-US" dirty="0"/>
              <a:t>Enhancing the Managed API using the CIM</a:t>
            </a:r>
          </a:p>
        </p:txBody>
      </p:sp>
      <p:sp>
        <p:nvSpPr>
          <p:cNvPr id="19" name="Text Placeholder 18">
            <a:extLst>
              <a:ext uri="{FF2B5EF4-FFF2-40B4-BE49-F238E27FC236}">
                <a16:creationId xmlns:a16="http://schemas.microsoft.com/office/drawing/2014/main" id="{A896C87C-C4D6-40F0-959F-BDB34B6F2BC4}"/>
              </a:ext>
            </a:extLst>
          </p:cNvPr>
          <p:cNvSpPr>
            <a:spLocks noGrp="1"/>
          </p:cNvSpPr>
          <p:nvPr>
            <p:ph type="body" sz="quarter" idx="11"/>
          </p:nvPr>
        </p:nvSpPr>
        <p:spPr>
          <a:xfrm>
            <a:off x="682625" y="1097309"/>
            <a:ext cx="10826496" cy="276999"/>
          </a:xfrm>
        </p:spPr>
        <p:txBody>
          <a:bodyPr/>
          <a:lstStyle/>
          <a:p>
            <a:r>
              <a:rPr lang="en-US" sz="1800" dirty="0"/>
              <a:t>CIM Viewer</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a:xfrm>
            <a:off x="791338" y="1597591"/>
            <a:ext cx="6177516" cy="5031869"/>
          </a:xfrm>
        </p:spPr>
        <p:txBody>
          <a:bodyPr/>
          <a:lstStyle/>
          <a:p>
            <a:r>
              <a:rPr lang="en-US" sz="2200" dirty="0"/>
              <a:t>Diagnostic tool for examining CIM definitions:</a:t>
            </a:r>
          </a:p>
          <a:p>
            <a:pPr lvl="1"/>
            <a:r>
              <a:rPr lang="en-US" sz="2000" dirty="0"/>
              <a:t>Available on </a:t>
            </a:r>
            <a:r>
              <a:rPr lang="en-US" sz="2000" dirty="0" err="1"/>
              <a:t>Github</a:t>
            </a:r>
            <a:r>
              <a:rPr lang="en-US" sz="2000" dirty="0"/>
              <a:t> </a:t>
            </a:r>
            <a:r>
              <a:rPr lang="en-US" sz="2000" dirty="0">
                <a:hlinkClick r:id="rId3"/>
              </a:rPr>
              <a:t>https://github.com/esri/arcgis-pro-sdk-cim-viewer</a:t>
            </a:r>
            <a:r>
              <a:rPr lang="en-US" sz="2000" dirty="0"/>
              <a:t> </a:t>
            </a:r>
          </a:p>
          <a:p>
            <a:pPr lvl="1"/>
            <a:r>
              <a:rPr lang="en-US" sz="2000" dirty="0"/>
              <a:t>Leverages the XML nature of the CIM to view structure and values</a:t>
            </a:r>
          </a:p>
          <a:p>
            <a:pPr marL="621792" lvl="2" indent="0">
              <a:buNone/>
            </a:pPr>
            <a:endParaRPr lang="en-US" sz="1000" dirty="0"/>
          </a:p>
          <a:p>
            <a:pPr lvl="2"/>
            <a:endParaRPr lang="en-US" sz="1800" dirty="0"/>
          </a:p>
          <a:p>
            <a:pPr lvl="1"/>
            <a:endParaRPr lang="en-US" b="0" dirty="0"/>
          </a:p>
          <a:p>
            <a:pPr lvl="1"/>
            <a:endParaRPr lang="en-US" b="0" dirty="0"/>
          </a:p>
          <a:p>
            <a:pPr lvl="1"/>
            <a:endParaRPr lang="en-US" sz="2000" dirty="0"/>
          </a:p>
          <a:p>
            <a:pPr lvl="2"/>
            <a:endParaRPr lang="en-US" sz="1800" dirty="0"/>
          </a:p>
          <a:p>
            <a:pPr lvl="2"/>
            <a:endParaRPr lang="en-US" sz="1800" dirty="0"/>
          </a:p>
          <a:p>
            <a:endParaRPr lang="en-US" dirty="0"/>
          </a:p>
        </p:txBody>
      </p:sp>
      <p:pic>
        <p:nvPicPr>
          <p:cNvPr id="2" name="Picture 1">
            <a:extLst>
              <a:ext uri="{FF2B5EF4-FFF2-40B4-BE49-F238E27FC236}">
                <a16:creationId xmlns:a16="http://schemas.microsoft.com/office/drawing/2014/main" id="{76C19AC3-5957-4CBA-A1A7-76ED14B96B50}"/>
              </a:ext>
            </a:extLst>
          </p:cNvPr>
          <p:cNvPicPr>
            <a:picLocks noChangeAspect="1"/>
          </p:cNvPicPr>
          <p:nvPr/>
        </p:nvPicPr>
        <p:blipFill>
          <a:blip r:embed="rId4"/>
          <a:stretch>
            <a:fillRect/>
          </a:stretch>
        </p:blipFill>
        <p:spPr>
          <a:xfrm>
            <a:off x="6950387" y="1476819"/>
            <a:ext cx="4857961" cy="4813048"/>
          </a:xfrm>
          <a:prstGeom prst="rect">
            <a:avLst/>
          </a:prstGeom>
        </p:spPr>
      </p:pic>
      <p:pic>
        <p:nvPicPr>
          <p:cNvPr id="4" name="Picture 3">
            <a:extLst>
              <a:ext uri="{FF2B5EF4-FFF2-40B4-BE49-F238E27FC236}">
                <a16:creationId xmlns:a16="http://schemas.microsoft.com/office/drawing/2014/main" id="{75AD79C7-0F09-4BCE-8D8D-AE5DA6EB1155}"/>
              </a:ext>
            </a:extLst>
          </p:cNvPr>
          <p:cNvPicPr>
            <a:picLocks noChangeAspect="1"/>
          </p:cNvPicPr>
          <p:nvPr/>
        </p:nvPicPr>
        <p:blipFill>
          <a:blip r:embed="rId5"/>
          <a:stretch>
            <a:fillRect/>
          </a:stretch>
        </p:blipFill>
        <p:spPr>
          <a:xfrm>
            <a:off x="2566134" y="4245095"/>
            <a:ext cx="2030628" cy="2030628"/>
          </a:xfrm>
          <a:prstGeom prst="rect">
            <a:avLst/>
          </a:prstGeom>
        </p:spPr>
      </p:pic>
    </p:spTree>
    <p:extLst>
      <p:ext uri="{BB962C8B-B14F-4D97-AF65-F5344CB8AC3E}">
        <p14:creationId xmlns:p14="http://schemas.microsoft.com/office/powerpoint/2010/main" val="2047469561"/>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8"/>
          <p:cNvSpPr>
            <a:spLocks noGrp="1"/>
          </p:cNvSpPr>
          <p:nvPr>
            <p:ph type="title"/>
          </p:nvPr>
        </p:nvSpPr>
        <p:spPr>
          <a:xfrm>
            <a:off x="682625" y="682624"/>
            <a:ext cx="10826496" cy="369332"/>
          </a:xfrm>
        </p:spPr>
        <p:txBody>
          <a:bodyPr/>
          <a:lstStyle/>
          <a:p>
            <a:r>
              <a:rPr lang="en-US" dirty="0"/>
              <a:t>Enhancing the Managed API using the CIM  </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a:xfrm>
            <a:off x="682625" y="1530523"/>
            <a:ext cx="10369296" cy="369333"/>
          </a:xfrm>
        </p:spPr>
        <p:txBody>
          <a:bodyPr/>
          <a:lstStyle/>
          <a:p>
            <a:r>
              <a:rPr lang="en-US" sz="2400" dirty="0"/>
              <a:t>Demo: CIM Introduction</a:t>
            </a:r>
            <a:endParaRPr lang="en-US" sz="1800" u="sng" dirty="0"/>
          </a:p>
          <a:p>
            <a:pPr marL="621792" lvl="2" indent="0">
              <a:buNone/>
            </a:pPr>
            <a:endParaRPr lang="en-US" sz="1000" dirty="0"/>
          </a:p>
          <a:p>
            <a:pPr lvl="2"/>
            <a:endParaRPr lang="en-US" sz="1800" dirty="0"/>
          </a:p>
          <a:p>
            <a:pPr lvl="1"/>
            <a:endParaRPr lang="en-US" sz="2000" dirty="0"/>
          </a:p>
          <a:p>
            <a:pPr lvl="2"/>
            <a:endParaRPr lang="en-US" sz="1800" dirty="0"/>
          </a:p>
          <a:p>
            <a:pPr lvl="2"/>
            <a:endParaRPr lang="en-US" sz="1800" dirty="0"/>
          </a:p>
          <a:p>
            <a:endParaRPr lang="en-US" dirty="0"/>
          </a:p>
        </p:txBody>
      </p:sp>
      <p:pic>
        <p:nvPicPr>
          <p:cNvPr id="7" name="Picture 6">
            <a:extLst>
              <a:ext uri="{FF2B5EF4-FFF2-40B4-BE49-F238E27FC236}">
                <a16:creationId xmlns:a16="http://schemas.microsoft.com/office/drawing/2014/main" id="{B31394B2-8D2F-4B9D-9460-070126C6469A}"/>
              </a:ext>
            </a:extLst>
          </p:cNvPr>
          <p:cNvPicPr>
            <a:picLocks noChangeAspect="1"/>
          </p:cNvPicPr>
          <p:nvPr/>
        </p:nvPicPr>
        <p:blipFill>
          <a:blip r:embed="rId3"/>
          <a:stretch>
            <a:fillRect/>
          </a:stretch>
        </p:blipFill>
        <p:spPr>
          <a:xfrm>
            <a:off x="682625" y="2874227"/>
            <a:ext cx="6685425" cy="3571274"/>
          </a:xfrm>
          <a:prstGeom prst="rect">
            <a:avLst/>
          </a:prstGeom>
        </p:spPr>
      </p:pic>
      <p:pic>
        <p:nvPicPr>
          <p:cNvPr id="3" name="Picture 2">
            <a:extLst>
              <a:ext uri="{FF2B5EF4-FFF2-40B4-BE49-F238E27FC236}">
                <a16:creationId xmlns:a16="http://schemas.microsoft.com/office/drawing/2014/main" id="{C5BE0328-23FA-4EF0-A796-4493D1B4A601}"/>
              </a:ext>
            </a:extLst>
          </p:cNvPr>
          <p:cNvPicPr>
            <a:picLocks noChangeAspect="1"/>
          </p:cNvPicPr>
          <p:nvPr/>
        </p:nvPicPr>
        <p:blipFill>
          <a:blip r:embed="rId4"/>
          <a:stretch>
            <a:fillRect/>
          </a:stretch>
        </p:blipFill>
        <p:spPr>
          <a:xfrm>
            <a:off x="4707467" y="1164062"/>
            <a:ext cx="6527904" cy="3420329"/>
          </a:xfrm>
          <a:prstGeom prst="rect">
            <a:avLst/>
          </a:prstGeom>
        </p:spPr>
      </p:pic>
    </p:spTree>
    <p:extLst>
      <p:ext uri="{BB962C8B-B14F-4D97-AF65-F5344CB8AC3E}">
        <p14:creationId xmlns:p14="http://schemas.microsoft.com/office/powerpoint/2010/main" val="3520604668"/>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28AEA-267E-462E-A327-34C7DCA89BDE}"/>
              </a:ext>
            </a:extLst>
          </p:cNvPr>
          <p:cNvSpPr>
            <a:spLocks noGrp="1"/>
          </p:cNvSpPr>
          <p:nvPr>
            <p:ph type="title"/>
          </p:nvPr>
        </p:nvSpPr>
        <p:spPr/>
        <p:txBody>
          <a:bodyPr/>
          <a:lstStyle/>
          <a:p>
            <a:r>
              <a:rPr lang="en-US" dirty="0"/>
              <a:t>Enhancing the Managed API using the CIM </a:t>
            </a:r>
          </a:p>
        </p:txBody>
      </p:sp>
      <p:sp>
        <p:nvSpPr>
          <p:cNvPr id="3" name="Text Placeholder 2">
            <a:extLst>
              <a:ext uri="{FF2B5EF4-FFF2-40B4-BE49-F238E27FC236}">
                <a16:creationId xmlns:a16="http://schemas.microsoft.com/office/drawing/2014/main" id="{01ECCB5C-D63D-42D1-945B-781551E53306}"/>
              </a:ext>
            </a:extLst>
          </p:cNvPr>
          <p:cNvSpPr>
            <a:spLocks noGrp="1"/>
          </p:cNvSpPr>
          <p:nvPr>
            <p:ph type="body" sz="quarter" idx="11"/>
          </p:nvPr>
        </p:nvSpPr>
        <p:spPr>
          <a:xfrm>
            <a:off x="682625" y="1097309"/>
            <a:ext cx="10826496" cy="276999"/>
          </a:xfrm>
        </p:spPr>
        <p:txBody>
          <a:bodyPr/>
          <a:lstStyle/>
          <a:p>
            <a:r>
              <a:rPr lang="en-US" sz="1800" dirty="0"/>
              <a:t>Layer Document</a:t>
            </a:r>
          </a:p>
        </p:txBody>
      </p:sp>
      <p:sp>
        <p:nvSpPr>
          <p:cNvPr id="4" name="Content Placeholder 3">
            <a:extLst>
              <a:ext uri="{FF2B5EF4-FFF2-40B4-BE49-F238E27FC236}">
                <a16:creationId xmlns:a16="http://schemas.microsoft.com/office/drawing/2014/main" id="{0C5EADE8-CAE7-465A-9EBA-AE9751D7B540}"/>
              </a:ext>
            </a:extLst>
          </p:cNvPr>
          <p:cNvSpPr>
            <a:spLocks noGrp="1"/>
          </p:cNvSpPr>
          <p:nvPr>
            <p:ph sz="quarter" idx="12"/>
          </p:nvPr>
        </p:nvSpPr>
        <p:spPr>
          <a:xfrm>
            <a:off x="836762" y="1654521"/>
            <a:ext cx="10369296" cy="4520854"/>
          </a:xfrm>
        </p:spPr>
        <p:txBody>
          <a:bodyPr/>
          <a:lstStyle/>
          <a:p>
            <a:r>
              <a:rPr lang="en-US" sz="2400" dirty="0" err="1"/>
              <a:t>LayerDocument</a:t>
            </a:r>
            <a:r>
              <a:rPr lang="en-US" sz="2400" dirty="0"/>
              <a:t> </a:t>
            </a:r>
          </a:p>
          <a:p>
            <a:pPr lvl="1"/>
            <a:r>
              <a:rPr lang="en-US" sz="2200" dirty="0"/>
              <a:t>ArcGIS Pro API class that provides the ability to work with an in-memory representation of the “Layer”.</a:t>
            </a:r>
          </a:p>
          <a:p>
            <a:pPr lvl="2"/>
            <a:r>
              <a:rPr lang="en-US" sz="2000" dirty="0"/>
              <a:t>Allows you to configure Layer properties </a:t>
            </a:r>
            <a:r>
              <a:rPr lang="en-US" sz="2000" u="sng" dirty="0"/>
              <a:t>prior to adding it to the map</a:t>
            </a:r>
            <a:r>
              <a:rPr lang="en-US" sz="2000" dirty="0"/>
              <a:t>.</a:t>
            </a:r>
          </a:p>
          <a:p>
            <a:pPr lvl="2"/>
            <a:r>
              <a:rPr lang="en-US" sz="2000" dirty="0"/>
              <a:t>Available since Pro 2.4</a:t>
            </a:r>
          </a:p>
          <a:p>
            <a:pPr lvl="1"/>
            <a:r>
              <a:rPr lang="en-US" sz="2200" dirty="0"/>
              <a:t>Contrast with:</a:t>
            </a:r>
          </a:p>
          <a:p>
            <a:pPr lvl="2"/>
            <a:r>
              <a:rPr lang="en-US" sz="2000" dirty="0"/>
              <a:t>Creating a Layer (which automatically adds it to the TOC)</a:t>
            </a:r>
          </a:p>
          <a:p>
            <a:pPr lvl="2"/>
            <a:r>
              <a:rPr lang="en-US" sz="2000" dirty="0"/>
              <a:t>Configuring Layer (via the CIM or otherwise) after it has already been added</a:t>
            </a:r>
          </a:p>
          <a:p>
            <a:pPr lvl="3"/>
            <a:r>
              <a:rPr lang="en-US" sz="1800" dirty="0"/>
              <a:t>(</a:t>
            </a:r>
            <a:r>
              <a:rPr lang="en-US" sz="1800" dirty="0" err="1"/>
              <a:t>eg</a:t>
            </a:r>
            <a:r>
              <a:rPr lang="en-US" sz="1800" dirty="0"/>
              <a:t> via Get/Set Definition)</a:t>
            </a:r>
          </a:p>
          <a:p>
            <a:pPr lvl="1"/>
            <a:endParaRPr lang="en-US" sz="2200" dirty="0"/>
          </a:p>
        </p:txBody>
      </p:sp>
    </p:spTree>
    <p:extLst>
      <p:ext uri="{BB962C8B-B14F-4D97-AF65-F5344CB8AC3E}">
        <p14:creationId xmlns:p14="http://schemas.microsoft.com/office/powerpoint/2010/main" val="376690369"/>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28AEA-267E-462E-A327-34C7DCA89BDE}"/>
              </a:ext>
            </a:extLst>
          </p:cNvPr>
          <p:cNvSpPr>
            <a:spLocks noGrp="1"/>
          </p:cNvSpPr>
          <p:nvPr>
            <p:ph type="title"/>
          </p:nvPr>
        </p:nvSpPr>
        <p:spPr/>
        <p:txBody>
          <a:bodyPr/>
          <a:lstStyle/>
          <a:p>
            <a:r>
              <a:rPr lang="en-US" dirty="0"/>
              <a:t>Enhancing the Managed API using the CIM </a:t>
            </a:r>
          </a:p>
        </p:txBody>
      </p:sp>
      <p:sp>
        <p:nvSpPr>
          <p:cNvPr id="4" name="Content Placeholder 3">
            <a:extLst>
              <a:ext uri="{FF2B5EF4-FFF2-40B4-BE49-F238E27FC236}">
                <a16:creationId xmlns:a16="http://schemas.microsoft.com/office/drawing/2014/main" id="{0C5EADE8-CAE7-465A-9EBA-AE9751D7B540}"/>
              </a:ext>
            </a:extLst>
          </p:cNvPr>
          <p:cNvSpPr>
            <a:spLocks noGrp="1"/>
          </p:cNvSpPr>
          <p:nvPr>
            <p:ph sz="quarter" idx="12"/>
          </p:nvPr>
        </p:nvSpPr>
        <p:spPr>
          <a:xfrm>
            <a:off x="4201064" y="1781180"/>
            <a:ext cx="7539488" cy="4160463"/>
          </a:xfrm>
        </p:spPr>
        <p:txBody>
          <a:bodyPr/>
          <a:lstStyle/>
          <a:p>
            <a:r>
              <a:rPr lang="en-US" sz="2400" dirty="0"/>
              <a:t>Structure of LayerDocument:</a:t>
            </a:r>
          </a:p>
          <a:p>
            <a:pPr lvl="1"/>
            <a:r>
              <a:rPr lang="en-US" sz="2400" dirty="0"/>
              <a:t>Contains a </a:t>
            </a:r>
            <a:r>
              <a:rPr lang="en-US" sz="2000" dirty="0" err="1">
                <a:latin typeface="Consolas" panose="020B0609020204030204" pitchFamily="49" charset="0"/>
              </a:rPr>
              <a:t>CIMLayerDocument</a:t>
            </a:r>
            <a:r>
              <a:rPr lang="en-US" sz="2400" dirty="0"/>
              <a:t>.</a:t>
            </a:r>
          </a:p>
          <a:p>
            <a:pPr lvl="2"/>
            <a:r>
              <a:rPr lang="en-US" sz="2000" dirty="0"/>
              <a:t>Access via </a:t>
            </a:r>
            <a:r>
              <a:rPr lang="en-US" sz="2000" dirty="0" err="1">
                <a:latin typeface="Consolas" panose="020B0609020204030204" pitchFamily="49" charset="0"/>
              </a:rPr>
              <a:t>layerDoc.GetCIMLayerDocument</a:t>
            </a:r>
            <a:r>
              <a:rPr lang="en-US" sz="2000" dirty="0">
                <a:latin typeface="Consolas" panose="020B0609020204030204" pitchFamily="49" charset="0"/>
              </a:rPr>
              <a:t>();</a:t>
            </a:r>
          </a:p>
          <a:p>
            <a:pPr lvl="1"/>
            <a:r>
              <a:rPr lang="en-US" sz="2400" dirty="0"/>
              <a:t>The </a:t>
            </a:r>
            <a:r>
              <a:rPr lang="en-US" sz="2400" dirty="0" err="1">
                <a:latin typeface="Consolas" panose="020B0609020204030204" pitchFamily="49" charset="0"/>
              </a:rPr>
              <a:t>CIMLayerDocument</a:t>
            </a:r>
            <a:r>
              <a:rPr lang="en-US" sz="2400" dirty="0">
                <a:latin typeface="Consolas" panose="020B0609020204030204" pitchFamily="49" charset="0"/>
              </a:rPr>
              <a:t> p</a:t>
            </a:r>
            <a:r>
              <a:rPr lang="en-US" sz="2400" dirty="0"/>
              <a:t>rovides access to all aspects of the layer via a CIM Layer Definition</a:t>
            </a:r>
          </a:p>
          <a:p>
            <a:pPr lvl="2"/>
            <a:r>
              <a:rPr lang="en-US" sz="1800" dirty="0"/>
              <a:t>CIM Layer Definitions are contained within a </a:t>
            </a:r>
            <a:r>
              <a:rPr lang="en-US" sz="2400" dirty="0" err="1">
                <a:latin typeface="Consolas" panose="020B0609020204030204" pitchFamily="49" charset="0"/>
              </a:rPr>
              <a:t>LayerDefinitions</a:t>
            </a:r>
            <a:r>
              <a:rPr lang="en-US" sz="1800" dirty="0"/>
              <a:t> property</a:t>
            </a:r>
          </a:p>
          <a:p>
            <a:pPr lvl="3"/>
            <a:r>
              <a:rPr lang="en-US" sz="1800" dirty="0"/>
              <a:t>Multiple </a:t>
            </a:r>
            <a:r>
              <a:rPr lang="en-US" sz="1800" dirty="0" err="1"/>
              <a:t>LayerDefinitions</a:t>
            </a:r>
            <a:r>
              <a:rPr lang="en-US" sz="1800" dirty="0"/>
              <a:t> could exist for group layers.</a:t>
            </a:r>
          </a:p>
          <a:p>
            <a:pPr lvl="4"/>
            <a:r>
              <a:rPr lang="en-US" sz="1800" dirty="0"/>
              <a:t>Not common</a:t>
            </a:r>
            <a:endParaRPr lang="en-US" sz="2800" dirty="0"/>
          </a:p>
        </p:txBody>
      </p:sp>
      <p:pic>
        <p:nvPicPr>
          <p:cNvPr id="6" name="Picture 5">
            <a:extLst>
              <a:ext uri="{FF2B5EF4-FFF2-40B4-BE49-F238E27FC236}">
                <a16:creationId xmlns:a16="http://schemas.microsoft.com/office/drawing/2014/main" id="{8E32FA57-CC77-47F9-A17A-FFF4DFE69E76}"/>
              </a:ext>
            </a:extLst>
          </p:cNvPr>
          <p:cNvPicPr>
            <a:picLocks noChangeAspect="1"/>
          </p:cNvPicPr>
          <p:nvPr/>
        </p:nvPicPr>
        <p:blipFill>
          <a:blip r:embed="rId2"/>
          <a:stretch>
            <a:fillRect/>
          </a:stretch>
        </p:blipFill>
        <p:spPr>
          <a:xfrm>
            <a:off x="550046" y="1364552"/>
            <a:ext cx="3564754" cy="4698556"/>
          </a:xfrm>
          <a:prstGeom prst="rect">
            <a:avLst/>
          </a:prstGeom>
        </p:spPr>
      </p:pic>
    </p:spTree>
    <p:extLst>
      <p:ext uri="{BB962C8B-B14F-4D97-AF65-F5344CB8AC3E}">
        <p14:creationId xmlns:p14="http://schemas.microsoft.com/office/powerpoint/2010/main" val="2898886400"/>
      </p:ext>
    </p:extLst>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28AEA-267E-462E-A327-34C7DCA89BDE}"/>
              </a:ext>
            </a:extLst>
          </p:cNvPr>
          <p:cNvSpPr>
            <a:spLocks noGrp="1"/>
          </p:cNvSpPr>
          <p:nvPr>
            <p:ph type="title"/>
          </p:nvPr>
        </p:nvSpPr>
        <p:spPr/>
        <p:txBody>
          <a:bodyPr/>
          <a:lstStyle/>
          <a:p>
            <a:r>
              <a:rPr lang="en-US" dirty="0"/>
              <a:t>Enhancing the Managed API using the CIM </a:t>
            </a:r>
          </a:p>
        </p:txBody>
      </p:sp>
      <p:sp>
        <p:nvSpPr>
          <p:cNvPr id="3" name="Text Placeholder 2">
            <a:extLst>
              <a:ext uri="{FF2B5EF4-FFF2-40B4-BE49-F238E27FC236}">
                <a16:creationId xmlns:a16="http://schemas.microsoft.com/office/drawing/2014/main" id="{01ECCB5C-D63D-42D1-945B-781551E53306}"/>
              </a:ext>
            </a:extLst>
          </p:cNvPr>
          <p:cNvSpPr>
            <a:spLocks noGrp="1"/>
          </p:cNvSpPr>
          <p:nvPr>
            <p:ph type="body" sz="quarter" idx="11"/>
          </p:nvPr>
        </p:nvSpPr>
        <p:spPr>
          <a:xfrm>
            <a:off x="682625" y="1097309"/>
            <a:ext cx="10826496" cy="276999"/>
          </a:xfrm>
        </p:spPr>
        <p:txBody>
          <a:bodyPr/>
          <a:lstStyle/>
          <a:p>
            <a:r>
              <a:rPr lang="en-US" sz="1800" dirty="0"/>
              <a:t>Layer Document</a:t>
            </a:r>
          </a:p>
        </p:txBody>
      </p:sp>
      <p:sp>
        <p:nvSpPr>
          <p:cNvPr id="4" name="Content Placeholder 3">
            <a:extLst>
              <a:ext uri="{FF2B5EF4-FFF2-40B4-BE49-F238E27FC236}">
                <a16:creationId xmlns:a16="http://schemas.microsoft.com/office/drawing/2014/main" id="{0C5EADE8-CAE7-465A-9EBA-AE9751D7B540}"/>
              </a:ext>
            </a:extLst>
          </p:cNvPr>
          <p:cNvSpPr>
            <a:spLocks noGrp="1"/>
          </p:cNvSpPr>
          <p:nvPr>
            <p:ph sz="quarter" idx="12"/>
          </p:nvPr>
        </p:nvSpPr>
        <p:spPr>
          <a:xfrm>
            <a:off x="836762" y="1435162"/>
            <a:ext cx="10369296" cy="3607592"/>
          </a:xfrm>
        </p:spPr>
        <p:txBody>
          <a:bodyPr/>
          <a:lstStyle/>
          <a:p>
            <a:r>
              <a:rPr lang="en-US" sz="2400" dirty="0"/>
              <a:t>Use retrieved CIM Layer definitions to configure the layer</a:t>
            </a:r>
          </a:p>
          <a:p>
            <a:pPr lvl="1"/>
            <a:r>
              <a:rPr lang="en-US" sz="2200" dirty="0"/>
              <a:t>Can Modify all aspects:</a:t>
            </a:r>
          </a:p>
          <a:p>
            <a:pPr lvl="2"/>
            <a:r>
              <a:rPr lang="en-US" sz="2000" dirty="0"/>
              <a:t>Data source connection,</a:t>
            </a:r>
          </a:p>
          <a:p>
            <a:pPr lvl="2"/>
            <a:r>
              <a:rPr lang="en-US" sz="2000" dirty="0"/>
              <a:t>Renderer,</a:t>
            </a:r>
          </a:p>
          <a:p>
            <a:pPr lvl="2"/>
            <a:r>
              <a:rPr lang="en-US" sz="2000" dirty="0"/>
              <a:t>Label class,</a:t>
            </a:r>
          </a:p>
          <a:p>
            <a:pPr lvl="2"/>
            <a:r>
              <a:rPr lang="en-US" sz="2000" dirty="0"/>
              <a:t>State of layer such as Visibility,</a:t>
            </a:r>
          </a:p>
          <a:p>
            <a:pPr lvl="2"/>
            <a:r>
              <a:rPr lang="en-US" sz="2000" dirty="0"/>
              <a:t>Query, Display filters, </a:t>
            </a:r>
            <a:r>
              <a:rPr lang="en-US" sz="2000" dirty="0" err="1"/>
              <a:t>etc</a:t>
            </a:r>
            <a:endParaRPr lang="en-US" sz="2000" dirty="0"/>
          </a:p>
          <a:p>
            <a:pPr lvl="1"/>
            <a:r>
              <a:rPr lang="en-US" sz="2400" dirty="0"/>
              <a:t>Note: A </a:t>
            </a:r>
            <a:r>
              <a:rPr lang="en-US" sz="2400" dirty="0" err="1"/>
              <a:t>LayerDocument’s</a:t>
            </a:r>
            <a:r>
              <a:rPr lang="en-US" sz="2400" dirty="0"/>
              <a:t> “CIM definition” is the same as a layer’s “CIM definition” </a:t>
            </a:r>
          </a:p>
          <a:p>
            <a:pPr lvl="2"/>
            <a:endParaRPr lang="en-US" sz="2400" dirty="0"/>
          </a:p>
          <a:p>
            <a:pPr marL="283464" lvl="1" indent="0">
              <a:buNone/>
            </a:pPr>
            <a:endParaRPr lang="en-US" sz="2200" dirty="0"/>
          </a:p>
        </p:txBody>
      </p:sp>
      <p:sp>
        <p:nvSpPr>
          <p:cNvPr id="6" name="TextBox 5">
            <a:extLst>
              <a:ext uri="{FF2B5EF4-FFF2-40B4-BE49-F238E27FC236}">
                <a16:creationId xmlns:a16="http://schemas.microsoft.com/office/drawing/2014/main" id="{6C84C74E-47FF-41B6-9E31-51B254A8707A}"/>
              </a:ext>
            </a:extLst>
          </p:cNvPr>
          <p:cNvSpPr txBox="1"/>
          <p:nvPr/>
        </p:nvSpPr>
        <p:spPr>
          <a:xfrm>
            <a:off x="1115741" y="5103608"/>
            <a:ext cx="10453765" cy="1288566"/>
          </a:xfrm>
          <a:prstGeom prst="rect">
            <a:avLst/>
          </a:prstGeom>
          <a:solidFill>
            <a:schemeClr val="tx1"/>
          </a:solidFill>
          <a:effectLst/>
        </p:spPr>
        <p:txBody>
          <a:bodyPr wrap="square" lIns="0" tIns="0" rIns="0" bIns="0" rtlCol="0">
            <a:noAutofit/>
          </a:bodyPr>
          <a:lstStyle/>
          <a:p>
            <a:r>
              <a:rPr lang="en-US" sz="1600" dirty="0">
                <a:solidFill>
                  <a:srgbClr val="0000FF"/>
                </a:solidFill>
                <a:latin typeface="Consolas" panose="020B0609020204030204" pitchFamily="49" charset="0"/>
              </a:rPr>
              <a:t>   </a:t>
            </a:r>
          </a:p>
          <a:p>
            <a:r>
              <a:rPr lang="en-US" sz="1600" dirty="0">
                <a:solidFill>
                  <a:srgbClr val="0000FF"/>
                </a:solidFill>
                <a:latin typeface="Consolas" panose="020B0609020204030204" pitchFamily="49" charset="0"/>
              </a:rPr>
              <a:t>   </a:t>
            </a:r>
            <a:r>
              <a:rPr lang="en-US" sz="1600" dirty="0">
                <a:solidFill>
                  <a:srgbClr val="008000"/>
                </a:solidFill>
                <a:latin typeface="Consolas" panose="020B0609020204030204" pitchFamily="49" charset="0"/>
              </a:rPr>
              <a:t>//These are the same</a:t>
            </a:r>
            <a:endParaRPr lang="en-US" sz="1600" dirty="0">
              <a:solidFill>
                <a:srgbClr val="000000"/>
              </a:solidFill>
              <a:latin typeface="Consolas" panose="020B0609020204030204" pitchFamily="49" charset="0"/>
            </a:endParaRPr>
          </a:p>
          <a:p>
            <a:r>
              <a:rPr lang="en-US" sz="1600" dirty="0">
                <a:solidFill>
                  <a:srgbClr val="0000FF"/>
                </a:solidFill>
                <a:latin typeface="Consolas" panose="020B0609020204030204" pitchFamily="49" charset="0"/>
              </a:rPr>
              <a:t>   var</a:t>
            </a:r>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layerDefn</a:t>
            </a:r>
            <a:r>
              <a:rPr lang="en-US" sz="1600" dirty="0">
                <a:solidFill>
                  <a:srgbClr val="000000"/>
                </a:solidFill>
                <a:latin typeface="Consolas" panose="020B0609020204030204" pitchFamily="49" charset="0"/>
              </a:rPr>
              <a:t> = </a:t>
            </a:r>
            <a:r>
              <a:rPr lang="en-US" sz="1600" dirty="0" err="1">
                <a:solidFill>
                  <a:srgbClr val="000000"/>
                </a:solidFill>
                <a:latin typeface="Consolas" panose="020B0609020204030204" pitchFamily="49" charset="0"/>
              </a:rPr>
              <a:t>featureLayer.GetDefinition</a:t>
            </a:r>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as</a:t>
            </a:r>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CIMFeatureLayer</a:t>
            </a:r>
            <a:r>
              <a:rPr lang="en-US" sz="1600" dirty="0">
                <a:solidFill>
                  <a:srgbClr val="000000"/>
                </a:solidFill>
                <a:latin typeface="Consolas" panose="020B0609020204030204" pitchFamily="49" charset="0"/>
              </a:rPr>
              <a:t>;</a:t>
            </a:r>
          </a:p>
          <a:p>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var</a:t>
            </a:r>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layerDefn</a:t>
            </a:r>
            <a:r>
              <a:rPr lang="en-US" sz="1600" dirty="0">
                <a:solidFill>
                  <a:srgbClr val="000000"/>
                </a:solidFill>
                <a:latin typeface="Consolas" panose="020B0609020204030204" pitchFamily="49" charset="0"/>
              </a:rPr>
              <a:t> = </a:t>
            </a:r>
            <a:r>
              <a:rPr lang="en-US" sz="1600" dirty="0" err="1">
                <a:solidFill>
                  <a:srgbClr val="000000"/>
                </a:solidFill>
                <a:latin typeface="Consolas" panose="020B0609020204030204" pitchFamily="49" charset="0"/>
              </a:rPr>
              <a:t>cimLayerDocument.LayerDefinitions</a:t>
            </a:r>
            <a:r>
              <a:rPr lang="en-US" sz="1600" dirty="0">
                <a:solidFill>
                  <a:srgbClr val="000000"/>
                </a:solidFill>
                <a:latin typeface="Consolas" panose="020B0609020204030204" pitchFamily="49" charset="0"/>
              </a:rPr>
              <a:t>[0] </a:t>
            </a:r>
            <a:r>
              <a:rPr lang="en-US" sz="1600" dirty="0">
                <a:solidFill>
                  <a:srgbClr val="0000FF"/>
                </a:solidFill>
                <a:latin typeface="Consolas" panose="020B0609020204030204" pitchFamily="49" charset="0"/>
              </a:rPr>
              <a:t>as</a:t>
            </a:r>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CIMFeatureLayer</a:t>
            </a:r>
            <a:r>
              <a:rPr lang="en-US" sz="1600" dirty="0">
                <a:solidFill>
                  <a:srgbClr val="000000"/>
                </a:solidFill>
                <a:latin typeface="Consolas" panose="020B0609020204030204" pitchFamily="49" charset="0"/>
              </a:rPr>
              <a:t>;</a:t>
            </a:r>
          </a:p>
          <a:p>
            <a:r>
              <a:rPr lang="en-US" sz="1600" dirty="0">
                <a:solidFill>
                  <a:srgbClr val="000000"/>
                </a:solidFill>
                <a:latin typeface="Consolas" panose="020B0609020204030204" pitchFamily="49" charset="0"/>
              </a:rPr>
              <a:t>                                                                     </a:t>
            </a:r>
          </a:p>
        </p:txBody>
      </p:sp>
    </p:spTree>
    <p:extLst>
      <p:ext uri="{BB962C8B-B14F-4D97-AF65-F5344CB8AC3E}">
        <p14:creationId xmlns:p14="http://schemas.microsoft.com/office/powerpoint/2010/main" val="2239404436"/>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28AEA-267E-462E-A327-34C7DCA89BDE}"/>
              </a:ext>
            </a:extLst>
          </p:cNvPr>
          <p:cNvSpPr>
            <a:spLocks noGrp="1"/>
          </p:cNvSpPr>
          <p:nvPr>
            <p:ph type="title"/>
          </p:nvPr>
        </p:nvSpPr>
        <p:spPr/>
        <p:txBody>
          <a:bodyPr/>
          <a:lstStyle/>
          <a:p>
            <a:r>
              <a:rPr lang="en-US" dirty="0"/>
              <a:t>LayerDocument – Basic Usage Pattern</a:t>
            </a:r>
          </a:p>
        </p:txBody>
      </p:sp>
      <p:sp>
        <p:nvSpPr>
          <p:cNvPr id="4" name="Content Placeholder 3">
            <a:extLst>
              <a:ext uri="{FF2B5EF4-FFF2-40B4-BE49-F238E27FC236}">
                <a16:creationId xmlns:a16="http://schemas.microsoft.com/office/drawing/2014/main" id="{0C5EADE8-CAE7-465A-9EBA-AE9751D7B540}"/>
              </a:ext>
            </a:extLst>
          </p:cNvPr>
          <p:cNvSpPr>
            <a:spLocks noGrp="1"/>
          </p:cNvSpPr>
          <p:nvPr>
            <p:ph sz="quarter" idx="12"/>
          </p:nvPr>
        </p:nvSpPr>
        <p:spPr>
          <a:xfrm>
            <a:off x="778736" y="1217429"/>
            <a:ext cx="10369296" cy="4957946"/>
          </a:xfrm>
        </p:spPr>
        <p:txBody>
          <a:bodyPr/>
          <a:lstStyle/>
          <a:p>
            <a:r>
              <a:rPr lang="en-US" sz="2400" dirty="0"/>
              <a:t>Construct a </a:t>
            </a:r>
            <a:r>
              <a:rPr lang="en-US" sz="2400" dirty="0" err="1"/>
              <a:t>LayerDocument</a:t>
            </a:r>
            <a:r>
              <a:rPr lang="en-US" sz="2400" dirty="0"/>
              <a:t> </a:t>
            </a:r>
          </a:p>
          <a:p>
            <a:pPr lvl="1"/>
            <a:r>
              <a:rPr lang="en-US" sz="2200" dirty="0"/>
              <a:t>Typically using a .</a:t>
            </a:r>
            <a:r>
              <a:rPr lang="en-US" sz="2200" dirty="0" err="1"/>
              <a:t>lyrx</a:t>
            </a:r>
            <a:r>
              <a:rPr lang="en-US" sz="2200" dirty="0"/>
              <a:t> file or another layer as input</a:t>
            </a:r>
          </a:p>
          <a:p>
            <a:pPr marL="283464" lvl="1" indent="0">
              <a:buNone/>
            </a:pPr>
            <a:endParaRPr lang="en-US" sz="2200" dirty="0"/>
          </a:p>
          <a:p>
            <a:pPr lvl="1"/>
            <a:r>
              <a:rPr lang="en-US" sz="2200" dirty="0"/>
              <a:t>Or create a “blank” LayerDocument to configure from scratch</a:t>
            </a:r>
          </a:p>
          <a:p>
            <a:pPr lvl="3"/>
            <a:r>
              <a:rPr lang="en-US" sz="1800" dirty="0"/>
              <a:t>Not common</a:t>
            </a:r>
            <a:endParaRPr lang="en-US" sz="2400" dirty="0"/>
          </a:p>
          <a:p>
            <a:r>
              <a:rPr lang="en-US" sz="2400" dirty="0"/>
              <a:t>Make any desired changes (optional)</a:t>
            </a:r>
          </a:p>
          <a:p>
            <a:pPr lvl="1"/>
            <a:r>
              <a:rPr lang="en-US" sz="2200" dirty="0"/>
              <a:t>(Via the </a:t>
            </a:r>
            <a:r>
              <a:rPr lang="en-US" sz="2400" dirty="0" err="1"/>
              <a:t>CIMLayerDocument.LayerDefinitions</a:t>
            </a:r>
            <a:r>
              <a:rPr lang="en-US" sz="2200" dirty="0"/>
              <a:t>)</a:t>
            </a:r>
          </a:p>
          <a:p>
            <a:r>
              <a:rPr lang="en-US" sz="2400" dirty="0"/>
              <a:t>Create a new layer from the </a:t>
            </a:r>
            <a:r>
              <a:rPr lang="en-US" sz="2400" dirty="0" err="1"/>
              <a:t>LayerDocument</a:t>
            </a:r>
            <a:endParaRPr lang="en-US" sz="2400" dirty="0"/>
          </a:p>
          <a:p>
            <a:pPr lvl="1"/>
            <a:r>
              <a:rPr lang="en-US" sz="2200" dirty="0"/>
              <a:t>Special overload of </a:t>
            </a:r>
            <a:r>
              <a:rPr lang="en-US" sz="2200" dirty="0" err="1"/>
              <a:t>LayerFactory</a:t>
            </a:r>
            <a:r>
              <a:rPr lang="en-US" sz="2200" dirty="0"/>
              <a:t> </a:t>
            </a:r>
            <a:r>
              <a:rPr lang="en-US" sz="2200" dirty="0" err="1"/>
              <a:t>CreateLayer</a:t>
            </a:r>
            <a:r>
              <a:rPr lang="en-US" sz="2200" dirty="0"/>
              <a:t> method, using </a:t>
            </a:r>
            <a:r>
              <a:rPr lang="en-US" sz="2200" dirty="0" err="1"/>
              <a:t>LayerCreationParams</a:t>
            </a:r>
            <a:r>
              <a:rPr lang="en-US" sz="2200" dirty="0"/>
              <a:t>.</a:t>
            </a:r>
          </a:p>
          <a:p>
            <a:pPr lvl="1"/>
            <a:r>
              <a:rPr lang="en-US" sz="2200" dirty="0"/>
              <a:t>New Layer shows in the TOC already pre-configured</a:t>
            </a:r>
          </a:p>
          <a:p>
            <a:pPr lvl="1"/>
            <a:endParaRPr lang="en-US" sz="2200" dirty="0"/>
          </a:p>
        </p:txBody>
      </p:sp>
      <p:sp>
        <p:nvSpPr>
          <p:cNvPr id="5" name="TextBox 4">
            <a:extLst>
              <a:ext uri="{FF2B5EF4-FFF2-40B4-BE49-F238E27FC236}">
                <a16:creationId xmlns:a16="http://schemas.microsoft.com/office/drawing/2014/main" id="{AA8D7E8B-CF19-4F3F-9FB6-E6887330D8B0}"/>
              </a:ext>
            </a:extLst>
          </p:cNvPr>
          <p:cNvSpPr txBox="1"/>
          <p:nvPr/>
        </p:nvSpPr>
        <p:spPr>
          <a:xfrm>
            <a:off x="1043968" y="2107881"/>
            <a:ext cx="9152455" cy="330200"/>
          </a:xfrm>
          <a:prstGeom prst="rect">
            <a:avLst/>
          </a:prstGeom>
          <a:solidFill>
            <a:schemeClr val="tx1"/>
          </a:solidFill>
          <a:effectLst/>
        </p:spPr>
        <p:txBody>
          <a:bodyPr wrap="square" lIns="0" tIns="0" rIns="0" bIns="0" rtlCol="0">
            <a:noAutofit/>
          </a:bodyPr>
          <a:lstStyle/>
          <a:p>
            <a:r>
              <a:rPr lang="en-US" sz="1600" dirty="0">
                <a:solidFill>
                  <a:srgbClr val="000000"/>
                </a:solidFill>
                <a:latin typeface="Consolas" panose="020B0609020204030204" pitchFamily="49" charset="0"/>
              </a:rPr>
              <a:t>  LayerDocument </a:t>
            </a:r>
            <a:r>
              <a:rPr lang="en-US" sz="1600" dirty="0" err="1">
                <a:solidFill>
                  <a:srgbClr val="000000"/>
                </a:solidFill>
                <a:latin typeface="Consolas" panose="020B0609020204030204" pitchFamily="49" charset="0"/>
              </a:rPr>
              <a:t>layerDocument</a:t>
            </a:r>
            <a:r>
              <a:rPr lang="en-US" sz="1600" dirty="0">
                <a:solidFill>
                  <a:srgbClr val="000000"/>
                </a:solidFill>
                <a:latin typeface="Consolas" panose="020B0609020204030204" pitchFamily="49" charset="0"/>
              </a:rPr>
              <a:t> = </a:t>
            </a:r>
            <a:r>
              <a:rPr lang="en-US" sz="1600" dirty="0">
                <a:solidFill>
                  <a:srgbClr val="0000FF"/>
                </a:solidFill>
                <a:latin typeface="Consolas" panose="020B0609020204030204" pitchFamily="49" charset="0"/>
              </a:rPr>
              <a:t>new</a:t>
            </a:r>
            <a:r>
              <a:rPr lang="en-US" sz="1600" dirty="0">
                <a:solidFill>
                  <a:srgbClr val="000000"/>
                </a:solidFill>
                <a:latin typeface="Consolas" panose="020B0609020204030204" pitchFamily="49" charset="0"/>
              </a:rPr>
              <a:t> LayerDocument (</a:t>
            </a:r>
            <a:r>
              <a:rPr lang="en-US" sz="1600" dirty="0">
                <a:solidFill>
                  <a:srgbClr val="800000"/>
                </a:solidFill>
                <a:latin typeface="Consolas" panose="020B0609020204030204" pitchFamily="49" charset="0"/>
              </a:rPr>
              <a:t>@"C:\Data\U.S. </a:t>
            </a:r>
            <a:r>
              <a:rPr lang="en-US" sz="1600" dirty="0" err="1">
                <a:solidFill>
                  <a:srgbClr val="800000"/>
                </a:solidFill>
                <a:latin typeface="Consolas" panose="020B0609020204030204" pitchFamily="49" charset="0"/>
              </a:rPr>
              <a:t>Cities.lyrx</a:t>
            </a:r>
            <a:r>
              <a:rPr lang="en-US" sz="1600" dirty="0">
                <a:solidFill>
                  <a:srgbClr val="800000"/>
                </a:solidFill>
                <a:latin typeface="Consolas" panose="020B0609020204030204" pitchFamily="49" charset="0"/>
              </a:rPr>
              <a:t>"</a:t>
            </a:r>
            <a:r>
              <a:rPr lang="en-US" sz="1600" dirty="0">
                <a:solidFill>
                  <a:srgbClr val="000000"/>
                </a:solidFill>
                <a:latin typeface="Consolas" panose="020B0609020204030204" pitchFamily="49" charset="0"/>
              </a:rPr>
              <a:t>);    </a:t>
            </a:r>
            <a:endParaRPr lang="en-US" sz="1600" dirty="0">
              <a:solidFill>
                <a:srgbClr val="0000FF"/>
              </a:solidFill>
              <a:latin typeface="Consolas" panose="020B0609020204030204" pitchFamily="49" charset="0"/>
            </a:endParaRPr>
          </a:p>
        </p:txBody>
      </p:sp>
      <p:sp>
        <p:nvSpPr>
          <p:cNvPr id="6" name="TextBox 5">
            <a:extLst>
              <a:ext uri="{FF2B5EF4-FFF2-40B4-BE49-F238E27FC236}">
                <a16:creationId xmlns:a16="http://schemas.microsoft.com/office/drawing/2014/main" id="{F36D59F8-B20F-46A6-8A5C-10120243E32C}"/>
              </a:ext>
            </a:extLst>
          </p:cNvPr>
          <p:cNvSpPr txBox="1"/>
          <p:nvPr/>
        </p:nvSpPr>
        <p:spPr>
          <a:xfrm>
            <a:off x="1043968" y="5846762"/>
            <a:ext cx="10453765" cy="657225"/>
          </a:xfrm>
          <a:prstGeom prst="rect">
            <a:avLst/>
          </a:prstGeom>
          <a:solidFill>
            <a:schemeClr val="tx1"/>
          </a:solidFill>
          <a:effectLst/>
        </p:spPr>
        <p:txBody>
          <a:bodyPr wrap="square" lIns="0" tIns="0" rIns="0" bIns="0" rtlCol="0">
            <a:noAutofit/>
          </a:bodyPr>
          <a:lstStyle/>
          <a:p>
            <a:pPr lvl="0"/>
            <a:r>
              <a:rPr lang="en-US" sz="1600" dirty="0">
                <a:solidFill>
                  <a:srgbClr val="0000FF"/>
                </a:solidFill>
                <a:latin typeface="Consolas" panose="020B0609020204030204" pitchFamily="49" charset="0"/>
              </a:rPr>
              <a:t>   var</a:t>
            </a:r>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layerParams</a:t>
            </a:r>
            <a:r>
              <a:rPr lang="en-US" sz="1600" dirty="0">
                <a:solidFill>
                  <a:srgbClr val="000000"/>
                </a:solidFill>
                <a:latin typeface="Consolas" panose="020B0609020204030204" pitchFamily="49" charset="0"/>
              </a:rPr>
              <a:t> = </a:t>
            </a:r>
            <a:r>
              <a:rPr lang="en-US" sz="1600" dirty="0">
                <a:solidFill>
                  <a:srgbClr val="0000FF"/>
                </a:solidFill>
                <a:latin typeface="Consolas" panose="020B0609020204030204" pitchFamily="49" charset="0"/>
              </a:rPr>
              <a:t>new</a:t>
            </a:r>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LayerCreationParams</a:t>
            </a:r>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layerDocument.GetCIMLayerDocument</a:t>
            </a:r>
            <a:r>
              <a:rPr lang="en-US" sz="1600" dirty="0">
                <a:solidFill>
                  <a:srgbClr val="000000"/>
                </a:solidFill>
                <a:latin typeface="Consolas" panose="020B0609020204030204" pitchFamily="49" charset="0"/>
              </a:rPr>
              <a:t>());</a:t>
            </a:r>
          </a:p>
          <a:p>
            <a:pPr lvl="0"/>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LayerFactory.Instance.CreateLayer</a:t>
            </a:r>
            <a:r>
              <a:rPr lang="en-US" sz="1600" dirty="0">
                <a:solidFill>
                  <a:srgbClr val="000000"/>
                </a:solidFill>
                <a:latin typeface="Consolas" panose="020B0609020204030204" pitchFamily="49" charset="0"/>
              </a:rPr>
              <a:t>&lt;</a:t>
            </a:r>
            <a:r>
              <a:rPr lang="en-US" sz="1600" dirty="0" err="1">
                <a:solidFill>
                  <a:srgbClr val="000000"/>
                </a:solidFill>
                <a:latin typeface="Consolas" panose="020B0609020204030204" pitchFamily="49" charset="0"/>
              </a:rPr>
              <a:t>FeatureLayer</a:t>
            </a:r>
            <a:r>
              <a:rPr lang="en-US" sz="1600" dirty="0">
                <a:solidFill>
                  <a:srgbClr val="000000"/>
                </a:solidFill>
                <a:latin typeface="Consolas" panose="020B0609020204030204" pitchFamily="49" charset="0"/>
              </a:rPr>
              <a:t>&gt; (</a:t>
            </a:r>
            <a:r>
              <a:rPr lang="en-US" sz="1600" dirty="0" err="1">
                <a:solidFill>
                  <a:srgbClr val="000000"/>
                </a:solidFill>
                <a:latin typeface="Consolas" panose="020B0609020204030204" pitchFamily="49" charset="0"/>
              </a:rPr>
              <a:t>layerParams</a:t>
            </a:r>
            <a:r>
              <a:rPr lang="en-US" sz="1600" dirty="0">
                <a:solidFill>
                  <a:srgbClr val="000000"/>
                </a:solidFill>
                <a:latin typeface="Consolas" panose="020B0609020204030204" pitchFamily="49" charset="0"/>
              </a:rPr>
              <a:t>, map, …);</a:t>
            </a:r>
          </a:p>
          <a:p>
            <a:pPr lvl="0"/>
            <a:r>
              <a:rPr lang="en-US" sz="1600" dirty="0">
                <a:solidFill>
                  <a:srgbClr val="000000"/>
                </a:solidFill>
                <a:latin typeface="Consolas" panose="020B0609020204030204" pitchFamily="49" charset="0"/>
              </a:rPr>
              <a:t>                                                                     </a:t>
            </a:r>
          </a:p>
        </p:txBody>
      </p:sp>
    </p:spTree>
    <p:extLst>
      <p:ext uri="{BB962C8B-B14F-4D97-AF65-F5344CB8AC3E}">
        <p14:creationId xmlns:p14="http://schemas.microsoft.com/office/powerpoint/2010/main" val="3887873951"/>
      </p:ext>
    </p:extLst>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6EBB46-C91B-44E4-BC47-1B7DAA3D286E}"/>
              </a:ext>
            </a:extLst>
          </p:cNvPr>
          <p:cNvSpPr>
            <a:spLocks noGrp="1"/>
          </p:cNvSpPr>
          <p:nvPr>
            <p:ph type="title"/>
          </p:nvPr>
        </p:nvSpPr>
        <p:spPr/>
        <p:txBody>
          <a:bodyPr/>
          <a:lstStyle/>
          <a:p>
            <a:r>
              <a:rPr lang="en-US" dirty="0"/>
              <a:t>LayerDocument – Basic Usage Pattern</a:t>
            </a:r>
          </a:p>
        </p:txBody>
      </p:sp>
      <p:sp>
        <p:nvSpPr>
          <p:cNvPr id="9" name="TextBox 8">
            <a:extLst>
              <a:ext uri="{FF2B5EF4-FFF2-40B4-BE49-F238E27FC236}">
                <a16:creationId xmlns:a16="http://schemas.microsoft.com/office/drawing/2014/main" id="{11EA8553-1426-48FE-999C-E2A2BA574F71}"/>
              </a:ext>
            </a:extLst>
          </p:cNvPr>
          <p:cNvSpPr txBox="1"/>
          <p:nvPr/>
        </p:nvSpPr>
        <p:spPr>
          <a:xfrm>
            <a:off x="979915" y="1170774"/>
            <a:ext cx="10705042" cy="5315484"/>
          </a:xfrm>
          <a:prstGeom prst="rect">
            <a:avLst/>
          </a:prstGeom>
          <a:solidFill>
            <a:schemeClr val="tx1"/>
          </a:solidFill>
          <a:effectLst/>
        </p:spPr>
        <p:txBody>
          <a:bodyPr wrap="square" lIns="0" tIns="0" rIns="0" bIns="0" rtlCol="0">
            <a:noAutofit/>
          </a:bodyPr>
          <a:lstStyle/>
          <a:p>
            <a:r>
              <a:rPr lang="en-US" sz="1600" dirty="0">
                <a:solidFill>
                  <a:srgbClr val="000000"/>
                </a:solidFill>
                <a:latin typeface="Consolas" panose="020B0609020204030204" pitchFamily="49" charset="0"/>
              </a:rPr>
              <a:t>      </a:t>
            </a:r>
          </a:p>
          <a:p>
            <a:r>
              <a:rPr lang="en-US" sz="1600" dirty="0">
                <a:solidFill>
                  <a:srgbClr val="008000"/>
                </a:solidFill>
                <a:latin typeface="Consolas" panose="020B0609020204030204" pitchFamily="49" charset="0"/>
              </a:rPr>
              <a:t>    //1. Create new LayerDocument</a:t>
            </a:r>
          </a:p>
          <a:p>
            <a:r>
              <a:rPr lang="en-US" sz="1600" dirty="0">
                <a:solidFill>
                  <a:srgbClr val="0000FF"/>
                </a:solidFill>
                <a:latin typeface="Consolas" panose="020B0609020204030204" pitchFamily="49" charset="0"/>
              </a:rPr>
              <a:t>    var</a:t>
            </a:r>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layerDoc</a:t>
            </a:r>
            <a:r>
              <a:rPr lang="en-US" sz="1600" dirty="0">
                <a:solidFill>
                  <a:srgbClr val="000000"/>
                </a:solidFill>
                <a:latin typeface="Consolas" panose="020B0609020204030204" pitchFamily="49" charset="0"/>
              </a:rPr>
              <a:t> = </a:t>
            </a:r>
            <a:r>
              <a:rPr lang="en-US" sz="1600" dirty="0">
                <a:solidFill>
                  <a:srgbClr val="0000FF"/>
                </a:solidFill>
                <a:latin typeface="Consolas" panose="020B0609020204030204" pitchFamily="49" charset="0"/>
              </a:rPr>
              <a:t>new</a:t>
            </a:r>
            <a:r>
              <a:rPr lang="en-US" sz="1600" dirty="0">
                <a:solidFill>
                  <a:srgbClr val="000000"/>
                </a:solidFill>
                <a:latin typeface="Consolas" panose="020B0609020204030204" pitchFamily="49" charset="0"/>
              </a:rPr>
              <a:t> LayerDocument(</a:t>
            </a:r>
            <a:r>
              <a:rPr lang="en-US" sz="1600" dirty="0">
                <a:solidFill>
                  <a:srgbClr val="800000"/>
                </a:solidFill>
                <a:latin typeface="Consolas" panose="020B0609020204030204" pitchFamily="49" charset="0"/>
              </a:rPr>
              <a:t>@"C:\...\Symbology.lyrx"</a:t>
            </a:r>
            <a:r>
              <a:rPr lang="en-US" sz="1600" dirty="0">
                <a:solidFill>
                  <a:srgbClr val="000000"/>
                </a:solidFill>
                <a:latin typeface="Consolas" panose="020B0609020204030204" pitchFamily="49" charset="0"/>
              </a:rPr>
              <a:t>); </a:t>
            </a:r>
          </a:p>
          <a:p>
            <a:r>
              <a:rPr lang="en-US" sz="1600" dirty="0">
                <a:solidFill>
                  <a:srgbClr val="008000"/>
                </a:solidFill>
                <a:latin typeface="Consolas" panose="020B0609020204030204" pitchFamily="49" charset="0"/>
              </a:rPr>
              <a:t>    // get the CIMLayerDocument</a:t>
            </a:r>
            <a:endParaRPr lang="en-US" sz="1600" dirty="0">
              <a:solidFill>
                <a:srgbClr val="000000"/>
              </a:solidFill>
              <a:latin typeface="Consolas" panose="020B0609020204030204" pitchFamily="49" charset="0"/>
            </a:endParaRPr>
          </a:p>
          <a:p>
            <a:r>
              <a:rPr lang="en-US" sz="1600" dirty="0">
                <a:solidFill>
                  <a:srgbClr val="0000FF"/>
                </a:solidFill>
                <a:latin typeface="Consolas" panose="020B0609020204030204" pitchFamily="49" charset="0"/>
              </a:rPr>
              <a:t>    var</a:t>
            </a:r>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cimLayerDoc</a:t>
            </a:r>
            <a:r>
              <a:rPr lang="en-US" sz="1600" dirty="0">
                <a:solidFill>
                  <a:srgbClr val="000000"/>
                </a:solidFill>
                <a:latin typeface="Consolas" panose="020B0609020204030204" pitchFamily="49" charset="0"/>
              </a:rPr>
              <a:t> = </a:t>
            </a:r>
            <a:r>
              <a:rPr lang="en-US" sz="1600" dirty="0" err="1">
                <a:solidFill>
                  <a:srgbClr val="000000"/>
                </a:solidFill>
                <a:latin typeface="Consolas" panose="020B0609020204030204" pitchFamily="49" charset="0"/>
              </a:rPr>
              <a:t>layerDoc.GetCIMLayerDocument</a:t>
            </a:r>
            <a:r>
              <a:rPr lang="en-US" sz="1600" dirty="0">
                <a:solidFill>
                  <a:srgbClr val="000000"/>
                </a:solidFill>
                <a:latin typeface="Consolas" panose="020B0609020204030204" pitchFamily="49" charset="0"/>
              </a:rPr>
              <a:t>();</a:t>
            </a:r>
          </a:p>
          <a:p>
            <a:endParaRPr lang="en-US" sz="1600" dirty="0">
              <a:solidFill>
                <a:srgbClr val="000000"/>
              </a:solidFill>
              <a:latin typeface="Consolas" panose="020B0609020204030204" pitchFamily="49" charset="0"/>
            </a:endParaRPr>
          </a:p>
          <a:p>
            <a:r>
              <a:rPr lang="en-US" sz="1600" dirty="0">
                <a:solidFill>
                  <a:srgbClr val="008000"/>
                </a:solidFill>
                <a:latin typeface="Consolas" panose="020B0609020204030204" pitchFamily="49" charset="0"/>
              </a:rPr>
              <a:t>    //2. Manipulate the layer definitions (optional)</a:t>
            </a:r>
            <a:endParaRPr lang="en-US" sz="1600" dirty="0">
              <a:solidFill>
                <a:srgbClr val="000000"/>
              </a:solidFill>
              <a:latin typeface="Consolas" panose="020B0609020204030204" pitchFamily="49" charset="0"/>
            </a:endParaRPr>
          </a:p>
          <a:p>
            <a:r>
              <a:rPr lang="en-US" sz="1600" dirty="0">
                <a:solidFill>
                  <a:srgbClr val="008000"/>
                </a:solidFill>
                <a:latin typeface="Consolas" panose="020B0609020204030204" pitchFamily="49" charset="0"/>
              </a:rPr>
              <a:t>    // Example: change the legend visibility and renderer</a:t>
            </a:r>
            <a:endParaRPr lang="en-US" sz="1600" dirty="0">
              <a:solidFill>
                <a:srgbClr val="000000"/>
              </a:solidFill>
              <a:latin typeface="Consolas" panose="020B0609020204030204" pitchFamily="49" charset="0"/>
            </a:endParaRPr>
          </a:p>
          <a:p>
            <a:r>
              <a:rPr lang="en-US" sz="1600" dirty="0">
                <a:solidFill>
                  <a:srgbClr val="0000FF"/>
                </a:solidFill>
                <a:latin typeface="Consolas" panose="020B0609020204030204" pitchFamily="49" charset="0"/>
              </a:rPr>
              <a:t>    var</a:t>
            </a:r>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layerDefinitions</a:t>
            </a:r>
            <a:r>
              <a:rPr lang="en-US" sz="1600" dirty="0">
                <a:solidFill>
                  <a:srgbClr val="000000"/>
                </a:solidFill>
                <a:latin typeface="Consolas" panose="020B0609020204030204" pitchFamily="49" charset="0"/>
              </a:rPr>
              <a:t> = </a:t>
            </a:r>
            <a:r>
              <a:rPr lang="en-US" sz="1600" dirty="0" err="1">
                <a:solidFill>
                  <a:srgbClr val="000000"/>
                </a:solidFill>
                <a:latin typeface="Consolas" panose="020B0609020204030204" pitchFamily="49" charset="0"/>
              </a:rPr>
              <a:t>cimLayerDoc.LayerDefinitions</a:t>
            </a:r>
            <a:r>
              <a:rPr lang="en-US" sz="1600" dirty="0">
                <a:solidFill>
                  <a:srgbClr val="000000"/>
                </a:solidFill>
                <a:latin typeface="Consolas" panose="020B0609020204030204" pitchFamily="49" charset="0"/>
              </a:rPr>
              <a:t>;</a:t>
            </a:r>
          </a:p>
          <a:p>
            <a:r>
              <a:rPr lang="en-US" sz="1600" dirty="0">
                <a:solidFill>
                  <a:srgbClr val="0000FF"/>
                </a:solidFill>
                <a:latin typeface="Consolas" panose="020B0609020204030204" pitchFamily="49" charset="0"/>
              </a:rPr>
              <a:t>    var</a:t>
            </a:r>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layerDef</a:t>
            </a:r>
            <a:r>
              <a:rPr lang="en-US" sz="1600" dirty="0">
                <a:solidFill>
                  <a:srgbClr val="000000"/>
                </a:solidFill>
                <a:latin typeface="Consolas" panose="020B0609020204030204" pitchFamily="49" charset="0"/>
              </a:rPr>
              <a:t> = </a:t>
            </a:r>
            <a:r>
              <a:rPr lang="en-US" sz="1600" dirty="0" err="1">
                <a:solidFill>
                  <a:srgbClr val="000000"/>
                </a:solidFill>
                <a:latin typeface="Consolas" panose="020B0609020204030204" pitchFamily="49" charset="0"/>
              </a:rPr>
              <a:t>layerDefinitions</a:t>
            </a:r>
            <a:r>
              <a:rPr lang="en-US" sz="1600" dirty="0">
                <a:solidFill>
                  <a:srgbClr val="000000"/>
                </a:solidFill>
                <a:latin typeface="Consolas" panose="020B0609020204030204" pitchFamily="49" charset="0"/>
              </a:rPr>
              <a:t>[0] </a:t>
            </a:r>
            <a:r>
              <a:rPr lang="en-US" sz="1600" dirty="0">
                <a:solidFill>
                  <a:srgbClr val="0000FF"/>
                </a:solidFill>
                <a:latin typeface="Consolas" panose="020B0609020204030204" pitchFamily="49" charset="0"/>
              </a:rPr>
              <a:t>as</a:t>
            </a:r>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CIMFeatureLayer</a:t>
            </a:r>
            <a:r>
              <a:rPr lang="en-US" sz="1600" dirty="0">
                <a:solidFill>
                  <a:srgbClr val="000000"/>
                </a:solidFill>
                <a:latin typeface="Consolas" panose="020B0609020204030204" pitchFamily="49" charset="0"/>
              </a:rPr>
              <a:t>;</a:t>
            </a:r>
          </a:p>
          <a:p>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layerDef.ShowLegends</a:t>
            </a:r>
            <a:r>
              <a:rPr lang="en-US" sz="1600" dirty="0">
                <a:solidFill>
                  <a:srgbClr val="000000"/>
                </a:solidFill>
                <a:latin typeface="Consolas" panose="020B0609020204030204" pitchFamily="49" charset="0"/>
              </a:rPr>
              <a:t> = </a:t>
            </a:r>
            <a:r>
              <a:rPr lang="en-US" sz="1600" dirty="0">
                <a:solidFill>
                  <a:srgbClr val="0000FF"/>
                </a:solidFill>
                <a:latin typeface="Consolas" panose="020B0609020204030204" pitchFamily="49" charset="0"/>
              </a:rPr>
              <a:t>false</a:t>
            </a:r>
            <a:r>
              <a:rPr lang="en-US" sz="1600" dirty="0">
                <a:solidFill>
                  <a:srgbClr val="000000"/>
                </a:solidFill>
                <a:latin typeface="Consolas" panose="020B0609020204030204" pitchFamily="49" charset="0"/>
              </a:rPr>
              <a:t>;</a:t>
            </a:r>
          </a:p>
          <a:p>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layerDef.Renderer</a:t>
            </a:r>
            <a:r>
              <a:rPr lang="en-US" sz="1600" dirty="0">
                <a:solidFill>
                  <a:srgbClr val="000000"/>
                </a:solidFill>
                <a:latin typeface="Consolas" panose="020B0609020204030204" pitchFamily="49" charset="0"/>
              </a:rPr>
              <a:t> = </a:t>
            </a:r>
            <a:r>
              <a:rPr lang="en-US" sz="1600" dirty="0">
                <a:solidFill>
                  <a:srgbClr val="0000FF"/>
                </a:solidFill>
                <a:latin typeface="Consolas" panose="020B0609020204030204" pitchFamily="49" charset="0"/>
              </a:rPr>
              <a:t>new</a:t>
            </a:r>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CIMSimpleRenderer</a:t>
            </a:r>
            <a:r>
              <a:rPr lang="en-US" sz="1600" dirty="0">
                <a:solidFill>
                  <a:srgbClr val="000000"/>
                </a:solidFill>
                <a:latin typeface="Consolas" panose="020B0609020204030204" pitchFamily="49" charset="0"/>
              </a:rPr>
              <a:t>() {</a:t>
            </a:r>
          </a:p>
          <a:p>
            <a:r>
              <a:rPr lang="en-US" sz="1600" dirty="0">
                <a:solidFill>
                  <a:srgbClr val="000000"/>
                </a:solidFill>
                <a:latin typeface="Consolas" panose="020B0609020204030204" pitchFamily="49" charset="0"/>
              </a:rPr>
              <a:t>                    Symbol = </a:t>
            </a:r>
            <a:r>
              <a:rPr lang="en-US" sz="1600" dirty="0" err="1">
                <a:solidFill>
                  <a:srgbClr val="000000"/>
                </a:solidFill>
                <a:latin typeface="Consolas" panose="020B0609020204030204" pitchFamily="49" charset="0"/>
              </a:rPr>
              <a:t>SymbolFactory.Instance.ConstructPolygonSymbol</a:t>
            </a:r>
            <a:r>
              <a:rPr lang="en-US" sz="1600" dirty="0">
                <a:solidFill>
                  <a:srgbClr val="000000"/>
                </a:solidFill>
                <a:latin typeface="Consolas" panose="020B0609020204030204" pitchFamily="49" charset="0"/>
              </a:rPr>
              <a:t>(</a:t>
            </a:r>
          </a:p>
          <a:p>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CIMColor.CreateRGBColor</a:t>
            </a:r>
            <a:r>
              <a:rPr lang="en-US" sz="1600" dirty="0">
                <a:solidFill>
                  <a:srgbClr val="000000"/>
                </a:solidFill>
                <a:latin typeface="Consolas" panose="020B0609020204030204" pitchFamily="49" charset="0"/>
              </a:rPr>
              <a:t>(255, 0, 0)).</a:t>
            </a:r>
            <a:r>
              <a:rPr lang="en-US" sz="1600" dirty="0" err="1">
                <a:solidFill>
                  <a:srgbClr val="000000"/>
                </a:solidFill>
                <a:latin typeface="Consolas" panose="020B0609020204030204" pitchFamily="49" charset="0"/>
              </a:rPr>
              <a:t>MakeSymbolReference</a:t>
            </a:r>
            <a:r>
              <a:rPr lang="en-US" sz="1600" dirty="0">
                <a:solidFill>
                  <a:srgbClr val="000000"/>
                </a:solidFill>
                <a:latin typeface="Consolas" panose="020B0609020204030204" pitchFamily="49" charset="0"/>
              </a:rPr>
              <a:t>()</a:t>
            </a:r>
          </a:p>
          <a:p>
            <a:r>
              <a:rPr lang="en-US" sz="1600" dirty="0">
                <a:solidFill>
                  <a:srgbClr val="000000"/>
                </a:solidFill>
                <a:latin typeface="Consolas" panose="020B0609020204030204" pitchFamily="49" charset="0"/>
              </a:rPr>
              <a:t>    };</a:t>
            </a:r>
          </a:p>
          <a:p>
            <a:endParaRPr lang="en-US" sz="1600" dirty="0">
              <a:solidFill>
                <a:srgbClr val="000000"/>
              </a:solidFill>
              <a:latin typeface="Consolas" panose="020B0609020204030204" pitchFamily="49" charset="0"/>
            </a:endParaRPr>
          </a:p>
          <a:p>
            <a:r>
              <a:rPr lang="en-US" sz="1600" dirty="0">
                <a:solidFill>
                  <a:srgbClr val="008000"/>
                </a:solidFill>
                <a:latin typeface="Consolas" panose="020B0609020204030204" pitchFamily="49" charset="0"/>
              </a:rPr>
              <a:t>    //3. Create a new layer using the configured LayerDocument.</a:t>
            </a:r>
            <a:endParaRPr lang="en-US" sz="1600" dirty="0">
              <a:solidFill>
                <a:srgbClr val="000000"/>
              </a:solidFill>
              <a:latin typeface="Consolas" panose="020B0609020204030204" pitchFamily="49" charset="0"/>
            </a:endParaRPr>
          </a:p>
          <a:p>
            <a:r>
              <a:rPr lang="en-US" sz="1600" dirty="0">
                <a:solidFill>
                  <a:srgbClr val="0000FF"/>
                </a:solidFill>
                <a:latin typeface="Consolas" panose="020B0609020204030204" pitchFamily="49" charset="0"/>
              </a:rPr>
              <a:t>    var</a:t>
            </a:r>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layerParams</a:t>
            </a:r>
            <a:r>
              <a:rPr lang="en-US" sz="1600" dirty="0">
                <a:solidFill>
                  <a:srgbClr val="000000"/>
                </a:solidFill>
                <a:latin typeface="Consolas" panose="020B0609020204030204" pitchFamily="49" charset="0"/>
              </a:rPr>
              <a:t> = </a:t>
            </a:r>
            <a:r>
              <a:rPr lang="en-US" sz="1600" dirty="0">
                <a:solidFill>
                  <a:srgbClr val="0000FF"/>
                </a:solidFill>
                <a:latin typeface="Consolas" panose="020B0609020204030204" pitchFamily="49" charset="0"/>
              </a:rPr>
              <a:t>new</a:t>
            </a:r>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LayerCreationParams</a:t>
            </a:r>
            <a:r>
              <a:rPr lang="en-US" sz="1600" dirty="0">
                <a:solidFill>
                  <a:srgbClr val="000000"/>
                </a:solidFill>
                <a:latin typeface="Consolas" panose="020B0609020204030204" pitchFamily="49" charset="0"/>
              </a:rPr>
              <a:t>(</a:t>
            </a:r>
            <a:r>
              <a:rPr lang="en-US" sz="1600" dirty="0" err="1">
                <a:solidFill>
                  <a:srgbClr val="000000"/>
                </a:solidFill>
                <a:latin typeface="Consolas" panose="020B0609020204030204" pitchFamily="49" charset="0"/>
              </a:rPr>
              <a:t>cimLayerDoc</a:t>
            </a:r>
            <a:r>
              <a:rPr lang="en-US" sz="1600" dirty="0">
                <a:solidFill>
                  <a:srgbClr val="000000"/>
                </a:solidFill>
                <a:latin typeface="Consolas" panose="020B0609020204030204" pitchFamily="49" charset="0"/>
              </a:rPr>
              <a:t>);</a:t>
            </a:r>
          </a:p>
          <a:p>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LayerFactory.Instance.CreateLayer</a:t>
            </a:r>
            <a:r>
              <a:rPr lang="en-US" sz="1600" dirty="0">
                <a:solidFill>
                  <a:srgbClr val="000000"/>
                </a:solidFill>
                <a:latin typeface="Consolas" panose="020B0609020204030204" pitchFamily="49" charset="0"/>
              </a:rPr>
              <a:t>&lt;</a:t>
            </a:r>
            <a:r>
              <a:rPr lang="en-US" sz="1600" dirty="0" err="1">
                <a:solidFill>
                  <a:srgbClr val="000000"/>
                </a:solidFill>
                <a:latin typeface="Consolas" panose="020B0609020204030204" pitchFamily="49" charset="0"/>
              </a:rPr>
              <a:t>FeatureLayer</a:t>
            </a:r>
            <a:r>
              <a:rPr lang="en-US" sz="1600" dirty="0">
                <a:solidFill>
                  <a:srgbClr val="000000"/>
                </a:solidFill>
                <a:latin typeface="Consolas" panose="020B0609020204030204" pitchFamily="49" charset="0"/>
              </a:rPr>
              <a:t>&gt;(</a:t>
            </a:r>
            <a:r>
              <a:rPr lang="en-US" sz="1600" dirty="0" err="1">
                <a:solidFill>
                  <a:srgbClr val="000000"/>
                </a:solidFill>
                <a:latin typeface="Consolas" panose="020B0609020204030204" pitchFamily="49" charset="0"/>
              </a:rPr>
              <a:t>layerParams</a:t>
            </a:r>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MapView.Active.Map</a:t>
            </a:r>
            <a:r>
              <a:rPr lang="en-US" sz="1600" dirty="0">
                <a:solidFill>
                  <a:srgbClr val="000000"/>
                </a:solidFill>
                <a:latin typeface="Consolas" panose="020B0609020204030204" pitchFamily="49" charset="0"/>
              </a:rPr>
              <a:t>,</a:t>
            </a:r>
          </a:p>
          <a:p>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LayerPosition.AddToTop</a:t>
            </a:r>
            <a:r>
              <a:rPr lang="en-US" sz="1600" dirty="0">
                <a:solidFill>
                  <a:srgbClr val="000000"/>
                </a:solidFill>
                <a:latin typeface="Consolas" panose="020B0609020204030204" pitchFamily="49" charset="0"/>
              </a:rPr>
              <a:t>);</a:t>
            </a:r>
          </a:p>
          <a:p>
            <a:endParaRPr lang="en-US" sz="1600" dirty="0">
              <a:solidFill>
                <a:srgbClr val="000000"/>
              </a:solidFill>
              <a:latin typeface="Consolas" panose="020B0609020204030204" pitchFamily="49" charset="0"/>
            </a:endParaRPr>
          </a:p>
        </p:txBody>
      </p:sp>
    </p:spTree>
    <p:extLst>
      <p:ext uri="{BB962C8B-B14F-4D97-AF65-F5344CB8AC3E}">
        <p14:creationId xmlns:p14="http://schemas.microsoft.com/office/powerpoint/2010/main" val="3532521517"/>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84200" y="411149"/>
            <a:ext cx="10826496" cy="442866"/>
          </a:xfrm>
        </p:spPr>
        <p:txBody>
          <a:bodyPr/>
          <a:lstStyle/>
          <a:p>
            <a:r>
              <a:rPr lang="en-US" dirty="0"/>
              <a:t>Enhancing the Managed API using the CIM</a:t>
            </a:r>
            <a:br>
              <a:rPr lang="en-US" dirty="0"/>
            </a:br>
            <a:endParaRPr lang="en-US" dirty="0"/>
          </a:p>
        </p:txBody>
      </p:sp>
      <p:sp>
        <p:nvSpPr>
          <p:cNvPr id="19" name="Content Placeholder 18"/>
          <p:cNvSpPr>
            <a:spLocks noGrp="1"/>
          </p:cNvSpPr>
          <p:nvPr>
            <p:ph sz="quarter" idx="10"/>
          </p:nvPr>
        </p:nvSpPr>
        <p:spPr>
          <a:xfrm>
            <a:off x="685800" y="1478035"/>
            <a:ext cx="10369296" cy="3361384"/>
          </a:xfrm>
        </p:spPr>
        <p:txBody>
          <a:bodyPr/>
          <a:lstStyle/>
          <a:p>
            <a:r>
              <a:rPr lang="en-US" sz="2400" dirty="0"/>
              <a:t>Understanding the CIM</a:t>
            </a:r>
          </a:p>
          <a:p>
            <a:pPr lvl="1"/>
            <a:r>
              <a:rPr lang="en-US" sz="2000" dirty="0"/>
              <a:t>Definition</a:t>
            </a:r>
          </a:p>
          <a:p>
            <a:pPr lvl="1"/>
            <a:r>
              <a:rPr lang="en-US" sz="2000" dirty="0"/>
              <a:t>How to retrieve and access the CIM</a:t>
            </a:r>
          </a:p>
          <a:p>
            <a:pPr lvl="1"/>
            <a:r>
              <a:rPr lang="en-US" sz="2000" dirty="0"/>
              <a:t>Transactional Model</a:t>
            </a:r>
          </a:p>
          <a:p>
            <a:r>
              <a:rPr lang="en-US" sz="2400" dirty="0"/>
              <a:t>Practical Applications of CIM</a:t>
            </a:r>
          </a:p>
          <a:p>
            <a:pPr lvl="1"/>
            <a:r>
              <a:rPr lang="en-US" sz="2000" dirty="0"/>
              <a:t>Layer Document</a:t>
            </a:r>
          </a:p>
          <a:p>
            <a:pPr lvl="1"/>
            <a:r>
              <a:rPr lang="en-US" sz="2000" dirty="0"/>
              <a:t>Raster symbolization</a:t>
            </a:r>
          </a:p>
          <a:p>
            <a:pPr lvl="1"/>
            <a:r>
              <a:rPr lang="en-US" sz="2000" dirty="0"/>
              <a:t>Layout Document</a:t>
            </a:r>
          </a:p>
          <a:p>
            <a:pPr lvl="1"/>
            <a:endParaRPr lang="en-US" dirty="0"/>
          </a:p>
        </p:txBody>
      </p:sp>
      <p:sp>
        <p:nvSpPr>
          <p:cNvPr id="8" name="Text Placeholder 2">
            <a:extLst>
              <a:ext uri="{FF2B5EF4-FFF2-40B4-BE49-F238E27FC236}">
                <a16:creationId xmlns:a16="http://schemas.microsoft.com/office/drawing/2014/main" id="{048E9FD9-9722-42BB-AEA2-D23DBB059A25}"/>
              </a:ext>
            </a:extLst>
          </p:cNvPr>
          <p:cNvSpPr txBox="1">
            <a:spLocks/>
          </p:cNvSpPr>
          <p:nvPr/>
        </p:nvSpPr>
        <p:spPr>
          <a:xfrm>
            <a:off x="584200" y="855769"/>
            <a:ext cx="10826496" cy="441112"/>
          </a:xfrm>
          <a:prstGeom prst="rect">
            <a:avLst/>
          </a:prstGeom>
        </p:spPr>
        <p:txBody>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marL="0" indent="0">
              <a:buNone/>
            </a:pPr>
            <a:r>
              <a:rPr lang="en-US" sz="1600" dirty="0">
                <a:solidFill>
                  <a:schemeClr val="accent4">
                    <a:lumMod val="40000"/>
                    <a:lumOff val="60000"/>
                  </a:schemeClr>
                </a:solidFill>
              </a:rPr>
              <a:t>Session Overview</a:t>
            </a:r>
          </a:p>
        </p:txBody>
      </p:sp>
    </p:spTree>
    <p:extLst>
      <p:ext uri="{BB962C8B-B14F-4D97-AF65-F5344CB8AC3E}">
        <p14:creationId xmlns:p14="http://schemas.microsoft.com/office/powerpoint/2010/main" val="1866303047"/>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6EBB46-C91B-44E4-BC47-1B7DAA3D286E}"/>
              </a:ext>
            </a:extLst>
          </p:cNvPr>
          <p:cNvSpPr>
            <a:spLocks noGrp="1"/>
          </p:cNvSpPr>
          <p:nvPr>
            <p:ph type="title"/>
          </p:nvPr>
        </p:nvSpPr>
        <p:spPr/>
        <p:txBody>
          <a:bodyPr/>
          <a:lstStyle/>
          <a:p>
            <a:r>
              <a:rPr lang="en-US" dirty="0" err="1"/>
              <a:t>LayerDocument</a:t>
            </a:r>
            <a:r>
              <a:rPr lang="en-US" dirty="0"/>
              <a:t> – Other Usage Patterns</a:t>
            </a:r>
          </a:p>
        </p:txBody>
      </p:sp>
      <p:sp>
        <p:nvSpPr>
          <p:cNvPr id="7" name="Content Placeholder 6">
            <a:extLst>
              <a:ext uri="{FF2B5EF4-FFF2-40B4-BE49-F238E27FC236}">
                <a16:creationId xmlns:a16="http://schemas.microsoft.com/office/drawing/2014/main" id="{000B3B34-4A0D-447B-8DFD-D92E929DD332}"/>
              </a:ext>
            </a:extLst>
          </p:cNvPr>
          <p:cNvSpPr>
            <a:spLocks noGrp="1"/>
          </p:cNvSpPr>
          <p:nvPr>
            <p:ph sz="quarter" idx="12"/>
          </p:nvPr>
        </p:nvSpPr>
        <p:spPr>
          <a:xfrm>
            <a:off x="759125" y="1535505"/>
            <a:ext cx="10826496" cy="3427413"/>
          </a:xfrm>
        </p:spPr>
        <p:txBody>
          <a:bodyPr/>
          <a:lstStyle/>
          <a:p>
            <a:r>
              <a:rPr lang="en-US" sz="2400" dirty="0"/>
              <a:t>“Apply Symbology From Layer”</a:t>
            </a:r>
          </a:p>
          <a:p>
            <a:pPr lvl="2"/>
            <a:r>
              <a:rPr lang="en-US" sz="2000" dirty="0"/>
              <a:t>Existing layer or layer file contains the symbology we want to use for a new layer</a:t>
            </a:r>
          </a:p>
          <a:p>
            <a:pPr lvl="2"/>
            <a:r>
              <a:rPr lang="en-US" sz="2000" dirty="0"/>
              <a:t>Create a Layer Document from layer or </a:t>
            </a:r>
            <a:r>
              <a:rPr lang="en-US" sz="2000" dirty="0" err="1"/>
              <a:t>LayerX</a:t>
            </a:r>
            <a:r>
              <a:rPr lang="en-US" sz="2000" dirty="0"/>
              <a:t> file</a:t>
            </a:r>
          </a:p>
          <a:p>
            <a:pPr lvl="2"/>
            <a:r>
              <a:rPr lang="en-US" sz="2000" dirty="0"/>
              <a:t>Access the contained layer definition(s) (via </a:t>
            </a:r>
            <a:r>
              <a:rPr lang="en-US" sz="2000" dirty="0" err="1"/>
              <a:t>CIMLayerDocument.LayerDefinitions</a:t>
            </a:r>
            <a:r>
              <a:rPr lang="en-US" sz="2000" dirty="0"/>
              <a:t>)</a:t>
            </a:r>
          </a:p>
          <a:p>
            <a:pPr lvl="3"/>
            <a:r>
              <a:rPr lang="en-US" sz="1800" dirty="0"/>
              <a:t>Configure/Alter as needed</a:t>
            </a:r>
          </a:p>
          <a:p>
            <a:pPr lvl="2"/>
            <a:r>
              <a:rPr lang="en-US" sz="2000" dirty="0"/>
              <a:t>Either: Create a new layer using </a:t>
            </a:r>
            <a:r>
              <a:rPr lang="en-US" sz="2000" dirty="0" err="1"/>
              <a:t>LayerFactory</a:t>
            </a:r>
            <a:r>
              <a:rPr lang="en-US" sz="2000" dirty="0"/>
              <a:t> and </a:t>
            </a:r>
            <a:r>
              <a:rPr lang="en-US" sz="2000" dirty="0" err="1"/>
              <a:t>LayerParams</a:t>
            </a:r>
            <a:endParaRPr lang="en-US" sz="2000" dirty="0"/>
          </a:p>
          <a:p>
            <a:pPr lvl="2"/>
            <a:r>
              <a:rPr lang="en-US" sz="2000" dirty="0"/>
              <a:t>Or: Overwrite an existing layer’s renderer(via </a:t>
            </a:r>
            <a:r>
              <a:rPr lang="en-US" sz="2000" dirty="0" err="1"/>
              <a:t>layer.SetRenderer</a:t>
            </a:r>
            <a:r>
              <a:rPr lang="en-US" sz="2000" dirty="0"/>
              <a:t>(…)</a:t>
            </a:r>
          </a:p>
          <a:p>
            <a:pPr lvl="2"/>
            <a:endParaRPr lang="en-US" sz="1800" dirty="0"/>
          </a:p>
          <a:p>
            <a:pPr lvl="2"/>
            <a:endParaRPr lang="en-US" dirty="0"/>
          </a:p>
          <a:p>
            <a:pPr lvl="1"/>
            <a:endParaRPr lang="en-US" dirty="0"/>
          </a:p>
        </p:txBody>
      </p:sp>
    </p:spTree>
    <p:extLst>
      <p:ext uri="{BB962C8B-B14F-4D97-AF65-F5344CB8AC3E}">
        <p14:creationId xmlns:p14="http://schemas.microsoft.com/office/powerpoint/2010/main" val="106020638"/>
      </p:ext>
    </p:extLst>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6EBB46-C91B-44E4-BC47-1B7DAA3D286E}"/>
              </a:ext>
            </a:extLst>
          </p:cNvPr>
          <p:cNvSpPr>
            <a:spLocks noGrp="1"/>
          </p:cNvSpPr>
          <p:nvPr>
            <p:ph type="title"/>
          </p:nvPr>
        </p:nvSpPr>
        <p:spPr/>
        <p:txBody>
          <a:bodyPr/>
          <a:lstStyle/>
          <a:p>
            <a:r>
              <a:rPr lang="en-US" dirty="0" err="1"/>
              <a:t>LayerDocument</a:t>
            </a:r>
            <a:r>
              <a:rPr lang="en-US" dirty="0"/>
              <a:t> – Other Usage Patterns</a:t>
            </a:r>
          </a:p>
        </p:txBody>
      </p:sp>
      <p:sp>
        <p:nvSpPr>
          <p:cNvPr id="7" name="Content Placeholder 6">
            <a:extLst>
              <a:ext uri="{FF2B5EF4-FFF2-40B4-BE49-F238E27FC236}">
                <a16:creationId xmlns:a16="http://schemas.microsoft.com/office/drawing/2014/main" id="{000B3B34-4A0D-447B-8DFD-D92E929DD332}"/>
              </a:ext>
            </a:extLst>
          </p:cNvPr>
          <p:cNvSpPr>
            <a:spLocks noGrp="1"/>
          </p:cNvSpPr>
          <p:nvPr>
            <p:ph sz="quarter" idx="12"/>
          </p:nvPr>
        </p:nvSpPr>
        <p:spPr>
          <a:xfrm>
            <a:off x="759125" y="1535505"/>
            <a:ext cx="10369296" cy="3427413"/>
          </a:xfrm>
        </p:spPr>
        <p:txBody>
          <a:bodyPr/>
          <a:lstStyle/>
          <a:p>
            <a:pPr lvl="2"/>
            <a:endParaRPr lang="en-US" dirty="0"/>
          </a:p>
          <a:p>
            <a:pPr lvl="1"/>
            <a:endParaRPr lang="en-US" dirty="0"/>
          </a:p>
        </p:txBody>
      </p:sp>
      <p:sp>
        <p:nvSpPr>
          <p:cNvPr id="5" name="TextBox 4">
            <a:extLst>
              <a:ext uri="{FF2B5EF4-FFF2-40B4-BE49-F238E27FC236}">
                <a16:creationId xmlns:a16="http://schemas.microsoft.com/office/drawing/2014/main" id="{0ADB5E7D-5B33-4F20-84D5-BC61AA1B93A6}"/>
              </a:ext>
            </a:extLst>
          </p:cNvPr>
          <p:cNvSpPr txBox="1"/>
          <p:nvPr/>
        </p:nvSpPr>
        <p:spPr>
          <a:xfrm>
            <a:off x="135020" y="1687434"/>
            <a:ext cx="11921706" cy="4797246"/>
          </a:xfrm>
          <a:prstGeom prst="rect">
            <a:avLst/>
          </a:prstGeom>
          <a:solidFill>
            <a:schemeClr val="tx1"/>
          </a:solidFill>
          <a:effectLst/>
        </p:spPr>
        <p:txBody>
          <a:bodyPr wrap="square" lIns="0" tIns="0" rIns="0" bIns="0" rtlCol="0">
            <a:noAutofit/>
          </a:bodyPr>
          <a:lstStyle/>
          <a:p>
            <a:r>
              <a:rPr lang="en-US" sz="1400" dirty="0">
                <a:solidFill>
                  <a:srgbClr val="008000"/>
                </a:solidFill>
                <a:latin typeface="Consolas" panose="020B0609020204030204" pitchFamily="49" charset="0"/>
              </a:rPr>
              <a:t>         </a:t>
            </a:r>
          </a:p>
          <a:p>
            <a:r>
              <a:rPr lang="en-US" sz="1400" dirty="0">
                <a:solidFill>
                  <a:srgbClr val="008000"/>
                </a:solidFill>
                <a:latin typeface="Consolas" panose="020B0609020204030204" pitchFamily="49" charset="0"/>
              </a:rPr>
              <a:t>     //The layer in the TOC we want to render and label</a:t>
            </a:r>
            <a:endParaRPr lang="en-US" sz="1400" dirty="0">
              <a:solidFill>
                <a:srgbClr val="000000"/>
              </a:solidFill>
              <a:latin typeface="Consolas" panose="020B0609020204030204" pitchFamily="49" charset="0"/>
            </a:endParaRPr>
          </a:p>
          <a:p>
            <a:r>
              <a:rPr lang="en-US" sz="1400" dirty="0">
                <a:solidFill>
                  <a:srgbClr val="000000"/>
                </a:solidFill>
                <a:latin typeface="Consolas" panose="020B0609020204030204" pitchFamily="49" charset="0"/>
              </a:rPr>
              <a:t>     </a:t>
            </a:r>
            <a:r>
              <a:rPr lang="en-US" sz="1400" dirty="0">
                <a:solidFill>
                  <a:srgbClr val="0000FF"/>
                </a:solidFill>
                <a:latin typeface="Consolas" panose="020B0609020204030204" pitchFamily="49" charset="0"/>
              </a:rPr>
              <a:t>var</a:t>
            </a:r>
            <a:r>
              <a:rPr lang="en-US" sz="1400" dirty="0">
                <a:solidFill>
                  <a:srgbClr val="000000"/>
                </a:solidFill>
                <a:latin typeface="Consolas" panose="020B0609020204030204" pitchFamily="49" charset="0"/>
              </a:rPr>
              <a:t> </a:t>
            </a:r>
            <a:r>
              <a:rPr lang="en-US" sz="1400" dirty="0" err="1">
                <a:solidFill>
                  <a:srgbClr val="000000"/>
                </a:solidFill>
                <a:latin typeface="Consolas" panose="020B0609020204030204" pitchFamily="49" charset="0"/>
              </a:rPr>
              <a:t>hydrologyLyr</a:t>
            </a:r>
            <a:r>
              <a:rPr lang="en-US" sz="1400" dirty="0">
                <a:solidFill>
                  <a:srgbClr val="000000"/>
                </a:solidFill>
                <a:latin typeface="Consolas" panose="020B0609020204030204" pitchFamily="49" charset="0"/>
              </a:rPr>
              <a:t> = </a:t>
            </a:r>
            <a:r>
              <a:rPr lang="en-US" sz="1400" dirty="0" err="1">
                <a:solidFill>
                  <a:srgbClr val="000000"/>
                </a:solidFill>
                <a:latin typeface="Consolas" panose="020B0609020204030204" pitchFamily="49" charset="0"/>
              </a:rPr>
              <a:t>MapView.Active.Map.FindLayers</a:t>
            </a:r>
            <a:r>
              <a:rPr lang="en-US" sz="1400" dirty="0">
                <a:solidFill>
                  <a:srgbClr val="000000"/>
                </a:solidFill>
                <a:latin typeface="Consolas" panose="020B0609020204030204" pitchFamily="49" charset="0"/>
              </a:rPr>
              <a:t>(</a:t>
            </a:r>
            <a:r>
              <a:rPr lang="en-US" sz="1400" dirty="0">
                <a:solidFill>
                  <a:srgbClr val="A31515"/>
                </a:solidFill>
                <a:latin typeface="Consolas" panose="020B0609020204030204" pitchFamily="49" charset="0"/>
              </a:rPr>
              <a:t>"Hydrology"</a:t>
            </a:r>
            <a:r>
              <a:rPr lang="en-US" sz="1400" dirty="0">
                <a:solidFill>
                  <a:srgbClr val="000000"/>
                </a:solidFill>
                <a:latin typeface="Consolas" panose="020B0609020204030204" pitchFamily="49" charset="0"/>
              </a:rPr>
              <a:t>).First() </a:t>
            </a:r>
            <a:r>
              <a:rPr lang="en-US" sz="1400" dirty="0">
                <a:solidFill>
                  <a:srgbClr val="0000FF"/>
                </a:solidFill>
                <a:latin typeface="Consolas" panose="020B0609020204030204" pitchFamily="49" charset="0"/>
              </a:rPr>
              <a:t>as</a:t>
            </a:r>
            <a:r>
              <a:rPr lang="en-US" sz="1400" dirty="0">
                <a:solidFill>
                  <a:srgbClr val="000000"/>
                </a:solidFill>
                <a:latin typeface="Consolas" panose="020B0609020204030204" pitchFamily="49" charset="0"/>
              </a:rPr>
              <a:t> </a:t>
            </a:r>
            <a:r>
              <a:rPr lang="en-US" sz="1400" dirty="0" err="1">
                <a:solidFill>
                  <a:srgbClr val="000000"/>
                </a:solidFill>
                <a:latin typeface="Consolas" panose="020B0609020204030204" pitchFamily="49" charset="0"/>
              </a:rPr>
              <a:t>FeatureLayer</a:t>
            </a:r>
            <a:r>
              <a:rPr lang="en-US" sz="1400" dirty="0">
                <a:solidFill>
                  <a:srgbClr val="000000"/>
                </a:solidFill>
                <a:latin typeface="Consolas" panose="020B0609020204030204" pitchFamily="49" charset="0"/>
              </a:rPr>
              <a:t>;  </a:t>
            </a:r>
          </a:p>
          <a:p>
            <a:r>
              <a:rPr lang="en-US" sz="1400" dirty="0">
                <a:solidFill>
                  <a:srgbClr val="0000FF"/>
                </a:solidFill>
                <a:latin typeface="Consolas" panose="020B0609020204030204" pitchFamily="49" charset="0"/>
              </a:rPr>
              <a:t>     var</a:t>
            </a:r>
            <a:r>
              <a:rPr lang="en-US" sz="1400" dirty="0">
                <a:solidFill>
                  <a:srgbClr val="000000"/>
                </a:solidFill>
                <a:latin typeface="Consolas" panose="020B0609020204030204" pitchFamily="49" charset="0"/>
              </a:rPr>
              <a:t> </a:t>
            </a:r>
            <a:r>
              <a:rPr lang="en-US" sz="1400" dirty="0" err="1">
                <a:solidFill>
                  <a:srgbClr val="000000"/>
                </a:solidFill>
                <a:latin typeface="Consolas" panose="020B0609020204030204" pitchFamily="49" charset="0"/>
              </a:rPr>
              <a:t>hydroLyrDefn</a:t>
            </a:r>
            <a:r>
              <a:rPr lang="en-US" sz="1400" dirty="0">
                <a:solidFill>
                  <a:srgbClr val="000000"/>
                </a:solidFill>
                <a:latin typeface="Consolas" panose="020B0609020204030204" pitchFamily="49" charset="0"/>
              </a:rPr>
              <a:t> = </a:t>
            </a:r>
            <a:r>
              <a:rPr lang="en-US" sz="1400" dirty="0" err="1">
                <a:solidFill>
                  <a:srgbClr val="000000"/>
                </a:solidFill>
                <a:latin typeface="Consolas" panose="020B0609020204030204" pitchFamily="49" charset="0"/>
              </a:rPr>
              <a:t>hydrologyLyr.GetDefinition</a:t>
            </a:r>
            <a:r>
              <a:rPr lang="en-US" sz="1400" dirty="0">
                <a:solidFill>
                  <a:srgbClr val="000000"/>
                </a:solidFill>
                <a:latin typeface="Consolas" panose="020B0609020204030204" pitchFamily="49" charset="0"/>
              </a:rPr>
              <a:t>() </a:t>
            </a:r>
            <a:r>
              <a:rPr lang="en-US" sz="1400" dirty="0">
                <a:solidFill>
                  <a:srgbClr val="0000FF"/>
                </a:solidFill>
                <a:latin typeface="Consolas" panose="020B0609020204030204" pitchFamily="49" charset="0"/>
              </a:rPr>
              <a:t>as</a:t>
            </a:r>
            <a:r>
              <a:rPr lang="en-US" sz="1400" dirty="0">
                <a:solidFill>
                  <a:srgbClr val="000000"/>
                </a:solidFill>
                <a:latin typeface="Consolas" panose="020B0609020204030204" pitchFamily="49" charset="0"/>
              </a:rPr>
              <a:t> </a:t>
            </a:r>
            <a:r>
              <a:rPr lang="en-US" sz="1400" dirty="0" err="1">
                <a:solidFill>
                  <a:srgbClr val="000000"/>
                </a:solidFill>
                <a:latin typeface="Consolas" panose="020B0609020204030204" pitchFamily="49" charset="0"/>
              </a:rPr>
              <a:t>CIMFeatureLayer</a:t>
            </a:r>
            <a:r>
              <a:rPr lang="en-US" sz="1400" dirty="0">
                <a:solidFill>
                  <a:srgbClr val="000000"/>
                </a:solidFill>
                <a:latin typeface="Consolas" panose="020B0609020204030204" pitchFamily="49" charset="0"/>
              </a:rPr>
              <a:t>;</a:t>
            </a:r>
          </a:p>
          <a:p>
            <a:endParaRPr lang="en-US" sz="1400" dirty="0">
              <a:solidFill>
                <a:srgbClr val="000000"/>
              </a:solidFill>
              <a:latin typeface="Consolas" panose="020B0609020204030204" pitchFamily="49" charset="0"/>
            </a:endParaRPr>
          </a:p>
          <a:p>
            <a:r>
              <a:rPr lang="en-US" sz="1400" dirty="0">
                <a:solidFill>
                  <a:srgbClr val="000000"/>
                </a:solidFill>
                <a:latin typeface="Consolas" panose="020B0609020204030204" pitchFamily="49" charset="0"/>
              </a:rPr>
              <a:t>     </a:t>
            </a:r>
            <a:r>
              <a:rPr lang="en-US" sz="1400" dirty="0">
                <a:solidFill>
                  <a:srgbClr val="008000"/>
                </a:solidFill>
                <a:latin typeface="Consolas" panose="020B0609020204030204" pitchFamily="49" charset="0"/>
              </a:rPr>
              <a:t>//Get the Layer Document from the </a:t>
            </a:r>
            <a:r>
              <a:rPr lang="en-US" sz="1400" dirty="0" err="1">
                <a:solidFill>
                  <a:srgbClr val="008000"/>
                </a:solidFill>
                <a:latin typeface="Consolas" panose="020B0609020204030204" pitchFamily="49" charset="0"/>
              </a:rPr>
              <a:t>lyrx</a:t>
            </a:r>
            <a:r>
              <a:rPr lang="en-US" sz="1400" dirty="0">
                <a:solidFill>
                  <a:srgbClr val="008000"/>
                </a:solidFill>
                <a:latin typeface="Consolas" panose="020B0609020204030204" pitchFamily="49" charset="0"/>
              </a:rPr>
              <a:t> file</a:t>
            </a:r>
            <a:endParaRPr lang="en-US" sz="1400" dirty="0">
              <a:solidFill>
                <a:srgbClr val="000000"/>
              </a:solidFill>
              <a:latin typeface="Consolas" panose="020B0609020204030204" pitchFamily="49" charset="0"/>
            </a:endParaRPr>
          </a:p>
          <a:p>
            <a:r>
              <a:rPr lang="en-US" sz="1400" dirty="0">
                <a:solidFill>
                  <a:srgbClr val="000000"/>
                </a:solidFill>
                <a:latin typeface="Consolas" panose="020B0609020204030204" pitchFamily="49" charset="0"/>
              </a:rPr>
              <a:t>     </a:t>
            </a:r>
            <a:r>
              <a:rPr lang="en-US" sz="1400" dirty="0">
                <a:solidFill>
                  <a:srgbClr val="0000FF"/>
                </a:solidFill>
                <a:latin typeface="Consolas" panose="020B0609020204030204" pitchFamily="49" charset="0"/>
              </a:rPr>
              <a:t>var</a:t>
            </a:r>
            <a:r>
              <a:rPr lang="en-US" sz="1400" dirty="0">
                <a:solidFill>
                  <a:srgbClr val="000000"/>
                </a:solidFill>
                <a:latin typeface="Consolas" panose="020B0609020204030204" pitchFamily="49" charset="0"/>
              </a:rPr>
              <a:t> </a:t>
            </a:r>
            <a:r>
              <a:rPr lang="en-US" sz="1400" dirty="0" err="1">
                <a:solidFill>
                  <a:srgbClr val="000000"/>
                </a:solidFill>
                <a:latin typeface="Consolas" panose="020B0609020204030204" pitchFamily="49" charset="0"/>
              </a:rPr>
              <a:t>lyrDocFromLyrxFile</a:t>
            </a:r>
            <a:r>
              <a:rPr lang="en-US" sz="1400" dirty="0">
                <a:solidFill>
                  <a:srgbClr val="000000"/>
                </a:solidFill>
                <a:latin typeface="Consolas" panose="020B0609020204030204" pitchFamily="49" charset="0"/>
              </a:rPr>
              <a:t> = </a:t>
            </a:r>
            <a:r>
              <a:rPr lang="en-US" sz="1400" dirty="0">
                <a:solidFill>
                  <a:srgbClr val="0000FF"/>
                </a:solidFill>
                <a:latin typeface="Consolas" panose="020B0609020204030204" pitchFamily="49" charset="0"/>
              </a:rPr>
              <a:t>new</a:t>
            </a:r>
            <a:r>
              <a:rPr lang="en-US" sz="1400" dirty="0">
                <a:solidFill>
                  <a:srgbClr val="000000"/>
                </a:solidFill>
                <a:latin typeface="Consolas" panose="020B0609020204030204" pitchFamily="49" charset="0"/>
              </a:rPr>
              <a:t> LayerDocument(</a:t>
            </a:r>
            <a:r>
              <a:rPr lang="en-US" sz="1400" dirty="0">
                <a:solidFill>
                  <a:srgbClr val="800000"/>
                </a:solidFill>
                <a:latin typeface="Consolas" panose="020B0609020204030204" pitchFamily="49" charset="0"/>
              </a:rPr>
              <a:t>@"C:\Data\Symbology.lyrx"</a:t>
            </a:r>
            <a:r>
              <a:rPr lang="en-US" sz="1400" dirty="0">
                <a:solidFill>
                  <a:srgbClr val="000000"/>
                </a:solidFill>
                <a:latin typeface="Consolas" panose="020B0609020204030204" pitchFamily="49" charset="0"/>
              </a:rPr>
              <a:t>);</a:t>
            </a:r>
          </a:p>
          <a:p>
            <a:r>
              <a:rPr lang="en-US" sz="1400" dirty="0">
                <a:solidFill>
                  <a:srgbClr val="000000"/>
                </a:solidFill>
                <a:latin typeface="Consolas" panose="020B0609020204030204" pitchFamily="49" charset="0"/>
              </a:rPr>
              <a:t>     </a:t>
            </a:r>
            <a:r>
              <a:rPr lang="en-US" sz="1400" dirty="0">
                <a:solidFill>
                  <a:srgbClr val="0000FF"/>
                </a:solidFill>
                <a:latin typeface="Consolas" panose="020B0609020204030204" pitchFamily="49" charset="0"/>
              </a:rPr>
              <a:t>var</a:t>
            </a:r>
            <a:r>
              <a:rPr lang="en-US" sz="1400" dirty="0">
                <a:solidFill>
                  <a:srgbClr val="000000"/>
                </a:solidFill>
                <a:latin typeface="Consolas" panose="020B0609020204030204" pitchFamily="49" charset="0"/>
              </a:rPr>
              <a:t> </a:t>
            </a:r>
            <a:r>
              <a:rPr lang="en-US" sz="1400" dirty="0" err="1">
                <a:solidFill>
                  <a:srgbClr val="000000"/>
                </a:solidFill>
                <a:latin typeface="Consolas" panose="020B0609020204030204" pitchFamily="49" charset="0"/>
              </a:rPr>
              <a:t>cimLyrDef</a:t>
            </a:r>
            <a:r>
              <a:rPr lang="en-US" sz="1400" dirty="0">
                <a:solidFill>
                  <a:srgbClr val="000000"/>
                </a:solidFill>
                <a:latin typeface="Consolas" panose="020B0609020204030204" pitchFamily="49" charset="0"/>
              </a:rPr>
              <a:t> = </a:t>
            </a:r>
            <a:r>
              <a:rPr lang="en-US" sz="1400" dirty="0" err="1">
                <a:solidFill>
                  <a:srgbClr val="000000"/>
                </a:solidFill>
                <a:latin typeface="Consolas" panose="020B0609020204030204" pitchFamily="49" charset="0"/>
              </a:rPr>
              <a:t>lyrDocFromLyrxFile.GetCIMLayerDocument</a:t>
            </a:r>
            <a:r>
              <a:rPr lang="en-US" sz="1400" dirty="0">
                <a:solidFill>
                  <a:srgbClr val="000000"/>
                </a:solidFill>
                <a:latin typeface="Consolas" panose="020B0609020204030204" pitchFamily="49" charset="0"/>
              </a:rPr>
              <a:t>();</a:t>
            </a:r>
          </a:p>
          <a:p>
            <a:endParaRPr lang="en-US" sz="1400" dirty="0">
              <a:solidFill>
                <a:srgbClr val="000000"/>
              </a:solidFill>
              <a:latin typeface="Consolas" panose="020B0609020204030204" pitchFamily="49" charset="0"/>
            </a:endParaRPr>
          </a:p>
          <a:p>
            <a:r>
              <a:rPr lang="en-US" sz="1400" dirty="0">
                <a:solidFill>
                  <a:srgbClr val="000000"/>
                </a:solidFill>
                <a:latin typeface="Consolas" panose="020B0609020204030204" pitchFamily="49" charset="0"/>
              </a:rPr>
              <a:t>     </a:t>
            </a:r>
            <a:r>
              <a:rPr lang="en-US" sz="1400" dirty="0">
                <a:solidFill>
                  <a:srgbClr val="008000"/>
                </a:solidFill>
                <a:latin typeface="Consolas" panose="020B0609020204030204" pitchFamily="49" charset="0"/>
              </a:rPr>
              <a:t>//Get the renderer from the CIMLayerDocument</a:t>
            </a:r>
            <a:endParaRPr lang="en-US" sz="1400" dirty="0">
              <a:solidFill>
                <a:srgbClr val="000000"/>
              </a:solidFill>
              <a:latin typeface="Consolas" panose="020B0609020204030204" pitchFamily="49" charset="0"/>
            </a:endParaRPr>
          </a:p>
          <a:p>
            <a:r>
              <a:rPr lang="en-US" sz="1400" dirty="0">
                <a:solidFill>
                  <a:srgbClr val="000000"/>
                </a:solidFill>
                <a:latin typeface="Consolas" panose="020B0609020204030204" pitchFamily="49" charset="0"/>
              </a:rPr>
              <a:t>     </a:t>
            </a:r>
            <a:r>
              <a:rPr lang="en-US" sz="1400" dirty="0">
                <a:solidFill>
                  <a:srgbClr val="0000FF"/>
                </a:solidFill>
                <a:latin typeface="Consolas" panose="020B0609020204030204" pitchFamily="49" charset="0"/>
              </a:rPr>
              <a:t>var</a:t>
            </a:r>
            <a:r>
              <a:rPr lang="en-US" sz="1400" dirty="0">
                <a:solidFill>
                  <a:srgbClr val="000000"/>
                </a:solidFill>
                <a:latin typeface="Consolas" panose="020B0609020204030204" pitchFamily="49" charset="0"/>
              </a:rPr>
              <a:t> </a:t>
            </a:r>
            <a:r>
              <a:rPr lang="en-US" sz="1400" dirty="0" err="1">
                <a:solidFill>
                  <a:srgbClr val="000000"/>
                </a:solidFill>
                <a:latin typeface="Consolas" panose="020B0609020204030204" pitchFamily="49" charset="0"/>
              </a:rPr>
              <a:t>rendererFromLayerFile</a:t>
            </a:r>
            <a:r>
              <a:rPr lang="en-US" sz="1400" dirty="0">
                <a:solidFill>
                  <a:srgbClr val="000000"/>
                </a:solidFill>
                <a:latin typeface="Consolas" panose="020B0609020204030204" pitchFamily="49" charset="0"/>
              </a:rPr>
              <a:t> = ((</a:t>
            </a:r>
            <a:r>
              <a:rPr lang="en-US" sz="1400" dirty="0" err="1">
                <a:solidFill>
                  <a:srgbClr val="000000"/>
                </a:solidFill>
                <a:latin typeface="Consolas" panose="020B0609020204030204" pitchFamily="49" charset="0"/>
              </a:rPr>
              <a:t>CIMFeatureLayer</a:t>
            </a:r>
            <a:r>
              <a:rPr lang="en-US" sz="1400" dirty="0">
                <a:solidFill>
                  <a:srgbClr val="000000"/>
                </a:solidFill>
                <a:latin typeface="Consolas" panose="020B0609020204030204" pitchFamily="49" charset="0"/>
              </a:rPr>
              <a:t>)</a:t>
            </a:r>
            <a:r>
              <a:rPr lang="en-US" sz="1400" dirty="0" err="1">
                <a:solidFill>
                  <a:srgbClr val="000000"/>
                </a:solidFill>
                <a:latin typeface="Consolas" panose="020B0609020204030204" pitchFamily="49" charset="0"/>
              </a:rPr>
              <a:t>cimLyrDef.LayerDefinitions</a:t>
            </a:r>
            <a:r>
              <a:rPr lang="en-US" sz="1400" dirty="0">
                <a:solidFill>
                  <a:srgbClr val="000000"/>
                </a:solidFill>
                <a:latin typeface="Consolas" panose="020B0609020204030204" pitchFamily="49" charset="0"/>
              </a:rPr>
              <a:t>[0]).Renderer </a:t>
            </a:r>
            <a:r>
              <a:rPr lang="en-US" sz="1400" dirty="0">
                <a:solidFill>
                  <a:srgbClr val="0000FF"/>
                </a:solidFill>
                <a:latin typeface="Consolas" panose="020B0609020204030204" pitchFamily="49" charset="0"/>
              </a:rPr>
              <a:t>as</a:t>
            </a:r>
            <a:r>
              <a:rPr lang="en-US" sz="1400" dirty="0">
                <a:solidFill>
                  <a:srgbClr val="000000"/>
                </a:solidFill>
                <a:latin typeface="Consolas" panose="020B0609020204030204" pitchFamily="49" charset="0"/>
              </a:rPr>
              <a:t> </a:t>
            </a:r>
            <a:r>
              <a:rPr lang="en-US" sz="1400" dirty="0" err="1">
                <a:solidFill>
                  <a:srgbClr val="000000"/>
                </a:solidFill>
                <a:latin typeface="Consolas" panose="020B0609020204030204" pitchFamily="49" charset="0"/>
              </a:rPr>
              <a:t>CIMClassBreaksRenderer</a:t>
            </a:r>
            <a:r>
              <a:rPr lang="en-US" sz="1400" dirty="0">
                <a:solidFill>
                  <a:srgbClr val="000000"/>
                </a:solidFill>
                <a:latin typeface="Consolas" panose="020B0609020204030204" pitchFamily="49" charset="0"/>
              </a:rPr>
              <a:t>;</a:t>
            </a:r>
          </a:p>
          <a:p>
            <a:r>
              <a:rPr lang="en-US" sz="1400" dirty="0">
                <a:solidFill>
                  <a:srgbClr val="008000"/>
                </a:solidFill>
                <a:latin typeface="Consolas" panose="020B0609020204030204" pitchFamily="49" charset="0"/>
              </a:rPr>
              <a:t>         </a:t>
            </a:r>
          </a:p>
          <a:p>
            <a:r>
              <a:rPr lang="en-US" sz="1400" dirty="0">
                <a:solidFill>
                  <a:srgbClr val="008000"/>
                </a:solidFill>
                <a:latin typeface="Consolas" panose="020B0609020204030204" pitchFamily="49" charset="0"/>
              </a:rPr>
              <a:t>     //Get the Label class from the CIMLayerDocument</a:t>
            </a:r>
            <a:endParaRPr lang="en-US" sz="1400" dirty="0">
              <a:solidFill>
                <a:srgbClr val="000000"/>
              </a:solidFill>
              <a:latin typeface="Consolas" panose="020B0609020204030204" pitchFamily="49" charset="0"/>
            </a:endParaRPr>
          </a:p>
          <a:p>
            <a:r>
              <a:rPr lang="en-US" sz="1400" dirty="0">
                <a:solidFill>
                  <a:srgbClr val="000000"/>
                </a:solidFill>
                <a:latin typeface="Consolas" panose="020B0609020204030204" pitchFamily="49" charset="0"/>
              </a:rPr>
              <a:t>     </a:t>
            </a:r>
            <a:r>
              <a:rPr lang="en-US" sz="1400" dirty="0">
                <a:solidFill>
                  <a:srgbClr val="0000FF"/>
                </a:solidFill>
                <a:latin typeface="Consolas" panose="020B0609020204030204" pitchFamily="49" charset="0"/>
              </a:rPr>
              <a:t>var</a:t>
            </a:r>
            <a:r>
              <a:rPr lang="en-US" sz="1400" dirty="0">
                <a:solidFill>
                  <a:srgbClr val="000000"/>
                </a:solidFill>
                <a:latin typeface="Consolas" panose="020B0609020204030204" pitchFamily="49" charset="0"/>
              </a:rPr>
              <a:t> </a:t>
            </a:r>
            <a:r>
              <a:rPr lang="en-US" sz="1400" dirty="0" err="1">
                <a:solidFill>
                  <a:srgbClr val="000000"/>
                </a:solidFill>
                <a:latin typeface="Consolas" panose="020B0609020204030204" pitchFamily="49" charset="0"/>
              </a:rPr>
              <a:t>labelClassFromLayerFile</a:t>
            </a:r>
            <a:r>
              <a:rPr lang="en-US" sz="1400" dirty="0">
                <a:solidFill>
                  <a:srgbClr val="000000"/>
                </a:solidFill>
                <a:latin typeface="Consolas" panose="020B0609020204030204" pitchFamily="49" charset="0"/>
              </a:rPr>
              <a:t> = ((</a:t>
            </a:r>
            <a:r>
              <a:rPr lang="en-US" sz="1400" dirty="0" err="1">
                <a:solidFill>
                  <a:srgbClr val="000000"/>
                </a:solidFill>
                <a:latin typeface="Consolas" panose="020B0609020204030204" pitchFamily="49" charset="0"/>
              </a:rPr>
              <a:t>CIMFeatureLayer</a:t>
            </a:r>
            <a:r>
              <a:rPr lang="en-US" sz="1400" dirty="0">
                <a:solidFill>
                  <a:srgbClr val="000000"/>
                </a:solidFill>
                <a:latin typeface="Consolas" panose="020B0609020204030204" pitchFamily="49" charset="0"/>
              </a:rPr>
              <a:t>)</a:t>
            </a:r>
            <a:r>
              <a:rPr lang="en-US" sz="1400" dirty="0" err="1">
                <a:solidFill>
                  <a:srgbClr val="000000"/>
                </a:solidFill>
                <a:latin typeface="Consolas" panose="020B0609020204030204" pitchFamily="49" charset="0"/>
              </a:rPr>
              <a:t>cimLyrDef.LayerDefinitions</a:t>
            </a:r>
            <a:r>
              <a:rPr lang="en-US" sz="1400" dirty="0">
                <a:solidFill>
                  <a:srgbClr val="000000"/>
                </a:solidFill>
                <a:latin typeface="Consolas" panose="020B0609020204030204" pitchFamily="49" charset="0"/>
              </a:rPr>
              <a:t>[0]).</a:t>
            </a:r>
            <a:r>
              <a:rPr lang="en-US" sz="1400" dirty="0" err="1">
                <a:solidFill>
                  <a:srgbClr val="000000"/>
                </a:solidFill>
                <a:latin typeface="Consolas" panose="020B0609020204030204" pitchFamily="49" charset="0"/>
              </a:rPr>
              <a:t>LabelClasses</a:t>
            </a:r>
            <a:r>
              <a:rPr lang="en-US" sz="1400" dirty="0">
                <a:solidFill>
                  <a:srgbClr val="000000"/>
                </a:solidFill>
                <a:latin typeface="Consolas" panose="020B0609020204030204" pitchFamily="49" charset="0"/>
              </a:rPr>
              <a:t>[0];</a:t>
            </a:r>
          </a:p>
          <a:p>
            <a:r>
              <a:rPr lang="en-US" sz="1400" dirty="0">
                <a:solidFill>
                  <a:srgbClr val="000000"/>
                </a:solidFill>
                <a:latin typeface="Consolas" panose="020B0609020204030204" pitchFamily="49" charset="0"/>
              </a:rPr>
              <a:t>         </a:t>
            </a:r>
          </a:p>
          <a:p>
            <a:r>
              <a:rPr lang="en-US" sz="1400" dirty="0">
                <a:solidFill>
                  <a:srgbClr val="000000"/>
                </a:solidFill>
                <a:latin typeface="Consolas" panose="020B0609020204030204" pitchFamily="49" charset="0"/>
              </a:rPr>
              <a:t>     </a:t>
            </a:r>
            <a:r>
              <a:rPr lang="en-US" sz="1400" dirty="0">
                <a:solidFill>
                  <a:srgbClr val="008000"/>
                </a:solidFill>
                <a:latin typeface="Consolas" panose="020B0609020204030204" pitchFamily="49" charset="0"/>
              </a:rPr>
              <a:t>//Set renderer from </a:t>
            </a:r>
            <a:r>
              <a:rPr lang="en-US" sz="1400" dirty="0" err="1">
                <a:solidFill>
                  <a:srgbClr val="008000"/>
                </a:solidFill>
                <a:latin typeface="Consolas" panose="020B0609020204030204" pitchFamily="49" charset="0"/>
              </a:rPr>
              <a:t>LayerDoc</a:t>
            </a:r>
            <a:r>
              <a:rPr lang="en-US" sz="1400" dirty="0">
                <a:solidFill>
                  <a:srgbClr val="008000"/>
                </a:solidFill>
                <a:latin typeface="Consolas" panose="020B0609020204030204" pitchFamily="49" charset="0"/>
              </a:rPr>
              <a:t> to the hydrology layer</a:t>
            </a:r>
          </a:p>
          <a:p>
            <a:r>
              <a:rPr lang="en-US" sz="1400" dirty="0">
                <a:solidFill>
                  <a:srgbClr val="000000"/>
                </a:solidFill>
                <a:latin typeface="Consolas" panose="020B0609020204030204" pitchFamily="49" charset="0"/>
              </a:rPr>
              <a:t>     </a:t>
            </a:r>
            <a:r>
              <a:rPr lang="en-US" sz="1400" dirty="0" err="1">
                <a:solidFill>
                  <a:srgbClr val="000000"/>
                </a:solidFill>
                <a:latin typeface="Consolas" panose="020B0609020204030204" pitchFamily="49" charset="0"/>
              </a:rPr>
              <a:t>hydroLyrDefn.Renderer</a:t>
            </a:r>
            <a:r>
              <a:rPr lang="en-US" sz="1400" dirty="0">
                <a:solidFill>
                  <a:srgbClr val="000000"/>
                </a:solidFill>
                <a:latin typeface="Consolas" panose="020B0609020204030204" pitchFamily="49" charset="0"/>
              </a:rPr>
              <a:t> = </a:t>
            </a:r>
            <a:r>
              <a:rPr lang="en-US" sz="1400" dirty="0" err="1">
                <a:solidFill>
                  <a:srgbClr val="000000"/>
                </a:solidFill>
                <a:latin typeface="Consolas" panose="020B0609020204030204" pitchFamily="49" charset="0"/>
              </a:rPr>
              <a:t>rendererFromLayerFile</a:t>
            </a:r>
            <a:r>
              <a:rPr lang="en-US" sz="1400" dirty="0">
                <a:solidFill>
                  <a:srgbClr val="000000"/>
                </a:solidFill>
                <a:latin typeface="Consolas" panose="020B0609020204030204" pitchFamily="49" charset="0"/>
              </a:rPr>
              <a:t>;</a:t>
            </a:r>
          </a:p>
          <a:p>
            <a:r>
              <a:rPr lang="en-US" sz="1400" dirty="0">
                <a:solidFill>
                  <a:srgbClr val="008000"/>
                </a:solidFill>
                <a:latin typeface="Consolas" panose="020B0609020204030204" pitchFamily="49" charset="0"/>
              </a:rPr>
              <a:t>     //Set the label class from </a:t>
            </a:r>
            <a:r>
              <a:rPr lang="en-US" sz="1400" dirty="0" err="1">
                <a:solidFill>
                  <a:srgbClr val="008000"/>
                </a:solidFill>
                <a:latin typeface="Consolas" panose="020B0609020204030204" pitchFamily="49" charset="0"/>
              </a:rPr>
              <a:t>LayerDoc</a:t>
            </a:r>
            <a:r>
              <a:rPr lang="en-US" sz="1400" dirty="0">
                <a:solidFill>
                  <a:srgbClr val="008000"/>
                </a:solidFill>
                <a:latin typeface="Consolas" panose="020B0609020204030204" pitchFamily="49" charset="0"/>
              </a:rPr>
              <a:t> to the hydrology layer</a:t>
            </a:r>
            <a:endParaRPr lang="en-US" sz="1400" dirty="0">
              <a:solidFill>
                <a:srgbClr val="000000"/>
              </a:solidFill>
              <a:latin typeface="Consolas" panose="020B0609020204030204" pitchFamily="49" charset="0"/>
            </a:endParaRPr>
          </a:p>
          <a:p>
            <a:r>
              <a:rPr lang="en-US" sz="1400" dirty="0">
                <a:solidFill>
                  <a:srgbClr val="000000"/>
                </a:solidFill>
                <a:latin typeface="Consolas" panose="020B0609020204030204" pitchFamily="49" charset="0"/>
              </a:rPr>
              <a:t>     </a:t>
            </a:r>
            <a:r>
              <a:rPr lang="en-US" sz="1400" dirty="0" err="1">
                <a:solidFill>
                  <a:srgbClr val="000000"/>
                </a:solidFill>
                <a:latin typeface="Consolas" panose="020B0609020204030204" pitchFamily="49" charset="0"/>
              </a:rPr>
              <a:t>hydroLyrDefn.LabelClasses</a:t>
            </a:r>
            <a:r>
              <a:rPr lang="en-US" sz="1400" dirty="0">
                <a:solidFill>
                  <a:srgbClr val="000000"/>
                </a:solidFill>
                <a:latin typeface="Consolas" panose="020B0609020204030204" pitchFamily="49" charset="0"/>
              </a:rPr>
              <a:t>[0] = </a:t>
            </a:r>
            <a:r>
              <a:rPr lang="en-US" sz="1400" dirty="0" err="1">
                <a:solidFill>
                  <a:srgbClr val="000000"/>
                </a:solidFill>
                <a:latin typeface="Consolas" panose="020B0609020204030204" pitchFamily="49" charset="0"/>
              </a:rPr>
              <a:t>labelClassFromLayerFile</a:t>
            </a:r>
            <a:r>
              <a:rPr lang="en-US" sz="1400" dirty="0">
                <a:solidFill>
                  <a:srgbClr val="000000"/>
                </a:solidFill>
                <a:latin typeface="Consolas" panose="020B0609020204030204" pitchFamily="49" charset="0"/>
              </a:rPr>
              <a:t>;</a:t>
            </a:r>
          </a:p>
          <a:p>
            <a:endParaRPr lang="en-US" sz="1400" dirty="0">
              <a:solidFill>
                <a:srgbClr val="000000"/>
              </a:solidFill>
              <a:latin typeface="Consolas" panose="020B0609020204030204" pitchFamily="49" charset="0"/>
            </a:endParaRPr>
          </a:p>
          <a:p>
            <a:r>
              <a:rPr lang="en-US" sz="1400" dirty="0">
                <a:solidFill>
                  <a:srgbClr val="000000"/>
                </a:solidFill>
                <a:latin typeface="Consolas" panose="020B0609020204030204" pitchFamily="49" charset="0"/>
              </a:rPr>
              <a:t>     </a:t>
            </a:r>
            <a:r>
              <a:rPr lang="en-US" sz="1400" dirty="0" err="1">
                <a:solidFill>
                  <a:srgbClr val="000000"/>
                </a:solidFill>
                <a:latin typeface="Consolas" panose="020B0609020204030204" pitchFamily="49" charset="0"/>
              </a:rPr>
              <a:t>hydrologyLyr.SetDefinition</a:t>
            </a:r>
            <a:r>
              <a:rPr lang="en-US" sz="1400" dirty="0">
                <a:solidFill>
                  <a:srgbClr val="000000"/>
                </a:solidFill>
                <a:latin typeface="Consolas" panose="020B0609020204030204" pitchFamily="49" charset="0"/>
              </a:rPr>
              <a:t>(</a:t>
            </a:r>
            <a:r>
              <a:rPr lang="en-US" sz="1400" dirty="0" err="1">
                <a:solidFill>
                  <a:srgbClr val="000000"/>
                </a:solidFill>
                <a:latin typeface="Consolas" panose="020B0609020204030204" pitchFamily="49" charset="0"/>
              </a:rPr>
              <a:t>hydroLyrDefn</a:t>
            </a:r>
            <a:r>
              <a:rPr lang="en-US" sz="1400" dirty="0">
                <a:solidFill>
                  <a:srgbClr val="000000"/>
                </a:solidFill>
                <a:latin typeface="Consolas" panose="020B0609020204030204" pitchFamily="49" charset="0"/>
              </a:rPr>
              <a:t>);</a:t>
            </a:r>
          </a:p>
        </p:txBody>
      </p:sp>
      <p:sp>
        <p:nvSpPr>
          <p:cNvPr id="3" name="TextBox 2">
            <a:extLst>
              <a:ext uri="{FF2B5EF4-FFF2-40B4-BE49-F238E27FC236}">
                <a16:creationId xmlns:a16="http://schemas.microsoft.com/office/drawing/2014/main" id="{955459B0-872F-4A21-981A-3959B2D0B3E6}"/>
              </a:ext>
            </a:extLst>
          </p:cNvPr>
          <p:cNvSpPr txBox="1"/>
          <p:nvPr/>
        </p:nvSpPr>
        <p:spPr>
          <a:xfrm>
            <a:off x="682625" y="1080072"/>
            <a:ext cx="9697508" cy="626533"/>
          </a:xfrm>
          <a:prstGeom prst="rect">
            <a:avLst/>
          </a:prstGeom>
          <a:noFill/>
          <a:effectLst/>
        </p:spPr>
        <p:txBody>
          <a:bodyPr wrap="square" lIns="0" tIns="0" rIns="0" bIns="0" rtlCol="0">
            <a:noAutofit/>
          </a:bodyPr>
          <a:lstStyle/>
          <a:p>
            <a:pPr eaLnBrk="0" hangingPunct="0">
              <a:lnSpc>
                <a:spcPts val="1800"/>
              </a:lnSpc>
            </a:pPr>
            <a:endParaRPr lang="en-US" sz="2000" b="1" dirty="0">
              <a:cs typeface="Arial"/>
            </a:endParaRPr>
          </a:p>
          <a:p>
            <a:pPr eaLnBrk="0" hangingPunct="0">
              <a:lnSpc>
                <a:spcPts val="1800"/>
              </a:lnSpc>
            </a:pPr>
            <a:r>
              <a:rPr lang="en-US" sz="2000" b="1" dirty="0">
                <a:cs typeface="Arial"/>
              </a:rPr>
              <a:t>Apply Symbology From Layer</a:t>
            </a:r>
          </a:p>
        </p:txBody>
      </p:sp>
    </p:spTree>
    <p:extLst>
      <p:ext uri="{BB962C8B-B14F-4D97-AF65-F5344CB8AC3E}">
        <p14:creationId xmlns:p14="http://schemas.microsoft.com/office/powerpoint/2010/main" val="2440292235"/>
      </p:ext>
    </p:extLst>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18A96D-2AE6-453F-A138-EA3389BD99F1}"/>
              </a:ext>
            </a:extLst>
          </p:cNvPr>
          <p:cNvSpPr>
            <a:spLocks noGrp="1"/>
          </p:cNvSpPr>
          <p:nvPr>
            <p:ph type="title"/>
          </p:nvPr>
        </p:nvSpPr>
        <p:spPr>
          <a:xfrm>
            <a:off x="582283" y="253850"/>
            <a:ext cx="10826496" cy="369332"/>
          </a:xfrm>
        </p:spPr>
        <p:txBody>
          <a:bodyPr/>
          <a:lstStyle/>
          <a:p>
            <a:r>
              <a:rPr lang="en-US" dirty="0"/>
              <a:t>LayerDocument – Other Usage Patterns </a:t>
            </a:r>
          </a:p>
        </p:txBody>
      </p:sp>
      <p:sp>
        <p:nvSpPr>
          <p:cNvPr id="5" name="TextBox 4">
            <a:extLst>
              <a:ext uri="{FF2B5EF4-FFF2-40B4-BE49-F238E27FC236}">
                <a16:creationId xmlns:a16="http://schemas.microsoft.com/office/drawing/2014/main" id="{4AF75B18-3B73-477F-9265-60009311721D}"/>
              </a:ext>
            </a:extLst>
          </p:cNvPr>
          <p:cNvSpPr txBox="1"/>
          <p:nvPr/>
        </p:nvSpPr>
        <p:spPr>
          <a:xfrm>
            <a:off x="147788" y="3634912"/>
            <a:ext cx="11914810" cy="2969238"/>
          </a:xfrm>
          <a:prstGeom prst="rect">
            <a:avLst/>
          </a:prstGeom>
          <a:solidFill>
            <a:schemeClr val="tx1"/>
          </a:solidFill>
          <a:effectLst/>
        </p:spPr>
        <p:txBody>
          <a:bodyPr wrap="square" lIns="0" tIns="0" rIns="0" bIns="0" rtlCol="0">
            <a:noAutofit/>
          </a:bodyPr>
          <a:lstStyle/>
          <a:p>
            <a:r>
              <a:rPr lang="en-US" sz="1400" dirty="0">
                <a:solidFill>
                  <a:srgbClr val="008000"/>
                </a:solidFill>
                <a:latin typeface="Consolas" panose="020B0609020204030204" pitchFamily="49" charset="0"/>
              </a:rPr>
              <a:t>       </a:t>
            </a:r>
          </a:p>
          <a:p>
            <a:r>
              <a:rPr lang="en-US" sz="1400" dirty="0">
                <a:solidFill>
                  <a:srgbClr val="008000"/>
                </a:solidFill>
                <a:latin typeface="Consolas" panose="020B0609020204030204" pitchFamily="49" charset="0"/>
              </a:rPr>
              <a:t>       //Get the CIM Document – Hydrology layer</a:t>
            </a:r>
            <a:endParaRPr lang="en-US" sz="1400" dirty="0">
              <a:solidFill>
                <a:srgbClr val="000000"/>
              </a:solidFill>
              <a:latin typeface="Consolas" panose="020B0609020204030204" pitchFamily="49" charset="0"/>
            </a:endParaRPr>
          </a:p>
          <a:p>
            <a:r>
              <a:rPr lang="en-US" sz="1400" dirty="0">
                <a:solidFill>
                  <a:srgbClr val="0000FF"/>
                </a:solidFill>
                <a:latin typeface="Consolas" panose="020B0609020204030204" pitchFamily="49" charset="0"/>
              </a:rPr>
              <a:t>       var</a:t>
            </a:r>
            <a:r>
              <a:rPr lang="en-US" sz="1400" dirty="0">
                <a:solidFill>
                  <a:srgbClr val="000000"/>
                </a:solidFill>
                <a:latin typeface="Consolas" panose="020B0609020204030204" pitchFamily="49" charset="0"/>
              </a:rPr>
              <a:t> </a:t>
            </a:r>
            <a:r>
              <a:rPr lang="en-US" sz="1400" dirty="0" err="1">
                <a:solidFill>
                  <a:srgbClr val="000000"/>
                </a:solidFill>
                <a:latin typeface="Consolas" panose="020B0609020204030204" pitchFamily="49" charset="0"/>
              </a:rPr>
              <a:t>cimLyrDef</a:t>
            </a:r>
            <a:r>
              <a:rPr lang="en-US" sz="1400" dirty="0">
                <a:solidFill>
                  <a:srgbClr val="000000"/>
                </a:solidFill>
                <a:latin typeface="Consolas" panose="020B0609020204030204" pitchFamily="49" charset="0"/>
              </a:rPr>
              <a:t> = </a:t>
            </a:r>
            <a:r>
              <a:rPr lang="en-US" sz="1400" dirty="0" err="1">
                <a:solidFill>
                  <a:srgbClr val="000000"/>
                </a:solidFill>
                <a:latin typeface="Consolas" panose="020B0609020204030204" pitchFamily="49" charset="0"/>
              </a:rPr>
              <a:t>hydrologyLyrDoc.GetCIMLayerDocument</a:t>
            </a:r>
            <a:r>
              <a:rPr lang="en-US" sz="1400" dirty="0">
                <a:solidFill>
                  <a:srgbClr val="000000"/>
                </a:solidFill>
                <a:latin typeface="Consolas" panose="020B0609020204030204" pitchFamily="49" charset="0"/>
              </a:rPr>
              <a:t>();</a:t>
            </a:r>
          </a:p>
          <a:p>
            <a:endParaRPr lang="en-US" sz="1400" dirty="0">
              <a:solidFill>
                <a:srgbClr val="000000"/>
              </a:solidFill>
              <a:latin typeface="Consolas" panose="020B0609020204030204" pitchFamily="49" charset="0"/>
            </a:endParaRPr>
          </a:p>
          <a:p>
            <a:r>
              <a:rPr lang="en-US" sz="1400" dirty="0">
                <a:solidFill>
                  <a:srgbClr val="008000"/>
                </a:solidFill>
                <a:latin typeface="Consolas" panose="020B0609020204030204" pitchFamily="49" charset="0"/>
              </a:rPr>
              <a:t>       //Add the Display Filters to the CIM Layer Doc</a:t>
            </a:r>
          </a:p>
          <a:p>
            <a:r>
              <a:rPr lang="en-US" sz="1400" dirty="0">
                <a:solidFill>
                  <a:srgbClr val="008000"/>
                </a:solidFill>
                <a:latin typeface="Consolas" panose="020B0609020204030204" pitchFamily="49" charset="0"/>
              </a:rPr>
              <a:t>       //Note: Use exact same code to configure an existing layer</a:t>
            </a:r>
          </a:p>
          <a:p>
            <a:endParaRPr lang="en-US" sz="1400" dirty="0">
              <a:solidFill>
                <a:srgbClr val="000000"/>
              </a:solidFill>
              <a:latin typeface="Consolas" panose="020B0609020204030204" pitchFamily="49" charset="0"/>
            </a:endParaRPr>
          </a:p>
          <a:p>
            <a:r>
              <a:rPr lang="en-US" sz="1400" dirty="0">
                <a:solidFill>
                  <a:srgbClr val="000000"/>
                </a:solidFill>
                <a:latin typeface="Consolas" panose="020B0609020204030204" pitchFamily="49" charset="0"/>
              </a:rPr>
              <a:t>       ((</a:t>
            </a:r>
            <a:r>
              <a:rPr lang="en-US" sz="1400" dirty="0" err="1">
                <a:solidFill>
                  <a:srgbClr val="000000"/>
                </a:solidFill>
                <a:latin typeface="Consolas" panose="020B0609020204030204" pitchFamily="49" charset="0"/>
              </a:rPr>
              <a:t>CIMFeatureLayer</a:t>
            </a:r>
            <a:r>
              <a:rPr lang="en-US" sz="1400" dirty="0">
                <a:solidFill>
                  <a:srgbClr val="000000"/>
                </a:solidFill>
                <a:latin typeface="Consolas" panose="020B0609020204030204" pitchFamily="49" charset="0"/>
              </a:rPr>
              <a:t>) </a:t>
            </a:r>
            <a:r>
              <a:rPr lang="en-US" sz="1400" dirty="0" err="1">
                <a:solidFill>
                  <a:srgbClr val="000000"/>
                </a:solidFill>
                <a:latin typeface="Consolas" panose="020B0609020204030204" pitchFamily="49" charset="0"/>
              </a:rPr>
              <a:t>cimLyrDef.LayerDefinitions</a:t>
            </a:r>
            <a:r>
              <a:rPr lang="en-US" sz="1400" dirty="0">
                <a:solidFill>
                  <a:srgbClr val="000000"/>
                </a:solidFill>
                <a:latin typeface="Consolas" panose="020B0609020204030204" pitchFamily="49" charset="0"/>
              </a:rPr>
              <a:t>[0]).</a:t>
            </a:r>
            <a:r>
              <a:rPr lang="en-US" sz="1400" dirty="0" err="1">
                <a:solidFill>
                  <a:srgbClr val="000000"/>
                </a:solidFill>
                <a:latin typeface="Consolas" panose="020B0609020204030204" pitchFamily="49" charset="0"/>
              </a:rPr>
              <a:t>DisplayFilters</a:t>
            </a:r>
            <a:r>
              <a:rPr lang="en-US" sz="1400" dirty="0">
                <a:solidFill>
                  <a:srgbClr val="000000"/>
                </a:solidFill>
                <a:latin typeface="Consolas" panose="020B0609020204030204" pitchFamily="49" charset="0"/>
              </a:rPr>
              <a:t> = </a:t>
            </a:r>
            <a:r>
              <a:rPr lang="en-US" sz="1400" dirty="0" err="1">
                <a:solidFill>
                  <a:srgbClr val="000000"/>
                </a:solidFill>
                <a:latin typeface="Consolas" panose="020B0609020204030204" pitchFamily="49" charset="0"/>
              </a:rPr>
              <a:t>arrayDisplayFilters.ToArray</a:t>
            </a:r>
            <a:r>
              <a:rPr lang="en-US" sz="1400" dirty="0">
                <a:solidFill>
                  <a:srgbClr val="000000"/>
                </a:solidFill>
                <a:latin typeface="Consolas" panose="020B0609020204030204" pitchFamily="49" charset="0"/>
              </a:rPr>
              <a:t>();</a:t>
            </a:r>
          </a:p>
          <a:p>
            <a:r>
              <a:rPr lang="en-US" sz="1400" dirty="0">
                <a:solidFill>
                  <a:srgbClr val="008000"/>
                </a:solidFill>
                <a:latin typeface="Consolas" panose="020B0609020204030204" pitchFamily="49" charset="0"/>
              </a:rPr>
              <a:t>       </a:t>
            </a:r>
          </a:p>
          <a:p>
            <a:endParaRPr lang="en-US" sz="1400" dirty="0">
              <a:solidFill>
                <a:srgbClr val="000000"/>
              </a:solidFill>
              <a:latin typeface="Consolas" panose="020B0609020204030204" pitchFamily="49" charset="0"/>
            </a:endParaRPr>
          </a:p>
          <a:p>
            <a:r>
              <a:rPr lang="en-US" sz="1400" dirty="0">
                <a:solidFill>
                  <a:srgbClr val="008000"/>
                </a:solidFill>
                <a:latin typeface="Consolas" panose="020B0609020204030204" pitchFamily="49" charset="0"/>
              </a:rPr>
              <a:t>       //Add a new layer to the map using the configured </a:t>
            </a:r>
            <a:r>
              <a:rPr lang="en-US" sz="1400" dirty="0" err="1">
                <a:solidFill>
                  <a:srgbClr val="008000"/>
                </a:solidFill>
                <a:latin typeface="Consolas" panose="020B0609020204030204" pitchFamily="49" charset="0"/>
              </a:rPr>
              <a:t>LayerDocument</a:t>
            </a:r>
            <a:r>
              <a:rPr lang="en-US" sz="1400" dirty="0">
                <a:solidFill>
                  <a:srgbClr val="008000"/>
                </a:solidFill>
                <a:latin typeface="Consolas" panose="020B0609020204030204" pitchFamily="49" charset="0"/>
              </a:rPr>
              <a:t> in memory.</a:t>
            </a:r>
            <a:endParaRPr lang="en-US" sz="1400" dirty="0">
              <a:solidFill>
                <a:srgbClr val="000000"/>
              </a:solidFill>
              <a:latin typeface="Consolas" panose="020B0609020204030204" pitchFamily="49" charset="0"/>
            </a:endParaRPr>
          </a:p>
          <a:p>
            <a:r>
              <a:rPr lang="en-US" sz="1400" dirty="0">
                <a:solidFill>
                  <a:srgbClr val="0000FF"/>
                </a:solidFill>
                <a:latin typeface="Consolas" panose="020B0609020204030204" pitchFamily="49" charset="0"/>
              </a:rPr>
              <a:t>       var</a:t>
            </a:r>
            <a:r>
              <a:rPr lang="en-US" sz="1400" dirty="0">
                <a:solidFill>
                  <a:srgbClr val="000000"/>
                </a:solidFill>
                <a:latin typeface="Consolas" panose="020B0609020204030204" pitchFamily="49" charset="0"/>
              </a:rPr>
              <a:t> </a:t>
            </a:r>
            <a:r>
              <a:rPr lang="en-US" sz="1400" dirty="0" err="1">
                <a:solidFill>
                  <a:srgbClr val="000000"/>
                </a:solidFill>
                <a:latin typeface="Consolas" panose="020B0609020204030204" pitchFamily="49" charset="0"/>
              </a:rPr>
              <a:t>featureLayerParams</a:t>
            </a:r>
            <a:r>
              <a:rPr lang="en-US" sz="1400" dirty="0">
                <a:solidFill>
                  <a:srgbClr val="000000"/>
                </a:solidFill>
                <a:latin typeface="Consolas" panose="020B0609020204030204" pitchFamily="49" charset="0"/>
              </a:rPr>
              <a:t> = </a:t>
            </a:r>
            <a:r>
              <a:rPr lang="en-US" sz="1400" dirty="0">
                <a:solidFill>
                  <a:srgbClr val="0000FF"/>
                </a:solidFill>
                <a:latin typeface="Consolas" panose="020B0609020204030204" pitchFamily="49" charset="0"/>
              </a:rPr>
              <a:t>new</a:t>
            </a:r>
            <a:r>
              <a:rPr lang="en-US" sz="1400" dirty="0">
                <a:solidFill>
                  <a:srgbClr val="000000"/>
                </a:solidFill>
                <a:latin typeface="Consolas" panose="020B0609020204030204" pitchFamily="49" charset="0"/>
              </a:rPr>
              <a:t> </a:t>
            </a:r>
            <a:r>
              <a:rPr lang="en-US" sz="1400" dirty="0" err="1">
                <a:solidFill>
                  <a:srgbClr val="000000"/>
                </a:solidFill>
                <a:latin typeface="Consolas" panose="020B0609020204030204" pitchFamily="49" charset="0"/>
              </a:rPr>
              <a:t>LayerCreationParams</a:t>
            </a:r>
            <a:r>
              <a:rPr lang="en-US" sz="1400" dirty="0">
                <a:solidFill>
                  <a:srgbClr val="000000"/>
                </a:solidFill>
                <a:latin typeface="Consolas" panose="020B0609020204030204" pitchFamily="49" charset="0"/>
              </a:rPr>
              <a:t>(</a:t>
            </a:r>
            <a:r>
              <a:rPr lang="en-US" sz="1400" dirty="0" err="1">
                <a:solidFill>
                  <a:srgbClr val="000000"/>
                </a:solidFill>
                <a:latin typeface="Consolas" panose="020B0609020204030204" pitchFamily="49" charset="0"/>
              </a:rPr>
              <a:t>cimLyrDef</a:t>
            </a:r>
            <a:r>
              <a:rPr lang="en-US" sz="1400" dirty="0">
                <a:solidFill>
                  <a:srgbClr val="000000"/>
                </a:solidFill>
                <a:latin typeface="Consolas" panose="020B0609020204030204" pitchFamily="49" charset="0"/>
              </a:rPr>
              <a:t>);         </a:t>
            </a:r>
          </a:p>
          <a:p>
            <a:r>
              <a:rPr lang="en-US" sz="1400" dirty="0">
                <a:solidFill>
                  <a:srgbClr val="000000"/>
                </a:solidFill>
                <a:latin typeface="Consolas" panose="020B0609020204030204" pitchFamily="49" charset="0"/>
              </a:rPr>
              <a:t>       </a:t>
            </a:r>
            <a:r>
              <a:rPr lang="en-US" sz="1400" dirty="0" err="1">
                <a:solidFill>
                  <a:srgbClr val="000000"/>
                </a:solidFill>
                <a:latin typeface="Consolas" panose="020B0609020204030204" pitchFamily="49" charset="0"/>
              </a:rPr>
              <a:t>LayerFactory.Instance.CreateLayer</a:t>
            </a:r>
            <a:r>
              <a:rPr lang="en-US" sz="1400" dirty="0">
                <a:solidFill>
                  <a:srgbClr val="000000"/>
                </a:solidFill>
                <a:latin typeface="Consolas" panose="020B0609020204030204" pitchFamily="49" charset="0"/>
              </a:rPr>
              <a:t>&lt;</a:t>
            </a:r>
            <a:r>
              <a:rPr lang="en-US" sz="1400" dirty="0" err="1">
                <a:solidFill>
                  <a:srgbClr val="000000"/>
                </a:solidFill>
                <a:latin typeface="Consolas" panose="020B0609020204030204" pitchFamily="49" charset="0"/>
              </a:rPr>
              <a:t>FeatureLayer</a:t>
            </a:r>
            <a:r>
              <a:rPr lang="en-US" sz="1400" dirty="0">
                <a:solidFill>
                  <a:srgbClr val="000000"/>
                </a:solidFill>
                <a:latin typeface="Consolas" panose="020B0609020204030204" pitchFamily="49" charset="0"/>
              </a:rPr>
              <a:t>&gt;(</a:t>
            </a:r>
            <a:r>
              <a:rPr lang="en-US" sz="1400" dirty="0" err="1">
                <a:solidFill>
                  <a:srgbClr val="000000"/>
                </a:solidFill>
                <a:latin typeface="Consolas" panose="020B0609020204030204" pitchFamily="49" charset="0"/>
              </a:rPr>
              <a:t>featureLayerParams</a:t>
            </a:r>
            <a:r>
              <a:rPr lang="en-US" sz="1400" dirty="0">
                <a:solidFill>
                  <a:srgbClr val="000000"/>
                </a:solidFill>
                <a:latin typeface="Consolas" panose="020B0609020204030204" pitchFamily="49" charset="0"/>
              </a:rPr>
              <a:t>, </a:t>
            </a:r>
            <a:r>
              <a:rPr lang="en-US" sz="1400" dirty="0" err="1">
                <a:solidFill>
                  <a:srgbClr val="000000"/>
                </a:solidFill>
                <a:latin typeface="Consolas" panose="020B0609020204030204" pitchFamily="49" charset="0"/>
              </a:rPr>
              <a:t>MapView.Active.Map</a:t>
            </a:r>
            <a:r>
              <a:rPr lang="en-US" sz="1400" dirty="0">
                <a:solidFill>
                  <a:srgbClr val="000000"/>
                </a:solidFill>
                <a:latin typeface="Consolas" panose="020B0609020204030204" pitchFamily="49" charset="0"/>
              </a:rPr>
              <a:t>, </a:t>
            </a:r>
            <a:r>
              <a:rPr lang="en-US" sz="1400" dirty="0" err="1">
                <a:solidFill>
                  <a:srgbClr val="000000"/>
                </a:solidFill>
                <a:latin typeface="Consolas" panose="020B0609020204030204" pitchFamily="49" charset="0"/>
              </a:rPr>
              <a:t>LayerPosition.AddToTop</a:t>
            </a:r>
            <a:r>
              <a:rPr lang="en-US" sz="1400" dirty="0">
                <a:solidFill>
                  <a:srgbClr val="000000"/>
                </a:solidFill>
                <a:latin typeface="Consolas" panose="020B0609020204030204" pitchFamily="49" charset="0"/>
              </a:rPr>
              <a:t>);</a:t>
            </a:r>
          </a:p>
          <a:p>
            <a:endParaRPr lang="en-US" sz="1400" dirty="0">
              <a:solidFill>
                <a:srgbClr val="000000"/>
              </a:solidFill>
              <a:latin typeface="Consolas" panose="020B0609020204030204" pitchFamily="49" charset="0"/>
            </a:endParaRPr>
          </a:p>
          <a:p>
            <a:endParaRPr lang="en-US" sz="1400" dirty="0">
              <a:solidFill>
                <a:srgbClr val="000000"/>
              </a:solidFill>
              <a:latin typeface="Consolas" panose="020B0609020204030204" pitchFamily="49" charset="0"/>
            </a:endParaRPr>
          </a:p>
          <a:p>
            <a:endParaRPr lang="en-US" sz="1400" dirty="0">
              <a:solidFill>
                <a:srgbClr val="000000"/>
              </a:solidFill>
              <a:latin typeface="Consolas" panose="020B0609020204030204" pitchFamily="49" charset="0"/>
            </a:endParaRPr>
          </a:p>
        </p:txBody>
      </p:sp>
      <p:sp>
        <p:nvSpPr>
          <p:cNvPr id="6" name="Rectangle 5">
            <a:extLst>
              <a:ext uri="{FF2B5EF4-FFF2-40B4-BE49-F238E27FC236}">
                <a16:creationId xmlns:a16="http://schemas.microsoft.com/office/drawing/2014/main" id="{0EB0E740-4BC7-47DF-B234-D7073C3533A8}"/>
              </a:ext>
            </a:extLst>
          </p:cNvPr>
          <p:cNvSpPr/>
          <p:nvPr/>
        </p:nvSpPr>
        <p:spPr bwMode="auto">
          <a:xfrm>
            <a:off x="1204487" y="3080056"/>
            <a:ext cx="941033" cy="248574"/>
          </a:xfrm>
          <a:prstGeom prst="rect">
            <a:avLst/>
          </a:prstGeom>
          <a:noFill/>
          <a:ln w="2857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7" name="Rectangle 6">
            <a:extLst>
              <a:ext uri="{FF2B5EF4-FFF2-40B4-BE49-F238E27FC236}">
                <a16:creationId xmlns:a16="http://schemas.microsoft.com/office/drawing/2014/main" id="{7DD6AB06-FEE8-4F52-83AC-5E1659BA9DFD}"/>
              </a:ext>
            </a:extLst>
          </p:cNvPr>
          <p:cNvSpPr/>
          <p:nvPr/>
        </p:nvSpPr>
        <p:spPr bwMode="auto">
          <a:xfrm>
            <a:off x="843361" y="5075380"/>
            <a:ext cx="10104039" cy="408373"/>
          </a:xfrm>
          <a:prstGeom prst="rect">
            <a:avLst/>
          </a:prstGeom>
          <a:noFill/>
          <a:ln w="2857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1" name="Rectangle 10">
            <a:extLst>
              <a:ext uri="{FF2B5EF4-FFF2-40B4-BE49-F238E27FC236}">
                <a16:creationId xmlns:a16="http://schemas.microsoft.com/office/drawing/2014/main" id="{CEF26ECB-C9E8-4CF7-9BB8-C63668D82441}"/>
              </a:ext>
            </a:extLst>
          </p:cNvPr>
          <p:cNvSpPr/>
          <p:nvPr/>
        </p:nvSpPr>
        <p:spPr bwMode="auto">
          <a:xfrm>
            <a:off x="6820032" y="2742703"/>
            <a:ext cx="5140171" cy="408373"/>
          </a:xfrm>
          <a:prstGeom prst="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0" name="TextBox 9">
            <a:extLst>
              <a:ext uri="{FF2B5EF4-FFF2-40B4-BE49-F238E27FC236}">
                <a16:creationId xmlns:a16="http://schemas.microsoft.com/office/drawing/2014/main" id="{90F3D11E-D54D-4530-95A3-9CC9F29207B9}"/>
              </a:ext>
            </a:extLst>
          </p:cNvPr>
          <p:cNvSpPr txBox="1"/>
          <p:nvPr/>
        </p:nvSpPr>
        <p:spPr>
          <a:xfrm>
            <a:off x="6944320" y="2840358"/>
            <a:ext cx="4909351" cy="310718"/>
          </a:xfrm>
          <a:prstGeom prst="rect">
            <a:avLst/>
          </a:prstGeom>
          <a:noFill/>
          <a:effectLst/>
        </p:spPr>
        <p:txBody>
          <a:bodyPr wrap="square" lIns="0" tIns="0" rIns="0" bIns="0" rtlCol="0">
            <a:noAutofit/>
          </a:bodyPr>
          <a:lstStyle/>
          <a:p>
            <a:pPr algn="l" eaLnBrk="0" hangingPunct="0">
              <a:lnSpc>
                <a:spcPts val="1800"/>
              </a:lnSpc>
            </a:pPr>
            <a:r>
              <a:rPr lang="en-US" sz="1400" b="1" dirty="0">
                <a:solidFill>
                  <a:schemeClr val="bg1"/>
                </a:solidFill>
                <a:ea typeface="+mn-ea"/>
                <a:cs typeface="+mn-cs"/>
              </a:rPr>
              <a:t>Option 2: Configure a </a:t>
            </a:r>
            <a:r>
              <a:rPr lang="en-US" sz="1400" b="1" dirty="0">
                <a:solidFill>
                  <a:schemeClr val="bg1"/>
                </a:solidFill>
              </a:rPr>
              <a:t>Layer using the LayerDocument</a:t>
            </a:r>
            <a:endParaRPr lang="en-US" sz="1400" b="1" dirty="0">
              <a:solidFill>
                <a:schemeClr val="bg1"/>
              </a:solidFill>
              <a:ea typeface="+mn-ea"/>
              <a:cs typeface="+mn-cs"/>
            </a:endParaRPr>
          </a:p>
        </p:txBody>
      </p:sp>
      <p:sp>
        <p:nvSpPr>
          <p:cNvPr id="13" name="Arrow: Right 12">
            <a:extLst>
              <a:ext uri="{FF2B5EF4-FFF2-40B4-BE49-F238E27FC236}">
                <a16:creationId xmlns:a16="http://schemas.microsoft.com/office/drawing/2014/main" id="{D5958126-73B3-4456-9DD0-E60663F99E5D}"/>
              </a:ext>
            </a:extLst>
          </p:cNvPr>
          <p:cNvSpPr/>
          <p:nvPr/>
        </p:nvSpPr>
        <p:spPr bwMode="auto">
          <a:xfrm>
            <a:off x="265421" y="3080056"/>
            <a:ext cx="527556" cy="248574"/>
          </a:xfrm>
          <a:prstGeom prst="rightArrow">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5" name="Arrow: Right 14">
            <a:extLst>
              <a:ext uri="{FF2B5EF4-FFF2-40B4-BE49-F238E27FC236}">
                <a16:creationId xmlns:a16="http://schemas.microsoft.com/office/drawing/2014/main" id="{B88DA75F-3198-43F0-85C5-8776CAD5C5E7}"/>
              </a:ext>
            </a:extLst>
          </p:cNvPr>
          <p:cNvSpPr/>
          <p:nvPr/>
        </p:nvSpPr>
        <p:spPr bwMode="auto">
          <a:xfrm rot="5400000">
            <a:off x="6680541" y="4687315"/>
            <a:ext cx="527556" cy="248574"/>
          </a:xfrm>
          <a:prstGeom prst="rightArrow">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4" name="TextBox 3">
            <a:extLst>
              <a:ext uri="{FF2B5EF4-FFF2-40B4-BE49-F238E27FC236}">
                <a16:creationId xmlns:a16="http://schemas.microsoft.com/office/drawing/2014/main" id="{877B1A3A-D80D-4C4B-95B0-906C431ECA9A}"/>
              </a:ext>
            </a:extLst>
          </p:cNvPr>
          <p:cNvSpPr txBox="1"/>
          <p:nvPr/>
        </p:nvSpPr>
        <p:spPr>
          <a:xfrm>
            <a:off x="147789" y="761360"/>
            <a:ext cx="11914809" cy="2735374"/>
          </a:xfrm>
          <a:prstGeom prst="rect">
            <a:avLst/>
          </a:prstGeom>
          <a:solidFill>
            <a:schemeClr val="tx1"/>
          </a:solidFill>
          <a:effectLst/>
        </p:spPr>
        <p:txBody>
          <a:bodyPr wrap="square" lIns="0" tIns="0" rIns="0" bIns="0" rtlCol="0">
            <a:noAutofit/>
          </a:bodyPr>
          <a:lstStyle/>
          <a:p>
            <a:r>
              <a:rPr lang="en-US" sz="1400" dirty="0">
                <a:solidFill>
                  <a:srgbClr val="008000"/>
                </a:solidFill>
                <a:latin typeface="Consolas" panose="020B0609020204030204" pitchFamily="49" charset="0"/>
              </a:rPr>
              <a:t>              </a:t>
            </a:r>
            <a:endParaRPr lang="en-US" sz="1400" dirty="0">
              <a:solidFill>
                <a:srgbClr val="000000"/>
              </a:solidFill>
              <a:latin typeface="Consolas" panose="020B0609020204030204" pitchFamily="49" charset="0"/>
            </a:endParaRPr>
          </a:p>
          <a:p>
            <a:pPr lvl="0"/>
            <a:r>
              <a:rPr lang="en-US" sz="1400" dirty="0">
                <a:solidFill>
                  <a:srgbClr val="000000"/>
                </a:solidFill>
                <a:latin typeface="Consolas" panose="020B0609020204030204" pitchFamily="49" charset="0"/>
              </a:rPr>
              <a:t>        </a:t>
            </a:r>
            <a:r>
              <a:rPr lang="en-US" sz="1400" dirty="0">
                <a:solidFill>
                  <a:srgbClr val="008000"/>
                </a:solidFill>
                <a:latin typeface="Consolas" panose="020B0609020204030204" pitchFamily="49" charset="0"/>
              </a:rPr>
              <a:t>//Get the CIM Definition of an existing layer</a:t>
            </a:r>
            <a:endParaRPr lang="en-US" sz="1400" dirty="0">
              <a:solidFill>
                <a:srgbClr val="000000"/>
              </a:solidFill>
              <a:latin typeface="Consolas" panose="020B0609020204030204" pitchFamily="49" charset="0"/>
            </a:endParaRPr>
          </a:p>
          <a:p>
            <a:r>
              <a:rPr lang="en-US" sz="1400" dirty="0">
                <a:solidFill>
                  <a:srgbClr val="000000"/>
                </a:solidFill>
                <a:latin typeface="Consolas" panose="020B0609020204030204" pitchFamily="49" charset="0"/>
              </a:rPr>
              <a:t>        </a:t>
            </a:r>
            <a:r>
              <a:rPr lang="en-US" sz="1400" dirty="0" err="1">
                <a:solidFill>
                  <a:srgbClr val="000000"/>
                </a:solidFill>
                <a:latin typeface="Consolas" panose="020B0609020204030204" pitchFamily="49" charset="0"/>
              </a:rPr>
              <a:t>cimLyrDef</a:t>
            </a:r>
            <a:r>
              <a:rPr lang="en-US" sz="1400" dirty="0">
                <a:solidFill>
                  <a:srgbClr val="000000"/>
                </a:solidFill>
                <a:latin typeface="Consolas" panose="020B0609020204030204" pitchFamily="49" charset="0"/>
              </a:rPr>
              <a:t> = </a:t>
            </a:r>
            <a:r>
              <a:rPr lang="en-US" sz="1400" dirty="0" err="1">
                <a:solidFill>
                  <a:srgbClr val="000000"/>
                </a:solidFill>
                <a:latin typeface="Consolas" panose="020B0609020204030204" pitchFamily="49" charset="0"/>
              </a:rPr>
              <a:t>existingLayer.GetDefinition</a:t>
            </a:r>
            <a:r>
              <a:rPr lang="en-US" sz="1400" dirty="0">
                <a:solidFill>
                  <a:srgbClr val="000000"/>
                </a:solidFill>
                <a:latin typeface="Consolas" panose="020B0609020204030204" pitchFamily="49" charset="0"/>
              </a:rPr>
              <a:t>();</a:t>
            </a:r>
          </a:p>
          <a:p>
            <a:endParaRPr lang="en-US" sz="1400" dirty="0">
              <a:solidFill>
                <a:srgbClr val="000000"/>
              </a:solidFill>
              <a:latin typeface="Consolas" panose="020B0609020204030204" pitchFamily="49" charset="0"/>
            </a:endParaRPr>
          </a:p>
          <a:p>
            <a:r>
              <a:rPr lang="en-US" sz="1400" dirty="0">
                <a:solidFill>
                  <a:srgbClr val="000000"/>
                </a:solidFill>
                <a:latin typeface="Consolas" panose="020B0609020204030204" pitchFamily="49" charset="0"/>
              </a:rPr>
              <a:t>        </a:t>
            </a:r>
            <a:r>
              <a:rPr lang="en-US" sz="1400" dirty="0">
                <a:solidFill>
                  <a:srgbClr val="008000"/>
                </a:solidFill>
                <a:latin typeface="Consolas" panose="020B0609020204030204" pitchFamily="49" charset="0"/>
              </a:rPr>
              <a:t>//Create a list of Display Filters</a:t>
            </a:r>
            <a:endParaRPr lang="en-US" sz="1400" dirty="0">
              <a:solidFill>
                <a:srgbClr val="000000"/>
              </a:solidFill>
              <a:latin typeface="Consolas" panose="020B0609020204030204" pitchFamily="49" charset="0"/>
            </a:endParaRPr>
          </a:p>
          <a:p>
            <a:r>
              <a:rPr lang="en-US" sz="1400" dirty="0">
                <a:solidFill>
                  <a:srgbClr val="0000FF"/>
                </a:solidFill>
                <a:latin typeface="Consolas" panose="020B0609020204030204" pitchFamily="49" charset="0"/>
              </a:rPr>
              <a:t>       var</a:t>
            </a:r>
            <a:r>
              <a:rPr lang="en-US" sz="1400" dirty="0">
                <a:solidFill>
                  <a:srgbClr val="000000"/>
                </a:solidFill>
                <a:latin typeface="Consolas" panose="020B0609020204030204" pitchFamily="49" charset="0"/>
              </a:rPr>
              <a:t> </a:t>
            </a:r>
            <a:r>
              <a:rPr lang="en-US" sz="1400" dirty="0" err="1">
                <a:solidFill>
                  <a:srgbClr val="000000"/>
                </a:solidFill>
                <a:latin typeface="Consolas" panose="020B0609020204030204" pitchFamily="49" charset="0"/>
              </a:rPr>
              <a:t>arrayDisplayFilters</a:t>
            </a:r>
            <a:r>
              <a:rPr lang="en-US" sz="1400" dirty="0">
                <a:solidFill>
                  <a:srgbClr val="000000"/>
                </a:solidFill>
                <a:latin typeface="Consolas" panose="020B0609020204030204" pitchFamily="49" charset="0"/>
              </a:rPr>
              <a:t> = </a:t>
            </a:r>
            <a:r>
              <a:rPr lang="en-US" sz="1400" dirty="0">
                <a:solidFill>
                  <a:srgbClr val="0000FF"/>
                </a:solidFill>
                <a:latin typeface="Consolas" panose="020B0609020204030204" pitchFamily="49" charset="0"/>
              </a:rPr>
              <a:t>new</a:t>
            </a:r>
            <a:r>
              <a:rPr lang="en-US" sz="1400" dirty="0">
                <a:solidFill>
                  <a:srgbClr val="000000"/>
                </a:solidFill>
                <a:latin typeface="Consolas" panose="020B0609020204030204" pitchFamily="49" charset="0"/>
              </a:rPr>
              <a:t> List&lt;</a:t>
            </a:r>
            <a:r>
              <a:rPr lang="en-US" sz="1400" dirty="0" err="1">
                <a:solidFill>
                  <a:srgbClr val="000000"/>
                </a:solidFill>
                <a:latin typeface="Consolas" panose="020B0609020204030204" pitchFamily="49" charset="0"/>
              </a:rPr>
              <a:t>CIMDisplayFilter</a:t>
            </a:r>
            <a:r>
              <a:rPr lang="en-US" sz="1400" dirty="0">
                <a:solidFill>
                  <a:srgbClr val="000000"/>
                </a:solidFill>
                <a:latin typeface="Consolas" panose="020B0609020204030204" pitchFamily="49" charset="0"/>
              </a:rPr>
              <a:t>&gt;(){</a:t>
            </a:r>
          </a:p>
          <a:p>
            <a:r>
              <a:rPr lang="en-US" sz="1400" dirty="0">
                <a:solidFill>
                  <a:srgbClr val="0000FF"/>
                </a:solidFill>
                <a:latin typeface="Consolas" panose="020B0609020204030204" pitchFamily="49" charset="0"/>
              </a:rPr>
              <a:t>       new</a:t>
            </a:r>
            <a:r>
              <a:rPr lang="en-US" sz="1400" dirty="0">
                <a:solidFill>
                  <a:srgbClr val="000000"/>
                </a:solidFill>
                <a:latin typeface="Consolas" panose="020B0609020204030204" pitchFamily="49" charset="0"/>
              </a:rPr>
              <a:t> </a:t>
            </a:r>
            <a:r>
              <a:rPr lang="en-US" sz="1400" dirty="0" err="1">
                <a:solidFill>
                  <a:srgbClr val="000000"/>
                </a:solidFill>
                <a:latin typeface="Consolas" panose="020B0609020204030204" pitchFamily="49" charset="0"/>
              </a:rPr>
              <a:t>CIMDisplayFilter</a:t>
            </a:r>
            <a:r>
              <a:rPr lang="en-US" sz="1400" dirty="0">
                <a:solidFill>
                  <a:srgbClr val="000000"/>
                </a:solidFill>
                <a:latin typeface="Consolas" panose="020B0609020204030204" pitchFamily="49" charset="0"/>
              </a:rPr>
              <a:t>{ Name = </a:t>
            </a:r>
            <a:r>
              <a:rPr lang="en-US" sz="1400" dirty="0">
                <a:solidFill>
                  <a:srgbClr val="A31515"/>
                </a:solidFill>
                <a:latin typeface="Consolas" panose="020B0609020204030204" pitchFamily="49" charset="0"/>
              </a:rPr>
              <a:t>"</a:t>
            </a:r>
            <a:r>
              <a:rPr lang="en-US" sz="1400" dirty="0" err="1">
                <a:solidFill>
                  <a:srgbClr val="A31515"/>
                </a:solidFill>
                <a:latin typeface="Consolas" panose="020B0609020204030204" pitchFamily="49" charset="0"/>
              </a:rPr>
              <a:t>StreamOrder</a:t>
            </a:r>
            <a:r>
              <a:rPr lang="en-US" sz="1400" dirty="0">
                <a:solidFill>
                  <a:srgbClr val="A31515"/>
                </a:solidFill>
                <a:latin typeface="Consolas" panose="020B0609020204030204" pitchFamily="49" charset="0"/>
              </a:rPr>
              <a:t> &gt; 6"</a:t>
            </a:r>
            <a:r>
              <a:rPr lang="en-US" sz="1400" dirty="0">
                <a:solidFill>
                  <a:srgbClr val="000000"/>
                </a:solidFill>
                <a:latin typeface="Consolas" panose="020B0609020204030204" pitchFamily="49" charset="0"/>
              </a:rPr>
              <a:t>, </a:t>
            </a:r>
            <a:r>
              <a:rPr lang="en-US" sz="1400" dirty="0" err="1">
                <a:solidFill>
                  <a:srgbClr val="000000"/>
                </a:solidFill>
                <a:latin typeface="Consolas" panose="020B0609020204030204" pitchFamily="49" charset="0"/>
              </a:rPr>
              <a:t>WhereClause</a:t>
            </a:r>
            <a:r>
              <a:rPr lang="en-US" sz="1400" dirty="0">
                <a:solidFill>
                  <a:srgbClr val="000000"/>
                </a:solidFill>
                <a:latin typeface="Consolas" panose="020B0609020204030204" pitchFamily="49" charset="0"/>
              </a:rPr>
              <a:t> = </a:t>
            </a:r>
            <a:r>
              <a:rPr lang="en-US" sz="1400" dirty="0">
                <a:solidFill>
                  <a:srgbClr val="A31515"/>
                </a:solidFill>
                <a:latin typeface="Consolas" panose="020B0609020204030204" pitchFamily="49" charset="0"/>
              </a:rPr>
              <a:t>"</a:t>
            </a:r>
            <a:r>
              <a:rPr lang="en-US" sz="1400" dirty="0" err="1">
                <a:solidFill>
                  <a:srgbClr val="A31515"/>
                </a:solidFill>
                <a:latin typeface="Consolas" panose="020B0609020204030204" pitchFamily="49" charset="0"/>
              </a:rPr>
              <a:t>StreamOrder</a:t>
            </a:r>
            <a:r>
              <a:rPr lang="en-US" sz="1400" dirty="0">
                <a:solidFill>
                  <a:srgbClr val="A31515"/>
                </a:solidFill>
                <a:latin typeface="Consolas" panose="020B0609020204030204" pitchFamily="49" charset="0"/>
              </a:rPr>
              <a:t> &gt; 6"</a:t>
            </a:r>
            <a:r>
              <a:rPr lang="en-US" sz="1400" dirty="0">
                <a:solidFill>
                  <a:srgbClr val="000000"/>
                </a:solidFill>
                <a:latin typeface="Consolas" panose="020B0609020204030204" pitchFamily="49" charset="0"/>
              </a:rPr>
              <a:t>, </a:t>
            </a:r>
            <a:r>
              <a:rPr lang="en-US" sz="1400" dirty="0" err="1">
                <a:solidFill>
                  <a:srgbClr val="000000"/>
                </a:solidFill>
                <a:latin typeface="Consolas" panose="020B0609020204030204" pitchFamily="49" charset="0"/>
              </a:rPr>
              <a:t>MinScale</a:t>
            </a:r>
            <a:r>
              <a:rPr lang="en-US" sz="1400" dirty="0">
                <a:solidFill>
                  <a:srgbClr val="000000"/>
                </a:solidFill>
                <a:latin typeface="Consolas" panose="020B0609020204030204" pitchFamily="49" charset="0"/>
              </a:rPr>
              <a:t>= 0, </a:t>
            </a:r>
            <a:r>
              <a:rPr lang="en-US" sz="1400" dirty="0" err="1">
                <a:solidFill>
                  <a:srgbClr val="000000"/>
                </a:solidFill>
                <a:latin typeface="Consolas" panose="020B0609020204030204" pitchFamily="49" charset="0"/>
              </a:rPr>
              <a:t>MaxScale</a:t>
            </a:r>
            <a:r>
              <a:rPr lang="en-US" sz="1400" dirty="0">
                <a:solidFill>
                  <a:srgbClr val="000000"/>
                </a:solidFill>
                <a:latin typeface="Consolas" panose="020B0609020204030204" pitchFamily="49" charset="0"/>
              </a:rPr>
              <a:t>=50000000},</a:t>
            </a:r>
          </a:p>
          <a:p>
            <a:r>
              <a:rPr lang="en-US" sz="1400" dirty="0">
                <a:solidFill>
                  <a:srgbClr val="000000"/>
                </a:solidFill>
                <a:latin typeface="Consolas" panose="020B0609020204030204" pitchFamily="49" charset="0"/>
              </a:rPr>
              <a:t>        ….};</a:t>
            </a:r>
          </a:p>
          <a:p>
            <a:r>
              <a:rPr lang="en-US" sz="1400" dirty="0">
                <a:solidFill>
                  <a:srgbClr val="008000"/>
                </a:solidFill>
                <a:latin typeface="Consolas" panose="020B0609020204030204" pitchFamily="49" charset="0"/>
              </a:rPr>
              <a:t>       //Add the Display Filters to the CIM Definition</a:t>
            </a:r>
          </a:p>
          <a:p>
            <a:r>
              <a:rPr lang="en-US" sz="1400" dirty="0">
                <a:solidFill>
                  <a:srgbClr val="000000"/>
                </a:solidFill>
                <a:latin typeface="Consolas" panose="020B0609020204030204" pitchFamily="49" charset="0"/>
              </a:rPr>
              <a:t>        </a:t>
            </a:r>
            <a:r>
              <a:rPr lang="en-US" sz="1400" dirty="0" err="1">
                <a:solidFill>
                  <a:srgbClr val="000000"/>
                </a:solidFill>
                <a:latin typeface="Consolas" panose="020B0609020204030204" pitchFamily="49" charset="0"/>
              </a:rPr>
              <a:t>cimLyrDef.DisplayFilters</a:t>
            </a:r>
            <a:r>
              <a:rPr lang="en-US" sz="1400" dirty="0">
                <a:solidFill>
                  <a:srgbClr val="000000"/>
                </a:solidFill>
                <a:latin typeface="Consolas" panose="020B0609020204030204" pitchFamily="49" charset="0"/>
              </a:rPr>
              <a:t> = </a:t>
            </a:r>
            <a:r>
              <a:rPr lang="en-US" sz="1400" dirty="0" err="1">
                <a:solidFill>
                  <a:srgbClr val="000000"/>
                </a:solidFill>
                <a:latin typeface="Consolas" panose="020B0609020204030204" pitchFamily="49" charset="0"/>
              </a:rPr>
              <a:t>arrayDisplayFilters.ToArray</a:t>
            </a:r>
            <a:r>
              <a:rPr lang="en-US" sz="1400" dirty="0">
                <a:solidFill>
                  <a:srgbClr val="000000"/>
                </a:solidFill>
                <a:latin typeface="Consolas" panose="020B0609020204030204" pitchFamily="49" charset="0"/>
              </a:rPr>
              <a:t>();</a:t>
            </a:r>
          </a:p>
          <a:p>
            <a:endParaRPr lang="en-US" sz="1400" dirty="0">
              <a:solidFill>
                <a:srgbClr val="000000"/>
              </a:solidFill>
              <a:latin typeface="Consolas" panose="020B0609020204030204" pitchFamily="49" charset="0"/>
            </a:endParaRPr>
          </a:p>
          <a:p>
            <a:r>
              <a:rPr lang="en-US" sz="1400" dirty="0">
                <a:solidFill>
                  <a:srgbClr val="000000"/>
                </a:solidFill>
                <a:latin typeface="Consolas" panose="020B0609020204030204" pitchFamily="49" charset="0"/>
              </a:rPr>
              <a:t>       </a:t>
            </a:r>
            <a:r>
              <a:rPr lang="en-US" sz="1400" dirty="0" err="1">
                <a:solidFill>
                  <a:srgbClr val="000000"/>
                </a:solidFill>
                <a:latin typeface="Consolas" panose="020B0609020204030204" pitchFamily="49" charset="0"/>
              </a:rPr>
              <a:t>existingLayer.SetDefinition</a:t>
            </a:r>
            <a:r>
              <a:rPr lang="en-US" sz="1400" dirty="0">
                <a:solidFill>
                  <a:srgbClr val="000000"/>
                </a:solidFill>
                <a:latin typeface="Consolas" panose="020B0609020204030204" pitchFamily="49" charset="0"/>
              </a:rPr>
              <a:t>(</a:t>
            </a:r>
            <a:r>
              <a:rPr lang="en-US" sz="1400" dirty="0" err="1">
                <a:solidFill>
                  <a:srgbClr val="000000"/>
                </a:solidFill>
                <a:latin typeface="Consolas" panose="020B0609020204030204" pitchFamily="49" charset="0"/>
              </a:rPr>
              <a:t>cimLyrDef</a:t>
            </a:r>
            <a:r>
              <a:rPr lang="en-US" sz="1400" dirty="0">
                <a:solidFill>
                  <a:srgbClr val="000000"/>
                </a:solidFill>
                <a:latin typeface="Consolas" panose="020B0609020204030204" pitchFamily="49" charset="0"/>
              </a:rPr>
              <a:t>)</a:t>
            </a:r>
          </a:p>
          <a:p>
            <a:endParaRPr lang="en-US" sz="1400" dirty="0">
              <a:solidFill>
                <a:srgbClr val="000000"/>
              </a:solidFill>
              <a:latin typeface="Consolas" panose="020B0609020204030204" pitchFamily="49" charset="0"/>
            </a:endParaRPr>
          </a:p>
          <a:p>
            <a:endParaRPr lang="en-US" sz="1400" dirty="0">
              <a:solidFill>
                <a:srgbClr val="000000"/>
              </a:solidFill>
              <a:latin typeface="Consolas" panose="020B0609020204030204" pitchFamily="49" charset="0"/>
            </a:endParaRPr>
          </a:p>
        </p:txBody>
      </p:sp>
      <p:sp>
        <p:nvSpPr>
          <p:cNvPr id="3" name="Rectangle 2">
            <a:extLst>
              <a:ext uri="{FF2B5EF4-FFF2-40B4-BE49-F238E27FC236}">
                <a16:creationId xmlns:a16="http://schemas.microsoft.com/office/drawing/2014/main" id="{47B25A36-1754-497E-9562-8172E861E63B}"/>
              </a:ext>
            </a:extLst>
          </p:cNvPr>
          <p:cNvSpPr/>
          <p:nvPr/>
        </p:nvSpPr>
        <p:spPr bwMode="auto">
          <a:xfrm>
            <a:off x="866803" y="1194887"/>
            <a:ext cx="1003177" cy="221941"/>
          </a:xfrm>
          <a:prstGeom prst="rect">
            <a:avLst/>
          </a:prstGeom>
          <a:noFill/>
          <a:ln w="2857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9" name="Rectangle 8">
            <a:extLst>
              <a:ext uri="{FF2B5EF4-FFF2-40B4-BE49-F238E27FC236}">
                <a16:creationId xmlns:a16="http://schemas.microsoft.com/office/drawing/2014/main" id="{7792B7F2-CA17-42E1-B9BA-2DF5FB948CFC}"/>
              </a:ext>
            </a:extLst>
          </p:cNvPr>
          <p:cNvSpPr/>
          <p:nvPr/>
        </p:nvSpPr>
        <p:spPr bwMode="auto">
          <a:xfrm>
            <a:off x="843361" y="2689115"/>
            <a:ext cx="5722671" cy="320080"/>
          </a:xfrm>
          <a:prstGeom prst="rect">
            <a:avLst/>
          </a:prstGeom>
          <a:noFill/>
          <a:ln w="2857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2" name="Rectangle 11">
            <a:extLst>
              <a:ext uri="{FF2B5EF4-FFF2-40B4-BE49-F238E27FC236}">
                <a16:creationId xmlns:a16="http://schemas.microsoft.com/office/drawing/2014/main" id="{9469DD68-F310-4C98-8C44-3CEFDF986FCE}"/>
              </a:ext>
            </a:extLst>
          </p:cNvPr>
          <p:cNvSpPr/>
          <p:nvPr/>
        </p:nvSpPr>
        <p:spPr bwMode="auto">
          <a:xfrm>
            <a:off x="6786408" y="1160133"/>
            <a:ext cx="5140171" cy="408373"/>
          </a:xfrm>
          <a:prstGeom prst="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1400" b="1" dirty="0">
                <a:solidFill>
                  <a:srgbClr val="000000"/>
                </a:solidFill>
                <a:latin typeface="Arial" charset="0"/>
                <a:ea typeface="ＭＳ Ｐゴシック" pitchFamily="16" charset="-128"/>
                <a:cs typeface="ＭＳ Ｐゴシック" pitchFamily="-97" charset="-128"/>
              </a:rPr>
              <a:t>Option 1: Configure Layer using Get/Set Definition</a:t>
            </a:r>
          </a:p>
        </p:txBody>
      </p:sp>
      <p:sp>
        <p:nvSpPr>
          <p:cNvPr id="14" name="Arrow: Right 13">
            <a:extLst>
              <a:ext uri="{FF2B5EF4-FFF2-40B4-BE49-F238E27FC236}">
                <a16:creationId xmlns:a16="http://schemas.microsoft.com/office/drawing/2014/main" id="{8344AC0B-7019-4948-8B00-4A39DB0CCDE3}"/>
              </a:ext>
            </a:extLst>
          </p:cNvPr>
          <p:cNvSpPr/>
          <p:nvPr/>
        </p:nvSpPr>
        <p:spPr bwMode="auto">
          <a:xfrm>
            <a:off x="265421" y="1194887"/>
            <a:ext cx="527556" cy="248574"/>
          </a:xfrm>
          <a:prstGeom prst="rightArrow">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6" name="Arrow: Right 15">
            <a:extLst>
              <a:ext uri="{FF2B5EF4-FFF2-40B4-BE49-F238E27FC236}">
                <a16:creationId xmlns:a16="http://schemas.microsoft.com/office/drawing/2014/main" id="{6721AD1A-0B96-441B-80F1-54D414AA58F8}"/>
              </a:ext>
            </a:extLst>
          </p:cNvPr>
          <p:cNvSpPr/>
          <p:nvPr/>
        </p:nvSpPr>
        <p:spPr bwMode="auto">
          <a:xfrm>
            <a:off x="231797" y="2692578"/>
            <a:ext cx="527556" cy="248574"/>
          </a:xfrm>
          <a:prstGeom prst="rightArrow">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nvGrpSpPr>
          <p:cNvPr id="8" name="Group 7">
            <a:extLst>
              <a:ext uri="{FF2B5EF4-FFF2-40B4-BE49-F238E27FC236}">
                <a16:creationId xmlns:a16="http://schemas.microsoft.com/office/drawing/2014/main" id="{E756DADC-8671-4CAF-926B-E07B93A415FB}"/>
              </a:ext>
            </a:extLst>
          </p:cNvPr>
          <p:cNvGrpSpPr/>
          <p:nvPr/>
        </p:nvGrpSpPr>
        <p:grpSpPr>
          <a:xfrm>
            <a:off x="6786174" y="3848288"/>
            <a:ext cx="5163351" cy="408373"/>
            <a:chOff x="6566032" y="3848288"/>
            <a:chExt cx="5163351" cy="408373"/>
          </a:xfrm>
        </p:grpSpPr>
        <p:sp>
          <p:nvSpPr>
            <p:cNvPr id="17" name="Rectangle 16">
              <a:extLst>
                <a:ext uri="{FF2B5EF4-FFF2-40B4-BE49-F238E27FC236}">
                  <a16:creationId xmlns:a16="http://schemas.microsoft.com/office/drawing/2014/main" id="{C363348F-F826-4344-8768-6E166171FB7A}"/>
                </a:ext>
              </a:extLst>
            </p:cNvPr>
            <p:cNvSpPr/>
            <p:nvPr/>
          </p:nvSpPr>
          <p:spPr bwMode="auto">
            <a:xfrm>
              <a:off x="6566032" y="3848288"/>
              <a:ext cx="5140171" cy="408373"/>
            </a:xfrm>
            <a:prstGeom prst="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8" name="TextBox 17">
              <a:extLst>
                <a:ext uri="{FF2B5EF4-FFF2-40B4-BE49-F238E27FC236}">
                  <a16:creationId xmlns:a16="http://schemas.microsoft.com/office/drawing/2014/main" id="{E539990E-955A-49D6-A3E8-64AE2641B126}"/>
                </a:ext>
              </a:extLst>
            </p:cNvPr>
            <p:cNvSpPr txBox="1"/>
            <p:nvPr/>
          </p:nvSpPr>
          <p:spPr>
            <a:xfrm>
              <a:off x="6820032" y="3928473"/>
              <a:ext cx="4909351" cy="310718"/>
            </a:xfrm>
            <a:prstGeom prst="rect">
              <a:avLst/>
            </a:prstGeom>
            <a:noFill/>
            <a:effectLst/>
          </p:spPr>
          <p:txBody>
            <a:bodyPr wrap="square" lIns="0" tIns="0" rIns="0" bIns="0" rtlCol="0">
              <a:noAutofit/>
            </a:bodyPr>
            <a:lstStyle/>
            <a:p>
              <a:pPr algn="l" eaLnBrk="0" hangingPunct="0">
                <a:lnSpc>
                  <a:spcPts val="1800"/>
                </a:lnSpc>
              </a:pPr>
              <a:r>
                <a:rPr lang="en-US" sz="1400" b="1" dirty="0">
                  <a:solidFill>
                    <a:schemeClr val="bg1"/>
                  </a:solidFill>
                  <a:ea typeface="+mn-ea"/>
                  <a:cs typeface="+mn-cs"/>
                </a:rPr>
                <a:t>Option 2: Configure a </a:t>
              </a:r>
              <a:r>
                <a:rPr lang="en-US" sz="1400" b="1" dirty="0">
                  <a:solidFill>
                    <a:schemeClr val="bg1"/>
                  </a:solidFill>
                </a:rPr>
                <a:t>Layer using the LayerDocument</a:t>
              </a:r>
              <a:endParaRPr lang="en-US" sz="1400" b="1" dirty="0">
                <a:solidFill>
                  <a:schemeClr val="bg1"/>
                </a:solidFill>
                <a:ea typeface="+mn-ea"/>
                <a:cs typeface="+mn-cs"/>
              </a:endParaRPr>
            </a:p>
          </p:txBody>
        </p:sp>
      </p:grpSp>
      <p:sp>
        <p:nvSpPr>
          <p:cNvPr id="19" name="Rectangle 18">
            <a:extLst>
              <a:ext uri="{FF2B5EF4-FFF2-40B4-BE49-F238E27FC236}">
                <a16:creationId xmlns:a16="http://schemas.microsoft.com/office/drawing/2014/main" id="{408C4CF6-8491-4A73-9ADF-4612E744BD09}"/>
              </a:ext>
            </a:extLst>
          </p:cNvPr>
          <p:cNvSpPr/>
          <p:nvPr/>
        </p:nvSpPr>
        <p:spPr bwMode="auto">
          <a:xfrm>
            <a:off x="1173414" y="4063113"/>
            <a:ext cx="1003177" cy="221941"/>
          </a:xfrm>
          <a:prstGeom prst="rect">
            <a:avLst/>
          </a:prstGeom>
          <a:noFill/>
          <a:ln w="2857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20" name="Arrow: Right 19">
            <a:extLst>
              <a:ext uri="{FF2B5EF4-FFF2-40B4-BE49-F238E27FC236}">
                <a16:creationId xmlns:a16="http://schemas.microsoft.com/office/drawing/2014/main" id="{F809327B-DF68-4D42-9414-8A7280CA3B23}"/>
              </a:ext>
            </a:extLst>
          </p:cNvPr>
          <p:cNvSpPr/>
          <p:nvPr/>
        </p:nvSpPr>
        <p:spPr bwMode="auto">
          <a:xfrm>
            <a:off x="265421" y="4054093"/>
            <a:ext cx="527556" cy="248574"/>
          </a:xfrm>
          <a:prstGeom prst="rightArrow">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2029593368"/>
      </p:ext>
    </p:extLst>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8"/>
          <p:cNvSpPr>
            <a:spLocks noGrp="1"/>
          </p:cNvSpPr>
          <p:nvPr>
            <p:ph type="title"/>
          </p:nvPr>
        </p:nvSpPr>
        <p:spPr>
          <a:xfrm>
            <a:off x="682625" y="682624"/>
            <a:ext cx="10826496" cy="369332"/>
          </a:xfrm>
        </p:spPr>
        <p:txBody>
          <a:bodyPr/>
          <a:lstStyle/>
          <a:p>
            <a:r>
              <a:rPr lang="en-US" dirty="0"/>
              <a:t>Enhancing the Managed API using the CIM </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a:xfrm>
            <a:off x="543464" y="1384186"/>
            <a:ext cx="10369296" cy="369333"/>
          </a:xfrm>
        </p:spPr>
        <p:txBody>
          <a:bodyPr/>
          <a:lstStyle/>
          <a:p>
            <a:r>
              <a:rPr lang="en-US" sz="2200" dirty="0"/>
              <a:t>Demo : Layer Document</a:t>
            </a:r>
            <a:endParaRPr lang="en-US" sz="1800" u="sng" dirty="0"/>
          </a:p>
          <a:p>
            <a:pPr marL="621792" lvl="2" indent="0">
              <a:buNone/>
            </a:pPr>
            <a:endParaRPr lang="en-US" sz="1000" dirty="0"/>
          </a:p>
          <a:p>
            <a:pPr lvl="2"/>
            <a:endParaRPr lang="en-US" sz="1800" dirty="0"/>
          </a:p>
          <a:p>
            <a:pPr lvl="1"/>
            <a:endParaRPr lang="en-US" sz="2000" dirty="0"/>
          </a:p>
          <a:p>
            <a:pPr lvl="2"/>
            <a:endParaRPr lang="en-US" sz="1800" dirty="0"/>
          </a:p>
          <a:p>
            <a:pPr lvl="2"/>
            <a:endParaRPr lang="en-US" sz="1800" dirty="0"/>
          </a:p>
          <a:p>
            <a:endParaRPr lang="en-US" dirty="0"/>
          </a:p>
        </p:txBody>
      </p:sp>
      <p:pic>
        <p:nvPicPr>
          <p:cNvPr id="5" name="Picture 4">
            <a:extLst>
              <a:ext uri="{FF2B5EF4-FFF2-40B4-BE49-F238E27FC236}">
                <a16:creationId xmlns:a16="http://schemas.microsoft.com/office/drawing/2014/main" id="{9F029EFF-08F8-485A-B29F-14574953D3B0}"/>
              </a:ext>
            </a:extLst>
          </p:cNvPr>
          <p:cNvPicPr>
            <a:picLocks noChangeAspect="1"/>
          </p:cNvPicPr>
          <p:nvPr/>
        </p:nvPicPr>
        <p:blipFill>
          <a:blip r:embed="rId3"/>
          <a:stretch>
            <a:fillRect/>
          </a:stretch>
        </p:blipFill>
        <p:spPr>
          <a:xfrm>
            <a:off x="376010" y="2946321"/>
            <a:ext cx="7013069" cy="3477919"/>
          </a:xfrm>
          <a:prstGeom prst="rect">
            <a:avLst/>
          </a:prstGeom>
        </p:spPr>
      </p:pic>
      <p:pic>
        <p:nvPicPr>
          <p:cNvPr id="7" name="Picture 6">
            <a:extLst>
              <a:ext uri="{FF2B5EF4-FFF2-40B4-BE49-F238E27FC236}">
                <a16:creationId xmlns:a16="http://schemas.microsoft.com/office/drawing/2014/main" id="{005CE6F7-54B5-4ED8-88E1-10CEF95D5EC0}"/>
              </a:ext>
            </a:extLst>
          </p:cNvPr>
          <p:cNvPicPr>
            <a:picLocks noChangeAspect="1"/>
          </p:cNvPicPr>
          <p:nvPr/>
        </p:nvPicPr>
        <p:blipFill>
          <a:blip r:embed="rId4"/>
          <a:stretch>
            <a:fillRect/>
          </a:stretch>
        </p:blipFill>
        <p:spPr>
          <a:xfrm>
            <a:off x="6095873" y="3864634"/>
            <a:ext cx="5801819" cy="2856921"/>
          </a:xfrm>
          <a:prstGeom prst="rect">
            <a:avLst/>
          </a:prstGeom>
        </p:spPr>
      </p:pic>
      <p:pic>
        <p:nvPicPr>
          <p:cNvPr id="3" name="Picture 2">
            <a:extLst>
              <a:ext uri="{FF2B5EF4-FFF2-40B4-BE49-F238E27FC236}">
                <a16:creationId xmlns:a16="http://schemas.microsoft.com/office/drawing/2014/main" id="{9F0C30B2-7D98-4E16-8BA0-95E38322F4F0}"/>
              </a:ext>
            </a:extLst>
          </p:cNvPr>
          <p:cNvPicPr>
            <a:picLocks noChangeAspect="1"/>
          </p:cNvPicPr>
          <p:nvPr/>
        </p:nvPicPr>
        <p:blipFill>
          <a:blip r:embed="rId5"/>
          <a:stretch>
            <a:fillRect/>
          </a:stretch>
        </p:blipFill>
        <p:spPr>
          <a:xfrm>
            <a:off x="4712757" y="1283175"/>
            <a:ext cx="6594877" cy="3326291"/>
          </a:xfrm>
          <a:prstGeom prst="rect">
            <a:avLst/>
          </a:prstGeom>
        </p:spPr>
      </p:pic>
    </p:spTree>
    <p:extLst>
      <p:ext uri="{BB962C8B-B14F-4D97-AF65-F5344CB8AC3E}">
        <p14:creationId xmlns:p14="http://schemas.microsoft.com/office/powerpoint/2010/main" val="1633371713"/>
      </p:ext>
    </p:extLst>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5DB7AA-905F-4EC8-A854-47E90C0B2818}"/>
              </a:ext>
            </a:extLst>
          </p:cNvPr>
          <p:cNvSpPr>
            <a:spLocks noGrp="1"/>
          </p:cNvSpPr>
          <p:nvPr>
            <p:ph type="title"/>
          </p:nvPr>
        </p:nvSpPr>
        <p:spPr/>
        <p:txBody>
          <a:bodyPr/>
          <a:lstStyle/>
          <a:p>
            <a:r>
              <a:rPr lang="en-US" dirty="0"/>
              <a:t>Understanding the CIM – More Practical Examples working with the CIM</a:t>
            </a:r>
          </a:p>
        </p:txBody>
      </p:sp>
      <p:sp>
        <p:nvSpPr>
          <p:cNvPr id="4" name="Content Placeholder 3">
            <a:extLst>
              <a:ext uri="{FF2B5EF4-FFF2-40B4-BE49-F238E27FC236}">
                <a16:creationId xmlns:a16="http://schemas.microsoft.com/office/drawing/2014/main" id="{BB2527FB-0282-488C-9593-4BEA32C5B87E}"/>
              </a:ext>
            </a:extLst>
          </p:cNvPr>
          <p:cNvSpPr>
            <a:spLocks noGrp="1"/>
          </p:cNvSpPr>
          <p:nvPr>
            <p:ph sz="quarter" idx="10"/>
          </p:nvPr>
        </p:nvSpPr>
        <p:spPr>
          <a:xfrm>
            <a:off x="794085" y="1289785"/>
            <a:ext cx="10369296" cy="4611270"/>
          </a:xfrm>
        </p:spPr>
        <p:txBody>
          <a:bodyPr/>
          <a:lstStyle/>
          <a:p>
            <a:r>
              <a:rPr lang="en-US" dirty="0"/>
              <a:t>What to do when the public Pro API does not have a ‘convenience’  </a:t>
            </a:r>
            <a:r>
              <a:rPr lang="en-US" dirty="0" err="1"/>
              <a:t>.Net</a:t>
            </a:r>
            <a:r>
              <a:rPr lang="en-US" dirty="0"/>
              <a:t> property or method I am looking for.  Can I use the CIM to fill that gap?</a:t>
            </a:r>
          </a:p>
          <a:p>
            <a:pPr lvl="1"/>
            <a:r>
              <a:rPr lang="en-US" dirty="0"/>
              <a:t>CIM specification mainly covers maps, scenes, layouts, layers, symbols, and styles</a:t>
            </a:r>
          </a:p>
          <a:p>
            <a:pPr lvl="1"/>
            <a:r>
              <a:rPr lang="en-US" dirty="0"/>
              <a:t>Find the CIM’s primary entry point  (</a:t>
            </a:r>
            <a:r>
              <a:rPr lang="en-US" dirty="0" err="1"/>
              <a:t>CIMLayerDocument</a:t>
            </a:r>
            <a:r>
              <a:rPr lang="en-US" dirty="0"/>
              <a:t>, </a:t>
            </a:r>
            <a:r>
              <a:rPr lang="en-US" dirty="0" err="1"/>
              <a:t>CIMLayoutDocument</a:t>
            </a:r>
            <a:r>
              <a:rPr lang="en-US" dirty="0"/>
              <a:t>, …)</a:t>
            </a:r>
          </a:p>
          <a:p>
            <a:pPr lvl="2"/>
            <a:r>
              <a:rPr lang="en-US" dirty="0"/>
              <a:t>Using </a:t>
            </a:r>
            <a:r>
              <a:rPr lang="en-US" dirty="0" err="1"/>
              <a:t>CIMViewer</a:t>
            </a:r>
            <a:endParaRPr lang="en-US" dirty="0"/>
          </a:p>
          <a:p>
            <a:pPr lvl="2"/>
            <a:r>
              <a:rPr lang="en-US" dirty="0"/>
              <a:t>Or Leverage the CIM Serialization to XML</a:t>
            </a:r>
          </a:p>
          <a:p>
            <a:pPr lvl="1"/>
            <a:r>
              <a:rPr lang="en-US" dirty="0"/>
              <a:t>Drill down to find the property applicable to your needs</a:t>
            </a:r>
          </a:p>
          <a:p>
            <a:pPr lvl="1"/>
            <a:r>
              <a:rPr lang="en-US" dirty="0"/>
              <a:t>Change that property</a:t>
            </a:r>
          </a:p>
          <a:p>
            <a:pPr lvl="1"/>
            <a:r>
              <a:rPr lang="en-US" dirty="0"/>
              <a:t>Update the CIM document:</a:t>
            </a:r>
          </a:p>
          <a:p>
            <a:pPr lvl="2"/>
            <a:r>
              <a:rPr lang="en-US" dirty="0"/>
              <a:t>Use </a:t>
            </a:r>
            <a:r>
              <a:rPr lang="en-US" dirty="0" err="1"/>
              <a:t>SetDefinition</a:t>
            </a:r>
            <a:r>
              <a:rPr lang="en-US" dirty="0"/>
              <a:t> </a:t>
            </a:r>
          </a:p>
          <a:p>
            <a:pPr lvl="2"/>
            <a:endParaRPr lang="en-US" dirty="0"/>
          </a:p>
          <a:p>
            <a:r>
              <a:rPr lang="en-US" dirty="0"/>
              <a:t>Two additional Practical Examples:</a:t>
            </a:r>
          </a:p>
          <a:p>
            <a:pPr lvl="1"/>
            <a:r>
              <a:rPr lang="en-US" dirty="0"/>
              <a:t>Raster symbolization: </a:t>
            </a:r>
            <a:r>
              <a:rPr lang="en-US" dirty="0" err="1"/>
              <a:t>CIMLayerDocument</a:t>
            </a:r>
            <a:r>
              <a:rPr lang="en-US" dirty="0"/>
              <a:t>, </a:t>
            </a:r>
            <a:r>
              <a:rPr lang="en-US" dirty="0" err="1"/>
              <a:t>CIMLayer</a:t>
            </a:r>
            <a:r>
              <a:rPr lang="en-US" dirty="0"/>
              <a:t>, </a:t>
            </a:r>
            <a:r>
              <a:rPr lang="en-US" dirty="0" err="1"/>
              <a:t>CIMRasterLayer</a:t>
            </a:r>
            <a:r>
              <a:rPr lang="en-US" dirty="0"/>
              <a:t>, CIM Styles</a:t>
            </a:r>
          </a:p>
          <a:p>
            <a:pPr lvl="1"/>
            <a:r>
              <a:rPr lang="en-US" dirty="0"/>
              <a:t>Customize a Layout: </a:t>
            </a:r>
            <a:r>
              <a:rPr lang="en-US" dirty="0" err="1"/>
              <a:t>CIMLayoutDocument</a:t>
            </a:r>
            <a:endParaRPr lang="en-US" dirty="0"/>
          </a:p>
          <a:p>
            <a:endParaRPr lang="en-US" dirty="0"/>
          </a:p>
        </p:txBody>
      </p:sp>
    </p:spTree>
    <p:extLst>
      <p:ext uri="{BB962C8B-B14F-4D97-AF65-F5344CB8AC3E}">
        <p14:creationId xmlns:p14="http://schemas.microsoft.com/office/powerpoint/2010/main" val="1635520697"/>
      </p:ext>
    </p:extLst>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E58C01-1EB9-4E3A-BF44-B00CBADC6D3F}"/>
              </a:ext>
            </a:extLst>
          </p:cNvPr>
          <p:cNvSpPr>
            <a:spLocks noGrp="1"/>
          </p:cNvSpPr>
          <p:nvPr>
            <p:ph type="title"/>
          </p:nvPr>
        </p:nvSpPr>
        <p:spPr/>
        <p:txBody>
          <a:bodyPr/>
          <a:lstStyle/>
          <a:p>
            <a:r>
              <a:rPr lang="en-US" dirty="0"/>
              <a:t>Understanding the CIM – Useful Resources</a:t>
            </a:r>
          </a:p>
        </p:txBody>
      </p:sp>
      <p:sp>
        <p:nvSpPr>
          <p:cNvPr id="4" name="Content Placeholder 3">
            <a:extLst>
              <a:ext uri="{FF2B5EF4-FFF2-40B4-BE49-F238E27FC236}">
                <a16:creationId xmlns:a16="http://schemas.microsoft.com/office/drawing/2014/main" id="{97520842-E2F6-443A-B9DC-4FBCCF4D4E5B}"/>
              </a:ext>
            </a:extLst>
          </p:cNvPr>
          <p:cNvSpPr>
            <a:spLocks noGrp="1"/>
          </p:cNvSpPr>
          <p:nvPr>
            <p:ph sz="quarter" idx="10"/>
          </p:nvPr>
        </p:nvSpPr>
        <p:spPr/>
        <p:txBody>
          <a:bodyPr/>
          <a:lstStyle/>
          <a:p>
            <a:r>
              <a:rPr lang="en-US" dirty="0"/>
              <a:t>How can we resolve what aspect of the CIM to modify?</a:t>
            </a:r>
          </a:p>
          <a:p>
            <a:pPr lvl="1"/>
            <a:r>
              <a:rPr lang="en-US" dirty="0"/>
              <a:t>SDK Resources</a:t>
            </a:r>
          </a:p>
          <a:p>
            <a:pPr lvl="2"/>
            <a:r>
              <a:rPr lang="en-US" dirty="0">
                <a:hlinkClick r:id="rId2"/>
              </a:rPr>
              <a:t>https://github.com/esri/arcgis-pro-sdk/wiki</a:t>
            </a:r>
            <a:r>
              <a:rPr lang="en-US" dirty="0"/>
              <a:t> </a:t>
            </a:r>
          </a:p>
          <a:p>
            <a:pPr lvl="2"/>
            <a:r>
              <a:rPr lang="en-US" dirty="0">
                <a:hlinkClick r:id="rId3"/>
              </a:rPr>
              <a:t>https://github.com/Esri/arcgis-pro-sdk-community-samples/tree/master/Map-Authoring</a:t>
            </a:r>
            <a:r>
              <a:rPr lang="en-US" dirty="0"/>
              <a:t> </a:t>
            </a:r>
          </a:p>
          <a:p>
            <a:pPr lvl="2"/>
            <a:r>
              <a:rPr lang="en-US" dirty="0">
                <a:hlinkClick r:id="rId4"/>
              </a:rPr>
              <a:t>https://community.esri.com/groups/arcgis-pro-sdk</a:t>
            </a:r>
            <a:r>
              <a:rPr lang="en-US" dirty="0"/>
              <a:t> </a:t>
            </a:r>
          </a:p>
          <a:p>
            <a:pPr lvl="2"/>
            <a:r>
              <a:rPr lang="en-US" dirty="0">
                <a:hlinkClick r:id="rId5"/>
              </a:rPr>
              <a:t>https://pro.arcgis.com/en/pro-app/sdk/api-reference</a:t>
            </a:r>
            <a:r>
              <a:rPr lang="en-US" dirty="0"/>
              <a:t> </a:t>
            </a:r>
          </a:p>
          <a:p>
            <a:pPr lvl="2"/>
            <a:r>
              <a:rPr lang="en-US" dirty="0">
                <a:hlinkClick r:id="rId6"/>
              </a:rPr>
              <a:t>https://github.com/esri/cim-spec</a:t>
            </a:r>
            <a:r>
              <a:rPr lang="en-US" dirty="0"/>
              <a:t> </a:t>
            </a:r>
          </a:p>
          <a:p>
            <a:pPr lvl="2"/>
            <a:endParaRPr lang="en-US" dirty="0"/>
          </a:p>
          <a:p>
            <a:pPr lvl="2"/>
            <a:r>
              <a:rPr lang="en-US" dirty="0"/>
              <a:t>Snippets, Samples, Geonet, API Reference</a:t>
            </a:r>
          </a:p>
          <a:p>
            <a:pPr marL="621792" lvl="2" indent="0">
              <a:buNone/>
            </a:pPr>
            <a:endParaRPr lang="en-US" dirty="0"/>
          </a:p>
          <a:p>
            <a:pPr lvl="2"/>
            <a:endParaRPr lang="en-US" dirty="0"/>
          </a:p>
          <a:p>
            <a:pPr marL="283464" lvl="1" indent="0">
              <a:buNone/>
            </a:pPr>
            <a:endParaRPr lang="en-US" dirty="0"/>
          </a:p>
        </p:txBody>
      </p:sp>
      <p:pic>
        <p:nvPicPr>
          <p:cNvPr id="8" name="Picture 7">
            <a:extLst>
              <a:ext uri="{FF2B5EF4-FFF2-40B4-BE49-F238E27FC236}">
                <a16:creationId xmlns:a16="http://schemas.microsoft.com/office/drawing/2014/main" id="{FB5B100F-E126-41DA-9085-565A242A6340}"/>
              </a:ext>
            </a:extLst>
          </p:cNvPr>
          <p:cNvPicPr>
            <a:picLocks noChangeAspect="1"/>
          </p:cNvPicPr>
          <p:nvPr/>
        </p:nvPicPr>
        <p:blipFill>
          <a:blip r:embed="rId7"/>
          <a:stretch>
            <a:fillRect/>
          </a:stretch>
        </p:blipFill>
        <p:spPr>
          <a:xfrm>
            <a:off x="6792286" y="3543034"/>
            <a:ext cx="2666667" cy="2819048"/>
          </a:xfrm>
          <a:prstGeom prst="rect">
            <a:avLst/>
          </a:prstGeom>
        </p:spPr>
      </p:pic>
      <p:pic>
        <p:nvPicPr>
          <p:cNvPr id="9" name="Picture 8">
            <a:extLst>
              <a:ext uri="{FF2B5EF4-FFF2-40B4-BE49-F238E27FC236}">
                <a16:creationId xmlns:a16="http://schemas.microsoft.com/office/drawing/2014/main" id="{E6A45EEB-8BEC-47EB-8BBA-FE7668EA894C}"/>
              </a:ext>
            </a:extLst>
          </p:cNvPr>
          <p:cNvPicPr>
            <a:picLocks noChangeAspect="1"/>
          </p:cNvPicPr>
          <p:nvPr/>
        </p:nvPicPr>
        <p:blipFill>
          <a:blip r:embed="rId8"/>
          <a:stretch>
            <a:fillRect/>
          </a:stretch>
        </p:blipFill>
        <p:spPr>
          <a:xfrm>
            <a:off x="9458953" y="4104939"/>
            <a:ext cx="2571429" cy="2257143"/>
          </a:xfrm>
          <a:prstGeom prst="rect">
            <a:avLst/>
          </a:prstGeom>
        </p:spPr>
      </p:pic>
    </p:spTree>
    <p:extLst>
      <p:ext uri="{BB962C8B-B14F-4D97-AF65-F5344CB8AC3E}">
        <p14:creationId xmlns:p14="http://schemas.microsoft.com/office/powerpoint/2010/main" val="3495077439"/>
      </p:ext>
    </p:extLst>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E58C01-1EB9-4E3A-BF44-B00CBADC6D3F}"/>
              </a:ext>
            </a:extLst>
          </p:cNvPr>
          <p:cNvSpPr>
            <a:spLocks noGrp="1"/>
          </p:cNvSpPr>
          <p:nvPr>
            <p:ph type="title"/>
          </p:nvPr>
        </p:nvSpPr>
        <p:spPr/>
        <p:txBody>
          <a:bodyPr/>
          <a:lstStyle/>
          <a:p>
            <a:r>
              <a:rPr lang="en-US" dirty="0"/>
              <a:t>Understanding the CIM – Practical Example for Raster Symbolization</a:t>
            </a:r>
          </a:p>
        </p:txBody>
      </p:sp>
      <p:sp>
        <p:nvSpPr>
          <p:cNvPr id="4" name="Content Placeholder 3">
            <a:extLst>
              <a:ext uri="{FF2B5EF4-FFF2-40B4-BE49-F238E27FC236}">
                <a16:creationId xmlns:a16="http://schemas.microsoft.com/office/drawing/2014/main" id="{97520842-E2F6-443A-B9DC-4FBCCF4D4E5B}"/>
              </a:ext>
            </a:extLst>
          </p:cNvPr>
          <p:cNvSpPr>
            <a:spLocks noGrp="1"/>
          </p:cNvSpPr>
          <p:nvPr>
            <p:ph sz="quarter" idx="10"/>
          </p:nvPr>
        </p:nvSpPr>
        <p:spPr>
          <a:xfrm>
            <a:off x="685800" y="1254793"/>
            <a:ext cx="10369296" cy="3429000"/>
          </a:xfrm>
        </p:spPr>
        <p:txBody>
          <a:bodyPr/>
          <a:lstStyle/>
          <a:p>
            <a:r>
              <a:rPr lang="en-US" dirty="0"/>
              <a:t>Raster symbolization</a:t>
            </a:r>
          </a:p>
          <a:p>
            <a:pPr lvl="1"/>
            <a:r>
              <a:rPr lang="en-US" dirty="0"/>
              <a:t>Modify Raster Colorizer</a:t>
            </a:r>
          </a:p>
          <a:p>
            <a:pPr lvl="2"/>
            <a:r>
              <a:rPr lang="en-US" dirty="0"/>
              <a:t>Use associated attribute table for TOC labelling </a:t>
            </a:r>
          </a:p>
          <a:p>
            <a:pPr lvl="2"/>
            <a:r>
              <a:rPr lang="en-US" dirty="0"/>
              <a:t>Add total counts each legend entry</a:t>
            </a:r>
          </a:p>
          <a:p>
            <a:pPr lvl="2"/>
            <a:endParaRPr lang="en-US" dirty="0"/>
          </a:p>
          <a:p>
            <a:pPr lvl="2"/>
            <a:endParaRPr lang="en-US" dirty="0"/>
          </a:p>
          <a:p>
            <a:pPr lvl="2"/>
            <a:endParaRPr lang="en-US" dirty="0"/>
          </a:p>
          <a:p>
            <a:pPr lvl="2"/>
            <a:endParaRPr lang="en-US" dirty="0"/>
          </a:p>
          <a:p>
            <a:pPr lvl="2"/>
            <a:endParaRPr lang="en-US" dirty="0"/>
          </a:p>
          <a:p>
            <a:pPr lvl="2"/>
            <a:endParaRPr lang="en-US" dirty="0"/>
          </a:p>
          <a:p>
            <a:pPr lvl="2"/>
            <a:endParaRPr lang="en-US" dirty="0"/>
          </a:p>
        </p:txBody>
      </p:sp>
      <p:sp>
        <p:nvSpPr>
          <p:cNvPr id="9" name="Arrow: Right 8">
            <a:extLst>
              <a:ext uri="{FF2B5EF4-FFF2-40B4-BE49-F238E27FC236}">
                <a16:creationId xmlns:a16="http://schemas.microsoft.com/office/drawing/2014/main" id="{783E991F-72B5-4A83-8B61-BC1A8A499B9F}"/>
              </a:ext>
            </a:extLst>
          </p:cNvPr>
          <p:cNvSpPr/>
          <p:nvPr/>
        </p:nvSpPr>
        <p:spPr bwMode="auto">
          <a:xfrm>
            <a:off x="5762618" y="4436644"/>
            <a:ext cx="709371" cy="446049"/>
          </a:xfrm>
          <a:prstGeom prst="rightArrow">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8" name="Picture 7">
            <a:extLst>
              <a:ext uri="{FF2B5EF4-FFF2-40B4-BE49-F238E27FC236}">
                <a16:creationId xmlns:a16="http://schemas.microsoft.com/office/drawing/2014/main" id="{AF4A6184-0EFF-409D-8B61-1444D7445B4A}"/>
              </a:ext>
            </a:extLst>
          </p:cNvPr>
          <p:cNvPicPr>
            <a:picLocks noChangeAspect="1"/>
          </p:cNvPicPr>
          <p:nvPr/>
        </p:nvPicPr>
        <p:blipFill>
          <a:blip r:embed="rId2"/>
          <a:stretch>
            <a:fillRect/>
          </a:stretch>
        </p:blipFill>
        <p:spPr>
          <a:xfrm>
            <a:off x="649923" y="2686282"/>
            <a:ext cx="4988877" cy="3697278"/>
          </a:xfrm>
          <a:prstGeom prst="rect">
            <a:avLst/>
          </a:prstGeom>
        </p:spPr>
      </p:pic>
      <p:pic>
        <p:nvPicPr>
          <p:cNvPr id="10" name="Picture 9">
            <a:extLst>
              <a:ext uri="{FF2B5EF4-FFF2-40B4-BE49-F238E27FC236}">
                <a16:creationId xmlns:a16="http://schemas.microsoft.com/office/drawing/2014/main" id="{5DFB2B40-DE21-4728-9CF9-F2254E5DC490}"/>
              </a:ext>
            </a:extLst>
          </p:cNvPr>
          <p:cNvPicPr>
            <a:picLocks noChangeAspect="1"/>
          </p:cNvPicPr>
          <p:nvPr/>
        </p:nvPicPr>
        <p:blipFill>
          <a:blip r:embed="rId3"/>
          <a:stretch>
            <a:fillRect/>
          </a:stretch>
        </p:blipFill>
        <p:spPr>
          <a:xfrm>
            <a:off x="6583680" y="2690962"/>
            <a:ext cx="4988877" cy="3694564"/>
          </a:xfrm>
          <a:prstGeom prst="rect">
            <a:avLst/>
          </a:prstGeom>
        </p:spPr>
      </p:pic>
    </p:spTree>
    <p:extLst>
      <p:ext uri="{BB962C8B-B14F-4D97-AF65-F5344CB8AC3E}">
        <p14:creationId xmlns:p14="http://schemas.microsoft.com/office/powerpoint/2010/main" val="622066539"/>
      </p:ext>
    </p:extLst>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E58C01-1EB9-4E3A-BF44-B00CBADC6D3F}"/>
              </a:ext>
            </a:extLst>
          </p:cNvPr>
          <p:cNvSpPr>
            <a:spLocks noGrp="1"/>
          </p:cNvSpPr>
          <p:nvPr>
            <p:ph type="title"/>
          </p:nvPr>
        </p:nvSpPr>
        <p:spPr/>
        <p:txBody>
          <a:bodyPr/>
          <a:lstStyle/>
          <a:p>
            <a:r>
              <a:rPr lang="en-US" dirty="0"/>
              <a:t>Practical Example for Raster Symbolization</a:t>
            </a:r>
          </a:p>
        </p:txBody>
      </p:sp>
      <p:sp>
        <p:nvSpPr>
          <p:cNvPr id="4" name="Content Placeholder 3">
            <a:extLst>
              <a:ext uri="{FF2B5EF4-FFF2-40B4-BE49-F238E27FC236}">
                <a16:creationId xmlns:a16="http://schemas.microsoft.com/office/drawing/2014/main" id="{97520842-E2F6-443A-B9DC-4FBCCF4D4E5B}"/>
              </a:ext>
            </a:extLst>
          </p:cNvPr>
          <p:cNvSpPr>
            <a:spLocks noGrp="1"/>
          </p:cNvSpPr>
          <p:nvPr>
            <p:ph sz="quarter" idx="10"/>
          </p:nvPr>
        </p:nvSpPr>
        <p:spPr/>
        <p:txBody>
          <a:bodyPr/>
          <a:lstStyle/>
          <a:p>
            <a:r>
              <a:rPr lang="en-US" sz="2400" dirty="0"/>
              <a:t>Working with the CIM requires usually a bit </a:t>
            </a:r>
            <a:br>
              <a:rPr lang="en-US" sz="2400" dirty="0"/>
            </a:br>
            <a:r>
              <a:rPr lang="en-US" sz="2400" dirty="0"/>
              <a:t>detective work using SDK resources</a:t>
            </a:r>
          </a:p>
          <a:p>
            <a:r>
              <a:rPr lang="en-US" sz="2400" dirty="0"/>
              <a:t>Start using the </a:t>
            </a:r>
            <a:r>
              <a:rPr lang="en-US" sz="2400" dirty="0" err="1"/>
              <a:t>CIMViewer</a:t>
            </a:r>
            <a:r>
              <a:rPr lang="en-US" sz="2400" dirty="0"/>
              <a:t>:</a:t>
            </a:r>
          </a:p>
          <a:p>
            <a:pPr lvl="1"/>
            <a:r>
              <a:rPr lang="en-US" sz="2000" dirty="0"/>
              <a:t>Select the Raster layer in the TOC</a:t>
            </a:r>
          </a:p>
          <a:p>
            <a:pPr lvl="1"/>
            <a:r>
              <a:rPr lang="en-US" sz="2000" dirty="0"/>
              <a:t>Observe the layer definition in the CIM Viewer </a:t>
            </a:r>
            <a:br>
              <a:rPr lang="en-US" sz="2000" dirty="0"/>
            </a:br>
            <a:r>
              <a:rPr lang="en-US" sz="2000" dirty="0"/>
              <a:t>or in code (using “</a:t>
            </a:r>
            <a:r>
              <a:rPr lang="en-US" sz="2000" dirty="0" err="1">
                <a:latin typeface="Consolas" panose="020B0609020204030204" pitchFamily="49" charset="0"/>
              </a:rPr>
              <a:t>def.ToXml</a:t>
            </a:r>
            <a:r>
              <a:rPr lang="en-US" sz="2000" dirty="0">
                <a:latin typeface="Consolas" panose="020B0609020204030204" pitchFamily="49" charset="0"/>
              </a:rPr>
              <a:t>()</a:t>
            </a:r>
            <a:r>
              <a:rPr lang="en-US" sz="2000" dirty="0"/>
              <a:t>”)</a:t>
            </a:r>
          </a:p>
          <a:p>
            <a:r>
              <a:rPr lang="en-US" sz="2200" dirty="0"/>
              <a:t>Then use SDK resources to find references to the </a:t>
            </a:r>
            <a:br>
              <a:rPr lang="en-US" sz="2200" dirty="0"/>
            </a:br>
            <a:r>
              <a:rPr lang="en-US" sz="2200" dirty="0"/>
              <a:t>CIM class that you have to work with</a:t>
            </a:r>
          </a:p>
          <a:p>
            <a:pPr lvl="1"/>
            <a:endParaRPr lang="en-US" sz="2000" dirty="0"/>
          </a:p>
          <a:p>
            <a:pPr lvl="1"/>
            <a:endParaRPr lang="en-US" sz="2000" dirty="0"/>
          </a:p>
          <a:p>
            <a:pPr lvl="1"/>
            <a:endParaRPr lang="en-US" sz="2000" dirty="0"/>
          </a:p>
        </p:txBody>
      </p:sp>
      <p:pic>
        <p:nvPicPr>
          <p:cNvPr id="5" name="Picture 4">
            <a:extLst>
              <a:ext uri="{FF2B5EF4-FFF2-40B4-BE49-F238E27FC236}">
                <a16:creationId xmlns:a16="http://schemas.microsoft.com/office/drawing/2014/main" id="{F99EB621-782B-4786-8EAE-144A1370E950}"/>
              </a:ext>
            </a:extLst>
          </p:cNvPr>
          <p:cNvPicPr>
            <a:picLocks noChangeAspect="1"/>
          </p:cNvPicPr>
          <p:nvPr/>
        </p:nvPicPr>
        <p:blipFill>
          <a:blip r:embed="rId2"/>
          <a:stretch>
            <a:fillRect/>
          </a:stretch>
        </p:blipFill>
        <p:spPr>
          <a:xfrm>
            <a:off x="9273921" y="1899920"/>
            <a:ext cx="2009775" cy="2647950"/>
          </a:xfrm>
          <a:prstGeom prst="rect">
            <a:avLst/>
          </a:prstGeom>
        </p:spPr>
      </p:pic>
    </p:spTree>
    <p:extLst>
      <p:ext uri="{BB962C8B-B14F-4D97-AF65-F5344CB8AC3E}">
        <p14:creationId xmlns:p14="http://schemas.microsoft.com/office/powerpoint/2010/main" val="1714585631"/>
      </p:ext>
    </p:extLst>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E58C01-1EB9-4E3A-BF44-B00CBADC6D3F}"/>
              </a:ext>
            </a:extLst>
          </p:cNvPr>
          <p:cNvSpPr>
            <a:spLocks noGrp="1"/>
          </p:cNvSpPr>
          <p:nvPr>
            <p:ph type="title"/>
          </p:nvPr>
        </p:nvSpPr>
        <p:spPr/>
        <p:txBody>
          <a:bodyPr/>
          <a:lstStyle/>
          <a:p>
            <a:r>
              <a:rPr lang="en-US" dirty="0"/>
              <a:t>Understanding the CIM – Using the CIM Viewer</a:t>
            </a:r>
          </a:p>
        </p:txBody>
      </p:sp>
      <p:sp>
        <p:nvSpPr>
          <p:cNvPr id="4" name="Content Placeholder 3">
            <a:extLst>
              <a:ext uri="{FF2B5EF4-FFF2-40B4-BE49-F238E27FC236}">
                <a16:creationId xmlns:a16="http://schemas.microsoft.com/office/drawing/2014/main" id="{97520842-E2F6-443A-B9DC-4FBCCF4D4E5B}"/>
              </a:ext>
            </a:extLst>
          </p:cNvPr>
          <p:cNvSpPr>
            <a:spLocks noGrp="1"/>
          </p:cNvSpPr>
          <p:nvPr>
            <p:ph sz="quarter" idx="10"/>
          </p:nvPr>
        </p:nvSpPr>
        <p:spPr>
          <a:xfrm>
            <a:off x="914400" y="1439863"/>
            <a:ext cx="10369296" cy="3429000"/>
          </a:xfrm>
        </p:spPr>
        <p:txBody>
          <a:bodyPr/>
          <a:lstStyle/>
          <a:p>
            <a:r>
              <a:rPr lang="en-US" dirty="0"/>
              <a:t>Hone in on the top-level CIM characteristic you wish to modify.</a:t>
            </a:r>
          </a:p>
          <a:p>
            <a:pPr lvl="1"/>
            <a:r>
              <a:rPr lang="en-US" dirty="0"/>
              <a:t>The </a:t>
            </a:r>
            <a:r>
              <a:rPr lang="en-US" u="sng" dirty="0"/>
              <a:t>Colorizer</a:t>
            </a:r>
            <a:r>
              <a:rPr lang="en-US" dirty="0"/>
              <a:t> in this case</a:t>
            </a:r>
          </a:p>
          <a:p>
            <a:pPr lvl="2"/>
            <a:r>
              <a:rPr lang="en-US" dirty="0" err="1"/>
              <a:t>eg</a:t>
            </a:r>
            <a:r>
              <a:rPr lang="en-US" dirty="0"/>
              <a:t> “Ctrl + F” search for “Colorizer”</a:t>
            </a:r>
          </a:p>
          <a:p>
            <a:pPr lvl="1"/>
            <a:endParaRPr lang="en-US" dirty="0"/>
          </a:p>
          <a:p>
            <a:pPr lvl="1"/>
            <a:endParaRPr lang="en-US" dirty="0"/>
          </a:p>
          <a:p>
            <a:pPr lvl="1"/>
            <a:endParaRPr lang="en-US" dirty="0"/>
          </a:p>
          <a:p>
            <a:pPr lvl="1"/>
            <a:endParaRPr lang="en-US" dirty="0"/>
          </a:p>
          <a:p>
            <a:pPr lvl="1"/>
            <a:endParaRPr lang="en-US" dirty="0"/>
          </a:p>
        </p:txBody>
      </p:sp>
      <p:pic>
        <p:nvPicPr>
          <p:cNvPr id="3" name="Picture 2">
            <a:extLst>
              <a:ext uri="{FF2B5EF4-FFF2-40B4-BE49-F238E27FC236}">
                <a16:creationId xmlns:a16="http://schemas.microsoft.com/office/drawing/2014/main" id="{C816C170-2CCB-4D5C-9B41-B880F876061B}"/>
              </a:ext>
            </a:extLst>
          </p:cNvPr>
          <p:cNvPicPr>
            <a:picLocks noChangeAspect="1"/>
          </p:cNvPicPr>
          <p:nvPr/>
        </p:nvPicPr>
        <p:blipFill>
          <a:blip r:embed="rId2"/>
          <a:stretch>
            <a:fillRect/>
          </a:stretch>
        </p:blipFill>
        <p:spPr>
          <a:xfrm>
            <a:off x="1913191" y="2884487"/>
            <a:ext cx="2009775" cy="2647950"/>
          </a:xfrm>
          <a:prstGeom prst="rect">
            <a:avLst/>
          </a:prstGeom>
        </p:spPr>
      </p:pic>
      <p:pic>
        <p:nvPicPr>
          <p:cNvPr id="5" name="Picture 4">
            <a:extLst>
              <a:ext uri="{FF2B5EF4-FFF2-40B4-BE49-F238E27FC236}">
                <a16:creationId xmlns:a16="http://schemas.microsoft.com/office/drawing/2014/main" id="{019F5D29-F143-495C-9553-9B8BC2795C82}"/>
              </a:ext>
            </a:extLst>
          </p:cNvPr>
          <p:cNvPicPr>
            <a:picLocks noChangeAspect="1"/>
          </p:cNvPicPr>
          <p:nvPr/>
        </p:nvPicPr>
        <p:blipFill>
          <a:blip r:embed="rId3"/>
          <a:stretch>
            <a:fillRect/>
          </a:stretch>
        </p:blipFill>
        <p:spPr>
          <a:xfrm>
            <a:off x="5543550" y="2241550"/>
            <a:ext cx="5734050" cy="3933825"/>
          </a:xfrm>
          <a:prstGeom prst="rect">
            <a:avLst/>
          </a:prstGeom>
        </p:spPr>
      </p:pic>
    </p:spTree>
    <p:extLst>
      <p:ext uri="{BB962C8B-B14F-4D97-AF65-F5344CB8AC3E}">
        <p14:creationId xmlns:p14="http://schemas.microsoft.com/office/powerpoint/2010/main" val="1971500269"/>
      </p:ext>
    </p:extLst>
  </p:cSld>
  <p:clrMapOvr>
    <a:masterClrMapping/>
  </p:clrMapOvr>
  <p:transition spd="med">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E58C01-1EB9-4E3A-BF44-B00CBADC6D3F}"/>
              </a:ext>
            </a:extLst>
          </p:cNvPr>
          <p:cNvSpPr>
            <a:spLocks noGrp="1"/>
          </p:cNvSpPr>
          <p:nvPr>
            <p:ph type="title"/>
          </p:nvPr>
        </p:nvSpPr>
        <p:spPr/>
        <p:txBody>
          <a:bodyPr/>
          <a:lstStyle/>
          <a:p>
            <a:r>
              <a:rPr lang="en-US" dirty="0"/>
              <a:t>Understanding the CIM – CIM Xml Elements</a:t>
            </a:r>
          </a:p>
        </p:txBody>
      </p:sp>
      <p:sp>
        <p:nvSpPr>
          <p:cNvPr id="4" name="Content Placeholder 3">
            <a:extLst>
              <a:ext uri="{FF2B5EF4-FFF2-40B4-BE49-F238E27FC236}">
                <a16:creationId xmlns:a16="http://schemas.microsoft.com/office/drawing/2014/main" id="{97520842-E2F6-443A-B9DC-4FBCCF4D4E5B}"/>
              </a:ext>
            </a:extLst>
          </p:cNvPr>
          <p:cNvSpPr>
            <a:spLocks noGrp="1"/>
          </p:cNvSpPr>
          <p:nvPr>
            <p:ph sz="quarter" idx="10"/>
          </p:nvPr>
        </p:nvSpPr>
        <p:spPr>
          <a:xfrm>
            <a:off x="717285" y="1708801"/>
            <a:ext cx="10369296" cy="3429000"/>
          </a:xfrm>
        </p:spPr>
        <p:txBody>
          <a:bodyPr/>
          <a:lstStyle/>
          <a:p>
            <a:r>
              <a:rPr lang="en-US" dirty="0"/>
              <a:t>Xml Element names correspond to the </a:t>
            </a:r>
            <a:r>
              <a:rPr lang="en-US" u="sng" dirty="0"/>
              <a:t>names of the CIM properties*</a:t>
            </a:r>
          </a:p>
          <a:p>
            <a:pPr lvl="1"/>
            <a:r>
              <a:rPr lang="en-US" dirty="0"/>
              <a:t>The “</a:t>
            </a:r>
            <a:r>
              <a:rPr lang="en-US" dirty="0" err="1"/>
              <a:t>typens</a:t>
            </a:r>
            <a:r>
              <a:rPr lang="en-US" dirty="0"/>
              <a:t>:” value gives you their (.NET) type.</a:t>
            </a:r>
          </a:p>
          <a:p>
            <a:pPr lvl="1"/>
            <a:endParaRPr lang="en-US" dirty="0"/>
          </a:p>
          <a:p>
            <a:pPr lvl="1"/>
            <a:endParaRPr lang="en-US" dirty="0"/>
          </a:p>
          <a:p>
            <a:pPr lvl="1"/>
            <a:endParaRPr lang="en-US" dirty="0"/>
          </a:p>
          <a:p>
            <a:pPr lvl="1"/>
            <a:endParaRPr lang="en-US" dirty="0"/>
          </a:p>
          <a:p>
            <a:pPr lvl="1"/>
            <a:endParaRPr lang="en-US" dirty="0"/>
          </a:p>
          <a:p>
            <a:pPr lvl="1"/>
            <a:r>
              <a:rPr lang="en-US" dirty="0"/>
              <a:t>*Array properties identify the </a:t>
            </a:r>
            <a:r>
              <a:rPr lang="en-US" i="1" u="sng" dirty="0"/>
              <a:t>name</a:t>
            </a:r>
            <a:r>
              <a:rPr lang="en-US" dirty="0"/>
              <a:t>.  Each </a:t>
            </a:r>
            <a:r>
              <a:rPr lang="en-US" i="1" dirty="0"/>
              <a:t>Child</a:t>
            </a:r>
            <a:r>
              <a:rPr lang="en-US" dirty="0"/>
              <a:t> element identifies the type</a:t>
            </a:r>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p:txBody>
      </p:sp>
      <p:pic>
        <p:nvPicPr>
          <p:cNvPr id="3" name="Picture 2">
            <a:extLst>
              <a:ext uri="{FF2B5EF4-FFF2-40B4-BE49-F238E27FC236}">
                <a16:creationId xmlns:a16="http://schemas.microsoft.com/office/drawing/2014/main" id="{5878033B-1F1E-495C-AEAC-D5208DF1DB7D}"/>
              </a:ext>
            </a:extLst>
          </p:cNvPr>
          <p:cNvPicPr>
            <a:picLocks noChangeAspect="1"/>
          </p:cNvPicPr>
          <p:nvPr/>
        </p:nvPicPr>
        <p:blipFill rotWithShape="1">
          <a:blip r:embed="rId2"/>
          <a:srcRect b="64980"/>
          <a:stretch/>
        </p:blipFill>
        <p:spPr>
          <a:xfrm>
            <a:off x="993775" y="2508567"/>
            <a:ext cx="5734050" cy="1377607"/>
          </a:xfrm>
          <a:prstGeom prst="rect">
            <a:avLst/>
          </a:prstGeom>
        </p:spPr>
      </p:pic>
      <p:pic>
        <p:nvPicPr>
          <p:cNvPr id="5" name="Picture 4">
            <a:extLst>
              <a:ext uri="{FF2B5EF4-FFF2-40B4-BE49-F238E27FC236}">
                <a16:creationId xmlns:a16="http://schemas.microsoft.com/office/drawing/2014/main" id="{D5B1290C-839E-47BF-86E3-4140E18A3F01}"/>
              </a:ext>
            </a:extLst>
          </p:cNvPr>
          <p:cNvPicPr>
            <a:picLocks noChangeAspect="1"/>
          </p:cNvPicPr>
          <p:nvPr/>
        </p:nvPicPr>
        <p:blipFill rotWithShape="1">
          <a:blip r:embed="rId3"/>
          <a:srcRect t="55350" b="4157"/>
          <a:stretch/>
        </p:blipFill>
        <p:spPr>
          <a:xfrm>
            <a:off x="993775" y="4685940"/>
            <a:ext cx="5734050" cy="1592940"/>
          </a:xfrm>
          <a:prstGeom prst="rect">
            <a:avLst/>
          </a:prstGeom>
        </p:spPr>
      </p:pic>
    </p:spTree>
    <p:extLst>
      <p:ext uri="{BB962C8B-B14F-4D97-AF65-F5344CB8AC3E}">
        <p14:creationId xmlns:p14="http://schemas.microsoft.com/office/powerpoint/2010/main" val="1131864014"/>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8"/>
          <p:cNvSpPr>
            <a:spLocks noGrp="1"/>
          </p:cNvSpPr>
          <p:nvPr>
            <p:ph type="title"/>
          </p:nvPr>
        </p:nvSpPr>
        <p:spPr/>
        <p:txBody>
          <a:bodyPr/>
          <a:lstStyle/>
          <a:p>
            <a:r>
              <a:rPr lang="en-US" dirty="0"/>
              <a:t>Enhancing the Managed API using the CIM</a:t>
            </a:r>
          </a:p>
        </p:txBody>
      </p:sp>
      <p:sp>
        <p:nvSpPr>
          <p:cNvPr id="19" name="Text Placeholder 18">
            <a:extLst>
              <a:ext uri="{FF2B5EF4-FFF2-40B4-BE49-F238E27FC236}">
                <a16:creationId xmlns:a16="http://schemas.microsoft.com/office/drawing/2014/main" id="{A896C87C-C4D6-40F0-959F-BDB34B6F2BC4}"/>
              </a:ext>
            </a:extLst>
          </p:cNvPr>
          <p:cNvSpPr>
            <a:spLocks noGrp="1"/>
          </p:cNvSpPr>
          <p:nvPr>
            <p:ph type="body" sz="quarter" idx="11"/>
          </p:nvPr>
        </p:nvSpPr>
        <p:spPr>
          <a:xfrm>
            <a:off x="682625" y="1097309"/>
            <a:ext cx="10826496" cy="276999"/>
          </a:xfrm>
        </p:spPr>
        <p:txBody>
          <a:bodyPr/>
          <a:lstStyle/>
          <a:p>
            <a:r>
              <a:rPr lang="en-US" sz="1800" dirty="0"/>
              <a:t>CIM Definition and Purpose</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a:xfrm>
            <a:off x="914400" y="1828804"/>
            <a:ext cx="10369296" cy="4114796"/>
          </a:xfrm>
        </p:spPr>
        <p:txBody>
          <a:bodyPr/>
          <a:lstStyle/>
          <a:p>
            <a:r>
              <a:rPr lang="en-US" sz="2400" dirty="0"/>
              <a:t>CIM or “Cartographic Information Model”:</a:t>
            </a:r>
          </a:p>
          <a:p>
            <a:pPr lvl="1"/>
            <a:r>
              <a:rPr lang="en-US" sz="2400" dirty="0"/>
              <a:t>It is a specification for persisting and transferring the state and structure of all Pro model entities</a:t>
            </a:r>
            <a:r>
              <a:rPr lang="en-US" sz="2000" dirty="0"/>
              <a:t>:</a:t>
            </a:r>
          </a:p>
          <a:p>
            <a:pPr lvl="2">
              <a:spcAft>
                <a:spcPts val="1000"/>
              </a:spcAft>
            </a:pPr>
            <a:r>
              <a:rPr lang="en-US" sz="2200" dirty="0"/>
              <a:t>Contents and relationships</a:t>
            </a:r>
          </a:p>
          <a:p>
            <a:pPr lvl="2">
              <a:spcAft>
                <a:spcPts val="1000"/>
              </a:spcAft>
            </a:pPr>
            <a:r>
              <a:rPr lang="en-US" sz="2200" dirty="0"/>
              <a:t>Symbolization</a:t>
            </a:r>
          </a:p>
          <a:p>
            <a:pPr lvl="2">
              <a:spcAft>
                <a:spcPts val="1000"/>
              </a:spcAft>
            </a:pPr>
            <a:r>
              <a:rPr lang="en-US" sz="2200" dirty="0"/>
              <a:t>Labelling</a:t>
            </a:r>
          </a:p>
          <a:p>
            <a:pPr lvl="2">
              <a:spcAft>
                <a:spcPts val="1000"/>
              </a:spcAft>
            </a:pPr>
            <a:r>
              <a:rPr lang="en-US" sz="2200" dirty="0"/>
              <a:t>State: Visible, Editable, Selectable, etc..</a:t>
            </a:r>
          </a:p>
          <a:p>
            <a:pPr lvl="1">
              <a:spcAft>
                <a:spcPts val="1000"/>
              </a:spcAft>
            </a:pPr>
            <a:r>
              <a:rPr lang="en-US" sz="2400" dirty="0"/>
              <a:t>Classes in the Pro API using the CIM include:  </a:t>
            </a:r>
          </a:p>
          <a:p>
            <a:pPr lvl="2">
              <a:spcAft>
                <a:spcPts val="1000"/>
              </a:spcAft>
            </a:pPr>
            <a:r>
              <a:rPr lang="en-US" sz="2200" dirty="0"/>
              <a:t>Map, Layer, Layout, Report, Edit Template, etc.</a:t>
            </a:r>
          </a:p>
          <a:p>
            <a:pPr lvl="2">
              <a:spcAft>
                <a:spcPts val="1000"/>
              </a:spcAft>
            </a:pPr>
            <a:endParaRPr lang="en-US" sz="2200" dirty="0"/>
          </a:p>
          <a:p>
            <a:pPr lvl="2">
              <a:spcAft>
                <a:spcPts val="1000"/>
              </a:spcAft>
            </a:pPr>
            <a:endParaRPr lang="en-US" sz="2200" dirty="0"/>
          </a:p>
          <a:p>
            <a:pPr lvl="2">
              <a:spcAft>
                <a:spcPts val="1000"/>
              </a:spcAft>
            </a:pPr>
            <a:endParaRPr lang="en-US" sz="2200" dirty="0"/>
          </a:p>
          <a:p>
            <a:pPr lvl="2">
              <a:spcAft>
                <a:spcPts val="1000"/>
              </a:spcAft>
            </a:pPr>
            <a:endParaRPr lang="en-US" sz="2200" dirty="0"/>
          </a:p>
          <a:p>
            <a:endParaRPr lang="en-US" dirty="0"/>
          </a:p>
        </p:txBody>
      </p:sp>
    </p:spTree>
    <p:extLst>
      <p:ext uri="{BB962C8B-B14F-4D97-AF65-F5344CB8AC3E}">
        <p14:creationId xmlns:p14="http://schemas.microsoft.com/office/powerpoint/2010/main" val="1837011381"/>
      </p:ext>
    </p:extLst>
  </p:cSld>
  <p:clrMapOvr>
    <a:masterClrMapping/>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E58C01-1EB9-4E3A-BF44-B00CBADC6D3F}"/>
              </a:ext>
            </a:extLst>
          </p:cNvPr>
          <p:cNvSpPr>
            <a:spLocks noGrp="1"/>
          </p:cNvSpPr>
          <p:nvPr>
            <p:ph type="title"/>
          </p:nvPr>
        </p:nvSpPr>
        <p:spPr>
          <a:xfrm>
            <a:off x="590296" y="420791"/>
            <a:ext cx="10826496" cy="369332"/>
          </a:xfrm>
        </p:spPr>
        <p:txBody>
          <a:bodyPr/>
          <a:lstStyle/>
          <a:p>
            <a:r>
              <a:rPr lang="en-US" dirty="0"/>
              <a:t>Understanding the CIM – CIM Xml Element access through my code</a:t>
            </a:r>
          </a:p>
        </p:txBody>
      </p:sp>
      <p:sp>
        <p:nvSpPr>
          <p:cNvPr id="4" name="Content Placeholder 3">
            <a:extLst>
              <a:ext uri="{FF2B5EF4-FFF2-40B4-BE49-F238E27FC236}">
                <a16:creationId xmlns:a16="http://schemas.microsoft.com/office/drawing/2014/main" id="{97520842-E2F6-443A-B9DC-4FBCCF4D4E5B}"/>
              </a:ext>
            </a:extLst>
          </p:cNvPr>
          <p:cNvSpPr>
            <a:spLocks noGrp="1"/>
          </p:cNvSpPr>
          <p:nvPr>
            <p:ph sz="quarter" idx="10"/>
          </p:nvPr>
        </p:nvSpPr>
        <p:spPr>
          <a:xfrm>
            <a:off x="685800" y="1178561"/>
            <a:ext cx="11303000" cy="3830320"/>
          </a:xfrm>
        </p:spPr>
        <p:txBody>
          <a:bodyPr/>
          <a:lstStyle/>
          <a:p>
            <a:r>
              <a:rPr lang="en-US" dirty="0"/>
              <a:t>My CIM Property is Colorizer, the </a:t>
            </a:r>
            <a:r>
              <a:rPr lang="en-US" dirty="0" err="1"/>
              <a:t>.Net</a:t>
            </a:r>
            <a:r>
              <a:rPr lang="en-US" dirty="0"/>
              <a:t> type is </a:t>
            </a:r>
            <a:r>
              <a:rPr lang="en-US" dirty="0" err="1"/>
              <a:t>CIMRasterUniqueValueColorizer</a:t>
            </a:r>
            <a:endParaRPr lang="en-US" dirty="0"/>
          </a:p>
          <a:p>
            <a:endParaRPr lang="en-US" dirty="0"/>
          </a:p>
          <a:p>
            <a:pPr lvl="1"/>
            <a:endParaRPr lang="en-US" dirty="0"/>
          </a:p>
          <a:p>
            <a:pPr lvl="1"/>
            <a:endParaRPr lang="en-US" dirty="0"/>
          </a:p>
          <a:p>
            <a:pPr lvl="1"/>
            <a:endParaRPr lang="en-US" dirty="0"/>
          </a:p>
          <a:p>
            <a:pPr lvl="1"/>
            <a:endParaRPr lang="en-US" dirty="0"/>
          </a:p>
          <a:p>
            <a:pPr lvl="1"/>
            <a:endParaRPr lang="en-US" dirty="0"/>
          </a:p>
          <a:p>
            <a:r>
              <a:rPr lang="en-US" dirty="0"/>
              <a:t>Consulting SDK resources we learn how to access the Raster colorizer: </a:t>
            </a:r>
            <a:r>
              <a:rPr lang="en-US" dirty="0" err="1"/>
              <a:t>CIMRasterColorizer</a:t>
            </a:r>
            <a:endParaRPr lang="en-US" dirty="0"/>
          </a:p>
          <a:p>
            <a:endParaRPr lang="en-US" dirty="0"/>
          </a:p>
          <a:p>
            <a:endParaRPr lang="en-US" dirty="0"/>
          </a:p>
          <a:p>
            <a:r>
              <a:rPr lang="en-US" dirty="0"/>
              <a:t>And also how to create a new colorizer using an Attribute Column (i.e. land use)</a:t>
            </a:r>
          </a:p>
          <a:p>
            <a:endParaRPr lang="en-US" dirty="0"/>
          </a:p>
          <a:p>
            <a:pPr lvl="1"/>
            <a:endParaRPr lang="en-US" dirty="0"/>
          </a:p>
          <a:p>
            <a:pPr lvl="1"/>
            <a:endParaRPr lang="en-US" dirty="0"/>
          </a:p>
        </p:txBody>
      </p:sp>
      <p:sp>
        <p:nvSpPr>
          <p:cNvPr id="12" name="TextBox 11">
            <a:extLst>
              <a:ext uri="{FF2B5EF4-FFF2-40B4-BE49-F238E27FC236}">
                <a16:creationId xmlns:a16="http://schemas.microsoft.com/office/drawing/2014/main" id="{7082AB3A-709F-4527-A462-9289EF3F11C2}"/>
              </a:ext>
            </a:extLst>
          </p:cNvPr>
          <p:cNvSpPr txBox="1"/>
          <p:nvPr/>
        </p:nvSpPr>
        <p:spPr>
          <a:xfrm>
            <a:off x="1136904" y="4142350"/>
            <a:ext cx="9733280" cy="872911"/>
          </a:xfrm>
          <a:prstGeom prst="rect">
            <a:avLst/>
          </a:prstGeom>
          <a:solidFill>
            <a:schemeClr val="tx1"/>
          </a:solidFill>
          <a:effectLst/>
        </p:spPr>
        <p:txBody>
          <a:bodyPr wrap="square" lIns="0" tIns="0" rIns="0" bIns="0" rtlCol="0">
            <a:noAutofit/>
          </a:bodyPr>
          <a:lstStyle/>
          <a:p>
            <a:r>
              <a:rPr lang="en-US" sz="1400" dirty="0">
                <a:solidFill>
                  <a:srgbClr val="0000FF"/>
                </a:solidFill>
                <a:latin typeface="Consolas" panose="020B0609020204030204" pitchFamily="49" charset="0"/>
              </a:rPr>
              <a:t> 	</a:t>
            </a:r>
            <a:r>
              <a:rPr lang="en-US" dirty="0">
                <a:solidFill>
                  <a:srgbClr val="0000FF"/>
                </a:solidFill>
                <a:latin typeface="Consolas" panose="020B0609020204030204" pitchFamily="49" charset="0"/>
              </a:rPr>
              <a:t>var</a:t>
            </a:r>
            <a:r>
              <a:rPr lang="en-US" dirty="0">
                <a:solidFill>
                  <a:srgbClr val="000000"/>
                </a:solidFill>
                <a:latin typeface="Consolas" panose="020B0609020204030204" pitchFamily="49" charset="0"/>
              </a:rPr>
              <a:t> </a:t>
            </a:r>
            <a:r>
              <a:rPr lang="en-US" dirty="0" err="1">
                <a:solidFill>
                  <a:srgbClr val="000000"/>
                </a:solidFill>
                <a:latin typeface="Consolas" panose="020B0609020204030204" pitchFamily="49" charset="0"/>
              </a:rPr>
              <a:t>rasterLyr</a:t>
            </a:r>
            <a:r>
              <a:rPr lang="en-US" dirty="0">
                <a:solidFill>
                  <a:srgbClr val="000000"/>
                </a:solidFill>
                <a:latin typeface="Consolas" panose="020B0609020204030204" pitchFamily="49" charset="0"/>
              </a:rPr>
              <a:t> = (</a:t>
            </a:r>
            <a:r>
              <a:rPr lang="en-US" dirty="0" err="1">
                <a:solidFill>
                  <a:srgbClr val="000000"/>
                </a:solidFill>
                <a:latin typeface="Consolas" panose="020B0609020204030204" pitchFamily="49" charset="0"/>
              </a:rPr>
              <a:t>RasterLayer</a:t>
            </a:r>
            <a:r>
              <a:rPr lang="en-US" dirty="0">
                <a:solidFill>
                  <a:srgbClr val="000000"/>
                </a:solidFill>
                <a:latin typeface="Consolas" panose="020B0609020204030204" pitchFamily="49" charset="0"/>
              </a:rPr>
              <a:t>)</a:t>
            </a:r>
            <a:r>
              <a:rPr lang="en-US" dirty="0" err="1">
                <a:solidFill>
                  <a:srgbClr val="000000"/>
                </a:solidFill>
                <a:latin typeface="Consolas" panose="020B0609020204030204" pitchFamily="49" charset="0"/>
              </a:rPr>
              <a:t>MapView.Active.GetSelectedLayers</a:t>
            </a:r>
            <a:r>
              <a:rPr lang="en-US" dirty="0">
                <a:solidFill>
                  <a:srgbClr val="000000"/>
                </a:solidFill>
                <a:latin typeface="Consolas" panose="020B0609020204030204" pitchFamily="49" charset="0"/>
              </a:rPr>
              <a:t>().First();</a:t>
            </a:r>
          </a:p>
          <a:p>
            <a:r>
              <a:rPr lang="en-US" dirty="0">
                <a:solidFill>
                  <a:srgbClr val="008000"/>
                </a:solidFill>
                <a:latin typeface="Consolas" panose="020B0609020204030204" pitchFamily="49" charset="0"/>
              </a:rPr>
              <a:t>	</a:t>
            </a:r>
            <a:r>
              <a:rPr lang="pt-BR" dirty="0">
                <a:solidFill>
                  <a:srgbClr val="0000FF"/>
                </a:solidFill>
                <a:latin typeface="Consolas" panose="020B0609020204030204" pitchFamily="49" charset="0"/>
              </a:rPr>
              <a:t>var</a:t>
            </a:r>
            <a:r>
              <a:rPr lang="pt-BR" dirty="0">
                <a:solidFill>
                  <a:srgbClr val="000000"/>
                </a:solidFill>
                <a:latin typeface="Consolas" panose="020B0609020204030204" pitchFamily="49" charset="0"/>
              </a:rPr>
              <a:t> colorizer = raster</a:t>
            </a:r>
            <a:r>
              <a:rPr lang="en-US" dirty="0" err="1">
                <a:solidFill>
                  <a:srgbClr val="000000"/>
                </a:solidFill>
                <a:latin typeface="Consolas" panose="020B0609020204030204" pitchFamily="49" charset="0"/>
              </a:rPr>
              <a:t>Lyr</a:t>
            </a:r>
            <a:r>
              <a:rPr lang="pt-BR" dirty="0">
                <a:solidFill>
                  <a:srgbClr val="000000"/>
                </a:solidFill>
                <a:latin typeface="Consolas" panose="020B0609020204030204" pitchFamily="49" charset="0"/>
              </a:rPr>
              <a:t>.GetColorizer();</a:t>
            </a:r>
          </a:p>
          <a:p>
            <a:r>
              <a:rPr lang="en-US" dirty="0">
                <a:solidFill>
                  <a:srgbClr val="000000"/>
                </a:solidFill>
                <a:latin typeface="Consolas" panose="020B0609020204030204" pitchFamily="49" charset="0"/>
              </a:rPr>
              <a:t>	</a:t>
            </a:r>
            <a:r>
              <a:rPr lang="en-US" dirty="0" err="1">
                <a:solidFill>
                  <a:srgbClr val="000000"/>
                </a:solidFill>
                <a:latin typeface="Consolas" panose="020B0609020204030204" pitchFamily="49" charset="0"/>
              </a:rPr>
              <a:t>rasterLyr.SetColorizer</a:t>
            </a:r>
            <a:r>
              <a:rPr lang="en-US" dirty="0">
                <a:solidFill>
                  <a:srgbClr val="000000"/>
                </a:solidFill>
                <a:latin typeface="Consolas" panose="020B0609020204030204" pitchFamily="49" charset="0"/>
              </a:rPr>
              <a:t>(colorizer);</a:t>
            </a:r>
          </a:p>
          <a:p>
            <a:endParaRPr lang="en-US" dirty="0">
              <a:solidFill>
                <a:srgbClr val="000000"/>
              </a:solidFill>
              <a:latin typeface="Consolas" panose="020B0609020204030204" pitchFamily="49" charset="0"/>
            </a:endParaRPr>
          </a:p>
          <a:p>
            <a:endParaRPr lang="en-US" sz="1400" b="1" dirty="0">
              <a:ea typeface="+mn-ea"/>
              <a:cs typeface="+mn-cs"/>
            </a:endParaRPr>
          </a:p>
        </p:txBody>
      </p:sp>
      <p:pic>
        <p:nvPicPr>
          <p:cNvPr id="6" name="Picture 5">
            <a:extLst>
              <a:ext uri="{FF2B5EF4-FFF2-40B4-BE49-F238E27FC236}">
                <a16:creationId xmlns:a16="http://schemas.microsoft.com/office/drawing/2014/main" id="{C8EE1704-061E-4395-AF79-DCE1A9820F80}"/>
              </a:ext>
            </a:extLst>
          </p:cNvPr>
          <p:cNvPicPr>
            <a:picLocks noChangeAspect="1"/>
          </p:cNvPicPr>
          <p:nvPr/>
        </p:nvPicPr>
        <p:blipFill rotWithShape="1">
          <a:blip r:embed="rId2"/>
          <a:srcRect b="64980"/>
          <a:stretch/>
        </p:blipFill>
        <p:spPr>
          <a:xfrm>
            <a:off x="1136904" y="1609852"/>
            <a:ext cx="7996632" cy="1921193"/>
          </a:xfrm>
          <a:prstGeom prst="rect">
            <a:avLst/>
          </a:prstGeom>
        </p:spPr>
      </p:pic>
      <p:sp>
        <p:nvSpPr>
          <p:cNvPr id="7" name="TextBox 6">
            <a:extLst>
              <a:ext uri="{FF2B5EF4-FFF2-40B4-BE49-F238E27FC236}">
                <a16:creationId xmlns:a16="http://schemas.microsoft.com/office/drawing/2014/main" id="{81B207D8-84F2-4148-80F3-95F8B8FB1033}"/>
              </a:ext>
            </a:extLst>
          </p:cNvPr>
          <p:cNvSpPr txBox="1"/>
          <p:nvPr/>
        </p:nvSpPr>
        <p:spPr>
          <a:xfrm>
            <a:off x="1136904" y="5440172"/>
            <a:ext cx="9733280" cy="872911"/>
          </a:xfrm>
          <a:prstGeom prst="rect">
            <a:avLst/>
          </a:prstGeom>
          <a:solidFill>
            <a:schemeClr val="tx1"/>
          </a:solidFill>
          <a:effectLst/>
        </p:spPr>
        <p:txBody>
          <a:bodyPr wrap="square" lIns="0" tIns="0" rIns="0" bIns="0" rtlCol="0">
            <a:noAutofit/>
          </a:bodyPr>
          <a:lstStyle/>
          <a:p>
            <a:r>
              <a:rPr lang="en-US" sz="1400" dirty="0">
                <a:solidFill>
                  <a:srgbClr val="0000FF"/>
                </a:solidFill>
                <a:latin typeface="Consolas" panose="020B0609020204030204" pitchFamily="49" charset="0"/>
              </a:rPr>
              <a:t> 	</a:t>
            </a:r>
            <a:r>
              <a:rPr lang="en-US" dirty="0">
                <a:solidFill>
                  <a:srgbClr val="0000FF"/>
                </a:solidFill>
                <a:latin typeface="Consolas" panose="020B0609020204030204" pitchFamily="49" charset="0"/>
              </a:rPr>
              <a:t>var</a:t>
            </a:r>
            <a:r>
              <a:rPr lang="en-US" dirty="0">
                <a:solidFill>
                  <a:srgbClr val="000000"/>
                </a:solidFill>
                <a:latin typeface="Consolas" panose="020B0609020204030204" pitchFamily="49" charset="0"/>
              </a:rPr>
              <a:t> </a:t>
            </a:r>
            <a:r>
              <a:rPr lang="en-US" dirty="0" err="1">
                <a:solidFill>
                  <a:srgbClr val="000000"/>
                </a:solidFill>
                <a:latin typeface="Consolas" panose="020B0609020204030204" pitchFamily="49" charset="0"/>
              </a:rPr>
              <a:t>colorizerDef</a:t>
            </a:r>
            <a:r>
              <a:rPr lang="en-US" dirty="0">
                <a:solidFill>
                  <a:srgbClr val="000000"/>
                </a:solidFill>
                <a:latin typeface="Consolas" panose="020B0609020204030204" pitchFamily="49" charset="0"/>
              </a:rPr>
              <a:t> = </a:t>
            </a:r>
            <a:r>
              <a:rPr lang="en-US" dirty="0">
                <a:solidFill>
                  <a:srgbClr val="0000FF"/>
                </a:solidFill>
                <a:latin typeface="Consolas" panose="020B0609020204030204" pitchFamily="49" charset="0"/>
              </a:rPr>
              <a:t>new</a:t>
            </a:r>
            <a:r>
              <a:rPr lang="en-US" dirty="0">
                <a:solidFill>
                  <a:srgbClr val="000000"/>
                </a:solidFill>
                <a:latin typeface="Consolas" panose="020B0609020204030204" pitchFamily="49" charset="0"/>
              </a:rPr>
              <a:t> </a:t>
            </a:r>
            <a:r>
              <a:rPr lang="en-US" dirty="0" err="1">
                <a:solidFill>
                  <a:srgbClr val="000000"/>
                </a:solidFill>
                <a:latin typeface="Consolas" panose="020B0609020204030204" pitchFamily="49" charset="0"/>
              </a:rPr>
              <a:t>UniqueValueColorizerDefinition</a:t>
            </a:r>
            <a:r>
              <a:rPr lang="en-US" dirty="0">
                <a:solidFill>
                  <a:srgbClr val="000000"/>
                </a:solidFill>
                <a:latin typeface="Consolas" panose="020B0609020204030204" pitchFamily="49" charset="0"/>
              </a:rPr>
              <a:t>(</a:t>
            </a:r>
            <a:r>
              <a:rPr lang="en-US" dirty="0" err="1">
                <a:solidFill>
                  <a:srgbClr val="000000"/>
                </a:solidFill>
                <a:latin typeface="Consolas" panose="020B0609020204030204" pitchFamily="49" charset="0"/>
              </a:rPr>
              <a:t>fieldName</a:t>
            </a:r>
            <a:r>
              <a:rPr lang="en-US" dirty="0">
                <a:solidFill>
                  <a:srgbClr val="000000"/>
                </a:solidFill>
                <a:latin typeface="Consolas" panose="020B0609020204030204" pitchFamily="49" charset="0"/>
              </a:rPr>
              <a:t>);</a:t>
            </a:r>
          </a:p>
          <a:p>
            <a:pPr lvl="0"/>
            <a:r>
              <a:rPr lang="pt-BR" dirty="0">
                <a:solidFill>
                  <a:srgbClr val="0000FF"/>
                </a:solidFill>
                <a:latin typeface="Consolas" panose="020B0609020204030204" pitchFamily="49" charset="0"/>
              </a:rPr>
              <a:t>	var</a:t>
            </a:r>
            <a:r>
              <a:rPr lang="pt-BR" dirty="0">
                <a:solidFill>
                  <a:srgbClr val="000000"/>
                </a:solidFill>
                <a:latin typeface="Consolas" panose="020B0609020204030204" pitchFamily="49" charset="0"/>
              </a:rPr>
              <a:t> colorizer = rasterLyr.CreateColorizer(colorizerDef);</a:t>
            </a:r>
          </a:p>
          <a:p>
            <a:pPr lvl="0"/>
            <a:r>
              <a:rPr lang="en-US" dirty="0">
                <a:solidFill>
                  <a:srgbClr val="000000"/>
                </a:solidFill>
                <a:latin typeface="Consolas" panose="020B0609020204030204" pitchFamily="49" charset="0"/>
              </a:rPr>
              <a:t>	</a:t>
            </a:r>
            <a:r>
              <a:rPr lang="en-US" dirty="0" err="1">
                <a:solidFill>
                  <a:srgbClr val="000000"/>
                </a:solidFill>
                <a:latin typeface="Consolas" panose="020B0609020204030204" pitchFamily="49" charset="0"/>
              </a:rPr>
              <a:t>rasterLyr.SetColorizer</a:t>
            </a:r>
            <a:r>
              <a:rPr lang="en-US" dirty="0">
                <a:solidFill>
                  <a:srgbClr val="000000"/>
                </a:solidFill>
                <a:latin typeface="Consolas" panose="020B0609020204030204" pitchFamily="49" charset="0"/>
              </a:rPr>
              <a:t>(colorizer);</a:t>
            </a:r>
          </a:p>
          <a:p>
            <a:endParaRPr lang="en-US" dirty="0">
              <a:solidFill>
                <a:srgbClr val="000000"/>
              </a:solidFill>
              <a:latin typeface="Consolas" panose="020B0609020204030204" pitchFamily="49" charset="0"/>
            </a:endParaRPr>
          </a:p>
          <a:p>
            <a:endParaRPr lang="en-US" sz="1400" b="1" dirty="0">
              <a:ea typeface="+mn-ea"/>
              <a:cs typeface="+mn-cs"/>
            </a:endParaRPr>
          </a:p>
        </p:txBody>
      </p:sp>
    </p:spTree>
    <p:extLst>
      <p:ext uri="{BB962C8B-B14F-4D97-AF65-F5344CB8AC3E}">
        <p14:creationId xmlns:p14="http://schemas.microsoft.com/office/powerpoint/2010/main" val="991189618"/>
      </p:ext>
    </p:extLst>
  </p:cSld>
  <p:clrMapOvr>
    <a:masterClrMapping/>
  </p:clrMapOvr>
  <p:transition spd="med">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866163-A629-453D-89C9-961DCF4436DB}"/>
              </a:ext>
            </a:extLst>
          </p:cNvPr>
          <p:cNvSpPr>
            <a:spLocks noGrp="1"/>
          </p:cNvSpPr>
          <p:nvPr>
            <p:ph type="title"/>
          </p:nvPr>
        </p:nvSpPr>
        <p:spPr/>
        <p:txBody>
          <a:bodyPr/>
          <a:lstStyle/>
          <a:p>
            <a:r>
              <a:rPr lang="en-US" dirty="0"/>
              <a:t>Practical Example for Raster Symbolization</a:t>
            </a:r>
          </a:p>
        </p:txBody>
      </p:sp>
      <p:sp>
        <p:nvSpPr>
          <p:cNvPr id="4" name="Content Placeholder 3">
            <a:extLst>
              <a:ext uri="{FF2B5EF4-FFF2-40B4-BE49-F238E27FC236}">
                <a16:creationId xmlns:a16="http://schemas.microsoft.com/office/drawing/2014/main" id="{4FB112EA-FB0F-4ABC-8A02-37BB3878DC66}"/>
              </a:ext>
            </a:extLst>
          </p:cNvPr>
          <p:cNvSpPr>
            <a:spLocks noGrp="1"/>
          </p:cNvSpPr>
          <p:nvPr>
            <p:ph sz="quarter" idx="10"/>
          </p:nvPr>
        </p:nvSpPr>
        <p:spPr>
          <a:xfrm>
            <a:off x="654700" y="1198426"/>
            <a:ext cx="10369296" cy="3429000"/>
          </a:xfrm>
        </p:spPr>
        <p:txBody>
          <a:bodyPr/>
          <a:lstStyle/>
          <a:p>
            <a:r>
              <a:rPr lang="en-US" dirty="0"/>
              <a:t>Find the label field(s) and color(s) we like to modify</a:t>
            </a:r>
          </a:p>
        </p:txBody>
      </p:sp>
      <p:pic>
        <p:nvPicPr>
          <p:cNvPr id="3" name="Picture 2">
            <a:extLst>
              <a:ext uri="{FF2B5EF4-FFF2-40B4-BE49-F238E27FC236}">
                <a16:creationId xmlns:a16="http://schemas.microsoft.com/office/drawing/2014/main" id="{739D3F72-6255-4268-97E9-14E7A1FD692B}"/>
              </a:ext>
            </a:extLst>
          </p:cNvPr>
          <p:cNvPicPr>
            <a:picLocks noChangeAspect="1"/>
          </p:cNvPicPr>
          <p:nvPr/>
        </p:nvPicPr>
        <p:blipFill>
          <a:blip r:embed="rId2"/>
          <a:stretch>
            <a:fillRect/>
          </a:stretch>
        </p:blipFill>
        <p:spPr>
          <a:xfrm>
            <a:off x="841733" y="2031293"/>
            <a:ext cx="5733333" cy="3933333"/>
          </a:xfrm>
          <a:prstGeom prst="rect">
            <a:avLst/>
          </a:prstGeom>
        </p:spPr>
      </p:pic>
      <p:sp>
        <p:nvSpPr>
          <p:cNvPr id="13" name="TextBox 12">
            <a:extLst>
              <a:ext uri="{FF2B5EF4-FFF2-40B4-BE49-F238E27FC236}">
                <a16:creationId xmlns:a16="http://schemas.microsoft.com/office/drawing/2014/main" id="{33CE332B-4EF3-408A-9E16-9BEE15E693D4}"/>
              </a:ext>
            </a:extLst>
          </p:cNvPr>
          <p:cNvSpPr txBox="1"/>
          <p:nvPr/>
        </p:nvSpPr>
        <p:spPr>
          <a:xfrm>
            <a:off x="4662424" y="1675693"/>
            <a:ext cx="7265416" cy="2667988"/>
          </a:xfrm>
          <a:prstGeom prst="rect">
            <a:avLst/>
          </a:prstGeom>
          <a:solidFill>
            <a:schemeClr val="tx1"/>
          </a:solidFill>
          <a:effectLst/>
        </p:spPr>
        <p:txBody>
          <a:bodyPr wrap="square" lIns="0" tIns="0" rIns="0" bIns="0" rtlCol="0">
            <a:noAutofit/>
          </a:bodyPr>
          <a:lstStyle/>
          <a:p>
            <a:endParaRPr lang="en-US" sz="1400" dirty="0">
              <a:solidFill>
                <a:srgbClr val="0000FF"/>
              </a:solidFill>
              <a:latin typeface="Consolas" panose="020B0609020204030204" pitchFamily="49" charset="0"/>
            </a:endParaRPr>
          </a:p>
          <a:p>
            <a:r>
              <a:rPr lang="en-US" dirty="0">
                <a:solidFill>
                  <a:srgbClr val="0000FF"/>
                </a:solidFill>
                <a:latin typeface="Consolas" panose="020B0609020204030204" pitchFamily="49" charset="0"/>
              </a:rPr>
              <a:t> for</a:t>
            </a:r>
            <a:r>
              <a:rPr lang="en-US" dirty="0">
                <a:solidFill>
                  <a:srgbClr val="000000"/>
                </a:solidFill>
                <a:latin typeface="Consolas" panose="020B0609020204030204" pitchFamily="49" charset="0"/>
              </a:rPr>
              <a:t> (</a:t>
            </a:r>
            <a:r>
              <a:rPr lang="en-US" dirty="0">
                <a:solidFill>
                  <a:srgbClr val="0000FF"/>
                </a:solidFill>
                <a:latin typeface="Consolas" panose="020B0609020204030204" pitchFamily="49" charset="0"/>
              </a:rPr>
              <a:t>int</a:t>
            </a:r>
            <a:r>
              <a:rPr lang="en-US" dirty="0">
                <a:solidFill>
                  <a:srgbClr val="000000"/>
                </a:solidFill>
                <a:latin typeface="Consolas" panose="020B0609020204030204" pitchFamily="49" charset="0"/>
              </a:rPr>
              <a:t> </a:t>
            </a:r>
            <a:r>
              <a:rPr lang="en-US" dirty="0" err="1">
                <a:solidFill>
                  <a:srgbClr val="000000"/>
                </a:solidFill>
                <a:latin typeface="Consolas" panose="020B0609020204030204" pitchFamily="49" charset="0"/>
              </a:rPr>
              <a:t>idxClass</a:t>
            </a:r>
            <a:r>
              <a:rPr lang="en-US" dirty="0">
                <a:solidFill>
                  <a:srgbClr val="000000"/>
                </a:solidFill>
                <a:latin typeface="Consolas" panose="020B0609020204030204" pitchFamily="49" charset="0"/>
              </a:rPr>
              <a:t> = 0; </a:t>
            </a:r>
          </a:p>
          <a:p>
            <a:r>
              <a:rPr lang="en-US" dirty="0">
                <a:solidFill>
                  <a:srgbClr val="000000"/>
                </a:solidFill>
                <a:latin typeface="Consolas" panose="020B0609020204030204" pitchFamily="49" charset="0"/>
              </a:rPr>
              <a:t>		 </a:t>
            </a:r>
            <a:r>
              <a:rPr lang="en-US" dirty="0" err="1">
                <a:solidFill>
                  <a:srgbClr val="000000"/>
                </a:solidFill>
                <a:latin typeface="Consolas" panose="020B0609020204030204" pitchFamily="49" charset="0"/>
              </a:rPr>
              <a:t>idxClass</a:t>
            </a:r>
            <a:r>
              <a:rPr lang="en-US" dirty="0">
                <a:solidFill>
                  <a:srgbClr val="000000"/>
                </a:solidFill>
                <a:latin typeface="Consolas" panose="020B0609020204030204" pitchFamily="49" charset="0"/>
              </a:rPr>
              <a:t> &lt; </a:t>
            </a:r>
            <a:r>
              <a:rPr lang="en-US" dirty="0" err="1">
                <a:solidFill>
                  <a:srgbClr val="000000"/>
                </a:solidFill>
                <a:latin typeface="Consolas" panose="020B0609020204030204" pitchFamily="49" charset="0"/>
              </a:rPr>
              <a:t>colorizer.Groups</a:t>
            </a:r>
            <a:r>
              <a:rPr lang="en-US" dirty="0">
                <a:solidFill>
                  <a:srgbClr val="000000"/>
                </a:solidFill>
                <a:latin typeface="Consolas" panose="020B0609020204030204" pitchFamily="49" charset="0"/>
              </a:rPr>
              <a:t>[0].</a:t>
            </a:r>
            <a:r>
              <a:rPr lang="en-US" dirty="0" err="1">
                <a:solidFill>
                  <a:srgbClr val="000000"/>
                </a:solidFill>
                <a:latin typeface="Consolas" panose="020B0609020204030204" pitchFamily="49" charset="0"/>
              </a:rPr>
              <a:t>Classes.Length</a:t>
            </a:r>
            <a:r>
              <a:rPr lang="en-US" dirty="0">
                <a:solidFill>
                  <a:srgbClr val="000000"/>
                </a:solidFill>
                <a:latin typeface="Consolas" panose="020B0609020204030204" pitchFamily="49" charset="0"/>
              </a:rPr>
              <a:t>;</a:t>
            </a:r>
          </a:p>
          <a:p>
            <a:r>
              <a:rPr lang="en-US" dirty="0">
                <a:solidFill>
                  <a:srgbClr val="000000"/>
                </a:solidFill>
                <a:latin typeface="Consolas" panose="020B0609020204030204" pitchFamily="49" charset="0"/>
              </a:rPr>
              <a:t>		 </a:t>
            </a:r>
            <a:r>
              <a:rPr lang="en-US" dirty="0" err="1">
                <a:solidFill>
                  <a:srgbClr val="000000"/>
                </a:solidFill>
                <a:latin typeface="Consolas" panose="020B0609020204030204" pitchFamily="49" charset="0"/>
              </a:rPr>
              <a:t>idxClass</a:t>
            </a:r>
            <a:r>
              <a:rPr lang="en-US" dirty="0">
                <a:solidFill>
                  <a:srgbClr val="000000"/>
                </a:solidFill>
                <a:latin typeface="Consolas" panose="020B0609020204030204" pitchFamily="49" charset="0"/>
              </a:rPr>
              <a:t> ++)</a:t>
            </a:r>
          </a:p>
          <a:p>
            <a:r>
              <a:rPr lang="en-US" dirty="0">
                <a:solidFill>
                  <a:srgbClr val="000000"/>
                </a:solidFill>
                <a:latin typeface="Consolas" panose="020B0609020204030204" pitchFamily="49" charset="0"/>
              </a:rPr>
              <a:t> {</a:t>
            </a:r>
          </a:p>
          <a:p>
            <a:r>
              <a:rPr lang="en-US" dirty="0">
                <a:solidFill>
                  <a:srgbClr val="000000"/>
                </a:solidFill>
                <a:latin typeface="Consolas" panose="020B0609020204030204" pitchFamily="49" charset="0"/>
              </a:rPr>
              <a:t>  </a:t>
            </a:r>
            <a:r>
              <a:rPr lang="en-US" dirty="0">
                <a:solidFill>
                  <a:srgbClr val="0000FF"/>
                </a:solidFill>
                <a:latin typeface="Consolas" panose="020B0609020204030204" pitchFamily="49" charset="0"/>
              </a:rPr>
              <a:t>var</a:t>
            </a:r>
            <a:r>
              <a:rPr lang="en-US" dirty="0">
                <a:solidFill>
                  <a:srgbClr val="000000"/>
                </a:solidFill>
                <a:latin typeface="Consolas" panose="020B0609020204030204" pitchFamily="49" charset="0"/>
              </a:rPr>
              <a:t> </a:t>
            </a:r>
            <a:r>
              <a:rPr lang="en-US" dirty="0" err="1">
                <a:solidFill>
                  <a:srgbClr val="000000"/>
                </a:solidFill>
                <a:latin typeface="Consolas" panose="020B0609020204030204" pitchFamily="49" charset="0"/>
              </a:rPr>
              <a:t>colorClass</a:t>
            </a:r>
            <a:r>
              <a:rPr lang="en-US" dirty="0">
                <a:solidFill>
                  <a:srgbClr val="000000"/>
                </a:solidFill>
                <a:latin typeface="Consolas" panose="020B0609020204030204" pitchFamily="49" charset="0"/>
              </a:rPr>
              <a:t> = </a:t>
            </a:r>
            <a:r>
              <a:rPr lang="en-US" dirty="0" err="1">
                <a:solidFill>
                  <a:srgbClr val="000000"/>
                </a:solidFill>
                <a:latin typeface="Consolas" panose="020B0609020204030204" pitchFamily="49" charset="0"/>
              </a:rPr>
              <a:t>colorizer.Groups</a:t>
            </a:r>
            <a:r>
              <a:rPr lang="en-US" dirty="0">
                <a:solidFill>
                  <a:srgbClr val="000000"/>
                </a:solidFill>
                <a:latin typeface="Consolas" panose="020B0609020204030204" pitchFamily="49" charset="0"/>
              </a:rPr>
              <a:t>[0].Classes[</a:t>
            </a:r>
            <a:r>
              <a:rPr lang="en-US" dirty="0" err="1">
                <a:solidFill>
                  <a:srgbClr val="000000"/>
                </a:solidFill>
                <a:latin typeface="Consolas" panose="020B0609020204030204" pitchFamily="49" charset="0"/>
              </a:rPr>
              <a:t>idxClass</a:t>
            </a:r>
            <a:r>
              <a:rPr lang="en-US" dirty="0">
                <a:solidFill>
                  <a:srgbClr val="000000"/>
                </a:solidFill>
                <a:latin typeface="Consolas" panose="020B0609020204030204" pitchFamily="49" charset="0"/>
              </a:rPr>
              <a:t>];</a:t>
            </a:r>
          </a:p>
          <a:p>
            <a:r>
              <a:rPr lang="en-US" dirty="0">
                <a:solidFill>
                  <a:srgbClr val="000000"/>
                </a:solidFill>
                <a:latin typeface="Consolas" panose="020B0609020204030204" pitchFamily="49" charset="0"/>
              </a:rPr>
              <a:t>  </a:t>
            </a:r>
            <a:r>
              <a:rPr lang="en-US" dirty="0" err="1">
                <a:solidFill>
                  <a:srgbClr val="000000"/>
                </a:solidFill>
                <a:latin typeface="Consolas" panose="020B0609020204030204" pitchFamily="49" charset="0"/>
              </a:rPr>
              <a:t>colorClass.Color</a:t>
            </a:r>
            <a:r>
              <a:rPr lang="en-US" dirty="0">
                <a:solidFill>
                  <a:srgbClr val="000000"/>
                </a:solidFill>
                <a:latin typeface="Consolas" panose="020B0609020204030204" pitchFamily="49" charset="0"/>
              </a:rPr>
              <a:t> = colors[</a:t>
            </a:r>
            <a:r>
              <a:rPr lang="en-US" dirty="0" err="1">
                <a:solidFill>
                  <a:srgbClr val="000000"/>
                </a:solidFill>
                <a:latin typeface="Consolas" panose="020B0609020204030204" pitchFamily="49" charset="0"/>
              </a:rPr>
              <a:t>idxClass</a:t>
            </a:r>
            <a:r>
              <a:rPr lang="en-US" dirty="0">
                <a:solidFill>
                  <a:srgbClr val="000000"/>
                </a:solidFill>
                <a:latin typeface="Consolas" panose="020B0609020204030204" pitchFamily="49" charset="0"/>
              </a:rPr>
              <a:t>]; </a:t>
            </a:r>
          </a:p>
          <a:p>
            <a:r>
              <a:rPr lang="en-US" dirty="0">
                <a:solidFill>
                  <a:srgbClr val="000000"/>
                </a:solidFill>
                <a:latin typeface="Consolas" panose="020B0609020204030204" pitchFamily="49" charset="0"/>
              </a:rPr>
              <a:t>  </a:t>
            </a:r>
            <a:r>
              <a:rPr lang="en-US" dirty="0" err="1">
                <a:solidFill>
                  <a:srgbClr val="000000"/>
                </a:solidFill>
                <a:latin typeface="Consolas" panose="020B0609020204030204" pitchFamily="49" charset="0"/>
              </a:rPr>
              <a:t>colorClass.Label</a:t>
            </a:r>
            <a:r>
              <a:rPr lang="en-US" dirty="0">
                <a:solidFill>
                  <a:srgbClr val="000000"/>
                </a:solidFill>
                <a:latin typeface="Consolas" panose="020B0609020204030204" pitchFamily="49" charset="0"/>
              </a:rPr>
              <a:t> = labels[</a:t>
            </a:r>
            <a:r>
              <a:rPr lang="en-US" dirty="0" err="1">
                <a:solidFill>
                  <a:srgbClr val="000000"/>
                </a:solidFill>
                <a:latin typeface="Consolas" panose="020B0609020204030204" pitchFamily="49" charset="0"/>
              </a:rPr>
              <a:t>idxClass</a:t>
            </a:r>
            <a:r>
              <a:rPr lang="en-US" dirty="0">
                <a:solidFill>
                  <a:srgbClr val="000000"/>
                </a:solidFill>
                <a:latin typeface="Consolas" panose="020B0609020204030204" pitchFamily="49" charset="0"/>
              </a:rPr>
              <a:t>];</a:t>
            </a:r>
          </a:p>
          <a:p>
            <a:r>
              <a:rPr lang="en-US" dirty="0">
                <a:solidFill>
                  <a:srgbClr val="000000"/>
                </a:solidFill>
                <a:latin typeface="Consolas" panose="020B0609020204030204" pitchFamily="49" charset="0"/>
              </a:rPr>
              <a:t> }</a:t>
            </a:r>
          </a:p>
        </p:txBody>
      </p:sp>
    </p:spTree>
    <p:extLst>
      <p:ext uri="{BB962C8B-B14F-4D97-AF65-F5344CB8AC3E}">
        <p14:creationId xmlns:p14="http://schemas.microsoft.com/office/powerpoint/2010/main" val="2031771532"/>
      </p:ext>
    </p:extLst>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EF2B1A64-FC26-4FC8-B450-598F699A01A6}"/>
              </a:ext>
            </a:extLst>
          </p:cNvPr>
          <p:cNvSpPr>
            <a:spLocks noGrp="1"/>
          </p:cNvSpPr>
          <p:nvPr>
            <p:ph type="pic" sz="quarter" idx="12"/>
          </p:nvPr>
        </p:nvSpPr>
        <p:spPr/>
      </p:sp>
      <p:sp>
        <p:nvSpPr>
          <p:cNvPr id="14" name="Content Placeholder 13">
            <a:extLst>
              <a:ext uri="{FF2B5EF4-FFF2-40B4-BE49-F238E27FC236}">
                <a16:creationId xmlns:a16="http://schemas.microsoft.com/office/drawing/2014/main" id="{9D5F0239-2F13-44F1-AD73-10C2FE37F26F}"/>
              </a:ext>
            </a:extLst>
          </p:cNvPr>
          <p:cNvSpPr>
            <a:spLocks noGrp="1"/>
          </p:cNvSpPr>
          <p:nvPr>
            <p:ph type="body" idx="1"/>
          </p:nvPr>
        </p:nvSpPr>
        <p:spPr>
          <a:xfrm>
            <a:off x="6976871" y="3775587"/>
            <a:ext cx="4807090" cy="1325051"/>
          </a:xfrm>
        </p:spPr>
        <p:txBody>
          <a:bodyPr/>
          <a:lstStyle/>
          <a:p>
            <a:r>
              <a:rPr lang="en-US" dirty="0"/>
              <a:t>C:\Data\Raster\Landuse\Landuse.aprx</a:t>
            </a:r>
            <a:endParaRPr lang="en-US" sz="1000" dirty="0"/>
          </a:p>
          <a:p>
            <a:pPr lvl="2"/>
            <a:endParaRPr lang="en-US" sz="1800" dirty="0"/>
          </a:p>
          <a:p>
            <a:pPr lvl="1"/>
            <a:endParaRPr lang="en-US" sz="2000" dirty="0"/>
          </a:p>
          <a:p>
            <a:pPr lvl="2"/>
            <a:endParaRPr lang="en-US" sz="1800" dirty="0"/>
          </a:p>
          <a:p>
            <a:pPr lvl="2"/>
            <a:endParaRPr lang="en-US" sz="1800" dirty="0"/>
          </a:p>
          <a:p>
            <a:endParaRPr lang="en-US" dirty="0"/>
          </a:p>
        </p:txBody>
      </p:sp>
      <p:sp>
        <p:nvSpPr>
          <p:cNvPr id="13" name="Title 8"/>
          <p:cNvSpPr>
            <a:spLocks noGrp="1"/>
          </p:cNvSpPr>
          <p:nvPr>
            <p:ph type="title"/>
          </p:nvPr>
        </p:nvSpPr>
        <p:spPr>
          <a:xfrm>
            <a:off x="6976871" y="1755058"/>
            <a:ext cx="4527741" cy="1762603"/>
          </a:xfrm>
        </p:spPr>
        <p:txBody>
          <a:bodyPr/>
          <a:lstStyle/>
          <a:p>
            <a:r>
              <a:rPr lang="en-US" dirty="0"/>
              <a:t>Practical Example for Raster Symbolization</a:t>
            </a:r>
          </a:p>
        </p:txBody>
      </p:sp>
      <p:pic>
        <p:nvPicPr>
          <p:cNvPr id="6" name="Picture 5">
            <a:extLst>
              <a:ext uri="{FF2B5EF4-FFF2-40B4-BE49-F238E27FC236}">
                <a16:creationId xmlns:a16="http://schemas.microsoft.com/office/drawing/2014/main" id="{86E91331-0B04-4EC9-8328-DB7D60395EF4}"/>
              </a:ext>
            </a:extLst>
          </p:cNvPr>
          <p:cNvPicPr>
            <a:picLocks noChangeAspect="1"/>
          </p:cNvPicPr>
          <p:nvPr/>
        </p:nvPicPr>
        <p:blipFill>
          <a:blip r:embed="rId3"/>
          <a:stretch>
            <a:fillRect/>
          </a:stretch>
        </p:blipFill>
        <p:spPr>
          <a:xfrm>
            <a:off x="589280" y="789076"/>
            <a:ext cx="6137141" cy="4544923"/>
          </a:xfrm>
          <a:prstGeom prst="rect">
            <a:avLst/>
          </a:prstGeom>
        </p:spPr>
      </p:pic>
    </p:spTree>
    <p:extLst>
      <p:ext uri="{BB962C8B-B14F-4D97-AF65-F5344CB8AC3E}">
        <p14:creationId xmlns:p14="http://schemas.microsoft.com/office/powerpoint/2010/main" val="2817144922"/>
      </p:ext>
    </p:extLst>
  </p:cSld>
  <p:clrMapOvr>
    <a:masterClrMapping/>
  </p:clrMapOvr>
  <p:transition spd="med">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E58C01-1EB9-4E3A-BF44-B00CBADC6D3F}"/>
              </a:ext>
            </a:extLst>
          </p:cNvPr>
          <p:cNvSpPr>
            <a:spLocks noGrp="1"/>
          </p:cNvSpPr>
          <p:nvPr>
            <p:ph type="title"/>
          </p:nvPr>
        </p:nvSpPr>
        <p:spPr/>
        <p:txBody>
          <a:bodyPr/>
          <a:lstStyle/>
          <a:p>
            <a:r>
              <a:rPr lang="en-US" dirty="0"/>
              <a:t>Practical Example for Layout Customization</a:t>
            </a:r>
          </a:p>
        </p:txBody>
      </p:sp>
      <p:sp>
        <p:nvSpPr>
          <p:cNvPr id="4" name="Content Placeholder 3">
            <a:extLst>
              <a:ext uri="{FF2B5EF4-FFF2-40B4-BE49-F238E27FC236}">
                <a16:creationId xmlns:a16="http://schemas.microsoft.com/office/drawing/2014/main" id="{97520842-E2F6-443A-B9DC-4FBCCF4D4E5B}"/>
              </a:ext>
            </a:extLst>
          </p:cNvPr>
          <p:cNvSpPr>
            <a:spLocks noGrp="1"/>
          </p:cNvSpPr>
          <p:nvPr>
            <p:ph sz="quarter" idx="10"/>
          </p:nvPr>
        </p:nvSpPr>
        <p:spPr>
          <a:xfrm>
            <a:off x="914400" y="1395664"/>
            <a:ext cx="10369296" cy="3862136"/>
          </a:xfrm>
        </p:spPr>
        <p:txBody>
          <a:bodyPr/>
          <a:lstStyle/>
          <a:p>
            <a:r>
              <a:rPr lang="en-US" dirty="0"/>
              <a:t>Customize the layout </a:t>
            </a:r>
            <a:r>
              <a:rPr lang="en-US" dirty="0" err="1"/>
              <a:t>mapframe</a:t>
            </a:r>
            <a:r>
              <a:rPr lang="en-US" dirty="0"/>
              <a:t> shape. Customize the border symbol</a:t>
            </a:r>
          </a:p>
          <a:p>
            <a:r>
              <a:rPr lang="en-US" dirty="0" err="1"/>
              <a:t>MapFrame</a:t>
            </a:r>
            <a:r>
              <a:rPr lang="en-US" dirty="0"/>
              <a:t> contains a 3D map view of the Kalalau Valley in Kauai</a:t>
            </a:r>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p:txBody>
      </p:sp>
      <p:sp>
        <p:nvSpPr>
          <p:cNvPr id="10" name="Content Placeholder 3">
            <a:extLst>
              <a:ext uri="{FF2B5EF4-FFF2-40B4-BE49-F238E27FC236}">
                <a16:creationId xmlns:a16="http://schemas.microsoft.com/office/drawing/2014/main" id="{E9F5F8DC-E757-4F62-856E-FF131BEC7355}"/>
              </a:ext>
            </a:extLst>
          </p:cNvPr>
          <p:cNvSpPr txBox="1">
            <a:spLocks/>
          </p:cNvSpPr>
          <p:nvPr/>
        </p:nvSpPr>
        <p:spPr>
          <a:xfrm>
            <a:off x="5688418" y="3078112"/>
            <a:ext cx="5747677" cy="3097263"/>
          </a:xfrm>
          <a:prstGeom prst="rect">
            <a:avLst/>
          </a:prstGeom>
          <a:noFill/>
        </p:spPr>
        <p:txBody>
          <a:bodyPr vert="horz" lIns="0" tIns="0" rIns="0" bIns="0" rtlCol="0">
            <a:noAutofit/>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lvl="1"/>
            <a:r>
              <a:rPr lang="en-US" dirty="0"/>
              <a:t>Change the shape of the frame to the island of Kauai</a:t>
            </a:r>
          </a:p>
          <a:p>
            <a:pPr lvl="1"/>
            <a:r>
              <a:rPr lang="en-US" dirty="0"/>
              <a:t>Change the symbol for the border around the </a:t>
            </a:r>
            <a:r>
              <a:rPr lang="en-US" dirty="0" err="1"/>
              <a:t>mapframe</a:t>
            </a:r>
            <a:endParaRPr lang="en-US" dirty="0"/>
          </a:p>
          <a:p>
            <a:pPr lvl="1"/>
            <a:endParaRPr lang="en-US" dirty="0"/>
          </a:p>
          <a:p>
            <a:pPr lvl="1"/>
            <a:endParaRPr lang="en-US" dirty="0"/>
          </a:p>
          <a:p>
            <a:pPr lvl="1"/>
            <a:endParaRPr lang="en-US" dirty="0"/>
          </a:p>
          <a:p>
            <a:pPr lvl="1"/>
            <a:endParaRPr lang="en-US" dirty="0"/>
          </a:p>
          <a:p>
            <a:pPr marL="283464" lvl="1" indent="0">
              <a:buNone/>
            </a:pPr>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p:txBody>
      </p:sp>
      <p:pic>
        <p:nvPicPr>
          <p:cNvPr id="6" name="Picture 5">
            <a:extLst>
              <a:ext uri="{FF2B5EF4-FFF2-40B4-BE49-F238E27FC236}">
                <a16:creationId xmlns:a16="http://schemas.microsoft.com/office/drawing/2014/main" id="{CDB28BDD-FC15-4494-8B71-B133380EDBEE}"/>
              </a:ext>
            </a:extLst>
          </p:cNvPr>
          <p:cNvPicPr>
            <a:picLocks noChangeAspect="1"/>
          </p:cNvPicPr>
          <p:nvPr/>
        </p:nvPicPr>
        <p:blipFill>
          <a:blip r:embed="rId2"/>
          <a:stretch>
            <a:fillRect/>
          </a:stretch>
        </p:blipFill>
        <p:spPr>
          <a:xfrm>
            <a:off x="802380" y="2313239"/>
            <a:ext cx="4998058" cy="3862136"/>
          </a:xfrm>
          <a:prstGeom prst="rect">
            <a:avLst/>
          </a:prstGeom>
        </p:spPr>
      </p:pic>
    </p:spTree>
    <p:extLst>
      <p:ext uri="{BB962C8B-B14F-4D97-AF65-F5344CB8AC3E}">
        <p14:creationId xmlns:p14="http://schemas.microsoft.com/office/powerpoint/2010/main" val="2182809187"/>
      </p:ext>
    </p:extLst>
  </p:cSld>
  <p:clrMapOvr>
    <a:masterClrMapping/>
  </p:clrMapOvr>
  <p:transition spd="med">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E58C01-1EB9-4E3A-BF44-B00CBADC6D3F}"/>
              </a:ext>
            </a:extLst>
          </p:cNvPr>
          <p:cNvSpPr>
            <a:spLocks noGrp="1"/>
          </p:cNvSpPr>
          <p:nvPr>
            <p:ph type="title"/>
          </p:nvPr>
        </p:nvSpPr>
        <p:spPr/>
        <p:txBody>
          <a:bodyPr/>
          <a:lstStyle/>
          <a:p>
            <a:r>
              <a:rPr lang="en-US" dirty="0"/>
              <a:t>Understanding the CIM – Practical Example for Layout </a:t>
            </a:r>
          </a:p>
        </p:txBody>
      </p:sp>
      <p:sp>
        <p:nvSpPr>
          <p:cNvPr id="4" name="Content Placeholder 3">
            <a:extLst>
              <a:ext uri="{FF2B5EF4-FFF2-40B4-BE49-F238E27FC236}">
                <a16:creationId xmlns:a16="http://schemas.microsoft.com/office/drawing/2014/main" id="{97520842-E2F6-443A-B9DC-4FBCCF4D4E5B}"/>
              </a:ext>
            </a:extLst>
          </p:cNvPr>
          <p:cNvSpPr>
            <a:spLocks noGrp="1"/>
          </p:cNvSpPr>
          <p:nvPr>
            <p:ph sz="quarter" idx="10"/>
          </p:nvPr>
        </p:nvSpPr>
        <p:spPr>
          <a:xfrm>
            <a:off x="911352" y="1376218"/>
            <a:ext cx="10369296" cy="3429000"/>
          </a:xfrm>
        </p:spPr>
        <p:txBody>
          <a:bodyPr/>
          <a:lstStyle/>
          <a:p>
            <a:r>
              <a:rPr lang="en-US" dirty="0"/>
              <a:t>Layout</a:t>
            </a:r>
          </a:p>
          <a:p>
            <a:pPr lvl="1"/>
            <a:r>
              <a:rPr lang="en-US" dirty="0"/>
              <a:t>Customize a Layout map frame</a:t>
            </a:r>
          </a:p>
          <a:p>
            <a:pPr lvl="2"/>
            <a:r>
              <a:rPr lang="en-US" dirty="0"/>
              <a:t>Use a polygon feature as the map frame outline, in this case the island of Kauai</a:t>
            </a:r>
          </a:p>
        </p:txBody>
      </p:sp>
      <p:sp>
        <p:nvSpPr>
          <p:cNvPr id="11" name="Arrow: Right 10">
            <a:extLst>
              <a:ext uri="{FF2B5EF4-FFF2-40B4-BE49-F238E27FC236}">
                <a16:creationId xmlns:a16="http://schemas.microsoft.com/office/drawing/2014/main" id="{97B8F5F2-A55B-4919-B5FC-34BF974C66EC}"/>
              </a:ext>
            </a:extLst>
          </p:cNvPr>
          <p:cNvSpPr/>
          <p:nvPr/>
        </p:nvSpPr>
        <p:spPr bwMode="auto">
          <a:xfrm>
            <a:off x="5134917" y="4125501"/>
            <a:ext cx="1294992" cy="513406"/>
          </a:xfrm>
          <a:prstGeom prst="rightArrow">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8" name="Picture 7">
            <a:extLst>
              <a:ext uri="{FF2B5EF4-FFF2-40B4-BE49-F238E27FC236}">
                <a16:creationId xmlns:a16="http://schemas.microsoft.com/office/drawing/2014/main" id="{B564D8BA-CB67-40D1-AC69-A38D2566206C}"/>
              </a:ext>
            </a:extLst>
          </p:cNvPr>
          <p:cNvPicPr>
            <a:picLocks noChangeAspect="1"/>
          </p:cNvPicPr>
          <p:nvPr/>
        </p:nvPicPr>
        <p:blipFill>
          <a:blip r:embed="rId2"/>
          <a:stretch>
            <a:fillRect/>
          </a:stretch>
        </p:blipFill>
        <p:spPr>
          <a:xfrm>
            <a:off x="911352" y="2721544"/>
            <a:ext cx="3902580" cy="3015630"/>
          </a:xfrm>
          <a:prstGeom prst="rect">
            <a:avLst/>
          </a:prstGeom>
        </p:spPr>
      </p:pic>
      <p:pic>
        <p:nvPicPr>
          <p:cNvPr id="12" name="Picture 11">
            <a:extLst>
              <a:ext uri="{FF2B5EF4-FFF2-40B4-BE49-F238E27FC236}">
                <a16:creationId xmlns:a16="http://schemas.microsoft.com/office/drawing/2014/main" id="{5BF83124-2EED-4B18-9628-FB987862EB16}"/>
              </a:ext>
            </a:extLst>
          </p:cNvPr>
          <p:cNvPicPr>
            <a:picLocks noChangeAspect="1"/>
          </p:cNvPicPr>
          <p:nvPr/>
        </p:nvPicPr>
        <p:blipFill>
          <a:blip r:embed="rId3"/>
          <a:stretch>
            <a:fillRect/>
          </a:stretch>
        </p:blipFill>
        <p:spPr>
          <a:xfrm>
            <a:off x="6750894" y="2680991"/>
            <a:ext cx="3902580" cy="3015630"/>
          </a:xfrm>
          <a:prstGeom prst="rect">
            <a:avLst/>
          </a:prstGeom>
        </p:spPr>
      </p:pic>
    </p:spTree>
    <p:extLst>
      <p:ext uri="{BB962C8B-B14F-4D97-AF65-F5344CB8AC3E}">
        <p14:creationId xmlns:p14="http://schemas.microsoft.com/office/powerpoint/2010/main" val="3779478513"/>
      </p:ext>
    </p:extLst>
  </p:cSld>
  <p:clrMapOvr>
    <a:masterClrMapping/>
  </p:clrMapOvr>
  <p:transition spd="med">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E58C01-1EB9-4E3A-BF44-B00CBADC6D3F}"/>
              </a:ext>
            </a:extLst>
          </p:cNvPr>
          <p:cNvSpPr>
            <a:spLocks noGrp="1"/>
          </p:cNvSpPr>
          <p:nvPr>
            <p:ph type="title"/>
          </p:nvPr>
        </p:nvSpPr>
        <p:spPr/>
        <p:txBody>
          <a:bodyPr/>
          <a:lstStyle/>
          <a:p>
            <a:r>
              <a:rPr lang="en-US" dirty="0"/>
              <a:t>Practical Example for Layout Customization</a:t>
            </a:r>
          </a:p>
        </p:txBody>
      </p:sp>
      <p:sp>
        <p:nvSpPr>
          <p:cNvPr id="4" name="Content Placeholder 3">
            <a:extLst>
              <a:ext uri="{FF2B5EF4-FFF2-40B4-BE49-F238E27FC236}">
                <a16:creationId xmlns:a16="http://schemas.microsoft.com/office/drawing/2014/main" id="{97520842-E2F6-443A-B9DC-4FBCCF4D4E5B}"/>
              </a:ext>
            </a:extLst>
          </p:cNvPr>
          <p:cNvSpPr>
            <a:spLocks noGrp="1"/>
          </p:cNvSpPr>
          <p:nvPr>
            <p:ph sz="quarter" idx="10"/>
          </p:nvPr>
        </p:nvSpPr>
        <p:spPr/>
        <p:txBody>
          <a:bodyPr/>
          <a:lstStyle/>
          <a:p>
            <a:r>
              <a:rPr lang="en-US" sz="2400" dirty="0"/>
              <a:t>Assume  SDK Resources have been consulted…</a:t>
            </a:r>
          </a:p>
          <a:p>
            <a:endParaRPr lang="en-US" sz="2400" dirty="0"/>
          </a:p>
          <a:p>
            <a:r>
              <a:rPr lang="en-US" sz="2400" dirty="0"/>
              <a:t>As before:</a:t>
            </a:r>
          </a:p>
          <a:p>
            <a:pPr lvl="1"/>
            <a:r>
              <a:rPr lang="en-US" sz="2000" dirty="0"/>
              <a:t>Select the layout</a:t>
            </a:r>
          </a:p>
          <a:p>
            <a:pPr lvl="1"/>
            <a:r>
              <a:rPr lang="en-US" sz="2000" dirty="0"/>
              <a:t>Observe the layout definition in the CIM Viewer </a:t>
            </a:r>
          </a:p>
          <a:p>
            <a:pPr lvl="2"/>
            <a:r>
              <a:rPr lang="en-US" sz="1800" dirty="0"/>
              <a:t>or in code (using “</a:t>
            </a:r>
            <a:r>
              <a:rPr lang="en-US" sz="1800" dirty="0" err="1">
                <a:latin typeface="Consolas" panose="020B0609020204030204" pitchFamily="49" charset="0"/>
              </a:rPr>
              <a:t>def.ToXml</a:t>
            </a:r>
            <a:r>
              <a:rPr lang="en-US" sz="1800" dirty="0">
                <a:latin typeface="Consolas" panose="020B0609020204030204" pitchFamily="49" charset="0"/>
              </a:rPr>
              <a:t>()</a:t>
            </a:r>
            <a:r>
              <a:rPr lang="en-US" sz="1800" dirty="0"/>
              <a:t>”)</a:t>
            </a:r>
          </a:p>
          <a:p>
            <a:pPr lvl="1"/>
            <a:endParaRPr lang="en-US" sz="2000" dirty="0"/>
          </a:p>
          <a:p>
            <a:pPr marL="283464" lvl="1" indent="0">
              <a:buNone/>
            </a:pPr>
            <a:endParaRPr lang="en-US" sz="2000" dirty="0"/>
          </a:p>
          <a:p>
            <a:pPr lvl="1"/>
            <a:endParaRPr lang="en-US" sz="2000" dirty="0"/>
          </a:p>
          <a:p>
            <a:pPr lvl="1"/>
            <a:endParaRPr lang="en-US" sz="2000" dirty="0"/>
          </a:p>
          <a:p>
            <a:pPr lvl="1"/>
            <a:endParaRPr lang="en-US" sz="2000" dirty="0"/>
          </a:p>
          <a:p>
            <a:pPr lvl="1"/>
            <a:endParaRPr lang="en-US" sz="2000" dirty="0"/>
          </a:p>
          <a:p>
            <a:pPr lvl="1"/>
            <a:endParaRPr lang="en-US" sz="2000" dirty="0"/>
          </a:p>
          <a:p>
            <a:pPr marL="283464" lvl="1" indent="0">
              <a:buNone/>
            </a:pPr>
            <a:endParaRPr lang="en-US" sz="2000" dirty="0"/>
          </a:p>
          <a:p>
            <a:pPr lvl="1"/>
            <a:endParaRPr lang="en-US" sz="2000" dirty="0"/>
          </a:p>
          <a:p>
            <a:pPr lvl="1"/>
            <a:endParaRPr lang="en-US" sz="2000" dirty="0"/>
          </a:p>
          <a:p>
            <a:pPr lvl="1"/>
            <a:endParaRPr lang="en-US" sz="2000" dirty="0"/>
          </a:p>
        </p:txBody>
      </p:sp>
    </p:spTree>
    <p:extLst>
      <p:ext uri="{BB962C8B-B14F-4D97-AF65-F5344CB8AC3E}">
        <p14:creationId xmlns:p14="http://schemas.microsoft.com/office/powerpoint/2010/main" val="1974375493"/>
      </p:ext>
    </p:extLst>
  </p:cSld>
  <p:clrMapOvr>
    <a:masterClrMapping/>
  </p:clrMapOvr>
  <p:transition spd="med">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E58C01-1EB9-4E3A-BF44-B00CBADC6D3F}"/>
              </a:ext>
            </a:extLst>
          </p:cNvPr>
          <p:cNvSpPr>
            <a:spLocks noGrp="1"/>
          </p:cNvSpPr>
          <p:nvPr>
            <p:ph type="title"/>
          </p:nvPr>
        </p:nvSpPr>
        <p:spPr/>
        <p:txBody>
          <a:bodyPr/>
          <a:lstStyle/>
          <a:p>
            <a:r>
              <a:rPr lang="en-US" dirty="0"/>
              <a:t>Practical Example for Layout Customization</a:t>
            </a:r>
          </a:p>
        </p:txBody>
      </p:sp>
      <p:sp>
        <p:nvSpPr>
          <p:cNvPr id="4" name="Content Placeholder 3">
            <a:extLst>
              <a:ext uri="{FF2B5EF4-FFF2-40B4-BE49-F238E27FC236}">
                <a16:creationId xmlns:a16="http://schemas.microsoft.com/office/drawing/2014/main" id="{97520842-E2F6-443A-B9DC-4FBCCF4D4E5B}"/>
              </a:ext>
            </a:extLst>
          </p:cNvPr>
          <p:cNvSpPr>
            <a:spLocks noGrp="1"/>
          </p:cNvSpPr>
          <p:nvPr>
            <p:ph sz="quarter" idx="10"/>
          </p:nvPr>
        </p:nvSpPr>
        <p:spPr/>
        <p:txBody>
          <a:bodyPr/>
          <a:lstStyle/>
          <a:p>
            <a:r>
              <a:rPr lang="en-US" dirty="0"/>
              <a:t>Hone in on the top-level CIM characteristic you wish to modify.</a:t>
            </a:r>
          </a:p>
          <a:p>
            <a:pPr lvl="1"/>
            <a:r>
              <a:rPr lang="en-US" dirty="0"/>
              <a:t>The layout </a:t>
            </a:r>
            <a:r>
              <a:rPr lang="en-US" u="sng" dirty="0" err="1"/>
              <a:t>MapFrame</a:t>
            </a:r>
            <a:r>
              <a:rPr lang="en-US" dirty="0"/>
              <a:t> in this case</a:t>
            </a:r>
          </a:p>
          <a:p>
            <a:pPr lvl="1"/>
            <a:endParaRPr lang="en-US" dirty="0"/>
          </a:p>
          <a:p>
            <a:pPr lvl="1"/>
            <a:endParaRPr lang="en-US" dirty="0"/>
          </a:p>
          <a:p>
            <a:pPr lvl="1"/>
            <a:endParaRPr lang="en-US" dirty="0"/>
          </a:p>
          <a:p>
            <a:pPr lvl="1"/>
            <a:endParaRPr lang="en-US" dirty="0"/>
          </a:p>
        </p:txBody>
      </p:sp>
      <p:pic>
        <p:nvPicPr>
          <p:cNvPr id="12" name="Picture 11">
            <a:extLst>
              <a:ext uri="{FF2B5EF4-FFF2-40B4-BE49-F238E27FC236}">
                <a16:creationId xmlns:a16="http://schemas.microsoft.com/office/drawing/2014/main" id="{42CB425B-1B0E-493B-B3B3-F3B8A8503CDF}"/>
              </a:ext>
            </a:extLst>
          </p:cNvPr>
          <p:cNvPicPr>
            <a:picLocks noChangeAspect="1"/>
          </p:cNvPicPr>
          <p:nvPr/>
        </p:nvPicPr>
        <p:blipFill>
          <a:blip r:embed="rId2"/>
          <a:stretch>
            <a:fillRect/>
          </a:stretch>
        </p:blipFill>
        <p:spPr>
          <a:xfrm>
            <a:off x="769659" y="2933747"/>
            <a:ext cx="2590476" cy="2542857"/>
          </a:xfrm>
          <a:prstGeom prst="rect">
            <a:avLst/>
          </a:prstGeom>
        </p:spPr>
      </p:pic>
      <p:pic>
        <p:nvPicPr>
          <p:cNvPr id="14" name="Picture 13">
            <a:extLst>
              <a:ext uri="{FF2B5EF4-FFF2-40B4-BE49-F238E27FC236}">
                <a16:creationId xmlns:a16="http://schemas.microsoft.com/office/drawing/2014/main" id="{5C20083C-4D0F-425E-8A69-0B74778BF343}"/>
              </a:ext>
            </a:extLst>
          </p:cNvPr>
          <p:cNvPicPr>
            <a:picLocks noChangeAspect="1"/>
          </p:cNvPicPr>
          <p:nvPr/>
        </p:nvPicPr>
        <p:blipFill>
          <a:blip r:embed="rId3"/>
          <a:stretch>
            <a:fillRect/>
          </a:stretch>
        </p:blipFill>
        <p:spPr>
          <a:xfrm>
            <a:off x="3973400" y="2933746"/>
            <a:ext cx="7828112" cy="1689053"/>
          </a:xfrm>
          <a:prstGeom prst="rect">
            <a:avLst/>
          </a:prstGeom>
        </p:spPr>
      </p:pic>
    </p:spTree>
    <p:extLst>
      <p:ext uri="{BB962C8B-B14F-4D97-AF65-F5344CB8AC3E}">
        <p14:creationId xmlns:p14="http://schemas.microsoft.com/office/powerpoint/2010/main" val="2052051601"/>
      </p:ext>
    </p:extLst>
  </p:cSld>
  <p:clrMapOvr>
    <a:masterClrMapping/>
  </p:clrMapOvr>
  <p:transition spd="med">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E58C01-1EB9-4E3A-BF44-B00CBADC6D3F}"/>
              </a:ext>
            </a:extLst>
          </p:cNvPr>
          <p:cNvSpPr>
            <a:spLocks noGrp="1"/>
          </p:cNvSpPr>
          <p:nvPr>
            <p:ph type="title"/>
          </p:nvPr>
        </p:nvSpPr>
        <p:spPr/>
        <p:txBody>
          <a:bodyPr/>
          <a:lstStyle/>
          <a:p>
            <a:r>
              <a:rPr lang="en-US" dirty="0"/>
              <a:t>Practical Example for Layout Customization</a:t>
            </a:r>
          </a:p>
        </p:txBody>
      </p:sp>
      <p:sp>
        <p:nvSpPr>
          <p:cNvPr id="4" name="Content Placeholder 3">
            <a:extLst>
              <a:ext uri="{FF2B5EF4-FFF2-40B4-BE49-F238E27FC236}">
                <a16:creationId xmlns:a16="http://schemas.microsoft.com/office/drawing/2014/main" id="{97520842-E2F6-443A-B9DC-4FBCCF4D4E5B}"/>
              </a:ext>
            </a:extLst>
          </p:cNvPr>
          <p:cNvSpPr>
            <a:spLocks noGrp="1"/>
          </p:cNvSpPr>
          <p:nvPr>
            <p:ph sz="quarter" idx="10"/>
          </p:nvPr>
        </p:nvSpPr>
        <p:spPr>
          <a:xfrm>
            <a:off x="558410" y="1552191"/>
            <a:ext cx="10369296" cy="3429000"/>
          </a:xfrm>
        </p:spPr>
        <p:txBody>
          <a:bodyPr/>
          <a:lstStyle/>
          <a:p>
            <a:pPr lvl="1"/>
            <a:r>
              <a:rPr lang="en-US" dirty="0"/>
              <a:t>Based on the XML “Build up” corresponding CIM “dot” property hierarchy based on the Xml in your code</a:t>
            </a:r>
          </a:p>
          <a:p>
            <a:pPr lvl="1"/>
            <a:endParaRPr lang="en-US" dirty="0"/>
          </a:p>
          <a:p>
            <a:pPr lvl="1"/>
            <a:endParaRPr lang="en-US" dirty="0"/>
          </a:p>
          <a:p>
            <a:pPr lvl="1"/>
            <a:endParaRPr lang="en-US" dirty="0"/>
          </a:p>
          <a:p>
            <a:pPr lvl="1"/>
            <a:endParaRPr lang="en-US" dirty="0"/>
          </a:p>
        </p:txBody>
      </p:sp>
      <p:pic>
        <p:nvPicPr>
          <p:cNvPr id="14" name="Picture 13">
            <a:extLst>
              <a:ext uri="{FF2B5EF4-FFF2-40B4-BE49-F238E27FC236}">
                <a16:creationId xmlns:a16="http://schemas.microsoft.com/office/drawing/2014/main" id="{5C20083C-4D0F-425E-8A69-0B74778BF343}"/>
              </a:ext>
            </a:extLst>
          </p:cNvPr>
          <p:cNvPicPr>
            <a:picLocks noChangeAspect="1"/>
          </p:cNvPicPr>
          <p:nvPr/>
        </p:nvPicPr>
        <p:blipFill>
          <a:blip r:embed="rId2"/>
          <a:stretch>
            <a:fillRect/>
          </a:stretch>
        </p:blipFill>
        <p:spPr>
          <a:xfrm>
            <a:off x="891067" y="2382097"/>
            <a:ext cx="9703982" cy="2093805"/>
          </a:xfrm>
          <a:prstGeom prst="rect">
            <a:avLst/>
          </a:prstGeom>
        </p:spPr>
      </p:pic>
      <p:grpSp>
        <p:nvGrpSpPr>
          <p:cNvPr id="9" name="Group 8">
            <a:extLst>
              <a:ext uri="{FF2B5EF4-FFF2-40B4-BE49-F238E27FC236}">
                <a16:creationId xmlns:a16="http://schemas.microsoft.com/office/drawing/2014/main" id="{17C77C06-287D-425A-9BC6-0D0D3FE2E3FB}"/>
              </a:ext>
            </a:extLst>
          </p:cNvPr>
          <p:cNvGrpSpPr/>
          <p:nvPr/>
        </p:nvGrpSpPr>
        <p:grpSpPr>
          <a:xfrm>
            <a:off x="1089525" y="4852727"/>
            <a:ext cx="7317111" cy="907963"/>
            <a:chOff x="1089525" y="4852727"/>
            <a:chExt cx="7317111" cy="907963"/>
          </a:xfrm>
        </p:grpSpPr>
        <p:pic>
          <p:nvPicPr>
            <p:cNvPr id="11" name="Picture 10">
              <a:extLst>
                <a:ext uri="{FF2B5EF4-FFF2-40B4-BE49-F238E27FC236}">
                  <a16:creationId xmlns:a16="http://schemas.microsoft.com/office/drawing/2014/main" id="{607EA938-4677-4DD7-B0FB-0C30594276B2}"/>
                </a:ext>
              </a:extLst>
            </p:cNvPr>
            <p:cNvPicPr>
              <a:picLocks noChangeAspect="1"/>
            </p:cNvPicPr>
            <p:nvPr/>
          </p:nvPicPr>
          <p:blipFill>
            <a:blip r:embed="rId3"/>
            <a:stretch>
              <a:fillRect/>
            </a:stretch>
          </p:blipFill>
          <p:spPr>
            <a:xfrm>
              <a:off x="1089525" y="4852727"/>
              <a:ext cx="7317111" cy="907963"/>
            </a:xfrm>
            <a:prstGeom prst="rect">
              <a:avLst/>
            </a:prstGeom>
          </p:spPr>
        </p:pic>
        <p:sp>
          <p:nvSpPr>
            <p:cNvPr id="8" name="Rectangle 7">
              <a:extLst>
                <a:ext uri="{FF2B5EF4-FFF2-40B4-BE49-F238E27FC236}">
                  <a16:creationId xmlns:a16="http://schemas.microsoft.com/office/drawing/2014/main" id="{55380D61-691D-4AAA-9AEA-0676F7C5A0C1}"/>
                </a:ext>
              </a:extLst>
            </p:cNvPr>
            <p:cNvSpPr/>
            <p:nvPr/>
          </p:nvSpPr>
          <p:spPr bwMode="auto">
            <a:xfrm>
              <a:off x="1231900" y="5109655"/>
              <a:ext cx="3506729" cy="342900"/>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Tree>
    <p:extLst>
      <p:ext uri="{BB962C8B-B14F-4D97-AF65-F5344CB8AC3E}">
        <p14:creationId xmlns:p14="http://schemas.microsoft.com/office/powerpoint/2010/main" val="2284342441"/>
      </p:ext>
    </p:extLst>
  </p:cSld>
  <p:clrMapOvr>
    <a:masterClrMapping/>
  </p:clrMapOvr>
  <p:transition spd="med">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490287-0878-4E1B-8E04-65E11FCC2006}"/>
              </a:ext>
            </a:extLst>
          </p:cNvPr>
          <p:cNvSpPr>
            <a:spLocks noGrp="1"/>
          </p:cNvSpPr>
          <p:nvPr>
            <p:ph type="title"/>
          </p:nvPr>
        </p:nvSpPr>
        <p:spPr/>
        <p:txBody>
          <a:bodyPr/>
          <a:lstStyle/>
          <a:p>
            <a:r>
              <a:rPr lang="en-US" dirty="0"/>
              <a:t>Practical Example for Layout Customization</a:t>
            </a:r>
          </a:p>
        </p:txBody>
      </p:sp>
      <p:sp>
        <p:nvSpPr>
          <p:cNvPr id="4" name="Content Placeholder 3">
            <a:extLst>
              <a:ext uri="{FF2B5EF4-FFF2-40B4-BE49-F238E27FC236}">
                <a16:creationId xmlns:a16="http://schemas.microsoft.com/office/drawing/2014/main" id="{969DB07D-5E4F-48EA-B92E-CBEDD9F5172D}"/>
              </a:ext>
            </a:extLst>
          </p:cNvPr>
          <p:cNvSpPr>
            <a:spLocks noGrp="1"/>
          </p:cNvSpPr>
          <p:nvPr>
            <p:ph sz="quarter" idx="10"/>
          </p:nvPr>
        </p:nvSpPr>
        <p:spPr/>
        <p:txBody>
          <a:bodyPr/>
          <a:lstStyle/>
          <a:p>
            <a:r>
              <a:rPr lang="en-US" dirty="0"/>
              <a:t>Within the </a:t>
            </a:r>
            <a:r>
              <a:rPr lang="en-US" dirty="0" err="1"/>
              <a:t>MapFrame</a:t>
            </a:r>
            <a:r>
              <a:rPr lang="en-US" dirty="0"/>
              <a:t> we are looking for its border/frame and whatever symbol it is using…</a:t>
            </a:r>
          </a:p>
        </p:txBody>
      </p:sp>
    </p:spTree>
    <p:extLst>
      <p:ext uri="{BB962C8B-B14F-4D97-AF65-F5344CB8AC3E}">
        <p14:creationId xmlns:p14="http://schemas.microsoft.com/office/powerpoint/2010/main" val="740667652"/>
      </p:ext>
    </p:extLst>
  </p:cSld>
  <p:clrMapOvr>
    <a:masterClrMapping/>
  </p:clrMapOvr>
  <p:transition spd="med">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490287-0878-4E1B-8E04-65E11FCC2006}"/>
              </a:ext>
            </a:extLst>
          </p:cNvPr>
          <p:cNvSpPr>
            <a:spLocks noGrp="1"/>
          </p:cNvSpPr>
          <p:nvPr>
            <p:ph type="title"/>
          </p:nvPr>
        </p:nvSpPr>
        <p:spPr/>
        <p:txBody>
          <a:bodyPr/>
          <a:lstStyle/>
          <a:p>
            <a:r>
              <a:rPr lang="en-US" dirty="0"/>
              <a:t>Practical Example for Layout Customization</a:t>
            </a:r>
          </a:p>
        </p:txBody>
      </p:sp>
      <p:sp>
        <p:nvSpPr>
          <p:cNvPr id="5" name="Content Placeholder 4">
            <a:extLst>
              <a:ext uri="{FF2B5EF4-FFF2-40B4-BE49-F238E27FC236}">
                <a16:creationId xmlns:a16="http://schemas.microsoft.com/office/drawing/2014/main" id="{EFB5FCC7-BA63-49B0-9D4B-566F4D7F4B89}"/>
              </a:ext>
            </a:extLst>
          </p:cNvPr>
          <p:cNvSpPr>
            <a:spLocks noGrp="1"/>
          </p:cNvSpPr>
          <p:nvPr>
            <p:ph sz="quarter" idx="10"/>
          </p:nvPr>
        </p:nvSpPr>
        <p:spPr/>
        <p:txBody>
          <a:bodyPr/>
          <a:lstStyle/>
          <a:p>
            <a:endParaRPr lang="en-US"/>
          </a:p>
        </p:txBody>
      </p:sp>
      <p:pic>
        <p:nvPicPr>
          <p:cNvPr id="8" name="Picture 7">
            <a:extLst>
              <a:ext uri="{FF2B5EF4-FFF2-40B4-BE49-F238E27FC236}">
                <a16:creationId xmlns:a16="http://schemas.microsoft.com/office/drawing/2014/main" id="{ED8A9731-6EEA-46E6-A7AD-6BD027F09910}"/>
              </a:ext>
            </a:extLst>
          </p:cNvPr>
          <p:cNvPicPr>
            <a:picLocks noChangeAspect="1"/>
          </p:cNvPicPr>
          <p:nvPr/>
        </p:nvPicPr>
        <p:blipFill>
          <a:blip r:embed="rId2"/>
          <a:stretch>
            <a:fillRect/>
          </a:stretch>
        </p:blipFill>
        <p:spPr>
          <a:xfrm>
            <a:off x="618827" y="1463554"/>
            <a:ext cx="7533333" cy="5019048"/>
          </a:xfrm>
          <a:prstGeom prst="rect">
            <a:avLst/>
          </a:prstGeom>
        </p:spPr>
      </p:pic>
    </p:spTree>
    <p:extLst>
      <p:ext uri="{BB962C8B-B14F-4D97-AF65-F5344CB8AC3E}">
        <p14:creationId xmlns:p14="http://schemas.microsoft.com/office/powerpoint/2010/main" val="4108353554"/>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8"/>
          <p:cNvSpPr>
            <a:spLocks noGrp="1"/>
          </p:cNvSpPr>
          <p:nvPr>
            <p:ph type="title"/>
          </p:nvPr>
        </p:nvSpPr>
        <p:spPr/>
        <p:txBody>
          <a:bodyPr/>
          <a:lstStyle/>
          <a:p>
            <a:r>
              <a:rPr lang="en-US" dirty="0"/>
              <a:t>Enhancing the Managed API using the CIM</a:t>
            </a:r>
          </a:p>
        </p:txBody>
      </p:sp>
      <p:sp>
        <p:nvSpPr>
          <p:cNvPr id="19" name="Text Placeholder 18">
            <a:extLst>
              <a:ext uri="{FF2B5EF4-FFF2-40B4-BE49-F238E27FC236}">
                <a16:creationId xmlns:a16="http://schemas.microsoft.com/office/drawing/2014/main" id="{A896C87C-C4D6-40F0-959F-BDB34B6F2BC4}"/>
              </a:ext>
            </a:extLst>
          </p:cNvPr>
          <p:cNvSpPr>
            <a:spLocks noGrp="1"/>
          </p:cNvSpPr>
          <p:nvPr>
            <p:ph type="body" sz="quarter" idx="11"/>
          </p:nvPr>
        </p:nvSpPr>
        <p:spPr>
          <a:xfrm>
            <a:off x="682625" y="1097309"/>
            <a:ext cx="10826496" cy="276999"/>
          </a:xfrm>
        </p:spPr>
        <p:txBody>
          <a:bodyPr/>
          <a:lstStyle/>
          <a:p>
            <a:r>
              <a:rPr lang="en-US" sz="1800" dirty="0"/>
              <a:t>CIM Definition and Purpose</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p:txBody>
          <a:bodyPr/>
          <a:lstStyle/>
          <a:p>
            <a:r>
              <a:rPr lang="en-US" sz="2400" dirty="0"/>
              <a:t>ArcGIS Pro API provides “convenience” .NET properties for the most commonly used aspects of the Models:</a:t>
            </a:r>
          </a:p>
          <a:p>
            <a:pPr lvl="1"/>
            <a:r>
              <a:rPr lang="en-US" sz="2200" dirty="0"/>
              <a:t>For the rest, we use the CIM</a:t>
            </a:r>
          </a:p>
          <a:p>
            <a:pPr lvl="1"/>
            <a:r>
              <a:rPr lang="en-US" sz="2200" dirty="0"/>
              <a:t>Much greater level of granularity than the ArcGIS Pro API</a:t>
            </a:r>
          </a:p>
          <a:p>
            <a:pPr lvl="2"/>
            <a:r>
              <a:rPr lang="en-US" sz="2000" dirty="0"/>
              <a:t>Allows the models to remain “clean”, more streamlined</a:t>
            </a:r>
          </a:p>
          <a:p>
            <a:pPr lvl="1"/>
            <a:r>
              <a:rPr lang="en-US" sz="2200" dirty="0"/>
              <a:t>Must use the CIM to manipulate renderers, symbols, text</a:t>
            </a:r>
          </a:p>
          <a:p>
            <a:pPr lvl="2"/>
            <a:r>
              <a:rPr lang="en-US" sz="2000" dirty="0"/>
              <a:t>No direct methods to manipulate</a:t>
            </a:r>
          </a:p>
          <a:p>
            <a:pPr lvl="1"/>
            <a:endParaRPr lang="en-US" dirty="0"/>
          </a:p>
          <a:p>
            <a:endParaRPr lang="en-US" dirty="0"/>
          </a:p>
        </p:txBody>
      </p:sp>
    </p:spTree>
    <p:extLst>
      <p:ext uri="{BB962C8B-B14F-4D97-AF65-F5344CB8AC3E}">
        <p14:creationId xmlns:p14="http://schemas.microsoft.com/office/powerpoint/2010/main" val="2901021884"/>
      </p:ext>
    </p:extLst>
  </p:cSld>
  <p:clrMapOvr>
    <a:masterClrMapping/>
  </p:clrMapOvr>
  <p:transition spd="med">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490287-0878-4E1B-8E04-65E11FCC2006}"/>
              </a:ext>
            </a:extLst>
          </p:cNvPr>
          <p:cNvSpPr>
            <a:spLocks noGrp="1"/>
          </p:cNvSpPr>
          <p:nvPr>
            <p:ph type="title"/>
          </p:nvPr>
        </p:nvSpPr>
        <p:spPr/>
        <p:txBody>
          <a:bodyPr/>
          <a:lstStyle/>
          <a:p>
            <a:r>
              <a:rPr lang="en-US" dirty="0"/>
              <a:t>Practical Example for Layout Customization</a:t>
            </a:r>
          </a:p>
        </p:txBody>
      </p:sp>
      <p:sp>
        <p:nvSpPr>
          <p:cNvPr id="5" name="Content Placeholder 4">
            <a:extLst>
              <a:ext uri="{FF2B5EF4-FFF2-40B4-BE49-F238E27FC236}">
                <a16:creationId xmlns:a16="http://schemas.microsoft.com/office/drawing/2014/main" id="{9DAF058C-03FE-4987-93F5-B219EE740C4F}"/>
              </a:ext>
            </a:extLst>
          </p:cNvPr>
          <p:cNvSpPr>
            <a:spLocks noGrp="1"/>
          </p:cNvSpPr>
          <p:nvPr>
            <p:ph sz="quarter" idx="10"/>
          </p:nvPr>
        </p:nvSpPr>
        <p:spPr/>
        <p:txBody>
          <a:bodyPr/>
          <a:lstStyle/>
          <a:p>
            <a:endParaRPr lang="en-US"/>
          </a:p>
        </p:txBody>
      </p:sp>
      <p:pic>
        <p:nvPicPr>
          <p:cNvPr id="9" name="Picture 8">
            <a:extLst>
              <a:ext uri="{FF2B5EF4-FFF2-40B4-BE49-F238E27FC236}">
                <a16:creationId xmlns:a16="http://schemas.microsoft.com/office/drawing/2014/main" id="{72173B85-3F40-4A14-A201-6DE9F17DB467}"/>
              </a:ext>
            </a:extLst>
          </p:cNvPr>
          <p:cNvPicPr>
            <a:picLocks noChangeAspect="1"/>
          </p:cNvPicPr>
          <p:nvPr/>
        </p:nvPicPr>
        <p:blipFill>
          <a:blip r:embed="rId2"/>
          <a:stretch>
            <a:fillRect/>
          </a:stretch>
        </p:blipFill>
        <p:spPr>
          <a:xfrm>
            <a:off x="572602" y="1520315"/>
            <a:ext cx="8771428" cy="4838095"/>
          </a:xfrm>
          <a:prstGeom prst="rect">
            <a:avLst/>
          </a:prstGeom>
        </p:spPr>
      </p:pic>
      <p:grpSp>
        <p:nvGrpSpPr>
          <p:cNvPr id="8" name="Group 7">
            <a:extLst>
              <a:ext uri="{FF2B5EF4-FFF2-40B4-BE49-F238E27FC236}">
                <a16:creationId xmlns:a16="http://schemas.microsoft.com/office/drawing/2014/main" id="{D4D119F6-677F-4671-8523-FCB2B36DFC7D}"/>
              </a:ext>
            </a:extLst>
          </p:cNvPr>
          <p:cNvGrpSpPr/>
          <p:nvPr/>
        </p:nvGrpSpPr>
        <p:grpSpPr>
          <a:xfrm>
            <a:off x="5469973" y="2714714"/>
            <a:ext cx="6166237" cy="1517044"/>
            <a:chOff x="5469973" y="2714714"/>
            <a:chExt cx="6166237" cy="1517044"/>
          </a:xfrm>
        </p:grpSpPr>
        <p:pic>
          <p:nvPicPr>
            <p:cNvPr id="10" name="Picture 9">
              <a:extLst>
                <a:ext uri="{FF2B5EF4-FFF2-40B4-BE49-F238E27FC236}">
                  <a16:creationId xmlns:a16="http://schemas.microsoft.com/office/drawing/2014/main" id="{A2E4E8AB-64B7-4490-98B5-4B0395EA870F}"/>
                </a:ext>
              </a:extLst>
            </p:cNvPr>
            <p:cNvPicPr>
              <a:picLocks noChangeAspect="1"/>
            </p:cNvPicPr>
            <p:nvPr/>
          </p:nvPicPr>
          <p:blipFill>
            <a:blip r:embed="rId3"/>
            <a:stretch>
              <a:fillRect/>
            </a:stretch>
          </p:blipFill>
          <p:spPr>
            <a:xfrm>
              <a:off x="5487123" y="2714714"/>
              <a:ext cx="6149087" cy="1517044"/>
            </a:xfrm>
            <a:prstGeom prst="rect">
              <a:avLst/>
            </a:prstGeom>
          </p:spPr>
        </p:pic>
        <p:sp>
          <p:nvSpPr>
            <p:cNvPr id="11" name="Rectangle 10">
              <a:extLst>
                <a:ext uri="{FF2B5EF4-FFF2-40B4-BE49-F238E27FC236}">
                  <a16:creationId xmlns:a16="http://schemas.microsoft.com/office/drawing/2014/main" id="{80DF5BE7-9F8F-4801-94AE-C1E9BF733E98}"/>
                </a:ext>
              </a:extLst>
            </p:cNvPr>
            <p:cNvSpPr/>
            <p:nvPr/>
          </p:nvSpPr>
          <p:spPr bwMode="auto">
            <a:xfrm>
              <a:off x="5469973" y="2928780"/>
              <a:ext cx="3506729" cy="29866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Tree>
    <p:extLst>
      <p:ext uri="{BB962C8B-B14F-4D97-AF65-F5344CB8AC3E}">
        <p14:creationId xmlns:p14="http://schemas.microsoft.com/office/powerpoint/2010/main" val="2694706706"/>
      </p:ext>
    </p:extLst>
  </p:cSld>
  <p:clrMapOvr>
    <a:masterClrMapping/>
  </p:clrMapOvr>
  <p:transition spd="med">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490287-0878-4E1B-8E04-65E11FCC2006}"/>
              </a:ext>
            </a:extLst>
          </p:cNvPr>
          <p:cNvSpPr>
            <a:spLocks noGrp="1"/>
          </p:cNvSpPr>
          <p:nvPr>
            <p:ph type="title"/>
          </p:nvPr>
        </p:nvSpPr>
        <p:spPr/>
        <p:txBody>
          <a:bodyPr/>
          <a:lstStyle/>
          <a:p>
            <a:r>
              <a:rPr lang="en-US" dirty="0"/>
              <a:t>Practical Example for Layout Customization</a:t>
            </a:r>
          </a:p>
        </p:txBody>
      </p:sp>
      <p:sp>
        <p:nvSpPr>
          <p:cNvPr id="5" name="Content Placeholder 4">
            <a:extLst>
              <a:ext uri="{FF2B5EF4-FFF2-40B4-BE49-F238E27FC236}">
                <a16:creationId xmlns:a16="http://schemas.microsoft.com/office/drawing/2014/main" id="{B36B5A94-89BB-43F1-92B5-D99D6F3A7C7B}"/>
              </a:ext>
            </a:extLst>
          </p:cNvPr>
          <p:cNvSpPr>
            <a:spLocks noGrp="1"/>
          </p:cNvSpPr>
          <p:nvPr>
            <p:ph sz="quarter" idx="10"/>
          </p:nvPr>
        </p:nvSpPr>
        <p:spPr/>
        <p:txBody>
          <a:bodyPr/>
          <a:lstStyle/>
          <a:p>
            <a:endParaRPr lang="en-US"/>
          </a:p>
        </p:txBody>
      </p:sp>
      <p:pic>
        <p:nvPicPr>
          <p:cNvPr id="8" name="Picture 7">
            <a:extLst>
              <a:ext uri="{FF2B5EF4-FFF2-40B4-BE49-F238E27FC236}">
                <a16:creationId xmlns:a16="http://schemas.microsoft.com/office/drawing/2014/main" id="{3EBA96CB-17B4-478E-A19F-3B2879DEFD46}"/>
              </a:ext>
            </a:extLst>
          </p:cNvPr>
          <p:cNvPicPr>
            <a:picLocks noChangeAspect="1"/>
          </p:cNvPicPr>
          <p:nvPr/>
        </p:nvPicPr>
        <p:blipFill>
          <a:blip r:embed="rId2"/>
          <a:stretch>
            <a:fillRect/>
          </a:stretch>
        </p:blipFill>
        <p:spPr>
          <a:xfrm>
            <a:off x="565662" y="1517440"/>
            <a:ext cx="8771428" cy="4838095"/>
          </a:xfrm>
          <a:prstGeom prst="rect">
            <a:avLst/>
          </a:prstGeom>
        </p:spPr>
      </p:pic>
      <p:grpSp>
        <p:nvGrpSpPr>
          <p:cNvPr id="9" name="Group 8">
            <a:extLst>
              <a:ext uri="{FF2B5EF4-FFF2-40B4-BE49-F238E27FC236}">
                <a16:creationId xmlns:a16="http://schemas.microsoft.com/office/drawing/2014/main" id="{FE3B5EDE-1902-47CE-AACF-846595B01F95}"/>
              </a:ext>
            </a:extLst>
          </p:cNvPr>
          <p:cNvGrpSpPr/>
          <p:nvPr/>
        </p:nvGrpSpPr>
        <p:grpSpPr>
          <a:xfrm>
            <a:off x="5474252" y="2700903"/>
            <a:ext cx="6253460" cy="1573513"/>
            <a:chOff x="5474252" y="2700903"/>
            <a:chExt cx="6253460" cy="1573513"/>
          </a:xfrm>
        </p:grpSpPr>
        <p:pic>
          <p:nvPicPr>
            <p:cNvPr id="1026" name="Picture 2" descr="C:\Users\charlesm\AppData\Local\Temp\2\SNAGHTML7cb2362e.PNG">
              <a:extLst>
                <a:ext uri="{FF2B5EF4-FFF2-40B4-BE49-F238E27FC236}">
                  <a16:creationId xmlns:a16="http://schemas.microsoft.com/office/drawing/2014/main" id="{E3A93E04-5403-4E6A-B185-14BFA453E2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74252" y="2700903"/>
              <a:ext cx="6253460" cy="1573513"/>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6CDB64B7-7934-44A3-A764-45DBDBBC6BB2}"/>
                </a:ext>
              </a:extLst>
            </p:cNvPr>
            <p:cNvSpPr/>
            <p:nvPr/>
          </p:nvSpPr>
          <p:spPr bwMode="auto">
            <a:xfrm>
              <a:off x="5514843" y="3005471"/>
              <a:ext cx="3506729" cy="23090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Tree>
    <p:extLst>
      <p:ext uri="{BB962C8B-B14F-4D97-AF65-F5344CB8AC3E}">
        <p14:creationId xmlns:p14="http://schemas.microsoft.com/office/powerpoint/2010/main" val="415805031"/>
      </p:ext>
    </p:extLst>
  </p:cSld>
  <p:clrMapOvr>
    <a:masterClrMapping/>
  </p:clrMapOvr>
  <p:transition spd="med">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8050C06A-4358-4508-83E4-C3B6820FE980}"/>
              </a:ext>
            </a:extLst>
          </p:cNvPr>
          <p:cNvSpPr>
            <a:spLocks noGrp="1"/>
          </p:cNvSpPr>
          <p:nvPr>
            <p:ph type="pic" sz="quarter" idx="12"/>
          </p:nvPr>
        </p:nvSpPr>
        <p:spPr/>
      </p:sp>
      <p:sp>
        <p:nvSpPr>
          <p:cNvPr id="14" name="Content Placeholder 13">
            <a:extLst>
              <a:ext uri="{FF2B5EF4-FFF2-40B4-BE49-F238E27FC236}">
                <a16:creationId xmlns:a16="http://schemas.microsoft.com/office/drawing/2014/main" id="{9D5F0239-2F13-44F1-AD73-10C2FE37F26F}"/>
              </a:ext>
            </a:extLst>
          </p:cNvPr>
          <p:cNvSpPr>
            <a:spLocks noGrp="1"/>
          </p:cNvSpPr>
          <p:nvPr>
            <p:ph type="body" idx="1"/>
          </p:nvPr>
        </p:nvSpPr>
        <p:spPr>
          <a:xfrm>
            <a:off x="6976871" y="3582548"/>
            <a:ext cx="4527741" cy="1384995"/>
          </a:xfrm>
        </p:spPr>
        <p:txBody>
          <a:bodyPr/>
          <a:lstStyle/>
          <a:p>
            <a:r>
              <a:rPr lang="en-US" dirty="0"/>
              <a:t>C:\Data\Kauai-3D\Kauai-3D.aprx</a:t>
            </a:r>
            <a:endParaRPr lang="en-US" sz="2000" dirty="0"/>
          </a:p>
          <a:p>
            <a:pPr lvl="2"/>
            <a:endParaRPr lang="en-US" sz="1800" dirty="0"/>
          </a:p>
          <a:p>
            <a:pPr lvl="2"/>
            <a:endParaRPr lang="en-US" sz="1800" dirty="0"/>
          </a:p>
          <a:p>
            <a:endParaRPr lang="en-US" dirty="0"/>
          </a:p>
        </p:txBody>
      </p:sp>
      <p:sp>
        <p:nvSpPr>
          <p:cNvPr id="13" name="Title 8"/>
          <p:cNvSpPr>
            <a:spLocks noGrp="1"/>
          </p:cNvSpPr>
          <p:nvPr>
            <p:ph type="title"/>
          </p:nvPr>
        </p:nvSpPr>
        <p:spPr>
          <a:xfrm>
            <a:off x="6976871" y="1763335"/>
            <a:ext cx="4527741" cy="1754326"/>
          </a:xfrm>
        </p:spPr>
        <p:txBody>
          <a:bodyPr/>
          <a:lstStyle/>
          <a:p>
            <a:r>
              <a:rPr lang="en-US" dirty="0"/>
              <a:t>Practical Example for Layout Customization</a:t>
            </a:r>
          </a:p>
        </p:txBody>
      </p:sp>
      <p:pic>
        <p:nvPicPr>
          <p:cNvPr id="3" name="Picture 2">
            <a:extLst>
              <a:ext uri="{FF2B5EF4-FFF2-40B4-BE49-F238E27FC236}">
                <a16:creationId xmlns:a16="http://schemas.microsoft.com/office/drawing/2014/main" id="{20C20544-8EE6-4C1C-A5FF-EF3B5E182F0F}"/>
              </a:ext>
            </a:extLst>
          </p:cNvPr>
          <p:cNvPicPr>
            <a:picLocks noChangeAspect="1"/>
          </p:cNvPicPr>
          <p:nvPr/>
        </p:nvPicPr>
        <p:blipFill>
          <a:blip r:embed="rId3"/>
          <a:stretch>
            <a:fillRect/>
          </a:stretch>
        </p:blipFill>
        <p:spPr>
          <a:xfrm>
            <a:off x="530710" y="850166"/>
            <a:ext cx="6174890" cy="4771506"/>
          </a:xfrm>
          <a:prstGeom prst="rect">
            <a:avLst/>
          </a:prstGeom>
        </p:spPr>
      </p:pic>
    </p:spTree>
    <p:extLst>
      <p:ext uri="{BB962C8B-B14F-4D97-AF65-F5344CB8AC3E}">
        <p14:creationId xmlns:p14="http://schemas.microsoft.com/office/powerpoint/2010/main" val="383731314"/>
      </p:ext>
    </p:extLst>
  </p:cSld>
  <p:clrMapOvr>
    <a:masterClrMapping/>
  </p:clrMapOvr>
  <p:transition spd="med">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8"/>
          <p:cNvSpPr>
            <a:spLocks noGrp="1"/>
          </p:cNvSpPr>
          <p:nvPr>
            <p:ph type="title"/>
          </p:nvPr>
        </p:nvSpPr>
        <p:spPr/>
        <p:txBody>
          <a:bodyPr>
            <a:normAutofit fontScale="90000"/>
          </a:bodyPr>
          <a:lstStyle/>
          <a:p>
            <a:r>
              <a:rPr lang="en-US" dirty="0"/>
              <a:t>Enhancing the Managed API using the Cartographic Information Model (CIM)</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a:xfrm>
            <a:off x="552893" y="1480378"/>
            <a:ext cx="10369296" cy="3427413"/>
          </a:xfrm>
        </p:spPr>
        <p:txBody>
          <a:bodyPr/>
          <a:lstStyle/>
          <a:p>
            <a:endParaRPr lang="en-US" sz="2200" dirty="0"/>
          </a:p>
          <a:p>
            <a:r>
              <a:rPr lang="en-US" sz="2200" dirty="0"/>
              <a:t>Session materials are available here:</a:t>
            </a:r>
          </a:p>
          <a:p>
            <a:pPr lvl="2"/>
            <a:endParaRPr lang="en-US" sz="1800" dirty="0"/>
          </a:p>
          <a:p>
            <a:pPr lvl="2"/>
            <a:r>
              <a:rPr lang="en-US" sz="1800" dirty="0">
                <a:hlinkClick r:id="rId3"/>
              </a:rPr>
              <a:t>https://github.com/esri/arcgis-pro-sdk/wiki/tech-sessions#2020-palm-springs</a:t>
            </a:r>
            <a:r>
              <a:rPr lang="en-US" sz="1800" dirty="0"/>
              <a:t>  </a:t>
            </a:r>
          </a:p>
          <a:p>
            <a:pPr lvl="2"/>
            <a:endParaRPr lang="en-US" sz="1800" dirty="0"/>
          </a:p>
          <a:p>
            <a:pPr lvl="2"/>
            <a:endParaRPr lang="en-US" sz="1800" dirty="0"/>
          </a:p>
          <a:p>
            <a:pPr lvl="2"/>
            <a:endParaRPr lang="en-US" sz="1800" dirty="0"/>
          </a:p>
          <a:p>
            <a:endParaRPr lang="en-US" dirty="0"/>
          </a:p>
        </p:txBody>
      </p:sp>
      <p:pic>
        <p:nvPicPr>
          <p:cNvPr id="9" name="Picture 8">
            <a:extLst>
              <a:ext uri="{FF2B5EF4-FFF2-40B4-BE49-F238E27FC236}">
                <a16:creationId xmlns:a16="http://schemas.microsoft.com/office/drawing/2014/main" id="{BD3DE520-307C-4009-B7AC-D32CFDB6790E}"/>
              </a:ext>
            </a:extLst>
          </p:cNvPr>
          <p:cNvPicPr>
            <a:picLocks noChangeAspect="1"/>
          </p:cNvPicPr>
          <p:nvPr/>
        </p:nvPicPr>
        <p:blipFill>
          <a:blip r:embed="rId4"/>
          <a:stretch>
            <a:fillRect/>
          </a:stretch>
        </p:blipFill>
        <p:spPr>
          <a:xfrm>
            <a:off x="4136610" y="3294705"/>
            <a:ext cx="2569214" cy="2555762"/>
          </a:xfrm>
          <a:prstGeom prst="rect">
            <a:avLst/>
          </a:prstGeom>
        </p:spPr>
      </p:pic>
    </p:spTree>
    <p:extLst>
      <p:ext uri="{BB962C8B-B14F-4D97-AF65-F5344CB8AC3E}">
        <p14:creationId xmlns:p14="http://schemas.microsoft.com/office/powerpoint/2010/main" val="2783170709"/>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8"/>
          <p:cNvSpPr>
            <a:spLocks noGrp="1"/>
          </p:cNvSpPr>
          <p:nvPr>
            <p:ph type="title"/>
          </p:nvPr>
        </p:nvSpPr>
        <p:spPr>
          <a:xfrm>
            <a:off x="261329" y="533603"/>
            <a:ext cx="10826496" cy="369332"/>
          </a:xfrm>
        </p:spPr>
        <p:txBody>
          <a:bodyPr/>
          <a:lstStyle/>
          <a:p>
            <a:r>
              <a:rPr lang="en-US" dirty="0"/>
              <a:t>Enhancing the Managed API using the CIM</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a:xfrm>
            <a:off x="630942" y="1604472"/>
            <a:ext cx="10930116" cy="4708150"/>
          </a:xfrm>
        </p:spPr>
        <p:txBody>
          <a:bodyPr/>
          <a:lstStyle/>
          <a:p>
            <a:r>
              <a:rPr lang="en-US" sz="2400" dirty="0"/>
              <a:t>Characteristics of the classes in the Pro API that contain a CIM representation:</a:t>
            </a:r>
          </a:p>
          <a:p>
            <a:pPr lvl="1"/>
            <a:r>
              <a:rPr lang="en-US" sz="2400" dirty="0"/>
              <a:t>Access via </a:t>
            </a:r>
            <a:r>
              <a:rPr lang="en-US" sz="2400" dirty="0" err="1"/>
              <a:t>GetDefinition</a:t>
            </a:r>
            <a:r>
              <a:rPr lang="en-US" sz="2400" dirty="0"/>
              <a:t>()</a:t>
            </a:r>
          </a:p>
          <a:p>
            <a:pPr lvl="2"/>
            <a:r>
              <a:rPr lang="en-US" sz="2000" dirty="0"/>
              <a:t>Must be on the </a:t>
            </a:r>
            <a:r>
              <a:rPr lang="en-US" sz="2000" dirty="0" err="1"/>
              <a:t>QueuedTask</a:t>
            </a:r>
            <a:endParaRPr lang="en-US" sz="2000" dirty="0"/>
          </a:p>
          <a:p>
            <a:pPr lvl="1"/>
            <a:r>
              <a:rPr lang="en-US" sz="2400" dirty="0"/>
              <a:t>Changes applied via </a:t>
            </a:r>
            <a:r>
              <a:rPr lang="en-US" sz="2400" dirty="0" err="1"/>
              <a:t>SetDefinition</a:t>
            </a:r>
            <a:r>
              <a:rPr lang="en-US" sz="2400" dirty="0"/>
              <a:t>()</a:t>
            </a:r>
          </a:p>
          <a:p>
            <a:pPr lvl="1">
              <a:buClr>
                <a:srgbClr val="00B9F2">
                  <a:lumMod val="60000"/>
                  <a:lumOff val="40000"/>
                </a:srgbClr>
              </a:buClr>
            </a:pPr>
            <a:r>
              <a:rPr lang="en-US" sz="2400" dirty="0">
                <a:solidFill>
                  <a:prstClr val="white"/>
                </a:solidFill>
              </a:rPr>
              <a:t>Changes propagated back to the Pro view models via various internal “sync” events</a:t>
            </a:r>
          </a:p>
          <a:p>
            <a:pPr lvl="2">
              <a:buClr>
                <a:srgbClr val="00B9F2">
                  <a:lumMod val="60000"/>
                  <a:lumOff val="40000"/>
                </a:srgbClr>
              </a:buClr>
            </a:pPr>
            <a:r>
              <a:rPr lang="en-US" sz="2000" dirty="0">
                <a:solidFill>
                  <a:prstClr val="white"/>
                </a:solidFill>
              </a:rPr>
              <a:t>i.e. the various project panes and </a:t>
            </a:r>
            <a:r>
              <a:rPr lang="en-US" sz="2000" dirty="0" err="1">
                <a:solidFill>
                  <a:prstClr val="white"/>
                </a:solidFill>
              </a:rPr>
              <a:t>dockpanes</a:t>
            </a:r>
            <a:endParaRPr lang="en-US" sz="2000" dirty="0">
              <a:solidFill>
                <a:prstClr val="white"/>
              </a:solidFill>
            </a:endParaRPr>
          </a:p>
          <a:p>
            <a:pPr lvl="2">
              <a:buClr>
                <a:srgbClr val="00B9F2">
                  <a:lumMod val="60000"/>
                  <a:lumOff val="40000"/>
                </a:srgbClr>
              </a:buClr>
            </a:pPr>
            <a:r>
              <a:rPr lang="en-US" sz="2000" dirty="0">
                <a:solidFill>
                  <a:prstClr val="white"/>
                </a:solidFill>
              </a:rPr>
              <a:t>CIM is stored in the Pro repository</a:t>
            </a:r>
          </a:p>
          <a:p>
            <a:pPr lvl="2"/>
            <a:endParaRPr lang="en-US" sz="2400" dirty="0"/>
          </a:p>
          <a:p>
            <a:pPr lvl="1"/>
            <a:endParaRPr lang="en-US" sz="2400" dirty="0"/>
          </a:p>
          <a:p>
            <a:endParaRPr lang="en-US" sz="2800" dirty="0"/>
          </a:p>
        </p:txBody>
      </p:sp>
      <p:sp>
        <p:nvSpPr>
          <p:cNvPr id="16" name="Text Placeholder 18">
            <a:extLst>
              <a:ext uri="{FF2B5EF4-FFF2-40B4-BE49-F238E27FC236}">
                <a16:creationId xmlns:a16="http://schemas.microsoft.com/office/drawing/2014/main" id="{BA800120-7DA4-4473-917D-8FA3031B247F}"/>
              </a:ext>
            </a:extLst>
          </p:cNvPr>
          <p:cNvSpPr>
            <a:spLocks noGrp="1"/>
          </p:cNvSpPr>
          <p:nvPr>
            <p:ph type="body" sz="quarter" idx="11"/>
          </p:nvPr>
        </p:nvSpPr>
        <p:spPr>
          <a:xfrm>
            <a:off x="328942" y="976704"/>
            <a:ext cx="10826496" cy="276999"/>
          </a:xfrm>
        </p:spPr>
        <p:txBody>
          <a:bodyPr/>
          <a:lstStyle/>
          <a:p>
            <a:r>
              <a:rPr lang="en-US" sz="1800" dirty="0"/>
              <a:t>CIM Characteristic</a:t>
            </a:r>
          </a:p>
        </p:txBody>
      </p:sp>
    </p:spTree>
    <p:extLst>
      <p:ext uri="{BB962C8B-B14F-4D97-AF65-F5344CB8AC3E}">
        <p14:creationId xmlns:p14="http://schemas.microsoft.com/office/powerpoint/2010/main" val="3031862315"/>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8"/>
          <p:cNvSpPr>
            <a:spLocks noGrp="1"/>
          </p:cNvSpPr>
          <p:nvPr>
            <p:ph type="title"/>
          </p:nvPr>
        </p:nvSpPr>
        <p:spPr/>
        <p:txBody>
          <a:bodyPr/>
          <a:lstStyle/>
          <a:p>
            <a:r>
              <a:rPr lang="en-US" dirty="0"/>
              <a:t>Enhancing the Managed API using the CIM</a:t>
            </a:r>
          </a:p>
        </p:txBody>
      </p:sp>
      <p:sp>
        <p:nvSpPr>
          <p:cNvPr id="19" name="Text Placeholder 18">
            <a:extLst>
              <a:ext uri="{FF2B5EF4-FFF2-40B4-BE49-F238E27FC236}">
                <a16:creationId xmlns:a16="http://schemas.microsoft.com/office/drawing/2014/main" id="{A896C87C-C4D6-40F0-959F-BDB34B6F2BC4}"/>
              </a:ext>
            </a:extLst>
          </p:cNvPr>
          <p:cNvSpPr>
            <a:spLocks noGrp="1"/>
          </p:cNvSpPr>
          <p:nvPr>
            <p:ph type="body" sz="quarter" idx="11"/>
          </p:nvPr>
        </p:nvSpPr>
        <p:spPr>
          <a:xfrm>
            <a:off x="682625" y="1097309"/>
            <a:ext cx="10826496" cy="276999"/>
          </a:xfrm>
        </p:spPr>
        <p:txBody>
          <a:bodyPr/>
          <a:lstStyle/>
          <a:p>
            <a:r>
              <a:rPr lang="en-US" sz="1800" dirty="0"/>
              <a:t>CIM Characteristics</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p:txBody>
          <a:bodyPr/>
          <a:lstStyle/>
          <a:p>
            <a:r>
              <a:rPr lang="en-US" sz="2400" dirty="0"/>
              <a:t>The CIM entities:</a:t>
            </a:r>
          </a:p>
          <a:p>
            <a:pPr lvl="1"/>
            <a:r>
              <a:rPr lang="en-US" sz="2400" dirty="0"/>
              <a:t>Reside in </a:t>
            </a:r>
            <a:r>
              <a:rPr lang="en-US" sz="2400" dirty="0" err="1"/>
              <a:t>ArcGIS.Core.CIM</a:t>
            </a:r>
            <a:r>
              <a:rPr lang="en-US" sz="2400" dirty="0"/>
              <a:t> namespace</a:t>
            </a:r>
          </a:p>
          <a:p>
            <a:pPr lvl="1"/>
            <a:r>
              <a:rPr lang="en-US" sz="2400" dirty="0"/>
              <a:t>All derive from </a:t>
            </a:r>
            <a:r>
              <a:rPr lang="en-US" sz="2400" dirty="0" err="1"/>
              <a:t>CIMObject</a:t>
            </a:r>
            <a:endParaRPr lang="en-US" sz="2400" dirty="0"/>
          </a:p>
          <a:p>
            <a:pPr lvl="1"/>
            <a:r>
              <a:rPr lang="en-US" sz="2400" dirty="0"/>
              <a:t>Inherit serialize/deserialize to/from XML via </a:t>
            </a:r>
            <a:r>
              <a:rPr lang="en-US" sz="2400" dirty="0" err="1"/>
              <a:t>CIMObject</a:t>
            </a:r>
            <a:endParaRPr lang="en-US" sz="2000" dirty="0"/>
          </a:p>
          <a:p>
            <a:pPr lvl="2"/>
            <a:r>
              <a:rPr lang="en-US" sz="2000" dirty="0"/>
              <a:t>Deserialize to/from JSON available as of 2.4</a:t>
            </a:r>
          </a:p>
          <a:p>
            <a:pPr lvl="1"/>
            <a:r>
              <a:rPr lang="en-US" sz="2400" dirty="0"/>
              <a:t>Thread agnostic (can be manipulated on any thread)</a:t>
            </a:r>
          </a:p>
          <a:p>
            <a:pPr lvl="2"/>
            <a:r>
              <a:rPr lang="en-US" sz="2000" dirty="0"/>
              <a:t>B-u-t…CIM definitions can only be </a:t>
            </a:r>
            <a:r>
              <a:rPr lang="en-US" sz="2000" u="sng" dirty="0"/>
              <a:t>retrieved/set [from/to models] via the </a:t>
            </a:r>
            <a:r>
              <a:rPr lang="en-US" sz="2000" u="sng" dirty="0" err="1"/>
              <a:t>QueuedTask</a:t>
            </a:r>
            <a:endParaRPr lang="en-US" sz="2000" u="sng" dirty="0"/>
          </a:p>
          <a:p>
            <a:pPr marL="621792" lvl="2" indent="0">
              <a:buNone/>
            </a:pPr>
            <a:endParaRPr lang="en-US" sz="1000" dirty="0"/>
          </a:p>
          <a:p>
            <a:pPr lvl="2"/>
            <a:endParaRPr lang="en-US" sz="1800" dirty="0"/>
          </a:p>
          <a:p>
            <a:pPr lvl="1"/>
            <a:endParaRPr lang="en-US" sz="2000" dirty="0"/>
          </a:p>
          <a:p>
            <a:pPr lvl="2"/>
            <a:endParaRPr lang="en-US" sz="1800" dirty="0"/>
          </a:p>
          <a:p>
            <a:pPr lvl="2"/>
            <a:endParaRPr lang="en-US" sz="1800" dirty="0"/>
          </a:p>
          <a:p>
            <a:endParaRPr lang="en-US" dirty="0"/>
          </a:p>
        </p:txBody>
      </p:sp>
    </p:spTree>
    <p:extLst>
      <p:ext uri="{BB962C8B-B14F-4D97-AF65-F5344CB8AC3E}">
        <p14:creationId xmlns:p14="http://schemas.microsoft.com/office/powerpoint/2010/main" val="969242516"/>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E58C01-1EB9-4E3A-BF44-B00CBADC6D3F}"/>
              </a:ext>
            </a:extLst>
          </p:cNvPr>
          <p:cNvSpPr>
            <a:spLocks noGrp="1"/>
          </p:cNvSpPr>
          <p:nvPr>
            <p:ph type="title"/>
          </p:nvPr>
        </p:nvSpPr>
        <p:spPr/>
        <p:txBody>
          <a:bodyPr/>
          <a:lstStyle/>
          <a:p>
            <a:r>
              <a:rPr lang="en-US" dirty="0"/>
              <a:t>Enhancing the Managed API using the CIM</a:t>
            </a:r>
          </a:p>
        </p:txBody>
      </p:sp>
      <p:sp>
        <p:nvSpPr>
          <p:cNvPr id="3" name="Text Placeholder 2">
            <a:extLst>
              <a:ext uri="{FF2B5EF4-FFF2-40B4-BE49-F238E27FC236}">
                <a16:creationId xmlns:a16="http://schemas.microsoft.com/office/drawing/2014/main" id="{2053A7E1-845D-461C-8D5B-2FFDEEEDD866}"/>
              </a:ext>
            </a:extLst>
          </p:cNvPr>
          <p:cNvSpPr>
            <a:spLocks noGrp="1"/>
          </p:cNvSpPr>
          <p:nvPr>
            <p:ph type="body" sz="quarter" idx="11"/>
          </p:nvPr>
        </p:nvSpPr>
        <p:spPr>
          <a:xfrm>
            <a:off x="682625" y="1097309"/>
            <a:ext cx="10826496" cy="276999"/>
          </a:xfrm>
        </p:spPr>
        <p:txBody>
          <a:bodyPr/>
          <a:lstStyle/>
          <a:p>
            <a:r>
              <a:rPr lang="en-US" sz="1800" dirty="0"/>
              <a:t>When to use the CIM</a:t>
            </a:r>
          </a:p>
        </p:txBody>
      </p:sp>
      <p:sp>
        <p:nvSpPr>
          <p:cNvPr id="4" name="Content Placeholder 3">
            <a:extLst>
              <a:ext uri="{FF2B5EF4-FFF2-40B4-BE49-F238E27FC236}">
                <a16:creationId xmlns:a16="http://schemas.microsoft.com/office/drawing/2014/main" id="{97520842-E2F6-443A-B9DC-4FBCCF4D4E5B}"/>
              </a:ext>
            </a:extLst>
          </p:cNvPr>
          <p:cNvSpPr>
            <a:spLocks noGrp="1"/>
          </p:cNvSpPr>
          <p:nvPr>
            <p:ph sz="quarter" idx="12"/>
          </p:nvPr>
        </p:nvSpPr>
        <p:spPr/>
        <p:txBody>
          <a:bodyPr/>
          <a:lstStyle/>
          <a:p>
            <a:r>
              <a:rPr lang="en-US" sz="2400" dirty="0"/>
              <a:t>When to use the CIM?</a:t>
            </a:r>
          </a:p>
          <a:p>
            <a:pPr lvl="1"/>
            <a:r>
              <a:rPr lang="en-US" sz="2400" dirty="0"/>
              <a:t>Model properties are insufficient</a:t>
            </a:r>
          </a:p>
          <a:p>
            <a:pPr lvl="2"/>
            <a:r>
              <a:rPr lang="en-US" sz="2000" dirty="0"/>
              <a:t>You need to modify a setting not exposed on the model</a:t>
            </a:r>
          </a:p>
          <a:p>
            <a:pPr lvl="1"/>
            <a:r>
              <a:rPr lang="en-US" sz="2400" dirty="0"/>
              <a:t>You want to make multiple changes as a single transaction</a:t>
            </a:r>
          </a:p>
          <a:p>
            <a:pPr lvl="2"/>
            <a:r>
              <a:rPr lang="en-US" sz="2000" dirty="0"/>
              <a:t>i.e. </a:t>
            </a:r>
            <a:r>
              <a:rPr lang="en-US" sz="2000" dirty="0" err="1"/>
              <a:t>GetDefinition</a:t>
            </a:r>
            <a:r>
              <a:rPr lang="en-US" sz="2000" dirty="0"/>
              <a:t>….changes….</a:t>
            </a:r>
            <a:r>
              <a:rPr lang="en-US" sz="2000" dirty="0" err="1"/>
              <a:t>SetDefinition</a:t>
            </a:r>
            <a:endParaRPr lang="en-US" sz="2000" dirty="0"/>
          </a:p>
          <a:p>
            <a:pPr lvl="1"/>
            <a:r>
              <a:rPr lang="en-US" sz="2400" dirty="0"/>
              <a:t>There is no corresponding model</a:t>
            </a:r>
          </a:p>
          <a:p>
            <a:pPr lvl="2"/>
            <a:r>
              <a:rPr lang="en-US" sz="2000" dirty="0" err="1"/>
              <a:t>Eg</a:t>
            </a:r>
            <a:r>
              <a:rPr lang="en-US" sz="2000" dirty="0"/>
              <a:t> Renderers, Labelling, Symbology</a:t>
            </a:r>
            <a:endParaRPr lang="en-US" dirty="0"/>
          </a:p>
        </p:txBody>
      </p:sp>
    </p:spTree>
    <p:extLst>
      <p:ext uri="{BB962C8B-B14F-4D97-AF65-F5344CB8AC3E}">
        <p14:creationId xmlns:p14="http://schemas.microsoft.com/office/powerpoint/2010/main" val="1334310138"/>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8"/>
          <p:cNvSpPr>
            <a:spLocks noGrp="1"/>
          </p:cNvSpPr>
          <p:nvPr>
            <p:ph type="title"/>
          </p:nvPr>
        </p:nvSpPr>
        <p:spPr>
          <a:xfrm>
            <a:off x="682625" y="497959"/>
            <a:ext cx="10826496" cy="369332"/>
          </a:xfrm>
        </p:spPr>
        <p:txBody>
          <a:bodyPr/>
          <a:lstStyle/>
          <a:p>
            <a:r>
              <a:rPr lang="en-US" dirty="0"/>
              <a:t>CIM Examples</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a:xfrm>
            <a:off x="435882" y="1533315"/>
            <a:ext cx="10369296" cy="1235765"/>
          </a:xfrm>
        </p:spPr>
        <p:txBody>
          <a:bodyPr/>
          <a:lstStyle/>
          <a:p>
            <a:r>
              <a:rPr lang="en-US" dirty="0"/>
              <a:t>Transactional pattern for access – Get and Set</a:t>
            </a:r>
          </a:p>
          <a:p>
            <a:pPr lvl="1"/>
            <a:r>
              <a:rPr lang="en-US" dirty="0"/>
              <a:t>For example, accessing the CIM from a layer</a:t>
            </a:r>
          </a:p>
          <a:p>
            <a:pPr lvl="2"/>
            <a:r>
              <a:rPr lang="en-US" dirty="0"/>
              <a:t>Note: use </a:t>
            </a:r>
            <a:r>
              <a:rPr lang="en-US" dirty="0" err="1"/>
              <a:t>ToXml</a:t>
            </a:r>
            <a:r>
              <a:rPr lang="en-US" dirty="0"/>
              <a:t>() to serialize to XML – useful for debugging</a:t>
            </a:r>
          </a:p>
          <a:p>
            <a:endParaRPr lang="en-US" dirty="0"/>
          </a:p>
        </p:txBody>
      </p:sp>
      <p:sp>
        <p:nvSpPr>
          <p:cNvPr id="6" name="TextBox 5"/>
          <p:cNvSpPr txBox="1"/>
          <p:nvPr/>
        </p:nvSpPr>
        <p:spPr>
          <a:xfrm>
            <a:off x="682625" y="2653396"/>
            <a:ext cx="10578042" cy="3955312"/>
          </a:xfrm>
          <a:prstGeom prst="rect">
            <a:avLst/>
          </a:prstGeom>
          <a:solidFill>
            <a:schemeClr val="tx1"/>
          </a:solidFill>
          <a:effectLst/>
        </p:spPr>
        <p:txBody>
          <a:bodyPr wrap="square" lIns="0" tIns="0" rIns="0" bIns="0" rtlCol="0">
            <a:noAutofit/>
          </a:bodyPr>
          <a:lstStyle/>
          <a:p>
            <a:r>
              <a:rPr lang="en-US" sz="1400" dirty="0">
                <a:solidFill>
                  <a:srgbClr val="0000FF"/>
                </a:solidFill>
                <a:latin typeface="Consolas" panose="020B0609020204030204" pitchFamily="49" charset="0"/>
              </a:rPr>
              <a:t>  </a:t>
            </a:r>
          </a:p>
          <a:p>
            <a:r>
              <a:rPr lang="en-US" sz="1400" dirty="0">
                <a:solidFill>
                  <a:srgbClr val="0000FF"/>
                </a:solidFill>
                <a:latin typeface="Consolas" panose="020B0609020204030204" pitchFamily="49" charset="0"/>
              </a:rPr>
              <a:t> </a:t>
            </a:r>
            <a:r>
              <a:rPr lang="en-US" dirty="0">
                <a:solidFill>
                  <a:srgbClr val="0000FF"/>
                </a:solidFill>
                <a:latin typeface="Consolas" panose="020B0609020204030204" pitchFamily="49" charset="0"/>
              </a:rPr>
              <a:t>var</a:t>
            </a:r>
            <a:r>
              <a:rPr lang="en-US" dirty="0">
                <a:solidFill>
                  <a:srgbClr val="000000"/>
                </a:solidFill>
                <a:latin typeface="Consolas" panose="020B0609020204030204" pitchFamily="49" charset="0"/>
              </a:rPr>
              <a:t> hydrology = </a:t>
            </a:r>
            <a:r>
              <a:rPr lang="en-US" dirty="0" err="1">
                <a:solidFill>
                  <a:srgbClr val="2B91AF"/>
                </a:solidFill>
                <a:latin typeface="Consolas" panose="020B0609020204030204" pitchFamily="49" charset="0"/>
              </a:rPr>
              <a:t>MapView</a:t>
            </a:r>
            <a:r>
              <a:rPr lang="en-US" dirty="0" err="1">
                <a:solidFill>
                  <a:srgbClr val="000000"/>
                </a:solidFill>
                <a:latin typeface="Consolas" panose="020B0609020204030204" pitchFamily="49" charset="0"/>
              </a:rPr>
              <a:t>.Active.Map.FindLayers</a:t>
            </a:r>
            <a:r>
              <a:rPr lang="en-US" dirty="0">
                <a:solidFill>
                  <a:srgbClr val="000000"/>
                </a:solidFill>
                <a:latin typeface="Consolas" panose="020B0609020204030204" pitchFamily="49" charset="0"/>
              </a:rPr>
              <a:t>(</a:t>
            </a:r>
            <a:r>
              <a:rPr lang="en-US" dirty="0">
                <a:solidFill>
                  <a:srgbClr val="A31515"/>
                </a:solidFill>
                <a:latin typeface="Consolas" panose="020B0609020204030204" pitchFamily="49" charset="0"/>
              </a:rPr>
              <a:t>“Hydrology"</a:t>
            </a:r>
            <a:r>
              <a:rPr lang="en-US" dirty="0">
                <a:solidFill>
                  <a:srgbClr val="000000"/>
                </a:solidFill>
                <a:latin typeface="Consolas" panose="020B0609020204030204" pitchFamily="49" charset="0"/>
              </a:rPr>
              <a:t>).First() </a:t>
            </a:r>
            <a:r>
              <a:rPr lang="en-US" dirty="0">
                <a:solidFill>
                  <a:srgbClr val="0000FF"/>
                </a:solidFill>
                <a:latin typeface="Consolas" panose="020B0609020204030204" pitchFamily="49" charset="0"/>
              </a:rPr>
              <a:t>as</a:t>
            </a:r>
            <a:r>
              <a:rPr lang="en-US" dirty="0">
                <a:solidFill>
                  <a:srgbClr val="000000"/>
                </a:solidFill>
                <a:latin typeface="Consolas" panose="020B0609020204030204" pitchFamily="49" charset="0"/>
              </a:rPr>
              <a:t> </a:t>
            </a:r>
            <a:r>
              <a:rPr lang="en-US" dirty="0" err="1">
                <a:solidFill>
                  <a:srgbClr val="2B91AF"/>
                </a:solidFill>
                <a:latin typeface="Consolas" panose="020B0609020204030204" pitchFamily="49" charset="0"/>
              </a:rPr>
              <a:t>FeatureLayer</a:t>
            </a:r>
            <a:r>
              <a:rPr lang="en-US" dirty="0">
                <a:solidFill>
                  <a:srgbClr val="000000"/>
                </a:solidFill>
                <a:latin typeface="Consolas" panose="020B0609020204030204" pitchFamily="49" charset="0"/>
              </a:rPr>
              <a:t>;</a:t>
            </a:r>
          </a:p>
          <a:p>
            <a:r>
              <a:rPr lang="en-US" dirty="0">
                <a:solidFill>
                  <a:srgbClr val="000000"/>
                </a:solidFill>
                <a:latin typeface="Consolas" panose="020B0609020204030204" pitchFamily="49" charset="0"/>
              </a:rPr>
              <a:t> </a:t>
            </a:r>
            <a:r>
              <a:rPr lang="en-US" dirty="0">
                <a:solidFill>
                  <a:srgbClr val="0000FF"/>
                </a:solidFill>
                <a:latin typeface="Consolas" panose="020B0609020204030204" pitchFamily="49" charset="0"/>
              </a:rPr>
              <a:t>await</a:t>
            </a:r>
            <a:r>
              <a:rPr lang="en-US" dirty="0">
                <a:solidFill>
                  <a:srgbClr val="000000"/>
                </a:solidFill>
                <a:latin typeface="Consolas" panose="020B0609020204030204" pitchFamily="49" charset="0"/>
              </a:rPr>
              <a:t> </a:t>
            </a:r>
            <a:r>
              <a:rPr lang="en-US" dirty="0" err="1">
                <a:solidFill>
                  <a:srgbClr val="2B91AF"/>
                </a:solidFill>
                <a:latin typeface="Consolas" panose="020B0609020204030204" pitchFamily="49" charset="0"/>
              </a:rPr>
              <a:t>QueuedTask</a:t>
            </a:r>
            <a:r>
              <a:rPr lang="en-US" dirty="0" err="1">
                <a:solidFill>
                  <a:srgbClr val="000000"/>
                </a:solidFill>
                <a:latin typeface="Consolas" panose="020B0609020204030204" pitchFamily="49" charset="0"/>
              </a:rPr>
              <a:t>.Run</a:t>
            </a:r>
            <a:r>
              <a:rPr lang="en-US" dirty="0">
                <a:solidFill>
                  <a:srgbClr val="000000"/>
                </a:solidFill>
                <a:latin typeface="Consolas" panose="020B0609020204030204" pitchFamily="49" charset="0"/>
              </a:rPr>
              <a:t>(() =&gt; {</a:t>
            </a:r>
          </a:p>
          <a:p>
            <a:r>
              <a:rPr lang="en-US" dirty="0">
                <a:solidFill>
                  <a:srgbClr val="008000"/>
                </a:solidFill>
                <a:latin typeface="Consolas" panose="020B0609020204030204" pitchFamily="49" charset="0"/>
              </a:rPr>
              <a:t>     //Use </a:t>
            </a:r>
            <a:r>
              <a:rPr lang="en-US" dirty="0" err="1">
                <a:solidFill>
                  <a:srgbClr val="008000"/>
                </a:solidFill>
                <a:latin typeface="Consolas" panose="020B0609020204030204" pitchFamily="49" charset="0"/>
              </a:rPr>
              <a:t>GetDefinition</a:t>
            </a:r>
            <a:r>
              <a:rPr lang="en-US" dirty="0">
                <a:solidFill>
                  <a:srgbClr val="008000"/>
                </a:solidFill>
                <a:latin typeface="Consolas" panose="020B0609020204030204" pitchFamily="49" charset="0"/>
              </a:rPr>
              <a:t> to retrieve the CIM Definition – ‘</a:t>
            </a:r>
            <a:r>
              <a:rPr lang="en-US" dirty="0" err="1">
                <a:solidFill>
                  <a:srgbClr val="008000"/>
                </a:solidFill>
                <a:latin typeface="Consolas" panose="020B0609020204030204" pitchFamily="49" charset="0"/>
              </a:rPr>
              <a:t>CIMFeatureLayer</a:t>
            </a:r>
            <a:r>
              <a:rPr lang="en-US" dirty="0">
                <a:solidFill>
                  <a:srgbClr val="008000"/>
                </a:solidFill>
                <a:latin typeface="Consolas" panose="020B0609020204030204" pitchFamily="49" charset="0"/>
              </a:rPr>
              <a:t>’</a:t>
            </a:r>
          </a:p>
          <a:p>
            <a:r>
              <a:rPr lang="en-US" dirty="0">
                <a:solidFill>
                  <a:srgbClr val="008000"/>
                </a:solidFill>
                <a:latin typeface="Consolas" panose="020B0609020204030204" pitchFamily="49" charset="0"/>
              </a:rPr>
              <a:t>     //in this case</a:t>
            </a:r>
            <a:endParaRPr lang="en-US" dirty="0">
              <a:solidFill>
                <a:srgbClr val="0000FF"/>
              </a:solidFill>
              <a:latin typeface="Consolas" panose="020B0609020204030204" pitchFamily="49" charset="0"/>
            </a:endParaRPr>
          </a:p>
          <a:p>
            <a:r>
              <a:rPr lang="en-US" dirty="0">
                <a:solidFill>
                  <a:srgbClr val="0000FF"/>
                </a:solidFill>
                <a:latin typeface="Consolas" panose="020B0609020204030204" pitchFamily="49" charset="0"/>
              </a:rPr>
              <a:t>     var</a:t>
            </a:r>
            <a:r>
              <a:rPr lang="en-US" dirty="0">
                <a:solidFill>
                  <a:srgbClr val="000000"/>
                </a:solidFill>
                <a:latin typeface="Consolas" panose="020B0609020204030204" pitchFamily="49" charset="0"/>
              </a:rPr>
              <a:t> def = </a:t>
            </a:r>
            <a:r>
              <a:rPr lang="en-US" dirty="0" err="1">
                <a:solidFill>
                  <a:srgbClr val="000000"/>
                </a:solidFill>
                <a:latin typeface="Consolas" panose="020B0609020204030204" pitchFamily="49" charset="0"/>
              </a:rPr>
              <a:t>hydrology.GetDefinition</a:t>
            </a:r>
            <a:r>
              <a:rPr lang="en-US" dirty="0">
                <a:solidFill>
                  <a:srgbClr val="000000"/>
                </a:solidFill>
                <a:latin typeface="Consolas" panose="020B0609020204030204" pitchFamily="49" charset="0"/>
              </a:rPr>
              <a:t>() </a:t>
            </a:r>
            <a:r>
              <a:rPr lang="en-US" dirty="0">
                <a:solidFill>
                  <a:srgbClr val="0000FF"/>
                </a:solidFill>
                <a:latin typeface="Consolas" panose="020B0609020204030204" pitchFamily="49" charset="0"/>
              </a:rPr>
              <a:t>as</a:t>
            </a:r>
            <a:r>
              <a:rPr lang="en-US" dirty="0">
                <a:solidFill>
                  <a:srgbClr val="000000"/>
                </a:solidFill>
                <a:latin typeface="Consolas" panose="020B0609020204030204" pitchFamily="49" charset="0"/>
              </a:rPr>
              <a:t> </a:t>
            </a:r>
            <a:r>
              <a:rPr lang="en-US" dirty="0" err="1">
                <a:solidFill>
                  <a:srgbClr val="2B91AF"/>
                </a:solidFill>
                <a:latin typeface="Consolas" panose="020B0609020204030204" pitchFamily="49" charset="0"/>
              </a:rPr>
              <a:t>CIMFeatureLayer</a:t>
            </a:r>
            <a:r>
              <a:rPr lang="en-US" dirty="0">
                <a:solidFill>
                  <a:srgbClr val="000000"/>
                </a:solidFill>
                <a:latin typeface="Consolas" panose="020B0609020204030204" pitchFamily="49" charset="0"/>
              </a:rPr>
              <a:t>;</a:t>
            </a:r>
          </a:p>
          <a:p>
            <a:endParaRPr lang="en-US" dirty="0">
              <a:solidFill>
                <a:srgbClr val="000000"/>
              </a:solidFill>
              <a:latin typeface="Consolas" panose="020B0609020204030204" pitchFamily="49" charset="0"/>
            </a:endParaRPr>
          </a:p>
          <a:p>
            <a:r>
              <a:rPr lang="en-US" dirty="0">
                <a:solidFill>
                  <a:srgbClr val="008000"/>
                </a:solidFill>
                <a:latin typeface="Consolas" panose="020B0609020204030204" pitchFamily="49" charset="0"/>
              </a:rPr>
              <a:t>     </a:t>
            </a:r>
            <a:r>
              <a:rPr lang="en-US" dirty="0">
                <a:solidFill>
                  <a:srgbClr val="0000FF"/>
                </a:solidFill>
                <a:latin typeface="Consolas" panose="020B0609020204030204" pitchFamily="49" charset="0"/>
              </a:rPr>
              <a:t>var</a:t>
            </a:r>
            <a:r>
              <a:rPr lang="en-US" dirty="0">
                <a:solidFill>
                  <a:srgbClr val="000000"/>
                </a:solidFill>
                <a:latin typeface="Consolas" panose="020B0609020204030204" pitchFamily="49" charset="0"/>
              </a:rPr>
              <a:t> str = </a:t>
            </a:r>
            <a:r>
              <a:rPr lang="en-US" dirty="0" err="1">
                <a:solidFill>
                  <a:srgbClr val="000000"/>
                </a:solidFill>
                <a:latin typeface="Consolas" panose="020B0609020204030204" pitchFamily="49" charset="0"/>
              </a:rPr>
              <a:t>def.ToXml</a:t>
            </a:r>
            <a:r>
              <a:rPr lang="en-US" dirty="0">
                <a:solidFill>
                  <a:srgbClr val="000000"/>
                </a:solidFill>
                <a:latin typeface="Consolas" panose="020B0609020204030204" pitchFamily="49" charset="0"/>
              </a:rPr>
              <a:t>();</a:t>
            </a:r>
            <a:r>
              <a:rPr lang="en-US" dirty="0">
                <a:solidFill>
                  <a:srgbClr val="008000"/>
                </a:solidFill>
                <a:latin typeface="Consolas" panose="020B0609020204030204" pitchFamily="49" charset="0"/>
              </a:rPr>
              <a:t>//Get the XML representation for Debug</a:t>
            </a:r>
          </a:p>
          <a:p>
            <a:endParaRPr lang="en-US" dirty="0">
              <a:solidFill>
                <a:srgbClr val="008000"/>
              </a:solidFill>
              <a:latin typeface="Consolas" panose="020B0609020204030204" pitchFamily="49" charset="0"/>
            </a:endParaRPr>
          </a:p>
          <a:p>
            <a:r>
              <a:rPr lang="en-US" dirty="0">
                <a:solidFill>
                  <a:srgbClr val="008000"/>
                </a:solidFill>
                <a:latin typeface="Consolas" panose="020B0609020204030204" pitchFamily="49" charset="0"/>
              </a:rPr>
              <a:t>     //TODO Make changes to the CIM</a:t>
            </a:r>
          </a:p>
          <a:p>
            <a:endParaRPr lang="en-US" dirty="0">
              <a:solidFill>
                <a:srgbClr val="000000"/>
              </a:solidFill>
              <a:latin typeface="Consolas" panose="020B0609020204030204" pitchFamily="49" charset="0"/>
            </a:endParaRPr>
          </a:p>
          <a:p>
            <a:r>
              <a:rPr lang="en-US" dirty="0">
                <a:solidFill>
                  <a:srgbClr val="000000"/>
                </a:solidFill>
                <a:latin typeface="Consolas" panose="020B0609020204030204" pitchFamily="49" charset="0"/>
              </a:rPr>
              <a:t>     </a:t>
            </a:r>
            <a:r>
              <a:rPr lang="en-US" dirty="0">
                <a:solidFill>
                  <a:srgbClr val="008000"/>
                </a:solidFill>
                <a:latin typeface="Consolas" panose="020B0609020204030204" pitchFamily="49" charset="0"/>
              </a:rPr>
              <a:t>//Commit changes back</a:t>
            </a:r>
            <a:endParaRPr lang="en-US" dirty="0">
              <a:solidFill>
                <a:srgbClr val="000000"/>
              </a:solidFill>
              <a:latin typeface="Consolas" panose="020B0609020204030204" pitchFamily="49" charset="0"/>
            </a:endParaRPr>
          </a:p>
          <a:p>
            <a:r>
              <a:rPr lang="en-US" dirty="0">
                <a:solidFill>
                  <a:srgbClr val="000000"/>
                </a:solidFill>
                <a:latin typeface="Consolas" panose="020B0609020204030204" pitchFamily="49" charset="0"/>
              </a:rPr>
              <a:t>     </a:t>
            </a:r>
            <a:r>
              <a:rPr lang="en-US" dirty="0" err="1">
                <a:solidFill>
                  <a:srgbClr val="000000"/>
                </a:solidFill>
                <a:latin typeface="Consolas" panose="020B0609020204030204" pitchFamily="49" charset="0"/>
              </a:rPr>
              <a:t>hydrology.SetDefinition</a:t>
            </a:r>
            <a:r>
              <a:rPr lang="en-US" dirty="0">
                <a:solidFill>
                  <a:srgbClr val="000000"/>
                </a:solidFill>
                <a:latin typeface="Consolas" panose="020B0609020204030204" pitchFamily="49" charset="0"/>
              </a:rPr>
              <a:t>(def);</a:t>
            </a:r>
          </a:p>
          <a:p>
            <a:r>
              <a:rPr lang="en-US" dirty="0">
                <a:solidFill>
                  <a:srgbClr val="000000"/>
                </a:solidFill>
                <a:latin typeface="Consolas" panose="020B0609020204030204" pitchFamily="49" charset="0"/>
              </a:rPr>
              <a:t> });</a:t>
            </a:r>
          </a:p>
          <a:p>
            <a:r>
              <a:rPr lang="en-US" dirty="0">
                <a:solidFill>
                  <a:srgbClr val="2B91AF"/>
                </a:solidFill>
                <a:latin typeface="Consolas" panose="020B0609020204030204" pitchFamily="49" charset="0"/>
              </a:rPr>
              <a:t>  </a:t>
            </a:r>
            <a:endParaRPr lang="en-US" dirty="0">
              <a:solidFill>
                <a:srgbClr val="000000"/>
              </a:solidFill>
              <a:latin typeface="Consolas" panose="020B0609020204030204" pitchFamily="49" charset="0"/>
            </a:endParaRPr>
          </a:p>
          <a:p>
            <a:endParaRPr lang="en-US" dirty="0">
              <a:solidFill>
                <a:srgbClr val="000000"/>
              </a:solidFill>
              <a:latin typeface="Consolas" panose="020B0609020204030204" pitchFamily="49" charset="0"/>
            </a:endParaRPr>
          </a:p>
          <a:p>
            <a:endParaRPr lang="en-US" sz="1400" b="1" dirty="0">
              <a:ea typeface="+mn-ea"/>
              <a:cs typeface="+mn-cs"/>
            </a:endParaRPr>
          </a:p>
        </p:txBody>
      </p:sp>
      <p:sp>
        <p:nvSpPr>
          <p:cNvPr id="5" name="Text Placeholder 2">
            <a:extLst>
              <a:ext uri="{FF2B5EF4-FFF2-40B4-BE49-F238E27FC236}">
                <a16:creationId xmlns:a16="http://schemas.microsoft.com/office/drawing/2014/main" id="{9C07EB09-A8CA-49A1-AD66-6FA586283634}"/>
              </a:ext>
            </a:extLst>
          </p:cNvPr>
          <p:cNvSpPr>
            <a:spLocks noGrp="1"/>
          </p:cNvSpPr>
          <p:nvPr>
            <p:ph type="body" sz="quarter" idx="11"/>
          </p:nvPr>
        </p:nvSpPr>
        <p:spPr>
          <a:xfrm>
            <a:off x="682625" y="999277"/>
            <a:ext cx="10826496" cy="276999"/>
          </a:xfrm>
        </p:spPr>
        <p:txBody>
          <a:bodyPr/>
          <a:lstStyle/>
          <a:p>
            <a:r>
              <a:rPr lang="en-US" sz="1800" dirty="0"/>
              <a:t>Basic Pattern</a:t>
            </a:r>
          </a:p>
        </p:txBody>
      </p:sp>
    </p:spTree>
    <p:extLst>
      <p:ext uri="{BB962C8B-B14F-4D97-AF65-F5344CB8AC3E}">
        <p14:creationId xmlns:p14="http://schemas.microsoft.com/office/powerpoint/2010/main" val="1080755486"/>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8"/>
          <p:cNvSpPr>
            <a:spLocks noGrp="1"/>
          </p:cNvSpPr>
          <p:nvPr>
            <p:ph type="title"/>
          </p:nvPr>
        </p:nvSpPr>
        <p:spPr>
          <a:xfrm>
            <a:off x="682625" y="497959"/>
            <a:ext cx="10826496" cy="369332"/>
          </a:xfrm>
        </p:spPr>
        <p:txBody>
          <a:bodyPr/>
          <a:lstStyle/>
          <a:p>
            <a:r>
              <a:rPr lang="en-US" dirty="0"/>
              <a:t>CIM Examples</a:t>
            </a:r>
          </a:p>
        </p:txBody>
      </p:sp>
      <p:sp>
        <p:nvSpPr>
          <p:cNvPr id="6" name="TextBox 5"/>
          <p:cNvSpPr txBox="1"/>
          <p:nvPr/>
        </p:nvSpPr>
        <p:spPr>
          <a:xfrm>
            <a:off x="682625" y="1721197"/>
            <a:ext cx="10369296" cy="4720855"/>
          </a:xfrm>
          <a:prstGeom prst="rect">
            <a:avLst/>
          </a:prstGeom>
          <a:solidFill>
            <a:schemeClr val="tx1"/>
          </a:solidFill>
          <a:effectLst/>
        </p:spPr>
        <p:txBody>
          <a:bodyPr wrap="square" lIns="0" tIns="0" rIns="0" bIns="0" rtlCol="0">
            <a:noAutofit/>
          </a:bodyPr>
          <a:lstStyle/>
          <a:p>
            <a:r>
              <a:rPr lang="en-US" sz="1600" dirty="0">
                <a:solidFill>
                  <a:srgbClr val="0000FF"/>
                </a:solidFill>
                <a:latin typeface="Consolas" panose="020B0609020204030204" pitchFamily="49" charset="0"/>
              </a:rPr>
              <a:t>      </a:t>
            </a:r>
          </a:p>
          <a:p>
            <a:r>
              <a:rPr lang="en-US" sz="1600" dirty="0">
                <a:solidFill>
                  <a:srgbClr val="0000FF"/>
                </a:solidFill>
                <a:latin typeface="Consolas" panose="020B0609020204030204" pitchFamily="49" charset="0"/>
              </a:rPr>
              <a:t>  var</a:t>
            </a:r>
            <a:r>
              <a:rPr lang="en-US" sz="1600" dirty="0">
                <a:solidFill>
                  <a:srgbClr val="000000"/>
                </a:solidFill>
                <a:latin typeface="Consolas" panose="020B0609020204030204" pitchFamily="49" charset="0"/>
              </a:rPr>
              <a:t> hydrology = </a:t>
            </a:r>
            <a:r>
              <a:rPr lang="en-US" sz="1600" dirty="0" err="1">
                <a:solidFill>
                  <a:srgbClr val="2B91AF"/>
                </a:solidFill>
                <a:latin typeface="Consolas" panose="020B0609020204030204" pitchFamily="49" charset="0"/>
              </a:rPr>
              <a:t>MapView</a:t>
            </a:r>
            <a:r>
              <a:rPr lang="en-US" sz="1600" dirty="0" err="1">
                <a:solidFill>
                  <a:srgbClr val="000000"/>
                </a:solidFill>
                <a:latin typeface="Consolas" panose="020B0609020204030204" pitchFamily="49" charset="0"/>
              </a:rPr>
              <a:t>.Active.Map.FindLayers</a:t>
            </a:r>
            <a:r>
              <a:rPr lang="en-US" sz="1600" dirty="0">
                <a:solidFill>
                  <a:srgbClr val="000000"/>
                </a:solidFill>
                <a:latin typeface="Consolas" panose="020B0609020204030204" pitchFamily="49" charset="0"/>
              </a:rPr>
              <a:t>(</a:t>
            </a:r>
            <a:r>
              <a:rPr lang="en-US" sz="1600" dirty="0">
                <a:solidFill>
                  <a:srgbClr val="A31515"/>
                </a:solidFill>
                <a:latin typeface="Consolas" panose="020B0609020204030204" pitchFamily="49" charset="0"/>
              </a:rPr>
              <a:t>“Hydrology"</a:t>
            </a:r>
            <a:r>
              <a:rPr lang="en-US" sz="1600" dirty="0">
                <a:solidFill>
                  <a:srgbClr val="000000"/>
                </a:solidFill>
                <a:latin typeface="Consolas" panose="020B0609020204030204" pitchFamily="49" charset="0"/>
              </a:rPr>
              <a:t>).First() </a:t>
            </a:r>
            <a:r>
              <a:rPr lang="en-US" sz="1600" dirty="0">
                <a:solidFill>
                  <a:srgbClr val="0000FF"/>
                </a:solidFill>
                <a:latin typeface="Consolas" panose="020B0609020204030204" pitchFamily="49" charset="0"/>
              </a:rPr>
              <a:t>as</a:t>
            </a:r>
            <a:r>
              <a:rPr lang="en-US" sz="1600" dirty="0">
                <a:solidFill>
                  <a:srgbClr val="000000"/>
                </a:solidFill>
                <a:latin typeface="Consolas" panose="020B0609020204030204" pitchFamily="49" charset="0"/>
              </a:rPr>
              <a:t> </a:t>
            </a:r>
            <a:r>
              <a:rPr lang="en-US" sz="1600" dirty="0" err="1">
                <a:solidFill>
                  <a:srgbClr val="2B91AF"/>
                </a:solidFill>
                <a:latin typeface="Consolas" panose="020B0609020204030204" pitchFamily="49" charset="0"/>
              </a:rPr>
              <a:t>FeatureLayer</a:t>
            </a:r>
            <a:r>
              <a:rPr lang="en-US" sz="1600" dirty="0">
                <a:solidFill>
                  <a:srgbClr val="000000"/>
                </a:solidFill>
                <a:latin typeface="Consolas" panose="020B0609020204030204" pitchFamily="49" charset="0"/>
              </a:rPr>
              <a:t>;</a:t>
            </a:r>
          </a:p>
          <a:p>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await</a:t>
            </a:r>
            <a:r>
              <a:rPr lang="en-US" sz="1600" dirty="0">
                <a:solidFill>
                  <a:srgbClr val="000000"/>
                </a:solidFill>
                <a:latin typeface="Consolas" panose="020B0609020204030204" pitchFamily="49" charset="0"/>
              </a:rPr>
              <a:t> </a:t>
            </a:r>
            <a:r>
              <a:rPr lang="en-US" sz="1600" dirty="0" err="1">
                <a:solidFill>
                  <a:srgbClr val="2B91AF"/>
                </a:solidFill>
                <a:latin typeface="Consolas" panose="020B0609020204030204" pitchFamily="49" charset="0"/>
              </a:rPr>
              <a:t>QueuedTask</a:t>
            </a:r>
            <a:r>
              <a:rPr lang="en-US" sz="1600" dirty="0" err="1">
                <a:solidFill>
                  <a:srgbClr val="000000"/>
                </a:solidFill>
                <a:latin typeface="Consolas" panose="020B0609020204030204" pitchFamily="49" charset="0"/>
              </a:rPr>
              <a:t>.Run</a:t>
            </a:r>
            <a:r>
              <a:rPr lang="en-US" sz="1600" dirty="0">
                <a:solidFill>
                  <a:srgbClr val="000000"/>
                </a:solidFill>
                <a:latin typeface="Consolas" panose="020B0609020204030204" pitchFamily="49" charset="0"/>
              </a:rPr>
              <a:t>(() =&gt;</a:t>
            </a:r>
          </a:p>
          <a:p>
            <a:r>
              <a:rPr lang="en-US" sz="1600" dirty="0">
                <a:solidFill>
                  <a:srgbClr val="000000"/>
                </a:solidFill>
                <a:latin typeface="Consolas" panose="020B0609020204030204" pitchFamily="49" charset="0"/>
              </a:rPr>
              <a:t>  {</a:t>
            </a:r>
          </a:p>
          <a:p>
            <a:r>
              <a:rPr lang="en-US" sz="1600" dirty="0">
                <a:solidFill>
                  <a:srgbClr val="000000"/>
                </a:solidFill>
                <a:latin typeface="Consolas" panose="020B0609020204030204" pitchFamily="49" charset="0"/>
              </a:rPr>
              <a:t>    </a:t>
            </a:r>
            <a:r>
              <a:rPr lang="en-US" sz="1600" dirty="0">
                <a:solidFill>
                  <a:srgbClr val="008000"/>
                </a:solidFill>
                <a:latin typeface="Consolas" panose="020B0609020204030204" pitchFamily="49" charset="0"/>
              </a:rPr>
              <a:t>//access the layer CIM Definition</a:t>
            </a:r>
            <a:endParaRPr lang="en-US" sz="1600" dirty="0">
              <a:solidFill>
                <a:srgbClr val="000000"/>
              </a:solidFill>
              <a:latin typeface="Consolas" panose="020B0609020204030204" pitchFamily="49" charset="0"/>
            </a:endParaRPr>
          </a:p>
          <a:p>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var</a:t>
            </a:r>
            <a:r>
              <a:rPr lang="en-US" sz="1600" dirty="0">
                <a:solidFill>
                  <a:srgbClr val="000000"/>
                </a:solidFill>
                <a:latin typeface="Consolas" panose="020B0609020204030204" pitchFamily="49" charset="0"/>
              </a:rPr>
              <a:t> def = </a:t>
            </a:r>
            <a:r>
              <a:rPr lang="en-US" sz="1600" dirty="0" err="1">
                <a:solidFill>
                  <a:srgbClr val="000000"/>
                </a:solidFill>
                <a:latin typeface="Consolas" panose="020B0609020204030204" pitchFamily="49" charset="0"/>
              </a:rPr>
              <a:t>hydrology.GetDefinition</a:t>
            </a:r>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as</a:t>
            </a:r>
            <a:r>
              <a:rPr lang="en-US" sz="1600" dirty="0">
                <a:solidFill>
                  <a:srgbClr val="000000"/>
                </a:solidFill>
                <a:latin typeface="Consolas" panose="020B0609020204030204" pitchFamily="49" charset="0"/>
              </a:rPr>
              <a:t> </a:t>
            </a:r>
            <a:r>
              <a:rPr lang="en-US" sz="1600" dirty="0" err="1">
                <a:solidFill>
                  <a:srgbClr val="2B91AF"/>
                </a:solidFill>
                <a:latin typeface="Consolas" panose="020B0609020204030204" pitchFamily="49" charset="0"/>
              </a:rPr>
              <a:t>CIMFeatureLayer</a:t>
            </a:r>
            <a:r>
              <a:rPr lang="en-US" sz="1600" dirty="0">
                <a:solidFill>
                  <a:srgbClr val="000000"/>
                </a:solidFill>
                <a:latin typeface="Consolas" panose="020B0609020204030204" pitchFamily="49" charset="0"/>
              </a:rPr>
              <a:t>;</a:t>
            </a:r>
          </a:p>
          <a:p>
            <a:endParaRPr lang="en-US" sz="1600" dirty="0">
              <a:solidFill>
                <a:srgbClr val="000000"/>
              </a:solidFill>
              <a:latin typeface="Consolas" panose="020B0609020204030204" pitchFamily="49" charset="0"/>
            </a:endParaRPr>
          </a:p>
          <a:p>
            <a:r>
              <a:rPr lang="en-US" sz="1600" dirty="0">
                <a:solidFill>
                  <a:srgbClr val="000000"/>
                </a:solidFill>
                <a:latin typeface="Consolas" panose="020B0609020204030204" pitchFamily="49" charset="0"/>
              </a:rPr>
              <a:t>    </a:t>
            </a:r>
            <a:r>
              <a:rPr lang="en-US" sz="1600" dirty="0">
                <a:solidFill>
                  <a:srgbClr val="008000"/>
                </a:solidFill>
                <a:latin typeface="Consolas" panose="020B0609020204030204" pitchFamily="49" charset="0"/>
              </a:rPr>
              <a:t>//make changes - change the selection color, hide the legend</a:t>
            </a:r>
            <a:endParaRPr lang="en-US" sz="1600" dirty="0">
              <a:solidFill>
                <a:srgbClr val="000000"/>
              </a:solidFill>
              <a:latin typeface="Consolas" panose="020B0609020204030204" pitchFamily="49" charset="0"/>
            </a:endParaRPr>
          </a:p>
          <a:p>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def.SelectionColor</a:t>
            </a:r>
            <a:r>
              <a:rPr lang="en-US" sz="1600" dirty="0">
                <a:solidFill>
                  <a:srgbClr val="000000"/>
                </a:solidFill>
                <a:latin typeface="Consolas" panose="020B0609020204030204" pitchFamily="49" charset="0"/>
              </a:rPr>
              <a:t> = </a:t>
            </a:r>
            <a:r>
              <a:rPr lang="en-US" sz="1600" dirty="0" err="1">
                <a:solidFill>
                  <a:srgbClr val="2B91AF"/>
                </a:solidFill>
                <a:latin typeface="Consolas" panose="020B0609020204030204" pitchFamily="49" charset="0"/>
              </a:rPr>
              <a:t>ColorFactory</a:t>
            </a:r>
            <a:r>
              <a:rPr lang="en-US" sz="1600" dirty="0" err="1">
                <a:solidFill>
                  <a:srgbClr val="000000"/>
                </a:solidFill>
                <a:latin typeface="Consolas" panose="020B0609020204030204" pitchFamily="49" charset="0"/>
              </a:rPr>
              <a:t>.Instance.RedRGB</a:t>
            </a:r>
            <a:r>
              <a:rPr lang="en-US" sz="1600" dirty="0">
                <a:solidFill>
                  <a:srgbClr val="000000"/>
                </a:solidFill>
                <a:latin typeface="Consolas" panose="020B0609020204030204" pitchFamily="49" charset="0"/>
              </a:rPr>
              <a:t>;</a:t>
            </a:r>
          </a:p>
          <a:p>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def.ShowLegends</a:t>
            </a:r>
            <a:r>
              <a:rPr lang="en-US" sz="1600" dirty="0">
                <a:solidFill>
                  <a:srgbClr val="000000"/>
                </a:solidFill>
                <a:latin typeface="Consolas" panose="020B0609020204030204" pitchFamily="49" charset="0"/>
              </a:rPr>
              <a:t> = </a:t>
            </a:r>
            <a:r>
              <a:rPr lang="en-US" sz="1600" dirty="0">
                <a:solidFill>
                  <a:srgbClr val="0000FF"/>
                </a:solidFill>
                <a:latin typeface="Consolas" panose="020B0609020204030204" pitchFamily="49" charset="0"/>
              </a:rPr>
              <a:t>false</a:t>
            </a:r>
            <a:r>
              <a:rPr lang="en-US" sz="1600" dirty="0">
                <a:solidFill>
                  <a:srgbClr val="000000"/>
                </a:solidFill>
                <a:latin typeface="Consolas" panose="020B0609020204030204" pitchFamily="49" charset="0"/>
              </a:rPr>
              <a:t>;</a:t>
            </a:r>
          </a:p>
          <a:p>
            <a:endParaRPr lang="en-US" sz="1600" dirty="0">
              <a:solidFill>
                <a:srgbClr val="000000"/>
              </a:solidFill>
              <a:latin typeface="Consolas" panose="020B0609020204030204" pitchFamily="49" charset="0"/>
            </a:endParaRPr>
          </a:p>
          <a:p>
            <a:r>
              <a:rPr lang="en-US" sz="1600" dirty="0">
                <a:solidFill>
                  <a:srgbClr val="008000"/>
                </a:solidFill>
                <a:latin typeface="Consolas" panose="020B0609020204030204" pitchFamily="49" charset="0"/>
              </a:rPr>
              <a:t>    //add a custom property</a:t>
            </a:r>
            <a:endParaRPr lang="en-US" sz="1600" dirty="0">
              <a:solidFill>
                <a:srgbClr val="000000"/>
              </a:solidFill>
              <a:latin typeface="Consolas" panose="020B0609020204030204" pitchFamily="49" charset="0"/>
            </a:endParaRPr>
          </a:p>
          <a:p>
            <a:r>
              <a:rPr lang="en-US" sz="1600" dirty="0">
                <a:solidFill>
                  <a:srgbClr val="0000FF"/>
                </a:solidFill>
                <a:latin typeface="Consolas" panose="020B0609020204030204" pitchFamily="49" charset="0"/>
              </a:rPr>
              <a:t>    var</a:t>
            </a:r>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customProperties</a:t>
            </a:r>
            <a:r>
              <a:rPr lang="en-US" sz="1600" dirty="0">
                <a:solidFill>
                  <a:srgbClr val="000000"/>
                </a:solidFill>
                <a:latin typeface="Consolas" panose="020B0609020204030204" pitchFamily="49" charset="0"/>
              </a:rPr>
              <a:t> = </a:t>
            </a:r>
            <a:r>
              <a:rPr lang="en-US" sz="1600" dirty="0">
                <a:solidFill>
                  <a:srgbClr val="0000FF"/>
                </a:solidFill>
                <a:latin typeface="Consolas" panose="020B0609020204030204" pitchFamily="49" charset="0"/>
              </a:rPr>
              <a:t>new</a:t>
            </a:r>
            <a:r>
              <a:rPr lang="en-US" sz="1600" dirty="0">
                <a:solidFill>
                  <a:srgbClr val="000000"/>
                </a:solidFill>
                <a:latin typeface="Consolas" panose="020B0609020204030204" pitchFamily="49" charset="0"/>
              </a:rPr>
              <a:t> </a:t>
            </a:r>
            <a:r>
              <a:rPr lang="en-US" sz="1600" dirty="0">
                <a:solidFill>
                  <a:srgbClr val="2B91AF"/>
                </a:solidFill>
                <a:latin typeface="Consolas" panose="020B0609020204030204" pitchFamily="49" charset="0"/>
              </a:rPr>
              <a:t>List</a:t>
            </a:r>
            <a:r>
              <a:rPr lang="en-US" sz="1600" dirty="0">
                <a:solidFill>
                  <a:srgbClr val="000000"/>
                </a:solidFill>
                <a:latin typeface="Consolas" panose="020B0609020204030204" pitchFamily="49" charset="0"/>
              </a:rPr>
              <a:t>&lt;</a:t>
            </a:r>
            <a:r>
              <a:rPr lang="en-US" sz="1600" dirty="0" err="1">
                <a:solidFill>
                  <a:srgbClr val="2B91AF"/>
                </a:solidFill>
                <a:latin typeface="Consolas" panose="020B0609020204030204" pitchFamily="49" charset="0"/>
              </a:rPr>
              <a:t>CIMStringMap</a:t>
            </a:r>
            <a:r>
              <a:rPr lang="en-US" sz="1600" dirty="0">
                <a:solidFill>
                  <a:srgbClr val="000000"/>
                </a:solidFill>
                <a:latin typeface="Consolas" panose="020B0609020204030204" pitchFamily="49" charset="0"/>
              </a:rPr>
              <a:t>&gt;();</a:t>
            </a:r>
          </a:p>
          <a:p>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customProperties.Add</a:t>
            </a:r>
            <a:r>
              <a:rPr lang="en-US" sz="1600" dirty="0">
                <a:solidFill>
                  <a:srgbClr val="000000"/>
                </a:solidFill>
                <a:latin typeface="Consolas" panose="020B0609020204030204" pitchFamily="49" charset="0"/>
              </a:rPr>
              <a:t>(</a:t>
            </a:r>
            <a:r>
              <a:rPr lang="en-US" sz="1600" dirty="0">
                <a:solidFill>
                  <a:srgbClr val="0000FF"/>
                </a:solidFill>
                <a:latin typeface="Consolas" panose="020B0609020204030204" pitchFamily="49" charset="0"/>
              </a:rPr>
              <a:t>new</a:t>
            </a:r>
            <a:r>
              <a:rPr lang="en-US" sz="1600" dirty="0">
                <a:solidFill>
                  <a:srgbClr val="000000"/>
                </a:solidFill>
                <a:latin typeface="Consolas" panose="020B0609020204030204" pitchFamily="49" charset="0"/>
              </a:rPr>
              <a:t> </a:t>
            </a:r>
            <a:r>
              <a:rPr lang="en-US" sz="1600" dirty="0" err="1">
                <a:solidFill>
                  <a:srgbClr val="2B91AF"/>
                </a:solidFill>
                <a:latin typeface="Consolas" panose="020B0609020204030204" pitchFamily="49" charset="0"/>
              </a:rPr>
              <a:t>CIMStringMap</a:t>
            </a:r>
            <a:r>
              <a:rPr lang="en-US" sz="1600" dirty="0">
                <a:solidFill>
                  <a:srgbClr val="000000"/>
                </a:solidFill>
                <a:latin typeface="Consolas" panose="020B0609020204030204" pitchFamily="49" charset="0"/>
              </a:rPr>
              <a:t>() { Key = </a:t>
            </a:r>
            <a:r>
              <a:rPr lang="en-US" sz="1600" dirty="0">
                <a:solidFill>
                  <a:srgbClr val="A31515"/>
                </a:solidFill>
                <a:latin typeface="Consolas" panose="020B0609020204030204" pitchFamily="49" charset="0"/>
              </a:rPr>
              <a:t>"My Property"</a:t>
            </a:r>
            <a:r>
              <a:rPr lang="en-US" sz="1600" dirty="0">
                <a:solidFill>
                  <a:srgbClr val="000000"/>
                </a:solidFill>
                <a:latin typeface="Consolas" panose="020B0609020204030204" pitchFamily="49" charset="0"/>
              </a:rPr>
              <a:t>, Value = </a:t>
            </a:r>
            <a:r>
              <a:rPr lang="en-US" sz="1600" dirty="0">
                <a:solidFill>
                  <a:srgbClr val="A31515"/>
                </a:solidFill>
                <a:latin typeface="Consolas" panose="020B0609020204030204" pitchFamily="49" charset="0"/>
              </a:rPr>
              <a:t>"My Value"</a:t>
            </a:r>
            <a:r>
              <a:rPr lang="en-US" sz="1600" dirty="0">
                <a:solidFill>
                  <a:srgbClr val="000000"/>
                </a:solidFill>
                <a:latin typeface="Consolas" panose="020B0609020204030204" pitchFamily="49" charset="0"/>
              </a:rPr>
              <a:t> });</a:t>
            </a:r>
          </a:p>
          <a:p>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def.CustomProperties</a:t>
            </a:r>
            <a:r>
              <a:rPr lang="en-US" sz="1600" dirty="0">
                <a:solidFill>
                  <a:srgbClr val="000000"/>
                </a:solidFill>
                <a:latin typeface="Consolas" panose="020B0609020204030204" pitchFamily="49" charset="0"/>
              </a:rPr>
              <a:t> = </a:t>
            </a:r>
            <a:r>
              <a:rPr lang="en-US" sz="1600" dirty="0" err="1">
                <a:solidFill>
                  <a:srgbClr val="000000"/>
                </a:solidFill>
                <a:latin typeface="Consolas" panose="020B0609020204030204" pitchFamily="49" charset="0"/>
              </a:rPr>
              <a:t>customProperties.ToArray</a:t>
            </a:r>
            <a:r>
              <a:rPr lang="en-US" sz="1600" dirty="0">
                <a:solidFill>
                  <a:srgbClr val="000000"/>
                </a:solidFill>
                <a:latin typeface="Consolas" panose="020B0609020204030204" pitchFamily="49" charset="0"/>
              </a:rPr>
              <a:t>();</a:t>
            </a:r>
          </a:p>
          <a:p>
            <a:endParaRPr lang="en-US" sz="1600" dirty="0">
              <a:solidFill>
                <a:srgbClr val="000000"/>
              </a:solidFill>
              <a:latin typeface="Consolas" panose="020B0609020204030204" pitchFamily="49" charset="0"/>
            </a:endParaRPr>
          </a:p>
          <a:p>
            <a:r>
              <a:rPr lang="en-US" sz="1600" dirty="0">
                <a:solidFill>
                  <a:srgbClr val="008000"/>
                </a:solidFill>
                <a:latin typeface="Consolas" panose="020B0609020204030204" pitchFamily="49" charset="0"/>
              </a:rPr>
              <a:t>    //set the CIM Definition back</a:t>
            </a:r>
            <a:endParaRPr lang="en-US" sz="1600" dirty="0">
              <a:solidFill>
                <a:srgbClr val="000000"/>
              </a:solidFill>
              <a:latin typeface="Consolas" panose="020B0609020204030204" pitchFamily="49" charset="0"/>
            </a:endParaRPr>
          </a:p>
          <a:p>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hydrology.SetDefinition</a:t>
            </a:r>
            <a:r>
              <a:rPr lang="en-US" sz="1600" dirty="0">
                <a:solidFill>
                  <a:srgbClr val="000000"/>
                </a:solidFill>
                <a:latin typeface="Consolas" panose="020B0609020204030204" pitchFamily="49" charset="0"/>
              </a:rPr>
              <a:t>(def);</a:t>
            </a:r>
          </a:p>
          <a:p>
            <a:r>
              <a:rPr lang="en-US" sz="1600" dirty="0">
                <a:solidFill>
                  <a:srgbClr val="000000"/>
                </a:solidFill>
                <a:latin typeface="Consolas" panose="020B0609020204030204" pitchFamily="49" charset="0"/>
              </a:rPr>
              <a:t>  });</a:t>
            </a:r>
            <a:endParaRPr lang="en-US" sz="1600" b="1" dirty="0">
              <a:ea typeface="+mn-ea"/>
              <a:cs typeface="+mn-cs"/>
            </a:endParaRPr>
          </a:p>
        </p:txBody>
      </p:sp>
      <p:sp>
        <p:nvSpPr>
          <p:cNvPr id="5" name="Text Placeholder 2">
            <a:extLst>
              <a:ext uri="{FF2B5EF4-FFF2-40B4-BE49-F238E27FC236}">
                <a16:creationId xmlns:a16="http://schemas.microsoft.com/office/drawing/2014/main" id="{33283939-DA5E-4215-8D19-A0FEA40B22FA}"/>
              </a:ext>
            </a:extLst>
          </p:cNvPr>
          <p:cNvSpPr>
            <a:spLocks noGrp="1"/>
          </p:cNvSpPr>
          <p:nvPr>
            <p:ph type="body" sz="quarter" idx="11"/>
          </p:nvPr>
        </p:nvSpPr>
        <p:spPr>
          <a:xfrm>
            <a:off x="682625" y="999277"/>
            <a:ext cx="10826496" cy="276999"/>
          </a:xfrm>
        </p:spPr>
        <p:txBody>
          <a:bodyPr/>
          <a:lstStyle/>
          <a:p>
            <a:r>
              <a:rPr lang="en-US" sz="1800" dirty="0"/>
              <a:t>Change Selection color, Legend visibility, Custom properties</a:t>
            </a:r>
          </a:p>
        </p:txBody>
      </p:sp>
    </p:spTree>
    <p:extLst>
      <p:ext uri="{BB962C8B-B14F-4D97-AF65-F5344CB8AC3E}">
        <p14:creationId xmlns:p14="http://schemas.microsoft.com/office/powerpoint/2010/main" val="3515694184"/>
      </p:ext>
    </p:extLst>
  </p:cSld>
  <p:clrMapOvr>
    <a:masterClrMapping/>
  </p:clrMapOvr>
  <p:transition spd="med">
    <p:fade/>
  </p:transition>
</p:sld>
</file>

<file path=ppt/theme/theme1.xml><?xml version="1.0" encoding="utf-8"?>
<a:theme xmlns:a="http://schemas.openxmlformats.org/drawingml/2006/main" name="Esri_Corporate_Template-Dark">
  <a:themeElements>
    <a:clrScheme name="Esri Branding Colors 2013_Blue Background 1">
      <a:dk1>
        <a:sysClr val="windowText" lastClr="000000"/>
      </a:dk1>
      <a:lt1>
        <a:sysClr val="window" lastClr="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0E8FF"/>
      </a:hlink>
      <a:folHlink>
        <a:srgbClr val="81D0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none" lIns="91440" tIns="45720" rIns="91440" bIns="45720" numCol="1" rtlCol="0" anchor="ctr" anchorCtr="0" compatLnSpc="1">
        <a:prstTxWarp prst="textNoShape">
          <a:avLst/>
        </a:prstTxWarp>
      </a:bodyPr>
      <a:lstStyle>
        <a:defPPr algn="ctr" eaLnBrk="0" fontAlgn="base" hangingPunct="0">
          <a:spcBef>
            <a:spcPct val="0"/>
          </a:spcBef>
          <a:spcAft>
            <a:spcPct val="0"/>
          </a:spcAft>
          <a:defRPr sz="1400" b="1" dirty="0">
            <a:solidFill>
              <a:srgbClr val="000000"/>
            </a:solidFill>
            <a:latin typeface="Arial" charset="0"/>
            <a:ea typeface="ＭＳ Ｐゴシック" pitchFamily="16" charset="-128"/>
            <a:cs typeface="ＭＳ Ｐゴシック" pitchFamily="-97" charset="-128"/>
          </a:defRPr>
        </a:defPPr>
      </a:lstStyle>
      <a:style>
        <a:lnRef idx="1">
          <a:schemeClr val="accent1"/>
        </a:lnRef>
        <a:fillRef idx="3">
          <a:schemeClr val="accent1"/>
        </a:fillRef>
        <a:effectRef idx="2">
          <a:schemeClr val="accent1"/>
        </a:effectRef>
        <a:fontRef idx="minor">
          <a:schemeClr val="lt1"/>
        </a:fontRef>
      </a:style>
    </a:spDef>
    <a:lnDef>
      <a:spPr bwMode="auto">
        <a:noFill/>
        <a:ln w="3175" cap="flat" cmpd="sng" algn="ctr">
          <a:solidFill>
            <a:srgbClr val="FF6600"/>
          </a:solidFill>
          <a:prstDash val="solid"/>
          <a:round/>
          <a:headEnd type="none" w="med" len="med"/>
          <a:tailEnd type="none" w="med" len="med"/>
        </a:ln>
        <a:effectLst/>
      </a:spPr>
      <a:bodyPr/>
      <a:lstStyle/>
    </a:lnDef>
    <a:txDef>
      <a:spPr>
        <a:noFill/>
        <a:effectLst/>
      </a:spPr>
      <a:bodyPr wrap="square" lIns="0" tIns="0" rIns="0" bIns="0" rtlCol="0">
        <a:noAutofit/>
      </a:bodyPr>
      <a:lstStyle>
        <a:defPPr algn="l" eaLnBrk="0" hangingPunct="0">
          <a:lnSpc>
            <a:spcPts val="1800"/>
          </a:lnSpc>
          <a:defRPr sz="1400" b="1" dirty="0" smtClean="0">
            <a:ea typeface="+mn-ea"/>
            <a:cs typeface="+mn-cs"/>
          </a:defRPr>
        </a:defPPr>
      </a:lstStyle>
    </a:txDef>
  </a:objectDefaults>
  <a:extraClrSchemeLst/>
  <a:extLst>
    <a:ext uri="{05A4C25C-085E-4340-85A3-A5531E510DB2}">
      <thm15:themeFamily xmlns:thm15="http://schemas.microsoft.com/office/thememl/2012/main" name="Esri_Corporate_Template-Dark" id="{62A57839-816C-DD40-89BF-1C32BC75980C}" vid="{B3749CB9-E79A-FB42-8D76-A7C3AB67D11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Image" ma:contentTypeID="0x0101009148F5A04DDD49CBA7127AADA5FB792B00AADE34325A8B49CDA8BB4DB53328F21400651FDAD8011D9D489819B08FDB64B39B" ma:contentTypeVersion="1" ma:contentTypeDescription="Upload an image." ma:contentTypeScope="" ma:versionID="7c47d501cd0e217fa6eb7cf298118c59">
  <xsd:schema xmlns:xsd="http://www.w3.org/2001/XMLSchema" xmlns:xs="http://www.w3.org/2001/XMLSchema" xmlns:p="http://schemas.microsoft.com/office/2006/metadata/properties" xmlns:ns1="http://schemas.microsoft.com/sharepoint/v3" xmlns:ns2="31CC4743-1CD8-4E65-B9C9-B2D97D941F63" xmlns:ns3="http://schemas.microsoft.com/sharepoint/v3/fields" targetNamespace="http://schemas.microsoft.com/office/2006/metadata/properties" ma:root="true" ma:fieldsID="2730ea93e663a9887cfab4449e3f1e30" ns1:_="" ns2:_="" ns3:_="">
    <xsd:import namespace="http://schemas.microsoft.com/sharepoint/v3"/>
    <xsd:import namespace="31CC4743-1CD8-4E65-B9C9-B2D97D941F63"/>
    <xsd:import namespace="http://schemas.microsoft.com/sharepoint/v3/fields"/>
    <xsd:element name="properties">
      <xsd:complexType>
        <xsd:sequence>
          <xsd:element name="documentManagement">
            <xsd:complexType>
              <xsd:all>
                <xsd:element ref="ns1:FileRef" minOccurs="0"/>
                <xsd:element ref="ns1:File_x0020_Type" minOccurs="0"/>
                <xsd:element ref="ns1:HTML_x0020_File_x0020_Type" minOccurs="0"/>
                <xsd:element ref="ns1:FSObjType" minOccurs="0"/>
                <xsd:element ref="ns2:ThumbnailExists" minOccurs="0"/>
                <xsd:element ref="ns2:PreviewExists" minOccurs="0"/>
                <xsd:element ref="ns2:ImageWidth" minOccurs="0"/>
                <xsd:element ref="ns2:ImageHeight" minOccurs="0"/>
                <xsd:element ref="ns2:ImageCreateDate" minOccurs="0"/>
                <xsd:element ref="ns3:wic_System_Copyright" minOccurs="0"/>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FileRef" ma:index="8" nillable="true" ma:displayName="URL Path" ma:hidden="true" ma:list="Docs" ma:internalName="FileRef" ma:readOnly="true" ma:showField="FullUrl">
      <xsd:simpleType>
        <xsd:restriction base="dms:Lookup"/>
      </xsd:simpleType>
    </xsd:element>
    <xsd:element name="File_x0020_Type" ma:index="9" nillable="true" ma:displayName="File Type" ma:hidden="true" ma:internalName="File_x0020_Type" ma:readOnly="true">
      <xsd:simpleType>
        <xsd:restriction base="dms:Text"/>
      </xsd:simpleType>
    </xsd:element>
    <xsd:element name="HTML_x0020_File_x0020_Type" ma:index="10" nillable="true" ma:displayName="HTML File Type" ma:hidden="true" ma:internalName="HTML_x0020_File_x0020_Type" ma:readOnly="true">
      <xsd:simpleType>
        <xsd:restriction base="dms:Text"/>
      </xsd:simpleType>
    </xsd:element>
    <xsd:element name="FSObjType" ma:index="11" nillable="true" ma:displayName="Item Type" ma:hidden="true" ma:list="Docs" ma:internalName="FSObjType" ma:readOnly="true" ma:showField="FSType">
      <xsd:simpleType>
        <xsd:restriction base="dms:Lookup"/>
      </xsd:simpleType>
    </xsd:element>
    <xsd:element name="PublishingStartDate" ma:index="27" nillable="true" ma:displayName="Scheduling Start Date" ma:description="" ma:hidden="true" ma:internalName="PublishingStartDate">
      <xsd:simpleType>
        <xsd:restriction base="dms:Unknown"/>
      </xsd:simpleType>
    </xsd:element>
    <xsd:element name="PublishingExpirationDate" ma:index="28" nillable="true" ma:displayName="Scheduling End Date" ma:description="" ma:hidden="tru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1CC4743-1CD8-4E65-B9C9-B2D97D941F63" elementFormDefault="qualified">
    <xsd:import namespace="http://schemas.microsoft.com/office/2006/documentManagement/types"/>
    <xsd:import namespace="http://schemas.microsoft.com/office/infopath/2007/PartnerControls"/>
    <xsd:element name="ThumbnailExists" ma:index="18" nillable="true" ma:displayName="Thumbnail Exists" ma:default="FALSE" ma:hidden="true" ma:internalName="ThumbnailExists" ma:readOnly="true">
      <xsd:simpleType>
        <xsd:restriction base="dms:Boolean"/>
      </xsd:simpleType>
    </xsd:element>
    <xsd:element name="PreviewExists" ma:index="19" nillable="true" ma:displayName="Preview Exists" ma:default="FALSE" ma:hidden="true" ma:internalName="PreviewExists" ma:readOnly="true">
      <xsd:simpleType>
        <xsd:restriction base="dms:Boolean"/>
      </xsd:simpleType>
    </xsd:element>
    <xsd:element name="ImageWidth" ma:index="20" nillable="true" ma:displayName="Width" ma:internalName="ImageWidth" ma:readOnly="true">
      <xsd:simpleType>
        <xsd:restriction base="dms:Unknown"/>
      </xsd:simpleType>
    </xsd:element>
    <xsd:element name="ImageHeight" ma:index="22" nillable="true" ma:displayName="Height" ma:internalName="ImageHeight" ma:readOnly="true">
      <xsd:simpleType>
        <xsd:restriction base="dms:Unknown"/>
      </xsd:simpleType>
    </xsd:element>
    <xsd:element name="ImageCreateDate" ma:index="25" nillable="true" ma:displayName="Date Picture Taken" ma:format="DateTime" ma:hidden="true" ma:internalName="ImageCreateDat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wic_System_Copyright" ma:index="26" nillable="true" ma:displayName="Copyright" ma:internalName="wic_System_Copyright">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24"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ma:index="23" ma:displayName="Comments"/>
        <xsd:element name="keywords" minOccurs="0" maxOccurs="1" type="xsd:string" ma:index="1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ImageCreateDate xmlns="31CC4743-1CD8-4E65-B9C9-B2D97D941F63" xsi:nil="true"/>
    <wic_System_Copyright xmlns="http://schemas.microsoft.com/sharepoint/v3/fields" xsi:nil="true"/>
  </documentManagement>
</p:properties>
</file>

<file path=customXml/item4.xml><?xml version="1.0" encoding="utf-8"?>
<?mso-contentType ?>
<SharedContentType xmlns="Microsoft.SharePoint.Taxonomy.ContentTypeSync" SourceId="a6db5754-4226-4c8e-a928-a6c53390a270" ContentTypeId="0x0101009148F5A04DDD49CBA7127AADA5FB792B00AADE34325A8B49CDA8BB4DB53328F214" PreviousValue="true"/>
</file>

<file path=customXml/itemProps1.xml><?xml version="1.0" encoding="utf-8"?>
<ds:datastoreItem xmlns:ds="http://schemas.openxmlformats.org/officeDocument/2006/customXml" ds:itemID="{E1A338E5-2E37-4973-87E6-4C02B0B7F460}">
  <ds:schemaRefs>
    <ds:schemaRef ds:uri="http://schemas.microsoft.com/sharepoint/v3/contenttype/forms"/>
  </ds:schemaRefs>
</ds:datastoreItem>
</file>

<file path=customXml/itemProps2.xml><?xml version="1.0" encoding="utf-8"?>
<ds:datastoreItem xmlns:ds="http://schemas.openxmlformats.org/officeDocument/2006/customXml" ds:itemID="{530F981C-CCD8-41B4-B481-58FCF9EDFC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1CC4743-1CD8-4E65-B9C9-B2D97D941F63"/>
    <ds:schemaRef ds:uri="http://schemas.microsoft.com/sharepoint/v3/field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1E133DB-697E-4C10-B192-8899027B1EC6}">
  <ds:schemaRefs>
    <ds:schemaRef ds:uri="http://schemas.microsoft.com/sharepoint/v3"/>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31CC4743-1CD8-4E65-B9C9-B2D97D941F63"/>
    <ds:schemaRef ds:uri="http://schemas.microsoft.com/sharepoint/v3/fields"/>
    <ds:schemaRef ds:uri="http://www.w3.org/XML/1998/namespace"/>
    <ds:schemaRef ds:uri="http://purl.org/dc/dcmitype/"/>
  </ds:schemaRefs>
</ds:datastoreItem>
</file>

<file path=customXml/itemProps4.xml><?xml version="1.0" encoding="utf-8"?>
<ds:datastoreItem xmlns:ds="http://schemas.openxmlformats.org/officeDocument/2006/customXml" ds:itemID="{FCB18643-EB28-4B97-A99A-FC511C8BB61E}">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emplate>G208582-FedGIS Conference 2019_Template_v4</Template>
  <TotalTime>0</TotalTime>
  <Words>2971</Words>
  <Application>Microsoft Office PowerPoint</Application>
  <PresentationFormat>Widescreen</PresentationFormat>
  <Paragraphs>501</Paragraphs>
  <Slides>43</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43</vt:i4>
      </vt:variant>
    </vt:vector>
  </HeadingPairs>
  <TitlesOfParts>
    <vt:vector size="48" baseType="lpstr">
      <vt:lpstr>Arial</vt:lpstr>
      <vt:lpstr>Calibri</vt:lpstr>
      <vt:lpstr>Consolas</vt:lpstr>
      <vt:lpstr>Lucida Grande</vt:lpstr>
      <vt:lpstr>Esri_Corporate_Template-Dark</vt:lpstr>
      <vt:lpstr>ArcGIS Pro SDK for .NET: Enhancing the Managed API using the Cartographic Information Model (CIM) </vt:lpstr>
      <vt:lpstr>Enhancing the Managed API using the CIM </vt:lpstr>
      <vt:lpstr>Enhancing the Managed API using the CIM</vt:lpstr>
      <vt:lpstr>Enhancing the Managed API using the CIM</vt:lpstr>
      <vt:lpstr>Enhancing the Managed API using the CIM</vt:lpstr>
      <vt:lpstr>Enhancing the Managed API using the CIM</vt:lpstr>
      <vt:lpstr>Enhancing the Managed API using the CIM</vt:lpstr>
      <vt:lpstr>CIM Examples</vt:lpstr>
      <vt:lpstr>CIM Examples</vt:lpstr>
      <vt:lpstr>Enhancing the Managed API using the CIM</vt:lpstr>
      <vt:lpstr>Enhancing the Managed API using the CIM</vt:lpstr>
      <vt:lpstr>Enhancing the Managed API using the CIM</vt:lpstr>
      <vt:lpstr>Enhancing the Managed API using the CIM</vt:lpstr>
      <vt:lpstr>Enhancing the Managed API using the CIM  </vt:lpstr>
      <vt:lpstr>Enhancing the Managed API using the CIM </vt:lpstr>
      <vt:lpstr>Enhancing the Managed API using the CIM </vt:lpstr>
      <vt:lpstr>Enhancing the Managed API using the CIM </vt:lpstr>
      <vt:lpstr>LayerDocument – Basic Usage Pattern</vt:lpstr>
      <vt:lpstr>LayerDocument – Basic Usage Pattern</vt:lpstr>
      <vt:lpstr>LayerDocument – Other Usage Patterns</vt:lpstr>
      <vt:lpstr>LayerDocument – Other Usage Patterns</vt:lpstr>
      <vt:lpstr>LayerDocument – Other Usage Patterns </vt:lpstr>
      <vt:lpstr>Enhancing the Managed API using the CIM </vt:lpstr>
      <vt:lpstr>Understanding the CIM – More Practical Examples working with the CIM</vt:lpstr>
      <vt:lpstr>Understanding the CIM – Useful Resources</vt:lpstr>
      <vt:lpstr>Understanding the CIM – Practical Example for Raster Symbolization</vt:lpstr>
      <vt:lpstr>Practical Example for Raster Symbolization</vt:lpstr>
      <vt:lpstr>Understanding the CIM – Using the CIM Viewer</vt:lpstr>
      <vt:lpstr>Understanding the CIM – CIM Xml Elements</vt:lpstr>
      <vt:lpstr>Understanding the CIM – CIM Xml Element access through my code</vt:lpstr>
      <vt:lpstr>Practical Example for Raster Symbolization</vt:lpstr>
      <vt:lpstr>Practical Example for Raster Symbolization</vt:lpstr>
      <vt:lpstr>Practical Example for Layout Customization</vt:lpstr>
      <vt:lpstr>Understanding the CIM – Practical Example for Layout </vt:lpstr>
      <vt:lpstr>Practical Example for Layout Customization</vt:lpstr>
      <vt:lpstr>Practical Example for Layout Customization</vt:lpstr>
      <vt:lpstr>Practical Example for Layout Customization</vt:lpstr>
      <vt:lpstr>Practical Example for Layout Customization</vt:lpstr>
      <vt:lpstr>Practical Example for Layout Customization</vt:lpstr>
      <vt:lpstr>Practical Example for Layout Customization</vt:lpstr>
      <vt:lpstr>Practical Example for Layout Customization</vt:lpstr>
      <vt:lpstr>Practical Example for Layout Customization</vt:lpstr>
      <vt:lpstr>Enhancing the Managed API using the Cartographic Information Model (CIM)</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2019 Developer Summit PPT Template</dc:title>
  <dc:creator/>
  <cp:keywords/>
  <dc:description/>
  <cp:lastModifiedBy/>
  <cp:revision>1</cp:revision>
  <cp:lastPrinted>2018-06-08T21:51:01Z</cp:lastPrinted>
  <dcterms:created xsi:type="dcterms:W3CDTF">2018-10-31T22:58:00Z</dcterms:created>
  <dcterms:modified xsi:type="dcterms:W3CDTF">2020-03-20T21:26:03Z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0x0101009148F5A04DDD49CBA7127AADA5FB792B00AADE34325A8B49CDA8BB4DB53328F21400651FDAD8011D9D489819B08FDB64B39B</vt:lpwstr>
  </property>
</Properties>
</file>